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modernComment_109_31D2DD3C.xml" ContentType="application/vnd.ms-powerpoint.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omments/modernComment_111_17E3BF98.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49"/>
  </p:notesMasterIdLst>
  <p:handoutMasterIdLst>
    <p:handoutMasterId r:id="rId50"/>
  </p:handoutMasterIdLst>
  <p:sldIdLst>
    <p:sldId id="256" r:id="rId5"/>
    <p:sldId id="257" r:id="rId6"/>
    <p:sldId id="258" r:id="rId7"/>
    <p:sldId id="276" r:id="rId8"/>
    <p:sldId id="262" r:id="rId9"/>
    <p:sldId id="259" r:id="rId10"/>
    <p:sldId id="301" r:id="rId11"/>
    <p:sldId id="288" r:id="rId12"/>
    <p:sldId id="266" r:id="rId13"/>
    <p:sldId id="279" r:id="rId14"/>
    <p:sldId id="289" r:id="rId15"/>
    <p:sldId id="265" r:id="rId16"/>
    <p:sldId id="286" r:id="rId17"/>
    <p:sldId id="294" r:id="rId18"/>
    <p:sldId id="277" r:id="rId19"/>
    <p:sldId id="290" r:id="rId20"/>
    <p:sldId id="260" r:id="rId21"/>
    <p:sldId id="295" r:id="rId22"/>
    <p:sldId id="287" r:id="rId23"/>
    <p:sldId id="298" r:id="rId24"/>
    <p:sldId id="291" r:id="rId25"/>
    <p:sldId id="261" r:id="rId26"/>
    <p:sldId id="296" r:id="rId27"/>
    <p:sldId id="285" r:id="rId28"/>
    <p:sldId id="299" r:id="rId29"/>
    <p:sldId id="302" r:id="rId30"/>
    <p:sldId id="263" r:id="rId31"/>
    <p:sldId id="264" r:id="rId32"/>
    <p:sldId id="278" r:id="rId33"/>
    <p:sldId id="293" r:id="rId34"/>
    <p:sldId id="304" r:id="rId35"/>
    <p:sldId id="303" r:id="rId36"/>
    <p:sldId id="268" r:id="rId37"/>
    <p:sldId id="284" r:id="rId38"/>
    <p:sldId id="305" r:id="rId39"/>
    <p:sldId id="269" r:id="rId40"/>
    <p:sldId id="271" r:id="rId41"/>
    <p:sldId id="280" r:id="rId42"/>
    <p:sldId id="272" r:id="rId43"/>
    <p:sldId id="306" r:id="rId44"/>
    <p:sldId id="273" r:id="rId45"/>
    <p:sldId id="307" r:id="rId46"/>
    <p:sldId id="274" r:id="rId47"/>
    <p:sldId id="308" r:id="rId48"/>
  </p:sldIdLst>
  <p:sldSz cx="12192000" cy="6858000"/>
  <p:notesSz cx="6858000" cy="9144000"/>
  <p:defaultTextStyle>
    <a:defPPr rtl="0">
      <a:defRPr lang="cy-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6"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3F74"/>
    <a:srgbClr val="C4DCF6"/>
    <a:srgbClr val="C89CFB"/>
    <a:srgbClr val="212A73"/>
    <a:srgbClr val="E1F4FA"/>
    <a:srgbClr val="00A7A7"/>
    <a:srgbClr val="B2E7F0"/>
    <a:srgbClr val="29B8CE"/>
    <a:srgbClr val="FFDC00"/>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AEAFBD-08FC-812C-29A0-B2A379263D4E}" v="16" dt="2026-01-26T11:43:28.94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3" d="100"/>
          <a:sy n="93" d="100"/>
        </p:scale>
        <p:origin x="115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 Id="rId57" Type="http://schemas.microsoft.com/office/2018/10/relationships/authors" Target="author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s>
</file>

<file path=ppt/comments/modernComment_109_31D2DD3C.xml><?xml version="1.0" encoding="utf-8"?>
<p188:cmLst xmlns:a="http://schemas.openxmlformats.org/drawingml/2006/main" xmlns:r="http://schemas.openxmlformats.org/officeDocument/2006/relationships" xmlns:p188="http://schemas.microsoft.com/office/powerpoint/2018/8/main">
  <p188:cm id="{EA39D88E-861A-4D4C-8FB1-05738E1875FF}" authorId="{00000000-0000-0000-0000-000000000000}" created="2026-01-07T16:38:31.102">
    <ac:deMkLst xmlns:ac="http://schemas.microsoft.com/office/drawing/2013/main/command">
      <pc:docMk xmlns:pc="http://schemas.microsoft.com/office/powerpoint/2013/main/command"/>
      <pc:sldMk xmlns:pc="http://schemas.microsoft.com/office/powerpoint/2013/main/command" cId="835902780" sldId="265"/>
      <ac:picMk id="6" creationId="{21B2BC26-7504-4D3B-9222-664ADA7AD602}"/>
    </ac:deMkLst>
    <p188:txBody>
      <a:bodyPr/>
      <a:lstStyle/>
      <a:p>
        <a:r>
          <a:rPr lang="en-GB"/>
          <a:t>Hi [Mention was removed]  , where did you get this image from originally? I need the Welsh version  </a:t>
        </a:r>
      </a:p>
    </p188:txBody>
    <p188:extLst>
      <p:ext xmlns:p="http://schemas.openxmlformats.org/presentationml/2006/main" uri="{5BB2D875-25FF-4072-B9AC-8F64D62656EB}">
        <p228:taskDetails xmlns:p228="http://schemas.microsoft.com/office/powerpoint/2022/08/main">
          <p228:history/>
        </p228:taskDetails>
      </p:ext>
    </p188:extLst>
  </p188:cm>
</p188:cmLst>
</file>

<file path=ppt/comments/modernComment_111_17E3BF98.xml><?xml version="1.0" encoding="utf-8"?>
<p188:cmLst xmlns:a="http://schemas.openxmlformats.org/drawingml/2006/main" xmlns:r="http://schemas.openxmlformats.org/officeDocument/2006/relationships" xmlns:p188="http://schemas.microsoft.com/office/powerpoint/2018/8/main">
  <p188:cm id="{FA86392A-0F9D-4689-8C04-D8F5EB6D5A01}" authorId="{00000000-0000-0000-0000-000000000000}" created="2026-01-07T16:37:46.947">
    <ac:deMkLst xmlns:ac="http://schemas.microsoft.com/office/drawing/2013/main/command">
      <pc:docMk xmlns:pc="http://schemas.microsoft.com/office/powerpoint/2013/main/command"/>
      <pc:sldMk xmlns:pc="http://schemas.microsoft.com/office/powerpoint/2013/main/command" cId="400801688" sldId="273"/>
      <ac:picMk id="6" creationId="{E4C29950-936E-42BF-83D3-E2B5811F0159}"/>
    </ac:deMkLst>
    <p188:txBody>
      <a:bodyPr/>
      <a:lstStyle/>
      <a:p>
        <a:r>
          <a:rPr lang="en-GB"/>
          <a:t>[Mention was removed]  Hi Fran, where did you get this image from originally? Me and Sach have looked on our DLs and in the SharedDrive and can’t find the Welsh version </a:t>
        </a:r>
      </a:p>
    </p188:txBody>
    <p188:extLst>
      <p:ext xmlns:p="http://schemas.openxmlformats.org/presentationml/2006/main" uri="{5BB2D875-25FF-4072-B9AC-8F64D62656EB}">
        <p228:taskDetails xmlns:p228="http://schemas.microsoft.com/office/powerpoint/2022/08/main">
          <p228:history/>
        </p228:taskDetails>
      </p:ext>
    </p188:extLst>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94BFEFFB-9D59-421A-A817-24758BCB8412}" type="datetimeFigureOut">
              <a:rPr lang="en-GB" smtClean="0"/>
              <a:t>19/02/2026</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r>
              <a:rPr lang="cy"/>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959E7099-F52E-4117-8D96-2AA360E78F7F}" type="datetimeFigureOut">
              <a:rPr lang="en-GB" smtClean="0"/>
              <a:t>19/02/2026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cy"/>
              <a:t>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r>
              <a:rPr lang="cy"/>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youtube.com/watch?v=GqTOP4WzPQA&amp;t=3s"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www.youtube.com/watch?v=OYgh4gPOMpE"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phw.nhs.wales/3in1vaccine"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phw.nhs.wales/3in1vaccine"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gov.uk/government/publications/vaccination-of-individuals-with-uncertain-or-incomplete-immunisation-status" TargetMode="External"/><Relationship Id="rId2" Type="http://schemas.openxmlformats.org/officeDocument/2006/relationships/slide" Target="../slides/slide22.xml"/><Relationship Id="rId1" Type="http://schemas.openxmlformats.org/officeDocument/2006/relationships/notesMaster" Target="../notesMasters/notesMaster1.xml"/><Relationship Id="rId4" Type="http://schemas.openxmlformats.org/officeDocument/2006/relationships/hyperlink" Target="http://www.phw.nhs.wales/MenACWYvaccine"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gov.uk/government/publications/vaccination-of-individuals-with-uncertain-or-incomplete-immunisation-status" TargetMode="External"/><Relationship Id="rId2" Type="http://schemas.openxmlformats.org/officeDocument/2006/relationships/slide" Target="../slides/slide23.xml"/><Relationship Id="rId1" Type="http://schemas.openxmlformats.org/officeDocument/2006/relationships/notesMaster" Target="../notesMasters/notesMaster1.xml"/><Relationship Id="rId4" Type="http://schemas.openxmlformats.org/officeDocument/2006/relationships/hyperlink" Target="http://www.phw.nhs.wales/MenACWYvaccine"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meningitisnow.org/"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meningitisnow.org/"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phw.nhs.wales/MMRvaccine"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www.phw.nhs.wales/MMRvaccine"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www.phw.nhs.wales/MMRvaccine"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ecdc.europa.eu/en/measles/surveillance-and-disease-data"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who.int/health-topics/vaccines-and-immunization#tab=tab_1"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youtube.com/watch?v=rQyHyZDn5RA&amp;t=6s"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phw.nhs.wales/topics/immunisation-and-vaccines/routine-immunisation-schedules-for-wales/"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phw.nhs.wales/fluvaccine"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icc.gig.cymru/pynciau/imiwneiddio-a-brechlynnau/brechlynffliw/ynglyn-ar-brechlyn/comig-beth-ywr-brechlyn-ffliw-11-16/"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phw.nhs.wales/HPVvaccine"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www.gov.uk/government/publications/human-papillomavirus-hpv-the-green-book-chapter-18a"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defRPr/>
            </a:pPr>
            <a:r>
              <a:rPr lang="cy" sz="1200" kern="120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rtl="0">
              <a:defRPr/>
            </a:pPr>
            <a:endParaRPr lang="en-GB" sz="1200" kern="1200">
              <a:solidFill>
                <a:schemeClr val="tx1"/>
              </a:solidFill>
              <a:latin typeface="Arial" charset="0"/>
              <a:ea typeface="ＭＳ Ｐゴシック" charset="-128"/>
              <a:cs typeface="+mn-cs"/>
            </a:endParaRPr>
          </a:p>
          <a:p>
            <a:pPr rtl="0" eaLnBrk="1" fontAlgn="auto" hangingPunct="1">
              <a:spcBef>
                <a:spcPts val="0"/>
              </a:spcBef>
              <a:spcAft>
                <a:spcPts val="0"/>
              </a:spcAft>
              <a:defRPr/>
            </a:pPr>
            <a:r>
              <a:rPr lang="cy" sz="1200" kern="1200">
                <a:solidFill>
                  <a:schemeClr val="tx1"/>
                </a:solidFill>
                <a:latin typeface="Arial" charset="0"/>
                <a:ea typeface="ＭＳ Ｐゴシック" charset="-128"/>
                <a:cs typeface="+mn-cs"/>
              </a:rPr>
              <a:t>Acknowledgement to Public Health Wales NHS Trust to be stated.</a:t>
            </a:r>
          </a:p>
          <a:p>
            <a:pPr rtl="0" eaLnBrk="1" fontAlgn="auto" hangingPunct="1">
              <a:spcBef>
                <a:spcPts val="0"/>
              </a:spcBef>
              <a:spcAft>
                <a:spcPts val="0"/>
              </a:spcAft>
              <a:defRPr/>
            </a:pPr>
            <a:endParaRPr lang="en-GB" sz="1200" kern="1200">
              <a:solidFill>
                <a:schemeClr val="tx1"/>
              </a:solidFill>
              <a:latin typeface="Arial" charset="0"/>
              <a:ea typeface="ＭＳ Ｐゴシック" charset="-128"/>
              <a:cs typeface="+mn-cs"/>
            </a:endParaRPr>
          </a:p>
          <a:p>
            <a:pPr rtl="0" eaLnBrk="1" fontAlgn="auto" hangingPunct="1">
              <a:spcBef>
                <a:spcPts val="0"/>
              </a:spcBef>
              <a:spcAft>
                <a:spcPts val="0"/>
              </a:spcAft>
              <a:defRPr/>
            </a:pPr>
            <a:r>
              <a:rPr lang="cy" sz="1200" kern="1200">
                <a:solidFill>
                  <a:schemeClr val="tx1"/>
                </a:solidFill>
                <a:latin typeface="Arial" charset="0"/>
                <a:ea typeface="ＭＳ Ｐゴシック" charset="-128"/>
                <a:cs typeface="+mn-cs"/>
              </a:rPr>
              <a:t>© 2025 Public Health Wales NHS Trust</a:t>
            </a:r>
            <a:endParaRPr lang="en-US">
              <a:latin typeface="Arial" pitchFamily="34" charset="0"/>
              <a:ea typeface="ＭＳ Ｐゴシック" pitchFamily="34" charset="-128"/>
            </a:endParaRPr>
          </a:p>
          <a:p>
            <a:pPr rtl="0"/>
            <a:endParaRPr lang="en-GB"/>
          </a:p>
          <a:p>
            <a:pPr rtl="0"/>
            <a:endParaRPr lang="en-GB"/>
          </a:p>
        </p:txBody>
      </p:sp>
      <p:sp>
        <p:nvSpPr>
          <p:cNvPr id="4" name="Footer Placeholder 3"/>
          <p:cNvSpPr>
            <a:spLocks noGrp="1"/>
          </p:cNvSpPr>
          <p:nvPr>
            <p:ph type="ftr" sz="quarter" idx="4"/>
          </p:nvPr>
        </p:nvSpPr>
        <p:spPr/>
        <p:txBody>
          <a:bodyPr rtlCol="0"/>
          <a:lstStyle/>
          <a:p>
            <a:pPr rtl="0"/>
            <a:r>
              <a:rPr lang="cy"/>
              <a:t>COVID-19 Vaccine Equity Committee Meeting </a:t>
            </a:r>
          </a:p>
        </p:txBody>
      </p:sp>
      <p:sp>
        <p:nvSpPr>
          <p:cNvPr id="5" name="Slide Number Placeholder 4"/>
          <p:cNvSpPr>
            <a:spLocks noGrp="1"/>
          </p:cNvSpPr>
          <p:nvPr>
            <p:ph type="sldNum" sz="quarter" idx="5"/>
          </p:nvPr>
        </p:nvSpPr>
        <p:spPr/>
        <p:txBody>
          <a:bodyPr rtlCol="0"/>
          <a:lstStyle/>
          <a:p>
            <a:pPr rtl="0"/>
            <a:fld id="{50E9AB69-1183-4A53-8418-DBE90C92BBE7}" type="slidenum">
              <a:rPr lang="en-GB" smtClean="0"/>
              <a:t>1</a:t>
            </a:fld>
            <a:endParaRPr lang="en-GB"/>
          </a:p>
        </p:txBody>
      </p:sp>
    </p:spTree>
    <p:extLst>
      <p:ext uri="{BB962C8B-B14F-4D97-AF65-F5344CB8AC3E}">
        <p14:creationId xmlns:p14="http://schemas.microsoft.com/office/powerpoint/2010/main" val="855552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AA4E15-1AD7-B5FF-A08A-7AA1C3F2BD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BB15DF-116E-357A-FF55-FC8DE88CEA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06CCA7-78C2-5A5B-23EC-95508BEEF520}"/>
              </a:ext>
            </a:extLst>
          </p:cNvPr>
          <p:cNvSpPr>
            <a:spLocks noGrp="1"/>
          </p:cNvSpPr>
          <p:nvPr>
            <p:ph type="body" idx="1"/>
          </p:nvPr>
        </p:nvSpPr>
        <p:spPr/>
        <p:txBody>
          <a:bodyPr rtlCol="0"/>
          <a:lstStyle/>
          <a:p>
            <a:pPr rtl="0"/>
            <a:endParaRPr lang="en-GB"/>
          </a:p>
        </p:txBody>
      </p:sp>
      <p:sp>
        <p:nvSpPr>
          <p:cNvPr id="4" name="Footer Placeholder 3">
            <a:extLst>
              <a:ext uri="{FF2B5EF4-FFF2-40B4-BE49-F238E27FC236}">
                <a16:creationId xmlns:a16="http://schemas.microsoft.com/office/drawing/2014/main" id="{0F1896E7-6A8C-8C30-7DA6-6E081E18FA72}"/>
              </a:ext>
            </a:extLst>
          </p:cNvPr>
          <p:cNvSpPr>
            <a:spLocks noGrp="1"/>
          </p:cNvSpPr>
          <p:nvPr>
            <p:ph type="ftr" sz="quarter" idx="10"/>
          </p:nvPr>
        </p:nvSpPr>
        <p:spPr/>
        <p:txBody>
          <a:bodyPr rtlCol="0"/>
          <a:lstStyle/>
          <a:p>
            <a:pPr rtl="0"/>
            <a:r>
              <a:rPr lang="cy"/>
              <a:t>COVID-19 Vaccine Equity Committee Meeting </a:t>
            </a:r>
          </a:p>
        </p:txBody>
      </p:sp>
      <p:sp>
        <p:nvSpPr>
          <p:cNvPr id="5" name="Slide Number Placeholder 4">
            <a:extLst>
              <a:ext uri="{FF2B5EF4-FFF2-40B4-BE49-F238E27FC236}">
                <a16:creationId xmlns:a16="http://schemas.microsoft.com/office/drawing/2014/main" id="{7136C043-07B9-A5A6-AABA-090EF5A5B13D}"/>
              </a:ext>
            </a:extLst>
          </p:cNvPr>
          <p:cNvSpPr>
            <a:spLocks noGrp="1"/>
          </p:cNvSpPr>
          <p:nvPr>
            <p:ph type="sldNum" sz="quarter" idx="11"/>
          </p:nvPr>
        </p:nvSpPr>
        <p:spPr/>
        <p:txBody>
          <a:bodyPr rtlCol="0"/>
          <a:lstStyle/>
          <a:p>
            <a:pPr rtl="0"/>
            <a:fld id="{50E9AB69-1183-4A53-8418-DBE90C92BBE7}" type="slidenum">
              <a:rPr lang="en-GB" smtClean="0"/>
              <a:t>13</a:t>
            </a:fld>
            <a:endParaRPr lang="en-GB"/>
          </a:p>
        </p:txBody>
      </p:sp>
    </p:spTree>
    <p:extLst>
      <p:ext uri="{BB962C8B-B14F-4D97-AF65-F5344CB8AC3E}">
        <p14:creationId xmlns:p14="http://schemas.microsoft.com/office/powerpoint/2010/main" val="36369168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EC5D21-4A0D-1DFA-9EDC-EA902D13C5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E75DAE-4FC1-10FF-0FAF-6B68C0A114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0D933F-06DF-A2B3-FE62-2CCBA4A52A5D}"/>
              </a:ext>
            </a:extLst>
          </p:cNvPr>
          <p:cNvSpPr>
            <a:spLocks noGrp="1"/>
          </p:cNvSpPr>
          <p:nvPr>
            <p:ph type="body" idx="1"/>
          </p:nvPr>
        </p:nvSpPr>
        <p:spPr/>
        <p:txBody>
          <a:bodyPr rtlCol="0"/>
          <a:lstStyle/>
          <a:p>
            <a:pPr rtl="0"/>
            <a:endParaRPr lang="en-GB"/>
          </a:p>
        </p:txBody>
      </p:sp>
      <p:sp>
        <p:nvSpPr>
          <p:cNvPr id="4" name="Footer Placeholder 3">
            <a:extLst>
              <a:ext uri="{FF2B5EF4-FFF2-40B4-BE49-F238E27FC236}">
                <a16:creationId xmlns:a16="http://schemas.microsoft.com/office/drawing/2014/main" id="{A3582173-ECCF-44A9-14EF-F8EEEA40CA10}"/>
              </a:ext>
            </a:extLst>
          </p:cNvPr>
          <p:cNvSpPr>
            <a:spLocks noGrp="1"/>
          </p:cNvSpPr>
          <p:nvPr>
            <p:ph type="ftr" sz="quarter" idx="10"/>
          </p:nvPr>
        </p:nvSpPr>
        <p:spPr/>
        <p:txBody>
          <a:bodyPr rtlCol="0"/>
          <a:lstStyle/>
          <a:p>
            <a:pPr rtl="0"/>
            <a:r>
              <a:rPr lang="cy"/>
              <a:t>COVID-19 Vaccine Equity Committee Meeting </a:t>
            </a:r>
          </a:p>
        </p:txBody>
      </p:sp>
      <p:sp>
        <p:nvSpPr>
          <p:cNvPr id="5" name="Slide Number Placeholder 4">
            <a:extLst>
              <a:ext uri="{FF2B5EF4-FFF2-40B4-BE49-F238E27FC236}">
                <a16:creationId xmlns:a16="http://schemas.microsoft.com/office/drawing/2014/main" id="{D5D93FD2-008C-BA33-E80A-66116FD6AC9A}"/>
              </a:ext>
            </a:extLst>
          </p:cNvPr>
          <p:cNvSpPr>
            <a:spLocks noGrp="1"/>
          </p:cNvSpPr>
          <p:nvPr>
            <p:ph type="sldNum" sz="quarter" idx="11"/>
          </p:nvPr>
        </p:nvSpPr>
        <p:spPr/>
        <p:txBody>
          <a:bodyPr rtlCol="0"/>
          <a:lstStyle/>
          <a:p>
            <a:pPr rtl="0"/>
            <a:fld id="{50E9AB69-1183-4A53-8418-DBE90C92BBE7}" type="slidenum">
              <a:rPr lang="en-GB" smtClean="0"/>
              <a:t>14</a:t>
            </a:fld>
            <a:endParaRPr lang="en-GB"/>
          </a:p>
        </p:txBody>
      </p:sp>
    </p:spTree>
    <p:extLst>
      <p:ext uri="{BB962C8B-B14F-4D97-AF65-F5344CB8AC3E}">
        <p14:creationId xmlns:p14="http://schemas.microsoft.com/office/powerpoint/2010/main" val="24770477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cy"/>
              <a:t>Welsh language animation: </a:t>
            </a:r>
            <a:r>
              <a:rPr lang="cy">
                <a:hlinkClick r:id="rId3"/>
              </a:rPr>
              <a:t>'Beth yw'r Brechlyn HPV' (youtube.com)</a:t>
            </a:r>
            <a:endParaRPr lang="en-GB"/>
          </a:p>
          <a:p>
            <a:pPr rtl="0"/>
            <a:r>
              <a:rPr lang="cy"/>
              <a:t>Welsh language video: </a:t>
            </a:r>
            <a:r>
              <a:rPr lang="cy">
                <a:hlinkClick r:id="rId4"/>
              </a:rPr>
              <a:t>HPV - Cyngor fyddwn i'n ei roi i'r fi ifanc (youtube.com)</a:t>
            </a:r>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15</a:t>
            </a:fld>
            <a:endParaRPr lang="en-GB"/>
          </a:p>
        </p:txBody>
      </p:sp>
    </p:spTree>
    <p:extLst>
      <p:ext uri="{BB962C8B-B14F-4D97-AF65-F5344CB8AC3E}">
        <p14:creationId xmlns:p14="http://schemas.microsoft.com/office/powerpoint/2010/main" val="21895793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cy"/>
              <a:t>5 doses are offered for life long protection but further doses may be required for example travel, work and for people with a weakened immune system</a:t>
            </a:r>
          </a:p>
          <a:p>
            <a:pPr rtl="0"/>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cy"/>
              <a:t>More information about tetanus, diphtheria, polio and the 3-in-1 vaccine can be found at: </a:t>
            </a:r>
            <a:r>
              <a:rPr lang="cy"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www.phw.nhs.wales/3in1vaccine</a:t>
            </a:r>
            <a:r>
              <a:rPr lang="cy" sz="1800">
                <a:effectLst/>
                <a:latin typeface="Calibri" panose="020F0502020204030204" pitchFamily="34" charset="0"/>
                <a:ea typeface="Calibri" panose="020F0502020204030204" pitchFamily="34" charset="0"/>
                <a:cs typeface="Times New Roman" panose="02020603050405020304" pitchFamily="18" charset="0"/>
              </a:rPr>
              <a:t> </a:t>
            </a:r>
          </a:p>
          <a:p>
            <a:pPr rtl="0"/>
            <a:endParaRPr lang="en-GB"/>
          </a:p>
          <a:p>
            <a:pPr rtl="0"/>
            <a:endParaRPr lang="en-GB"/>
          </a:p>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17</a:t>
            </a:fld>
            <a:endParaRPr lang="en-GB"/>
          </a:p>
        </p:txBody>
      </p:sp>
    </p:spTree>
    <p:extLst>
      <p:ext uri="{BB962C8B-B14F-4D97-AF65-F5344CB8AC3E}">
        <p14:creationId xmlns:p14="http://schemas.microsoft.com/office/powerpoint/2010/main" val="12858670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B71E7-5F86-B270-4B0D-3D995C8954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75D7C5-B934-87F9-652C-58591342C6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AA784BC-252D-56F5-E8EA-27E009D95997}"/>
              </a:ext>
            </a:extLst>
          </p:cNvPr>
          <p:cNvSpPr>
            <a:spLocks noGrp="1"/>
          </p:cNvSpPr>
          <p:nvPr>
            <p:ph type="body" idx="1"/>
          </p:nvPr>
        </p:nvSpPr>
        <p:spPr/>
        <p:txBody>
          <a:bodyPr rtlCol="0"/>
          <a:lstStyle/>
          <a:p>
            <a:pPr rtl="0"/>
            <a:r>
              <a:rPr lang="cy"/>
              <a:t>5 doses are offered for life long protection but further doses may be required for example travel, work and for people with a weakened immune system</a:t>
            </a:r>
          </a:p>
          <a:p>
            <a:pPr rtl="0"/>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cy"/>
              <a:t>More information about tetanus, diphtheria, polio and the 3-in-1 vaccine can be found at: </a:t>
            </a:r>
            <a:r>
              <a:rPr lang="cy"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www.phw.nhs.wales/3in1vaccine</a:t>
            </a:r>
            <a:r>
              <a:rPr lang="cy" sz="1800">
                <a:effectLst/>
                <a:latin typeface="Calibri" panose="020F0502020204030204" pitchFamily="34" charset="0"/>
                <a:ea typeface="Calibri" panose="020F0502020204030204" pitchFamily="34" charset="0"/>
                <a:cs typeface="Times New Roman" panose="02020603050405020304" pitchFamily="18" charset="0"/>
              </a:rPr>
              <a:t> </a:t>
            </a:r>
          </a:p>
          <a:p>
            <a:pPr rtl="0"/>
            <a:endParaRPr lang="en-GB"/>
          </a:p>
          <a:p>
            <a:pPr rtl="0"/>
            <a:endParaRPr lang="en-GB"/>
          </a:p>
          <a:p>
            <a:pPr rtl="0"/>
            <a:endParaRPr lang="en-GB"/>
          </a:p>
        </p:txBody>
      </p:sp>
      <p:sp>
        <p:nvSpPr>
          <p:cNvPr id="4" name="Footer Placeholder 3">
            <a:extLst>
              <a:ext uri="{FF2B5EF4-FFF2-40B4-BE49-F238E27FC236}">
                <a16:creationId xmlns:a16="http://schemas.microsoft.com/office/drawing/2014/main" id="{66466813-5BB7-B030-4F1E-B8603E9BF8DC}"/>
              </a:ext>
            </a:extLst>
          </p:cNvPr>
          <p:cNvSpPr>
            <a:spLocks noGrp="1"/>
          </p:cNvSpPr>
          <p:nvPr>
            <p:ph type="ftr" sz="quarter" idx="10"/>
          </p:nvPr>
        </p:nvSpPr>
        <p:spPr/>
        <p:txBody>
          <a:bodyPr rtlCol="0"/>
          <a:lstStyle/>
          <a:p>
            <a:pPr rtl="0"/>
            <a:r>
              <a:rPr lang="cy"/>
              <a:t>COVID-19 Vaccine Equity Committee Meeting </a:t>
            </a:r>
          </a:p>
        </p:txBody>
      </p:sp>
      <p:sp>
        <p:nvSpPr>
          <p:cNvPr id="5" name="Slide Number Placeholder 4">
            <a:extLst>
              <a:ext uri="{FF2B5EF4-FFF2-40B4-BE49-F238E27FC236}">
                <a16:creationId xmlns:a16="http://schemas.microsoft.com/office/drawing/2014/main" id="{2584B655-5661-1155-3483-3DC26BC1D3DC}"/>
              </a:ext>
            </a:extLst>
          </p:cNvPr>
          <p:cNvSpPr>
            <a:spLocks noGrp="1"/>
          </p:cNvSpPr>
          <p:nvPr>
            <p:ph type="sldNum" sz="quarter" idx="11"/>
          </p:nvPr>
        </p:nvSpPr>
        <p:spPr/>
        <p:txBody>
          <a:bodyPr rtlCol="0"/>
          <a:lstStyle/>
          <a:p>
            <a:pPr rtl="0"/>
            <a:fld id="{50E9AB69-1183-4A53-8418-DBE90C92BBE7}" type="slidenum">
              <a:rPr lang="en-GB" smtClean="0"/>
              <a:t>18</a:t>
            </a:fld>
            <a:endParaRPr lang="en-GB"/>
          </a:p>
        </p:txBody>
      </p:sp>
    </p:spTree>
    <p:extLst>
      <p:ext uri="{BB962C8B-B14F-4D97-AF65-F5344CB8AC3E}">
        <p14:creationId xmlns:p14="http://schemas.microsoft.com/office/powerpoint/2010/main" val="8736729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B2A4C-35B1-B7AA-EADD-B7CF544CF1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78354F-F064-B655-A344-9FE90BE89499}"/>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113FF913-E1BB-6C65-1F5F-1014E7EC3674}"/>
              </a:ext>
            </a:extLst>
          </p:cNvPr>
          <p:cNvSpPr>
            <a:spLocks noGrp="1"/>
          </p:cNvSpPr>
          <p:nvPr>
            <p:ph type="body" idx="1"/>
          </p:nvPr>
        </p:nvSpPr>
        <p:spPr/>
        <p:txBody>
          <a:bodyPr rtlCol="0"/>
          <a:lstStyle/>
          <a:p>
            <a:pPr rtl="0"/>
            <a:r>
              <a:rPr lang="cy" sz="1804" b="1" i="0" kern="1200">
                <a:solidFill>
                  <a:schemeClr val="tx1"/>
                </a:solidFill>
                <a:effectLst/>
                <a:latin typeface="+mn-lt"/>
                <a:ea typeface="+mn-ea"/>
                <a:cs typeface="+mn-cs"/>
              </a:rPr>
              <a:t>MenACWY and 3-in-1 animations</a:t>
            </a:r>
            <a:r>
              <a:rPr lang="cy" sz="1804" b="0" i="0" kern="1200">
                <a:solidFill>
                  <a:schemeClr val="tx1"/>
                </a:solidFill>
                <a:effectLst/>
                <a:latin typeface="+mn-lt"/>
                <a:ea typeface="+mn-ea"/>
                <a:cs typeface="+mn-cs"/>
              </a:rPr>
              <a:t> </a:t>
            </a:r>
          </a:p>
          <a:p>
            <a:pPr rtl="0"/>
            <a:endParaRPr lang="en-GB" sz="1804" b="0" i="0" kern="1200">
              <a:solidFill>
                <a:schemeClr val="tx1"/>
              </a:solidFill>
              <a:effectLst/>
              <a:latin typeface="+mn-lt"/>
              <a:ea typeface="+mn-ea"/>
              <a:cs typeface="+mn-cs"/>
            </a:endParaRPr>
          </a:p>
          <a:p>
            <a:pPr rtl="0"/>
            <a:r>
              <a:rPr lang="cy" sz="1100"/>
              <a:t>We’ve been working in partnership with Social Change UK to support the development of new educational resources focused on the MenACWY and Teenage 3-in-1 Booster vaccines. </a:t>
            </a:r>
          </a:p>
          <a:p>
            <a:pPr marL="171450" indent="-171450" rtl="0">
              <a:buFont typeface="Arial" panose="020B0604020202020204" pitchFamily="34" charset="0"/>
              <a:buChar char="•"/>
            </a:pPr>
            <a:r>
              <a:rPr lang="cy" sz="1100"/>
              <a:t>The aim was to </a:t>
            </a:r>
            <a:r>
              <a:rPr lang="cy" sz="1100" b="1"/>
              <a:t>better understand the existing knowledge, attitudes, and experiences of young people aged 13 to 14, and to explore their preferences around how vaccination information is presented. </a:t>
            </a:r>
            <a:r>
              <a:rPr lang="cy" sz="1100"/>
              <a:t>This work helped inform the design and </a:t>
            </a:r>
            <a:r>
              <a:rPr lang="cy" sz="1100" b="0"/>
              <a:t>distribution of two new coproduced animations and comics, building on the suite of existing resources.</a:t>
            </a:r>
          </a:p>
          <a:p>
            <a:pPr marL="171450" indent="-171450" rtl="0">
              <a:buFont typeface="Arial" panose="020B0604020202020204" pitchFamily="34" charset="0"/>
              <a:buChar char="•"/>
            </a:pPr>
            <a:r>
              <a:rPr lang="cy" sz="1100" b="0"/>
              <a:t>As part of the insight phase, two focus groups were conducted with a total of 17 Year 9 and 10 pupils from schools within the CTM and Swansea Bay University Health Board areas.</a:t>
            </a:r>
          </a:p>
          <a:p>
            <a:pPr marL="171450" indent="-171450" rtl="0">
              <a:buFont typeface="Arial" panose="020B0604020202020204" pitchFamily="34" charset="0"/>
              <a:buChar char="•"/>
            </a:pPr>
            <a:r>
              <a:rPr lang="cy" sz="1100" b="0"/>
              <a:t>We gathered information regarding the structure of animations, considering aspects such as pacing, language and paralinguistics in order to really maintain attention. </a:t>
            </a:r>
          </a:p>
          <a:p>
            <a:pPr marL="171450" indent="-171450" rtl="0">
              <a:buFont typeface="Arial" panose="020B0604020202020204" pitchFamily="34" charset="0"/>
              <a:buChar char="•"/>
            </a:pPr>
            <a:r>
              <a:rPr lang="cy" sz="1100" b="0"/>
              <a:t>Importantly, the test phase of the MenACWY/3in1 animations indicated that they were easy to understand, and they encouraged vaccination intention suggesting that the core information was effectively delivered.</a:t>
            </a:r>
          </a:p>
          <a:p>
            <a:pPr marL="171450" indent="-171450" rtl="0">
              <a:buFont typeface="Arial" panose="020B0604020202020204" pitchFamily="34" charset="0"/>
              <a:buChar char="•"/>
            </a:pPr>
            <a:r>
              <a:rPr lang="cy" sz="1100" b="0"/>
              <a:t>The reasons students gave, including clarity, safety, and relevance reinforced the value of using animations to support vaccine communication – which is a key finding for us when we look to convey future vaccination information </a:t>
            </a:r>
          </a:p>
          <a:p>
            <a:pPr marL="171450" indent="-171450" rtl="0">
              <a:buFont typeface="Arial" panose="020B0604020202020204" pitchFamily="34" charset="0"/>
              <a:buChar char="•"/>
            </a:pPr>
            <a:r>
              <a:rPr lang="cy" sz="1100" b="0"/>
              <a:t>Specifically referring to language, we found that terms such as ‘booster’ and ‘teenage’ resonated well with the audience and helped them better understand the content. We found that ‘Booster’ sounded positive and safe, while ‘teenage’ also made the vaccine feel more relevant to their age group. </a:t>
            </a:r>
            <a:r>
              <a:rPr lang="cy" sz="1100" b="1"/>
              <a:t>Based on this, and in alignment with the language young people found most accessible, we’re now using the term </a:t>
            </a:r>
            <a:r>
              <a:rPr lang="cy" sz="1100" b="1" i="1"/>
              <a:t>“Teenage 3-in-1 Booster”</a:t>
            </a:r>
            <a:r>
              <a:rPr lang="cy" sz="1100" b="1"/>
              <a:t> within PHW’s school-age vaccination programme.</a:t>
            </a:r>
            <a:r>
              <a:rPr lang="cy" sz="1100" b="0"/>
              <a:t> </a:t>
            </a:r>
          </a:p>
          <a:p>
            <a:pPr rtl="0"/>
            <a:endParaRPr lang="en-GB" sz="1100" b="0" i="0" kern="1200">
              <a:solidFill>
                <a:schemeClr val="tx1"/>
              </a:solidFill>
              <a:effectLst/>
              <a:latin typeface="+mn-lt"/>
              <a:ea typeface="+mn-ea"/>
              <a:cs typeface="+mn-cs"/>
            </a:endParaRPr>
          </a:p>
          <a:p>
            <a:pPr rtl="0"/>
            <a:br>
              <a:rPr lang="en-GB" sz="1100" b="1" i="0" kern="1200">
                <a:effectLst/>
                <a:cs typeface="+mn-lt"/>
              </a:rPr>
            </a:br>
            <a:r>
              <a:rPr lang="cy" sz="1100" b="1" i="0" kern="1200">
                <a:solidFill>
                  <a:schemeClr val="tx1"/>
                </a:solidFill>
                <a:effectLst/>
                <a:latin typeface="+mn-lt"/>
                <a:ea typeface="+mn-ea"/>
                <a:cs typeface="+mn-cs"/>
              </a:rPr>
              <a:t>Where are we now?: </a:t>
            </a:r>
            <a:r>
              <a:rPr lang="cy" sz="1100" b="0" i="0" kern="1200">
                <a:solidFill>
                  <a:schemeClr val="tx1"/>
                </a:solidFill>
                <a:effectLst/>
                <a:latin typeface="+mn-lt"/>
                <a:ea typeface="+mn-ea"/>
                <a:cs typeface="+mn-cs"/>
              </a:rPr>
              <a:t>The animations, along with comic strips, are now complete and live on the Web Shop. The accompanying insights report featuring recommendations is currently being finalised and will be available soon on the Public Engagement insights web page </a:t>
            </a:r>
            <a:endParaRPr lang="en-GB" sz="1100"/>
          </a:p>
        </p:txBody>
      </p:sp>
      <p:sp>
        <p:nvSpPr>
          <p:cNvPr id="4" name="Footer Placeholder 3">
            <a:extLst>
              <a:ext uri="{FF2B5EF4-FFF2-40B4-BE49-F238E27FC236}">
                <a16:creationId xmlns:a16="http://schemas.microsoft.com/office/drawing/2014/main" id="{29DF2272-BE39-46C9-E540-C77CF2DD2D15}"/>
              </a:ext>
            </a:extLst>
          </p:cNvPr>
          <p:cNvSpPr>
            <a:spLocks noGrp="1"/>
          </p:cNvSpPr>
          <p:nvPr>
            <p:ph type="ftr" sz="quarter" idx="4"/>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sz="1200" b="0" i="0" u="none" strike="noStrike" kern="1200" cap="none" spc="0" normalizeH="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a:extLst>
              <a:ext uri="{FF2B5EF4-FFF2-40B4-BE49-F238E27FC236}">
                <a16:creationId xmlns:a16="http://schemas.microsoft.com/office/drawing/2014/main" id="{563AA5D9-7160-7037-59F1-881C9FD33746}"/>
              </a:ext>
            </a:extLst>
          </p:cNvPr>
          <p:cNvSpPr>
            <a:spLocks noGrp="1"/>
          </p:cNvSpPr>
          <p:nvPr>
            <p:ph type="sldNum" sz="quarter" idx="5"/>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10331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102E63-7F3C-2E25-1B2C-324FF579C1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CB1046-615F-7BC8-D840-DAEAB7765337}"/>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EE6F5726-9F32-2B8F-2590-FDC49E80D38D}"/>
              </a:ext>
            </a:extLst>
          </p:cNvPr>
          <p:cNvSpPr>
            <a:spLocks noGrp="1"/>
          </p:cNvSpPr>
          <p:nvPr>
            <p:ph type="body" idx="1"/>
          </p:nvPr>
        </p:nvSpPr>
        <p:spPr/>
        <p:txBody>
          <a:bodyPr rtlCol="0"/>
          <a:lstStyle/>
          <a:p>
            <a:pPr rtl="0"/>
            <a:r>
              <a:rPr lang="cy" sz="1804" b="1" i="0" kern="1200">
                <a:solidFill>
                  <a:schemeClr val="tx1"/>
                </a:solidFill>
                <a:effectLst/>
                <a:latin typeface="+mn-lt"/>
                <a:ea typeface="+mn-ea"/>
                <a:cs typeface="+mn-cs"/>
              </a:rPr>
              <a:t>MenACWY and 3-in-1 animations</a:t>
            </a:r>
            <a:r>
              <a:rPr lang="cy" sz="1804" b="0" i="0" kern="1200">
                <a:solidFill>
                  <a:schemeClr val="tx1"/>
                </a:solidFill>
                <a:effectLst/>
                <a:latin typeface="+mn-lt"/>
                <a:ea typeface="+mn-ea"/>
                <a:cs typeface="+mn-cs"/>
              </a:rPr>
              <a:t> </a:t>
            </a:r>
          </a:p>
          <a:p>
            <a:pPr rtl="0"/>
            <a:endParaRPr lang="en-GB" sz="1804" b="0" i="0" kern="1200">
              <a:solidFill>
                <a:schemeClr val="tx1"/>
              </a:solidFill>
              <a:effectLst/>
              <a:latin typeface="+mn-lt"/>
              <a:ea typeface="+mn-ea"/>
              <a:cs typeface="+mn-cs"/>
            </a:endParaRPr>
          </a:p>
          <a:p>
            <a:pPr rtl="0"/>
            <a:r>
              <a:rPr lang="cy" sz="1100"/>
              <a:t>We’ve been working in partnership with Social Change UK to support the development of new educational resources focused on the MenACWY and Teenage 3-in-1 Booster vaccines. </a:t>
            </a:r>
          </a:p>
          <a:p>
            <a:pPr marL="171450" indent="-171450" rtl="0">
              <a:buFont typeface="Arial" panose="020B0604020202020204" pitchFamily="34" charset="0"/>
              <a:buChar char="•"/>
            </a:pPr>
            <a:r>
              <a:rPr lang="cy" sz="1100"/>
              <a:t>The aim was to </a:t>
            </a:r>
            <a:r>
              <a:rPr lang="cy" sz="1100" b="1"/>
              <a:t>better understand the existing knowledge, attitudes, and experiences of young people aged 13 to 14, and to explore their preferences around how vaccination information is presented. </a:t>
            </a:r>
            <a:r>
              <a:rPr lang="cy" sz="1100"/>
              <a:t>This work helped inform the design and </a:t>
            </a:r>
            <a:r>
              <a:rPr lang="cy" sz="1100" b="0"/>
              <a:t>distribution of two new coproduced animations and comics, building on the suite of existing resources.</a:t>
            </a:r>
          </a:p>
          <a:p>
            <a:pPr marL="171450" indent="-171450" rtl="0">
              <a:buFont typeface="Arial" panose="020B0604020202020204" pitchFamily="34" charset="0"/>
              <a:buChar char="•"/>
            </a:pPr>
            <a:r>
              <a:rPr lang="cy" sz="1100" b="0"/>
              <a:t>As part of the insight phase, two focus groups were conducted with a total of 17 Year 9 and 10 pupils from schools within the CTM and Swansea Bay University Health Board areas.</a:t>
            </a:r>
          </a:p>
          <a:p>
            <a:pPr marL="171450" indent="-171450" rtl="0">
              <a:buFont typeface="Arial" panose="020B0604020202020204" pitchFamily="34" charset="0"/>
              <a:buChar char="•"/>
            </a:pPr>
            <a:r>
              <a:rPr lang="cy" sz="1100" b="0"/>
              <a:t>We gathered information regarding the structure of animations, considering aspects such as pacing, language and paralinguistics in order to really maintain attention. </a:t>
            </a:r>
          </a:p>
          <a:p>
            <a:pPr marL="171450" indent="-171450" rtl="0">
              <a:buFont typeface="Arial" panose="020B0604020202020204" pitchFamily="34" charset="0"/>
              <a:buChar char="•"/>
            </a:pPr>
            <a:r>
              <a:rPr lang="cy" sz="1100" b="0"/>
              <a:t>Importantly, the test phase of the MenACWY/3in1 animations indicated that they were easy to understand, and they encouraged vaccination intention suggesting that the core information was effectively delivered.</a:t>
            </a:r>
          </a:p>
          <a:p>
            <a:pPr marL="171450" indent="-171450" rtl="0">
              <a:buFont typeface="Arial" panose="020B0604020202020204" pitchFamily="34" charset="0"/>
              <a:buChar char="•"/>
            </a:pPr>
            <a:r>
              <a:rPr lang="cy" sz="1100" b="0"/>
              <a:t>The reasons students gave, including clarity, safety, and relevance reinforced the value of using animations to support vaccine communication – which is a key finding for us when we look to convey future vaccination information </a:t>
            </a:r>
          </a:p>
          <a:p>
            <a:pPr marL="171450" indent="-171450" rtl="0">
              <a:buFont typeface="Arial" panose="020B0604020202020204" pitchFamily="34" charset="0"/>
              <a:buChar char="•"/>
            </a:pPr>
            <a:r>
              <a:rPr lang="cy" sz="1100" b="0"/>
              <a:t>Specifically referring to language, we found that terms such as ‘booster’ and ‘teenage’ resonated well with the audience and helped them better understand the content. We found that ‘Booster’ sounded positive and safe, while ‘teenage’ also made the vaccine feel more relevant to their age group. </a:t>
            </a:r>
            <a:r>
              <a:rPr lang="cy" sz="1100" b="1"/>
              <a:t>Based on this, and in alignment with the language young people found most accessible, we’re now using the term </a:t>
            </a:r>
            <a:r>
              <a:rPr lang="cy" sz="1100" b="1" i="1"/>
              <a:t>“Teenage 3-in-1 Booster”</a:t>
            </a:r>
            <a:r>
              <a:rPr lang="cy" sz="1100" b="1"/>
              <a:t> within PHW’s school-age vaccination programme.</a:t>
            </a:r>
            <a:r>
              <a:rPr lang="cy" sz="1100" b="0"/>
              <a:t> </a:t>
            </a:r>
          </a:p>
          <a:p>
            <a:pPr rtl="0"/>
            <a:endParaRPr lang="en-GB" sz="1100" b="0" i="0" kern="1200">
              <a:solidFill>
                <a:schemeClr val="tx1"/>
              </a:solidFill>
              <a:effectLst/>
              <a:latin typeface="+mn-lt"/>
              <a:ea typeface="+mn-ea"/>
              <a:cs typeface="+mn-cs"/>
            </a:endParaRPr>
          </a:p>
          <a:p>
            <a:pPr rtl="0"/>
            <a:br>
              <a:rPr lang="en-GB" sz="1100" b="1" i="0" kern="1200">
                <a:effectLst/>
                <a:cs typeface="+mn-lt"/>
              </a:rPr>
            </a:br>
            <a:r>
              <a:rPr lang="cy" sz="1100" b="1" i="0" kern="1200">
                <a:solidFill>
                  <a:schemeClr val="tx1"/>
                </a:solidFill>
                <a:effectLst/>
                <a:latin typeface="+mn-lt"/>
                <a:ea typeface="+mn-ea"/>
                <a:cs typeface="+mn-cs"/>
              </a:rPr>
              <a:t>Where are we now?: </a:t>
            </a:r>
            <a:r>
              <a:rPr lang="cy" sz="1100" b="0" i="0" kern="1200">
                <a:solidFill>
                  <a:schemeClr val="tx1"/>
                </a:solidFill>
                <a:effectLst/>
                <a:latin typeface="+mn-lt"/>
                <a:ea typeface="+mn-ea"/>
                <a:cs typeface="+mn-cs"/>
              </a:rPr>
              <a:t>The animations, along with comic strips, are now complete and live on the Web Shop. The accompanying insights report featuring recommendations is currently being finalised and will be available soon on the Public Engagement insights web page </a:t>
            </a:r>
            <a:endParaRPr lang="en-GB" sz="1100"/>
          </a:p>
        </p:txBody>
      </p:sp>
      <p:sp>
        <p:nvSpPr>
          <p:cNvPr id="4" name="Footer Placeholder 3">
            <a:extLst>
              <a:ext uri="{FF2B5EF4-FFF2-40B4-BE49-F238E27FC236}">
                <a16:creationId xmlns:a16="http://schemas.microsoft.com/office/drawing/2014/main" id="{40126FBE-A795-1E61-C50F-AE1EA4325246}"/>
              </a:ext>
            </a:extLst>
          </p:cNvPr>
          <p:cNvSpPr>
            <a:spLocks noGrp="1"/>
          </p:cNvSpPr>
          <p:nvPr>
            <p:ph type="ftr" sz="quarter" idx="4"/>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sz="1200" b="0" i="0" u="none" strike="noStrike" kern="1200" cap="none" spc="0" normalizeH="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a:extLst>
              <a:ext uri="{FF2B5EF4-FFF2-40B4-BE49-F238E27FC236}">
                <a16:creationId xmlns:a16="http://schemas.microsoft.com/office/drawing/2014/main" id="{0EA83712-2880-FBDA-9308-7B8A99D676F3}"/>
              </a:ext>
            </a:extLst>
          </p:cNvPr>
          <p:cNvSpPr>
            <a:spLocks noGrp="1"/>
          </p:cNvSpPr>
          <p:nvPr>
            <p:ph type="sldNum" sz="quarter" idx="5"/>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636256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cy"/>
              <a:t>1 in 10 people carry the bacteria without experiencing illness, this increases to 1 in 4 older teenagers.  So, vaccinating teenagers should also help protect other people, including babies and older people, against meningococcal disease through herd immunity</a:t>
            </a:r>
          </a:p>
          <a:p>
            <a:pPr rtl="0"/>
            <a:endParaRPr lang="en-GB"/>
          </a:p>
          <a:p>
            <a:pPr rtl="0"/>
            <a:r>
              <a:rPr lang="cy"/>
              <a:t>If a dose of a MenACWY conjugate vaccine has already been given after 10 years of age a further teenage dose is not needed</a:t>
            </a:r>
          </a:p>
          <a:p>
            <a:pPr rtl="0"/>
            <a:r>
              <a:rPr lang="cy">
                <a:hlinkClick r:id="rId3"/>
              </a:rPr>
              <a:t>Vaccination of individuals with uncertain or incomplete immunisation - GOV.UK (www.gov.uk)</a:t>
            </a:r>
            <a:endParaRPr lang="en-GB"/>
          </a:p>
          <a:p>
            <a:pPr rtl="0"/>
            <a:endParaRPr lang="en-GB"/>
          </a:p>
          <a:p>
            <a:pPr rtl="0"/>
            <a:r>
              <a:rPr lang="cy" sz="800"/>
              <a:t>If young people have older family members under the age of 25 that have not had their MenACWY vaccine please encourage them to make an appointment with their GP surgery</a:t>
            </a:r>
          </a:p>
          <a:p>
            <a:pPr rtl="0"/>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cy"/>
              <a:t>For more information about the meningococcal disease A, C, W &amp; Y and the MenACWY vaccine, visit: </a:t>
            </a:r>
            <a:r>
              <a:rPr lang="cy"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www.phw.nhs.wales/MenACWYvaccine</a:t>
            </a:r>
            <a:r>
              <a:rPr lang="cy" sz="1800">
                <a:effectLst/>
                <a:latin typeface="Calibri" panose="020F0502020204030204" pitchFamily="34" charset="0"/>
                <a:ea typeface="Calibri" panose="020F0502020204030204" pitchFamily="34" charset="0"/>
                <a:cs typeface="Times New Roman" panose="02020603050405020304" pitchFamily="18" charset="0"/>
              </a:rPr>
              <a:t> </a:t>
            </a:r>
          </a:p>
          <a:p>
            <a:pPr rtl="0"/>
            <a:endParaRPr lang="en-GB"/>
          </a:p>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22</a:t>
            </a:fld>
            <a:endParaRPr lang="en-GB"/>
          </a:p>
        </p:txBody>
      </p:sp>
    </p:spTree>
    <p:extLst>
      <p:ext uri="{BB962C8B-B14F-4D97-AF65-F5344CB8AC3E}">
        <p14:creationId xmlns:p14="http://schemas.microsoft.com/office/powerpoint/2010/main" val="38688129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97AFFA-6ED2-F052-4D91-CC684525A5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3C385D-96D1-74B1-8D3C-CA3FB803E2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AE5FFCB-10E6-EFF4-9FDD-CB794C540645}"/>
              </a:ext>
            </a:extLst>
          </p:cNvPr>
          <p:cNvSpPr>
            <a:spLocks noGrp="1"/>
          </p:cNvSpPr>
          <p:nvPr>
            <p:ph type="body" idx="1"/>
          </p:nvPr>
        </p:nvSpPr>
        <p:spPr/>
        <p:txBody>
          <a:bodyPr rtlCol="0"/>
          <a:lstStyle/>
          <a:p>
            <a:pPr rtl="0"/>
            <a:r>
              <a:rPr lang="cy"/>
              <a:t>1 in 10 people carry the bacteria without experiencing illness, this increases to 1 in 4 older teenagers.  So, vaccinating teenagers should also help protect other people, including babies and older people, against meningococcal disease through herd immunity</a:t>
            </a:r>
          </a:p>
          <a:p>
            <a:pPr rtl="0"/>
            <a:endParaRPr lang="en-GB"/>
          </a:p>
          <a:p>
            <a:pPr rtl="0"/>
            <a:r>
              <a:rPr lang="cy"/>
              <a:t>If a dose of a MenACWY conjugate vaccine has already been given after 10 years of age a further teenage dose is not needed</a:t>
            </a:r>
          </a:p>
          <a:p>
            <a:pPr rtl="0"/>
            <a:r>
              <a:rPr lang="cy">
                <a:hlinkClick r:id="rId3"/>
              </a:rPr>
              <a:t>Vaccination of individuals with uncertain or incomplete immunisation - GOV.UK (www.gov.uk)</a:t>
            </a:r>
            <a:endParaRPr lang="en-GB"/>
          </a:p>
          <a:p>
            <a:pPr rtl="0"/>
            <a:endParaRPr lang="en-GB"/>
          </a:p>
          <a:p>
            <a:pPr rtl="0"/>
            <a:r>
              <a:rPr lang="cy" sz="800"/>
              <a:t>If young people have older family members under the age of 25 that have not had their MenACWY vaccine please encourage them to make an appointment with their GP surgery</a:t>
            </a:r>
          </a:p>
          <a:p>
            <a:pPr rtl="0"/>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cy"/>
              <a:t>For more information about the meningococcal disease A, C, W &amp; Y and the MenACWY vaccine, visit: </a:t>
            </a:r>
            <a:r>
              <a:rPr lang="cy"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www.phw.nhs.wales/MenACWYvaccine</a:t>
            </a:r>
            <a:r>
              <a:rPr lang="cy" sz="1800">
                <a:effectLst/>
                <a:latin typeface="Calibri" panose="020F0502020204030204" pitchFamily="34" charset="0"/>
                <a:ea typeface="Calibri" panose="020F0502020204030204" pitchFamily="34" charset="0"/>
                <a:cs typeface="Times New Roman" panose="02020603050405020304" pitchFamily="18" charset="0"/>
              </a:rPr>
              <a:t> </a:t>
            </a:r>
          </a:p>
          <a:p>
            <a:pPr rtl="0"/>
            <a:endParaRPr lang="en-GB"/>
          </a:p>
          <a:p>
            <a:pPr rtl="0"/>
            <a:endParaRPr lang="en-GB"/>
          </a:p>
        </p:txBody>
      </p:sp>
      <p:sp>
        <p:nvSpPr>
          <p:cNvPr id="4" name="Footer Placeholder 3">
            <a:extLst>
              <a:ext uri="{FF2B5EF4-FFF2-40B4-BE49-F238E27FC236}">
                <a16:creationId xmlns:a16="http://schemas.microsoft.com/office/drawing/2014/main" id="{E974BA91-B6D8-A2FB-D64D-469480942BA8}"/>
              </a:ext>
            </a:extLst>
          </p:cNvPr>
          <p:cNvSpPr>
            <a:spLocks noGrp="1"/>
          </p:cNvSpPr>
          <p:nvPr>
            <p:ph type="ftr" sz="quarter" idx="10"/>
          </p:nvPr>
        </p:nvSpPr>
        <p:spPr/>
        <p:txBody>
          <a:bodyPr rtlCol="0"/>
          <a:lstStyle/>
          <a:p>
            <a:pPr rtl="0"/>
            <a:r>
              <a:rPr lang="cy"/>
              <a:t>COVID-19 Vaccine Equity Committee Meeting </a:t>
            </a:r>
          </a:p>
        </p:txBody>
      </p:sp>
      <p:sp>
        <p:nvSpPr>
          <p:cNvPr id="5" name="Slide Number Placeholder 4">
            <a:extLst>
              <a:ext uri="{FF2B5EF4-FFF2-40B4-BE49-F238E27FC236}">
                <a16:creationId xmlns:a16="http://schemas.microsoft.com/office/drawing/2014/main" id="{D62F13CD-75B1-ADBB-5A10-3963BA1DDF59}"/>
              </a:ext>
            </a:extLst>
          </p:cNvPr>
          <p:cNvSpPr>
            <a:spLocks noGrp="1"/>
          </p:cNvSpPr>
          <p:nvPr>
            <p:ph type="sldNum" sz="quarter" idx="11"/>
          </p:nvPr>
        </p:nvSpPr>
        <p:spPr/>
        <p:txBody>
          <a:bodyPr rtlCol="0"/>
          <a:lstStyle/>
          <a:p>
            <a:pPr rtl="0"/>
            <a:fld id="{50E9AB69-1183-4A53-8418-DBE90C92BBE7}" type="slidenum">
              <a:rPr lang="en-GB" smtClean="0"/>
              <a:t>23</a:t>
            </a:fld>
            <a:endParaRPr lang="en-GB"/>
          </a:p>
        </p:txBody>
      </p:sp>
    </p:spTree>
    <p:extLst>
      <p:ext uri="{BB962C8B-B14F-4D97-AF65-F5344CB8AC3E}">
        <p14:creationId xmlns:p14="http://schemas.microsoft.com/office/powerpoint/2010/main" val="35811263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rtlCol="0"/>
          <a:lstStyle/>
          <a:p>
            <a:pPr rtl="0"/>
            <a:r>
              <a:rPr lang="cy" sz="1804" b="1" i="0" kern="1200">
                <a:solidFill>
                  <a:schemeClr val="tx1"/>
                </a:solidFill>
                <a:effectLst/>
                <a:latin typeface="+mn-lt"/>
                <a:ea typeface="+mn-ea"/>
                <a:cs typeface="+mn-cs"/>
              </a:rPr>
              <a:t>MenACWY and 3-in-1 animations</a:t>
            </a:r>
            <a:r>
              <a:rPr lang="cy" sz="1804" b="0" i="0" kern="1200">
                <a:solidFill>
                  <a:schemeClr val="tx1"/>
                </a:solidFill>
                <a:effectLst/>
                <a:latin typeface="+mn-lt"/>
                <a:ea typeface="+mn-ea"/>
                <a:cs typeface="+mn-cs"/>
              </a:rPr>
              <a:t> </a:t>
            </a:r>
          </a:p>
          <a:p>
            <a:pPr rtl="0"/>
            <a:endParaRPr lang="en-GB" sz="1804" b="0" i="0" kern="1200">
              <a:solidFill>
                <a:schemeClr val="tx1"/>
              </a:solidFill>
              <a:effectLst/>
              <a:latin typeface="+mn-lt"/>
              <a:ea typeface="+mn-ea"/>
              <a:cs typeface="+mn-cs"/>
            </a:endParaRPr>
          </a:p>
          <a:p>
            <a:pPr rtl="0"/>
            <a:r>
              <a:rPr lang="cy" sz="1100"/>
              <a:t>We’ve been working in partnership with Social Change UK to support the development of new educational resources focused on the MenACWY and Teenage 3-in-1 Booster vaccines. </a:t>
            </a:r>
          </a:p>
          <a:p>
            <a:pPr marL="171450" indent="-171450" rtl="0">
              <a:buFont typeface="Arial" panose="020B0604020202020204" pitchFamily="34" charset="0"/>
              <a:buChar char="•"/>
            </a:pPr>
            <a:r>
              <a:rPr lang="cy" sz="1100"/>
              <a:t>The aim was to </a:t>
            </a:r>
            <a:r>
              <a:rPr lang="cy" sz="1100" b="1"/>
              <a:t>better understand the existing knowledge, attitudes, and experiences of young people aged 13 to 14, and to explore their preferences around how vaccination information is presented. </a:t>
            </a:r>
            <a:r>
              <a:rPr lang="cy" sz="1100"/>
              <a:t>This work helped inform the design and </a:t>
            </a:r>
            <a:r>
              <a:rPr lang="cy" sz="1100" b="0"/>
              <a:t>distribution of two new coproduced animations and comics, building on the suite of existing resources.</a:t>
            </a:r>
          </a:p>
          <a:p>
            <a:pPr marL="171450" indent="-171450" rtl="0">
              <a:buFont typeface="Arial" panose="020B0604020202020204" pitchFamily="34" charset="0"/>
              <a:buChar char="•"/>
            </a:pPr>
            <a:r>
              <a:rPr lang="cy" sz="1100" b="0"/>
              <a:t>As part of the insight phase, two focus groups were conducted with a total of 17 Year 9 and 10 pupils from schools within the CTM and Swansea Bay University Health Board areas.</a:t>
            </a:r>
          </a:p>
          <a:p>
            <a:pPr marL="171450" indent="-171450" rtl="0">
              <a:buFont typeface="Arial" panose="020B0604020202020204" pitchFamily="34" charset="0"/>
              <a:buChar char="•"/>
            </a:pPr>
            <a:r>
              <a:rPr lang="cy" sz="1100" b="0"/>
              <a:t>We gathered information regarding the structure of animations, considering aspects such as pacing, language and paralinguistics in order to really maintain attention. </a:t>
            </a:r>
          </a:p>
          <a:p>
            <a:pPr marL="171450" indent="-171450" rtl="0">
              <a:buFont typeface="Arial" panose="020B0604020202020204" pitchFamily="34" charset="0"/>
              <a:buChar char="•"/>
            </a:pPr>
            <a:r>
              <a:rPr lang="cy" sz="1100" b="0"/>
              <a:t>Importantly, the test phase of the MenACWY/3in1 animations indicated that they were easy to understand, and they encouraged vaccination intention suggesting that the core information was effectively delivered.</a:t>
            </a:r>
          </a:p>
          <a:p>
            <a:pPr marL="171450" indent="-171450" rtl="0">
              <a:buFont typeface="Arial" panose="020B0604020202020204" pitchFamily="34" charset="0"/>
              <a:buChar char="•"/>
            </a:pPr>
            <a:r>
              <a:rPr lang="cy" sz="1100" b="0"/>
              <a:t>The reasons students gave, including clarity, safety, and relevance reinforced the value of using animations to support vaccine communication – which is a key finding for us when we look to convey future vaccination information </a:t>
            </a:r>
          </a:p>
          <a:p>
            <a:pPr marL="171450" indent="-171450" rtl="0">
              <a:buFont typeface="Arial" panose="020B0604020202020204" pitchFamily="34" charset="0"/>
              <a:buChar char="•"/>
            </a:pPr>
            <a:r>
              <a:rPr lang="cy" sz="1100" b="0"/>
              <a:t>Specifically referring to language, we found that terms such as ‘booster’ and ‘teenage’ resonated well with the audience and helped them better understand the content. We found that ‘Booster’ sounded positive and safe, while ‘teenage’ also made the vaccine feel more relevant to their age group. </a:t>
            </a:r>
            <a:r>
              <a:rPr lang="cy" sz="1100" b="1"/>
              <a:t>Based on this, and in alignment with the language young people found most accessible, we’re now using the term </a:t>
            </a:r>
            <a:r>
              <a:rPr lang="cy" sz="1100" b="1" i="1"/>
              <a:t>“Teenage 3-in-1 Booster”</a:t>
            </a:r>
            <a:r>
              <a:rPr lang="cy" sz="1100" b="1"/>
              <a:t> within PHW’s school-age vaccination programme.</a:t>
            </a:r>
            <a:r>
              <a:rPr lang="cy" sz="1100" b="0"/>
              <a:t> </a:t>
            </a:r>
          </a:p>
          <a:p>
            <a:pPr rtl="0"/>
            <a:endParaRPr lang="en-GB" sz="1100" b="0" i="0" kern="1200">
              <a:solidFill>
                <a:schemeClr val="tx1"/>
              </a:solidFill>
              <a:effectLst/>
              <a:latin typeface="+mn-lt"/>
              <a:ea typeface="+mn-ea"/>
              <a:cs typeface="+mn-cs"/>
            </a:endParaRPr>
          </a:p>
          <a:p>
            <a:pPr rtl="0"/>
            <a:br>
              <a:rPr lang="en-GB" sz="1100" b="1" i="0" kern="1200">
                <a:effectLst/>
                <a:cs typeface="+mn-lt"/>
              </a:rPr>
            </a:br>
            <a:r>
              <a:rPr lang="cy" sz="1100" b="1" i="0" kern="1200">
                <a:solidFill>
                  <a:schemeClr val="tx1"/>
                </a:solidFill>
                <a:effectLst/>
                <a:latin typeface="+mn-lt"/>
                <a:ea typeface="+mn-ea"/>
                <a:cs typeface="+mn-cs"/>
              </a:rPr>
              <a:t>Where are we now?: </a:t>
            </a:r>
            <a:r>
              <a:rPr lang="cy" sz="1100" b="0" i="0" kern="1200">
                <a:solidFill>
                  <a:schemeClr val="tx1"/>
                </a:solidFill>
                <a:effectLst/>
                <a:latin typeface="+mn-lt"/>
                <a:ea typeface="+mn-ea"/>
                <a:cs typeface="+mn-cs"/>
              </a:rPr>
              <a:t>The animations, along with comic strips, are now complete and live on the Web Shop. The accompanying insights report featuring recommendations is currently being finalised and will be available soon on the Public Engagement insights web page </a:t>
            </a:r>
            <a:endParaRPr lang="en-GB" sz="1100"/>
          </a:p>
        </p:txBody>
      </p:sp>
      <p:sp>
        <p:nvSpPr>
          <p:cNvPr id="4" name="Footer Placeholder 3"/>
          <p:cNvSpPr>
            <a:spLocks noGrp="1"/>
          </p:cNvSpPr>
          <p:nvPr>
            <p:ph type="ftr" sz="quarter" idx="4"/>
          </p:nvPr>
        </p:nvSpPr>
        <p:spPr/>
        <p:txBody>
          <a:bodyPr rtlCol="0"/>
          <a:lstStyle/>
          <a:p>
            <a:pPr rtl="0"/>
            <a:r>
              <a:rPr lang="cy"/>
              <a:t>COVID-19 Vaccine Equity Committee Meeting </a:t>
            </a:r>
          </a:p>
        </p:txBody>
      </p:sp>
      <p:sp>
        <p:nvSpPr>
          <p:cNvPr id="5" name="Slide Number Placeholder 4"/>
          <p:cNvSpPr>
            <a:spLocks noGrp="1"/>
          </p:cNvSpPr>
          <p:nvPr>
            <p:ph type="sldNum" sz="quarter" idx="5"/>
          </p:nvPr>
        </p:nvSpPr>
        <p:spPr/>
        <p:txBody>
          <a:bodyPr rtlCol="0"/>
          <a:lstStyle/>
          <a:p>
            <a:pPr rtl="0"/>
            <a:fld id="{50E9AB69-1183-4A53-8418-DBE90C92BBE7}" type="slidenum">
              <a:rPr lang="en-GB" smtClean="0"/>
              <a:t>24</a:t>
            </a:fld>
            <a:endParaRPr lang="en-GB"/>
          </a:p>
        </p:txBody>
      </p:sp>
    </p:spTree>
    <p:extLst>
      <p:ext uri="{BB962C8B-B14F-4D97-AF65-F5344CB8AC3E}">
        <p14:creationId xmlns:p14="http://schemas.microsoft.com/office/powerpoint/2010/main" val="3967795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a:p>
        </p:txBody>
      </p:sp>
      <p:sp>
        <p:nvSpPr>
          <p:cNvPr id="4" name="Footer Placeholder 3"/>
          <p:cNvSpPr>
            <a:spLocks noGrp="1"/>
          </p:cNvSpPr>
          <p:nvPr>
            <p:ph type="ftr" sz="quarter" idx="4"/>
          </p:nvPr>
        </p:nvSpPr>
        <p:spPr/>
        <p:txBody>
          <a:bodyPr rtlCol="0"/>
          <a:lstStyle/>
          <a:p>
            <a:pPr rtl="0"/>
            <a:r>
              <a:rPr lang="cy"/>
              <a:t>COVID-19 Vaccine Equity Committee Meeting </a:t>
            </a:r>
          </a:p>
        </p:txBody>
      </p:sp>
      <p:sp>
        <p:nvSpPr>
          <p:cNvPr id="5" name="Slide Number Placeholder 4"/>
          <p:cNvSpPr>
            <a:spLocks noGrp="1"/>
          </p:cNvSpPr>
          <p:nvPr>
            <p:ph type="sldNum" sz="quarter" idx="5"/>
          </p:nvPr>
        </p:nvSpPr>
        <p:spPr/>
        <p:txBody>
          <a:bodyPr rtlCol="0"/>
          <a:lstStyle/>
          <a:p>
            <a:pPr rtl="0"/>
            <a:fld id="{50E9AB69-1183-4A53-8418-DBE90C92BBE7}" type="slidenum">
              <a:rPr lang="en-GB" smtClean="0"/>
              <a:t>2</a:t>
            </a:fld>
            <a:endParaRPr lang="en-GB"/>
          </a:p>
        </p:txBody>
      </p:sp>
    </p:spTree>
    <p:extLst>
      <p:ext uri="{BB962C8B-B14F-4D97-AF65-F5344CB8AC3E}">
        <p14:creationId xmlns:p14="http://schemas.microsoft.com/office/powerpoint/2010/main" val="17815404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64808F-9D6B-642B-40D5-2CF8DF2073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F9FE2A-E098-BD43-5340-47C2BA528AD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D634463-9873-8460-E68A-69505B2596CB}"/>
              </a:ext>
            </a:extLst>
          </p:cNvPr>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https://www.meningitisnow.org/</a:t>
            </a:r>
            <a:endParaRPr lang="en-GB" sz="1800">
              <a:effectLst/>
              <a:latin typeface="Times New Roman" panose="02020603050405020304" pitchFamily="18" charset="0"/>
              <a:ea typeface="Times New Roman" panose="02020603050405020304" pitchFamily="18" charset="0"/>
            </a:endParaRPr>
          </a:p>
          <a:p>
            <a:pPr rtl="0"/>
            <a:endParaRPr lang="en-GB"/>
          </a:p>
        </p:txBody>
      </p:sp>
      <p:sp>
        <p:nvSpPr>
          <p:cNvPr id="4" name="Footer Placeholder 3">
            <a:extLst>
              <a:ext uri="{FF2B5EF4-FFF2-40B4-BE49-F238E27FC236}">
                <a16:creationId xmlns:a16="http://schemas.microsoft.com/office/drawing/2014/main" id="{13BF02D3-95DC-BC8E-E0D0-438DBD649A3B}"/>
              </a:ext>
            </a:extLst>
          </p:cNvPr>
          <p:cNvSpPr>
            <a:spLocks noGrp="1"/>
          </p:cNvSpPr>
          <p:nvPr>
            <p:ph type="ftr" sz="quarter" idx="10"/>
          </p:nvPr>
        </p:nvSpPr>
        <p:spPr/>
        <p:txBody>
          <a:bodyPr rtlCol="0"/>
          <a:lstStyle/>
          <a:p>
            <a:pPr rtl="0"/>
            <a:r>
              <a:rPr lang="cy"/>
              <a:t>COVID-19 Vaccine Equity Committee Meeting </a:t>
            </a:r>
          </a:p>
        </p:txBody>
      </p:sp>
      <p:sp>
        <p:nvSpPr>
          <p:cNvPr id="5" name="Slide Number Placeholder 4">
            <a:extLst>
              <a:ext uri="{FF2B5EF4-FFF2-40B4-BE49-F238E27FC236}">
                <a16:creationId xmlns:a16="http://schemas.microsoft.com/office/drawing/2014/main" id="{854913D1-C95E-4792-B527-7CA38DE05417}"/>
              </a:ext>
            </a:extLst>
          </p:cNvPr>
          <p:cNvSpPr>
            <a:spLocks noGrp="1"/>
          </p:cNvSpPr>
          <p:nvPr>
            <p:ph type="sldNum" sz="quarter" idx="11"/>
          </p:nvPr>
        </p:nvSpPr>
        <p:spPr/>
        <p:txBody>
          <a:bodyPr rtlCol="0"/>
          <a:lstStyle/>
          <a:p>
            <a:pPr rtl="0"/>
            <a:fld id="{50E9AB69-1183-4A53-8418-DBE90C92BBE7}" type="slidenum">
              <a:rPr lang="en-GB" smtClean="0"/>
              <a:t>26</a:t>
            </a:fld>
            <a:endParaRPr lang="en-GB"/>
          </a:p>
        </p:txBody>
      </p:sp>
    </p:spTree>
    <p:extLst>
      <p:ext uri="{BB962C8B-B14F-4D97-AF65-F5344CB8AC3E}">
        <p14:creationId xmlns:p14="http://schemas.microsoft.com/office/powerpoint/2010/main" val="34860258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https://www.meningitisnow.org/</a:t>
            </a:r>
            <a:endParaRPr lang="en-GB" sz="1800">
              <a:effectLst/>
              <a:latin typeface="Times New Roman" panose="02020603050405020304" pitchFamily="18" charset="0"/>
              <a:ea typeface="Times New Roman" panose="02020603050405020304" pitchFamily="18" charset="0"/>
            </a:endParaRPr>
          </a:p>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27</a:t>
            </a:fld>
            <a:endParaRPr lang="en-GB"/>
          </a:p>
        </p:txBody>
      </p:sp>
    </p:spTree>
    <p:extLst>
      <p:ext uri="{BB962C8B-B14F-4D97-AF65-F5344CB8AC3E}">
        <p14:creationId xmlns:p14="http://schemas.microsoft.com/office/powerpoint/2010/main" val="11083825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28</a:t>
            </a:fld>
            <a:endParaRPr lang="en-GB"/>
          </a:p>
        </p:txBody>
      </p:sp>
    </p:spTree>
    <p:extLst>
      <p:ext uri="{BB962C8B-B14F-4D97-AF65-F5344CB8AC3E}">
        <p14:creationId xmlns:p14="http://schemas.microsoft.com/office/powerpoint/2010/main" val="10880903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29</a:t>
            </a:fld>
            <a:endParaRPr lang="en-GB"/>
          </a:p>
        </p:txBody>
      </p:sp>
    </p:spTree>
    <p:extLst>
      <p:ext uri="{BB962C8B-B14F-4D97-AF65-F5344CB8AC3E}">
        <p14:creationId xmlns:p14="http://schemas.microsoft.com/office/powerpoint/2010/main" val="17292481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FFE871-A37A-D07B-D2E1-F1B7BB613C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8B94CED-1379-36D8-2DDA-ACAE8E920D9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01D1893-9FAA-3875-20CD-D3EF39E63F4E}"/>
              </a:ext>
            </a:extLst>
          </p:cNvPr>
          <p:cNvSpPr>
            <a:spLocks noGrp="1"/>
          </p:cNvSpPr>
          <p:nvPr>
            <p:ph type="body" idx="1"/>
          </p:nvPr>
        </p:nvSpPr>
        <p:spPr/>
        <p:txBody>
          <a:bodyPr rtlCol="0"/>
          <a:lstStyle/>
          <a:p>
            <a:pPr rtl="0"/>
            <a:r>
              <a:rPr lang="cy"/>
              <a:t>If one dose has already been given only one further dose is required no matter how long ago it was given.  If two doses are required they can be given one month apart.</a:t>
            </a:r>
          </a:p>
          <a:p>
            <a:pPr rtl="0"/>
            <a:endParaRPr lang="en-GB"/>
          </a:p>
          <a:p>
            <a:pPr rtl="0"/>
            <a:r>
              <a:rPr lang="cy"/>
              <a:t>Anyone born after 1970 who has not had two doses of MMR vaccine can be vaccinated at their GP practice for free</a:t>
            </a:r>
          </a:p>
          <a:p>
            <a:pPr rtl="0"/>
            <a:endParaRPr lang="en-GB"/>
          </a:p>
          <a:p>
            <a:pPr rtl="0"/>
            <a:endParaRPr lang="en-GB"/>
          </a:p>
        </p:txBody>
      </p:sp>
      <p:sp>
        <p:nvSpPr>
          <p:cNvPr id="4" name="Footer Placeholder 3">
            <a:extLst>
              <a:ext uri="{FF2B5EF4-FFF2-40B4-BE49-F238E27FC236}">
                <a16:creationId xmlns:a16="http://schemas.microsoft.com/office/drawing/2014/main" id="{EE105355-1477-C404-5367-4143435B6730}"/>
              </a:ext>
            </a:extLst>
          </p:cNvPr>
          <p:cNvSpPr>
            <a:spLocks noGrp="1"/>
          </p:cNvSpPr>
          <p:nvPr>
            <p:ph type="ftr" sz="quarter" idx="10"/>
          </p:nvPr>
        </p:nvSpPr>
        <p:spPr/>
        <p:txBody>
          <a:bodyPr rtlCol="0"/>
          <a:lstStyle/>
          <a:p>
            <a:pPr rtl="0"/>
            <a:r>
              <a:rPr lang="cy"/>
              <a:t>COVID-19 Vaccine Equity Committee Meeting </a:t>
            </a:r>
          </a:p>
        </p:txBody>
      </p:sp>
      <p:sp>
        <p:nvSpPr>
          <p:cNvPr id="5" name="Slide Number Placeholder 4">
            <a:extLst>
              <a:ext uri="{FF2B5EF4-FFF2-40B4-BE49-F238E27FC236}">
                <a16:creationId xmlns:a16="http://schemas.microsoft.com/office/drawing/2014/main" id="{6D598EFE-AF29-E338-7331-C8A7FF871A9D}"/>
              </a:ext>
            </a:extLst>
          </p:cNvPr>
          <p:cNvSpPr>
            <a:spLocks noGrp="1"/>
          </p:cNvSpPr>
          <p:nvPr>
            <p:ph type="sldNum" sz="quarter" idx="11"/>
          </p:nvPr>
        </p:nvSpPr>
        <p:spPr/>
        <p:txBody>
          <a:bodyPr rtlCol="0"/>
          <a:lstStyle/>
          <a:p>
            <a:pPr rtl="0"/>
            <a:fld id="{50E9AB69-1183-4A53-8418-DBE90C92BBE7}" type="slidenum">
              <a:rPr lang="en-GB" smtClean="0"/>
              <a:t>31</a:t>
            </a:fld>
            <a:endParaRPr lang="en-GB"/>
          </a:p>
        </p:txBody>
      </p:sp>
    </p:spTree>
    <p:extLst>
      <p:ext uri="{BB962C8B-B14F-4D97-AF65-F5344CB8AC3E}">
        <p14:creationId xmlns:p14="http://schemas.microsoft.com/office/powerpoint/2010/main" val="32710529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F0966E-FA11-E1F8-A8A2-BFE1997417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AB2027D-BC0D-212D-D676-29FA358ACA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74FB90D-2830-A49B-6431-F5859A2A5055}"/>
              </a:ext>
            </a:extLst>
          </p:cNvPr>
          <p:cNvSpPr>
            <a:spLocks noGrp="1"/>
          </p:cNvSpPr>
          <p:nvPr>
            <p:ph type="body" idx="1"/>
          </p:nvPr>
        </p:nvSpPr>
        <p:spPr/>
        <p:txBody>
          <a:bodyPr rtlCol="0"/>
          <a:lstStyle/>
          <a:p>
            <a:pPr rtl="0"/>
            <a:r>
              <a:rPr lang="cy"/>
              <a:t>If one dose has already been given only one further dose is required no matter how long ago it was given.  If two doses are required they can be given one month apart.</a:t>
            </a:r>
          </a:p>
          <a:p>
            <a:pPr rtl="0"/>
            <a:endParaRPr lang="en-GB"/>
          </a:p>
          <a:p>
            <a:pPr rtl="0"/>
            <a:r>
              <a:rPr lang="cy"/>
              <a:t>Anyone born after 1970 who has not had two doses of MMR vaccine can be vaccinated at their GP practice for free</a:t>
            </a:r>
          </a:p>
          <a:p>
            <a:pPr rtl="0"/>
            <a:endParaRPr lang="en-GB"/>
          </a:p>
          <a:p>
            <a:pPr rtl="0"/>
            <a:endParaRPr lang="en-GB"/>
          </a:p>
        </p:txBody>
      </p:sp>
      <p:sp>
        <p:nvSpPr>
          <p:cNvPr id="4" name="Footer Placeholder 3">
            <a:extLst>
              <a:ext uri="{FF2B5EF4-FFF2-40B4-BE49-F238E27FC236}">
                <a16:creationId xmlns:a16="http://schemas.microsoft.com/office/drawing/2014/main" id="{19D97057-F88F-43AF-20F8-1E25721D788B}"/>
              </a:ext>
            </a:extLst>
          </p:cNvPr>
          <p:cNvSpPr>
            <a:spLocks noGrp="1"/>
          </p:cNvSpPr>
          <p:nvPr>
            <p:ph type="ftr" sz="quarter" idx="10"/>
          </p:nvPr>
        </p:nvSpPr>
        <p:spPr/>
        <p:txBody>
          <a:bodyPr rtlCol="0"/>
          <a:lstStyle/>
          <a:p>
            <a:pPr rtl="0"/>
            <a:r>
              <a:rPr lang="cy"/>
              <a:t>COVID-19 Vaccine Equity Committee Meeting </a:t>
            </a:r>
          </a:p>
        </p:txBody>
      </p:sp>
      <p:sp>
        <p:nvSpPr>
          <p:cNvPr id="5" name="Slide Number Placeholder 4">
            <a:extLst>
              <a:ext uri="{FF2B5EF4-FFF2-40B4-BE49-F238E27FC236}">
                <a16:creationId xmlns:a16="http://schemas.microsoft.com/office/drawing/2014/main" id="{56DB8FC2-0DD6-C0B7-5E71-0BEA2326FAD3}"/>
              </a:ext>
            </a:extLst>
          </p:cNvPr>
          <p:cNvSpPr>
            <a:spLocks noGrp="1"/>
          </p:cNvSpPr>
          <p:nvPr>
            <p:ph type="sldNum" sz="quarter" idx="11"/>
          </p:nvPr>
        </p:nvSpPr>
        <p:spPr/>
        <p:txBody>
          <a:bodyPr rtlCol="0"/>
          <a:lstStyle/>
          <a:p>
            <a:pPr rtl="0"/>
            <a:fld id="{50E9AB69-1183-4A53-8418-DBE90C92BBE7}" type="slidenum">
              <a:rPr lang="en-GB" smtClean="0"/>
              <a:t>32</a:t>
            </a:fld>
            <a:endParaRPr lang="en-GB"/>
          </a:p>
        </p:txBody>
      </p:sp>
    </p:spTree>
    <p:extLst>
      <p:ext uri="{BB962C8B-B14F-4D97-AF65-F5344CB8AC3E}">
        <p14:creationId xmlns:p14="http://schemas.microsoft.com/office/powerpoint/2010/main" val="9024276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a:t>For more information about measles, mumps, rubella and the MMR vaccine, visit: </a:t>
            </a:r>
            <a:r>
              <a:rPr lang="cy"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www.phw.nhs.wales/MMRvaccine</a:t>
            </a:r>
            <a:r>
              <a:rPr lang="cy" sz="1800">
                <a:effectLst/>
                <a:latin typeface="Calibri" panose="020F0502020204030204" pitchFamily="34" charset="0"/>
                <a:ea typeface="Calibri" panose="020F0502020204030204" pitchFamily="34" charset="0"/>
                <a:cs typeface="Times New Roman" panose="02020603050405020304" pitchFamily="18" charset="0"/>
              </a:rPr>
              <a:t> </a:t>
            </a:r>
          </a:p>
          <a:p>
            <a:pPr rtl="0"/>
            <a:endParaRPr lang="en-GB"/>
          </a:p>
        </p:txBody>
      </p:sp>
      <p:sp>
        <p:nvSpPr>
          <p:cNvPr id="4" name="Footer Placeholder 3"/>
          <p:cNvSpPr>
            <a:spLocks noGrp="1"/>
          </p:cNvSpPr>
          <p:nvPr>
            <p:ph type="ftr" sz="quarter" idx="4"/>
          </p:nvPr>
        </p:nvSpPr>
        <p:spPr/>
        <p:txBody>
          <a:bodyPr rtlCol="0"/>
          <a:lstStyle/>
          <a:p>
            <a:pPr rtl="0"/>
            <a:r>
              <a:rPr lang="cy"/>
              <a:t>COVID-19 Vaccine Equity Committee Meeting </a:t>
            </a:r>
          </a:p>
        </p:txBody>
      </p:sp>
      <p:sp>
        <p:nvSpPr>
          <p:cNvPr id="5" name="Slide Number Placeholder 4"/>
          <p:cNvSpPr>
            <a:spLocks noGrp="1"/>
          </p:cNvSpPr>
          <p:nvPr>
            <p:ph type="sldNum" sz="quarter" idx="5"/>
          </p:nvPr>
        </p:nvSpPr>
        <p:spPr/>
        <p:txBody>
          <a:bodyPr rtlCol="0"/>
          <a:lstStyle/>
          <a:p>
            <a:pPr rtl="0"/>
            <a:fld id="{50E9AB69-1183-4A53-8418-DBE90C92BBE7}" type="slidenum">
              <a:rPr lang="en-GB" smtClean="0"/>
              <a:t>33</a:t>
            </a:fld>
            <a:endParaRPr lang="en-GB"/>
          </a:p>
        </p:txBody>
      </p:sp>
    </p:spTree>
    <p:extLst>
      <p:ext uri="{BB962C8B-B14F-4D97-AF65-F5344CB8AC3E}">
        <p14:creationId xmlns:p14="http://schemas.microsoft.com/office/powerpoint/2010/main" val="24082216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087F86-7C72-E004-2054-2155E6BD1E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B9E0451-8485-6400-02EE-9B331D4FF5D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99A32E-DD59-DC42-4760-41E8B2D9516F}"/>
              </a:ext>
            </a:extLst>
          </p:cNvPr>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a:t>For more information about measles, mumps, rubella and the MMR vaccine, visit: </a:t>
            </a:r>
            <a:r>
              <a:rPr lang="cy"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www.phw.nhs.wales/MMRvaccine</a:t>
            </a:r>
            <a:r>
              <a:rPr lang="cy" sz="1800">
                <a:effectLst/>
                <a:latin typeface="Calibri" panose="020F0502020204030204" pitchFamily="34" charset="0"/>
                <a:ea typeface="Calibri" panose="020F0502020204030204" pitchFamily="34" charset="0"/>
                <a:cs typeface="Times New Roman" panose="02020603050405020304" pitchFamily="18" charset="0"/>
              </a:rPr>
              <a:t> </a:t>
            </a:r>
          </a:p>
          <a:p>
            <a:pPr rtl="0"/>
            <a:endParaRPr lang="en-GB"/>
          </a:p>
        </p:txBody>
      </p:sp>
      <p:sp>
        <p:nvSpPr>
          <p:cNvPr id="4" name="Footer Placeholder 3">
            <a:extLst>
              <a:ext uri="{FF2B5EF4-FFF2-40B4-BE49-F238E27FC236}">
                <a16:creationId xmlns:a16="http://schemas.microsoft.com/office/drawing/2014/main" id="{5EF6EFB0-FE8A-9B9C-410A-94E9E0C00E58}"/>
              </a:ext>
            </a:extLst>
          </p:cNvPr>
          <p:cNvSpPr>
            <a:spLocks noGrp="1"/>
          </p:cNvSpPr>
          <p:nvPr>
            <p:ph type="ftr" sz="quarter" idx="4"/>
          </p:nvPr>
        </p:nvSpPr>
        <p:spPr/>
        <p:txBody>
          <a:bodyPr rtlCol="0"/>
          <a:lstStyle/>
          <a:p>
            <a:pPr rtl="0"/>
            <a:r>
              <a:rPr lang="cy"/>
              <a:t>COVID-19 Vaccine Equity Committee Meeting </a:t>
            </a:r>
          </a:p>
        </p:txBody>
      </p:sp>
      <p:sp>
        <p:nvSpPr>
          <p:cNvPr id="5" name="Slide Number Placeholder 4">
            <a:extLst>
              <a:ext uri="{FF2B5EF4-FFF2-40B4-BE49-F238E27FC236}">
                <a16:creationId xmlns:a16="http://schemas.microsoft.com/office/drawing/2014/main" id="{0FD1DC5E-D068-27AA-3CEB-FE518658C1FE}"/>
              </a:ext>
            </a:extLst>
          </p:cNvPr>
          <p:cNvSpPr>
            <a:spLocks noGrp="1"/>
          </p:cNvSpPr>
          <p:nvPr>
            <p:ph type="sldNum" sz="quarter" idx="5"/>
          </p:nvPr>
        </p:nvSpPr>
        <p:spPr/>
        <p:txBody>
          <a:bodyPr rtlCol="0"/>
          <a:lstStyle/>
          <a:p>
            <a:pPr rtl="0"/>
            <a:fld id="{50E9AB69-1183-4A53-8418-DBE90C92BBE7}" type="slidenum">
              <a:rPr lang="en-GB" smtClean="0"/>
              <a:t>34</a:t>
            </a:fld>
            <a:endParaRPr lang="en-GB"/>
          </a:p>
        </p:txBody>
      </p:sp>
    </p:spTree>
    <p:extLst>
      <p:ext uri="{BB962C8B-B14F-4D97-AF65-F5344CB8AC3E}">
        <p14:creationId xmlns:p14="http://schemas.microsoft.com/office/powerpoint/2010/main" val="28232256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26735D-0F9C-717C-0281-98E01C6618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C87E84-8F23-D7B4-258D-DD05A2BB91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F3D15C-B467-5674-FA0F-B2CF21294EE3}"/>
              </a:ext>
            </a:extLst>
          </p:cNvPr>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a:t>For more information about measles, mumps, rubella and the MMR vaccine, visit: </a:t>
            </a:r>
            <a:r>
              <a:rPr lang="cy"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www.phw.nhs.wales/MMRvaccine</a:t>
            </a:r>
            <a:r>
              <a:rPr lang="cy" sz="1800">
                <a:effectLst/>
                <a:latin typeface="Calibri" panose="020F0502020204030204" pitchFamily="34" charset="0"/>
                <a:ea typeface="Calibri" panose="020F0502020204030204" pitchFamily="34" charset="0"/>
                <a:cs typeface="Times New Roman" panose="02020603050405020304" pitchFamily="18" charset="0"/>
              </a:rPr>
              <a:t> </a:t>
            </a:r>
          </a:p>
          <a:p>
            <a:pPr rtl="0"/>
            <a:endParaRPr lang="en-GB"/>
          </a:p>
        </p:txBody>
      </p:sp>
      <p:sp>
        <p:nvSpPr>
          <p:cNvPr id="4" name="Footer Placeholder 3">
            <a:extLst>
              <a:ext uri="{FF2B5EF4-FFF2-40B4-BE49-F238E27FC236}">
                <a16:creationId xmlns:a16="http://schemas.microsoft.com/office/drawing/2014/main" id="{361BD086-CBC9-3475-EF76-575BCC993EDB}"/>
              </a:ext>
            </a:extLst>
          </p:cNvPr>
          <p:cNvSpPr>
            <a:spLocks noGrp="1"/>
          </p:cNvSpPr>
          <p:nvPr>
            <p:ph type="ftr" sz="quarter" idx="4"/>
          </p:nvPr>
        </p:nvSpPr>
        <p:spPr/>
        <p:txBody>
          <a:bodyPr rtlCol="0"/>
          <a:lstStyle/>
          <a:p>
            <a:pPr rtl="0"/>
            <a:r>
              <a:rPr lang="cy"/>
              <a:t>COVID-19 Vaccine Equity Committee Meeting </a:t>
            </a:r>
          </a:p>
        </p:txBody>
      </p:sp>
      <p:sp>
        <p:nvSpPr>
          <p:cNvPr id="5" name="Slide Number Placeholder 4">
            <a:extLst>
              <a:ext uri="{FF2B5EF4-FFF2-40B4-BE49-F238E27FC236}">
                <a16:creationId xmlns:a16="http://schemas.microsoft.com/office/drawing/2014/main" id="{C801F045-FD4A-C328-BDB0-7B9B2ED57C24}"/>
              </a:ext>
            </a:extLst>
          </p:cNvPr>
          <p:cNvSpPr>
            <a:spLocks noGrp="1"/>
          </p:cNvSpPr>
          <p:nvPr>
            <p:ph type="sldNum" sz="quarter" idx="5"/>
          </p:nvPr>
        </p:nvSpPr>
        <p:spPr/>
        <p:txBody>
          <a:bodyPr rtlCol="0"/>
          <a:lstStyle/>
          <a:p>
            <a:pPr rtl="0"/>
            <a:fld id="{50E9AB69-1183-4A53-8418-DBE90C92BBE7}" type="slidenum">
              <a:rPr lang="en-GB" smtClean="0"/>
              <a:t>35</a:t>
            </a:fld>
            <a:endParaRPr lang="en-GB"/>
          </a:p>
        </p:txBody>
      </p:sp>
    </p:spTree>
    <p:extLst>
      <p:ext uri="{BB962C8B-B14F-4D97-AF65-F5344CB8AC3E}">
        <p14:creationId xmlns:p14="http://schemas.microsoft.com/office/powerpoint/2010/main" val="34965635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https://www.ecdc.europa.eu/en/measles/surveillance-and-disease-data</a:t>
            </a:r>
            <a:endParaRPr lang="en-GB" sz="180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36</a:t>
            </a:fld>
            <a:endParaRPr lang="en-GB"/>
          </a:p>
        </p:txBody>
      </p:sp>
    </p:spTree>
    <p:extLst>
      <p:ext uri="{BB962C8B-B14F-4D97-AF65-F5344CB8AC3E}">
        <p14:creationId xmlns:p14="http://schemas.microsoft.com/office/powerpoint/2010/main" val="8705128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https://www.who.int/health-topics/vaccines-and-immunization#tab=tab_1</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p>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3</a:t>
            </a:fld>
            <a:endParaRPr lang="en-GB"/>
          </a:p>
        </p:txBody>
      </p:sp>
    </p:spTree>
    <p:extLst>
      <p:ext uri="{BB962C8B-B14F-4D97-AF65-F5344CB8AC3E}">
        <p14:creationId xmlns:p14="http://schemas.microsoft.com/office/powerpoint/2010/main" val="42750377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cy"/>
              <a:t>May wish to discuss self consent with this slide</a:t>
            </a:r>
          </a:p>
          <a:p>
            <a:pPr rtl="0"/>
            <a:r>
              <a:rPr lang="cy"/>
              <a:t>Gillick competence/ age of consent dependent on health board policy-further information on additional slides</a:t>
            </a:r>
          </a:p>
          <a:p>
            <a:pPr rtl="0"/>
            <a:endParaRPr lang="en-GB"/>
          </a:p>
          <a:p>
            <a:pPr rtl="0"/>
            <a:r>
              <a:rPr lang="cy"/>
              <a:t>Alongside the bullet point about wearing suitable clothing- depending on school uniform policy nurses can discuss wearing school tops with loose sleeves that can be rolled up or short sleeved shirts. </a:t>
            </a:r>
          </a:p>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37</a:t>
            </a:fld>
            <a:endParaRPr lang="en-GB"/>
          </a:p>
        </p:txBody>
      </p:sp>
    </p:spTree>
    <p:extLst>
      <p:ext uri="{BB962C8B-B14F-4D97-AF65-F5344CB8AC3E}">
        <p14:creationId xmlns:p14="http://schemas.microsoft.com/office/powerpoint/2010/main" val="6671137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a:t>All vaccines can cause side effects</a:t>
            </a:r>
          </a:p>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41</a:t>
            </a:fld>
            <a:endParaRPr lang="en-GB"/>
          </a:p>
        </p:txBody>
      </p:sp>
    </p:spTree>
    <p:extLst>
      <p:ext uri="{BB962C8B-B14F-4D97-AF65-F5344CB8AC3E}">
        <p14:creationId xmlns:p14="http://schemas.microsoft.com/office/powerpoint/2010/main" val="4032965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a:t>Welsh language version: </a:t>
            </a:r>
            <a:r>
              <a:rPr lang="cy">
                <a:hlinkClick r:id="rId3"/>
              </a:rPr>
              <a:t>Pwysigrwydd Brechlynnau | Iechyd Cyhoeddus Cymru - YouTube</a:t>
            </a:r>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4</a:t>
            </a:fld>
            <a:endParaRPr lang="en-GB"/>
          </a:p>
        </p:txBody>
      </p:sp>
    </p:spTree>
    <p:extLst>
      <p:ext uri="{BB962C8B-B14F-4D97-AF65-F5344CB8AC3E}">
        <p14:creationId xmlns:p14="http://schemas.microsoft.com/office/powerpoint/2010/main" val="101231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5</a:t>
            </a:fld>
            <a:endParaRPr lang="en-GB"/>
          </a:p>
        </p:txBody>
      </p:sp>
    </p:spTree>
    <p:extLst>
      <p:ext uri="{BB962C8B-B14F-4D97-AF65-F5344CB8AC3E}">
        <p14:creationId xmlns:p14="http://schemas.microsoft.com/office/powerpoint/2010/main" val="16827453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a:t>National immunisation schedule for Wales is available at: </a:t>
            </a:r>
            <a:r>
              <a:rPr lang="cy" sz="1200">
                <a:hlinkClick r:id="rId3"/>
              </a:rPr>
              <a:t>https://phw.nhs.wales/topics/immunisation-and-vaccines/routine-immunisation-schedules-for-wales/</a:t>
            </a:r>
            <a:r>
              <a:rPr lang="cy" sz="1200"/>
              <a:t> </a:t>
            </a:r>
            <a:endParaRPr lang="en-GB"/>
          </a:p>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6</a:t>
            </a:fld>
            <a:endParaRPr lang="en-GB"/>
          </a:p>
        </p:txBody>
      </p:sp>
    </p:spTree>
    <p:extLst>
      <p:ext uri="{BB962C8B-B14F-4D97-AF65-F5344CB8AC3E}">
        <p14:creationId xmlns:p14="http://schemas.microsoft.com/office/powerpoint/2010/main" val="3182836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a:t>More information about flu and the vaccine is available at </a:t>
            </a:r>
            <a:r>
              <a:rPr lang="cy"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www.phw.nhs.wales/fluvaccine</a:t>
            </a:r>
            <a:r>
              <a:rPr lang="cy" sz="1800">
                <a:effectLst/>
                <a:latin typeface="Calibri" panose="020F0502020204030204" pitchFamily="34" charset="0"/>
                <a:ea typeface="Calibri" panose="020F0502020204030204" pitchFamily="34" charset="0"/>
                <a:cs typeface="Times New Roman" panose="02020603050405020304" pitchFamily="18" charset="0"/>
              </a:rPr>
              <a:t> </a:t>
            </a:r>
          </a:p>
          <a:p>
            <a:pPr rtl="0"/>
            <a:endParaRPr lang="en-GB"/>
          </a:p>
        </p:txBody>
      </p:sp>
      <p:sp>
        <p:nvSpPr>
          <p:cNvPr id="4" name="Footer Placeholder 3"/>
          <p:cNvSpPr>
            <a:spLocks noGrp="1"/>
          </p:cNvSpPr>
          <p:nvPr>
            <p:ph type="ftr" sz="quarter" idx="4"/>
          </p:nvPr>
        </p:nvSpPr>
        <p:spPr/>
        <p:txBody>
          <a:bodyPr rtlCol="0"/>
          <a:lstStyle/>
          <a:p>
            <a:pPr rtl="0"/>
            <a:r>
              <a:rPr lang="cy"/>
              <a:t>COVID-19 Vaccine Equity Committee Meeting </a:t>
            </a:r>
          </a:p>
        </p:txBody>
      </p:sp>
      <p:sp>
        <p:nvSpPr>
          <p:cNvPr id="5" name="Slide Number Placeholder 4"/>
          <p:cNvSpPr>
            <a:spLocks noGrp="1"/>
          </p:cNvSpPr>
          <p:nvPr>
            <p:ph type="sldNum" sz="quarter" idx="5"/>
          </p:nvPr>
        </p:nvSpPr>
        <p:spPr/>
        <p:txBody>
          <a:bodyPr rtlCol="0"/>
          <a:lstStyle/>
          <a:p>
            <a:pPr rtl="0"/>
            <a:fld id="{50E9AB69-1183-4A53-8418-DBE90C92BBE7}" type="slidenum">
              <a:rPr lang="en-GB" smtClean="0"/>
              <a:t>9</a:t>
            </a:fld>
            <a:endParaRPr lang="en-GB"/>
          </a:p>
        </p:txBody>
      </p:sp>
    </p:spTree>
    <p:extLst>
      <p:ext uri="{BB962C8B-B14F-4D97-AF65-F5344CB8AC3E}">
        <p14:creationId xmlns:p14="http://schemas.microsoft.com/office/powerpoint/2010/main" val="12264487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cy"/>
              <a:t>Welsh language animation: </a:t>
            </a:r>
            <a:r>
              <a:rPr lang="cy" b="0" i="0" u="sng">
                <a:solidFill>
                  <a:srgbClr val="024DBC"/>
                </a:solidFill>
                <a:effectLst/>
                <a:latin typeface="-apple-system"/>
                <a:hlinkClick r:id="rId3"/>
              </a:rPr>
              <a:t>Beth yw’r Brechlyn ffliw</a:t>
            </a:r>
            <a:endParaRPr lang="en-GB" b="0" i="0" u="sng">
              <a:solidFill>
                <a:srgbClr val="024DBC"/>
              </a:solidFill>
              <a:effectLst/>
              <a:latin typeface="-apple-system"/>
            </a:endParaRPr>
          </a:p>
          <a:p>
            <a:pPr rtl="0"/>
            <a:r>
              <a:rPr lang="cy"/>
              <a:t>Welsh language comic: </a:t>
            </a:r>
            <a:r>
              <a:rPr lang="cy" b="0" i="0" u="sng">
                <a:solidFill>
                  <a:srgbClr val="024DBC"/>
                </a:solidFill>
                <a:effectLst/>
                <a:latin typeface="-apple-system"/>
                <a:hlinkClick r:id="rId3"/>
              </a:rPr>
              <a:t>Comig: Beth yw’r Brechlyn ffliw</a:t>
            </a:r>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10</a:t>
            </a:fld>
            <a:endParaRPr lang="en-GB"/>
          </a:p>
        </p:txBody>
      </p:sp>
    </p:spTree>
    <p:extLst>
      <p:ext uri="{BB962C8B-B14F-4D97-AF65-F5344CB8AC3E}">
        <p14:creationId xmlns:p14="http://schemas.microsoft.com/office/powerpoint/2010/main" val="10773241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a:t>More information about HPV and the vaccine can be found at: </a:t>
            </a:r>
            <a:r>
              <a:rPr lang="cy"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www.phw.nhs.wales/HPVvaccine</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rtl="0"/>
            <a:endParaRPr lang="en-GB"/>
          </a:p>
          <a:p>
            <a:pPr rtl="0"/>
            <a:endParaRPr lang="en-GB"/>
          </a:p>
          <a:p>
            <a:pPr rtl="0"/>
            <a:r>
              <a:rPr lang="cy"/>
              <a:t>The previous HPV vaccine used in the UK offered protection against 4 types of HPV infection.  Types 16 and 18 (high-risk types) and types 6 and 11 (low-risk types). Gardasil 9 is now the vaccine of choice for the HPV programme. It offers protection against an additional 5 types 31, 33, 45, 52, 58.</a:t>
            </a:r>
          </a:p>
          <a:p>
            <a:pPr rtl="0"/>
            <a:r>
              <a:rPr lang="cy"/>
              <a:t> </a:t>
            </a:r>
          </a:p>
          <a:p>
            <a:pPr rtl="0"/>
            <a:r>
              <a:rPr lang="cy"/>
              <a:t>Since the HPV programme started in 2008, evidence from the UK shows:</a:t>
            </a:r>
          </a:p>
          <a:p>
            <a:pPr rtl="0"/>
            <a:r>
              <a:rPr lang="cy"/>
              <a:t>     Fewer HPV infections with the main cancer causing HPV types</a:t>
            </a:r>
          </a:p>
          <a:p>
            <a:pPr rtl="0"/>
            <a:r>
              <a:rPr lang="cy"/>
              <a:t>     A fall in the number of cases of genital warts </a:t>
            </a:r>
          </a:p>
          <a:p>
            <a:pPr rtl="0"/>
            <a:r>
              <a:rPr lang="cy"/>
              <a:t>     A big reduction in pre-cancer and cancer of the cervix </a:t>
            </a:r>
          </a:p>
          <a:p>
            <a:pPr rtl="0"/>
            <a:endParaRPr lang="en-GB"/>
          </a:p>
          <a:p>
            <a:pPr rtl="0"/>
            <a:r>
              <a:rPr lang="cy"/>
              <a:t>Low-risk HPV types 6 and 11 are responsible for causing approximately 90% of genital warts </a:t>
            </a:r>
          </a:p>
          <a:p>
            <a:pPr rtl="0"/>
            <a:r>
              <a:rPr lang="cy"/>
              <a:t>Genital warts are the most common viral sexually transmitted infection (STI) in the UK</a:t>
            </a:r>
          </a:p>
          <a:p>
            <a:pPr rtl="0"/>
            <a:r>
              <a:rPr lang="cy"/>
              <a:t>They are small growths or bumps that appear on or around the genital area (private parts)</a:t>
            </a:r>
          </a:p>
          <a:p>
            <a:pPr rtl="0"/>
            <a:r>
              <a:rPr lang="cy"/>
              <a:t>Genital warts can take months or years to develop after infection and can be passed on even if they are not visible</a:t>
            </a:r>
          </a:p>
          <a:p>
            <a:pPr marL="0" marR="0" lvl="0" indent="0" algn="l" defTabSz="914400" rtl="0" eaLnBrk="1" fontAlgn="auto" latinLnBrk="0" hangingPunct="1">
              <a:lnSpc>
                <a:spcPct val="100000"/>
              </a:lnSpc>
              <a:spcBef>
                <a:spcPts val="0"/>
              </a:spcBef>
              <a:spcAft>
                <a:spcPts val="0"/>
              </a:spcAft>
              <a:buClrTx/>
              <a:buSzTx/>
              <a:buFontTx/>
              <a:buNone/>
              <a:tabLst/>
              <a:defRPr/>
            </a:pPr>
            <a:r>
              <a:rPr lang="cy" sz="180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Human papillomavirus (HPV): the green book, chapter 18a - GOV.UK (www.gov.uk)</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12</a:t>
            </a:fld>
            <a:endParaRPr lang="en-GB"/>
          </a:p>
        </p:txBody>
      </p:sp>
    </p:spTree>
    <p:extLst>
      <p:ext uri="{BB962C8B-B14F-4D97-AF65-F5344CB8AC3E}">
        <p14:creationId xmlns:p14="http://schemas.microsoft.com/office/powerpoint/2010/main" val="29914122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rtlCol="0">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rtl="0"/>
            <a:r>
              <a:rPr lang="cy"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rtlCol="0"/>
          <a:lstStyle>
            <a:lvl1pPr marL="0" indent="0">
              <a:buNone/>
              <a:defRPr>
                <a:solidFill>
                  <a:srgbClr val="FFDC00"/>
                </a:solidFill>
                <a:latin typeface="Arial" panose="020B0604020202020204" pitchFamily="34" charset="0"/>
                <a:cs typeface="Arial" panose="020B0604020202020204" pitchFamily="34" charset="0"/>
              </a:defRPr>
            </a:lvl1pPr>
          </a:lstStyle>
          <a:p>
            <a:pPr lvl="0" rtl="0"/>
            <a:r>
              <a:rPr lang="cy"/>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rtlCol="0"/>
          <a:lstStyle/>
          <a:p>
            <a:pPr rtl="0"/>
            <a:r>
              <a:rPr lang="cy"/>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rtlCol="0"/>
          <a:lstStyle/>
          <a:p>
            <a:pPr lvl="0" rtl="0"/>
            <a:r>
              <a:rPr lang="cy"/>
              <a:t>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rtlCol="0"/>
          <a:lstStyle>
            <a:lvl1pPr>
              <a:defRPr b="1">
                <a:solidFill>
                  <a:schemeClr val="bg1"/>
                </a:solidFill>
              </a:defRPr>
            </a:lvl1pPr>
          </a:lstStyle>
          <a:p>
            <a:pPr rtl="0"/>
            <a:r>
              <a:rPr lang="cy"/>
              <a:t>Teenage vaccinations                                                                                                               Helping to protect you from disease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rtlCol="0"/>
          <a:lstStyle>
            <a:lvl1pPr algn="r">
              <a:defRPr b="1">
                <a:solidFill>
                  <a:schemeClr val="bg1"/>
                </a:solidFill>
              </a:defRPr>
            </a:lvl1pPr>
          </a:lstStyle>
          <a:p>
            <a:pPr rtl="0"/>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hf hdr="0" dt="0"/>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https://www.youtube.com/embed/j7J-lD6y5rs?feature=oembed" TargetMode="External"/><Relationship Id="rId6" Type="http://schemas.openxmlformats.org/officeDocument/2006/relationships/image" Target="../media/image6.png"/><Relationship Id="rId5" Type="http://schemas.openxmlformats.org/officeDocument/2006/relationships/hyperlink" Target="https://phw.nhs.wales/topics/immunisation-and-vaccines/fluvaccine/about/comic-what-is-the-flu-vaccine-11-16/" TargetMode="External"/><Relationship Id="rId4" Type="http://schemas.openxmlformats.org/officeDocument/2006/relationships/hyperlink" Target="https://youtu.be/fpIvkhNJkgU"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18/10/relationships/comments" Target="../comments/modernComment_109_31D2DD3C.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hyperlink" Target="https://icc.gig.cymru/pynciau/imiwneiddio-a-brechlynnau/brechlyn-hpv/" TargetMode="Externa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ideo" Target="https://www.youtube.com/embed/GqTOP4WzPQA?feature=oembed" TargetMode="External"/><Relationship Id="rId5" Type="http://schemas.openxmlformats.org/officeDocument/2006/relationships/image" Target="../media/image10.jpeg"/><Relationship Id="rId4" Type="http://schemas.openxmlformats.org/officeDocument/2006/relationships/hyperlink" Target="https://www.youtube.com/watch?v=gP9N7zkYbvQ"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Clinical%20Library/phw.nhs.wales/topics/imiwneiddio-a-brechlynnau/hpv/beth-yw-y-brechlyn-hpv-comic-pdf" TargetMode="External"/></Relationships>
</file>

<file path=ppt/slides/_rels/slide15.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slideLayout" Target="../slideLayouts/slideLayout2.xml"/><Relationship Id="rId7" Type="http://schemas.openxmlformats.org/officeDocument/2006/relationships/image" Target="../media/image12.jpeg"/><Relationship Id="rId2" Type="http://schemas.openxmlformats.org/officeDocument/2006/relationships/video" Target="https://www.youtube.com/embed/OYgh4gPOMpE?feature=oembed" TargetMode="External"/><Relationship Id="rId1" Type="http://schemas.openxmlformats.org/officeDocument/2006/relationships/video" Target="https://www.youtube.com/embed/7cemXEVUawk?feature=oembed" TargetMode="External"/><Relationship Id="rId6" Type="http://schemas.openxmlformats.org/officeDocument/2006/relationships/hyperlink" Target="https://icc.gig.cymru/pynciau/imiwneiddio-a-brechlynnau/brechlyn-hpv/" TargetMode="External"/><Relationship Id="rId5" Type="http://schemas.openxmlformats.org/officeDocument/2006/relationships/hyperlink" Target="https://www.youtube.com/watch?v=7cemXEVUawk" TargetMode="External"/><Relationship Id="rId4"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hyperlink" Target="https://icc.gig.cymru/pynciau/imiwneiddio-a-brechlynnau/tetanws-difftheria-a-pholio-tdipvatgyfnerthiad-3-mewn-1/"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ideo" Target="https://www.youtube.com/embed/bL6-Wn8S0Gw?feature=oembed" TargetMode="External"/><Relationship Id="rId5" Type="http://schemas.openxmlformats.org/officeDocument/2006/relationships/image" Target="../media/image18.jpg"/><Relationship Id="rId4" Type="http://schemas.openxmlformats.org/officeDocument/2006/relationships/hyperlink" Target="https://www.youtube.com/watch?v=hpUyjkkwPec&amp;t=1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phw.nhs.wales/topics/immunisation-and-vaccines/tetanus-diphtheria-and-polio/children-and-young-person-comic-what-is-the-teenage-3-in-1-vaccine/"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icc.gig.cymru/pynciau/imiwneiddio-a-brechlynnau/menacwy/"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ideo" Target="https://www.youtube.com/embed/wShGV1kRfuo?feature=oembed" TargetMode="External"/><Relationship Id="rId5" Type="http://schemas.openxmlformats.org/officeDocument/2006/relationships/image" Target="../media/image22.jpeg"/><Relationship Id="rId4" Type="http://schemas.openxmlformats.org/officeDocument/2006/relationships/hyperlink" Target="https://www.youtube.com/watch?v=N1LGTWnBXoY"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icc.gig.cymru/pynciau/imiwneiddio-a-brechlynnau/menacwy/comig-plant-a-phobl-ifanc-beth-ywr-brechlyn-menacwy/" TargetMode="External"/><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hyperlink" Target="https://phw.nhs.wales/topics/immunisation-and-vaccines/tetanus-diphtheria-and-polio/children-and-young-person-comic-what-is-the-teenage-3-in-1-vaccine/"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meningitisnow.org/meningitis-explained/signs-and-symptoms/"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hyperlink" Target="https://www.meningitis.org/about-meningitis/symptoms/"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ideo" Target="https://www.youtube.com/embed/FuhFp22YbpM?feature=oembed" TargetMode="External"/><Relationship Id="rId5" Type="http://schemas.openxmlformats.org/officeDocument/2006/relationships/image" Target="../media/image28.jpeg"/><Relationship Id="rId4" Type="http://schemas.openxmlformats.org/officeDocument/2006/relationships/hyperlink" Target="https://www.youtube.com/watch?v=FuhFp22Ybp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hyperlink" Target="https://icc.gig.cymru/pynciau/imiwneiddio-a-brechlynnau/goruchwyliaeth-imiwneiddio/goruchwyliaeth-ac-epidemioleg-y-frech-goch/"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hyperlink" Target="https://measles-rubella-monthly.ecdc.europa.eu/"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https://www.youtube.com/embed/rQyHyZDn5RA?feature=oembed" TargetMode="External"/><Relationship Id="rId5" Type="http://schemas.openxmlformats.org/officeDocument/2006/relationships/image" Target="../media/image3.jpeg"/><Relationship Id="rId4" Type="http://schemas.openxmlformats.org/officeDocument/2006/relationships/hyperlink" Target="https://www.youtube.com/watch?v=R0b2Gf7Q3xs&amp;t=110s"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microsoft.com/office/2018/10/relationships/comments" Target="../comments/modernComment_111_17E3BF98.xm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4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slideLayout" Target="../slideLayouts/slideLayout2.xml"/><Relationship Id="rId1" Type="http://schemas.openxmlformats.org/officeDocument/2006/relationships/video" Target="https://www.youtube.com/embed/PBu0HmbRU30?feature=oembed" TargetMode="External"/><Relationship Id="rId4" Type="http://schemas.openxmlformats.org/officeDocument/2006/relationships/hyperlink" Target="https://www.youtube.com/watch?v=PBu0HmbRU30" TargetMode="External"/></Relationships>
</file>

<file path=ppt/slides/_rels/slide4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hyperlink" Target="https://icc.gig.cymru/pynciau/imiwneiddio-a-brechlynnau/"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https://www.youtube.com/embed/mJBzGH9ku6A?feature=oembed" TargetMode="External"/><Relationship Id="rId5" Type="http://schemas.openxmlformats.org/officeDocument/2006/relationships/image" Target="../media/image4.jpeg"/><Relationship Id="rId4" Type="http://schemas.openxmlformats.org/officeDocument/2006/relationships/hyperlink" Target="https://www.youtube.com/watch?v=mJBzGH9ku6A"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icc.gig.cymru/pynciau/imiwneiddio-a-brechlynnau/brechlynffliw/"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847725" y="3994951"/>
            <a:ext cx="7172326" cy="2370338"/>
          </a:xfrm>
        </p:spPr>
        <p:txBody>
          <a:bodyPr lIns="91440" tIns="45720" rIns="91440" bIns="45720" rtlCol="0" anchor="t">
            <a:normAutofit lnSpcReduction="10000"/>
          </a:bodyPr>
          <a:lstStyle/>
          <a:p>
            <a:pPr rtl="0"/>
            <a:r>
              <a:rPr lang="cy" sz="2800"/>
              <a:t>Brechiadau i bobl ifanc yn eu harddegau </a:t>
            </a:r>
          </a:p>
          <a:p>
            <a:pPr rtl="0"/>
            <a:r>
              <a:rPr lang="cy" sz="2800" dirty="0"/>
              <a:t>Helpu i’ch diogelu chi rhag clefydau</a:t>
            </a:r>
          </a:p>
          <a:p>
            <a:pPr rtl="0"/>
            <a:endParaRPr lang="en-GB" sz="2800" dirty="0"/>
          </a:p>
          <a:p>
            <a:pPr rtl="0"/>
            <a:r>
              <a:rPr lang="cy" sz="2000" b="0" dirty="0">
                <a:latin typeface="+mn-lt"/>
                <a:ea typeface="Calibri" panose="020F0502020204030204" pitchFamily="34" charset="0"/>
                <a:cs typeface="Times New Roman" panose="02020603050405020304" pitchFamily="18" charset="0"/>
              </a:rPr>
              <a:t>Mae proses rheoli fersiynau’n gysylltiedig â’r sleidiau hyn ac maent yn destun adolygiad</a:t>
            </a:r>
          </a:p>
          <a:p>
            <a:pPr rtl="0"/>
            <a:r>
              <a:rPr lang="cy" sz="2000" b="0" dirty="0">
                <a:latin typeface="+mn-lt"/>
                <a:ea typeface="Calibri" panose="020F0502020204030204" pitchFamily="34" charset="0"/>
                <a:cs typeface="Times New Roman"/>
              </a:rPr>
              <a:t>Rhagfyr 2025 (Fersiwn 3) </a:t>
            </a:r>
            <a:endParaRPr lang="en-GB" sz="2000" b="0" dirty="0">
              <a:solidFill>
                <a:srgbClr val="FF0000"/>
              </a:solidFill>
              <a:latin typeface="+mn-lt"/>
              <a:cs typeface="Times New Roman"/>
            </a:endParaRPr>
          </a:p>
          <a:p>
            <a:pPr rtl="0"/>
            <a:endParaRPr lang="en-GB" sz="2800" dirty="0"/>
          </a:p>
          <a:p>
            <a:pPr rtl="0"/>
            <a:endParaRPr lang="en-GB" sz="2800" dirty="0"/>
          </a:p>
        </p:txBody>
      </p:sp>
      <p:pic>
        <p:nvPicPr>
          <p:cNvPr id="3" name="Picture 2"/>
          <p:cNvPicPr>
            <a:picLocks noChangeAspect="1"/>
          </p:cNvPicPr>
          <p:nvPr/>
        </p:nvPicPr>
        <p:blipFill>
          <a:blip r:embed="rId3"/>
          <a:stretch>
            <a:fillRect/>
          </a:stretch>
        </p:blipFill>
        <p:spPr>
          <a:xfrm>
            <a:off x="8012265" y="3994951"/>
            <a:ext cx="3332010" cy="2194391"/>
          </a:xfrm>
          <a:prstGeom prst="rect">
            <a:avLst/>
          </a:prstGeom>
        </p:spPr>
      </p:pic>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rtlCol="0" anchor="ctr"/>
          <a:lstStyle/>
          <a:p>
            <a:pPr algn="ctr" rtl="0"/>
            <a:r>
              <a:rPr lang="cy" b="1">
                <a:ea typeface="Calibri"/>
                <a:cs typeface="Times New Roman"/>
              </a:rPr>
              <a:t>Fideo animeiddiedig a chomic a gyd-gynhyrchwyd: Brechlyn ffliw</a:t>
            </a:r>
            <a:endParaRPr lang="en-GB"/>
          </a:p>
        </p:txBody>
      </p:sp>
      <p:sp>
        <p:nvSpPr>
          <p:cNvPr id="3" name="Content Placeholder 2"/>
          <p:cNvSpPr>
            <a:spLocks noGrp="1"/>
          </p:cNvSpPr>
          <p:nvPr>
            <p:ph idx="1"/>
          </p:nvPr>
        </p:nvSpPr>
        <p:spPr>
          <a:xfrm>
            <a:off x="637966" y="5239849"/>
            <a:ext cx="5553283" cy="668519"/>
          </a:xfrm>
          <a:solidFill>
            <a:schemeClr val="accent1">
              <a:lumMod val="20000"/>
              <a:lumOff val="80000"/>
            </a:schemeClr>
          </a:solidFill>
          <a:ln w="28575">
            <a:solidFill>
              <a:schemeClr val="tx1"/>
            </a:solidFill>
          </a:ln>
        </p:spPr>
        <p:txBody>
          <a:bodyPr lIns="91440" tIns="45720" rIns="91440" bIns="45720" rtlCol="0" anchor="t"/>
          <a:lstStyle/>
          <a:p>
            <a:pPr marL="0" indent="0" algn="ctr" rtl="0">
              <a:lnSpc>
                <a:spcPct val="107000"/>
              </a:lnSpc>
              <a:spcAft>
                <a:spcPts val="800"/>
              </a:spcAft>
              <a:buNone/>
              <a:tabLst>
                <a:tab pos="457200" algn="l"/>
              </a:tabLst>
            </a:pPr>
            <a:r>
              <a:rPr lang="cy" sz="1600" b="1" dirty="0">
                <a:ea typeface="Calibri"/>
                <a:cs typeface="Times New Roman"/>
              </a:rPr>
              <a:t>Fideo animeiddiedig Iechyd Cyhoeddus Cymru (2023)</a:t>
            </a:r>
            <a:br>
              <a:rPr lang="en-US" sz="1600" b="1" dirty="0">
                <a:ea typeface="Calibri"/>
                <a:cs typeface="Times New Roman"/>
              </a:rPr>
            </a:br>
            <a:r>
              <a:rPr lang="cy" sz="1400" dirty="0">
                <a:solidFill>
                  <a:srgbClr val="00A7A7"/>
                </a:solidFill>
                <a:hlinkClick r:id="rId4">
                  <a:extLst>
                    <a:ext uri="{A12FA001-AC4F-418D-AE19-62706E023703}">
                      <ahyp:hlinkClr xmlns:ahyp="http://schemas.microsoft.com/office/drawing/2018/hyperlinkcolor" val="tx"/>
                    </a:ext>
                  </a:extLst>
                </a:hlinkClick>
              </a:rPr>
              <a:t>'Beth yw'r Brechlyn Ffliw', cynnwys clyweledol (youtube.com)</a:t>
            </a:r>
            <a:endParaRPr lang="en-GB" sz="1400" dirty="0">
              <a:solidFill>
                <a:srgbClr val="00A7A7"/>
              </a:solidFill>
              <a:cs typeface="Arial"/>
            </a:endParaRPr>
          </a:p>
          <a:p>
            <a:pPr marL="0" indent="0" rtl="0">
              <a:lnSpc>
                <a:spcPct val="107000"/>
              </a:lnSpc>
              <a:spcAft>
                <a:spcPts val="800"/>
              </a:spcAft>
              <a:buNone/>
              <a:tabLst>
                <a:tab pos="457200" algn="l"/>
              </a:tabLst>
            </a:pPr>
            <a:endParaRPr lang="en-GB" sz="1600" dirty="0"/>
          </a:p>
          <a:p>
            <a:pPr marL="342900" indent="-342900" rtl="0">
              <a:lnSpc>
                <a:spcPct val="107000"/>
              </a:lnSpc>
              <a:spcAft>
                <a:spcPts val="800"/>
              </a:spcAft>
              <a:tabLst>
                <a:tab pos="457200" algn="l"/>
              </a:tabLst>
            </a:pPr>
            <a:endParaRPr lang="en-GB" sz="1600" dirty="0">
              <a:ea typeface="Calibri" panose="020F0502020204030204" pitchFamily="34" charset="0"/>
              <a:cs typeface="Times New Roman"/>
            </a:endParaRPr>
          </a:p>
          <a:p>
            <a:pPr rtl="0"/>
            <a:endParaRPr lang="en-GB" dirty="0"/>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a:t>10</a:t>
            </a:fld>
            <a:endParaRPr lang="en-GB"/>
          </a:p>
        </p:txBody>
      </p:sp>
      <p:sp>
        <p:nvSpPr>
          <p:cNvPr id="7" name="Content Placeholder 2">
            <a:extLst>
              <a:ext uri="{FF2B5EF4-FFF2-40B4-BE49-F238E27FC236}">
                <a16:creationId xmlns:a16="http://schemas.microsoft.com/office/drawing/2014/main" id="{195C232C-105C-CA77-B699-0D638FB38545}"/>
              </a:ext>
            </a:extLst>
          </p:cNvPr>
          <p:cNvSpPr txBox="1">
            <a:spLocks/>
          </p:cNvSpPr>
          <p:nvPr/>
        </p:nvSpPr>
        <p:spPr>
          <a:xfrm>
            <a:off x="7301110" y="5239848"/>
            <a:ext cx="4198495" cy="668519"/>
          </a:xfrm>
          <a:prstGeom prst="rect">
            <a:avLst/>
          </a:prstGeom>
          <a:solidFill>
            <a:schemeClr val="accent1">
              <a:lumMod val="20000"/>
              <a:lumOff val="80000"/>
            </a:schemeClr>
          </a:solidFill>
          <a:ln w="28575">
            <a:solidFill>
              <a:srgbClr val="212A73"/>
            </a:solidFill>
          </a:ln>
        </p:spPr>
        <p:txBody>
          <a:bodyPr lIns="91440" tIns="45720" rIns="91440" bIns="45720" rtlCol="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0">
              <a:lnSpc>
                <a:spcPct val="107000"/>
              </a:lnSpc>
              <a:spcAft>
                <a:spcPts val="800"/>
              </a:spcAft>
              <a:buNone/>
              <a:tabLst>
                <a:tab pos="457200" algn="l"/>
              </a:tabLst>
            </a:pPr>
            <a:r>
              <a:rPr lang="cy" sz="1600" b="1" dirty="0"/>
              <a:t>Comic Iechyd Cyhoeddus Cymru (2023)</a:t>
            </a:r>
            <a:br>
              <a:rPr lang="en-GB" sz="1600" b="1" dirty="0"/>
            </a:br>
            <a:r>
              <a:rPr lang="cy" sz="1600" dirty="0">
                <a:hlinkClick r:id="rId5"/>
              </a:rPr>
              <a:t>Beth yw'r Brechlyn Ffliw (Comic) </a:t>
            </a:r>
            <a:endParaRPr lang="en-GB" sz="1600" dirty="0">
              <a:cs typeface="Arial"/>
            </a:endParaRPr>
          </a:p>
          <a:p>
            <a:pPr marL="342900" indent="-342900" rtl="0">
              <a:lnSpc>
                <a:spcPct val="107000"/>
              </a:lnSpc>
              <a:spcAft>
                <a:spcPts val="800"/>
              </a:spcAft>
              <a:tabLst>
                <a:tab pos="457200" algn="l"/>
              </a:tabLst>
            </a:pPr>
            <a:endParaRPr lang="en-GB" sz="1600" dirty="0">
              <a:ea typeface="Calibri" panose="020F0502020204030204" pitchFamily="34" charset="0"/>
              <a:cs typeface="Times New Roman"/>
            </a:endParaRPr>
          </a:p>
          <a:p>
            <a:pPr rtl="0"/>
            <a:endParaRPr lang="en-GB" dirty="0"/>
          </a:p>
        </p:txBody>
      </p:sp>
      <p:sp>
        <p:nvSpPr>
          <p:cNvPr id="8" name="Footer Placeholder 3">
            <a:extLst>
              <a:ext uri="{FF2B5EF4-FFF2-40B4-BE49-F238E27FC236}">
                <a16:creationId xmlns:a16="http://schemas.microsoft.com/office/drawing/2014/main" id="{17D2917E-77B0-4283-0BC9-044F4DDE4863}"/>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pic>
        <p:nvPicPr>
          <p:cNvPr id="9" name="Picture 8">
            <a:extLst>
              <a:ext uri="{FF2B5EF4-FFF2-40B4-BE49-F238E27FC236}">
                <a16:creationId xmlns:a16="http://schemas.microsoft.com/office/drawing/2014/main" id="{13EE07CA-7D02-6F67-89E9-8C64765E6689}"/>
              </a:ext>
            </a:extLst>
          </p:cNvPr>
          <p:cNvPicPr>
            <a:picLocks noChangeAspect="1"/>
          </p:cNvPicPr>
          <p:nvPr/>
        </p:nvPicPr>
        <p:blipFill>
          <a:blip r:embed="rId6"/>
          <a:stretch>
            <a:fillRect/>
          </a:stretch>
        </p:blipFill>
        <p:spPr>
          <a:xfrm>
            <a:off x="8037652" y="1815457"/>
            <a:ext cx="2341949" cy="3200400"/>
          </a:xfrm>
          <a:prstGeom prst="rect">
            <a:avLst/>
          </a:prstGeom>
          <a:ln>
            <a:solidFill>
              <a:schemeClr val="accent6"/>
            </a:solidFill>
          </a:ln>
        </p:spPr>
      </p:pic>
      <p:pic>
        <p:nvPicPr>
          <p:cNvPr id="10" name="Online Media 9">
            <a:hlinkClick r:id="" action="ppaction://media"/>
            <a:extLst>
              <a:ext uri="{FF2B5EF4-FFF2-40B4-BE49-F238E27FC236}">
                <a16:creationId xmlns:a16="http://schemas.microsoft.com/office/drawing/2014/main" id="{C1903DE0-ABB1-05B3-E13D-A280D635B09C}"/>
              </a:ext>
            </a:extLst>
          </p:cNvPr>
          <p:cNvPicPr>
            <a:picLocks noRot="1" noChangeAspect="1"/>
          </p:cNvPicPr>
          <p:nvPr>
            <a:videoFile r:link="rId1"/>
          </p:nvPr>
        </p:nvPicPr>
        <p:blipFill>
          <a:blip r:embed="rId7">
            <a:extLst>
              <a:ext uri="{28A0092B-C50C-407E-A947-70E740481C1C}">
                <a14:useLocalDpi xmlns:a14="http://schemas.microsoft.com/office/drawing/2010/main" val="0"/>
              </a:ext>
            </a:extLst>
          </a:blip>
          <a:srcRect/>
          <a:stretch/>
        </p:blipFill>
        <p:spPr>
          <a:xfrm>
            <a:off x="706055" y="1736952"/>
            <a:ext cx="5389945" cy="2952790"/>
          </a:xfrm>
          <a:prstGeom prst="rect">
            <a:avLst/>
          </a:prstGeom>
        </p:spPr>
      </p:pic>
    </p:spTree>
    <p:extLst>
      <p:ext uri="{BB962C8B-B14F-4D97-AF65-F5344CB8AC3E}">
        <p14:creationId xmlns:p14="http://schemas.microsoft.com/office/powerpoint/2010/main" val="4257084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C728C8-BE92-7214-7EAB-8837C54148C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5B0A00-EA88-24C1-511C-10EAF6410F74}"/>
              </a:ext>
            </a:extLst>
          </p:cNvPr>
          <p:cNvSpPr>
            <a:spLocks noGrp="1"/>
          </p:cNvSpPr>
          <p:nvPr>
            <p:ph type="title"/>
          </p:nvPr>
        </p:nvSpPr>
        <p:spPr>
          <a:xfrm>
            <a:off x="2121060" y="2766218"/>
            <a:ext cx="7949879" cy="1325563"/>
          </a:xfrm>
        </p:spPr>
        <p:txBody>
          <a:bodyPr lIns="91440" tIns="45720" rIns="91440" bIns="45720" rtlCol="0" anchor="t"/>
          <a:lstStyle/>
          <a:p>
            <a:pPr algn="ctr" rtl="0"/>
            <a:r>
              <a:rPr lang="cy" sz="5400">
                <a:cs typeface="Arial"/>
              </a:rPr>
              <a:t>Brechlyn HPV </a:t>
            </a:r>
            <a:endParaRPr lang="en-US" sz="5400" dirty="0"/>
          </a:p>
        </p:txBody>
      </p:sp>
      <p:sp>
        <p:nvSpPr>
          <p:cNvPr id="5" name="Slide Number Placeholder 4">
            <a:extLst>
              <a:ext uri="{FF2B5EF4-FFF2-40B4-BE49-F238E27FC236}">
                <a16:creationId xmlns:a16="http://schemas.microsoft.com/office/drawing/2014/main" id="{1FAA3544-5AD5-5F35-2E1E-995AF8D9A6AA}"/>
              </a:ext>
            </a:extLst>
          </p:cNvPr>
          <p:cNvSpPr>
            <a:spLocks noGrp="1"/>
          </p:cNvSpPr>
          <p:nvPr>
            <p:ph type="sldNum" sz="quarter" idx="12"/>
          </p:nvPr>
        </p:nvSpPr>
        <p:spPr/>
        <p:txBody>
          <a:bodyPr rtlCol="0"/>
          <a:lstStyle/>
          <a:p>
            <a:pPr rtl="0"/>
            <a:fld id="{561D0CCE-8DCC-44DC-A653-AE62B1D84A52}" type="slidenum">
              <a:rPr lang="en-GB" smtClean="0"/>
              <a:pPr/>
              <a:t>11</a:t>
            </a:fld>
            <a:endParaRPr lang="en-GB"/>
          </a:p>
        </p:txBody>
      </p:sp>
      <p:sp>
        <p:nvSpPr>
          <p:cNvPr id="4" name="Footer Placeholder 3">
            <a:extLst>
              <a:ext uri="{FF2B5EF4-FFF2-40B4-BE49-F238E27FC236}">
                <a16:creationId xmlns:a16="http://schemas.microsoft.com/office/drawing/2014/main" id="{053AF02D-F862-5685-0B44-91D8DD511C6B}"/>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Tree>
    <p:extLst>
      <p:ext uri="{BB962C8B-B14F-4D97-AF65-F5344CB8AC3E}">
        <p14:creationId xmlns:p14="http://schemas.microsoft.com/office/powerpoint/2010/main" val="704308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pPr rtl="0"/>
            <a:r>
              <a:rPr lang="cy" b="1" dirty="0">
                <a:ea typeface="Calibri" panose="020F0502020204030204" pitchFamily="34" charset="0"/>
                <a:cs typeface="Times New Roman" panose="02020603050405020304" pitchFamily="18" charset="0"/>
              </a:rPr>
              <a:t>Brechlyn HPV</a:t>
            </a:r>
            <a:endParaRPr lang="en-GB" dirty="0"/>
          </a:p>
        </p:txBody>
      </p:sp>
      <p:sp>
        <p:nvSpPr>
          <p:cNvPr id="3" name="Content Placeholder 2"/>
          <p:cNvSpPr>
            <a:spLocks noGrp="1"/>
          </p:cNvSpPr>
          <p:nvPr>
            <p:ph idx="1"/>
          </p:nvPr>
        </p:nvSpPr>
        <p:spPr>
          <a:xfrm>
            <a:off x="639399" y="1825626"/>
            <a:ext cx="7070124" cy="4351338"/>
          </a:xfrm>
        </p:spPr>
        <p:txBody>
          <a:bodyPr lIns="91440" tIns="45720" rIns="91440" bIns="45720" rtlCol="0" anchor="t"/>
          <a:lstStyle/>
          <a:p>
            <a:pPr marL="342900" indent="-342900" rtl="0">
              <a:lnSpc>
                <a:spcPct val="100000"/>
              </a:lnSpc>
              <a:spcAft>
                <a:spcPts val="800"/>
              </a:spcAft>
              <a:tabLst>
                <a:tab pos="457200" algn="l"/>
              </a:tabLst>
            </a:pPr>
            <a:r>
              <a:rPr lang="cy" sz="1600" dirty="0">
                <a:ea typeface="Calibri" panose="020F0502020204030204" pitchFamily="34" charset="0"/>
                <a:cs typeface="Times New Roman"/>
              </a:rPr>
              <a:t>Mae HPV (feirws papiloma dynol) yn gyffredin iawn a gellir ei drosglwyddo drwy gysylltiad croen i groen.</a:t>
            </a:r>
            <a:endParaRPr lang="en-GB" sz="1600" dirty="0">
              <a:ea typeface="Calibri" panose="020F0502020204030204" pitchFamily="34" charset="0"/>
              <a:cs typeface="Times New Roman" panose="02020603050405020304" pitchFamily="18" charset="0"/>
            </a:endParaRPr>
          </a:p>
          <a:p>
            <a:pPr marL="342900" indent="-342900" rtl="0">
              <a:lnSpc>
                <a:spcPct val="100000"/>
              </a:lnSpc>
              <a:spcAft>
                <a:spcPts val="800"/>
              </a:spcAft>
              <a:tabLst>
                <a:tab pos="457200" algn="l"/>
              </a:tabLst>
            </a:pPr>
            <a:r>
              <a:rPr lang="cy" sz="1600" dirty="0">
                <a:ea typeface="Calibri" panose="020F0502020204030204" pitchFamily="34" charset="0"/>
                <a:cs typeface="Times New Roman"/>
              </a:rPr>
              <a:t>Bydd y rhan fwyaf o bobl yn dod i gysylltiad â'r feirws HPV rywbryd yn ystod eu bywydau.</a:t>
            </a:r>
            <a:endParaRPr lang="en-GB" sz="1600" dirty="0">
              <a:ea typeface="Calibri" panose="020F0502020204030204" pitchFamily="34" charset="0"/>
              <a:cs typeface="Times New Roman" panose="02020603050405020304" pitchFamily="18" charset="0"/>
            </a:endParaRPr>
          </a:p>
          <a:p>
            <a:pPr marL="342900" lvl="0" indent="-342900" rtl="0">
              <a:lnSpc>
                <a:spcPct val="100000"/>
              </a:lnSpc>
              <a:spcAft>
                <a:spcPts val="800"/>
              </a:spcAft>
              <a:tabLst>
                <a:tab pos="457200" algn="l"/>
              </a:tabLst>
            </a:pPr>
            <a:r>
              <a:rPr lang="cy" sz="1600" dirty="0">
                <a:ea typeface="Calibri" panose="020F0502020204030204" pitchFamily="34" charset="0"/>
                <a:cs typeface="Times New Roman"/>
              </a:rPr>
              <a:t>Gall y brechlyn HPV helpu i leihau eich risg o rai mathau o ganser a achosir gan y feirws HPV, yn cynnwys canser ceg y groth, a chanser y pen a'r gwddf (sy’n fwyaf cyffredin ymhlith dynion).</a:t>
            </a:r>
            <a:endParaRPr lang="en-GB" sz="1600" dirty="0">
              <a:ea typeface="Calibri" panose="020F0502020204030204" pitchFamily="34" charset="0"/>
              <a:cs typeface="Times New Roman"/>
            </a:endParaRPr>
          </a:p>
          <a:p>
            <a:pPr marL="342900" indent="-342900" rtl="0">
              <a:lnSpc>
                <a:spcPct val="100000"/>
              </a:lnSpc>
              <a:spcAft>
                <a:spcPts val="800"/>
              </a:spcAft>
              <a:tabLst>
                <a:tab pos="457200" algn="l"/>
              </a:tabLst>
            </a:pPr>
            <a:r>
              <a:rPr lang="cy" sz="1600" dirty="0">
                <a:ea typeface="Calibri" panose="020F0502020204030204" pitchFamily="34" charset="0"/>
                <a:cs typeface="Times New Roman"/>
              </a:rPr>
              <a:t>Yn y rhan fwyaf o achosion, rhoddir y brechlyn HPV fel </a:t>
            </a:r>
            <a:r>
              <a:rPr lang="cy" sz="1600" b="1" dirty="0">
                <a:ea typeface="Calibri" panose="020F0502020204030204" pitchFamily="34" charset="0"/>
                <a:cs typeface="Times New Roman"/>
              </a:rPr>
              <a:t>1 dos.</a:t>
            </a:r>
            <a:r>
              <a:rPr lang="cy" sz="1600" dirty="0">
                <a:ea typeface="Calibri" panose="020F0502020204030204" pitchFamily="34" charset="0"/>
                <a:cs typeface="Times New Roman"/>
              </a:rPr>
              <a:t> Pigiad yn rhan uchaf y fraich ydyw. </a:t>
            </a:r>
          </a:p>
          <a:p>
            <a:pPr marL="342900" indent="-342900" rtl="0">
              <a:lnSpc>
                <a:spcPct val="100000"/>
              </a:lnSpc>
              <a:spcAft>
                <a:spcPts val="800"/>
              </a:spcAft>
              <a:tabLst>
                <a:tab pos="457200" algn="l"/>
              </a:tabLst>
            </a:pPr>
            <a:r>
              <a:rPr lang="cy" sz="1600" dirty="0">
                <a:ea typeface="Calibri" panose="020F0502020204030204" pitchFamily="34" charset="0"/>
                <a:cs typeface="Times New Roman"/>
              </a:rPr>
              <a:t>Mae rhagor o wybodaeth ar gael yn </a:t>
            </a:r>
            <a:r>
              <a:rPr lang="en-GB" sz="1600" dirty="0" err="1">
                <a:ea typeface="Calibri" panose="020F0502020204030204" pitchFamily="34" charset="0"/>
                <a:cs typeface="Times New Roman"/>
                <a:hlinkClick r:id="rId4"/>
              </a:rPr>
              <a:t>icc.gig.cymru</a:t>
            </a:r>
            <a:r>
              <a:rPr lang="en-GB" sz="1600" dirty="0">
                <a:ea typeface="Calibri" panose="020F0502020204030204" pitchFamily="34" charset="0"/>
                <a:cs typeface="Times New Roman"/>
                <a:hlinkClick r:id="rId4"/>
              </a:rPr>
              <a:t>/</a:t>
            </a:r>
            <a:r>
              <a:rPr lang="en-GB" sz="1600" dirty="0" err="1">
                <a:ea typeface="Calibri" panose="020F0502020204030204" pitchFamily="34" charset="0"/>
                <a:cs typeface="Times New Roman"/>
                <a:hlinkClick r:id="rId4"/>
              </a:rPr>
              <a:t>brechlyn-hpv</a:t>
            </a:r>
            <a:endParaRPr lang="cy" sz="1600" dirty="0">
              <a:ea typeface="Calibri" panose="020F0502020204030204" pitchFamily="34" charset="0"/>
              <a:cs typeface="Times New Roman"/>
            </a:endParaRPr>
          </a:p>
          <a:p>
            <a:pPr marL="0" indent="0" rtl="0">
              <a:lnSpc>
                <a:spcPct val="100000"/>
              </a:lnSpc>
              <a:spcAft>
                <a:spcPts val="800"/>
              </a:spcAft>
              <a:buNone/>
              <a:tabLst>
                <a:tab pos="457200" algn="l"/>
              </a:tabLst>
            </a:pPr>
            <a:r>
              <a:rPr lang="cy" sz="1600" b="1" i="0" u="sng" strike="noStrike" kern="1200" cap="none" spc="0" normalizeH="0" noProof="0" dirty="0">
                <a:ln>
                  <a:noFill/>
                </a:ln>
                <a:solidFill>
                  <a:srgbClr val="0563C1"/>
                </a:solidFill>
                <a:effectLst/>
                <a:uLnTx/>
                <a:uFillTx/>
                <a:latin typeface="Arial"/>
                <a:ea typeface="Calibri" panose="020F0502020204030204" pitchFamily="34" charset="0"/>
                <a:cs typeface="Times New Roman" panose="02020603050405020304" pitchFamily="18" charset="0"/>
              </a:rPr>
              <a:t> </a:t>
            </a:r>
            <a:endParaRPr lang="en-GB" sz="1600" dirty="0"/>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a:t>12</a:t>
            </a:fld>
            <a:endParaRPr lang="en-GB"/>
          </a:p>
        </p:txBody>
      </p:sp>
      <p:pic>
        <p:nvPicPr>
          <p:cNvPr id="6" name="Picture 5" descr="Screen Clipping">
            <a:extLst>
              <a:ext uri="{FF2B5EF4-FFF2-40B4-BE49-F238E27FC236}">
                <a16:creationId xmlns:a16="http://schemas.microsoft.com/office/drawing/2014/main" id="{21B2BC26-7504-4D3B-9222-664ADA7AD602}"/>
              </a:ext>
            </a:extLst>
          </p:cNvPr>
          <p:cNvPicPr/>
          <p:nvPr/>
        </p:nvPicPr>
        <p:blipFill>
          <a:blip r:embed="rId5" cstate="screen">
            <a:extLst>
              <a:ext uri="{28A0092B-C50C-407E-A947-70E740481C1C}">
                <a14:useLocalDpi xmlns:a14="http://schemas.microsoft.com/office/drawing/2010/main"/>
              </a:ext>
            </a:extLst>
          </a:blip>
          <a:stretch>
            <a:fillRect/>
          </a:stretch>
        </p:blipFill>
        <p:spPr>
          <a:xfrm>
            <a:off x="7709523" y="4337781"/>
            <a:ext cx="3823496" cy="1768290"/>
          </a:xfrm>
          <a:prstGeom prst="rect">
            <a:avLst/>
          </a:prstGeom>
        </p:spPr>
      </p:pic>
      <p:sp>
        <p:nvSpPr>
          <p:cNvPr id="4" name="Footer Placeholder 3">
            <a:extLst>
              <a:ext uri="{FF2B5EF4-FFF2-40B4-BE49-F238E27FC236}">
                <a16:creationId xmlns:a16="http://schemas.microsoft.com/office/drawing/2014/main" id="{689AFB8E-22A8-2D30-4167-0B891CB2B741}"/>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pic>
        <p:nvPicPr>
          <p:cNvPr id="8" name="Picture 7">
            <a:extLst>
              <a:ext uri="{FF2B5EF4-FFF2-40B4-BE49-F238E27FC236}">
                <a16:creationId xmlns:a16="http://schemas.microsoft.com/office/drawing/2014/main" id="{AF107438-F8C2-59B1-95C5-3AAF3C1D6FE7}"/>
              </a:ext>
            </a:extLst>
          </p:cNvPr>
          <p:cNvPicPr>
            <a:picLocks noChangeAspect="1"/>
          </p:cNvPicPr>
          <p:nvPr/>
        </p:nvPicPr>
        <p:blipFill>
          <a:blip r:embed="rId6"/>
          <a:stretch>
            <a:fillRect/>
          </a:stretch>
        </p:blipFill>
        <p:spPr>
          <a:xfrm>
            <a:off x="9126627" y="290470"/>
            <a:ext cx="1802631" cy="3797032"/>
          </a:xfrm>
          <a:prstGeom prst="rect">
            <a:avLst/>
          </a:prstGeom>
        </p:spPr>
      </p:pic>
      <p:sp>
        <p:nvSpPr>
          <p:cNvPr id="7" name="TextBox 6">
            <a:extLst>
              <a:ext uri="{FF2B5EF4-FFF2-40B4-BE49-F238E27FC236}">
                <a16:creationId xmlns:a16="http://schemas.microsoft.com/office/drawing/2014/main" id="{5E7C73CB-B1D4-709C-C801-0CE53C75C16E}"/>
              </a:ext>
            </a:extLst>
          </p:cNvPr>
          <p:cNvSpPr txBox="1"/>
          <p:nvPr/>
        </p:nvSpPr>
        <p:spPr>
          <a:xfrm>
            <a:off x="7255041" y="5215689"/>
            <a:ext cx="1179096" cy="577081"/>
          </a:xfrm>
          <a:prstGeom prst="rect">
            <a:avLst/>
          </a:prstGeom>
          <a:solidFill>
            <a:srgbClr val="C89CFB"/>
          </a:solidFill>
          <a:ln>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050" b="1" err="1">
                <a:latin typeface="Arial"/>
                <a:cs typeface="Arial"/>
              </a:rPr>
              <a:t>Canser</a:t>
            </a:r>
            <a:r>
              <a:rPr lang="en-GB" sz="1050" b="1">
                <a:latin typeface="Arial"/>
                <a:cs typeface="Arial"/>
              </a:rPr>
              <a:t> </a:t>
            </a:r>
            <a:r>
              <a:rPr lang="en-GB" sz="1050" b="1" err="1">
                <a:latin typeface="Arial"/>
                <a:cs typeface="Arial"/>
              </a:rPr>
              <a:t>ceg</a:t>
            </a:r>
            <a:r>
              <a:rPr lang="en-GB" sz="1050" b="1">
                <a:latin typeface="Arial"/>
                <a:cs typeface="Arial"/>
              </a:rPr>
              <a:t> y </a:t>
            </a:r>
            <a:r>
              <a:rPr lang="en-GB" sz="1050" b="1" err="1">
                <a:latin typeface="Arial"/>
                <a:cs typeface="Arial"/>
              </a:rPr>
              <a:t>groth</a:t>
            </a:r>
            <a:r>
              <a:rPr lang="en-GB" sz="1050" b="1">
                <a:latin typeface="Arial"/>
                <a:cs typeface="Arial"/>
              </a:rPr>
              <a:t> (</a:t>
            </a:r>
            <a:r>
              <a:rPr lang="en-GB" sz="1050" b="1" err="1">
                <a:latin typeface="Arial"/>
                <a:cs typeface="Arial"/>
              </a:rPr>
              <a:t>merched</a:t>
            </a:r>
            <a:r>
              <a:rPr lang="en-GB" sz="1050" b="1">
                <a:latin typeface="Arial"/>
                <a:cs typeface="Arial"/>
              </a:rPr>
              <a:t> </a:t>
            </a:r>
            <a:r>
              <a:rPr lang="en-GB" sz="1050" b="1" err="1">
                <a:latin typeface="Arial"/>
                <a:cs typeface="Arial"/>
              </a:rPr>
              <a:t>yn</a:t>
            </a:r>
            <a:r>
              <a:rPr lang="en-GB" sz="1050" b="1">
                <a:latin typeface="Arial"/>
                <a:cs typeface="Arial"/>
              </a:rPr>
              <a:t> </a:t>
            </a:r>
            <a:r>
              <a:rPr lang="en-GB" sz="1050" b="1" err="1">
                <a:latin typeface="Arial"/>
                <a:cs typeface="Arial"/>
              </a:rPr>
              <a:t>unig</a:t>
            </a:r>
            <a:r>
              <a:rPr lang="en-GB" sz="1050" b="1">
                <a:latin typeface="Arial"/>
                <a:cs typeface="Arial"/>
              </a:rPr>
              <a:t>) </a:t>
            </a:r>
            <a:endParaRPr lang="en-US" sz="1600" b="1">
              <a:latin typeface="Arial"/>
              <a:cs typeface="Arial"/>
            </a:endParaRPr>
          </a:p>
        </p:txBody>
      </p:sp>
      <p:sp>
        <p:nvSpPr>
          <p:cNvPr id="9" name="TextBox 8">
            <a:extLst>
              <a:ext uri="{FF2B5EF4-FFF2-40B4-BE49-F238E27FC236}">
                <a16:creationId xmlns:a16="http://schemas.microsoft.com/office/drawing/2014/main" id="{3EAEA350-F564-FEB2-26D1-4E3F00061294}"/>
              </a:ext>
            </a:extLst>
          </p:cNvPr>
          <p:cNvSpPr txBox="1"/>
          <p:nvPr/>
        </p:nvSpPr>
        <p:spPr>
          <a:xfrm>
            <a:off x="9350541" y="5125451"/>
            <a:ext cx="1359569" cy="600164"/>
          </a:xfrm>
          <a:prstGeom prst="rect">
            <a:avLst/>
          </a:prstGeom>
          <a:solidFill>
            <a:srgbClr val="C4DCF6"/>
          </a:solidFill>
          <a:ln>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100" b="1">
                <a:latin typeface="Arial"/>
                <a:cs typeface="Arial"/>
              </a:rPr>
              <a:t>Rhai </a:t>
            </a:r>
            <a:r>
              <a:rPr lang="en-GB" sz="1100" b="1" err="1">
                <a:latin typeface="Arial"/>
                <a:cs typeface="Arial"/>
              </a:rPr>
              <a:t>canserau’r</a:t>
            </a:r>
            <a:r>
              <a:rPr lang="en-GB" sz="1100" b="1">
                <a:latin typeface="Arial"/>
                <a:cs typeface="Arial"/>
              </a:rPr>
              <a:t> </a:t>
            </a:r>
            <a:r>
              <a:rPr lang="en-GB" sz="1100" b="1" err="1">
                <a:latin typeface="Arial"/>
                <a:cs typeface="Arial"/>
              </a:rPr>
              <a:t>anws</a:t>
            </a:r>
            <a:r>
              <a:rPr lang="en-GB" sz="1100" b="1">
                <a:latin typeface="Arial"/>
                <a:cs typeface="Arial"/>
              </a:rPr>
              <a:t> </a:t>
            </a:r>
            <a:r>
              <a:rPr lang="en-GB" sz="1100" b="1" err="1">
                <a:latin typeface="Arial"/>
                <a:cs typeface="Arial"/>
              </a:rPr>
              <a:t>a’r</a:t>
            </a:r>
            <a:r>
              <a:rPr lang="en-GB" sz="1100" b="1">
                <a:latin typeface="Arial"/>
                <a:cs typeface="Arial"/>
              </a:rPr>
              <a:t> </a:t>
            </a:r>
            <a:r>
              <a:rPr lang="en-GB" sz="1100" b="1" err="1">
                <a:latin typeface="Arial"/>
                <a:cs typeface="Arial"/>
              </a:rPr>
              <a:t>organau</a:t>
            </a:r>
            <a:r>
              <a:rPr lang="en-GB" sz="1100" b="1">
                <a:latin typeface="Arial"/>
                <a:cs typeface="Arial"/>
              </a:rPr>
              <a:t> </a:t>
            </a:r>
            <a:r>
              <a:rPr lang="en-GB" sz="1100" b="1" err="1">
                <a:latin typeface="Arial"/>
                <a:cs typeface="Arial"/>
              </a:rPr>
              <a:t>cenhedlu</a:t>
            </a:r>
            <a:r>
              <a:rPr lang="en-GB" sz="1100" b="1">
                <a:latin typeface="Arial"/>
                <a:cs typeface="Arial"/>
              </a:rPr>
              <a:t> </a:t>
            </a:r>
            <a:endParaRPr lang="en-US" sz="1100" b="1">
              <a:latin typeface="Arial"/>
              <a:cs typeface="Arial"/>
            </a:endParaRPr>
          </a:p>
        </p:txBody>
      </p:sp>
      <p:sp>
        <p:nvSpPr>
          <p:cNvPr id="10" name="TextBox 9">
            <a:extLst>
              <a:ext uri="{FF2B5EF4-FFF2-40B4-BE49-F238E27FC236}">
                <a16:creationId xmlns:a16="http://schemas.microsoft.com/office/drawing/2014/main" id="{04929975-EF03-39AE-9673-2968FD98512E}"/>
              </a:ext>
            </a:extLst>
          </p:cNvPr>
          <p:cNvSpPr txBox="1"/>
          <p:nvPr/>
        </p:nvSpPr>
        <p:spPr>
          <a:xfrm>
            <a:off x="9480883" y="4403556"/>
            <a:ext cx="1098885" cy="600164"/>
          </a:xfrm>
          <a:prstGeom prst="rect">
            <a:avLst/>
          </a:prstGeom>
          <a:solidFill>
            <a:srgbClr val="423F74"/>
          </a:solidFill>
          <a:ln>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100" b="1">
                <a:solidFill>
                  <a:schemeClr val="bg1"/>
                </a:solidFill>
                <a:latin typeface="Aptos"/>
                <a:cs typeface="Arial"/>
              </a:rPr>
              <a:t>Rhai </a:t>
            </a:r>
            <a:r>
              <a:rPr lang="en-GB" sz="1100" b="1" err="1">
                <a:solidFill>
                  <a:schemeClr val="bg1"/>
                </a:solidFill>
                <a:latin typeface="Aptos"/>
                <a:cs typeface="Arial"/>
              </a:rPr>
              <a:t>canserau’r</a:t>
            </a:r>
            <a:r>
              <a:rPr lang="en-GB" sz="1100" b="1">
                <a:solidFill>
                  <a:schemeClr val="bg1"/>
                </a:solidFill>
                <a:latin typeface="Aptos"/>
                <a:cs typeface="Arial"/>
              </a:rPr>
              <a:t> </a:t>
            </a:r>
            <a:r>
              <a:rPr lang="en-GB" sz="1100" b="1" err="1">
                <a:solidFill>
                  <a:schemeClr val="bg1"/>
                </a:solidFill>
                <a:latin typeface="Aptos"/>
                <a:cs typeface="Arial"/>
              </a:rPr>
              <a:t>geg</a:t>
            </a:r>
            <a:r>
              <a:rPr lang="en-GB" sz="1100" b="1">
                <a:solidFill>
                  <a:schemeClr val="bg1"/>
                </a:solidFill>
                <a:latin typeface="Aptos"/>
                <a:cs typeface="Arial"/>
              </a:rPr>
              <a:t> </a:t>
            </a:r>
            <a:r>
              <a:rPr lang="en-GB" sz="1100" b="1" err="1">
                <a:solidFill>
                  <a:schemeClr val="bg1"/>
                </a:solidFill>
                <a:latin typeface="Aptos"/>
                <a:cs typeface="Arial"/>
              </a:rPr>
              <a:t>a’r</a:t>
            </a:r>
            <a:r>
              <a:rPr lang="en-GB" sz="1100" b="1">
                <a:solidFill>
                  <a:schemeClr val="bg1"/>
                </a:solidFill>
                <a:latin typeface="Aptos"/>
                <a:cs typeface="Arial"/>
              </a:rPr>
              <a:t> </a:t>
            </a:r>
            <a:r>
              <a:rPr lang="en-GB" sz="1100" b="1" err="1">
                <a:solidFill>
                  <a:schemeClr val="bg1"/>
                </a:solidFill>
                <a:latin typeface="Aptos"/>
                <a:cs typeface="Arial"/>
              </a:rPr>
              <a:t>gwddf</a:t>
            </a:r>
            <a:endParaRPr lang="en-US" b="1" err="1">
              <a:solidFill>
                <a:schemeClr val="bg1"/>
              </a:solidFill>
              <a:cs typeface="Arial"/>
            </a:endParaRPr>
          </a:p>
        </p:txBody>
      </p:sp>
    </p:spTree>
    <p:extLst>
      <p:ext uri="{BB962C8B-B14F-4D97-AF65-F5344CB8AC3E}">
        <p14:creationId xmlns:p14="http://schemas.microsoft.com/office/powerpoint/2010/main" val="835902780"/>
      </p:ext>
    </p:extLst>
  </p:cSld>
  <p:clrMapOvr>
    <a:masterClrMapping/>
  </p:clrMapOvr>
  <p:extLst>
    <p:ext uri="{6950BFC3-D8DA-4A85-94F7-54DA5524770B}">
      <p188:commentRel xmlns:p188="http://schemas.microsoft.com/office/powerpoint/2018/8/main" r:id="rId3"/>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5E5117-679F-1630-F237-EA291F5FC7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9F1C1D6-913F-F26D-07CA-525655B6D69D}"/>
              </a:ext>
            </a:extLst>
          </p:cNvPr>
          <p:cNvSpPr>
            <a:spLocks noGrp="1"/>
          </p:cNvSpPr>
          <p:nvPr>
            <p:ph type="title"/>
          </p:nvPr>
        </p:nvSpPr>
        <p:spPr>
          <a:xfrm>
            <a:off x="838200" y="3498"/>
            <a:ext cx="10515600" cy="1325563"/>
          </a:xfrm>
        </p:spPr>
        <p:txBody>
          <a:bodyPr lIns="91440" tIns="45720" rIns="91440" bIns="45720" rtlCol="0" anchor="ctr"/>
          <a:lstStyle/>
          <a:p>
            <a:pPr algn="ctr" rtl="0"/>
            <a:r>
              <a:rPr lang="cy" sz="4000" b="1">
                <a:ea typeface="Calibri"/>
                <a:cs typeface="Times New Roman"/>
              </a:rPr>
              <a:t>Fideo Iechyd Cyhoeddus Cymru</a:t>
            </a:r>
            <a:endParaRPr lang="en-GB"/>
          </a:p>
        </p:txBody>
      </p:sp>
      <p:sp>
        <p:nvSpPr>
          <p:cNvPr id="5" name="Slide Number Placeholder 4">
            <a:extLst>
              <a:ext uri="{FF2B5EF4-FFF2-40B4-BE49-F238E27FC236}">
                <a16:creationId xmlns:a16="http://schemas.microsoft.com/office/drawing/2014/main" id="{E5331171-5BA8-CE5B-A53B-EA1D728E1D7A}"/>
              </a:ext>
            </a:extLst>
          </p:cNvPr>
          <p:cNvSpPr>
            <a:spLocks noGrp="1"/>
          </p:cNvSpPr>
          <p:nvPr>
            <p:ph type="sldNum" sz="quarter" idx="12"/>
          </p:nvPr>
        </p:nvSpPr>
        <p:spPr/>
        <p:txBody>
          <a:bodyPr rtlCol="0"/>
          <a:lstStyle/>
          <a:p>
            <a:pPr rtl="0"/>
            <a:fld id="{561D0CCE-8DCC-44DC-A653-AE62B1D84A52}" type="slidenum">
              <a:rPr lang="en-GB" smtClean="0"/>
              <a:pPr/>
              <a:t>13</a:t>
            </a:fld>
            <a:endParaRPr lang="en-GB"/>
          </a:p>
        </p:txBody>
      </p:sp>
      <p:sp>
        <p:nvSpPr>
          <p:cNvPr id="15" name="TextBox 14">
            <a:extLst>
              <a:ext uri="{FF2B5EF4-FFF2-40B4-BE49-F238E27FC236}">
                <a16:creationId xmlns:a16="http://schemas.microsoft.com/office/drawing/2014/main" id="{8A97E55A-AB4A-8C1D-941B-99EFD268940F}"/>
              </a:ext>
            </a:extLst>
          </p:cNvPr>
          <p:cNvSpPr txBox="1"/>
          <p:nvPr/>
        </p:nvSpPr>
        <p:spPr>
          <a:xfrm>
            <a:off x="4188170" y="5304947"/>
            <a:ext cx="4153743" cy="646331"/>
          </a:xfrm>
          <a:prstGeom prst="rect">
            <a:avLst/>
          </a:prstGeom>
          <a:solidFill>
            <a:srgbClr val="E1F4FA"/>
          </a:solidFill>
          <a:ln w="28575">
            <a:solidFill>
              <a:srgbClr val="212A73"/>
            </a:solidFill>
          </a:ln>
        </p:spPr>
        <p:txBody>
          <a:bodyPr wrap="square" lIns="91440" tIns="45720" rIns="91440" bIns="45720" rtlCol="0" anchor="t">
            <a:spAutoFit/>
          </a:bodyPr>
          <a:lstStyle/>
          <a:p>
            <a:pPr algn="ctr" rtl="0"/>
            <a:r>
              <a:rPr lang="cy">
                <a:hlinkClick r:id="rId4"/>
              </a:rPr>
              <a:t>'Beth yw'r Brechlyn HPV', cynnwys clyweledol - YouTube</a:t>
            </a:r>
            <a:endParaRPr lang="en-GB"/>
          </a:p>
        </p:txBody>
      </p:sp>
      <p:sp>
        <p:nvSpPr>
          <p:cNvPr id="3" name="Footer Placeholder 3">
            <a:extLst>
              <a:ext uri="{FF2B5EF4-FFF2-40B4-BE49-F238E27FC236}">
                <a16:creationId xmlns:a16="http://schemas.microsoft.com/office/drawing/2014/main" id="{55C36768-0E29-A82C-950D-22636CEE8C5E}"/>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pic>
        <p:nvPicPr>
          <p:cNvPr id="4" name="Online Media 3" title="'Beth yw'r Brechlyn HPV'">
            <a:hlinkClick r:id="" action="ppaction://media"/>
            <a:extLst>
              <a:ext uri="{FF2B5EF4-FFF2-40B4-BE49-F238E27FC236}">
                <a16:creationId xmlns:a16="http://schemas.microsoft.com/office/drawing/2014/main" id="{756DCC5E-17B2-7C17-1ED4-F1F28C332A91}"/>
              </a:ext>
            </a:extLst>
          </p:cNvPr>
          <p:cNvPicPr>
            <a:picLocks noRot="1" noChangeAspect="1"/>
          </p:cNvPicPr>
          <p:nvPr>
            <a:videoFile r:link="rId1"/>
          </p:nvPr>
        </p:nvPicPr>
        <p:blipFill>
          <a:blip r:embed="rId5"/>
          <a:stretch>
            <a:fillRect/>
          </a:stretch>
        </p:blipFill>
        <p:spPr>
          <a:xfrm>
            <a:off x="3004457" y="1113971"/>
            <a:ext cx="6790871" cy="3836842"/>
          </a:xfrm>
          <a:prstGeom prst="rect">
            <a:avLst/>
          </a:prstGeom>
        </p:spPr>
      </p:pic>
    </p:spTree>
    <p:extLst>
      <p:ext uri="{BB962C8B-B14F-4D97-AF65-F5344CB8AC3E}">
        <p14:creationId xmlns:p14="http://schemas.microsoft.com/office/powerpoint/2010/main" val="1341744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1B9111-5CC7-74EC-C465-08A2F780BF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642E67-F26D-A12E-7FCF-8F728235B945}"/>
              </a:ext>
            </a:extLst>
          </p:cNvPr>
          <p:cNvSpPr>
            <a:spLocks noGrp="1"/>
          </p:cNvSpPr>
          <p:nvPr>
            <p:ph type="title"/>
          </p:nvPr>
        </p:nvSpPr>
        <p:spPr>
          <a:xfrm>
            <a:off x="838200" y="68074"/>
            <a:ext cx="10515600" cy="1325563"/>
          </a:xfrm>
        </p:spPr>
        <p:txBody>
          <a:bodyPr lIns="91440" tIns="45720" rIns="91440" bIns="45720" rtlCol="0" anchor="ctr"/>
          <a:lstStyle/>
          <a:p>
            <a:pPr algn="ctr" rtl="0"/>
            <a:r>
              <a:rPr lang="cy" sz="4000" b="1">
                <a:ea typeface="Calibri"/>
                <a:cs typeface="Times New Roman"/>
              </a:rPr>
              <a:t>Comic Iechyd Cyhoeddus Cymru</a:t>
            </a:r>
            <a:endParaRPr lang="en-GB"/>
          </a:p>
        </p:txBody>
      </p:sp>
      <p:sp>
        <p:nvSpPr>
          <p:cNvPr id="5" name="Slide Number Placeholder 4">
            <a:extLst>
              <a:ext uri="{FF2B5EF4-FFF2-40B4-BE49-F238E27FC236}">
                <a16:creationId xmlns:a16="http://schemas.microsoft.com/office/drawing/2014/main" id="{40D171AD-C84C-E6CF-A421-3C5A78D71BCF}"/>
              </a:ext>
            </a:extLst>
          </p:cNvPr>
          <p:cNvSpPr>
            <a:spLocks noGrp="1"/>
          </p:cNvSpPr>
          <p:nvPr>
            <p:ph type="sldNum" sz="quarter" idx="12"/>
          </p:nvPr>
        </p:nvSpPr>
        <p:spPr/>
        <p:txBody>
          <a:bodyPr rtlCol="0"/>
          <a:lstStyle/>
          <a:p>
            <a:pPr rtl="0"/>
            <a:fld id="{561D0CCE-8DCC-44DC-A653-AE62B1D84A52}" type="slidenum">
              <a:rPr lang="en-GB" smtClean="0"/>
              <a:pPr/>
              <a:t>14</a:t>
            </a:fld>
            <a:endParaRPr lang="en-GB"/>
          </a:p>
        </p:txBody>
      </p:sp>
      <p:sp>
        <p:nvSpPr>
          <p:cNvPr id="3" name="Footer Placeholder 3">
            <a:extLst>
              <a:ext uri="{FF2B5EF4-FFF2-40B4-BE49-F238E27FC236}">
                <a16:creationId xmlns:a16="http://schemas.microsoft.com/office/drawing/2014/main" id="{6556281B-9827-B1E1-1601-9BE78C88B4A5}"/>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pic>
        <p:nvPicPr>
          <p:cNvPr id="6" name="Picture 5">
            <a:extLst>
              <a:ext uri="{FF2B5EF4-FFF2-40B4-BE49-F238E27FC236}">
                <a16:creationId xmlns:a16="http://schemas.microsoft.com/office/drawing/2014/main" id="{C38AB106-6BFC-E2C0-48F9-7FAA0CF13A86}"/>
              </a:ext>
            </a:extLst>
          </p:cNvPr>
          <p:cNvPicPr>
            <a:picLocks noChangeAspect="1"/>
          </p:cNvPicPr>
          <p:nvPr/>
        </p:nvPicPr>
        <p:blipFill>
          <a:blip r:embed="rId3"/>
          <a:stretch>
            <a:fillRect/>
          </a:stretch>
        </p:blipFill>
        <p:spPr>
          <a:xfrm>
            <a:off x="1629302" y="1094468"/>
            <a:ext cx="3442494" cy="4669064"/>
          </a:xfrm>
          <a:prstGeom prst="rect">
            <a:avLst/>
          </a:prstGeom>
        </p:spPr>
      </p:pic>
      <p:sp>
        <p:nvSpPr>
          <p:cNvPr id="7" name="Content Placeholder 2">
            <a:extLst>
              <a:ext uri="{FF2B5EF4-FFF2-40B4-BE49-F238E27FC236}">
                <a16:creationId xmlns:a16="http://schemas.microsoft.com/office/drawing/2014/main" id="{A5C40595-D47E-83F3-220B-78F164503F06}"/>
              </a:ext>
            </a:extLst>
          </p:cNvPr>
          <p:cNvSpPr txBox="1">
            <a:spLocks/>
          </p:cNvSpPr>
          <p:nvPr/>
        </p:nvSpPr>
        <p:spPr>
          <a:xfrm>
            <a:off x="6511352" y="3116781"/>
            <a:ext cx="4198495" cy="668519"/>
          </a:xfrm>
          <a:prstGeom prst="rect">
            <a:avLst/>
          </a:prstGeom>
          <a:solidFill>
            <a:schemeClr val="accent1">
              <a:lumMod val="20000"/>
              <a:lumOff val="80000"/>
            </a:schemeClr>
          </a:solidFill>
          <a:ln w="28575">
            <a:solidFill>
              <a:srgbClr val="212A73"/>
            </a:solidFill>
          </a:ln>
        </p:spPr>
        <p:txBody>
          <a:bodyPr lIns="91440" tIns="45720" rIns="91440" bIns="45720" rtlCol="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0">
              <a:lnSpc>
                <a:spcPct val="107000"/>
              </a:lnSpc>
              <a:spcAft>
                <a:spcPts val="800"/>
              </a:spcAft>
              <a:buNone/>
              <a:tabLst>
                <a:tab pos="457200" algn="l"/>
              </a:tabLst>
            </a:pPr>
            <a:r>
              <a:rPr lang="cy" sz="1600" b="1" dirty="0"/>
              <a:t>Comic Iechyd Cyhoeddus Cymru</a:t>
            </a:r>
            <a:br>
              <a:rPr lang="en-GB" sz="1600" b="1" dirty="0"/>
            </a:br>
            <a:r>
              <a:rPr lang="en-GB" sz="1600" dirty="0">
                <a:hlinkClick r:id="rId4" action="ppaction://hlinkfile"/>
              </a:rPr>
              <a:t>Beth </a:t>
            </a:r>
            <a:r>
              <a:rPr lang="en-GB" sz="1600" dirty="0" err="1">
                <a:hlinkClick r:id="rId4" action="ppaction://hlinkfile"/>
              </a:rPr>
              <a:t>yw'r</a:t>
            </a:r>
            <a:r>
              <a:rPr lang="en-GB" sz="1600" dirty="0">
                <a:hlinkClick r:id="rId4" action="ppaction://hlinkfile"/>
              </a:rPr>
              <a:t> </a:t>
            </a:r>
            <a:r>
              <a:rPr lang="en-GB" sz="1600" dirty="0" err="1">
                <a:hlinkClick r:id="rId4" action="ppaction://hlinkfile"/>
              </a:rPr>
              <a:t>Brechlyn</a:t>
            </a:r>
            <a:r>
              <a:rPr lang="en-GB" sz="1600" dirty="0">
                <a:hlinkClick r:id="rId4" action="ppaction://hlinkfile"/>
              </a:rPr>
              <a:t> HPV (Comic) </a:t>
            </a:r>
            <a:endParaRPr lang="en-GB" sz="1600" dirty="0">
              <a:cs typeface="Arial"/>
            </a:endParaRPr>
          </a:p>
          <a:p>
            <a:pPr marL="342900" indent="-342900" rtl="0">
              <a:lnSpc>
                <a:spcPct val="107000"/>
              </a:lnSpc>
              <a:spcAft>
                <a:spcPts val="800"/>
              </a:spcAft>
              <a:tabLst>
                <a:tab pos="457200" algn="l"/>
              </a:tabLst>
            </a:pPr>
            <a:endParaRPr lang="en-GB" sz="1600" dirty="0">
              <a:ea typeface="Calibri" panose="020F0502020204030204" pitchFamily="34" charset="0"/>
              <a:cs typeface="Times New Roman"/>
            </a:endParaRPr>
          </a:p>
          <a:p>
            <a:pPr rtl="0"/>
            <a:endParaRPr lang="en-GB" dirty="0"/>
          </a:p>
        </p:txBody>
      </p:sp>
    </p:spTree>
    <p:extLst>
      <p:ext uri="{BB962C8B-B14F-4D97-AF65-F5344CB8AC3E}">
        <p14:creationId xmlns:p14="http://schemas.microsoft.com/office/powerpoint/2010/main" val="17979826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pPr algn="ctr" rtl="0"/>
            <a:r>
              <a:rPr lang="cy" b="1">
                <a:ea typeface="Calibri" panose="020F0502020204030204" pitchFamily="34" charset="0"/>
                <a:cs typeface="Times New Roman" panose="02020603050405020304" pitchFamily="18" charset="0"/>
              </a:rPr>
              <a:t>Fideos Iechyd Cyhoeddus Cymru</a:t>
            </a:r>
            <a:endParaRPr lang="en-GB"/>
          </a:p>
        </p:txBody>
      </p:sp>
      <p:sp>
        <p:nvSpPr>
          <p:cNvPr id="10" name="Content Placeholder 9">
            <a:extLst>
              <a:ext uri="{FF2B5EF4-FFF2-40B4-BE49-F238E27FC236}">
                <a16:creationId xmlns:a16="http://schemas.microsoft.com/office/drawing/2014/main" id="{881E97AC-BBDC-0099-6FCE-54B5DE383476}"/>
              </a:ext>
            </a:extLst>
          </p:cNvPr>
          <p:cNvSpPr>
            <a:spLocks noGrp="1"/>
          </p:cNvSpPr>
          <p:nvPr>
            <p:ph idx="1"/>
          </p:nvPr>
        </p:nvSpPr>
        <p:spPr>
          <a:xfrm>
            <a:off x="1619250" y="4962424"/>
            <a:ext cx="3352799" cy="441634"/>
          </a:xfrm>
          <a:ln w="28575">
            <a:solidFill>
              <a:srgbClr val="212A73"/>
            </a:solidFill>
          </a:ln>
        </p:spPr>
        <p:txBody>
          <a:bodyPr lIns="91440" tIns="45720" rIns="91440" bIns="45720" rtlCol="0" anchor="t"/>
          <a:lstStyle/>
          <a:p>
            <a:pPr marL="0" indent="0" algn="ctr" rtl="0">
              <a:buNone/>
            </a:pPr>
            <a:r>
              <a:rPr lang="cy" sz="1600">
                <a:hlinkClick r:id="rId5"/>
              </a:rPr>
              <a:t>Sgwrs: Dylanwadwr X Clinigydd  </a:t>
            </a:r>
            <a:endParaRPr lang="en-GB" sz="1600"/>
          </a:p>
        </p:txBody>
      </p:sp>
      <p:sp>
        <p:nvSpPr>
          <p:cNvPr id="3" name="Footer Placeholder 3">
            <a:extLst>
              <a:ext uri="{FF2B5EF4-FFF2-40B4-BE49-F238E27FC236}">
                <a16:creationId xmlns:a16="http://schemas.microsoft.com/office/drawing/2014/main" id="{3455A849-41C7-8D57-0451-24503F3AEBE9}"/>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a:t>15</a:t>
            </a:fld>
            <a:endParaRPr lang="en-GB"/>
          </a:p>
        </p:txBody>
      </p:sp>
      <p:sp>
        <p:nvSpPr>
          <p:cNvPr id="7" name="Content Placeholder 2">
            <a:extLst>
              <a:ext uri="{FF2B5EF4-FFF2-40B4-BE49-F238E27FC236}">
                <a16:creationId xmlns:a16="http://schemas.microsoft.com/office/drawing/2014/main" id="{195C232C-105C-CA77-B699-0D638FB38545}"/>
              </a:ext>
            </a:extLst>
          </p:cNvPr>
          <p:cNvSpPr txBox="1">
            <a:spLocks/>
          </p:cNvSpPr>
          <p:nvPr/>
        </p:nvSpPr>
        <p:spPr>
          <a:xfrm>
            <a:off x="6419850" y="4965791"/>
            <a:ext cx="4933949" cy="621432"/>
          </a:xfrm>
          <a:prstGeom prst="rect">
            <a:avLst/>
          </a:prstGeom>
          <a:ln w="28575">
            <a:solidFill>
              <a:srgbClr val="212A73"/>
            </a:solidFill>
          </a:ln>
        </p:spPr>
        <p:txBody>
          <a:bodyPr lIns="91440" tIns="45720" rIns="91440" bIns="45720" rtlCol="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0">
              <a:lnSpc>
                <a:spcPct val="107000"/>
              </a:lnSpc>
              <a:spcAft>
                <a:spcPts val="800"/>
              </a:spcAft>
              <a:buNone/>
              <a:tabLst>
                <a:tab pos="457200" algn="l"/>
              </a:tabLst>
            </a:pPr>
            <a:r>
              <a:rPr lang="cy" sz="1600" b="1" dirty="0"/>
              <a:t>Fideo Iechyd Cyhoeddus Cymru (2023) </a:t>
            </a:r>
            <a:r>
              <a:rPr lang="en-GB" sz="1600" b="1" dirty="0">
                <a:hlinkClick r:id="rId6"/>
              </a:rPr>
              <a:t>HPV - </a:t>
            </a:r>
            <a:r>
              <a:rPr lang="en-GB" sz="1600" b="1" dirty="0" err="1">
                <a:hlinkClick r:id="rId6"/>
              </a:rPr>
              <a:t>Cyngor</a:t>
            </a:r>
            <a:r>
              <a:rPr lang="en-GB" sz="1600" b="1" dirty="0">
                <a:hlinkClick r:id="rId6"/>
              </a:rPr>
              <a:t> </a:t>
            </a:r>
            <a:r>
              <a:rPr lang="en-GB" sz="1600" b="1" dirty="0" err="1">
                <a:hlinkClick r:id="rId6"/>
              </a:rPr>
              <a:t>fyddwn</a:t>
            </a:r>
            <a:r>
              <a:rPr lang="en-GB" sz="1600" b="1" dirty="0">
                <a:hlinkClick r:id="rId6"/>
              </a:rPr>
              <a:t> </a:t>
            </a:r>
            <a:r>
              <a:rPr lang="en-GB" sz="1600" b="1" dirty="0" err="1">
                <a:hlinkClick r:id="rId6"/>
              </a:rPr>
              <a:t>i'n</a:t>
            </a:r>
            <a:r>
              <a:rPr lang="en-GB" sz="1600" b="1" dirty="0">
                <a:hlinkClick r:id="rId6"/>
              </a:rPr>
              <a:t> </a:t>
            </a:r>
            <a:r>
              <a:rPr lang="en-GB" sz="1600" b="1" dirty="0" err="1">
                <a:hlinkClick r:id="rId6"/>
              </a:rPr>
              <a:t>ei</a:t>
            </a:r>
            <a:r>
              <a:rPr lang="en-GB" sz="1600" b="1" dirty="0">
                <a:hlinkClick r:id="rId6"/>
              </a:rPr>
              <a:t> </a:t>
            </a:r>
            <a:r>
              <a:rPr lang="en-GB" sz="1600" b="1" dirty="0" err="1">
                <a:hlinkClick r:id="rId6"/>
              </a:rPr>
              <a:t>roi</a:t>
            </a:r>
            <a:r>
              <a:rPr lang="en-GB" sz="1600" b="1" dirty="0">
                <a:hlinkClick r:id="rId6"/>
              </a:rPr>
              <a:t> </a:t>
            </a:r>
            <a:r>
              <a:rPr lang="en-GB" sz="1600" b="1" dirty="0" err="1">
                <a:hlinkClick r:id="rId6"/>
              </a:rPr>
              <a:t>i'r</a:t>
            </a:r>
            <a:r>
              <a:rPr lang="en-GB" sz="1600" b="1" dirty="0">
                <a:hlinkClick r:id="rId6"/>
              </a:rPr>
              <a:t> fi </a:t>
            </a:r>
            <a:r>
              <a:rPr lang="en-GB" sz="1600" b="1" dirty="0" err="1">
                <a:hlinkClick r:id="rId6"/>
              </a:rPr>
              <a:t>ifanc</a:t>
            </a:r>
            <a:r>
              <a:rPr lang="en-GB" sz="1600" b="1" dirty="0"/>
              <a:t> (youtube.com)</a:t>
            </a:r>
          </a:p>
          <a:p>
            <a:pPr marL="0" indent="0" algn="ctr" rtl="0">
              <a:lnSpc>
                <a:spcPct val="107000"/>
              </a:lnSpc>
              <a:spcAft>
                <a:spcPts val="800"/>
              </a:spcAft>
              <a:buNone/>
              <a:tabLst>
                <a:tab pos="457200" algn="l"/>
              </a:tabLst>
            </a:pPr>
            <a:endParaRPr lang="en-GB" sz="1600" dirty="0"/>
          </a:p>
          <a:p>
            <a:pPr marL="342900" indent="-342900" algn="ctr" rtl="0">
              <a:lnSpc>
                <a:spcPct val="107000"/>
              </a:lnSpc>
              <a:spcAft>
                <a:spcPts val="800"/>
              </a:spcAft>
              <a:tabLst>
                <a:tab pos="457200" algn="l"/>
              </a:tabLst>
            </a:pPr>
            <a:endParaRPr lang="en-GB" sz="1600" dirty="0">
              <a:ea typeface="Calibri" panose="020F0502020204030204" pitchFamily="34" charset="0"/>
              <a:cs typeface="Times New Roman"/>
            </a:endParaRPr>
          </a:p>
          <a:p>
            <a:pPr algn="ctr" rtl="0"/>
            <a:endParaRPr lang="en-GB" dirty="0"/>
          </a:p>
        </p:txBody>
      </p:sp>
      <p:pic>
        <p:nvPicPr>
          <p:cNvPr id="6" name="Online Media 5" title="Influencer X Clinician / Sgwrs: Dylanwadwr X Clinigydd">
            <a:hlinkClick r:id="" action="ppaction://media"/>
            <a:extLst>
              <a:ext uri="{FF2B5EF4-FFF2-40B4-BE49-F238E27FC236}">
                <a16:creationId xmlns:a16="http://schemas.microsoft.com/office/drawing/2014/main" id="{74B6419C-3B71-3823-9B8A-E023F735A5E8}"/>
              </a:ext>
            </a:extLst>
          </p:cNvPr>
          <p:cNvPicPr>
            <a:picLocks noRot="1" noChangeAspect="1"/>
          </p:cNvPicPr>
          <p:nvPr>
            <a:videoFile r:link="rId1"/>
          </p:nvPr>
        </p:nvPicPr>
        <p:blipFill>
          <a:blip r:embed="rId7"/>
          <a:stretch>
            <a:fillRect/>
          </a:stretch>
        </p:blipFill>
        <p:spPr>
          <a:xfrm>
            <a:off x="685812" y="1535268"/>
            <a:ext cx="5352864" cy="3024375"/>
          </a:xfrm>
          <a:prstGeom prst="rect">
            <a:avLst/>
          </a:prstGeom>
        </p:spPr>
      </p:pic>
      <p:pic>
        <p:nvPicPr>
          <p:cNvPr id="4" name="Online Media 3" title="HPV - Cyngor fyddwn i'n ei roi i'r fi ifanc">
            <a:hlinkClick r:id="" action="ppaction://media"/>
            <a:extLst>
              <a:ext uri="{FF2B5EF4-FFF2-40B4-BE49-F238E27FC236}">
                <a16:creationId xmlns:a16="http://schemas.microsoft.com/office/drawing/2014/main" id="{1FE1618C-0B61-45E2-28A9-82AE4999401E}"/>
              </a:ext>
            </a:extLst>
          </p:cNvPr>
          <p:cNvPicPr>
            <a:picLocks noRot="1" noChangeAspect="1"/>
          </p:cNvPicPr>
          <p:nvPr>
            <a:videoFile r:link="rId2"/>
          </p:nvPr>
        </p:nvPicPr>
        <p:blipFill>
          <a:blip r:embed="rId8"/>
          <a:stretch>
            <a:fillRect/>
          </a:stretch>
        </p:blipFill>
        <p:spPr>
          <a:xfrm>
            <a:off x="6191064" y="1535268"/>
            <a:ext cx="5080000" cy="3024375"/>
          </a:xfrm>
          <a:prstGeom prst="rect">
            <a:avLst/>
          </a:prstGeom>
        </p:spPr>
      </p:pic>
    </p:spTree>
    <p:extLst>
      <p:ext uri="{BB962C8B-B14F-4D97-AF65-F5344CB8AC3E}">
        <p14:creationId xmlns:p14="http://schemas.microsoft.com/office/powerpoint/2010/main" val="3979972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6"/>
                </p:tgtEl>
              </p:cMediaNode>
            </p:video>
            <p:seq concurrent="1" nextAc="seek">
              <p:cTn id="12" restart="whenNotActive" fill="hold" evtFilter="cancelBubble" nodeType="interactiveSeq">
                <p:stCondLst>
                  <p:cond evt="onClick" delay="0">
                    <p:tgtEl>
                      <p:spTgt spid="6"/>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6"/>
                                        </p:tgtEl>
                                      </p:cBhvr>
                                    </p:cmd>
                                  </p:childTnLst>
                                </p:cTn>
                              </p:par>
                            </p:childTnLst>
                          </p:cTn>
                        </p:par>
                      </p:childTnLst>
                    </p:cTn>
                  </p:par>
                </p:childTnLst>
              </p:cTn>
              <p:nextCondLst>
                <p:cond evt="onClick" delay="0">
                  <p:tgtEl>
                    <p:spTgt spid="6"/>
                  </p:tgtEl>
                </p:cond>
              </p:nextCondLst>
            </p:seq>
            <p:video>
              <p:cMediaNode vol="80000">
                <p:cTn id="17" fill="hold" display="0">
                  <p:stCondLst>
                    <p:cond delay="indefinite"/>
                  </p:stCondLst>
                </p:cTn>
                <p:tgtEl>
                  <p:spTgt spid="4"/>
                </p:tgtEl>
              </p:cMediaNode>
            </p:video>
            <p:seq concurrent="1" nextAc="seek">
              <p:cTn id="18" restart="whenNotActive" fill="hold" evtFilter="cancelBubble" nodeType="interactiveSeq">
                <p:stCondLst>
                  <p:cond evt="onClick" delay="0">
                    <p:tgtEl>
                      <p:spTgt spid="4"/>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06C685-5199-A37F-6DBE-11F628024B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7B676B7-CC36-109C-C5CB-514F783DD760}"/>
              </a:ext>
            </a:extLst>
          </p:cNvPr>
          <p:cNvSpPr>
            <a:spLocks noGrp="1"/>
          </p:cNvSpPr>
          <p:nvPr>
            <p:ph type="title"/>
          </p:nvPr>
        </p:nvSpPr>
        <p:spPr>
          <a:xfrm>
            <a:off x="1069693" y="2766218"/>
            <a:ext cx="10052613" cy="1325563"/>
          </a:xfrm>
        </p:spPr>
        <p:txBody>
          <a:bodyPr lIns="91440" tIns="45720" rIns="91440" bIns="45720" rtlCol="0" anchor="ctr"/>
          <a:lstStyle/>
          <a:p>
            <a:pPr algn="ctr" rtl="0"/>
            <a:r>
              <a:rPr lang="cy" sz="5400" dirty="0">
                <a:cs typeface="Arial"/>
              </a:rPr>
              <a:t>Pigiad atgyfnerthu 3 mewn 1 ar gyfer pobl ifanc yn eu harddegau</a:t>
            </a:r>
            <a:endParaRPr lang="en-US" sz="5400" dirty="0"/>
          </a:p>
        </p:txBody>
      </p:sp>
      <p:sp>
        <p:nvSpPr>
          <p:cNvPr id="5" name="Slide Number Placeholder 4">
            <a:extLst>
              <a:ext uri="{FF2B5EF4-FFF2-40B4-BE49-F238E27FC236}">
                <a16:creationId xmlns:a16="http://schemas.microsoft.com/office/drawing/2014/main" id="{82926B2C-C6EF-9E72-6BC0-C5542B32E00B}"/>
              </a:ext>
            </a:extLst>
          </p:cNvPr>
          <p:cNvSpPr>
            <a:spLocks noGrp="1"/>
          </p:cNvSpPr>
          <p:nvPr>
            <p:ph type="sldNum" sz="quarter" idx="12"/>
          </p:nvPr>
        </p:nvSpPr>
        <p:spPr/>
        <p:txBody>
          <a:bodyPr rtlCol="0"/>
          <a:lstStyle/>
          <a:p>
            <a:pPr rtl="0"/>
            <a:fld id="{561D0CCE-8DCC-44DC-A653-AE62B1D84A52}" type="slidenum">
              <a:rPr lang="en-GB" smtClean="0"/>
              <a:pPr/>
              <a:t>16</a:t>
            </a:fld>
            <a:endParaRPr lang="en-GB"/>
          </a:p>
        </p:txBody>
      </p:sp>
      <p:sp>
        <p:nvSpPr>
          <p:cNvPr id="6" name="Footer Placeholder 3">
            <a:extLst>
              <a:ext uri="{FF2B5EF4-FFF2-40B4-BE49-F238E27FC236}">
                <a16:creationId xmlns:a16="http://schemas.microsoft.com/office/drawing/2014/main" id="{EB533C9F-93B6-DA78-7863-75D6E33F0217}"/>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Tree>
    <p:extLst>
      <p:ext uri="{BB962C8B-B14F-4D97-AF65-F5344CB8AC3E}">
        <p14:creationId xmlns:p14="http://schemas.microsoft.com/office/powerpoint/2010/main" val="19260983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144" y="-3033"/>
            <a:ext cx="10515600" cy="1325563"/>
          </a:xfrm>
        </p:spPr>
        <p:txBody>
          <a:bodyPr lIns="91440" tIns="45720" rIns="91440" bIns="45720" rtlCol="0" anchor="ctr"/>
          <a:lstStyle/>
          <a:p>
            <a:pPr rtl="0"/>
            <a:r>
              <a:rPr lang="cy" b="1"/>
              <a:t>Pigiad atgyfnerthu 3 mewn 1 i bobl ifanc yn eu harddegau (Td/IPV)</a:t>
            </a:r>
            <a:endParaRPr lang="en-GB" b="1">
              <a:cs typeface="Arial"/>
            </a:endParaRPr>
          </a:p>
        </p:txBody>
      </p:sp>
      <p:sp>
        <p:nvSpPr>
          <p:cNvPr id="3" name="Content Placeholder 2"/>
          <p:cNvSpPr>
            <a:spLocks noGrp="1"/>
          </p:cNvSpPr>
          <p:nvPr>
            <p:ph idx="1"/>
          </p:nvPr>
        </p:nvSpPr>
        <p:spPr>
          <a:xfrm>
            <a:off x="675526" y="1620141"/>
            <a:ext cx="5257800" cy="5310259"/>
          </a:xfrm>
        </p:spPr>
        <p:txBody>
          <a:bodyPr lIns="91440" tIns="45720" rIns="91440" bIns="45720" rtlCol="0" anchor="t"/>
          <a:lstStyle/>
          <a:p>
            <a:pPr marL="342900" lvl="0" indent="-342900" rtl="0">
              <a:lnSpc>
                <a:spcPct val="100000"/>
              </a:lnSpc>
              <a:spcAft>
                <a:spcPts val="800"/>
              </a:spcAft>
              <a:tabLst>
                <a:tab pos="457200" algn="l"/>
              </a:tabLst>
            </a:pPr>
            <a:r>
              <a:rPr lang="cy" sz="1800">
                <a:ea typeface="Calibri"/>
                <a:cs typeface="Times New Roman"/>
              </a:rPr>
              <a:t>Brechlyn cyfun sy'n diogelu rhag </a:t>
            </a:r>
            <a:r>
              <a:rPr lang="cy" sz="1800" b="1">
                <a:ea typeface="Calibri"/>
                <a:cs typeface="Times New Roman"/>
              </a:rPr>
              <a:t>3</a:t>
            </a:r>
            <a:r>
              <a:rPr lang="cy" sz="1800">
                <a:ea typeface="Calibri"/>
                <a:cs typeface="Times New Roman"/>
              </a:rPr>
              <a:t> chlefyd:</a:t>
            </a:r>
          </a:p>
          <a:p>
            <a:pPr marL="800100" lvl="1" indent="-342900" rtl="0">
              <a:lnSpc>
                <a:spcPct val="100000"/>
              </a:lnSpc>
              <a:spcAft>
                <a:spcPts val="800"/>
              </a:spcAft>
              <a:buFont typeface="Courier New" panose="02070309020205020404" pitchFamily="49" charset="0"/>
              <a:buChar char="o"/>
              <a:tabLst>
                <a:tab pos="914400" algn="l"/>
              </a:tabLst>
            </a:pPr>
            <a:r>
              <a:rPr lang="cy" sz="1800" b="1">
                <a:ea typeface="Calibri"/>
                <a:cs typeface="Times New Roman"/>
              </a:rPr>
              <a:t>Tetanws</a:t>
            </a:r>
            <a:r>
              <a:rPr lang="cy" sz="1800">
                <a:ea typeface="Calibri"/>
                <a:cs typeface="Times New Roman"/>
              </a:rPr>
              <a:t> – “T”. Mae bacteria i'w cael mewn pridd fel arfer. Mae’n cal ei ddal drwy glwyfau croen agored ac mae’n effeithio ar y nerfau yn eich corff.</a:t>
            </a:r>
          </a:p>
          <a:p>
            <a:pPr marL="800100" lvl="1" indent="-342900" rtl="0">
              <a:lnSpc>
                <a:spcPct val="100000"/>
              </a:lnSpc>
              <a:spcAft>
                <a:spcPts val="800"/>
              </a:spcAft>
              <a:buFont typeface="Courier New" panose="02070309020205020404" pitchFamily="49" charset="0"/>
              <a:buChar char="o"/>
              <a:tabLst>
                <a:tab pos="914400" algn="l"/>
              </a:tabLst>
            </a:pPr>
            <a:r>
              <a:rPr lang="cy" sz="1800" b="1">
                <a:ea typeface="Calibri"/>
                <a:cs typeface="Times New Roman"/>
              </a:rPr>
              <a:t>Difftheria</a:t>
            </a:r>
            <a:r>
              <a:rPr lang="cy" sz="1800">
                <a:ea typeface="Calibri"/>
                <a:cs typeface="Times New Roman"/>
              </a:rPr>
              <a:t> – “d”. Mae bacteria'n lledaenu drwy besychu a thisian a gallant achosi problemau difrifol i’r galon ac wrth anadlu.</a:t>
            </a:r>
          </a:p>
          <a:p>
            <a:pPr marL="800100" lvl="1" indent="-342900" rtl="0">
              <a:lnSpc>
                <a:spcPct val="100000"/>
              </a:lnSpc>
              <a:spcAft>
                <a:spcPts val="800"/>
              </a:spcAft>
              <a:buFont typeface="Courier New" panose="02070309020205020404" pitchFamily="49" charset="0"/>
              <a:buChar char="o"/>
              <a:tabLst>
                <a:tab pos="914400" algn="l"/>
              </a:tabLst>
            </a:pPr>
            <a:r>
              <a:rPr lang="cy" sz="1800">
                <a:ea typeface="Calibri"/>
                <a:cs typeface="Times New Roman"/>
              </a:rPr>
              <a:t>Feirws </a:t>
            </a:r>
            <a:r>
              <a:rPr lang="cy" sz="1800" b="1">
                <a:ea typeface="Calibri"/>
                <a:cs typeface="Times New Roman"/>
              </a:rPr>
              <a:t>Polio</a:t>
            </a:r>
            <a:r>
              <a:rPr lang="cy" sz="1800">
                <a:ea typeface="Calibri"/>
                <a:cs typeface="Times New Roman"/>
              </a:rPr>
              <a:t> wedi’i Anactifadu “IPV”. Mae'r feirws yn lledaenu o berson i berson, a gall achosi salwch difrifol, anabledd parhaol, a marwolaeth mewn rhai achosion.</a:t>
            </a:r>
          </a:p>
        </p:txBody>
      </p:sp>
      <p:sp>
        <p:nvSpPr>
          <p:cNvPr id="9" name="Footer Placeholder 3">
            <a:extLst>
              <a:ext uri="{FF2B5EF4-FFF2-40B4-BE49-F238E27FC236}">
                <a16:creationId xmlns:a16="http://schemas.microsoft.com/office/drawing/2014/main" id="{917EA1B9-B967-2A96-9836-6C95AAAC0494}"/>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a:t>17</a:t>
            </a:fld>
            <a:endParaRPr lang="en-GB"/>
          </a:p>
        </p:txBody>
      </p:sp>
      <p:pic>
        <p:nvPicPr>
          <p:cNvPr id="6" name="Picture 5">
            <a:extLst>
              <a:ext uri="{FF2B5EF4-FFF2-40B4-BE49-F238E27FC236}">
                <a16:creationId xmlns:a16="http://schemas.microsoft.com/office/drawing/2014/main" id="{D38D57FB-14BC-92D8-A8F1-24F5D61C794E}"/>
              </a:ext>
            </a:extLst>
          </p:cNvPr>
          <p:cNvPicPr>
            <a:picLocks noChangeAspect="1"/>
          </p:cNvPicPr>
          <p:nvPr/>
        </p:nvPicPr>
        <p:blipFill>
          <a:blip r:embed="rId3"/>
          <a:stretch>
            <a:fillRect/>
          </a:stretch>
        </p:blipFill>
        <p:spPr>
          <a:xfrm>
            <a:off x="6018944" y="1714500"/>
            <a:ext cx="2134456" cy="3429000"/>
          </a:xfrm>
          <a:prstGeom prst="rect">
            <a:avLst/>
          </a:prstGeom>
        </p:spPr>
      </p:pic>
      <p:pic>
        <p:nvPicPr>
          <p:cNvPr id="8" name="Picture 7">
            <a:extLst>
              <a:ext uri="{FF2B5EF4-FFF2-40B4-BE49-F238E27FC236}">
                <a16:creationId xmlns:a16="http://schemas.microsoft.com/office/drawing/2014/main" id="{B55881AC-A512-ACA2-655E-31B892E867B2}"/>
              </a:ext>
            </a:extLst>
          </p:cNvPr>
          <p:cNvPicPr>
            <a:picLocks noChangeAspect="1"/>
          </p:cNvPicPr>
          <p:nvPr/>
        </p:nvPicPr>
        <p:blipFill>
          <a:blip r:embed="rId4"/>
          <a:stretch>
            <a:fillRect/>
          </a:stretch>
        </p:blipFill>
        <p:spPr>
          <a:xfrm>
            <a:off x="8153400" y="2901882"/>
            <a:ext cx="2030467" cy="3156857"/>
          </a:xfrm>
          <a:prstGeom prst="rect">
            <a:avLst/>
          </a:prstGeom>
        </p:spPr>
      </p:pic>
      <p:pic>
        <p:nvPicPr>
          <p:cNvPr id="11" name="Picture 10">
            <a:extLst>
              <a:ext uri="{FF2B5EF4-FFF2-40B4-BE49-F238E27FC236}">
                <a16:creationId xmlns:a16="http://schemas.microsoft.com/office/drawing/2014/main" id="{CC0F89EF-A0E4-9B2A-ACEC-42B39E3B08F7}"/>
              </a:ext>
            </a:extLst>
          </p:cNvPr>
          <p:cNvPicPr>
            <a:picLocks noChangeAspect="1"/>
          </p:cNvPicPr>
          <p:nvPr/>
        </p:nvPicPr>
        <p:blipFill>
          <a:blip r:embed="rId5"/>
          <a:stretch>
            <a:fillRect/>
          </a:stretch>
        </p:blipFill>
        <p:spPr>
          <a:xfrm>
            <a:off x="10208041" y="1425366"/>
            <a:ext cx="1809489" cy="3611059"/>
          </a:xfrm>
          <a:prstGeom prst="rect">
            <a:avLst/>
          </a:prstGeom>
        </p:spPr>
      </p:pic>
    </p:spTree>
    <p:extLst>
      <p:ext uri="{BB962C8B-B14F-4D97-AF65-F5344CB8AC3E}">
        <p14:creationId xmlns:p14="http://schemas.microsoft.com/office/powerpoint/2010/main" val="9008437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6E32E9-6747-737A-F01A-3F049A4C72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3CF0C2-3008-B335-D047-171BB4FC6738}"/>
              </a:ext>
            </a:extLst>
          </p:cNvPr>
          <p:cNvSpPr>
            <a:spLocks noGrp="1"/>
          </p:cNvSpPr>
          <p:nvPr>
            <p:ph type="title"/>
          </p:nvPr>
        </p:nvSpPr>
        <p:spPr/>
        <p:txBody>
          <a:bodyPr lIns="91440" tIns="45720" rIns="91440" bIns="45720" rtlCol="0" anchor="ctr"/>
          <a:lstStyle/>
          <a:p>
            <a:pPr rtl="0"/>
            <a:r>
              <a:rPr lang="cy" b="1"/>
              <a:t>Pigiad atgyfnerthu 3 mewn 1 i bobl ifanc yn eu harddegau (Td/IPV)</a:t>
            </a:r>
            <a:endParaRPr lang="en-GB" b="1">
              <a:cs typeface="Arial"/>
            </a:endParaRPr>
          </a:p>
        </p:txBody>
      </p:sp>
      <p:sp>
        <p:nvSpPr>
          <p:cNvPr id="3" name="Content Placeholder 2">
            <a:extLst>
              <a:ext uri="{FF2B5EF4-FFF2-40B4-BE49-F238E27FC236}">
                <a16:creationId xmlns:a16="http://schemas.microsoft.com/office/drawing/2014/main" id="{C80D4355-11D1-C4D0-2219-F05AD4E1B5E4}"/>
              </a:ext>
            </a:extLst>
          </p:cNvPr>
          <p:cNvSpPr>
            <a:spLocks noGrp="1"/>
          </p:cNvSpPr>
          <p:nvPr>
            <p:ph idx="1"/>
          </p:nvPr>
        </p:nvSpPr>
        <p:spPr>
          <a:xfrm>
            <a:off x="838200" y="1825625"/>
            <a:ext cx="6172200" cy="4351338"/>
          </a:xfrm>
        </p:spPr>
        <p:txBody>
          <a:bodyPr lIns="91440" tIns="45720" rIns="91440" bIns="45720" rtlCol="0" anchor="t"/>
          <a:lstStyle/>
          <a:p>
            <a:pPr marL="342900" lvl="0" indent="-342900" rtl="0">
              <a:lnSpc>
                <a:spcPct val="100000"/>
              </a:lnSpc>
              <a:spcAft>
                <a:spcPts val="800"/>
              </a:spcAft>
              <a:tabLst>
                <a:tab pos="457200" algn="l"/>
              </a:tabLst>
            </a:pPr>
            <a:r>
              <a:rPr lang="cy" sz="1800" dirty="0">
                <a:ea typeface="Calibri"/>
                <a:cs typeface="Times New Roman"/>
              </a:rPr>
              <a:t>Byddwch wedi cael cynnig </a:t>
            </a:r>
            <a:r>
              <a:rPr lang="cy" sz="1800" b="1" dirty="0">
                <a:ea typeface="Calibri"/>
                <a:cs typeface="Times New Roman"/>
              </a:rPr>
              <a:t>4 </a:t>
            </a:r>
            <a:r>
              <a:rPr lang="cy" sz="1800" dirty="0">
                <a:ea typeface="Calibri"/>
                <a:cs typeface="Times New Roman"/>
              </a:rPr>
              <a:t>dos rheolaidd cyn i chi ddechrau yn yr ysgol gynradd. </a:t>
            </a:r>
          </a:p>
          <a:p>
            <a:pPr marL="342900" lvl="0" indent="-342900" rtl="0">
              <a:lnSpc>
                <a:spcPct val="100000"/>
              </a:lnSpc>
              <a:spcAft>
                <a:spcPts val="800"/>
              </a:spcAft>
              <a:tabLst>
                <a:tab pos="457200" algn="l"/>
              </a:tabLst>
            </a:pPr>
            <a:r>
              <a:rPr lang="cy" sz="1800" dirty="0">
                <a:ea typeface="Calibri"/>
                <a:cs typeface="Times New Roman"/>
              </a:rPr>
              <a:t>Mae'r dos rheolaidd hwn i bobl ifanc yn eu harddegau’n gweithio i </a:t>
            </a:r>
            <a:r>
              <a:rPr lang="cy" sz="1800" b="1" dirty="0">
                <a:ea typeface="Calibri"/>
                <a:cs typeface="Times New Roman"/>
              </a:rPr>
              <a:t>roi hwb</a:t>
            </a:r>
            <a:r>
              <a:rPr lang="cy" sz="1800" dirty="0">
                <a:ea typeface="Calibri"/>
                <a:cs typeface="Times New Roman"/>
              </a:rPr>
              <a:t> i’ch imiwnedd wrth i </a:t>
            </a:r>
            <a:r>
              <a:rPr lang="cy" sz="1800">
                <a:ea typeface="Calibri"/>
                <a:cs typeface="Times New Roman"/>
              </a:rPr>
              <a:t>chi groesi’r trothwy i fyd oedolion.</a:t>
            </a:r>
            <a:endParaRPr lang="cy" sz="1800" dirty="0">
              <a:ea typeface="Calibri"/>
              <a:cs typeface="Times New Roman"/>
            </a:endParaRPr>
          </a:p>
          <a:p>
            <a:pPr marL="342900" lvl="0" indent="-342900" rtl="0">
              <a:lnSpc>
                <a:spcPct val="100000"/>
              </a:lnSpc>
              <a:spcAft>
                <a:spcPts val="800"/>
              </a:spcAft>
              <a:tabLst>
                <a:tab pos="457200" algn="l"/>
              </a:tabLst>
            </a:pPr>
            <a:r>
              <a:rPr lang="cy" sz="1800" dirty="0">
                <a:ea typeface="Calibri"/>
                <a:cs typeface="Times New Roman"/>
              </a:rPr>
              <a:t>Rhoddir y brechlyn fel pigiad yn rhan uchaf y fraich ar yr un pryd â'r brechlyn MenACWY fel arfer.</a:t>
            </a:r>
            <a:endParaRPr lang="en-GB" sz="1800" dirty="0">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lang="cy" sz="1800" dirty="0">
                <a:ea typeface="Calibri"/>
                <a:cs typeface="Times New Roman"/>
              </a:rPr>
              <a:t>Mae rhagor o wybodaeth ar gael yn </a:t>
            </a:r>
            <a:r>
              <a:rPr lang="en-GB" sz="1800" dirty="0" err="1">
                <a:ea typeface="Calibri"/>
                <a:cs typeface="Times New Roman"/>
                <a:hlinkClick r:id="rId3"/>
              </a:rPr>
              <a:t>icc.gig.cymru</a:t>
            </a:r>
            <a:r>
              <a:rPr lang="en-GB" sz="1800" dirty="0">
                <a:ea typeface="Calibri"/>
                <a:cs typeface="Times New Roman"/>
                <a:hlinkClick r:id="rId3"/>
              </a:rPr>
              <a:t>/atgyfnerthiad-3-mewn-1</a:t>
            </a:r>
            <a:endParaRPr lang="en-GB" sz="1800" b="1" i="0" u="none" strike="noStrike" kern="1200" cap="none" spc="0" normalizeH="0" baseline="0" noProof="0" dirty="0">
              <a:ln>
                <a:noFill/>
              </a:ln>
              <a:solidFill>
                <a:srgbClr val="212A73"/>
              </a:solidFill>
              <a:effectLst/>
              <a:uLnTx/>
              <a:uFillTx/>
              <a:latin typeface="Arial"/>
              <a:ea typeface="Calibri"/>
              <a:cs typeface="Times New Roman"/>
            </a:endParaRPr>
          </a:p>
          <a:p>
            <a:pPr marL="0" lvl="0" indent="0" rtl="0">
              <a:lnSpc>
                <a:spcPct val="100000"/>
              </a:lnSpc>
              <a:spcAft>
                <a:spcPts val="800"/>
              </a:spcAft>
              <a:buNone/>
              <a:tabLst>
                <a:tab pos="457200" algn="l"/>
              </a:tabLst>
            </a:pPr>
            <a:endParaRPr lang="en-GB" sz="1800" dirty="0">
              <a:ea typeface="Calibri" panose="020F0502020204030204" pitchFamily="34" charset="0"/>
              <a:cs typeface="Times New Roman" panose="02020603050405020304" pitchFamily="18" charset="0"/>
            </a:endParaRPr>
          </a:p>
        </p:txBody>
      </p:sp>
      <p:sp>
        <p:nvSpPr>
          <p:cNvPr id="9" name="Footer Placeholder 3">
            <a:extLst>
              <a:ext uri="{FF2B5EF4-FFF2-40B4-BE49-F238E27FC236}">
                <a16:creationId xmlns:a16="http://schemas.microsoft.com/office/drawing/2014/main" id="{E78A02BE-C47A-B6CB-5840-1BC58F222370}"/>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a:extLst>
              <a:ext uri="{FF2B5EF4-FFF2-40B4-BE49-F238E27FC236}">
                <a16:creationId xmlns:a16="http://schemas.microsoft.com/office/drawing/2014/main" id="{EB229D92-E7B1-A3DD-BB7D-FFE8C7F7DB3B}"/>
              </a:ext>
            </a:extLst>
          </p:cNvPr>
          <p:cNvSpPr>
            <a:spLocks noGrp="1"/>
          </p:cNvSpPr>
          <p:nvPr>
            <p:ph type="sldNum" sz="quarter" idx="12"/>
          </p:nvPr>
        </p:nvSpPr>
        <p:spPr/>
        <p:txBody>
          <a:bodyPr rtlCol="0"/>
          <a:lstStyle/>
          <a:p>
            <a:pPr rtl="0"/>
            <a:fld id="{561D0CCE-8DCC-44DC-A653-AE62B1D84A52}" type="slidenum">
              <a:rPr lang="en-GB" smtClean="0"/>
              <a:pPr/>
              <a:t>18</a:t>
            </a:fld>
            <a:endParaRPr lang="en-GB"/>
          </a:p>
        </p:txBody>
      </p:sp>
      <p:pic>
        <p:nvPicPr>
          <p:cNvPr id="6" name="Picture 5">
            <a:extLst>
              <a:ext uri="{FF2B5EF4-FFF2-40B4-BE49-F238E27FC236}">
                <a16:creationId xmlns:a16="http://schemas.microsoft.com/office/drawing/2014/main" id="{4DA7B81C-808E-5F37-2322-E665B6B674A7}"/>
              </a:ext>
            </a:extLst>
          </p:cNvPr>
          <p:cNvPicPr>
            <a:picLocks noChangeAspect="1"/>
          </p:cNvPicPr>
          <p:nvPr/>
        </p:nvPicPr>
        <p:blipFill>
          <a:blip r:embed="rId4"/>
          <a:stretch>
            <a:fillRect/>
          </a:stretch>
        </p:blipFill>
        <p:spPr>
          <a:xfrm>
            <a:off x="9214279" y="1132115"/>
            <a:ext cx="2559100" cy="4808434"/>
          </a:xfrm>
          <a:prstGeom prst="rect">
            <a:avLst/>
          </a:prstGeom>
        </p:spPr>
      </p:pic>
    </p:spTree>
    <p:extLst>
      <p:ext uri="{BB962C8B-B14F-4D97-AF65-F5344CB8AC3E}">
        <p14:creationId xmlns:p14="http://schemas.microsoft.com/office/powerpoint/2010/main" val="6677747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2A7CC8-CC5C-1D62-4C1E-9681F89D594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7627651-7359-93A9-5F03-F1FB3EC1D454}"/>
              </a:ext>
            </a:extLst>
          </p:cNvPr>
          <p:cNvSpPr>
            <a:spLocks noGrp="1"/>
          </p:cNvSpPr>
          <p:nvPr>
            <p:ph type="title"/>
          </p:nvPr>
        </p:nvSpPr>
        <p:spPr/>
        <p:txBody>
          <a:bodyPr lIns="91440" tIns="45720" rIns="91440" bIns="45720" rtlCol="0"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gn="ctr" rtl="0"/>
            <a:r>
              <a:rPr lang="cy" sz="3200" b="1" dirty="0"/>
              <a:t>Animeiddiad Pigiad atgyfnerthu 3 mewn 1 i bobl ifanc yn eu harddegau</a:t>
            </a:r>
            <a:endParaRPr lang="en-GB" sz="3200" b="1" dirty="0">
              <a:cs typeface="Arial"/>
            </a:endParaRPr>
          </a:p>
        </p:txBody>
      </p:sp>
      <p:sp>
        <p:nvSpPr>
          <p:cNvPr id="11" name="Footer Placeholder 3">
            <a:extLst>
              <a:ext uri="{FF2B5EF4-FFF2-40B4-BE49-F238E27FC236}">
                <a16:creationId xmlns:a16="http://schemas.microsoft.com/office/drawing/2014/main" id="{535E721B-81A5-1999-4BBF-571846A2BBAD}"/>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4" name="Slide Number Placeholder 3">
            <a:extLst>
              <a:ext uri="{FF2B5EF4-FFF2-40B4-BE49-F238E27FC236}">
                <a16:creationId xmlns:a16="http://schemas.microsoft.com/office/drawing/2014/main" id="{4A2B081D-5E09-7845-6744-E597B2587736}"/>
              </a:ext>
            </a:extLst>
          </p:cNvPr>
          <p:cNvSpPr>
            <a:spLocks noGrp="1"/>
          </p:cNvSpPr>
          <p:nvPr>
            <p:ph type="sldNum" sz="quarter" idx="12"/>
          </p:nvPr>
        </p:nvSpPr>
        <p:spPr/>
        <p:txBody>
          <a:bodyPr rtlCol="0"/>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pPr marL="0" marR="0" lvl="0" indent="0" algn="l" defTabSz="605787"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193" b="1" i="0" u="none" strike="noStrike" kern="1200" cap="none" spc="0" normalizeH="0" baseline="0" noProof="0" smtClean="0">
                <a:ln>
                  <a:noFill/>
                </a:ln>
                <a:solidFill>
                  <a:srgbClr val="212A73"/>
                </a:solidFill>
                <a:effectLst/>
                <a:uLnTx/>
                <a:uFillTx/>
                <a:latin typeface="Arial"/>
                <a:ea typeface="+mn-ea"/>
                <a:cs typeface="+mn-cs"/>
              </a:rPr>
              <a:pPr marL="0" marR="0" lvl="0" indent="0" algn="l" defTabSz="605787" rtl="0" eaLnBrk="1" fontAlgn="auto" latinLnBrk="0" hangingPunct="1">
                <a:lnSpc>
                  <a:spcPct val="100000"/>
                </a:lnSpc>
                <a:spcBef>
                  <a:spcPts val="0"/>
                </a:spcBef>
                <a:spcAft>
                  <a:spcPts val="0"/>
                </a:spcAft>
                <a:buClrTx/>
                <a:buSzTx/>
                <a:buFontTx/>
                <a:buNone/>
                <a:tabLst/>
                <a:defRPr/>
              </a:pPr>
              <a:t>19</a:t>
            </a:fld>
            <a:endParaRPr kumimoji="0" lang="en-GB" sz="1193" b="1" i="0" u="none" strike="noStrike" kern="1200" cap="none" spc="0" normalizeH="0" baseline="0" noProof="0">
              <a:ln>
                <a:noFill/>
              </a:ln>
              <a:solidFill>
                <a:srgbClr val="212A73"/>
              </a:solidFill>
              <a:effectLst/>
              <a:uLnTx/>
              <a:uFillTx/>
              <a:latin typeface="Arial"/>
              <a:ea typeface="+mn-ea"/>
              <a:cs typeface="+mn-cs"/>
            </a:endParaRPr>
          </a:p>
        </p:txBody>
      </p:sp>
      <p:sp>
        <p:nvSpPr>
          <p:cNvPr id="7" name="TextBox 5">
            <a:extLst>
              <a:ext uri="{FF2B5EF4-FFF2-40B4-BE49-F238E27FC236}">
                <a16:creationId xmlns:a16="http://schemas.microsoft.com/office/drawing/2014/main" id="{8DE77832-CBB5-439E-1D6D-7C39BC0CFD33}"/>
              </a:ext>
            </a:extLst>
          </p:cNvPr>
          <p:cNvSpPr txBox="1"/>
          <p:nvPr/>
        </p:nvSpPr>
        <p:spPr>
          <a:xfrm>
            <a:off x="4051039" y="5177615"/>
            <a:ext cx="3713884" cy="672016"/>
          </a:xfrm>
          <a:prstGeom prst="rect">
            <a:avLst/>
          </a:prstGeom>
          <a:solidFill>
            <a:srgbClr val="E1F4FA"/>
          </a:solidFill>
          <a:ln w="28575">
            <a:solidFill>
              <a:srgbClr val="002060"/>
            </a:solidFill>
          </a:ln>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rgbClr val="212A73"/>
                </a:solidFill>
                <a:latin typeface="Arial"/>
              </a:defRPr>
            </a:lvl1pPr>
            <a:lvl2pPr marL="457200" algn="l" defTabSz="914400" rtl="0" eaLnBrk="1" latinLnBrk="0" hangingPunct="1">
              <a:defRPr sz="1800" kern="1200">
                <a:solidFill>
                  <a:srgbClr val="212A73"/>
                </a:solidFill>
                <a:latin typeface="Arial"/>
              </a:defRPr>
            </a:lvl2pPr>
            <a:lvl3pPr marL="914400" algn="l" defTabSz="914400" rtl="0" eaLnBrk="1" latinLnBrk="0" hangingPunct="1">
              <a:defRPr sz="1800" kern="1200">
                <a:solidFill>
                  <a:srgbClr val="212A73"/>
                </a:solidFill>
                <a:latin typeface="Arial"/>
              </a:defRPr>
            </a:lvl3pPr>
            <a:lvl4pPr marL="1371600" algn="l" defTabSz="914400" rtl="0" eaLnBrk="1" latinLnBrk="0" hangingPunct="1">
              <a:defRPr sz="1800" kern="1200">
                <a:solidFill>
                  <a:srgbClr val="212A73"/>
                </a:solidFill>
                <a:latin typeface="Arial"/>
              </a:defRPr>
            </a:lvl4pPr>
            <a:lvl5pPr marL="1828800" algn="l" defTabSz="914400" rtl="0" eaLnBrk="1" latinLnBrk="0" hangingPunct="1">
              <a:defRPr sz="1800" kern="1200">
                <a:solidFill>
                  <a:srgbClr val="212A73"/>
                </a:solidFill>
                <a:latin typeface="Arial"/>
              </a:defRPr>
            </a:lvl5pPr>
            <a:lvl6pPr marL="2286000" algn="l" defTabSz="914400" rtl="0" eaLnBrk="1" latinLnBrk="0" hangingPunct="1">
              <a:defRPr sz="1800" kern="1200">
                <a:solidFill>
                  <a:srgbClr val="212A73"/>
                </a:solidFill>
                <a:latin typeface="Arial"/>
              </a:defRPr>
            </a:lvl6pPr>
            <a:lvl7pPr marL="2743200" algn="l" defTabSz="914400" rtl="0" eaLnBrk="1" latinLnBrk="0" hangingPunct="1">
              <a:defRPr sz="1800" kern="1200">
                <a:solidFill>
                  <a:srgbClr val="212A73"/>
                </a:solidFill>
                <a:latin typeface="Arial"/>
              </a:defRPr>
            </a:lvl7pPr>
            <a:lvl8pPr marL="3200400" algn="l" defTabSz="914400" rtl="0" eaLnBrk="1" latinLnBrk="0" hangingPunct="1">
              <a:defRPr sz="1800" kern="1200">
                <a:solidFill>
                  <a:srgbClr val="212A73"/>
                </a:solidFill>
                <a:latin typeface="Arial"/>
              </a:defRPr>
            </a:lvl8pPr>
            <a:lvl9pPr marL="3657600" algn="l" defTabSz="914400" rtl="0" eaLnBrk="1" latinLnBrk="0" hangingPunct="1">
              <a:defRPr sz="1800" kern="1200">
                <a:solidFill>
                  <a:srgbClr val="212A73"/>
                </a:solidFill>
                <a:latin typeface="Arial"/>
              </a:defRPr>
            </a:lvl9pPr>
          </a:lstStyle>
          <a:p>
            <a:pPr algn="ctr" rtl="0"/>
            <a:r>
              <a:rPr lang="cy" dirty="0">
                <a:ea typeface="Arial"/>
                <a:cs typeface="Arial"/>
                <a:hlinkClick r:id="rId4"/>
              </a:rPr>
              <a:t>Beth yw'r pigiad Atgyfnerthu 3 mewn 1 i Bobl Ifanc?</a:t>
            </a:r>
            <a:endParaRPr lang="en-US" dirty="0"/>
          </a:p>
        </p:txBody>
      </p:sp>
      <p:sp>
        <p:nvSpPr>
          <p:cNvPr id="16" name="Slide Number Placeholder 4">
            <a:extLst>
              <a:ext uri="{FF2B5EF4-FFF2-40B4-BE49-F238E27FC236}">
                <a16:creationId xmlns:a16="http://schemas.microsoft.com/office/drawing/2014/main" id="{B3DFA614-890C-CDF5-9474-3BC17C59F8A6}"/>
              </a:ext>
            </a:extLst>
          </p:cNvPr>
          <p:cNvSpPr txBox="1">
            <a:spLocks/>
          </p:cNvSpPr>
          <p:nvPr/>
        </p:nvSpPr>
        <p:spPr>
          <a:xfrm>
            <a:off x="8878590" y="6443448"/>
            <a:ext cx="2743200" cy="365125"/>
          </a:xfrm>
          <a:prstGeom prst="rect">
            <a:avLst/>
          </a:prstGeom>
        </p:spPr>
        <p:txBody>
          <a:bodyPr rtlCol="0"/>
          <a:lstStyle>
            <a:defPPr>
              <a:defRPr lang="en-US"/>
            </a:defPPr>
            <a:lvl1pPr marL="0" algn="r"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fld id="{561D0CCE-8DCC-44DC-A653-AE62B1D84A52}" type="slidenum">
              <a:rPr lang="en-GB" smtClean="0"/>
              <a:pPr/>
              <a:t>19</a:t>
            </a:fld>
            <a:endParaRPr lang="en-GB"/>
          </a:p>
        </p:txBody>
      </p:sp>
      <p:pic>
        <p:nvPicPr>
          <p:cNvPr id="3" name="Online Media 2">
            <a:hlinkClick r:id="" action="ppaction://media"/>
            <a:extLst>
              <a:ext uri="{FF2B5EF4-FFF2-40B4-BE49-F238E27FC236}">
                <a16:creationId xmlns:a16="http://schemas.microsoft.com/office/drawing/2014/main" id="{60107804-5C02-FF53-F469-CF1AFA0D7D00}"/>
              </a:ext>
            </a:extLst>
          </p:cNvPr>
          <p:cNvPicPr>
            <a:picLocks noRot="1" noChangeAspect="1"/>
          </p:cNvPicPr>
          <p:nvPr>
            <a:videoFile r:link="rId1"/>
          </p:nvPr>
        </p:nvPicPr>
        <p:blipFill>
          <a:blip r:embed="rId5">
            <a:extLst>
              <a:ext uri="{28A0092B-C50C-407E-A947-70E740481C1C}">
                <a14:useLocalDpi xmlns:a14="http://schemas.microsoft.com/office/drawing/2010/main" val="0"/>
              </a:ext>
            </a:extLst>
          </a:blip>
          <a:srcRect/>
          <a:stretch/>
        </p:blipFill>
        <p:spPr>
          <a:xfrm>
            <a:off x="3085387" y="1392112"/>
            <a:ext cx="6265442" cy="3524311"/>
          </a:xfrm>
          <a:prstGeom prst="rect">
            <a:avLst/>
          </a:prstGeom>
        </p:spPr>
      </p:pic>
    </p:spTree>
    <p:extLst>
      <p:ext uri="{BB962C8B-B14F-4D97-AF65-F5344CB8AC3E}">
        <p14:creationId xmlns:p14="http://schemas.microsoft.com/office/powerpoint/2010/main" val="3588432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rtlCol="0" anchor="ctr"/>
          <a:lstStyle/>
          <a:p>
            <a:pPr algn="ctr" rtl="0"/>
            <a:r>
              <a:rPr lang="cy" b="1"/>
              <a:t>Nodiadau i nyrsys ysgol</a:t>
            </a:r>
          </a:p>
        </p:txBody>
      </p:sp>
      <p:sp>
        <p:nvSpPr>
          <p:cNvPr id="3" name="Content Placeholder 2"/>
          <p:cNvSpPr>
            <a:spLocks noGrp="1"/>
          </p:cNvSpPr>
          <p:nvPr>
            <p:ph idx="1"/>
          </p:nvPr>
        </p:nvSpPr>
        <p:spPr/>
        <p:txBody>
          <a:bodyPr rtlCol="0"/>
          <a:lstStyle/>
          <a:p>
            <a:pPr rtl="0">
              <a:lnSpc>
                <a:spcPct val="100000"/>
              </a:lnSpc>
            </a:pPr>
            <a:r>
              <a:rPr lang="cy" sz="1800" dirty="0"/>
              <a:t>Mae’r templed set sleidiau hwn wedi'i gynhyrchu i gynorthwyo wrth gyflwyno sesiynau gwybodaeth am frechlynnau i bobl ifanc yn eu harddegau.</a:t>
            </a:r>
          </a:p>
          <a:p>
            <a:pPr rtl="0">
              <a:lnSpc>
                <a:spcPct val="100000"/>
              </a:lnSpc>
            </a:pPr>
            <a:r>
              <a:rPr lang="cy" sz="1800" dirty="0"/>
              <a:t>Nid yw'r cynnwys yn gynhwysfawr a dylid ei wirio cyn ei ddefnyddio a'i ddiwygio fel y bo’n briodol.</a:t>
            </a:r>
          </a:p>
          <a:p>
            <a:pPr rtl="0">
              <a:lnSpc>
                <a:spcPct val="100000"/>
              </a:lnSpc>
            </a:pPr>
            <a:r>
              <a:rPr lang="cy" sz="1800" dirty="0"/>
              <a:t>Mae gwefannau a ffynonellau gwybodaeth bellach wedi'u cynnwys yn yr adrannau nodiadau drwy’r holl gyflwyniad hwn. </a:t>
            </a:r>
          </a:p>
          <a:p>
            <a:pPr rtl="0">
              <a:lnSpc>
                <a:spcPct val="100000"/>
              </a:lnSpc>
            </a:pPr>
            <a:r>
              <a:rPr lang="cy" sz="1800" dirty="0"/>
              <a:t>Mae'r adran nodiadau yn y templed hwn wedi'i chynllunio i roi gwybodaeth ychwanegol i nyrsys gyfeirio ati eu hunain ac nid o reidrwydd i'w chyflwyno i ddisgyblion fel rhan o'r cyflwyniad hwn. </a:t>
            </a:r>
          </a:p>
          <a:p>
            <a:pPr rtl="0">
              <a:lnSpc>
                <a:spcPct val="100000"/>
              </a:lnSpc>
            </a:pPr>
            <a:r>
              <a:rPr lang="cy" sz="1800" dirty="0"/>
              <a:t>Mae'n bwysig gwerthuso’n feirniadol y ffynonellau gwybodaeth cyn eu defnyddio yn y sesiwn.</a:t>
            </a:r>
          </a:p>
          <a:p>
            <a:pPr rtl="0">
              <a:lnSpc>
                <a:spcPct val="100000"/>
              </a:lnSpc>
            </a:pPr>
            <a:r>
              <a:rPr lang="cy" sz="1800" dirty="0"/>
              <a:t>Gellir atgynhyrchu deunydd sydd wedi'i gynnwys yn y ddogfen hon heb ganiatâd ymlaen llaw ar yr amod ei fod yn cael ei wneud yn gywir ac nad yw'n cael ei ddefnyddio mewn cyd-destun camarweiniol. </a:t>
            </a:r>
          </a:p>
          <a:p>
            <a:pPr rtl="0">
              <a:lnSpc>
                <a:spcPct val="100000"/>
              </a:lnSpc>
            </a:pPr>
            <a:r>
              <a:rPr lang="cy" sz="1800" dirty="0"/>
              <a:t>Dylid cydnabod Rhaglen Frechu yn erbyn Clefydau Ataliadwy Iechyd Cyhoeddus Cymru.</a:t>
            </a:r>
          </a:p>
        </p:txBody>
      </p:sp>
      <p:sp>
        <p:nvSpPr>
          <p:cNvPr id="4" name="Footer Placeholder 3"/>
          <p:cNvSpPr>
            <a:spLocks noGrp="1"/>
          </p:cNvSpPr>
          <p:nvPr>
            <p:ph type="ftr" sz="quarter" idx="11"/>
          </p:nvPr>
        </p:nvSpPr>
        <p:spPr>
          <a:xfrm>
            <a:off x="838200" y="6176964"/>
            <a:ext cx="7315200" cy="681036"/>
          </a:xfrm>
        </p:spPr>
        <p:txBody>
          <a:bodyPr lIns="91440" tIns="45720" rIns="91440" bIns="45720" rtlCol="0" anchor="ctr"/>
          <a:lstStyle/>
          <a:p>
            <a:pPr rtl="0">
              <a:lnSpc>
                <a:spcPct val="90000"/>
              </a:lnSpc>
              <a:spcBef>
                <a:spcPts val="1000"/>
              </a:spcBef>
              <a:defRPr/>
            </a:pPr>
            <a:r>
              <a:rPr lang="cy" dirty="0">
                <a:solidFill>
                  <a:srgbClr val="FFFFFF"/>
                </a:solidFill>
                <a:latin typeface="Calibri"/>
                <a:ea typeface="Calibri"/>
                <a:cs typeface="Times New Roman"/>
              </a:rPr>
              <a:t>Brechiadau i bobl ifanc yn eu harddegau   
Helpu i’ch diogelu chi rhag clefydau</a:t>
            </a:r>
            <a:endParaRPr lang="en-GB" dirty="0">
              <a:latin typeface="Arial"/>
              <a:ea typeface="Calibri"/>
              <a:cs typeface="Arial"/>
            </a:endParaRPr>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a:t>2</a:t>
            </a:fld>
            <a:endParaRPr lang="en-GB"/>
          </a:p>
        </p:txBody>
      </p:sp>
    </p:spTree>
    <p:extLst>
      <p:ext uri="{BB962C8B-B14F-4D97-AF65-F5344CB8AC3E}">
        <p14:creationId xmlns:p14="http://schemas.microsoft.com/office/powerpoint/2010/main" val="37801560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F4C262-B5F6-503D-EB71-65B6E5D1C9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CC5067-1992-527D-C8CD-EA322F34E81A}"/>
              </a:ext>
            </a:extLst>
          </p:cNvPr>
          <p:cNvSpPr>
            <a:spLocks noGrp="1"/>
          </p:cNvSpPr>
          <p:nvPr>
            <p:ph type="title"/>
          </p:nvPr>
        </p:nvSpPr>
        <p:spPr>
          <a:xfrm>
            <a:off x="6007384" y="954848"/>
            <a:ext cx="5206429" cy="1325563"/>
          </a:xfrm>
        </p:spPr>
        <p:txBody>
          <a:bodyPr lIns="91440" tIns="45720" rIns="91440" bIns="45720" rtlCol="0" anchor="ct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gn="ctr" rtl="0"/>
            <a:r>
              <a:rPr lang="cy" sz="3600" b="1" dirty="0"/>
              <a:t>Comic pigiad atgyfnerthu 3 mewn 1 i bobl ifanc yn eu harddegau </a:t>
            </a:r>
            <a:endParaRPr lang="en-GB" sz="3600" b="1" dirty="0">
              <a:cs typeface="Arial"/>
            </a:endParaRPr>
          </a:p>
        </p:txBody>
      </p:sp>
      <p:sp>
        <p:nvSpPr>
          <p:cNvPr id="11" name="Footer Placeholder 3">
            <a:extLst>
              <a:ext uri="{FF2B5EF4-FFF2-40B4-BE49-F238E27FC236}">
                <a16:creationId xmlns:a16="http://schemas.microsoft.com/office/drawing/2014/main" id="{A687D33F-7146-5675-F6B2-1CB49E1FE765}"/>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4" name="Slide Number Placeholder 3">
            <a:extLst>
              <a:ext uri="{FF2B5EF4-FFF2-40B4-BE49-F238E27FC236}">
                <a16:creationId xmlns:a16="http://schemas.microsoft.com/office/drawing/2014/main" id="{8CFBCCAC-49A1-EF75-B12C-7379C528863A}"/>
              </a:ext>
            </a:extLst>
          </p:cNvPr>
          <p:cNvSpPr>
            <a:spLocks noGrp="1"/>
          </p:cNvSpPr>
          <p:nvPr>
            <p:ph type="sldNum" sz="quarter" idx="12"/>
          </p:nvPr>
        </p:nvSpPr>
        <p:spPr/>
        <p:txBody>
          <a:bodyPr rtlCol="0"/>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pPr marL="0" marR="0" lvl="0" indent="0" algn="l" defTabSz="605787"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193" b="1" i="0" u="none" strike="noStrike" kern="1200" cap="none" spc="0" normalizeH="0" baseline="0" noProof="0" smtClean="0">
                <a:ln>
                  <a:noFill/>
                </a:ln>
                <a:solidFill>
                  <a:srgbClr val="212A73"/>
                </a:solidFill>
                <a:effectLst/>
                <a:uLnTx/>
                <a:uFillTx/>
                <a:latin typeface="Arial"/>
                <a:ea typeface="+mn-ea"/>
                <a:cs typeface="+mn-cs"/>
              </a:rPr>
              <a:pPr marL="0" marR="0" lvl="0" indent="0" algn="l" defTabSz="605787" rtl="0" eaLnBrk="1" fontAlgn="auto" latinLnBrk="0" hangingPunct="1">
                <a:lnSpc>
                  <a:spcPct val="100000"/>
                </a:lnSpc>
                <a:spcBef>
                  <a:spcPts val="0"/>
                </a:spcBef>
                <a:spcAft>
                  <a:spcPts val="0"/>
                </a:spcAft>
                <a:buClrTx/>
                <a:buSzTx/>
                <a:buFontTx/>
                <a:buNone/>
                <a:tabLst/>
                <a:defRPr/>
              </a:pPr>
              <a:t>20</a:t>
            </a:fld>
            <a:endParaRPr kumimoji="0" lang="en-GB" sz="1193" b="1" i="0" u="none" strike="noStrike" kern="1200" cap="none" spc="0" normalizeH="0" baseline="0" noProof="0">
              <a:ln>
                <a:noFill/>
              </a:ln>
              <a:solidFill>
                <a:srgbClr val="212A73"/>
              </a:solidFill>
              <a:effectLst/>
              <a:uLnTx/>
              <a:uFillTx/>
              <a:latin typeface="Arial"/>
              <a:ea typeface="+mn-ea"/>
              <a:cs typeface="+mn-cs"/>
            </a:endParaRPr>
          </a:p>
        </p:txBody>
      </p:sp>
      <p:sp>
        <p:nvSpPr>
          <p:cNvPr id="9" name="Slide Number Placeholder 4">
            <a:extLst>
              <a:ext uri="{FF2B5EF4-FFF2-40B4-BE49-F238E27FC236}">
                <a16:creationId xmlns:a16="http://schemas.microsoft.com/office/drawing/2014/main" id="{C946B038-A7DA-98E1-CD18-44E1ED72F43F}"/>
              </a:ext>
            </a:extLst>
          </p:cNvPr>
          <p:cNvSpPr txBox="1">
            <a:spLocks/>
          </p:cNvSpPr>
          <p:nvPr/>
        </p:nvSpPr>
        <p:spPr>
          <a:xfrm>
            <a:off x="8878590" y="6443448"/>
            <a:ext cx="2743200" cy="365125"/>
          </a:xfrm>
          <a:prstGeom prst="rect">
            <a:avLst/>
          </a:prstGeom>
        </p:spPr>
        <p:txBody>
          <a:bodyPr rtlCol="0"/>
          <a:lstStyle>
            <a:defPPr>
              <a:defRPr lang="en-US"/>
            </a:defPPr>
            <a:lvl1pPr marL="0" algn="r"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fld id="{561D0CCE-8DCC-44DC-A653-AE62B1D84A52}" type="slidenum">
              <a:rPr lang="en-GB" smtClean="0"/>
              <a:pPr/>
              <a:t>20</a:t>
            </a:fld>
            <a:endParaRPr lang="en-GB"/>
          </a:p>
        </p:txBody>
      </p:sp>
      <p:pic>
        <p:nvPicPr>
          <p:cNvPr id="5" name="Picture 4">
            <a:extLst>
              <a:ext uri="{FF2B5EF4-FFF2-40B4-BE49-F238E27FC236}">
                <a16:creationId xmlns:a16="http://schemas.microsoft.com/office/drawing/2014/main" id="{8D40F3C5-E5FA-56CF-A8DA-12F4A4E719FA}"/>
              </a:ext>
            </a:extLst>
          </p:cNvPr>
          <p:cNvPicPr>
            <a:picLocks noChangeAspect="1"/>
          </p:cNvPicPr>
          <p:nvPr/>
        </p:nvPicPr>
        <p:blipFill>
          <a:blip r:embed="rId3"/>
          <a:stretch>
            <a:fillRect/>
          </a:stretch>
        </p:blipFill>
        <p:spPr>
          <a:xfrm>
            <a:off x="1121879" y="582692"/>
            <a:ext cx="3645713" cy="5062796"/>
          </a:xfrm>
          <a:prstGeom prst="rect">
            <a:avLst/>
          </a:prstGeom>
          <a:ln>
            <a:solidFill>
              <a:schemeClr val="accent6"/>
            </a:solidFill>
          </a:ln>
        </p:spPr>
      </p:pic>
      <p:sp>
        <p:nvSpPr>
          <p:cNvPr id="12" name="Content Placeholder 2">
            <a:extLst>
              <a:ext uri="{FF2B5EF4-FFF2-40B4-BE49-F238E27FC236}">
                <a16:creationId xmlns:a16="http://schemas.microsoft.com/office/drawing/2014/main" id="{B4BEC682-18BD-9AE5-70BE-17801B0DE5F5}"/>
              </a:ext>
            </a:extLst>
          </p:cNvPr>
          <p:cNvSpPr txBox="1">
            <a:spLocks/>
          </p:cNvSpPr>
          <p:nvPr/>
        </p:nvSpPr>
        <p:spPr>
          <a:xfrm>
            <a:off x="6511352" y="2986741"/>
            <a:ext cx="4198495" cy="961210"/>
          </a:xfrm>
          <a:prstGeom prst="rect">
            <a:avLst/>
          </a:prstGeom>
          <a:solidFill>
            <a:schemeClr val="accent1">
              <a:lumMod val="20000"/>
              <a:lumOff val="80000"/>
            </a:schemeClr>
          </a:solidFill>
          <a:ln w="28575">
            <a:solidFill>
              <a:srgbClr val="212A73"/>
            </a:solidFill>
          </a:ln>
        </p:spPr>
        <p:txBody>
          <a:bodyPr lIns="91440" tIns="45720" rIns="91440" bIns="45720" rtlCol="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7000"/>
              </a:lnSpc>
              <a:spcAft>
                <a:spcPts val="800"/>
              </a:spcAft>
              <a:buNone/>
              <a:tabLst>
                <a:tab pos="457200" algn="l"/>
              </a:tabLst>
            </a:pPr>
            <a:r>
              <a:rPr lang="cy" sz="1600" b="1" dirty="0"/>
              <a:t>Comic Iechyd Cyhoeddus Cymru</a:t>
            </a:r>
            <a:br>
              <a:rPr lang="en-GB" sz="1600" b="1" dirty="0"/>
            </a:br>
            <a:r>
              <a:rPr lang="en-GB" sz="1600" dirty="0">
                <a:hlinkClick r:id="rId4"/>
              </a:rPr>
              <a:t>Beth </a:t>
            </a:r>
            <a:r>
              <a:rPr lang="en-GB" sz="1600" dirty="0" err="1">
                <a:hlinkClick r:id="rId4"/>
              </a:rPr>
              <a:t>yw’r</a:t>
            </a:r>
            <a:r>
              <a:rPr lang="en-GB" sz="1600" dirty="0">
                <a:hlinkClick r:id="rId4"/>
              </a:rPr>
              <a:t> </a:t>
            </a:r>
            <a:r>
              <a:rPr lang="en-GB" sz="1600" dirty="0" err="1">
                <a:hlinkClick r:id="rId4"/>
              </a:rPr>
              <a:t>brechlyn</a:t>
            </a:r>
            <a:r>
              <a:rPr lang="en-GB" sz="1600" dirty="0">
                <a:hlinkClick r:id="rId4"/>
              </a:rPr>
              <a:t> </a:t>
            </a:r>
            <a:r>
              <a:rPr lang="en-GB" sz="1600" dirty="0" err="1">
                <a:hlinkClick r:id="rId4"/>
              </a:rPr>
              <a:t>atgyfnerthu</a:t>
            </a:r>
            <a:r>
              <a:rPr lang="en-GB" sz="1600" dirty="0">
                <a:hlinkClick r:id="rId4"/>
              </a:rPr>
              <a:t> 3-mewn-1 </a:t>
            </a:r>
            <a:r>
              <a:rPr lang="en-GB" sz="1600" dirty="0" err="1">
                <a:hlinkClick r:id="rId4"/>
              </a:rPr>
              <a:t>i</a:t>
            </a:r>
            <a:r>
              <a:rPr lang="en-GB" sz="1600" dirty="0">
                <a:hlinkClick r:id="rId4"/>
              </a:rPr>
              <a:t> </a:t>
            </a:r>
            <a:r>
              <a:rPr lang="en-GB" sz="1600" dirty="0" err="1">
                <a:hlinkClick r:id="rId4"/>
              </a:rPr>
              <a:t>bobl</a:t>
            </a:r>
            <a:r>
              <a:rPr lang="en-GB" sz="1600" dirty="0">
                <a:hlinkClick r:id="rId4"/>
              </a:rPr>
              <a:t> </a:t>
            </a:r>
            <a:r>
              <a:rPr lang="en-GB" sz="1600" dirty="0" err="1">
                <a:hlinkClick r:id="rId4"/>
              </a:rPr>
              <a:t>ifanc</a:t>
            </a:r>
            <a:r>
              <a:rPr lang="en-GB" sz="1600" dirty="0">
                <a:hlinkClick r:id="rId4"/>
              </a:rPr>
              <a:t>?</a:t>
            </a:r>
            <a:endParaRPr lang="en-GB" sz="1600" dirty="0">
              <a:cs typeface="Arial"/>
            </a:endParaRPr>
          </a:p>
          <a:p>
            <a:pPr marL="342900" indent="-342900" rtl="0">
              <a:lnSpc>
                <a:spcPct val="107000"/>
              </a:lnSpc>
              <a:spcAft>
                <a:spcPts val="800"/>
              </a:spcAft>
              <a:tabLst>
                <a:tab pos="457200" algn="l"/>
              </a:tabLst>
            </a:pPr>
            <a:endParaRPr lang="en-GB" sz="1600" dirty="0">
              <a:ea typeface="Calibri" panose="020F0502020204030204" pitchFamily="34" charset="0"/>
              <a:cs typeface="Times New Roman"/>
            </a:endParaRPr>
          </a:p>
          <a:p>
            <a:pPr rtl="0"/>
            <a:endParaRPr lang="en-GB" dirty="0"/>
          </a:p>
        </p:txBody>
      </p:sp>
    </p:spTree>
    <p:extLst>
      <p:ext uri="{BB962C8B-B14F-4D97-AF65-F5344CB8AC3E}">
        <p14:creationId xmlns:p14="http://schemas.microsoft.com/office/powerpoint/2010/main" val="25649025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E5AFF4-9884-0356-039A-4FE49EFEC1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D73685-7A48-470D-E6FA-4A2B1F0A9F06}"/>
              </a:ext>
            </a:extLst>
          </p:cNvPr>
          <p:cNvSpPr>
            <a:spLocks noGrp="1"/>
          </p:cNvSpPr>
          <p:nvPr>
            <p:ph type="title"/>
          </p:nvPr>
        </p:nvSpPr>
        <p:spPr>
          <a:xfrm>
            <a:off x="2121060" y="2766218"/>
            <a:ext cx="7949879" cy="1325563"/>
          </a:xfrm>
        </p:spPr>
        <p:txBody>
          <a:bodyPr lIns="91440" tIns="45720" rIns="91440" bIns="45720" rtlCol="0" anchor="ctr"/>
          <a:lstStyle/>
          <a:p>
            <a:pPr algn="ctr" rtl="0"/>
            <a:r>
              <a:rPr lang="cy" sz="5400">
                <a:cs typeface="Arial"/>
              </a:rPr>
              <a:t>Brechlyn MenACWY </a:t>
            </a:r>
            <a:endParaRPr lang="en-US" sz="5400"/>
          </a:p>
        </p:txBody>
      </p:sp>
      <p:sp>
        <p:nvSpPr>
          <p:cNvPr id="5" name="Slide Number Placeholder 4">
            <a:extLst>
              <a:ext uri="{FF2B5EF4-FFF2-40B4-BE49-F238E27FC236}">
                <a16:creationId xmlns:a16="http://schemas.microsoft.com/office/drawing/2014/main" id="{28D3CCDC-2EC8-CB76-D870-97FB340397AD}"/>
              </a:ext>
            </a:extLst>
          </p:cNvPr>
          <p:cNvSpPr>
            <a:spLocks noGrp="1"/>
          </p:cNvSpPr>
          <p:nvPr>
            <p:ph type="sldNum" sz="quarter" idx="12"/>
          </p:nvPr>
        </p:nvSpPr>
        <p:spPr/>
        <p:txBody>
          <a:bodyPr rtlCol="0"/>
          <a:lstStyle/>
          <a:p>
            <a:pPr rtl="0"/>
            <a:fld id="{561D0CCE-8DCC-44DC-A653-AE62B1D84A52}" type="slidenum">
              <a:rPr lang="en-GB" smtClean="0"/>
              <a:pPr/>
              <a:t>21</a:t>
            </a:fld>
            <a:endParaRPr lang="en-GB"/>
          </a:p>
        </p:txBody>
      </p:sp>
      <p:sp>
        <p:nvSpPr>
          <p:cNvPr id="6" name="Footer Placeholder 3">
            <a:extLst>
              <a:ext uri="{FF2B5EF4-FFF2-40B4-BE49-F238E27FC236}">
                <a16:creationId xmlns:a16="http://schemas.microsoft.com/office/drawing/2014/main" id="{1ACDC6CF-C251-A656-76DD-8869288A6D43}"/>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Tree>
    <p:extLst>
      <p:ext uri="{BB962C8B-B14F-4D97-AF65-F5344CB8AC3E}">
        <p14:creationId xmlns:p14="http://schemas.microsoft.com/office/powerpoint/2010/main" val="14356227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6833"/>
            <a:ext cx="10515600" cy="1325563"/>
          </a:xfrm>
        </p:spPr>
        <p:txBody>
          <a:bodyPr rtlCol="0" anchor="ctr"/>
          <a:lstStyle/>
          <a:p>
            <a:pPr algn="ctr" rtl="0"/>
            <a:r>
              <a:rPr lang="cy" b="1">
                <a:ea typeface="Calibri" panose="020F0502020204030204" pitchFamily="34" charset="0"/>
                <a:cs typeface="Times New Roman" panose="02020603050405020304" pitchFamily="18" charset="0"/>
              </a:rPr>
              <a:t>Brechlyn MenACWY</a:t>
            </a:r>
            <a:endParaRPr lang="en-GB"/>
          </a:p>
        </p:txBody>
      </p:sp>
      <p:sp>
        <p:nvSpPr>
          <p:cNvPr id="3" name="Content Placeholder 2"/>
          <p:cNvSpPr>
            <a:spLocks noGrp="1"/>
          </p:cNvSpPr>
          <p:nvPr>
            <p:ph idx="1"/>
          </p:nvPr>
        </p:nvSpPr>
        <p:spPr>
          <a:xfrm>
            <a:off x="461481" y="1154380"/>
            <a:ext cx="6156390" cy="4882169"/>
          </a:xfrm>
        </p:spPr>
        <p:txBody>
          <a:bodyPr lIns="91440" tIns="45720" rIns="91440" bIns="45720" rtlCol="0" anchor="t"/>
          <a:lstStyle/>
          <a:p>
            <a:pPr marL="342900" lvl="0" indent="-342900" rtl="0">
              <a:lnSpc>
                <a:spcPct val="150000"/>
              </a:lnSpc>
              <a:spcAft>
                <a:spcPts val="800"/>
              </a:spcAft>
              <a:tabLst>
                <a:tab pos="457200" algn="l"/>
              </a:tabLst>
            </a:pPr>
            <a:r>
              <a:rPr lang="cy" sz="1800" dirty="0">
                <a:ea typeface="Calibri"/>
                <a:cs typeface="Times New Roman"/>
              </a:rPr>
              <a:t>Mae’r brechlyn MenACWY yn diogelu rhag rhai o'r mathau mwyaf cyffredin o facteria meningococol – A, C, W ac Y. Nid yw'n diogelu’n llawn rhag pob math o glefydau meningococol.</a:t>
            </a:r>
          </a:p>
          <a:p>
            <a:pPr marL="342900" lvl="0" indent="-342900" rtl="0">
              <a:lnSpc>
                <a:spcPct val="150000"/>
              </a:lnSpc>
              <a:spcAft>
                <a:spcPts val="800"/>
              </a:spcAft>
              <a:tabLst>
                <a:tab pos="457200" algn="l"/>
              </a:tabLst>
            </a:pPr>
            <a:r>
              <a:rPr lang="cy" sz="1800" dirty="0">
                <a:ea typeface="Calibri"/>
                <a:cs typeface="Times New Roman"/>
              </a:rPr>
              <a:t>Gall clefyd meningococol achosi:</a:t>
            </a:r>
          </a:p>
          <a:p>
            <a:pPr marL="742950" lvl="1" indent="-285750" rtl="0">
              <a:lnSpc>
                <a:spcPct val="150000"/>
              </a:lnSpc>
              <a:spcBef>
                <a:spcPts val="0"/>
              </a:spcBef>
              <a:tabLst>
                <a:tab pos="914400" algn="l"/>
              </a:tabLst>
            </a:pPr>
            <a:r>
              <a:rPr lang="cy" sz="1800" b="1" dirty="0">
                <a:ea typeface="Calibri"/>
                <a:cs typeface="Times New Roman"/>
              </a:rPr>
              <a:t>Llid yr Ymennydd </a:t>
            </a:r>
            <a:r>
              <a:rPr lang="cy" sz="1800" dirty="0">
                <a:ea typeface="Calibri"/>
                <a:cs typeface="Times New Roman"/>
              </a:rPr>
              <a:t>- haint yn leinin yr ymennydd;</a:t>
            </a:r>
          </a:p>
          <a:p>
            <a:pPr marL="742950" lvl="1" indent="-285750" rtl="0">
              <a:lnSpc>
                <a:spcPct val="150000"/>
              </a:lnSpc>
              <a:spcBef>
                <a:spcPts val="0"/>
              </a:spcBef>
              <a:tabLst>
                <a:tab pos="914400" algn="l"/>
              </a:tabLst>
            </a:pPr>
            <a:r>
              <a:rPr lang="cy" sz="1800" b="1" dirty="0">
                <a:solidFill>
                  <a:srgbClr val="212A73"/>
                </a:solidFill>
                <a:ea typeface="Calibri"/>
                <a:cs typeface="Times New Roman"/>
              </a:rPr>
              <a:t>Sepsis</a:t>
            </a:r>
            <a:r>
              <a:rPr lang="cy" sz="1800" dirty="0">
                <a:solidFill>
                  <a:srgbClr val="212A73"/>
                </a:solidFill>
                <a:ea typeface="Calibri"/>
                <a:cs typeface="Times New Roman"/>
              </a:rPr>
              <a:t> – adwaith sy’n peryglu bywyd i haint ac sy’n gallu niweidio eich corff cyfan</a:t>
            </a:r>
            <a:endParaRPr lang="en-GB" sz="1800" dirty="0">
              <a:ea typeface="Calibri"/>
              <a:cs typeface="Times New Roman"/>
            </a:endParaRPr>
          </a:p>
          <a:p>
            <a:pPr lvl="1" rtl="0">
              <a:lnSpc>
                <a:spcPct val="150000"/>
              </a:lnSpc>
              <a:spcBef>
                <a:spcPts val="0"/>
              </a:spcBef>
              <a:tabLst>
                <a:tab pos="914400" algn="l"/>
              </a:tabLst>
            </a:pPr>
            <a:r>
              <a:rPr lang="cy" sz="1800" dirty="0">
                <a:ea typeface="Calibri"/>
                <a:cs typeface="Times New Roman"/>
              </a:rPr>
              <a:t>Mae'r ddau glefyd yn ddifrifol iawn, yn enwedig os na chânt eu diagnosio'n gynnar – </a:t>
            </a:r>
            <a:r>
              <a:rPr lang="cy" sz="1800" b="1" dirty="0">
                <a:solidFill>
                  <a:srgbClr val="212A73"/>
                </a:solidFill>
                <a:ea typeface="Calibri"/>
                <a:cs typeface="Times New Roman"/>
              </a:rPr>
              <a:t>mae’r ddau glefyd yn gallu lladd.</a:t>
            </a:r>
          </a:p>
        </p:txBody>
      </p:sp>
      <p:sp>
        <p:nvSpPr>
          <p:cNvPr id="8" name="Footer Placeholder 3">
            <a:extLst>
              <a:ext uri="{FF2B5EF4-FFF2-40B4-BE49-F238E27FC236}">
                <a16:creationId xmlns:a16="http://schemas.microsoft.com/office/drawing/2014/main" id="{C3867E6B-C26C-1540-EED6-2D8DE8703B93}"/>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a:t>22</a:t>
            </a:fld>
            <a:endParaRPr lang="en-GB"/>
          </a:p>
        </p:txBody>
      </p:sp>
      <p:pic>
        <p:nvPicPr>
          <p:cNvPr id="6" name="Picture 5">
            <a:extLst>
              <a:ext uri="{FF2B5EF4-FFF2-40B4-BE49-F238E27FC236}">
                <a16:creationId xmlns:a16="http://schemas.microsoft.com/office/drawing/2014/main" id="{025C0CBB-2A31-A49B-68D0-25E7601BF2CE}"/>
              </a:ext>
            </a:extLst>
          </p:cNvPr>
          <p:cNvPicPr>
            <a:picLocks noChangeAspect="1"/>
          </p:cNvPicPr>
          <p:nvPr/>
        </p:nvPicPr>
        <p:blipFill>
          <a:blip r:embed="rId3">
            <a:extLst>
              <a:ext uri="{28A0092B-C50C-407E-A947-70E740481C1C}">
                <a14:useLocalDpi xmlns:a14="http://schemas.microsoft.com/office/drawing/2010/main" val="0"/>
              </a:ext>
            </a:extLst>
          </a:blip>
          <a:srcRect l="3732" r="6054" b="13680"/>
          <a:stretch/>
        </p:blipFill>
        <p:spPr>
          <a:xfrm>
            <a:off x="6779618" y="1568268"/>
            <a:ext cx="5133782" cy="2763102"/>
          </a:xfrm>
          <a:prstGeom prst="rect">
            <a:avLst/>
          </a:prstGeom>
        </p:spPr>
      </p:pic>
    </p:spTree>
    <p:extLst>
      <p:ext uri="{BB962C8B-B14F-4D97-AF65-F5344CB8AC3E}">
        <p14:creationId xmlns:p14="http://schemas.microsoft.com/office/powerpoint/2010/main" val="41499246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89A7F7-C2B5-BA5A-923D-60FF7816F0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8B7904-D498-25D3-0A9E-E29837DDFD91}"/>
              </a:ext>
            </a:extLst>
          </p:cNvPr>
          <p:cNvSpPr>
            <a:spLocks noGrp="1"/>
          </p:cNvSpPr>
          <p:nvPr>
            <p:ph type="title"/>
          </p:nvPr>
        </p:nvSpPr>
        <p:spPr>
          <a:xfrm>
            <a:off x="365234" y="102366"/>
            <a:ext cx="10515600" cy="1325563"/>
          </a:xfrm>
        </p:spPr>
        <p:txBody>
          <a:bodyPr rtlCol="0" anchor="ctr"/>
          <a:lstStyle/>
          <a:p>
            <a:pPr algn="ctr" rtl="0"/>
            <a:r>
              <a:rPr lang="cy" b="1">
                <a:ea typeface="Calibri" panose="020F0502020204030204" pitchFamily="34" charset="0"/>
                <a:cs typeface="Times New Roman" panose="02020603050405020304" pitchFamily="18" charset="0"/>
              </a:rPr>
              <a:t>Brechlyn MenACWY</a:t>
            </a:r>
            <a:endParaRPr lang="en-GB"/>
          </a:p>
        </p:txBody>
      </p:sp>
      <p:sp>
        <p:nvSpPr>
          <p:cNvPr id="3" name="Content Placeholder 2">
            <a:extLst>
              <a:ext uri="{FF2B5EF4-FFF2-40B4-BE49-F238E27FC236}">
                <a16:creationId xmlns:a16="http://schemas.microsoft.com/office/drawing/2014/main" id="{8E53C21C-F495-B546-EFF5-03F67208B19F}"/>
              </a:ext>
            </a:extLst>
          </p:cNvPr>
          <p:cNvSpPr>
            <a:spLocks noGrp="1"/>
          </p:cNvSpPr>
          <p:nvPr>
            <p:ph idx="1"/>
          </p:nvPr>
        </p:nvSpPr>
        <p:spPr>
          <a:xfrm>
            <a:off x="759372" y="1632935"/>
            <a:ext cx="6959600" cy="4351338"/>
          </a:xfrm>
        </p:spPr>
        <p:txBody>
          <a:bodyPr lIns="91440" tIns="45720" rIns="91440" bIns="45720" rtlCol="0" anchor="t"/>
          <a:lstStyle/>
          <a:p>
            <a:pPr marL="342900" indent="-342900" rtl="0">
              <a:lnSpc>
                <a:spcPct val="100000"/>
              </a:lnSpc>
              <a:spcAft>
                <a:spcPts val="800"/>
              </a:spcAft>
              <a:tabLst>
                <a:tab pos="457200" algn="l"/>
              </a:tabLst>
            </a:pPr>
            <a:r>
              <a:rPr lang="cy" sz="1800" dirty="0">
                <a:ea typeface="Calibri"/>
                <a:cs typeface="Times New Roman"/>
              </a:rPr>
              <a:t>Mae pobl ifanc yn eu harddegau hŷn yn fwy tebygol o gario'r bacteria ac maent mewn mwy o berygl o ddal haint.</a:t>
            </a:r>
            <a:endParaRPr lang="en-GB" sz="1800" dirty="0">
              <a:ea typeface="Calibri" panose="020F0502020204030204" pitchFamily="34" charset="0"/>
              <a:cs typeface="Times New Roman" panose="02020603050405020304" pitchFamily="18" charset="0"/>
            </a:endParaRPr>
          </a:p>
          <a:p>
            <a:pPr marL="342900" lvl="0" indent="-342900" rtl="0">
              <a:lnSpc>
                <a:spcPct val="100000"/>
              </a:lnSpc>
              <a:spcAft>
                <a:spcPts val="800"/>
              </a:spcAft>
              <a:tabLst>
                <a:tab pos="457200" algn="l"/>
              </a:tabLst>
            </a:pPr>
            <a:r>
              <a:rPr lang="cy" sz="1800" dirty="0">
                <a:ea typeface="Calibri"/>
                <a:cs typeface="Times New Roman"/>
              </a:rPr>
              <a:t>Mae’r clefyd meningococol yn lledaenu drwy ddod i gysylltiad agos â rhywun. Mae byw mewn cysylltiad agos ag eraill, fel llety prifysgol, yn cynyddu'r risg.</a:t>
            </a:r>
            <a:endParaRPr lang="en-GB" sz="1800" dirty="0">
              <a:ea typeface="Calibri" panose="020F0502020204030204" pitchFamily="34" charset="0"/>
              <a:cs typeface="Times New Roman" panose="02020603050405020304" pitchFamily="18" charset="0"/>
            </a:endParaRPr>
          </a:p>
          <a:p>
            <a:pPr marL="342900" lvl="0" indent="-342900" rtl="0">
              <a:lnSpc>
                <a:spcPct val="100000"/>
              </a:lnSpc>
              <a:spcAft>
                <a:spcPts val="800"/>
              </a:spcAft>
              <a:tabLst>
                <a:tab pos="457200" algn="l"/>
              </a:tabLst>
            </a:pPr>
            <a:r>
              <a:rPr lang="cy" sz="1800" dirty="0">
                <a:ea typeface="Calibri"/>
                <a:cs typeface="Times New Roman"/>
              </a:rPr>
              <a:t>Mae brechu yn helpu i leihau'r risg o ddal haint ac atal y clefyd rhag lledaenu.</a:t>
            </a:r>
            <a:endParaRPr lang="en-GB" sz="1800" dirty="0">
              <a:ea typeface="Calibri" panose="020F0502020204030204" pitchFamily="34" charset="0"/>
              <a:cs typeface="Times New Roman" panose="02020603050405020304" pitchFamily="18" charset="0"/>
            </a:endParaRPr>
          </a:p>
          <a:p>
            <a:pPr marL="342900" lvl="0" indent="-342900" rtl="0">
              <a:lnSpc>
                <a:spcPct val="100000"/>
              </a:lnSpc>
              <a:spcAft>
                <a:spcPts val="800"/>
              </a:spcAft>
              <a:tabLst>
                <a:tab pos="457200" algn="l"/>
              </a:tabLst>
            </a:pPr>
            <a:r>
              <a:rPr lang="cy" sz="1800" dirty="0">
                <a:ea typeface="Calibri"/>
                <a:cs typeface="Times New Roman"/>
              </a:rPr>
              <a:t>Mae’r brechlyn yn cael ei roi fel pigiad yn rhan uchaf y fraich ar yr un pryd â'r pigiad atgyfnerthu 3 mewn 1 i bobl ifanc yn eu harddegau fel arfer.</a:t>
            </a:r>
            <a:endParaRPr lang="en-GB" sz="1800" dirty="0">
              <a:ea typeface="Calibri" panose="020F0502020204030204" pitchFamily="34" charset="0"/>
              <a:cs typeface="Times New Roman" panose="02020603050405020304" pitchFamily="18" charset="0"/>
            </a:endParaRPr>
          </a:p>
          <a:p>
            <a:pPr rtl="0">
              <a:lnSpc>
                <a:spcPct val="100000"/>
              </a:lnSpc>
              <a:defRPr/>
            </a:pPr>
            <a:r>
              <a:rPr lang="cy" sz="1800" dirty="0">
                <a:ea typeface="Calibri"/>
                <a:cs typeface="Times New Roman"/>
              </a:rPr>
              <a:t>Mae rhagor o wybodaeth ar gael yn </a:t>
            </a:r>
            <a:r>
              <a:rPr lang="en-GB" sz="1800" dirty="0" err="1">
                <a:ea typeface="Calibri"/>
                <a:cs typeface="Times New Roman"/>
                <a:hlinkClick r:id="rId3"/>
              </a:rPr>
              <a:t>icc.gig.cymru</a:t>
            </a:r>
            <a:r>
              <a:rPr lang="en-GB" sz="1800" dirty="0">
                <a:ea typeface="Calibri"/>
                <a:cs typeface="Times New Roman"/>
                <a:hlinkClick r:id="rId3"/>
              </a:rPr>
              <a:t>/</a:t>
            </a:r>
            <a:r>
              <a:rPr lang="en-GB" sz="1800" dirty="0" err="1">
                <a:ea typeface="Calibri"/>
                <a:cs typeface="Times New Roman"/>
                <a:hlinkClick r:id="rId3"/>
              </a:rPr>
              <a:t>brechlynmenacwy</a:t>
            </a:r>
            <a:r>
              <a:rPr lang="cy" sz="1800" dirty="0">
                <a:ea typeface="Calibri"/>
                <a:cs typeface="Times New Roman"/>
              </a:rPr>
              <a:t> </a:t>
            </a:r>
            <a:endParaRPr lang="en-GB" sz="1800" b="1" dirty="0">
              <a:ea typeface="Calibri"/>
              <a:cs typeface="Times New Roman"/>
            </a:endParaRPr>
          </a:p>
          <a:p>
            <a:pPr lvl="0" rtl="0">
              <a:lnSpc>
                <a:spcPct val="100000"/>
              </a:lnSpc>
              <a:defRPr/>
            </a:pPr>
            <a:endParaRPr lang="en-GB" sz="1800" dirty="0">
              <a:solidFill>
                <a:srgbClr val="212A73"/>
              </a:solidFill>
              <a:ea typeface="Calibri"/>
              <a:cs typeface="Times New Roman"/>
            </a:endParaRPr>
          </a:p>
        </p:txBody>
      </p:sp>
      <p:sp>
        <p:nvSpPr>
          <p:cNvPr id="8" name="Footer Placeholder 3">
            <a:extLst>
              <a:ext uri="{FF2B5EF4-FFF2-40B4-BE49-F238E27FC236}">
                <a16:creationId xmlns:a16="http://schemas.microsoft.com/office/drawing/2014/main" id="{47166928-B52C-8725-14A8-B3740DF7B22F}"/>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a:extLst>
              <a:ext uri="{FF2B5EF4-FFF2-40B4-BE49-F238E27FC236}">
                <a16:creationId xmlns:a16="http://schemas.microsoft.com/office/drawing/2014/main" id="{89CACAD8-29D1-E5D6-D57D-0DB9218C2DC1}"/>
              </a:ext>
            </a:extLst>
          </p:cNvPr>
          <p:cNvSpPr>
            <a:spLocks noGrp="1"/>
          </p:cNvSpPr>
          <p:nvPr>
            <p:ph type="sldNum" sz="quarter" idx="12"/>
          </p:nvPr>
        </p:nvSpPr>
        <p:spPr/>
        <p:txBody>
          <a:bodyPr rtlCol="0"/>
          <a:lstStyle/>
          <a:p>
            <a:pPr rtl="0"/>
            <a:fld id="{561D0CCE-8DCC-44DC-A653-AE62B1D84A52}" type="slidenum">
              <a:rPr lang="en-GB" smtClean="0"/>
              <a:pPr/>
              <a:t>23</a:t>
            </a:fld>
            <a:endParaRPr lang="en-GB"/>
          </a:p>
        </p:txBody>
      </p:sp>
      <p:pic>
        <p:nvPicPr>
          <p:cNvPr id="7" name="Picture 6">
            <a:extLst>
              <a:ext uri="{FF2B5EF4-FFF2-40B4-BE49-F238E27FC236}">
                <a16:creationId xmlns:a16="http://schemas.microsoft.com/office/drawing/2014/main" id="{EE3F7994-48FF-3BB0-ED46-742BF0F4C02D}"/>
              </a:ext>
            </a:extLst>
          </p:cNvPr>
          <p:cNvPicPr>
            <a:picLocks noChangeAspect="1"/>
          </p:cNvPicPr>
          <p:nvPr/>
        </p:nvPicPr>
        <p:blipFill>
          <a:blip r:embed="rId4"/>
          <a:stretch>
            <a:fillRect/>
          </a:stretch>
        </p:blipFill>
        <p:spPr>
          <a:xfrm>
            <a:off x="8837010" y="511628"/>
            <a:ext cx="2650047" cy="5595257"/>
          </a:xfrm>
          <a:prstGeom prst="rect">
            <a:avLst/>
          </a:prstGeom>
        </p:spPr>
      </p:pic>
    </p:spTree>
    <p:extLst>
      <p:ext uri="{BB962C8B-B14F-4D97-AF65-F5344CB8AC3E}">
        <p14:creationId xmlns:p14="http://schemas.microsoft.com/office/powerpoint/2010/main" val="15138760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610517" y="288191"/>
            <a:ext cx="11024840" cy="841462"/>
          </a:xfrm>
        </p:spPr>
        <p:txBody>
          <a:bodyPr lIns="91440" tIns="45720" rIns="91440" bIns="45720" rtlCol="0"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gn="ctr" rtl="0"/>
            <a:r>
              <a:rPr lang="cy" sz="4400" b="1" dirty="0"/>
              <a:t>Animeiddiad MenACWY  </a:t>
            </a:r>
            <a:endParaRPr lang="en-GB" b="1" dirty="0">
              <a:cs typeface="Arial"/>
            </a:endParaRPr>
          </a:p>
        </p:txBody>
      </p:sp>
      <p:sp>
        <p:nvSpPr>
          <p:cNvPr id="15" name="TextBox 5">
            <a:extLst>
              <a:ext uri="{FF2B5EF4-FFF2-40B4-BE49-F238E27FC236}">
                <a16:creationId xmlns:a16="http://schemas.microsoft.com/office/drawing/2014/main" id="{A8E00A37-6BC0-01A3-C899-BC7CB4540750}"/>
              </a:ext>
            </a:extLst>
          </p:cNvPr>
          <p:cNvSpPr txBox="1"/>
          <p:nvPr/>
        </p:nvSpPr>
        <p:spPr>
          <a:xfrm>
            <a:off x="3967415" y="5664273"/>
            <a:ext cx="4860235" cy="369332"/>
          </a:xfrm>
          <a:prstGeom prst="rect">
            <a:avLst/>
          </a:prstGeom>
          <a:solidFill>
            <a:srgbClr val="E1F4FA"/>
          </a:solidFill>
          <a:ln w="28575">
            <a:solidFill>
              <a:srgbClr val="212A73"/>
            </a:solidFill>
          </a:ln>
        </p:spPr>
        <p:txBody>
          <a:bodyPr wrap="square" rtlCol="0">
            <a:spAutoFit/>
          </a:bodyPr>
          <a:lstStyle>
            <a:defPPr>
              <a:defRPr lang="en-US"/>
            </a:defPPr>
            <a:lvl1pPr marL="0" algn="l" defTabSz="914400" rtl="0" eaLnBrk="1" latinLnBrk="0" hangingPunct="1">
              <a:defRPr sz="1800" kern="1200">
                <a:solidFill>
                  <a:srgbClr val="212A73"/>
                </a:solidFill>
                <a:latin typeface="Arial"/>
              </a:defRPr>
            </a:lvl1pPr>
            <a:lvl2pPr marL="457200" algn="l" defTabSz="914400" rtl="0" eaLnBrk="1" latinLnBrk="0" hangingPunct="1">
              <a:defRPr sz="1800" kern="1200">
                <a:solidFill>
                  <a:srgbClr val="212A73"/>
                </a:solidFill>
                <a:latin typeface="Arial"/>
              </a:defRPr>
            </a:lvl2pPr>
            <a:lvl3pPr marL="914400" algn="l" defTabSz="914400" rtl="0" eaLnBrk="1" latinLnBrk="0" hangingPunct="1">
              <a:defRPr sz="1800" kern="1200">
                <a:solidFill>
                  <a:srgbClr val="212A73"/>
                </a:solidFill>
                <a:latin typeface="Arial"/>
              </a:defRPr>
            </a:lvl3pPr>
            <a:lvl4pPr marL="1371600" algn="l" defTabSz="914400" rtl="0" eaLnBrk="1" latinLnBrk="0" hangingPunct="1">
              <a:defRPr sz="1800" kern="1200">
                <a:solidFill>
                  <a:srgbClr val="212A73"/>
                </a:solidFill>
                <a:latin typeface="Arial"/>
              </a:defRPr>
            </a:lvl4pPr>
            <a:lvl5pPr marL="1828800" algn="l" defTabSz="914400" rtl="0" eaLnBrk="1" latinLnBrk="0" hangingPunct="1">
              <a:defRPr sz="1800" kern="1200">
                <a:solidFill>
                  <a:srgbClr val="212A73"/>
                </a:solidFill>
                <a:latin typeface="Arial"/>
              </a:defRPr>
            </a:lvl5pPr>
            <a:lvl6pPr marL="2286000" algn="l" defTabSz="914400" rtl="0" eaLnBrk="1" latinLnBrk="0" hangingPunct="1">
              <a:defRPr sz="1800" kern="1200">
                <a:solidFill>
                  <a:srgbClr val="212A73"/>
                </a:solidFill>
                <a:latin typeface="Arial"/>
              </a:defRPr>
            </a:lvl6pPr>
            <a:lvl7pPr marL="2743200" algn="l" defTabSz="914400" rtl="0" eaLnBrk="1" latinLnBrk="0" hangingPunct="1">
              <a:defRPr sz="1800" kern="1200">
                <a:solidFill>
                  <a:srgbClr val="212A73"/>
                </a:solidFill>
                <a:latin typeface="Arial"/>
              </a:defRPr>
            </a:lvl7pPr>
            <a:lvl8pPr marL="3200400" algn="l" defTabSz="914400" rtl="0" eaLnBrk="1" latinLnBrk="0" hangingPunct="1">
              <a:defRPr sz="1800" kern="1200">
                <a:solidFill>
                  <a:srgbClr val="212A73"/>
                </a:solidFill>
                <a:latin typeface="Arial"/>
              </a:defRPr>
            </a:lvl8pPr>
            <a:lvl9pPr marL="3657600" algn="l" defTabSz="914400" rtl="0" eaLnBrk="1" latinLnBrk="0" hangingPunct="1">
              <a:defRPr sz="1800" kern="1200">
                <a:solidFill>
                  <a:srgbClr val="212A73"/>
                </a:solidFill>
                <a:latin typeface="Arial"/>
              </a:defRPr>
            </a:lvl9pPr>
          </a:lstStyle>
          <a:p>
            <a:pPr rtl="0"/>
            <a:r>
              <a:rPr lang="cy" dirty="0">
                <a:hlinkClick r:id="rId4"/>
              </a:rPr>
              <a:t>Beth yw'r brechlyn MenACWY? - YouTube</a:t>
            </a:r>
            <a:endParaRPr lang="en-GB" dirty="0"/>
          </a:p>
        </p:txBody>
      </p:sp>
      <p:sp>
        <p:nvSpPr>
          <p:cNvPr id="8" name="Footer Placeholder 3">
            <a:extLst>
              <a:ext uri="{FF2B5EF4-FFF2-40B4-BE49-F238E27FC236}">
                <a16:creationId xmlns:a16="http://schemas.microsoft.com/office/drawing/2014/main" id="{2698B7C1-9C68-6D4E-5523-0FA7BA2BED33}"/>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7" name="Slide Number Placeholder 4">
            <a:extLst>
              <a:ext uri="{FF2B5EF4-FFF2-40B4-BE49-F238E27FC236}">
                <a16:creationId xmlns:a16="http://schemas.microsoft.com/office/drawing/2014/main" id="{4F7F10E1-5680-5108-0FF4-EE788DD5B470}"/>
              </a:ext>
            </a:extLst>
          </p:cNvPr>
          <p:cNvSpPr>
            <a:spLocks noGrp="1"/>
          </p:cNvSpPr>
          <p:nvPr>
            <p:ph type="sldNum" sz="quarter" idx="12"/>
          </p:nvPr>
        </p:nvSpPr>
        <p:spPr>
          <a:xfrm>
            <a:off x="8610600" y="6356350"/>
            <a:ext cx="2743200" cy="365125"/>
          </a:xfrm>
        </p:spPr>
        <p:txBody>
          <a:bodyPr rtlCol="0"/>
          <a:lstStyle/>
          <a:p>
            <a:pPr rtl="0"/>
            <a:fld id="{561D0CCE-8DCC-44DC-A653-AE62B1D84A52}" type="slidenum">
              <a:rPr lang="en-GB" smtClean="0"/>
              <a:pPr/>
              <a:t>24</a:t>
            </a:fld>
            <a:endParaRPr lang="en-GB"/>
          </a:p>
        </p:txBody>
      </p:sp>
      <p:pic>
        <p:nvPicPr>
          <p:cNvPr id="4" name="Online Media 3" title="Beth yw’r brechlyn MenACWY?">
            <a:hlinkClick r:id="" action="ppaction://media"/>
            <a:extLst>
              <a:ext uri="{FF2B5EF4-FFF2-40B4-BE49-F238E27FC236}">
                <a16:creationId xmlns:a16="http://schemas.microsoft.com/office/drawing/2014/main" id="{6C1BA7E0-4664-2F96-2093-1371B3DDA495}"/>
              </a:ext>
            </a:extLst>
          </p:cNvPr>
          <p:cNvPicPr>
            <a:picLocks noRot="1" noChangeAspect="1"/>
          </p:cNvPicPr>
          <p:nvPr>
            <a:videoFile r:link="rId1"/>
          </p:nvPr>
        </p:nvPicPr>
        <p:blipFill>
          <a:blip r:embed="rId5"/>
          <a:stretch>
            <a:fillRect/>
          </a:stretch>
        </p:blipFill>
        <p:spPr>
          <a:xfrm>
            <a:off x="2628724" y="1273012"/>
            <a:ext cx="7353476" cy="4154714"/>
          </a:xfrm>
          <a:prstGeom prst="rect">
            <a:avLst/>
          </a:prstGeom>
        </p:spPr>
      </p:pic>
    </p:spTree>
    <p:extLst>
      <p:ext uri="{BB962C8B-B14F-4D97-AF65-F5344CB8AC3E}">
        <p14:creationId xmlns:p14="http://schemas.microsoft.com/office/powerpoint/2010/main" val="2946751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FBAC6-18F2-FF8B-9740-82E5DE51DE20}"/>
              </a:ext>
            </a:extLst>
          </p:cNvPr>
          <p:cNvSpPr>
            <a:spLocks noGrp="1"/>
          </p:cNvSpPr>
          <p:nvPr>
            <p:ph type="title"/>
          </p:nvPr>
        </p:nvSpPr>
        <p:spPr>
          <a:xfrm>
            <a:off x="838200" y="132478"/>
            <a:ext cx="10515600" cy="787083"/>
          </a:xfrm>
        </p:spPr>
        <p:txBody>
          <a:bodyPr lIns="91440" tIns="45720" rIns="91440" bIns="45720" rtlCol="0" anchor="t"/>
          <a:lstStyle/>
          <a:p>
            <a:pPr algn="ctr" rtl="0"/>
            <a:r>
              <a:rPr lang="cy" sz="4000" b="1">
                <a:cs typeface="Arial"/>
              </a:rPr>
              <a:t>Comic MenACWY</a:t>
            </a:r>
            <a:r>
              <a:rPr lang="cy">
                <a:cs typeface="Arial"/>
              </a:rPr>
              <a:t> </a:t>
            </a:r>
            <a:endParaRPr lang="en-US"/>
          </a:p>
        </p:txBody>
      </p:sp>
      <p:sp>
        <p:nvSpPr>
          <p:cNvPr id="5" name="Slide Number Placeholder 4">
            <a:extLst>
              <a:ext uri="{FF2B5EF4-FFF2-40B4-BE49-F238E27FC236}">
                <a16:creationId xmlns:a16="http://schemas.microsoft.com/office/drawing/2014/main" id="{9BDC92A9-6A24-45E9-BF17-C6C8F4351876}"/>
              </a:ext>
            </a:extLst>
          </p:cNvPr>
          <p:cNvSpPr>
            <a:spLocks noGrp="1"/>
          </p:cNvSpPr>
          <p:nvPr>
            <p:ph type="sldNum" sz="quarter" idx="12"/>
          </p:nvPr>
        </p:nvSpPr>
        <p:spPr/>
        <p:txBody>
          <a:bodyPr rtlCol="0"/>
          <a:lstStyle/>
          <a:p>
            <a:pPr rtl="0"/>
            <a:fld id="{561D0CCE-8DCC-44DC-A653-AE62B1D84A52}" type="slidenum">
              <a:rPr lang="en-GB" smtClean="0"/>
              <a:pPr rtl="0"/>
              <a:t>25</a:t>
            </a:fld>
            <a:endParaRPr lang="en-GB"/>
          </a:p>
        </p:txBody>
      </p:sp>
      <p:sp>
        <p:nvSpPr>
          <p:cNvPr id="3" name="Footer Placeholder 3">
            <a:extLst>
              <a:ext uri="{FF2B5EF4-FFF2-40B4-BE49-F238E27FC236}">
                <a16:creationId xmlns:a16="http://schemas.microsoft.com/office/drawing/2014/main" id="{4EF5BD5B-408D-F139-8451-F10F5C7A6B9D}"/>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pic>
        <p:nvPicPr>
          <p:cNvPr id="10" name="Picture 9">
            <a:extLst>
              <a:ext uri="{FF2B5EF4-FFF2-40B4-BE49-F238E27FC236}">
                <a16:creationId xmlns:a16="http://schemas.microsoft.com/office/drawing/2014/main" id="{7603DFFD-6EAB-A1E4-F158-395601769AE6}"/>
              </a:ext>
            </a:extLst>
          </p:cNvPr>
          <p:cNvPicPr>
            <a:picLocks noChangeAspect="1"/>
          </p:cNvPicPr>
          <p:nvPr/>
        </p:nvPicPr>
        <p:blipFill>
          <a:blip r:embed="rId2"/>
          <a:stretch>
            <a:fillRect/>
          </a:stretch>
        </p:blipFill>
        <p:spPr>
          <a:xfrm>
            <a:off x="633788" y="751114"/>
            <a:ext cx="3991801" cy="5355771"/>
          </a:xfrm>
          <a:prstGeom prst="rect">
            <a:avLst/>
          </a:prstGeom>
        </p:spPr>
      </p:pic>
      <p:sp>
        <p:nvSpPr>
          <p:cNvPr id="11" name="Content Placeholder 2">
            <a:extLst>
              <a:ext uri="{FF2B5EF4-FFF2-40B4-BE49-F238E27FC236}">
                <a16:creationId xmlns:a16="http://schemas.microsoft.com/office/drawing/2014/main" id="{E3CCC437-AD05-87BA-EBAE-FA334AE0A0BE}"/>
              </a:ext>
            </a:extLst>
          </p:cNvPr>
          <p:cNvSpPr txBox="1">
            <a:spLocks/>
          </p:cNvSpPr>
          <p:nvPr/>
        </p:nvSpPr>
        <p:spPr>
          <a:xfrm>
            <a:off x="6195666" y="2321150"/>
            <a:ext cx="4198495" cy="961210"/>
          </a:xfrm>
          <a:prstGeom prst="rect">
            <a:avLst/>
          </a:prstGeom>
          <a:solidFill>
            <a:schemeClr val="accent1">
              <a:lumMod val="20000"/>
              <a:lumOff val="80000"/>
            </a:schemeClr>
          </a:solidFill>
          <a:ln w="28575">
            <a:solidFill>
              <a:srgbClr val="212A73"/>
            </a:solidFill>
          </a:ln>
        </p:spPr>
        <p:txBody>
          <a:bodyPr lIns="91440" tIns="45720" rIns="91440" bIns="45720" rtlCol="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7000"/>
              </a:lnSpc>
              <a:spcAft>
                <a:spcPts val="800"/>
              </a:spcAft>
              <a:buNone/>
              <a:tabLst>
                <a:tab pos="457200" algn="l"/>
              </a:tabLst>
            </a:pPr>
            <a:r>
              <a:rPr lang="cy" sz="1600" b="1" dirty="0"/>
              <a:t>Comic Iechyd Cyhoeddus Cymru</a:t>
            </a:r>
            <a:br>
              <a:rPr lang="en-GB" sz="1600" b="1" dirty="0"/>
            </a:br>
            <a:r>
              <a:rPr lang="en-GB" sz="1600" dirty="0">
                <a:hlinkClick r:id="rId3"/>
              </a:rPr>
              <a:t>'Beth </a:t>
            </a:r>
            <a:r>
              <a:rPr lang="en-GB" sz="1600" dirty="0" err="1">
                <a:hlinkClick r:id="rId3"/>
              </a:rPr>
              <a:t>yw'r</a:t>
            </a:r>
            <a:r>
              <a:rPr lang="en-GB" sz="1600" dirty="0">
                <a:hlinkClick r:id="rId3"/>
              </a:rPr>
              <a:t> </a:t>
            </a:r>
            <a:r>
              <a:rPr lang="en-GB" sz="1600" dirty="0" err="1">
                <a:hlinkClick r:id="rId3"/>
              </a:rPr>
              <a:t>brechlyn</a:t>
            </a:r>
            <a:r>
              <a:rPr lang="en-GB" sz="1600" dirty="0">
                <a:hlinkClick r:id="rId3"/>
              </a:rPr>
              <a:t> </a:t>
            </a:r>
            <a:r>
              <a:rPr lang="en-GB" sz="1600" dirty="0" err="1">
                <a:hlinkClick r:id="rId3"/>
              </a:rPr>
              <a:t>MenACWY</a:t>
            </a:r>
            <a:r>
              <a:rPr lang="en-GB" sz="1600" dirty="0">
                <a:hlinkClick r:id="rId3"/>
              </a:rPr>
              <a:t>?</a:t>
            </a:r>
            <a:r>
              <a:rPr lang="en-GB" sz="1600" dirty="0">
                <a:hlinkClick r:id="rId4"/>
              </a:rPr>
              <a:t>?</a:t>
            </a:r>
            <a:endParaRPr lang="en-GB" sz="1600" dirty="0">
              <a:cs typeface="Arial"/>
            </a:endParaRPr>
          </a:p>
          <a:p>
            <a:pPr marL="342900" indent="-342900" rtl="0">
              <a:lnSpc>
                <a:spcPct val="107000"/>
              </a:lnSpc>
              <a:spcAft>
                <a:spcPts val="800"/>
              </a:spcAft>
              <a:tabLst>
                <a:tab pos="457200" algn="l"/>
              </a:tabLst>
            </a:pPr>
            <a:endParaRPr lang="en-GB" sz="1600" dirty="0">
              <a:ea typeface="Calibri" panose="020F0502020204030204" pitchFamily="34" charset="0"/>
              <a:cs typeface="Times New Roman"/>
            </a:endParaRPr>
          </a:p>
          <a:p>
            <a:pPr rtl="0"/>
            <a:endParaRPr lang="en-GB" dirty="0"/>
          </a:p>
        </p:txBody>
      </p:sp>
    </p:spTree>
    <p:extLst>
      <p:ext uri="{BB962C8B-B14F-4D97-AF65-F5344CB8AC3E}">
        <p14:creationId xmlns:p14="http://schemas.microsoft.com/office/powerpoint/2010/main" val="34650853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1A05E2-5535-0F2B-FB65-3D62435273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A1F630-0EEA-DD13-3696-995D662A4F80}"/>
              </a:ext>
            </a:extLst>
          </p:cNvPr>
          <p:cNvSpPr>
            <a:spLocks noGrp="1"/>
          </p:cNvSpPr>
          <p:nvPr>
            <p:ph type="title"/>
          </p:nvPr>
        </p:nvSpPr>
        <p:spPr>
          <a:xfrm>
            <a:off x="616301" y="18255"/>
            <a:ext cx="10515600" cy="1325563"/>
          </a:xfrm>
        </p:spPr>
        <p:txBody>
          <a:bodyPr rtlCol="0" anchor="ctr"/>
          <a:lstStyle/>
          <a:p>
            <a:pPr marL="228600" algn="ctr" rtl="0">
              <a:lnSpc>
                <a:spcPct val="107000"/>
              </a:lnSpc>
              <a:spcAft>
                <a:spcPts val="800"/>
              </a:spcAft>
            </a:pPr>
            <a:r>
              <a:rPr lang="cy" b="1" dirty="0">
                <a:ea typeface="Calibri" panose="020F0502020204030204" pitchFamily="34" charset="0"/>
                <a:cs typeface="Times New Roman" panose="02020603050405020304" pitchFamily="18" charset="0"/>
              </a:rPr>
              <a:t>Llid yr Ymennydd a Sepsis </a:t>
            </a:r>
            <a:endParaRPr lang="en-GB" dirty="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581F861-67B3-12D6-141F-DB910F1C21B3}"/>
              </a:ext>
            </a:extLst>
          </p:cNvPr>
          <p:cNvSpPr>
            <a:spLocks noGrp="1"/>
          </p:cNvSpPr>
          <p:nvPr>
            <p:ph idx="1"/>
          </p:nvPr>
        </p:nvSpPr>
        <p:spPr>
          <a:xfrm>
            <a:off x="616301" y="1253331"/>
            <a:ext cx="5667375" cy="4351338"/>
          </a:xfrm>
        </p:spPr>
        <p:txBody>
          <a:bodyPr lIns="91440" tIns="45720" rIns="91440" bIns="45720" rtlCol="0" anchor="t"/>
          <a:lstStyle/>
          <a:p>
            <a:pPr marL="342900" indent="-342900" rtl="0">
              <a:lnSpc>
                <a:spcPct val="107000"/>
              </a:lnSpc>
              <a:spcAft>
                <a:spcPts val="800"/>
              </a:spcAft>
              <a:tabLst>
                <a:tab pos="457200" algn="l"/>
              </a:tabLst>
            </a:pPr>
            <a:r>
              <a:rPr lang="cy" sz="1600" b="1" dirty="0">
                <a:ea typeface="Calibri"/>
                <a:cs typeface="Times New Roman"/>
              </a:rPr>
              <a:t>Mae’r brechlyn MenACWY yn diogelu rhag rhai achosion o lid yr ymennydd a sepsis, </a:t>
            </a:r>
            <a:r>
              <a:rPr lang="cy" sz="1600" b="1" dirty="0">
                <a:ea typeface="Calibri"/>
                <a:cs typeface="Arial"/>
              </a:rPr>
              <a:t>ond nid pob un. </a:t>
            </a:r>
            <a:r>
              <a:rPr lang="cy" sz="1600" b="1" dirty="0">
                <a:ea typeface="Calibri"/>
                <a:cs typeface="Times New Roman"/>
              </a:rPr>
              <a:t>Nid yw’r un brechlyn yn 100% effeithiol.</a:t>
            </a:r>
            <a:endParaRPr lang="en-GB" sz="1600" b="1" dirty="0">
              <a:ea typeface="Calibri"/>
              <a:cs typeface="Times New Roman" panose="02020603050405020304" pitchFamily="18" charset="0"/>
            </a:endParaRPr>
          </a:p>
          <a:p>
            <a:pPr marL="342900" indent="-342900" rtl="0">
              <a:lnSpc>
                <a:spcPct val="107000"/>
              </a:lnSpc>
              <a:spcAft>
                <a:spcPts val="800"/>
              </a:spcAft>
              <a:tabLst>
                <a:tab pos="457200" algn="l"/>
              </a:tabLst>
            </a:pPr>
            <a:r>
              <a:rPr lang="cy" sz="1600" b="1" dirty="0">
                <a:ea typeface="Calibri"/>
                <a:cs typeface="Times New Roman"/>
              </a:rPr>
              <a:t>Mae'n bwysig </a:t>
            </a:r>
            <a:r>
              <a:rPr lang="cy" sz="1600" b="1" u="sng" dirty="0">
                <a:ea typeface="Calibri"/>
                <a:cs typeface="Times New Roman"/>
              </a:rPr>
              <a:t>iawn</a:t>
            </a:r>
            <a:r>
              <a:rPr lang="cy" sz="1600" b="1" dirty="0">
                <a:ea typeface="Calibri"/>
                <a:cs typeface="Times New Roman"/>
              </a:rPr>
              <a:t> eich bod chi’n adnabod arwyddion llid yr ymennydd a sepsis. </a:t>
            </a:r>
            <a:endParaRPr lang="en-GB" sz="1600" b="1" dirty="0">
              <a:ea typeface="Calibri"/>
              <a:cs typeface="Times New Roman" panose="02020603050405020304" pitchFamily="18" charset="0"/>
            </a:endParaRPr>
          </a:p>
          <a:p>
            <a:pPr marL="342900" lvl="0" indent="-342900" rtl="0">
              <a:lnSpc>
                <a:spcPct val="107000"/>
              </a:lnSpc>
              <a:spcAft>
                <a:spcPts val="800"/>
              </a:spcAft>
              <a:tabLst>
                <a:tab pos="457200" algn="l"/>
              </a:tabLst>
            </a:pPr>
            <a:r>
              <a:rPr lang="cy" sz="1600" dirty="0">
                <a:ea typeface="Calibri"/>
                <a:cs typeface="Times New Roman"/>
              </a:rPr>
              <a:t>Gallwch chi fynd yn sâl yn gyflym iawn, ac mae llid yr ymennydd a sepsis yn gallu lladd.</a:t>
            </a:r>
          </a:p>
          <a:p>
            <a:pPr marL="342900" lvl="0" indent="-342900" rtl="0">
              <a:lnSpc>
                <a:spcPct val="107000"/>
              </a:lnSpc>
              <a:spcAft>
                <a:spcPts val="800"/>
              </a:spcAft>
              <a:tabLst>
                <a:tab pos="457200" algn="l"/>
              </a:tabLst>
            </a:pPr>
            <a:r>
              <a:rPr lang="cy" sz="1600" dirty="0">
                <a:ea typeface="Calibri"/>
                <a:cs typeface="Times New Roman"/>
              </a:rPr>
              <a:t>Gall symptomau ymddangos mewn unrhyw drefn. Efallai na fydd rhai yn ymddangos o gwbl.</a:t>
            </a:r>
          </a:p>
          <a:p>
            <a:pPr marL="342900" lvl="0" indent="-342900" rtl="0">
              <a:lnSpc>
                <a:spcPct val="107000"/>
              </a:lnSpc>
              <a:spcAft>
                <a:spcPts val="800"/>
              </a:spcAft>
              <a:tabLst>
                <a:tab pos="457200" algn="l"/>
              </a:tabLst>
            </a:pPr>
            <a:r>
              <a:rPr lang="cy" sz="1600" dirty="0">
                <a:ea typeface="Calibri"/>
                <a:cs typeface="Times New Roman"/>
              </a:rPr>
              <a:t>Mae’n bwysig eich bod yn adnabod yr arwyddion, yn cadw llygad ar eich gilydd ac yn ymddiried yn eich greddf.</a:t>
            </a:r>
          </a:p>
        </p:txBody>
      </p:sp>
      <p:sp>
        <p:nvSpPr>
          <p:cNvPr id="9" name="Footer Placeholder 3">
            <a:extLst>
              <a:ext uri="{FF2B5EF4-FFF2-40B4-BE49-F238E27FC236}">
                <a16:creationId xmlns:a16="http://schemas.microsoft.com/office/drawing/2014/main" id="{DF3C2B7A-94D5-1F9A-3EC5-A007FD13315F}"/>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a:extLst>
              <a:ext uri="{FF2B5EF4-FFF2-40B4-BE49-F238E27FC236}">
                <a16:creationId xmlns:a16="http://schemas.microsoft.com/office/drawing/2014/main" id="{B677ED41-6F83-7542-78C2-D3B181AE9E9C}"/>
              </a:ext>
            </a:extLst>
          </p:cNvPr>
          <p:cNvSpPr>
            <a:spLocks noGrp="1"/>
          </p:cNvSpPr>
          <p:nvPr>
            <p:ph type="sldNum" sz="quarter" idx="12"/>
          </p:nvPr>
        </p:nvSpPr>
        <p:spPr/>
        <p:txBody>
          <a:bodyPr rtlCol="0"/>
          <a:lstStyle/>
          <a:p>
            <a:pPr rtl="0"/>
            <a:fld id="{561D0CCE-8DCC-44DC-A653-AE62B1D84A52}" type="slidenum">
              <a:rPr lang="en-GB" smtClean="0"/>
              <a:pPr rtl="0"/>
              <a:t>26</a:t>
            </a:fld>
            <a:endParaRPr lang="en-GB"/>
          </a:p>
        </p:txBody>
      </p:sp>
      <p:sp>
        <p:nvSpPr>
          <p:cNvPr id="7" name="TextBox 6">
            <a:extLst>
              <a:ext uri="{FF2B5EF4-FFF2-40B4-BE49-F238E27FC236}">
                <a16:creationId xmlns:a16="http://schemas.microsoft.com/office/drawing/2014/main" id="{A11A7640-C083-06BB-57B3-5B61057DD4E3}"/>
              </a:ext>
            </a:extLst>
          </p:cNvPr>
          <p:cNvSpPr txBox="1"/>
          <p:nvPr/>
        </p:nvSpPr>
        <p:spPr>
          <a:xfrm rot="16200000">
            <a:off x="9604202" y="4561836"/>
            <a:ext cx="2747623" cy="30777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rtl="0"/>
            <a:r>
              <a:rPr lang="cy" sz="1400" dirty="0">
                <a:cs typeface="Arial"/>
              </a:rPr>
              <a:t>Ffynhonnell: MeningitisNow</a:t>
            </a:r>
            <a:endParaRPr lang="en-US" sz="1400" dirty="0"/>
          </a:p>
        </p:txBody>
      </p:sp>
      <p:pic>
        <p:nvPicPr>
          <p:cNvPr id="11" name="Picture 10">
            <a:extLst>
              <a:ext uri="{FF2B5EF4-FFF2-40B4-BE49-F238E27FC236}">
                <a16:creationId xmlns:a16="http://schemas.microsoft.com/office/drawing/2014/main" id="{3EAEAFFA-F6A7-C724-CD12-F51F8B6502C8}"/>
              </a:ext>
            </a:extLst>
          </p:cNvPr>
          <p:cNvPicPr>
            <a:picLocks noChangeAspect="1"/>
          </p:cNvPicPr>
          <p:nvPr/>
        </p:nvPicPr>
        <p:blipFill>
          <a:blip r:embed="rId3"/>
          <a:stretch>
            <a:fillRect/>
          </a:stretch>
        </p:blipFill>
        <p:spPr>
          <a:xfrm>
            <a:off x="8153400" y="1164771"/>
            <a:ext cx="2594853" cy="4924766"/>
          </a:xfrm>
          <a:prstGeom prst="rect">
            <a:avLst/>
          </a:prstGeom>
        </p:spPr>
      </p:pic>
    </p:spTree>
    <p:extLst>
      <p:ext uri="{BB962C8B-B14F-4D97-AF65-F5344CB8AC3E}">
        <p14:creationId xmlns:p14="http://schemas.microsoft.com/office/powerpoint/2010/main" val="4872676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pPr marL="228600" algn="ctr" rtl="0">
              <a:lnSpc>
                <a:spcPct val="107000"/>
              </a:lnSpc>
              <a:spcAft>
                <a:spcPts val="800"/>
              </a:spcAft>
            </a:pPr>
            <a:r>
              <a:rPr lang="cy" b="1" dirty="0">
                <a:ea typeface="Calibri" panose="020F0502020204030204" pitchFamily="34" charset="0"/>
                <a:cs typeface="Times New Roman" panose="02020603050405020304" pitchFamily="18" charset="0"/>
              </a:rPr>
              <a:t>Llid yr Ymennydd a Sepsis </a:t>
            </a:r>
            <a:endParaRPr lang="en-GB" dirty="0">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p:txBody>
          <a:bodyPr lIns="91440" tIns="45720" rIns="91440" bIns="45720" rtlCol="0" anchor="t"/>
          <a:lstStyle/>
          <a:p>
            <a:pPr marL="342900" lvl="0" indent="-342900" rtl="0">
              <a:lnSpc>
                <a:spcPct val="107000"/>
              </a:lnSpc>
              <a:spcAft>
                <a:spcPts val="800"/>
              </a:spcAft>
              <a:tabLst>
                <a:tab pos="457200" algn="l"/>
              </a:tabLst>
            </a:pPr>
            <a:r>
              <a:rPr lang="cy" sz="1800" dirty="0">
                <a:ea typeface="Calibri"/>
                <a:cs typeface="Times New Roman"/>
              </a:rPr>
              <a:t>Os ydych chi'n meddwl bod gennych chi neu rywun rydych chi'n ei adnabod lid yr ymennydd neu sepsis, peidiwch â gwastraffu amser, </a:t>
            </a:r>
            <a:r>
              <a:rPr lang="cy" sz="1800" b="1" dirty="0">
                <a:ea typeface="Calibri"/>
                <a:cs typeface="Times New Roman"/>
              </a:rPr>
              <a:t>ceisiwch gymorth meddygol ar unwaith</a:t>
            </a:r>
            <a:r>
              <a:rPr lang="cy" sz="1800" dirty="0">
                <a:ea typeface="Calibri"/>
                <a:cs typeface="Times New Roman"/>
              </a:rPr>
              <a:t>.</a:t>
            </a:r>
          </a:p>
          <a:p>
            <a:pPr marL="342900" lvl="0" indent="-342900" rtl="0">
              <a:lnSpc>
                <a:spcPct val="107000"/>
              </a:lnSpc>
              <a:spcAft>
                <a:spcPts val="800"/>
              </a:spcAft>
              <a:tabLst>
                <a:tab pos="457200" algn="l"/>
              </a:tabLst>
            </a:pPr>
            <a:r>
              <a:rPr lang="cy" sz="1800" dirty="0">
                <a:ea typeface="Calibri"/>
                <a:cs typeface="Times New Roman"/>
              </a:rPr>
              <a:t>Mae rhagor o wybodaeth am arwyddion a symptomau llid yr ymennydd a sepsis ar gael gan: </a:t>
            </a:r>
          </a:p>
          <a:p>
            <a:pPr marL="342900" lvl="0" indent="-342900" rtl="0">
              <a:lnSpc>
                <a:spcPct val="107000"/>
              </a:lnSpc>
              <a:spcBef>
                <a:spcPts val="0"/>
              </a:spcBef>
              <a:tabLst>
                <a:tab pos="457200" algn="l"/>
              </a:tabLst>
            </a:pPr>
            <a:r>
              <a:rPr lang="en-GB" sz="1800" dirty="0" err="1">
                <a:ea typeface="Calibri"/>
                <a:cs typeface="Times New Roman"/>
                <a:hlinkClick r:id="rId3"/>
              </a:rPr>
              <a:t>Arwyddion</a:t>
            </a:r>
            <a:r>
              <a:rPr lang="en-GB" sz="1800" dirty="0">
                <a:ea typeface="Calibri"/>
                <a:cs typeface="Times New Roman"/>
                <a:hlinkClick r:id="rId3"/>
              </a:rPr>
              <a:t> a </a:t>
            </a:r>
            <a:r>
              <a:rPr lang="en-GB" sz="1800" dirty="0" err="1">
                <a:ea typeface="Calibri"/>
                <a:cs typeface="Times New Roman"/>
                <a:hlinkClick r:id="rId3"/>
              </a:rPr>
              <a:t>symptomau</a:t>
            </a:r>
            <a:r>
              <a:rPr lang="en-GB" sz="1800" dirty="0">
                <a:ea typeface="Calibri"/>
                <a:cs typeface="Times New Roman"/>
                <a:hlinkClick r:id="rId3"/>
              </a:rPr>
              <a:t> meningitis | Meningitis Now</a:t>
            </a:r>
            <a:endParaRPr lang="cy" sz="1800" dirty="0">
              <a:ea typeface="Calibri"/>
              <a:cs typeface="Times New Roman"/>
            </a:endParaRPr>
          </a:p>
          <a:p>
            <a:pPr marL="342900" indent="-342900" rtl="0">
              <a:lnSpc>
                <a:spcPct val="107000"/>
              </a:lnSpc>
              <a:spcBef>
                <a:spcPts val="0"/>
              </a:spcBef>
              <a:tabLst>
                <a:tab pos="457200" algn="l"/>
              </a:tabLst>
            </a:pPr>
            <a:r>
              <a:rPr lang="cy" sz="1800" dirty="0">
                <a:ea typeface="Calibri"/>
                <a:cs typeface="Times New Roman"/>
                <a:hlinkClick r:id="rId4"/>
              </a:rPr>
              <a:t>Sefydliad Ymchwil Llid yr Ymennydd </a:t>
            </a:r>
            <a:r>
              <a:rPr lang="cy" sz="1800" dirty="0">
                <a:ea typeface="Calibri"/>
                <a:cs typeface="Times New Roman"/>
              </a:rPr>
              <a:t>  </a:t>
            </a:r>
            <a:endParaRPr lang="en-GB" sz="1800" b="1" dirty="0">
              <a:ea typeface="Calibri"/>
              <a:cs typeface="Times New Roman"/>
            </a:endParaRPr>
          </a:p>
        </p:txBody>
      </p:sp>
      <p:sp>
        <p:nvSpPr>
          <p:cNvPr id="9" name="Footer Placeholder 3">
            <a:extLst>
              <a:ext uri="{FF2B5EF4-FFF2-40B4-BE49-F238E27FC236}">
                <a16:creationId xmlns:a16="http://schemas.microsoft.com/office/drawing/2014/main" id="{EA6A24BD-3669-8DCD-E70C-5F0DDD1CFDF8}"/>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rtl="0"/>
              <a:t>27</a:t>
            </a:fld>
            <a:endParaRPr lang="en-GB"/>
          </a:p>
        </p:txBody>
      </p:sp>
      <p:pic>
        <p:nvPicPr>
          <p:cNvPr id="8" name="Picture 7">
            <a:extLst>
              <a:ext uri="{FF2B5EF4-FFF2-40B4-BE49-F238E27FC236}">
                <a16:creationId xmlns:a16="http://schemas.microsoft.com/office/drawing/2014/main" id="{20000D1D-D5BB-3D30-340D-2681EE62289F}"/>
              </a:ext>
            </a:extLst>
          </p:cNvPr>
          <p:cNvPicPr>
            <a:picLocks noChangeAspect="1"/>
          </p:cNvPicPr>
          <p:nvPr/>
        </p:nvPicPr>
        <p:blipFill>
          <a:blip r:embed="rId5"/>
          <a:stretch>
            <a:fillRect/>
          </a:stretch>
        </p:blipFill>
        <p:spPr>
          <a:xfrm>
            <a:off x="1314144" y="3855504"/>
            <a:ext cx="4277032" cy="1982926"/>
          </a:xfrm>
          <a:prstGeom prst="rect">
            <a:avLst/>
          </a:prstGeom>
        </p:spPr>
      </p:pic>
      <p:pic>
        <p:nvPicPr>
          <p:cNvPr id="11" name="Picture 10">
            <a:extLst>
              <a:ext uri="{FF2B5EF4-FFF2-40B4-BE49-F238E27FC236}">
                <a16:creationId xmlns:a16="http://schemas.microsoft.com/office/drawing/2014/main" id="{EB736E64-9B58-47D2-1D97-6E2041963B9A}"/>
              </a:ext>
            </a:extLst>
          </p:cNvPr>
          <p:cNvPicPr>
            <a:picLocks noChangeAspect="1"/>
          </p:cNvPicPr>
          <p:nvPr/>
        </p:nvPicPr>
        <p:blipFill>
          <a:blip r:embed="rId6"/>
          <a:stretch>
            <a:fillRect/>
          </a:stretch>
        </p:blipFill>
        <p:spPr>
          <a:xfrm>
            <a:off x="6234112" y="3904845"/>
            <a:ext cx="4752975" cy="1933585"/>
          </a:xfrm>
          <a:prstGeom prst="rect">
            <a:avLst/>
          </a:prstGeom>
        </p:spPr>
      </p:pic>
    </p:spTree>
    <p:extLst>
      <p:ext uri="{BB962C8B-B14F-4D97-AF65-F5344CB8AC3E}">
        <p14:creationId xmlns:p14="http://schemas.microsoft.com/office/powerpoint/2010/main" val="8506408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pPr marL="228600" lvl="0" algn="ctr" rtl="0">
              <a:lnSpc>
                <a:spcPct val="107000"/>
              </a:lnSpc>
              <a:spcBef>
                <a:spcPts val="0"/>
              </a:spcBef>
              <a:spcAft>
                <a:spcPts val="800"/>
              </a:spcAft>
              <a:defRPr/>
            </a:pPr>
            <a:r>
              <a:rPr lang="cy" b="1">
                <a:solidFill>
                  <a:srgbClr val="212A73"/>
                </a:solidFill>
                <a:ea typeface="Calibri" panose="020F0502020204030204" pitchFamily="34" charset="0"/>
                <a:cs typeface="Times New Roman" panose="02020603050405020304" pitchFamily="18" charset="0"/>
              </a:rPr>
              <a:t>Llid yr ymennydd a sepsis – y prawf gwydr</a:t>
            </a:r>
            <a:endParaRPr lang="en-GB">
              <a:solidFill>
                <a:srgbClr val="212A73"/>
              </a:solidFill>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690688"/>
            <a:ext cx="7315200" cy="4486275"/>
          </a:xfrm>
        </p:spPr>
        <p:txBody>
          <a:bodyPr rtlCol="0"/>
          <a:lstStyle/>
          <a:p>
            <a:pPr rtl="0">
              <a:lnSpc>
                <a:spcPct val="107000"/>
              </a:lnSpc>
              <a:spcAft>
                <a:spcPts val="800"/>
              </a:spcAft>
            </a:pPr>
            <a:r>
              <a:rPr lang="cy" sz="1800">
                <a:ea typeface="Calibri" panose="020F0502020204030204" pitchFamily="34" charset="0"/>
                <a:cs typeface="Times New Roman" panose="02020603050405020304" pitchFamily="18" charset="0"/>
              </a:rPr>
              <a:t>Gall rhywun â sepsis ddatblygu brech “pigiadau pin” bach a all droi'n gleisio porffor. </a:t>
            </a:r>
            <a:r>
              <a:rPr lang="cy" sz="1800" b="1">
                <a:ea typeface="Calibri" panose="020F0502020204030204" pitchFamily="34" charset="0"/>
                <a:cs typeface="Times New Roman" panose="02020603050405020304" pitchFamily="18" charset="0"/>
              </a:rPr>
              <a:t>Nid yw'r</a:t>
            </a:r>
            <a:r>
              <a:rPr lang="cy" sz="1800">
                <a:ea typeface="Calibri" panose="020F0502020204030204" pitchFamily="34" charset="0"/>
                <a:cs typeface="Times New Roman" panose="02020603050405020304" pitchFamily="18" charset="0"/>
              </a:rPr>
              <a:t> frech hon yn pylu dan bwysau.</a:t>
            </a:r>
          </a:p>
          <a:p>
            <a:pPr rtl="0">
              <a:lnSpc>
                <a:spcPct val="107000"/>
              </a:lnSpc>
              <a:spcAft>
                <a:spcPts val="800"/>
              </a:spcAft>
              <a:tabLst>
                <a:tab pos="457200" algn="l"/>
              </a:tabLst>
            </a:pPr>
            <a:r>
              <a:rPr lang="cy" sz="1800">
                <a:ea typeface="Calibri" panose="020F0502020204030204" pitchFamily="34" charset="0"/>
                <a:cs typeface="Times New Roman" panose="02020603050405020304" pitchFamily="18" charset="0"/>
              </a:rPr>
              <a:t>Gwasgwch ochr gwydr clir yn gadarn yn erbyn y croen. Gall y smotiau/brech bylu i ddechrau.</a:t>
            </a:r>
          </a:p>
          <a:p>
            <a:pPr rtl="0">
              <a:lnSpc>
                <a:spcPct val="107000"/>
              </a:lnSpc>
              <a:spcAft>
                <a:spcPts val="800"/>
              </a:spcAft>
              <a:tabLst>
                <a:tab pos="457200" algn="l"/>
              </a:tabLst>
            </a:pPr>
            <a:r>
              <a:rPr lang="cy" sz="1800">
                <a:ea typeface="Calibri" panose="020F0502020204030204" pitchFamily="34" charset="0"/>
                <a:cs typeface="Times New Roman" panose="02020603050405020304" pitchFamily="18" charset="0"/>
              </a:rPr>
              <a:t>Gall y smotiau/brech fod yn anoddach i'w gweld ar groen tywyll. Edrychwch ar rannau goleuach eich corff fel cledrau'r dwylo neu wadnau'r traed.</a:t>
            </a:r>
          </a:p>
          <a:p>
            <a:pPr rtl="0">
              <a:lnSpc>
                <a:spcPct val="107000"/>
              </a:lnSpc>
              <a:spcAft>
                <a:spcPts val="800"/>
              </a:spcAft>
              <a:tabLst>
                <a:tab pos="457200" algn="l"/>
              </a:tabLst>
            </a:pPr>
            <a:r>
              <a:rPr lang="cy" sz="1800">
                <a:ea typeface="Calibri" panose="020F0502020204030204" pitchFamily="34" charset="0"/>
                <a:cs typeface="Times New Roman" panose="02020603050405020304" pitchFamily="18" charset="0"/>
              </a:rPr>
              <a:t>Daliwch ati i wirio.</a:t>
            </a:r>
          </a:p>
          <a:p>
            <a:pPr rtl="0">
              <a:lnSpc>
                <a:spcPct val="107000"/>
              </a:lnSpc>
              <a:spcAft>
                <a:spcPts val="800"/>
              </a:spcAft>
              <a:tabLst>
                <a:tab pos="457200" algn="l"/>
              </a:tabLst>
            </a:pPr>
            <a:r>
              <a:rPr lang="cy" sz="1800">
                <a:ea typeface="Calibri" panose="020F0502020204030204" pitchFamily="34" charset="0"/>
                <a:cs typeface="Times New Roman" panose="02020603050405020304" pitchFamily="18" charset="0"/>
              </a:rPr>
              <a:t>Mae twymyn â smotiau/brech nad ydynt yn pylu dan bwysau yn argyfwng meddygol.</a:t>
            </a:r>
          </a:p>
        </p:txBody>
      </p:sp>
      <p:sp>
        <p:nvSpPr>
          <p:cNvPr id="9" name="Footer Placeholder 3">
            <a:extLst>
              <a:ext uri="{FF2B5EF4-FFF2-40B4-BE49-F238E27FC236}">
                <a16:creationId xmlns:a16="http://schemas.microsoft.com/office/drawing/2014/main" id="{66C0608C-EE11-6BE6-7509-69A68C4478F5}"/>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rtl="0"/>
              <a:t>28</a:t>
            </a:fld>
            <a:endParaRPr lang="en-GB"/>
          </a:p>
        </p:txBody>
      </p:sp>
      <p:pic>
        <p:nvPicPr>
          <p:cNvPr id="6" name="Picture 5">
            <a:extLst>
              <a:ext uri="{FF2B5EF4-FFF2-40B4-BE49-F238E27FC236}">
                <a16:creationId xmlns:a16="http://schemas.microsoft.com/office/drawing/2014/main" id="{ADC8D21B-6C05-4519-9105-64A4E3F32D99}"/>
              </a:ext>
            </a:extLst>
          </p:cNvPr>
          <p:cNvPicPr>
            <a:picLocks noChangeAspect="1"/>
          </p:cNvPicPr>
          <p:nvPr/>
        </p:nvPicPr>
        <p:blipFill>
          <a:blip r:embed="rId3"/>
          <a:stretch>
            <a:fillRect/>
          </a:stretch>
        </p:blipFill>
        <p:spPr>
          <a:xfrm>
            <a:off x="8471298" y="1825625"/>
            <a:ext cx="2882502" cy="2075795"/>
          </a:xfrm>
          <a:prstGeom prst="rect">
            <a:avLst/>
          </a:prstGeom>
        </p:spPr>
      </p:pic>
      <p:sp>
        <p:nvSpPr>
          <p:cNvPr id="7" name="TextBox 6">
            <a:extLst>
              <a:ext uri="{FF2B5EF4-FFF2-40B4-BE49-F238E27FC236}">
                <a16:creationId xmlns:a16="http://schemas.microsoft.com/office/drawing/2014/main" id="{56B2CF63-CDE3-9497-A57D-70F61D4BFDDB}"/>
              </a:ext>
            </a:extLst>
          </p:cNvPr>
          <p:cNvSpPr txBox="1"/>
          <p:nvPr/>
        </p:nvSpPr>
        <p:spPr>
          <a:xfrm rot="16200000">
            <a:off x="10665798" y="2668507"/>
            <a:ext cx="1622226" cy="246221"/>
          </a:xfrm>
          <a:prstGeom prst="rect">
            <a:avLst/>
          </a:prstGeom>
          <a:noFill/>
        </p:spPr>
        <p:txBody>
          <a:bodyPr wrap="square" rtlCol="0">
            <a:spAutoFit/>
          </a:bodyPr>
          <a:lstStyle/>
          <a:p>
            <a:pPr rtl="0"/>
            <a:r>
              <a:rPr lang="cy" sz="1000"/>
              <a:t>Ffynhonnell: Meningitis Now</a:t>
            </a:r>
          </a:p>
        </p:txBody>
      </p:sp>
      <p:sp>
        <p:nvSpPr>
          <p:cNvPr id="8" name="TextBox 7">
            <a:extLst>
              <a:ext uri="{FF2B5EF4-FFF2-40B4-BE49-F238E27FC236}">
                <a16:creationId xmlns:a16="http://schemas.microsoft.com/office/drawing/2014/main" id="{2484E8C7-598F-53C6-D511-C6EEEC737F0A}"/>
              </a:ext>
            </a:extLst>
          </p:cNvPr>
          <p:cNvSpPr txBox="1"/>
          <p:nvPr/>
        </p:nvSpPr>
        <p:spPr>
          <a:xfrm>
            <a:off x="8471298" y="4122030"/>
            <a:ext cx="3128724" cy="1849032"/>
          </a:xfrm>
          <a:prstGeom prst="rect">
            <a:avLst/>
          </a:prstGeom>
          <a:solidFill>
            <a:srgbClr val="FF0000"/>
          </a:solidFill>
        </p:spPr>
        <p:txBody>
          <a:bodyPr wrap="square" rtlCol="0">
            <a:spAutoFit/>
          </a:bodyPr>
          <a:lstStyle/>
          <a:p>
            <a:pPr rtl="0">
              <a:lnSpc>
                <a:spcPct val="107000"/>
              </a:lnSpc>
              <a:spcAft>
                <a:spcPts val="800"/>
              </a:spcAft>
              <a:tabLst>
                <a:tab pos="457200" algn="l"/>
              </a:tabLst>
            </a:pPr>
            <a:r>
              <a:rPr lang="cy" dirty="0">
                <a:solidFill>
                  <a:schemeClr val="bg1"/>
                </a:solidFill>
                <a:ea typeface="Calibri" panose="020F0502020204030204" pitchFamily="34" charset="0"/>
                <a:cs typeface="Times New Roman" panose="02020603050405020304" pitchFamily="18" charset="0"/>
              </a:rPr>
              <a:t>Peidiwch ag aros nes y bydd brech yn ymddangos. </a:t>
            </a:r>
            <a:r>
              <a:rPr lang="cy" b="1" dirty="0">
                <a:solidFill>
                  <a:schemeClr val="bg1"/>
                </a:solidFill>
                <a:ea typeface="Calibri" panose="020F0502020204030204" pitchFamily="34" charset="0"/>
                <a:cs typeface="Times New Roman" panose="02020603050405020304" pitchFamily="18" charset="0"/>
              </a:rPr>
              <a:t>Ceisiwch gymorth meddygol ar unwaith</a:t>
            </a:r>
            <a:r>
              <a:rPr lang="cy" dirty="0">
                <a:solidFill>
                  <a:schemeClr val="bg1"/>
                </a:solidFill>
                <a:ea typeface="Calibri" panose="020F0502020204030204" pitchFamily="34" charset="0"/>
                <a:cs typeface="Times New Roman" panose="02020603050405020304" pitchFamily="18" charset="0"/>
              </a:rPr>
              <a:t> os yw rhywun yn sâl ac yn gwaethygu.</a:t>
            </a:r>
          </a:p>
        </p:txBody>
      </p:sp>
    </p:spTree>
    <p:extLst>
      <p:ext uri="{BB962C8B-B14F-4D97-AF65-F5344CB8AC3E}">
        <p14:creationId xmlns:p14="http://schemas.microsoft.com/office/powerpoint/2010/main" val="32060730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6886C1C-7120-DA89-1006-707266A6A14A}"/>
              </a:ext>
            </a:extLst>
          </p:cNvPr>
          <p:cNvSpPr>
            <a:spLocks noGrp="1"/>
          </p:cNvSpPr>
          <p:nvPr>
            <p:ph type="title"/>
          </p:nvPr>
        </p:nvSpPr>
        <p:spPr/>
        <p:txBody>
          <a:bodyPr rtlCol="0" anchor="ctr"/>
          <a:lstStyle/>
          <a:p>
            <a:pPr algn="ctr" rtl="0"/>
            <a:r>
              <a:rPr lang="cy" b="1" dirty="0"/>
              <a:t>Yr Awr Gyflymaf</a:t>
            </a:r>
            <a:endParaRPr lang="en-GB" dirty="0"/>
          </a:p>
        </p:txBody>
      </p:sp>
      <p:sp>
        <p:nvSpPr>
          <p:cNvPr id="7" name="Content Placeholder 6">
            <a:extLst>
              <a:ext uri="{FF2B5EF4-FFF2-40B4-BE49-F238E27FC236}">
                <a16:creationId xmlns:a16="http://schemas.microsoft.com/office/drawing/2014/main" id="{3B96F5F3-9432-1A66-FF83-CDC5745A1825}"/>
              </a:ext>
            </a:extLst>
          </p:cNvPr>
          <p:cNvSpPr>
            <a:spLocks noGrp="1"/>
          </p:cNvSpPr>
          <p:nvPr>
            <p:ph idx="1"/>
          </p:nvPr>
        </p:nvSpPr>
        <p:spPr>
          <a:xfrm>
            <a:off x="838200" y="1825625"/>
            <a:ext cx="2213008" cy="4351338"/>
          </a:xfrm>
        </p:spPr>
        <p:txBody>
          <a:bodyPr rtlCol="0"/>
          <a:lstStyle/>
          <a:p>
            <a:pPr rtl="0"/>
            <a:r>
              <a:rPr lang="cy" b="1"/>
              <a:t>Fideo Meningitis Now (2017)</a:t>
            </a:r>
          </a:p>
          <a:p>
            <a:pPr rtl="0"/>
            <a:endParaRPr lang="en-GB"/>
          </a:p>
        </p:txBody>
      </p:sp>
      <p:sp>
        <p:nvSpPr>
          <p:cNvPr id="6" name="Footer Placeholder 3">
            <a:extLst>
              <a:ext uri="{FF2B5EF4-FFF2-40B4-BE49-F238E27FC236}">
                <a16:creationId xmlns:a16="http://schemas.microsoft.com/office/drawing/2014/main" id="{7B1127E7-C86F-04FE-044B-500B2D80DB36}"/>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rtl="0"/>
              <a:t>29</a:t>
            </a:fld>
            <a:endParaRPr lang="en-GB"/>
          </a:p>
        </p:txBody>
      </p:sp>
      <p:sp>
        <p:nvSpPr>
          <p:cNvPr id="8" name="Rectangle 7"/>
          <p:cNvSpPr/>
          <p:nvPr/>
        </p:nvSpPr>
        <p:spPr>
          <a:xfrm>
            <a:off x="838200" y="3554198"/>
            <a:ext cx="2213008" cy="1559209"/>
          </a:xfrm>
          <a:prstGeom prst="rect">
            <a:avLst/>
          </a:prstGeom>
        </p:spPr>
        <p:txBody>
          <a:bodyPr wrap="square" rtlCol="0">
            <a:spAutoFit/>
          </a:bodyPr>
          <a:lstStyle/>
          <a:p>
            <a:pPr algn="ctr" rtl="0">
              <a:lnSpc>
                <a:spcPct val="107000"/>
              </a:lnSpc>
              <a:spcAft>
                <a:spcPts val="800"/>
              </a:spcAft>
            </a:pPr>
            <a:r>
              <a:rPr lang="cy" dirty="0">
                <a:hlinkClick r:id="rId4"/>
              </a:rPr>
              <a:t>Meningitis Now: #FastestHour - Ymwybyddiaeth | Meningitis Now (youtube.com)</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2" name="Online Media 1" title="Meningitis Now: The #FastestHour - Awareness | Meningitis Now">
            <a:hlinkClick r:id="" action="ppaction://media"/>
            <a:extLst>
              <a:ext uri="{FF2B5EF4-FFF2-40B4-BE49-F238E27FC236}">
                <a16:creationId xmlns:a16="http://schemas.microsoft.com/office/drawing/2014/main" id="{28124EDE-70F1-E8D2-2F6C-8F97EF60DC1F}"/>
              </a:ext>
            </a:extLst>
          </p:cNvPr>
          <p:cNvPicPr>
            <a:picLocks noRot="1" noChangeAspect="1"/>
          </p:cNvPicPr>
          <p:nvPr>
            <a:videoFile r:link="rId1"/>
          </p:nvPr>
        </p:nvPicPr>
        <p:blipFill>
          <a:blip r:embed="rId5"/>
          <a:stretch>
            <a:fillRect/>
          </a:stretch>
        </p:blipFill>
        <p:spPr>
          <a:xfrm>
            <a:off x="3631090" y="1489058"/>
            <a:ext cx="7310211" cy="4130279"/>
          </a:xfrm>
          <a:prstGeom prst="rect">
            <a:avLst/>
          </a:prstGeom>
        </p:spPr>
      </p:pic>
    </p:spTree>
    <p:extLst>
      <p:ext uri="{BB962C8B-B14F-4D97-AF65-F5344CB8AC3E}">
        <p14:creationId xmlns:p14="http://schemas.microsoft.com/office/powerpoint/2010/main" val="1925631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rtlCol="0" anchor="ctr"/>
          <a:lstStyle/>
          <a:p>
            <a:pPr algn="ctr" rtl="0"/>
            <a:r>
              <a:rPr lang="cy" b="1"/>
              <a:t>Pam mae brechu'n bwysig?</a:t>
            </a:r>
          </a:p>
        </p:txBody>
      </p:sp>
      <p:sp>
        <p:nvSpPr>
          <p:cNvPr id="3" name="Content Placeholder 2"/>
          <p:cNvSpPr>
            <a:spLocks noGrp="1"/>
          </p:cNvSpPr>
          <p:nvPr>
            <p:ph idx="1"/>
          </p:nvPr>
        </p:nvSpPr>
        <p:spPr>
          <a:xfrm>
            <a:off x="838200" y="1690688"/>
            <a:ext cx="10515600" cy="4351338"/>
          </a:xfrm>
        </p:spPr>
        <p:txBody>
          <a:bodyPr lIns="91440" tIns="45720" rIns="91440" bIns="45720" rtlCol="0" anchor="t"/>
          <a:lstStyle/>
          <a:p>
            <a:pPr rtl="0">
              <a:lnSpc>
                <a:spcPct val="150000"/>
              </a:lnSpc>
            </a:pPr>
            <a:r>
              <a:rPr lang="cy" sz="1600" dirty="0"/>
              <a:t>Mae brechu (a elwir weithiau'n imiwneiddio) yn ffordd effeithiol iawn o helpu i'ch amddiffyn chi rhag clefydau neu salwch difrifol fel llid yr ymennydd, y frech goch, difftheria, tetanws, polio a rhai mathau o ganser.</a:t>
            </a:r>
            <a:endParaRPr lang="en-GB" sz="1600" dirty="0">
              <a:cs typeface="Arial"/>
            </a:endParaRPr>
          </a:p>
          <a:p>
            <a:pPr rtl="0">
              <a:lnSpc>
                <a:spcPct val="150000"/>
              </a:lnSpc>
            </a:pPr>
            <a:r>
              <a:rPr lang="cy" sz="1600" dirty="0"/>
              <a:t>Ar ôl i chi gael eich brechu, bydd eich corff yn fwy abl i ymladd yn erbyn y clefydau hyn os byddwch chi'n dod i gysylltiad â nhw.</a:t>
            </a:r>
            <a:endParaRPr lang="en-GB" sz="1600" dirty="0">
              <a:cs typeface="Arial"/>
            </a:endParaRPr>
          </a:p>
          <a:p>
            <a:pPr rtl="0">
              <a:lnSpc>
                <a:spcPct val="150000"/>
              </a:lnSpc>
            </a:pPr>
            <a:r>
              <a:rPr lang="cy" sz="1600" dirty="0">
                <a:cs typeface="Arial"/>
              </a:rPr>
              <a:t>Pan fydd digon o bobl yn cael eu brechu, bydd yn helpu i ddiogelu’r rhai na allant gael y brechlyn, fel babanod newydd-anedig a phobl â chyflyrau iechyd penodol. Gelwir hyn yn imiwnedd torfol</a:t>
            </a:r>
            <a:r>
              <a:rPr lang="en" sz="1600" b="1" dirty="0">
                <a:cs typeface="Arial"/>
              </a:rPr>
              <a:t>.</a:t>
            </a:r>
            <a:r>
              <a:rPr lang="en" sz="1600" dirty="0">
                <a:cs typeface="Arial"/>
              </a:rPr>
              <a:t> </a:t>
            </a:r>
          </a:p>
          <a:p>
            <a:pPr rtl="0">
              <a:lnSpc>
                <a:spcPct val="150000"/>
              </a:lnSpc>
            </a:pPr>
            <a:r>
              <a:rPr lang="cy" sz="1600" b="1" dirty="0"/>
              <a:t>Imiwneiddio yw’r ffordd fwyaf effeithiol o achub bywydau, ac eithrio sicrhau cyflenwadau dŵr glân.</a:t>
            </a:r>
            <a:endParaRPr lang="en-GB" sz="1600" b="1" dirty="0">
              <a:cs typeface="Arial"/>
            </a:endParaRPr>
          </a:p>
          <a:p>
            <a:pPr rtl="0">
              <a:lnSpc>
                <a:spcPct val="150000"/>
              </a:lnSpc>
            </a:pPr>
            <a:r>
              <a:rPr lang="cy" sz="1600" dirty="0"/>
              <a:t>Amcangyfrifir bod brechiadau'n achub 3.5 - 5 miliwn o fywydau ledled y byd bob blwyddyn.</a:t>
            </a:r>
            <a:endParaRPr lang="en-GB" sz="1600" dirty="0">
              <a:cs typeface="Arial"/>
            </a:endParaRPr>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a:t>3</a:t>
            </a:fld>
            <a:endParaRPr lang="en-GB"/>
          </a:p>
        </p:txBody>
      </p:sp>
      <p:sp>
        <p:nvSpPr>
          <p:cNvPr id="6" name="Footer Placeholder 3">
            <a:extLst>
              <a:ext uri="{FF2B5EF4-FFF2-40B4-BE49-F238E27FC236}">
                <a16:creationId xmlns:a16="http://schemas.microsoft.com/office/drawing/2014/main" id="{D94BE7A0-627D-2D56-2AE3-75FBE99046D1}"/>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Tree>
    <p:extLst>
      <p:ext uri="{BB962C8B-B14F-4D97-AF65-F5344CB8AC3E}">
        <p14:creationId xmlns:p14="http://schemas.microsoft.com/office/powerpoint/2010/main" val="41303738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8A89AA98-DFC3-6280-59DC-2C483A8920F3}"/>
              </a:ext>
            </a:extLst>
          </p:cNvPr>
          <p:cNvSpPr>
            <a:spLocks noGrp="1"/>
          </p:cNvSpPr>
          <p:nvPr>
            <p:ph type="sldNum" sz="quarter" idx="12"/>
          </p:nvPr>
        </p:nvSpPr>
        <p:spPr/>
        <p:txBody>
          <a:bodyPr rtlCol="0"/>
          <a:lstStyle/>
          <a:p>
            <a:pPr rtl="0"/>
            <a:fld id="{561D0CCE-8DCC-44DC-A653-AE62B1D84A52}" type="slidenum">
              <a:rPr lang="en-GB" smtClean="0"/>
              <a:pPr rtl="0"/>
              <a:t>30</a:t>
            </a:fld>
            <a:endParaRPr lang="en-GB"/>
          </a:p>
        </p:txBody>
      </p:sp>
      <p:sp>
        <p:nvSpPr>
          <p:cNvPr id="6" name="Title 1">
            <a:extLst>
              <a:ext uri="{FF2B5EF4-FFF2-40B4-BE49-F238E27FC236}">
                <a16:creationId xmlns:a16="http://schemas.microsoft.com/office/drawing/2014/main" id="{144B8B9A-C108-3CFE-9BE0-08EC33E7E0B6}"/>
              </a:ext>
            </a:extLst>
          </p:cNvPr>
          <p:cNvSpPr>
            <a:spLocks noGrp="1"/>
          </p:cNvSpPr>
          <p:nvPr>
            <p:ph type="title"/>
          </p:nvPr>
        </p:nvSpPr>
        <p:spPr>
          <a:xfrm>
            <a:off x="1805375" y="2766218"/>
            <a:ext cx="8581250" cy="1325563"/>
          </a:xfrm>
        </p:spPr>
        <p:txBody>
          <a:bodyPr lIns="91440" tIns="45720" rIns="91440" bIns="45720" rtlCol="0" anchor="ctr"/>
          <a:lstStyle/>
          <a:p>
            <a:pPr algn="ctr" rtl="0"/>
            <a:r>
              <a:rPr lang="cy" sz="5400">
                <a:cs typeface="Arial"/>
              </a:rPr>
              <a:t>Brechlyn MMR </a:t>
            </a:r>
            <a:endParaRPr lang="en-US" sz="5400"/>
          </a:p>
        </p:txBody>
      </p:sp>
      <p:sp>
        <p:nvSpPr>
          <p:cNvPr id="4" name="Footer Placeholder 3">
            <a:extLst>
              <a:ext uri="{FF2B5EF4-FFF2-40B4-BE49-F238E27FC236}">
                <a16:creationId xmlns:a16="http://schemas.microsoft.com/office/drawing/2014/main" id="{B37A2452-9AB6-E8CB-9F97-6513744D50B8}"/>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Tree>
    <p:extLst>
      <p:ext uri="{BB962C8B-B14F-4D97-AF65-F5344CB8AC3E}">
        <p14:creationId xmlns:p14="http://schemas.microsoft.com/office/powerpoint/2010/main" val="9362145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B35572-24AE-0543-FCA3-DB4147B6E17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326E719-91E2-135D-EEA1-8661E25511EE}"/>
              </a:ext>
            </a:extLst>
          </p:cNvPr>
          <p:cNvSpPr>
            <a:spLocks noGrp="1"/>
          </p:cNvSpPr>
          <p:nvPr>
            <p:ph type="title"/>
          </p:nvPr>
        </p:nvSpPr>
        <p:spPr/>
        <p:txBody>
          <a:bodyPr lIns="91440" tIns="45720" rIns="91440" bIns="45720" rtlCol="0" anchor="ctr"/>
          <a:lstStyle/>
          <a:p>
            <a:pPr algn="ctr" rtl="0">
              <a:lnSpc>
                <a:spcPct val="107000"/>
              </a:lnSpc>
              <a:spcAft>
                <a:spcPts val="800"/>
              </a:spcAft>
            </a:pPr>
            <a:r>
              <a:rPr lang="cy" sz="4000" b="1" dirty="0">
                <a:ea typeface="Calibri"/>
                <a:cs typeface="Times New Roman"/>
              </a:rPr>
              <a:t>Brechlyn rhag y frech goch, clwy'r pennau a rwbela (MMR)</a:t>
            </a:r>
            <a:endParaRPr lang="en-GB" sz="4000" dirty="0">
              <a:ea typeface="Calibri"/>
              <a:cs typeface="Times New Roman"/>
            </a:endParaRPr>
          </a:p>
        </p:txBody>
      </p:sp>
      <p:sp>
        <p:nvSpPr>
          <p:cNvPr id="3" name="Content Placeholder 2">
            <a:extLst>
              <a:ext uri="{FF2B5EF4-FFF2-40B4-BE49-F238E27FC236}">
                <a16:creationId xmlns:a16="http://schemas.microsoft.com/office/drawing/2014/main" id="{0A53C608-456A-F750-32F7-93EEA50FA463}"/>
              </a:ext>
            </a:extLst>
          </p:cNvPr>
          <p:cNvSpPr>
            <a:spLocks noGrp="1"/>
          </p:cNvSpPr>
          <p:nvPr>
            <p:ph idx="1"/>
          </p:nvPr>
        </p:nvSpPr>
        <p:spPr>
          <a:xfrm>
            <a:off x="838199" y="2079057"/>
            <a:ext cx="6544377" cy="4097906"/>
          </a:xfrm>
        </p:spPr>
        <p:txBody>
          <a:bodyPr lIns="91440" tIns="45720" rIns="91440" bIns="45720" rtlCol="0" anchor="t"/>
          <a:lstStyle/>
          <a:p>
            <a:pPr rtl="0">
              <a:lnSpc>
                <a:spcPct val="107000"/>
              </a:lnSpc>
              <a:spcAft>
                <a:spcPts val="800"/>
              </a:spcAft>
            </a:pPr>
            <a:r>
              <a:rPr lang="cy" sz="1800" dirty="0">
                <a:ea typeface="Calibri"/>
                <a:cs typeface="Times New Roman"/>
              </a:rPr>
              <a:t>Mae'r </a:t>
            </a:r>
            <a:r>
              <a:rPr lang="cy" sz="1800" b="1" dirty="0">
                <a:ea typeface="Calibri"/>
                <a:cs typeface="Times New Roman"/>
              </a:rPr>
              <a:t>frech goch, clwy'r pennau a rwbela </a:t>
            </a:r>
            <a:r>
              <a:rPr lang="cy" sz="1800" dirty="0">
                <a:ea typeface="Calibri"/>
                <a:cs typeface="Times New Roman"/>
              </a:rPr>
              <a:t>yn 3 haint difrifol.</a:t>
            </a:r>
          </a:p>
          <a:p>
            <a:pPr rtl="0">
              <a:lnSpc>
                <a:spcPct val="107000"/>
              </a:lnSpc>
              <a:spcAft>
                <a:spcPts val="800"/>
              </a:spcAft>
            </a:pPr>
            <a:r>
              <a:rPr lang="cy" sz="1800" dirty="0">
                <a:ea typeface="Calibri"/>
                <a:cs typeface="Times New Roman"/>
              </a:rPr>
              <a:t>Maent yn cael eu hachosi gan feirysau sy'n lledaenu drwy besychu a thisian.  </a:t>
            </a:r>
          </a:p>
          <a:p>
            <a:pPr rtl="0">
              <a:lnSpc>
                <a:spcPct val="107000"/>
              </a:lnSpc>
              <a:spcAft>
                <a:spcPts val="800"/>
              </a:spcAft>
            </a:pPr>
            <a:r>
              <a:rPr lang="cy" sz="1800" dirty="0">
                <a:ea typeface="Calibri"/>
                <a:cs typeface="Times New Roman"/>
              </a:rPr>
              <a:t>Gall pob un o'r 3 haint achosi cymhlethdodau difrifol.</a:t>
            </a:r>
          </a:p>
          <a:p>
            <a:pPr rtl="0">
              <a:lnSpc>
                <a:spcPct val="107000"/>
              </a:lnSpc>
              <a:spcAft>
                <a:spcPts val="800"/>
              </a:spcAft>
              <a:tabLst>
                <a:tab pos="457200" algn="l"/>
              </a:tabLst>
            </a:pPr>
            <a:r>
              <a:rPr lang="cy" sz="1800" dirty="0">
                <a:ea typeface="Calibri"/>
                <a:cs typeface="Times New Roman"/>
              </a:rPr>
              <a:t>Bydd sicrhau eich bod wedi cael 2 ddos ​​o’r brechlyn MMR yn helpu i'ch diogelu chi a'ch ffrindiau a'ch teulu.</a:t>
            </a:r>
          </a:p>
          <a:p>
            <a:pPr rtl="0">
              <a:lnSpc>
                <a:spcPct val="107000"/>
              </a:lnSpc>
              <a:spcAft>
                <a:spcPts val="800"/>
              </a:spcAft>
              <a:tabLst>
                <a:tab pos="457200" algn="l"/>
              </a:tabLst>
            </a:pPr>
            <a:r>
              <a:rPr lang="cy" sz="1800" b="1" dirty="0">
                <a:solidFill>
                  <a:srgbClr val="212A73"/>
                </a:solidFill>
                <a:cs typeface="Arial"/>
              </a:rPr>
              <a:t>Mae 2 ddos ​​o'r brechlyn MMR yn cael eu cynnig i blant cyn iddynt ddechrau yn yr ysgol gynradd. Os ydych chi wedi methu'r rhain, </a:t>
            </a:r>
            <a:r>
              <a:rPr lang="cy" sz="1800" b="1" dirty="0">
                <a:solidFill>
                  <a:srgbClr val="FF0000"/>
                </a:solidFill>
                <a:cs typeface="Arial"/>
              </a:rPr>
              <a:t>dydy hi ddim yn rhy hwyr!</a:t>
            </a:r>
            <a:r>
              <a:rPr lang="cy" sz="1800" b="1" dirty="0">
                <a:solidFill>
                  <a:srgbClr val="212A73"/>
                </a:solidFill>
                <a:cs typeface="Arial"/>
              </a:rPr>
              <a:t> </a:t>
            </a:r>
            <a:endParaRPr lang="en-US" sz="1800" b="1" dirty="0">
              <a:cs typeface="Arial"/>
            </a:endParaRPr>
          </a:p>
          <a:p>
            <a:pPr rtl="0">
              <a:lnSpc>
                <a:spcPct val="107000"/>
              </a:lnSpc>
              <a:spcAft>
                <a:spcPts val="800"/>
              </a:spcAft>
              <a:tabLst>
                <a:tab pos="457200" algn="l"/>
              </a:tabLst>
            </a:pPr>
            <a:endParaRPr lang="en-GB" sz="1800" dirty="0">
              <a:ea typeface="Calibri" panose="020F0502020204030204" pitchFamily="34" charset="0"/>
              <a:cs typeface="Times New Roman" panose="02020603050405020304" pitchFamily="18" charset="0"/>
            </a:endParaRPr>
          </a:p>
          <a:p>
            <a:pPr rtl="0">
              <a:lnSpc>
                <a:spcPct val="107000"/>
              </a:lnSpc>
              <a:spcAft>
                <a:spcPts val="800"/>
              </a:spcAft>
              <a:tabLst>
                <a:tab pos="457200" algn="l"/>
              </a:tabLst>
            </a:pPr>
            <a:endParaRPr lang="en-GB" sz="1800" dirty="0">
              <a:ea typeface="Calibri" panose="020F0502020204030204" pitchFamily="34" charset="0"/>
              <a:cs typeface="Times New Roman" panose="02020603050405020304" pitchFamily="18" charset="0"/>
            </a:endParaRPr>
          </a:p>
          <a:p>
            <a:pPr rtl="0">
              <a:lnSpc>
                <a:spcPct val="107000"/>
              </a:lnSpc>
              <a:spcAft>
                <a:spcPts val="800"/>
              </a:spcAft>
              <a:tabLst>
                <a:tab pos="457200" algn="l"/>
              </a:tabLst>
            </a:pPr>
            <a:endParaRPr lang="en-GB" sz="1800" dirty="0">
              <a:ea typeface="Calibri" panose="020F0502020204030204" pitchFamily="34" charset="0"/>
              <a:cs typeface="Times New Roman" panose="02020603050405020304" pitchFamily="18" charset="0"/>
            </a:endParaRPr>
          </a:p>
          <a:p>
            <a:pPr rtl="0">
              <a:lnSpc>
                <a:spcPct val="107000"/>
              </a:lnSpc>
              <a:spcAft>
                <a:spcPts val="800"/>
              </a:spcAft>
              <a:tabLst>
                <a:tab pos="457200" algn="l"/>
              </a:tabLst>
            </a:pPr>
            <a:endParaRPr kumimoji="0" lang="en-GB" sz="1800" b="1" i="0" u="none" strike="noStrike" kern="1200" cap="none" spc="0" normalizeH="0" baseline="0" noProof="0" dirty="0">
              <a:ln>
                <a:noFill/>
              </a:ln>
              <a:solidFill>
                <a:srgbClr val="FF0000"/>
              </a:solidFill>
              <a:effectLst/>
              <a:uLnTx/>
              <a:uFillTx/>
              <a:latin typeface="Arial"/>
              <a:ea typeface="Calibri" panose="020F0502020204030204" pitchFamily="34" charset="0"/>
              <a:cs typeface="Times New Roman"/>
            </a:endParaRPr>
          </a:p>
          <a:p>
            <a:pPr rtl="0">
              <a:lnSpc>
                <a:spcPct val="107000"/>
              </a:lnSpc>
              <a:spcAft>
                <a:spcPts val="800"/>
              </a:spcAft>
              <a:tabLst>
                <a:tab pos="457200" algn="l"/>
              </a:tabLst>
            </a:pPr>
            <a:endParaRPr lang="en-GB" sz="1600" dirty="0"/>
          </a:p>
        </p:txBody>
      </p:sp>
      <p:sp>
        <p:nvSpPr>
          <p:cNvPr id="8" name="Footer Placeholder 3">
            <a:extLst>
              <a:ext uri="{FF2B5EF4-FFF2-40B4-BE49-F238E27FC236}">
                <a16:creationId xmlns:a16="http://schemas.microsoft.com/office/drawing/2014/main" id="{2EABEAD0-49A1-54B5-9276-FBE33F73D6D6}"/>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a:extLst>
              <a:ext uri="{FF2B5EF4-FFF2-40B4-BE49-F238E27FC236}">
                <a16:creationId xmlns:a16="http://schemas.microsoft.com/office/drawing/2014/main" id="{3EECC63F-CEDD-05AB-098B-6EB9ABFF7684}"/>
              </a:ext>
            </a:extLst>
          </p:cNvPr>
          <p:cNvSpPr>
            <a:spLocks noGrp="1"/>
          </p:cNvSpPr>
          <p:nvPr>
            <p:ph type="sldNum" sz="quarter" idx="12"/>
          </p:nvPr>
        </p:nvSpPr>
        <p:spPr/>
        <p:txBody>
          <a:bodyPr rtlCol="0"/>
          <a:lstStyle/>
          <a:p>
            <a:pPr rtl="0"/>
            <a:fld id="{561D0CCE-8DCC-44DC-A653-AE62B1D84A52}" type="slidenum">
              <a:rPr lang="en-GB" smtClean="0"/>
              <a:pPr rtl="0"/>
              <a:t>31</a:t>
            </a:fld>
            <a:endParaRPr lang="en-GB"/>
          </a:p>
        </p:txBody>
      </p:sp>
      <p:pic>
        <p:nvPicPr>
          <p:cNvPr id="10" name="Picture 9">
            <a:extLst>
              <a:ext uri="{FF2B5EF4-FFF2-40B4-BE49-F238E27FC236}">
                <a16:creationId xmlns:a16="http://schemas.microsoft.com/office/drawing/2014/main" id="{ECF2F405-88C1-2978-9BCF-2C38E26FA509}"/>
              </a:ext>
            </a:extLst>
          </p:cNvPr>
          <p:cNvPicPr>
            <a:picLocks noChangeAspect="1"/>
          </p:cNvPicPr>
          <p:nvPr/>
        </p:nvPicPr>
        <p:blipFill>
          <a:blip r:embed="rId3"/>
          <a:stretch>
            <a:fillRect/>
          </a:stretch>
        </p:blipFill>
        <p:spPr>
          <a:xfrm>
            <a:off x="9091013" y="1125878"/>
            <a:ext cx="2654673" cy="4949069"/>
          </a:xfrm>
          <a:prstGeom prst="rect">
            <a:avLst/>
          </a:prstGeom>
        </p:spPr>
      </p:pic>
    </p:spTree>
    <p:extLst>
      <p:ext uri="{BB962C8B-B14F-4D97-AF65-F5344CB8AC3E}">
        <p14:creationId xmlns:p14="http://schemas.microsoft.com/office/powerpoint/2010/main" val="13995642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2B259C-7E3C-E591-B708-36AB2A6AD5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3472DC-A658-3F9A-9A71-AE015BDB984F}"/>
              </a:ext>
            </a:extLst>
          </p:cNvPr>
          <p:cNvSpPr>
            <a:spLocks noGrp="1"/>
          </p:cNvSpPr>
          <p:nvPr>
            <p:ph type="title"/>
          </p:nvPr>
        </p:nvSpPr>
        <p:spPr/>
        <p:txBody>
          <a:bodyPr lIns="91440" tIns="45720" rIns="91440" bIns="45720" rtlCol="0" anchor="ctr"/>
          <a:lstStyle/>
          <a:p>
            <a:pPr algn="ctr" rtl="0">
              <a:lnSpc>
                <a:spcPct val="107000"/>
              </a:lnSpc>
              <a:spcAft>
                <a:spcPts val="800"/>
              </a:spcAft>
            </a:pPr>
            <a:r>
              <a:rPr lang="cy" sz="3800" b="1">
                <a:ea typeface="Calibri"/>
                <a:cs typeface="Times New Roman"/>
              </a:rPr>
              <a:t>Brechlyn rhag y frech goch, clwy'r pennau a rwbela (MMR)</a:t>
            </a:r>
            <a:endParaRPr lang="en-GB" sz="3800">
              <a:ea typeface="Calibri"/>
              <a:cs typeface="Times New Roman"/>
            </a:endParaRPr>
          </a:p>
        </p:txBody>
      </p:sp>
      <p:sp>
        <p:nvSpPr>
          <p:cNvPr id="3" name="Content Placeholder 2">
            <a:extLst>
              <a:ext uri="{FF2B5EF4-FFF2-40B4-BE49-F238E27FC236}">
                <a16:creationId xmlns:a16="http://schemas.microsoft.com/office/drawing/2014/main" id="{FC04678D-8FD7-FE66-F4EE-779520E66C68}"/>
              </a:ext>
            </a:extLst>
          </p:cNvPr>
          <p:cNvSpPr>
            <a:spLocks noGrp="1"/>
          </p:cNvSpPr>
          <p:nvPr>
            <p:ph idx="1"/>
          </p:nvPr>
        </p:nvSpPr>
        <p:spPr/>
        <p:txBody>
          <a:bodyPr lIns="91440" tIns="45720" rIns="91440" bIns="45720" rtlCol="0" anchor="t"/>
          <a:lstStyle/>
          <a:p>
            <a:pPr rtl="0">
              <a:lnSpc>
                <a:spcPct val="100000"/>
              </a:lnSpc>
              <a:spcAft>
                <a:spcPts val="800"/>
              </a:spcAft>
              <a:tabLst>
                <a:tab pos="457200" algn="l"/>
              </a:tabLst>
            </a:pPr>
            <a:r>
              <a:rPr lang="cy" sz="1800" b="1" dirty="0">
                <a:ea typeface="Calibri"/>
                <a:cs typeface="Times New Roman"/>
              </a:rPr>
              <a:t>Y Frech Goch</a:t>
            </a:r>
            <a:br>
              <a:rPr lang="en-GB" sz="1800" b="1" dirty="0">
                <a:ea typeface="Calibri"/>
                <a:cs typeface="Times New Roman"/>
              </a:rPr>
            </a:br>
            <a:r>
              <a:rPr lang="cy" sz="1800" dirty="0">
                <a:ea typeface="Calibri"/>
                <a:cs typeface="Times New Roman"/>
              </a:rPr>
              <a:t>-</a:t>
            </a:r>
            <a:r>
              <a:rPr lang="cy" sz="1800" b="1" dirty="0">
                <a:ea typeface="Calibri"/>
                <a:cs typeface="Times New Roman"/>
              </a:rPr>
              <a:t> </a:t>
            </a:r>
            <a:r>
              <a:rPr lang="cy" sz="1800" dirty="0">
                <a:ea typeface="Calibri"/>
                <a:cs typeface="Times New Roman"/>
              </a:rPr>
              <a:t>Bydd gan bawb sydd wedi'u heintio dwymyn uchel, brech a byddant yn teimlo'n sâl iawn.</a:t>
            </a:r>
            <a:br>
              <a:rPr lang="en-GB" sz="1800" dirty="0">
                <a:ea typeface="Calibri"/>
                <a:cs typeface="Times New Roman"/>
              </a:rPr>
            </a:br>
            <a:r>
              <a:rPr lang="cy" sz="1800" dirty="0">
                <a:ea typeface="Calibri"/>
                <a:cs typeface="Times New Roman"/>
              </a:rPr>
              <a:t>- Mae cymhlethdodau oherwydd y frech goch yn cynnwys haint yn yr ysgyfaint, yr ymennydd a gall achosi marwolaeth weithiau.</a:t>
            </a:r>
          </a:p>
          <a:p>
            <a:pPr rtl="0">
              <a:lnSpc>
                <a:spcPct val="100000"/>
              </a:lnSpc>
              <a:spcBef>
                <a:spcPts val="0"/>
              </a:spcBef>
              <a:tabLst>
                <a:tab pos="457200" algn="l"/>
              </a:tabLst>
            </a:pPr>
            <a:r>
              <a:rPr lang="cy" sz="1800" b="1" dirty="0">
                <a:ea typeface="Calibri"/>
                <a:cs typeface="Times New Roman"/>
              </a:rPr>
              <a:t>Clwy'r pennau</a:t>
            </a:r>
            <a:br>
              <a:rPr lang="en-GB" sz="1800" b="1" dirty="0">
                <a:ea typeface="Calibri"/>
                <a:cs typeface="Times New Roman"/>
              </a:rPr>
            </a:br>
            <a:r>
              <a:rPr lang="cy" sz="1800" dirty="0">
                <a:ea typeface="Calibri"/>
                <a:cs typeface="Times New Roman"/>
              </a:rPr>
              <a:t>-</a:t>
            </a:r>
            <a:r>
              <a:rPr lang="cy" sz="1800" b="1" dirty="0">
                <a:ea typeface="Calibri"/>
                <a:cs typeface="Times New Roman"/>
              </a:rPr>
              <a:t> </a:t>
            </a:r>
            <a:r>
              <a:rPr lang="cy" sz="1800" dirty="0">
                <a:ea typeface="Calibri"/>
                <a:cs typeface="Times New Roman"/>
              </a:rPr>
              <a:t>Mae’n achosi chwarennau poenus, chwyddedig yn yr wyneb, y gwddf, yr ên, yn ogystal â thwymyn uchel a chur pen/pen tost. Gall cymhlethdodau gynnwys haint ar yr ymennydd a gorchudd yr ymennydd.</a:t>
            </a:r>
          </a:p>
          <a:p>
            <a:pPr marL="0" indent="0">
              <a:lnSpc>
                <a:spcPct val="100000"/>
              </a:lnSpc>
              <a:spcBef>
                <a:spcPts val="0"/>
              </a:spcBef>
              <a:buNone/>
              <a:tabLst>
                <a:tab pos="457200" algn="l"/>
              </a:tabLst>
            </a:pPr>
            <a:r>
              <a:rPr lang="cy" sz="1800" dirty="0">
                <a:ea typeface="Calibri"/>
                <a:cs typeface="Times New Roman"/>
              </a:rPr>
              <a:t>- Gall hefyd achosi chwyddo poenus yn yr ofarïau mewn menywod a’r ceilliau mewn gwrywod</a:t>
            </a:r>
            <a:br>
              <a:rPr lang="en-GB" sz="1800" dirty="0">
                <a:ea typeface="Calibri"/>
                <a:cs typeface="Times New Roman"/>
              </a:rPr>
            </a:br>
            <a:r>
              <a:rPr lang="cy" sz="1800" dirty="0">
                <a:ea typeface="Calibri"/>
                <a:cs typeface="Times New Roman"/>
              </a:rPr>
              <a:t>- Gall clwy'r pennau achosi marwolaeth weithiau.</a:t>
            </a:r>
          </a:p>
          <a:p>
            <a:pPr rtl="0">
              <a:lnSpc>
                <a:spcPct val="100000"/>
              </a:lnSpc>
              <a:spcAft>
                <a:spcPts val="800"/>
              </a:spcAft>
              <a:tabLst>
                <a:tab pos="457200" algn="l"/>
              </a:tabLst>
            </a:pPr>
            <a:r>
              <a:rPr lang="cy" sz="1800" b="1" dirty="0">
                <a:ea typeface="Calibri"/>
                <a:cs typeface="Times New Roman"/>
              </a:rPr>
              <a:t>Rwbela</a:t>
            </a:r>
            <a:r>
              <a:rPr lang="cy" sz="1800" dirty="0">
                <a:ea typeface="Calibri"/>
                <a:cs typeface="Times New Roman"/>
              </a:rPr>
              <a:t> (a elwir hefyd yn frech goch yr Almaen).</a:t>
            </a:r>
            <a:br>
              <a:rPr lang="en-GB" sz="1800" dirty="0">
                <a:ea typeface="Calibri"/>
                <a:cs typeface="Times New Roman"/>
              </a:rPr>
            </a:br>
            <a:r>
              <a:rPr lang="cy" sz="1800" dirty="0">
                <a:ea typeface="Calibri"/>
                <a:cs typeface="Times New Roman"/>
              </a:rPr>
              <a:t>- Mae symptomau fel arfer yn ysgafn.</a:t>
            </a:r>
            <a:br>
              <a:rPr lang="en-GB" sz="1800" dirty="0">
                <a:ea typeface="Calibri"/>
                <a:cs typeface="Times New Roman"/>
              </a:rPr>
            </a:br>
            <a:r>
              <a:rPr lang="cy" sz="1800" dirty="0">
                <a:ea typeface="Calibri"/>
                <a:cs typeface="Times New Roman"/>
              </a:rPr>
              <a:t>- Gall dal rwbela yn ystod beichiogrwydd fod yn ddifrifol iawn i fabanod yn y groth. Mae’n gallu achosi camesgoriad a niwed i olwg, clyw, calon ac ymennydd y baban</a:t>
            </a:r>
            <a:r>
              <a:rPr lang="cy" sz="1800" dirty="0">
                <a:latin typeface="Calibri"/>
                <a:ea typeface="Calibri"/>
                <a:cs typeface="Times New Roman"/>
              </a:rPr>
              <a:t>.</a:t>
            </a:r>
            <a:r>
              <a:rPr lang="cy" sz="1800" dirty="0">
                <a:latin typeface="+mj-lt"/>
                <a:ea typeface="Calibri"/>
                <a:cs typeface="Times New Roman"/>
              </a:rPr>
              <a:t> </a:t>
            </a:r>
            <a:endParaRPr lang="en-GB" sz="1800" dirty="0"/>
          </a:p>
        </p:txBody>
      </p:sp>
      <p:sp>
        <p:nvSpPr>
          <p:cNvPr id="8" name="Footer Placeholder 3">
            <a:extLst>
              <a:ext uri="{FF2B5EF4-FFF2-40B4-BE49-F238E27FC236}">
                <a16:creationId xmlns:a16="http://schemas.microsoft.com/office/drawing/2014/main" id="{A32A1FB3-4CE9-326F-28A1-761FE89BD055}"/>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a:extLst>
              <a:ext uri="{FF2B5EF4-FFF2-40B4-BE49-F238E27FC236}">
                <a16:creationId xmlns:a16="http://schemas.microsoft.com/office/drawing/2014/main" id="{2EA101A5-1DB3-48B7-0350-72EE4526E1A5}"/>
              </a:ext>
            </a:extLst>
          </p:cNvPr>
          <p:cNvSpPr>
            <a:spLocks noGrp="1"/>
          </p:cNvSpPr>
          <p:nvPr>
            <p:ph type="sldNum" sz="quarter" idx="12"/>
          </p:nvPr>
        </p:nvSpPr>
        <p:spPr/>
        <p:txBody>
          <a:bodyPr rtlCol="0"/>
          <a:lstStyle/>
          <a:p>
            <a:pPr rtl="0"/>
            <a:fld id="{561D0CCE-8DCC-44DC-A653-AE62B1D84A52}" type="slidenum">
              <a:rPr lang="en-GB" smtClean="0"/>
              <a:pPr rtl="0"/>
              <a:t>32</a:t>
            </a:fld>
            <a:endParaRPr lang="en-GB"/>
          </a:p>
        </p:txBody>
      </p:sp>
    </p:spTree>
    <p:extLst>
      <p:ext uri="{BB962C8B-B14F-4D97-AF65-F5344CB8AC3E}">
        <p14:creationId xmlns:p14="http://schemas.microsoft.com/office/powerpoint/2010/main" val="19079896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pPr algn="ctr" rtl="0">
              <a:lnSpc>
                <a:spcPct val="107000"/>
              </a:lnSpc>
              <a:spcAft>
                <a:spcPts val="800"/>
              </a:spcAft>
            </a:pPr>
            <a:r>
              <a:rPr lang="cy" b="1">
                <a:ea typeface="Calibri" panose="020F0502020204030204" pitchFamily="34" charset="0"/>
                <a:cs typeface="Times New Roman" panose="02020603050405020304" pitchFamily="18" charset="0"/>
              </a:rPr>
              <a:t>Y Frech Goch yng Nghymru</a:t>
            </a:r>
            <a:endParaRPr lang="en-GB">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1" y="1825625"/>
            <a:ext cx="5886450" cy="4351338"/>
          </a:xfrm>
        </p:spPr>
        <p:txBody>
          <a:bodyPr lIns="91440" tIns="45720" rIns="91440" bIns="45720" rtlCol="0" anchor="t"/>
          <a:lstStyle/>
          <a:p>
            <a:pPr marL="342900" lvl="0" indent="-342900" rtl="0">
              <a:lnSpc>
                <a:spcPct val="107000"/>
              </a:lnSpc>
              <a:spcAft>
                <a:spcPts val="800"/>
              </a:spcAft>
              <a:tabLst>
                <a:tab pos="457200" algn="l"/>
              </a:tabLst>
            </a:pPr>
            <a:r>
              <a:rPr lang="cy" sz="1800" dirty="0">
                <a:ea typeface="Calibri"/>
                <a:cs typeface="Times New Roman"/>
              </a:rPr>
              <a:t>Mae'r</a:t>
            </a:r>
            <a:r>
              <a:rPr lang="cy" sz="1800" b="1" dirty="0">
                <a:ea typeface="Calibri"/>
                <a:cs typeface="Times New Roman"/>
              </a:rPr>
              <a:t> frech goch</a:t>
            </a:r>
            <a:r>
              <a:rPr lang="cy" sz="1800" dirty="0">
                <a:ea typeface="Calibri"/>
                <a:cs typeface="Times New Roman"/>
              </a:rPr>
              <a:t> yn un o glefydau mwyaf heintus y byd.</a:t>
            </a:r>
          </a:p>
          <a:p>
            <a:pPr marL="342900" lvl="0" indent="-342900" rtl="0">
              <a:lnSpc>
                <a:spcPct val="100000"/>
              </a:lnSpc>
              <a:spcAft>
                <a:spcPts val="800"/>
              </a:spcAft>
              <a:tabLst>
                <a:tab pos="457200" algn="l"/>
              </a:tabLst>
            </a:pPr>
            <a:r>
              <a:rPr lang="cy" sz="1800" dirty="0">
                <a:ea typeface="Calibri"/>
                <a:cs typeface="Times New Roman"/>
              </a:rPr>
              <a:t>Mae'n lledaenu drwy besychu a thisian, drwy gysylltiad personol agos neu gysylltiad uniongyrchol â secretiadau heintiedig y trwyn neu’r gwddf.</a:t>
            </a:r>
          </a:p>
          <a:p>
            <a:pPr marL="342900" lvl="0" indent="-342900" rtl="0">
              <a:lnSpc>
                <a:spcPct val="100000"/>
              </a:lnSpc>
              <a:spcAft>
                <a:spcPts val="800"/>
              </a:spcAft>
              <a:tabLst>
                <a:tab pos="457200" algn="l"/>
              </a:tabLst>
            </a:pPr>
            <a:r>
              <a:rPr lang="cy" sz="1800" dirty="0">
                <a:ea typeface="Calibri"/>
                <a:cs typeface="Times New Roman"/>
              </a:rPr>
              <a:t>Mae’n gallu bod yn glefyd difrifol iawn a gall achosi cymhlethdodau sylweddol a rhai sy’n peryglu bywyd.</a:t>
            </a:r>
          </a:p>
          <a:p>
            <a:pPr marL="342900" lvl="0" indent="-342900" rtl="0">
              <a:lnSpc>
                <a:spcPct val="100000"/>
              </a:lnSpc>
              <a:spcAft>
                <a:spcPts val="800"/>
              </a:spcAft>
              <a:tabLst>
                <a:tab pos="457200" algn="l"/>
              </a:tabLst>
            </a:pPr>
            <a:r>
              <a:rPr lang="cy" sz="1800" b="1" dirty="0">
                <a:ea typeface="Calibri"/>
                <a:cs typeface="Times New Roman"/>
              </a:rPr>
              <a:t>Roedd tua 100 o blant yn marw yng Nghymru a Lloegr bob blwyddyn cyn i’r drefn frechu rhag y frech goch ddechrau yn y DU.</a:t>
            </a:r>
          </a:p>
          <a:p>
            <a:pPr marL="342900" lvl="0" indent="-342900" rtl="0">
              <a:lnSpc>
                <a:spcPct val="100000"/>
              </a:lnSpc>
              <a:spcAft>
                <a:spcPts val="800"/>
              </a:spcAft>
              <a:tabLst>
                <a:tab pos="457200" algn="l"/>
              </a:tabLst>
            </a:pPr>
            <a:r>
              <a:rPr lang="cy" sz="1800" dirty="0">
                <a:ea typeface="Calibri"/>
                <a:cs typeface="Times New Roman"/>
              </a:rPr>
              <a:t>Nid oes ffordd o drin y frech goch.</a:t>
            </a:r>
          </a:p>
        </p:txBody>
      </p:sp>
      <p:sp>
        <p:nvSpPr>
          <p:cNvPr id="10" name="Footer Placeholder 3">
            <a:extLst>
              <a:ext uri="{FF2B5EF4-FFF2-40B4-BE49-F238E27FC236}">
                <a16:creationId xmlns:a16="http://schemas.microsoft.com/office/drawing/2014/main" id="{10D1053C-1B5B-9D8C-8360-962FDEAC5E21}"/>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rtl="0"/>
              <a:t>33</a:t>
            </a:fld>
            <a:endParaRPr lang="en-GB"/>
          </a:p>
        </p:txBody>
      </p:sp>
      <p:pic>
        <p:nvPicPr>
          <p:cNvPr id="8" name="Picture 7">
            <a:extLst>
              <a:ext uri="{FF2B5EF4-FFF2-40B4-BE49-F238E27FC236}">
                <a16:creationId xmlns:a16="http://schemas.microsoft.com/office/drawing/2014/main" id="{5603FFBA-5BB0-876B-9413-F5A365BC77CD}"/>
              </a:ext>
            </a:extLst>
          </p:cNvPr>
          <p:cNvPicPr>
            <a:picLocks noChangeAspect="1"/>
          </p:cNvPicPr>
          <p:nvPr/>
        </p:nvPicPr>
        <p:blipFill>
          <a:blip r:embed="rId3"/>
          <a:stretch>
            <a:fillRect/>
          </a:stretch>
        </p:blipFill>
        <p:spPr>
          <a:xfrm>
            <a:off x="6724651" y="1825625"/>
            <a:ext cx="4906645" cy="2741542"/>
          </a:xfrm>
          <a:prstGeom prst="rect">
            <a:avLst/>
          </a:prstGeom>
        </p:spPr>
      </p:pic>
      <p:sp>
        <p:nvSpPr>
          <p:cNvPr id="9" name="TextBox 8">
            <a:extLst>
              <a:ext uri="{FF2B5EF4-FFF2-40B4-BE49-F238E27FC236}">
                <a16:creationId xmlns:a16="http://schemas.microsoft.com/office/drawing/2014/main" id="{E65C3A54-7D0E-005D-7ED3-8FF4577952BE}"/>
              </a:ext>
            </a:extLst>
          </p:cNvPr>
          <p:cNvSpPr txBox="1"/>
          <p:nvPr/>
        </p:nvSpPr>
        <p:spPr>
          <a:xfrm>
            <a:off x="10117358" y="4567167"/>
            <a:ext cx="1513938" cy="276999"/>
          </a:xfrm>
          <a:prstGeom prst="rect">
            <a:avLst/>
          </a:prstGeom>
          <a:noFill/>
        </p:spPr>
        <p:txBody>
          <a:bodyPr wrap="square" rtlCol="0">
            <a:spAutoFit/>
          </a:bodyPr>
          <a:lstStyle/>
          <a:p>
            <a:pPr rtl="0"/>
            <a:r>
              <a:rPr lang="cy" sz="1200"/>
              <a:t>Ffynhonnell: BBC News</a:t>
            </a:r>
          </a:p>
        </p:txBody>
      </p:sp>
    </p:spTree>
    <p:extLst>
      <p:ext uri="{BB962C8B-B14F-4D97-AF65-F5344CB8AC3E}">
        <p14:creationId xmlns:p14="http://schemas.microsoft.com/office/powerpoint/2010/main" val="261159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872FB5-2E49-C4D3-6077-D283E74797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91954E0-F288-6377-51CD-5734489A25BB}"/>
              </a:ext>
            </a:extLst>
          </p:cNvPr>
          <p:cNvSpPr>
            <a:spLocks noGrp="1"/>
          </p:cNvSpPr>
          <p:nvPr>
            <p:ph type="title"/>
          </p:nvPr>
        </p:nvSpPr>
        <p:spPr/>
        <p:txBody>
          <a:bodyPr rtlCol="0" anchor="ctr"/>
          <a:lstStyle/>
          <a:p>
            <a:pPr algn="ctr" rtl="0">
              <a:lnSpc>
                <a:spcPct val="107000"/>
              </a:lnSpc>
              <a:spcAft>
                <a:spcPts val="800"/>
              </a:spcAft>
            </a:pPr>
            <a:r>
              <a:rPr lang="cy" b="1">
                <a:ea typeface="Calibri" panose="020F0502020204030204" pitchFamily="34" charset="0"/>
                <a:cs typeface="Times New Roman" panose="02020603050405020304" pitchFamily="18" charset="0"/>
              </a:rPr>
              <a:t>Y Frech Goch yng Nghymru</a:t>
            </a:r>
            <a:endParaRPr lang="en-GB">
              <a:ea typeface="Calibri" panose="020F0502020204030204" pitchFamily="34"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2E20243F-A7C6-E272-2C25-8FAE6E0EE1FA}"/>
              </a:ext>
            </a:extLst>
          </p:cNvPr>
          <p:cNvSpPr>
            <a:spLocks noGrp="1"/>
          </p:cNvSpPr>
          <p:nvPr>
            <p:ph idx="1"/>
          </p:nvPr>
        </p:nvSpPr>
        <p:spPr/>
        <p:txBody>
          <a:bodyPr rtlCol="0"/>
          <a:lstStyle/>
          <a:p>
            <a:pPr marL="171450" indent="-171450" rtl="0">
              <a:buFont typeface="Arial"/>
              <a:buChar char="•"/>
            </a:pPr>
            <a:r>
              <a:rPr lang="cy" sz="1800" dirty="0">
                <a:solidFill>
                  <a:srgbClr val="002060"/>
                </a:solidFill>
                <a:ea typeface="+mn-lt"/>
                <a:cs typeface="+mn-lt"/>
              </a:rPr>
              <a:t>Rhwng Tachwedd 2012 a Gorffennaf 2013, bu brigiad mawr o achosion o’r frech goch yng Nghymru. Cafodd </a:t>
            </a:r>
            <a:r>
              <a:rPr lang="cy" sz="1800" b="1" dirty="0">
                <a:solidFill>
                  <a:srgbClr val="002060"/>
                </a:solidFill>
                <a:ea typeface="+mn-lt"/>
                <a:cs typeface="+mn-lt"/>
              </a:rPr>
              <a:t>447 </a:t>
            </a:r>
            <a:r>
              <a:rPr lang="cy" sz="1800" dirty="0">
                <a:solidFill>
                  <a:srgbClr val="002060"/>
                </a:solidFill>
                <a:ea typeface="+mn-lt"/>
                <a:cs typeface="+mn-lt"/>
              </a:rPr>
              <a:t>o achosion o’r frech goch eu cadarnhau yn ardal Canolbarth a Gorllewin Cymru, cafodd </a:t>
            </a:r>
            <a:r>
              <a:rPr lang="cy" sz="1800" b="1" dirty="0">
                <a:solidFill>
                  <a:srgbClr val="002060"/>
                </a:solidFill>
                <a:ea typeface="+mn-lt"/>
                <a:cs typeface="+mn-lt"/>
              </a:rPr>
              <a:t>64</a:t>
            </a:r>
            <a:r>
              <a:rPr lang="cy" sz="1800" dirty="0">
                <a:solidFill>
                  <a:srgbClr val="002060"/>
                </a:solidFill>
                <a:ea typeface="+mn-lt"/>
                <a:cs typeface="+mn-lt"/>
              </a:rPr>
              <a:t> o achosion eu derbyn i’r ysbyty a bu farw un unigolyn ohoni.</a:t>
            </a:r>
          </a:p>
          <a:p>
            <a:pPr marL="171450" indent="-171450" rtl="0">
              <a:buFont typeface="Arial"/>
              <a:buChar char="•"/>
            </a:pPr>
            <a:r>
              <a:rPr lang="cy" sz="1800" dirty="0">
                <a:solidFill>
                  <a:srgbClr val="002060"/>
                </a:solidFill>
                <a:ea typeface="+mn-lt"/>
                <a:cs typeface="+mn-lt"/>
              </a:rPr>
              <a:t>Ers y brigiad o achosion yn 2012/13, bu gostyngiad yn nifer yr achosion o'r frech goch yng Nghymru.</a:t>
            </a:r>
          </a:p>
          <a:p>
            <a:pPr marL="171450" indent="-171450" rtl="0">
              <a:buFont typeface="Arial"/>
              <a:buChar char="•"/>
            </a:pPr>
            <a:r>
              <a:rPr lang="cy" sz="1800" dirty="0">
                <a:solidFill>
                  <a:srgbClr val="002060"/>
                </a:solidFill>
                <a:ea typeface="+mn-lt"/>
                <a:cs typeface="+mn-lt"/>
              </a:rPr>
              <a:t>Cafodd </a:t>
            </a:r>
            <a:r>
              <a:rPr lang="cy" sz="1800" b="1" dirty="0">
                <a:solidFill>
                  <a:srgbClr val="002060"/>
                </a:solidFill>
                <a:ea typeface="+mn-lt"/>
                <a:cs typeface="+mn-lt"/>
              </a:rPr>
              <a:t>9 </a:t>
            </a:r>
            <a:r>
              <a:rPr lang="cy" sz="1800" dirty="0">
                <a:solidFill>
                  <a:srgbClr val="002060"/>
                </a:solidFill>
                <a:ea typeface="+mn-lt"/>
                <a:cs typeface="+mn-lt"/>
              </a:rPr>
              <a:t>o achosion o’r frech goch eu cadarnhau yng Nghymru yn 2023, ac roedd </a:t>
            </a:r>
            <a:r>
              <a:rPr lang="cy" sz="1800" b="1" dirty="0">
                <a:solidFill>
                  <a:srgbClr val="002060"/>
                </a:solidFill>
                <a:ea typeface="+mn-lt"/>
                <a:cs typeface="+mn-lt"/>
              </a:rPr>
              <a:t>8</a:t>
            </a:r>
            <a:r>
              <a:rPr lang="cy" sz="1800" dirty="0">
                <a:solidFill>
                  <a:srgbClr val="002060"/>
                </a:solidFill>
                <a:ea typeface="+mn-lt"/>
                <a:cs typeface="+mn-lt"/>
              </a:rPr>
              <a:t> ohonynt yn rhan o frigiad o achosion o'r frech goch yng Nghaerdydd.</a:t>
            </a:r>
            <a:endParaRPr lang="en-US" sz="1800" dirty="0">
              <a:solidFill>
                <a:srgbClr val="002060"/>
              </a:solidFill>
              <a:cs typeface="Arial"/>
            </a:endParaRPr>
          </a:p>
          <a:p>
            <a:pPr marL="171450" indent="-171450" rtl="0">
              <a:lnSpc>
                <a:spcPct val="107000"/>
              </a:lnSpc>
              <a:spcAft>
                <a:spcPts val="800"/>
              </a:spcAft>
              <a:buFont typeface="Arial"/>
              <a:buChar char="•"/>
            </a:pPr>
            <a:r>
              <a:rPr lang="cy" sz="1800" dirty="0">
                <a:solidFill>
                  <a:srgbClr val="002060"/>
                </a:solidFill>
                <a:ea typeface="+mn-lt"/>
                <a:cs typeface="+mn-lt"/>
              </a:rPr>
              <a:t>Yn 2024, bu cynnydd sylweddol yn nifer yr achosion o'r frech goch ledled y DU. Cadarnhaodd Asiantaeth Diogelwch Iechyd y DU (UKHSA) fod 2,918 o achosion yn Lloegr.</a:t>
            </a:r>
          </a:p>
          <a:p>
            <a:pPr marL="171450" indent="-171450" rtl="0">
              <a:lnSpc>
                <a:spcPct val="107000"/>
              </a:lnSpc>
              <a:spcAft>
                <a:spcPts val="800"/>
              </a:spcAft>
              <a:buFont typeface="Arial"/>
              <a:buChar char="•"/>
            </a:pPr>
            <a:r>
              <a:rPr lang="cy" sz="1800" dirty="0">
                <a:solidFill>
                  <a:srgbClr val="002060"/>
                </a:solidFill>
                <a:ea typeface="+mn-lt"/>
                <a:cs typeface="+mn-lt"/>
              </a:rPr>
              <a:t>Ym mis Ebrill 2024, cyhoeddwyd brigiad o achosion o'r frech goch yn ne-ddwyrain Cymru, a arweiniodd at gyfanswm o </a:t>
            </a:r>
            <a:r>
              <a:rPr lang="cy" sz="1800" b="1" dirty="0">
                <a:solidFill>
                  <a:srgbClr val="002060"/>
                </a:solidFill>
                <a:ea typeface="+mn-lt"/>
                <a:cs typeface="+mn-lt"/>
              </a:rPr>
              <a:t>17 </a:t>
            </a:r>
            <a:r>
              <a:rPr lang="cy" sz="1800" dirty="0">
                <a:solidFill>
                  <a:srgbClr val="002060"/>
                </a:solidFill>
                <a:ea typeface="+mn-lt"/>
                <a:cs typeface="+mn-lt"/>
              </a:rPr>
              <a:t>o achosion wedi’u cadarnhau.</a:t>
            </a:r>
            <a:endParaRPr lang="en-GB" sz="1800" dirty="0"/>
          </a:p>
        </p:txBody>
      </p:sp>
      <p:sp>
        <p:nvSpPr>
          <p:cNvPr id="8" name="Footer Placeholder 3">
            <a:extLst>
              <a:ext uri="{FF2B5EF4-FFF2-40B4-BE49-F238E27FC236}">
                <a16:creationId xmlns:a16="http://schemas.microsoft.com/office/drawing/2014/main" id="{FFD69C26-288E-2332-B837-93646514EFD5}"/>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a:extLst>
              <a:ext uri="{FF2B5EF4-FFF2-40B4-BE49-F238E27FC236}">
                <a16:creationId xmlns:a16="http://schemas.microsoft.com/office/drawing/2014/main" id="{09F34D13-0874-9F8C-28E0-0239532478B1}"/>
              </a:ext>
            </a:extLst>
          </p:cNvPr>
          <p:cNvSpPr>
            <a:spLocks noGrp="1"/>
          </p:cNvSpPr>
          <p:nvPr>
            <p:ph type="sldNum" sz="quarter" idx="12"/>
          </p:nvPr>
        </p:nvSpPr>
        <p:spPr/>
        <p:txBody>
          <a:bodyPr rtlCol="0"/>
          <a:lstStyle/>
          <a:p>
            <a:pPr rtl="0"/>
            <a:fld id="{561D0CCE-8DCC-44DC-A653-AE62B1D84A52}" type="slidenum">
              <a:rPr lang="en-GB" smtClean="0"/>
              <a:pPr rtl="0"/>
              <a:t>34</a:t>
            </a:fld>
            <a:endParaRPr lang="en-GB"/>
          </a:p>
        </p:txBody>
      </p:sp>
    </p:spTree>
    <p:extLst>
      <p:ext uri="{BB962C8B-B14F-4D97-AF65-F5344CB8AC3E}">
        <p14:creationId xmlns:p14="http://schemas.microsoft.com/office/powerpoint/2010/main" val="17819258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9545C8-7FF7-AAB2-E650-6185238FC1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DAA70B-4890-336C-F823-F6BED526F981}"/>
              </a:ext>
            </a:extLst>
          </p:cNvPr>
          <p:cNvSpPr>
            <a:spLocks noGrp="1"/>
          </p:cNvSpPr>
          <p:nvPr>
            <p:ph type="title"/>
          </p:nvPr>
        </p:nvSpPr>
        <p:spPr/>
        <p:txBody>
          <a:bodyPr rtlCol="0"/>
          <a:lstStyle/>
          <a:p>
            <a:pPr algn="ctr" rtl="0"/>
            <a:r>
              <a:rPr lang="cy" sz="2000" b="1" dirty="0"/>
              <a:t>Siart yn dangos y gyfradd fesul 100,000 o'r boblogaeth a nifer yr achosion a gadarnhawyd o’r frech goch yng Nghymru rhwng 1996 a 2024</a:t>
            </a:r>
            <a:endParaRPr lang="en-US" sz="2000" b="1" dirty="0">
              <a:cs typeface="Arial"/>
            </a:endParaRPr>
          </a:p>
        </p:txBody>
      </p:sp>
      <p:pic>
        <p:nvPicPr>
          <p:cNvPr id="6" name="Content Placeholder 5" descr="A graph of cases and rate per 100, 000&#10;&#10;AI-generated content may be incorrect.">
            <a:extLst>
              <a:ext uri="{FF2B5EF4-FFF2-40B4-BE49-F238E27FC236}">
                <a16:creationId xmlns:a16="http://schemas.microsoft.com/office/drawing/2014/main" id="{1148BE96-F409-3EA4-E1B4-31EE5E6AB8E2}"/>
              </a:ext>
            </a:extLst>
          </p:cNvPr>
          <p:cNvPicPr>
            <a:picLocks noGrp="1" noChangeAspect="1"/>
          </p:cNvPicPr>
          <p:nvPr>
            <p:ph idx="1"/>
          </p:nvPr>
        </p:nvPicPr>
        <p:blipFill>
          <a:blip r:embed="rId3"/>
          <a:stretch>
            <a:fillRect/>
          </a:stretch>
        </p:blipFill>
        <p:spPr>
          <a:xfrm>
            <a:off x="1019439" y="1253331"/>
            <a:ext cx="10153122" cy="4351338"/>
          </a:xfrm>
          <a:prstGeom prst="rect">
            <a:avLst/>
          </a:prstGeom>
        </p:spPr>
      </p:pic>
      <p:sp>
        <p:nvSpPr>
          <p:cNvPr id="8" name="Footer Placeholder 3">
            <a:extLst>
              <a:ext uri="{FF2B5EF4-FFF2-40B4-BE49-F238E27FC236}">
                <a16:creationId xmlns:a16="http://schemas.microsoft.com/office/drawing/2014/main" id="{1CFD1562-CCFE-8806-48CF-97FB589E470A}"/>
              </a:ext>
            </a:extLst>
          </p:cNvPr>
          <p:cNvSpPr>
            <a:spLocks noGrp="1"/>
          </p:cNvSpPr>
          <p:nvPr>
            <p:ph type="ftr" sz="quarter" idx="11"/>
          </p:nvPr>
        </p:nvSpPr>
        <p:spPr/>
        <p:txBody>
          <a:bodyPr rtlCol="0" anchor="ctr"/>
          <a:lstStyle/>
          <a:p>
            <a:pPr lvl="0" rtl="0">
              <a:lnSpc>
                <a:spcPct val="90000"/>
              </a:lnSpc>
              <a:spcBef>
                <a:spcPts val="1000"/>
              </a:spcBef>
              <a:defRPr/>
            </a:pPr>
            <a:r>
              <a:rPr lang="cy" dirty="0">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dirty="0"/>
          </a:p>
        </p:txBody>
      </p:sp>
      <p:sp>
        <p:nvSpPr>
          <p:cNvPr id="5" name="Slide Number Placeholder 4">
            <a:extLst>
              <a:ext uri="{FF2B5EF4-FFF2-40B4-BE49-F238E27FC236}">
                <a16:creationId xmlns:a16="http://schemas.microsoft.com/office/drawing/2014/main" id="{5A694369-2D78-BCA6-B4B1-4E6CF190E90C}"/>
              </a:ext>
            </a:extLst>
          </p:cNvPr>
          <p:cNvSpPr>
            <a:spLocks noGrp="1"/>
          </p:cNvSpPr>
          <p:nvPr>
            <p:ph type="sldNum" sz="quarter" idx="12"/>
          </p:nvPr>
        </p:nvSpPr>
        <p:spPr/>
        <p:txBody>
          <a:bodyPr rtlCol="0"/>
          <a:lstStyle/>
          <a:p>
            <a:pPr rtl="0"/>
            <a:fld id="{561D0CCE-8DCC-44DC-A653-AE62B1D84A52}" type="slidenum">
              <a:rPr lang="en-GB" smtClean="0"/>
              <a:pPr rtl="0"/>
              <a:t>35</a:t>
            </a:fld>
            <a:endParaRPr lang="en-GB"/>
          </a:p>
        </p:txBody>
      </p:sp>
      <p:sp>
        <p:nvSpPr>
          <p:cNvPr id="10" name="TextBox 9">
            <a:hlinkClick r:id="rId4"/>
            <a:extLst>
              <a:ext uri="{FF2B5EF4-FFF2-40B4-BE49-F238E27FC236}">
                <a16:creationId xmlns:a16="http://schemas.microsoft.com/office/drawing/2014/main" id="{B7C65B2E-8589-7013-CC6F-C73EEA0085FB}"/>
              </a:ext>
            </a:extLst>
          </p:cNvPr>
          <p:cNvSpPr txBox="1"/>
          <p:nvPr/>
        </p:nvSpPr>
        <p:spPr>
          <a:xfrm>
            <a:off x="2777290" y="5604669"/>
            <a:ext cx="715728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rtl="0"/>
            <a:r>
              <a:rPr lang="en-GB" sz="1400" dirty="0" err="1">
                <a:cs typeface="Arial"/>
                <a:hlinkClick r:id="rId4"/>
              </a:rPr>
              <a:t>Goruchwyliaeth</a:t>
            </a:r>
            <a:r>
              <a:rPr lang="en-GB" sz="1400" dirty="0">
                <a:cs typeface="Arial"/>
                <a:hlinkClick r:id="rId4"/>
              </a:rPr>
              <a:t> ac </a:t>
            </a:r>
            <a:r>
              <a:rPr lang="en-GB" sz="1400" dirty="0" err="1">
                <a:cs typeface="Arial"/>
                <a:hlinkClick r:id="rId4"/>
              </a:rPr>
              <a:t>epidemioleg</a:t>
            </a:r>
            <a:r>
              <a:rPr lang="en-GB" sz="1400" dirty="0">
                <a:cs typeface="Arial"/>
                <a:hlinkClick r:id="rId4"/>
              </a:rPr>
              <a:t> y </a:t>
            </a:r>
            <a:r>
              <a:rPr lang="en-GB" sz="1400" dirty="0" err="1">
                <a:cs typeface="Arial"/>
                <a:hlinkClick r:id="rId4"/>
              </a:rPr>
              <a:t>frech</a:t>
            </a:r>
            <a:r>
              <a:rPr lang="en-GB" sz="1400" dirty="0">
                <a:cs typeface="Arial"/>
                <a:hlinkClick r:id="rId4"/>
              </a:rPr>
              <a:t> </a:t>
            </a:r>
            <a:r>
              <a:rPr lang="en-GB" sz="1400" dirty="0" err="1">
                <a:cs typeface="Arial"/>
                <a:hlinkClick r:id="rId4"/>
              </a:rPr>
              <a:t>goch</a:t>
            </a:r>
            <a:r>
              <a:rPr lang="en-GB" sz="1400" dirty="0">
                <a:cs typeface="Arial"/>
                <a:hlinkClick r:id="rId4"/>
              </a:rPr>
              <a:t> | Iechyd </a:t>
            </a:r>
            <a:r>
              <a:rPr lang="en-GB" sz="1400" dirty="0" err="1">
                <a:cs typeface="Arial"/>
                <a:hlinkClick r:id="rId4"/>
              </a:rPr>
              <a:t>Cyhoeddus</a:t>
            </a:r>
            <a:r>
              <a:rPr lang="en-GB" sz="1400" dirty="0">
                <a:cs typeface="Arial"/>
                <a:hlinkClick r:id="rId4"/>
              </a:rPr>
              <a:t> Cymru</a:t>
            </a:r>
            <a:r>
              <a:rPr lang="en-US" sz="1400" dirty="0">
                <a:cs typeface="Arial"/>
              </a:rPr>
              <a:t> </a:t>
            </a:r>
          </a:p>
        </p:txBody>
      </p:sp>
    </p:spTree>
    <p:extLst>
      <p:ext uri="{BB962C8B-B14F-4D97-AF65-F5344CB8AC3E}">
        <p14:creationId xmlns:p14="http://schemas.microsoft.com/office/powerpoint/2010/main" val="10929315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pPr algn="ctr" rtl="0">
              <a:lnSpc>
                <a:spcPct val="107000"/>
              </a:lnSpc>
              <a:spcAft>
                <a:spcPts val="800"/>
              </a:spcAft>
            </a:pPr>
            <a:r>
              <a:rPr lang="cy" b="1">
                <a:ea typeface="Calibri" panose="020F0502020204030204" pitchFamily="34" charset="0"/>
                <a:cs typeface="Times New Roman" panose="02020603050405020304" pitchFamily="18" charset="0"/>
              </a:rPr>
              <a:t>Y Frech Goch yn Ewrop</a:t>
            </a:r>
            <a:endParaRPr lang="en-GB">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825625"/>
            <a:ext cx="4553952" cy="4351338"/>
          </a:xfrm>
        </p:spPr>
        <p:txBody>
          <a:bodyPr lIns="91440" tIns="45720" rIns="91440" bIns="45720" rtlCol="0" anchor="t"/>
          <a:lstStyle/>
          <a:p>
            <a:pPr rtl="0">
              <a:lnSpc>
                <a:spcPct val="107000"/>
              </a:lnSpc>
              <a:spcAft>
                <a:spcPts val="800"/>
              </a:spcAft>
              <a:tabLst>
                <a:tab pos="457200" algn="l"/>
              </a:tabLst>
            </a:pPr>
            <a:r>
              <a:rPr lang="cy" sz="1600" dirty="0">
                <a:solidFill>
                  <a:srgbClr val="002060"/>
                </a:solidFill>
                <a:ea typeface="Calibri"/>
                <a:cs typeface="Times New Roman"/>
              </a:rPr>
              <a:t>Mae cynnydd wedi bod yn nifer yr achosion o'r frech goch ledled Ewrop ers 2023.</a:t>
            </a:r>
            <a:endParaRPr lang="en-US" sz="1600" dirty="0">
              <a:cs typeface="Arial"/>
            </a:endParaRPr>
          </a:p>
          <a:p>
            <a:pPr rtl="0">
              <a:lnSpc>
                <a:spcPct val="107000"/>
              </a:lnSpc>
              <a:spcAft>
                <a:spcPts val="800"/>
              </a:spcAft>
              <a:tabLst>
                <a:tab pos="457200" algn="l"/>
              </a:tabLst>
            </a:pPr>
            <a:r>
              <a:rPr lang="cy" sz="1600" dirty="0">
                <a:solidFill>
                  <a:srgbClr val="002060"/>
                </a:solidFill>
                <a:ea typeface="Calibri"/>
                <a:cs typeface="Arial"/>
              </a:rPr>
              <a:t>O 1 Awst 2024 hyd at 31 Gorffennaf 2025, adroddodd 30 o Aelod-wladwriaethau'r UE/AEE fod cyfanswm o </a:t>
            </a:r>
            <a:r>
              <a:rPr lang="cy" sz="1600" b="1" dirty="0">
                <a:solidFill>
                  <a:srgbClr val="002060"/>
                </a:solidFill>
                <a:ea typeface="Calibri"/>
                <a:cs typeface="Arial"/>
              </a:rPr>
              <a:t>11,943 </a:t>
            </a:r>
            <a:r>
              <a:rPr lang="cy" sz="1600" dirty="0">
                <a:solidFill>
                  <a:srgbClr val="002060"/>
                </a:solidFill>
                <a:ea typeface="Calibri"/>
                <a:cs typeface="Arial"/>
              </a:rPr>
              <a:t>o achosion o'r frech goch.</a:t>
            </a:r>
            <a:endParaRPr lang="en-GB" sz="1600" dirty="0">
              <a:solidFill>
                <a:srgbClr val="002060"/>
              </a:solidFill>
              <a:ea typeface="Calibri" panose="020F0502020204030204" pitchFamily="34" charset="0"/>
              <a:cs typeface="Arial"/>
            </a:endParaRPr>
          </a:p>
          <a:p>
            <a:pPr rtl="0">
              <a:lnSpc>
                <a:spcPct val="107000"/>
              </a:lnSpc>
              <a:spcAft>
                <a:spcPts val="800"/>
              </a:spcAft>
              <a:tabLst>
                <a:tab pos="457200" algn="l"/>
              </a:tabLst>
            </a:pPr>
            <a:r>
              <a:rPr lang="cy" sz="1600" dirty="0">
                <a:solidFill>
                  <a:srgbClr val="002060"/>
                </a:solidFill>
                <a:ea typeface="Calibri"/>
                <a:cs typeface="Times New Roman"/>
              </a:rPr>
              <a:t>Bu farw 107,500 o bobl o'r frech goch ledled y byd yn 2023, ac roedd y rhan fwyaf ohonynt yn blant dan bum oed.</a:t>
            </a:r>
          </a:p>
          <a:p>
            <a:pPr lvl="0" rtl="0">
              <a:lnSpc>
                <a:spcPct val="107000"/>
              </a:lnSpc>
              <a:spcAft>
                <a:spcPts val="800"/>
              </a:spcAft>
              <a:tabLst>
                <a:tab pos="457200" algn="l"/>
              </a:tabLst>
            </a:pPr>
            <a:r>
              <a:rPr lang="cy" sz="1600" dirty="0">
                <a:solidFill>
                  <a:srgbClr val="002060"/>
                </a:solidFill>
                <a:ea typeface="Calibri"/>
                <a:cs typeface="Times New Roman"/>
              </a:rPr>
              <a:t>Bydd sicrhau eich bod </a:t>
            </a:r>
            <a:r>
              <a:rPr lang="cy" sz="1600" b="1" dirty="0">
                <a:solidFill>
                  <a:srgbClr val="002060"/>
                </a:solidFill>
                <a:ea typeface="Calibri"/>
                <a:cs typeface="Times New Roman"/>
              </a:rPr>
              <a:t>wedi cael dau ddos ​​o'r brechlyn MMR </a:t>
            </a:r>
            <a:r>
              <a:rPr lang="cy" sz="1600" dirty="0">
                <a:solidFill>
                  <a:srgbClr val="002060"/>
                </a:solidFill>
                <a:ea typeface="Calibri"/>
                <a:cs typeface="Times New Roman"/>
              </a:rPr>
              <a:t>yn eich diogelu chi a'r rhai o'ch cwmpas.</a:t>
            </a:r>
          </a:p>
        </p:txBody>
      </p:sp>
      <p:sp>
        <p:nvSpPr>
          <p:cNvPr id="8" name="Footer Placeholder 3">
            <a:extLst>
              <a:ext uri="{FF2B5EF4-FFF2-40B4-BE49-F238E27FC236}">
                <a16:creationId xmlns:a16="http://schemas.microsoft.com/office/drawing/2014/main" id="{E4731AD3-7386-C3A2-B11C-32D173BB5D84}"/>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rtl="0"/>
              <a:t>36</a:t>
            </a:fld>
            <a:endParaRPr lang="en-GB"/>
          </a:p>
        </p:txBody>
      </p:sp>
      <p:pic>
        <p:nvPicPr>
          <p:cNvPr id="7" name="Picture 6" descr="A green line graph with numbers&#10;&#10;AI-generated content may be incorrect.">
            <a:extLst>
              <a:ext uri="{FF2B5EF4-FFF2-40B4-BE49-F238E27FC236}">
                <a16:creationId xmlns:a16="http://schemas.microsoft.com/office/drawing/2014/main" id="{B85B8A51-6D45-E15A-70DD-A3600D6272C2}"/>
              </a:ext>
            </a:extLst>
          </p:cNvPr>
          <p:cNvPicPr>
            <a:picLocks noChangeAspect="1"/>
          </p:cNvPicPr>
          <p:nvPr/>
        </p:nvPicPr>
        <p:blipFill>
          <a:blip r:embed="rId3"/>
          <a:stretch>
            <a:fillRect/>
          </a:stretch>
        </p:blipFill>
        <p:spPr>
          <a:xfrm>
            <a:off x="5392152" y="1487686"/>
            <a:ext cx="6132095" cy="4381500"/>
          </a:xfrm>
          <a:prstGeom prst="rect">
            <a:avLst/>
          </a:prstGeom>
        </p:spPr>
      </p:pic>
      <p:sp>
        <p:nvSpPr>
          <p:cNvPr id="9" name="TextBox 8">
            <a:extLst>
              <a:ext uri="{FF2B5EF4-FFF2-40B4-BE49-F238E27FC236}">
                <a16:creationId xmlns:a16="http://schemas.microsoft.com/office/drawing/2014/main" id="{C8EF9B9A-D362-197B-BFEC-2D8B57AF3DB0}"/>
              </a:ext>
            </a:extLst>
          </p:cNvPr>
          <p:cNvSpPr txBox="1"/>
          <p:nvPr/>
        </p:nvSpPr>
        <p:spPr>
          <a:xfrm>
            <a:off x="6288756" y="1690688"/>
            <a:ext cx="3900237"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rtl="0"/>
            <a:r>
              <a:rPr lang="cy" b="1">
                <a:solidFill>
                  <a:srgbClr val="333333"/>
                </a:solidFill>
                <a:latin typeface="Roboto"/>
                <a:ea typeface="Roboto"/>
                <a:cs typeface="Roboto"/>
              </a:rPr>
              <a:t>Nifer yr achosion o'r frech goch fesul mis a blwyddyn, UE/Ardal Economaidd Ewrop (AEE), 1 Ionawr 2013 hyd at 31 Gorffennaf 2025</a:t>
            </a:r>
          </a:p>
        </p:txBody>
      </p:sp>
      <p:sp>
        <p:nvSpPr>
          <p:cNvPr id="11" name="TextBox 10">
            <a:extLst>
              <a:ext uri="{FF2B5EF4-FFF2-40B4-BE49-F238E27FC236}">
                <a16:creationId xmlns:a16="http://schemas.microsoft.com/office/drawing/2014/main" id="{858AC048-2910-B7ED-7859-CC20F61736AE}"/>
              </a:ext>
            </a:extLst>
          </p:cNvPr>
          <p:cNvSpPr txBox="1"/>
          <p:nvPr/>
        </p:nvSpPr>
        <p:spPr>
          <a:xfrm>
            <a:off x="6962775" y="5869186"/>
            <a:ext cx="40386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hlinkClick r:id="rId4"/>
              </a:rPr>
              <a:t>https://measles-rubella-monthly.ecdc.europa.eu/</a:t>
            </a:r>
            <a:endParaRPr lang="en-US" sz="1400" dirty="0"/>
          </a:p>
          <a:p>
            <a:pPr rtl="0"/>
            <a:endParaRPr lang="en-US" sz="1400" dirty="0"/>
          </a:p>
        </p:txBody>
      </p:sp>
    </p:spTree>
    <p:extLst>
      <p:ext uri="{BB962C8B-B14F-4D97-AF65-F5344CB8AC3E}">
        <p14:creationId xmlns:p14="http://schemas.microsoft.com/office/powerpoint/2010/main" val="36886826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pPr algn="ctr" rtl="0">
              <a:lnSpc>
                <a:spcPct val="107000"/>
              </a:lnSpc>
              <a:spcAft>
                <a:spcPts val="800"/>
              </a:spcAft>
            </a:pPr>
            <a:r>
              <a:rPr lang="cy" b="1">
                <a:latin typeface="+mn-lt"/>
                <a:ea typeface="Calibri" panose="020F0502020204030204" pitchFamily="34" charset="0"/>
                <a:cs typeface="Times New Roman" panose="02020603050405020304" pitchFamily="18" charset="0"/>
              </a:rPr>
              <a:t>Beth sydd angen i chi ei wneud?</a:t>
            </a:r>
            <a:endParaRPr lang="en-GB">
              <a:latin typeface="+mn-lt"/>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1" y="1825625"/>
            <a:ext cx="6324600" cy="4351338"/>
          </a:xfrm>
        </p:spPr>
        <p:txBody>
          <a:bodyPr lIns="91440" tIns="45720" rIns="91440" bIns="45720" rtlCol="0" anchor="t"/>
          <a:lstStyle/>
          <a:p>
            <a:pPr marL="0" indent="0" rtl="0">
              <a:lnSpc>
                <a:spcPct val="100000"/>
              </a:lnSpc>
              <a:spcAft>
                <a:spcPts val="800"/>
              </a:spcAft>
              <a:buNone/>
            </a:pPr>
            <a:r>
              <a:rPr lang="cy" sz="1800" b="1">
                <a:ea typeface="Calibri"/>
                <a:cs typeface="Times New Roman"/>
              </a:rPr>
              <a:t>Cyn y diwrnod dylech wneud y canlynol:</a:t>
            </a:r>
            <a:br>
              <a:rPr lang="en-GB" sz="1800" b="1">
                <a:ea typeface="Calibri"/>
                <a:cs typeface="Times New Roman"/>
              </a:rPr>
            </a:br>
            <a:r>
              <a:rPr lang="cy" sz="1800">
                <a:ea typeface="Calibri"/>
                <a:cs typeface="Times New Roman"/>
              </a:rPr>
              <a:t>-</a:t>
            </a:r>
            <a:r>
              <a:rPr lang="cy" sz="1800" b="1">
                <a:ea typeface="Calibri"/>
                <a:cs typeface="Times New Roman"/>
              </a:rPr>
              <a:t> </a:t>
            </a:r>
            <a:r>
              <a:rPr lang="cy" sz="1800">
                <a:ea typeface="Calibri"/>
                <a:cs typeface="Times New Roman"/>
              </a:rPr>
              <a:t>Ymgyfarwyddo â'r wybodaeth am y brechlyn.</a:t>
            </a:r>
            <a:br>
              <a:rPr lang="en-GB" sz="1800">
                <a:ea typeface="Calibri"/>
                <a:cs typeface="Times New Roman"/>
              </a:rPr>
            </a:br>
            <a:r>
              <a:rPr lang="cy" sz="1800">
                <a:ea typeface="Calibri"/>
                <a:cs typeface="Times New Roman"/>
              </a:rPr>
              <a:t>- Trafod yr wybodaeth gyda'ch rhiant neu warcheidwad. </a:t>
            </a:r>
            <a:br>
              <a:rPr lang="en-GB" sz="1800">
                <a:ea typeface="Calibri"/>
                <a:cs typeface="Times New Roman"/>
              </a:rPr>
            </a:br>
            <a:r>
              <a:rPr lang="cy" sz="1800">
                <a:ea typeface="Calibri"/>
                <a:cs typeface="Times New Roman"/>
              </a:rPr>
              <a:t>- Dychwelyd y ffurflen gydsynio wedi'i chwblhau cyn gynted â phosibl. Gall hon fod yn ffurflen gydsynio bapur neu'n ffurflen e-gydsyniad ddigidol.</a:t>
            </a:r>
          </a:p>
          <a:p>
            <a:pPr marL="0" indent="0" rtl="0">
              <a:lnSpc>
                <a:spcPct val="100000"/>
              </a:lnSpc>
              <a:spcAft>
                <a:spcPts val="800"/>
              </a:spcAft>
              <a:buNone/>
            </a:pPr>
            <a:r>
              <a:rPr lang="cy" sz="1800" b="1">
                <a:ea typeface="Calibri"/>
                <a:cs typeface="Times New Roman"/>
              </a:rPr>
              <a:t>Ar y diwrnod dylech wneud y canlynol:</a:t>
            </a:r>
            <a:br>
              <a:rPr lang="en-GB" sz="1800" b="1">
                <a:ea typeface="Calibri"/>
                <a:cs typeface="Times New Roman"/>
              </a:rPr>
            </a:br>
            <a:r>
              <a:rPr lang="cy" sz="1800" b="1">
                <a:ea typeface="Calibri"/>
                <a:cs typeface="Times New Roman"/>
              </a:rPr>
              <a:t>- </a:t>
            </a:r>
            <a:r>
              <a:rPr lang="cy" sz="1800">
                <a:ea typeface="Calibri"/>
                <a:cs typeface="Times New Roman"/>
              </a:rPr>
              <a:t>Gwisgo dillad addas (crys polo ysgol/crys llawes fer).</a:t>
            </a:r>
            <a:br>
              <a:rPr lang="en-GB" sz="1800">
                <a:ea typeface="Calibri"/>
                <a:cs typeface="Times New Roman"/>
              </a:rPr>
            </a:br>
            <a:r>
              <a:rPr lang="cy" sz="1800">
                <a:ea typeface="Calibri"/>
                <a:cs typeface="Times New Roman"/>
              </a:rPr>
              <a:t>- Cael brecwast neu fyrbryd cyn y sesiwn.</a:t>
            </a:r>
            <a:br>
              <a:rPr lang="en-GB" sz="1800">
                <a:ea typeface="Calibri"/>
                <a:cs typeface="Times New Roman"/>
              </a:rPr>
            </a:br>
            <a:r>
              <a:rPr lang="cy" sz="1800">
                <a:ea typeface="Calibri"/>
                <a:cs typeface="Times New Roman"/>
              </a:rPr>
              <a:t>- Gwybod pryd/ble i fynd.</a:t>
            </a:r>
            <a:br>
              <a:rPr lang="en-GB" sz="1800">
                <a:ea typeface="Calibri"/>
                <a:cs typeface="Times New Roman"/>
              </a:rPr>
            </a:br>
            <a:r>
              <a:rPr lang="cy" sz="1800">
                <a:ea typeface="Calibri"/>
                <a:cs typeface="Times New Roman"/>
              </a:rPr>
              <a:t>- Peidio ag ofni gofyn cwestiynau.</a:t>
            </a:r>
          </a:p>
          <a:p>
            <a:pPr marL="0" indent="0" algn="ctr" rtl="0">
              <a:lnSpc>
                <a:spcPct val="100000"/>
              </a:lnSpc>
              <a:spcAft>
                <a:spcPts val="800"/>
              </a:spcAft>
              <a:buNone/>
              <a:tabLst>
                <a:tab pos="457200" algn="l"/>
              </a:tabLst>
            </a:pPr>
            <a:r>
              <a:rPr lang="cy" sz="1800" b="1">
                <a:ea typeface="Calibri"/>
                <a:cs typeface="Times New Roman"/>
              </a:rPr>
              <a:t>Os ydych chi'n nerfus, siaradwch â'r nyrs ymlaen llaw a bydd yn gallu eich cefnogi! </a:t>
            </a:r>
          </a:p>
        </p:txBody>
      </p:sp>
      <p:sp>
        <p:nvSpPr>
          <p:cNvPr id="7" name="Footer Placeholder 3">
            <a:extLst>
              <a:ext uri="{FF2B5EF4-FFF2-40B4-BE49-F238E27FC236}">
                <a16:creationId xmlns:a16="http://schemas.microsoft.com/office/drawing/2014/main" id="{A0CD2496-2059-533E-AAA7-7208E9D891BA}"/>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rtl="0"/>
              <a:t>37</a:t>
            </a:fld>
            <a:endParaRPr lang="en-GB"/>
          </a:p>
        </p:txBody>
      </p:sp>
      <p:pic>
        <p:nvPicPr>
          <p:cNvPr id="6" name="Picture 5">
            <a:extLst>
              <a:ext uri="{FF2B5EF4-FFF2-40B4-BE49-F238E27FC236}">
                <a16:creationId xmlns:a16="http://schemas.microsoft.com/office/drawing/2014/main" id="{56905169-B238-4300-A7EB-2A253061BB69}"/>
              </a:ext>
            </a:extLst>
          </p:cNvPr>
          <p:cNvPicPr>
            <a:picLocks noChangeAspect="1"/>
          </p:cNvPicPr>
          <p:nvPr/>
        </p:nvPicPr>
        <p:blipFill>
          <a:blip r:embed="rId3"/>
          <a:stretch>
            <a:fillRect/>
          </a:stretch>
        </p:blipFill>
        <p:spPr>
          <a:xfrm>
            <a:off x="7343775" y="2470150"/>
            <a:ext cx="4194870" cy="2874549"/>
          </a:xfrm>
          <a:prstGeom prst="rect">
            <a:avLst/>
          </a:prstGeom>
        </p:spPr>
      </p:pic>
    </p:spTree>
    <p:extLst>
      <p:ext uri="{BB962C8B-B14F-4D97-AF65-F5344CB8AC3E}">
        <p14:creationId xmlns:p14="http://schemas.microsoft.com/office/powerpoint/2010/main" val="24118627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7ADEF-5F01-3509-967C-01C97BF52373}"/>
              </a:ext>
            </a:extLst>
          </p:cNvPr>
          <p:cNvSpPr>
            <a:spLocks noGrp="1"/>
          </p:cNvSpPr>
          <p:nvPr>
            <p:ph type="title"/>
          </p:nvPr>
        </p:nvSpPr>
        <p:spPr/>
        <p:txBody>
          <a:bodyPr rtlCol="0" anchor="ctr"/>
          <a:lstStyle/>
          <a:p>
            <a:pPr algn="ctr" rtl="0"/>
            <a:r>
              <a:rPr lang="cy" b="1"/>
              <a:t>Cydsyniad</a:t>
            </a:r>
          </a:p>
        </p:txBody>
      </p:sp>
      <p:sp>
        <p:nvSpPr>
          <p:cNvPr id="3" name="Content Placeholder 2">
            <a:extLst>
              <a:ext uri="{FF2B5EF4-FFF2-40B4-BE49-F238E27FC236}">
                <a16:creationId xmlns:a16="http://schemas.microsoft.com/office/drawing/2014/main" id="{484AAC0A-5986-14AC-4F8E-2879881C9727}"/>
              </a:ext>
            </a:extLst>
          </p:cNvPr>
          <p:cNvSpPr>
            <a:spLocks noGrp="1"/>
          </p:cNvSpPr>
          <p:nvPr>
            <p:ph idx="1"/>
          </p:nvPr>
        </p:nvSpPr>
        <p:spPr/>
        <p:txBody>
          <a:bodyPr lIns="91440" tIns="45720" rIns="91440" bIns="45720" rtlCol="0" anchor="t"/>
          <a:lstStyle/>
          <a:p>
            <a:pPr rtl="0"/>
            <a:r>
              <a:rPr lang="cy" sz="2000"/>
              <a:t>Mae cydsyniad yn golygu rhoi caniatâd i rywbeth ddigwydd. </a:t>
            </a:r>
            <a:endParaRPr lang="en-US" sz="2000"/>
          </a:p>
          <a:p>
            <a:pPr rtl="0"/>
            <a:r>
              <a:rPr lang="cy" sz="2000"/>
              <a:t>Bydd y person sy'n rhoi'r brechlyn i chi bob amser yn gwirio a oes ganddyn nhw'r cydsyniad angenrheidiol gennych chi neu eich rhiant/gwarcheidwad cyn rhoi'r brechlyn.</a:t>
            </a:r>
            <a:endParaRPr lang="en-GB" sz="2000">
              <a:cs typeface="Arial"/>
            </a:endParaRPr>
          </a:p>
          <a:p>
            <a:pPr rtl="0"/>
            <a:r>
              <a:rPr lang="cy" sz="2000"/>
              <a:t>Gall pobl ifanc 16 oed a hŷn gydsynio drostynt eu hunain.</a:t>
            </a:r>
            <a:endParaRPr lang="en-GB" sz="2000">
              <a:cs typeface="Arial"/>
            </a:endParaRPr>
          </a:p>
          <a:p>
            <a:pPr rtl="0"/>
            <a:r>
              <a:rPr lang="cy" sz="2000"/>
              <a:t>Mewn rhai achosion, efallai y bydd pobl ifanc dan 16 oed yn gallu rhoi eu cydsyniad eu hunain. Bydd hyn yn digwydd os byddant wedi cael eu hasesu fel rhai sy'n ddigon aeddfed i ddeall yn llawn yr hyn sy'n cael ei gynnig.</a:t>
            </a:r>
            <a:endParaRPr lang="en-GB" sz="2000">
              <a:cs typeface="Arial"/>
            </a:endParaRPr>
          </a:p>
          <a:p>
            <a:pPr rtl="0"/>
            <a:r>
              <a:rPr lang="cy" sz="2000" b="1"/>
              <a:t>Pan fydd pobl ifanc yn rhoi eu cydsyniad eu hunain, mae'n dal yn well bod rhieni/gwarcheidwaid yn rhan o'r broses o wneud y penderfyniad. Os yw'r person ifanc yn cytuno, bydd y rhiant/gwarcheidwad yn cael gwybod bod y brechiad wedi'i roi.</a:t>
            </a:r>
            <a:endParaRPr lang="en-GB" sz="2000">
              <a:cs typeface="Arial"/>
            </a:endParaRPr>
          </a:p>
        </p:txBody>
      </p:sp>
      <p:sp>
        <p:nvSpPr>
          <p:cNvPr id="6" name="Footer Placeholder 3">
            <a:extLst>
              <a:ext uri="{FF2B5EF4-FFF2-40B4-BE49-F238E27FC236}">
                <a16:creationId xmlns:a16="http://schemas.microsoft.com/office/drawing/2014/main" id="{EC60E141-452A-693E-F895-CA48F5A83336}"/>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a:extLst>
              <a:ext uri="{FF2B5EF4-FFF2-40B4-BE49-F238E27FC236}">
                <a16:creationId xmlns:a16="http://schemas.microsoft.com/office/drawing/2014/main" id="{1BC5BF63-FD29-1EEA-86D6-D2F1F6C6E35C}"/>
              </a:ext>
            </a:extLst>
          </p:cNvPr>
          <p:cNvSpPr>
            <a:spLocks noGrp="1"/>
          </p:cNvSpPr>
          <p:nvPr>
            <p:ph type="sldNum" sz="quarter" idx="12"/>
          </p:nvPr>
        </p:nvSpPr>
        <p:spPr/>
        <p:txBody>
          <a:bodyPr rtlCol="0"/>
          <a:lstStyle/>
          <a:p>
            <a:pPr rtl="0"/>
            <a:fld id="{561D0CCE-8DCC-44DC-A653-AE62B1D84A52}" type="slidenum">
              <a:rPr lang="en-GB" smtClean="0"/>
              <a:pPr rtl="0"/>
              <a:t>38</a:t>
            </a:fld>
            <a:endParaRPr lang="en-GB"/>
          </a:p>
        </p:txBody>
      </p:sp>
    </p:spTree>
    <p:extLst>
      <p:ext uri="{BB962C8B-B14F-4D97-AF65-F5344CB8AC3E}">
        <p14:creationId xmlns:p14="http://schemas.microsoft.com/office/powerpoint/2010/main" val="1918082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pPr algn="ctr" rtl="0">
              <a:lnSpc>
                <a:spcPct val="107000"/>
              </a:lnSpc>
              <a:spcAft>
                <a:spcPts val="800"/>
              </a:spcAft>
            </a:pPr>
            <a:r>
              <a:rPr lang="cy" b="1">
                <a:ea typeface="Calibri" panose="020F0502020204030204" pitchFamily="34" charset="0"/>
                <a:cs typeface="Times New Roman" panose="02020603050405020304" pitchFamily="18" charset="0"/>
              </a:rPr>
              <a:t>Sut a phryd mae'r brechlynnau'n cael eu rhoi?</a:t>
            </a:r>
            <a:endParaRPr lang="en-GB">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825625"/>
            <a:ext cx="5543550" cy="4351338"/>
          </a:xfrm>
        </p:spPr>
        <p:txBody>
          <a:bodyPr lIns="91440" tIns="45720" rIns="91440" bIns="45720" rtlCol="0" anchor="t"/>
          <a:lstStyle/>
          <a:p>
            <a:pPr lvl="0" rtl="0">
              <a:lnSpc>
                <a:spcPct val="107000"/>
              </a:lnSpc>
              <a:spcAft>
                <a:spcPts val="800"/>
              </a:spcAft>
              <a:tabLst>
                <a:tab pos="457200" algn="l"/>
              </a:tabLst>
            </a:pPr>
            <a:r>
              <a:rPr lang="cy" sz="2000" dirty="0">
                <a:solidFill>
                  <a:srgbClr val="212A73"/>
                </a:solidFill>
                <a:ea typeface="Calibri"/>
                <a:cs typeface="Times New Roman"/>
              </a:rPr>
              <a:t>Bydd y brechlynnau'n cael eu cynnig i chi ar yr adegau canlynol: </a:t>
            </a:r>
          </a:p>
          <a:p>
            <a:pPr marL="800100" lvl="1" indent="-342900" rtl="0">
              <a:lnSpc>
                <a:spcPct val="107000"/>
              </a:lnSpc>
              <a:spcAft>
                <a:spcPts val="800"/>
              </a:spcAft>
              <a:buFont typeface="Courier New" panose="02070309020205020404" pitchFamily="49" charset="0"/>
              <a:buChar char="o"/>
              <a:tabLst>
                <a:tab pos="457200" algn="l"/>
              </a:tabLst>
            </a:pPr>
            <a:r>
              <a:rPr lang="cy" sz="2000" b="1" dirty="0">
                <a:solidFill>
                  <a:srgbClr val="212A73"/>
                </a:solidFill>
                <a:ea typeface="Calibri"/>
                <a:cs typeface="Times New Roman"/>
              </a:rPr>
              <a:t>blwyddyn 8 ar gyfer HPV</a:t>
            </a:r>
            <a:r>
              <a:rPr lang="cy" sz="2000" dirty="0">
                <a:solidFill>
                  <a:srgbClr val="212A73"/>
                </a:solidFill>
                <a:ea typeface="Calibri"/>
                <a:cs typeface="Times New Roman"/>
              </a:rPr>
              <a:t>; </a:t>
            </a:r>
          </a:p>
          <a:p>
            <a:pPr marL="800100" lvl="1" indent="-342900" rtl="0">
              <a:lnSpc>
                <a:spcPct val="107000"/>
              </a:lnSpc>
              <a:spcAft>
                <a:spcPts val="800"/>
              </a:spcAft>
              <a:buFont typeface="Courier New" panose="02070309020205020404" pitchFamily="49" charset="0"/>
              <a:buChar char="o"/>
              <a:tabLst>
                <a:tab pos="457200" algn="l"/>
              </a:tabLst>
            </a:pPr>
            <a:r>
              <a:rPr lang="cy" sz="2000" b="1" dirty="0">
                <a:solidFill>
                  <a:srgbClr val="212A73"/>
                </a:solidFill>
                <a:ea typeface="Calibri"/>
                <a:cs typeface="Times New Roman"/>
              </a:rPr>
              <a:t>blwyddyn 9 ar gyfer y pigiad atgyfnerthu 3 mewn 1 i bobl ifanc yn eu harddegau a brechlyn MenACWY, </a:t>
            </a:r>
            <a:r>
              <a:rPr lang="cy" sz="2000" dirty="0">
                <a:solidFill>
                  <a:srgbClr val="212A73"/>
                </a:solidFill>
                <a:ea typeface="Calibri"/>
                <a:cs typeface="Times New Roman"/>
              </a:rPr>
              <a:t>(mewn rhai ardaloedd, mae’r rhain yn cael eu rhoi yn eich practis meddygon teulu).</a:t>
            </a:r>
          </a:p>
          <a:p>
            <a:pPr rtl="0">
              <a:lnSpc>
                <a:spcPct val="107000"/>
              </a:lnSpc>
              <a:spcAft>
                <a:spcPts val="800"/>
              </a:spcAft>
              <a:tabLst>
                <a:tab pos="457200" algn="l"/>
              </a:tabLst>
            </a:pPr>
            <a:r>
              <a:rPr lang="cy" sz="2000" dirty="0">
                <a:solidFill>
                  <a:srgbClr val="212A73"/>
                </a:solidFill>
                <a:ea typeface="Calibri"/>
                <a:cs typeface="Times New Roman"/>
              </a:rPr>
              <a:t>Mae’r brechlynnau hyn yn cael eu rhoi fel pigiad i'r cyhyr yn rhan uchaf y fraich.</a:t>
            </a:r>
            <a:endParaRPr lang="en-GB" sz="1800" dirty="0">
              <a:solidFill>
                <a:srgbClr val="212A73"/>
              </a:solidFill>
              <a:ea typeface="Calibri" panose="020F0502020204030204" pitchFamily="34" charset="0"/>
              <a:cs typeface="Times New Roman" panose="02020603050405020304" pitchFamily="18" charset="0"/>
            </a:endParaRPr>
          </a:p>
        </p:txBody>
      </p:sp>
      <p:sp>
        <p:nvSpPr>
          <p:cNvPr id="8" name="Footer Placeholder 3">
            <a:extLst>
              <a:ext uri="{FF2B5EF4-FFF2-40B4-BE49-F238E27FC236}">
                <a16:creationId xmlns:a16="http://schemas.microsoft.com/office/drawing/2014/main" id="{38F2DBD9-0456-32C3-4F58-D531E4EFCFC6}"/>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rtl="0"/>
              <a:t>39</a:t>
            </a:fld>
            <a:endParaRPr lang="en-GB"/>
          </a:p>
        </p:txBody>
      </p:sp>
      <p:pic>
        <p:nvPicPr>
          <p:cNvPr id="6" name="Picture 5">
            <a:extLst>
              <a:ext uri="{FF2B5EF4-FFF2-40B4-BE49-F238E27FC236}">
                <a16:creationId xmlns:a16="http://schemas.microsoft.com/office/drawing/2014/main" id="{7F1511F2-63DB-4439-BEF0-110CF44BD76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98782" y="2287286"/>
            <a:ext cx="2059468" cy="2745956"/>
          </a:xfrm>
          <a:prstGeom prst="rect">
            <a:avLst/>
          </a:prstGeom>
        </p:spPr>
      </p:pic>
      <p:pic>
        <p:nvPicPr>
          <p:cNvPr id="7" name="Picture 6">
            <a:extLst>
              <a:ext uri="{FF2B5EF4-FFF2-40B4-BE49-F238E27FC236}">
                <a16:creationId xmlns:a16="http://schemas.microsoft.com/office/drawing/2014/main" id="{A697FA06-CE74-4FCD-AF3D-7E496FF35AA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55115" y="2287286"/>
            <a:ext cx="2059467" cy="2745956"/>
          </a:xfrm>
          <a:prstGeom prst="rect">
            <a:avLst/>
          </a:prstGeom>
        </p:spPr>
      </p:pic>
    </p:spTree>
    <p:extLst>
      <p:ext uri="{BB962C8B-B14F-4D97-AF65-F5344CB8AC3E}">
        <p14:creationId xmlns:p14="http://schemas.microsoft.com/office/powerpoint/2010/main" val="1340140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rtlCol="0" anchor="ctr"/>
          <a:lstStyle/>
          <a:p>
            <a:pPr algn="ctr" rtl="0"/>
            <a:r>
              <a:rPr lang="cy" b="1"/>
              <a:t>Pwysigrwydd Brechlynnau</a:t>
            </a:r>
          </a:p>
        </p:txBody>
      </p:sp>
      <p:sp>
        <p:nvSpPr>
          <p:cNvPr id="3" name="Content Placeholder 2"/>
          <p:cNvSpPr>
            <a:spLocks noGrp="1"/>
          </p:cNvSpPr>
          <p:nvPr>
            <p:ph idx="1"/>
          </p:nvPr>
        </p:nvSpPr>
        <p:spPr>
          <a:xfrm>
            <a:off x="838200" y="1825625"/>
            <a:ext cx="2671119" cy="4351338"/>
          </a:xfrm>
        </p:spPr>
        <p:txBody>
          <a:bodyPr rtlCol="0"/>
          <a:lstStyle/>
          <a:p>
            <a:pPr marL="0" indent="0" rtl="0">
              <a:lnSpc>
                <a:spcPct val="150000"/>
              </a:lnSpc>
              <a:buNone/>
            </a:pPr>
            <a:r>
              <a:rPr lang="cy" sz="1800" b="1" dirty="0"/>
              <a:t>Fideo animeiddiedig Iechyd Cyhoeddus Cymru (2023) </a:t>
            </a:r>
            <a:endParaRPr lang="en-GB" sz="1800" dirty="0">
              <a:hlinkClick r:id="rId4"/>
            </a:endParaRPr>
          </a:p>
          <a:p>
            <a:pPr marL="0" indent="0">
              <a:lnSpc>
                <a:spcPct val="150000"/>
              </a:lnSpc>
              <a:buNone/>
            </a:pPr>
            <a:r>
              <a:rPr lang="en-GB" sz="1800" dirty="0" err="1">
                <a:hlinkClick r:id="rId4"/>
              </a:rPr>
              <a:t>Pwysigrwydd</a:t>
            </a:r>
            <a:r>
              <a:rPr lang="en-GB" sz="1800" dirty="0">
                <a:hlinkClick r:id="rId4"/>
              </a:rPr>
              <a:t> </a:t>
            </a:r>
            <a:r>
              <a:rPr lang="en-GB" sz="1800" dirty="0" err="1">
                <a:hlinkClick r:id="rId4"/>
              </a:rPr>
              <a:t>Brechlynnau</a:t>
            </a:r>
            <a:r>
              <a:rPr lang="en-GB" sz="1800" dirty="0">
                <a:hlinkClick r:id="rId4"/>
              </a:rPr>
              <a:t> | Iechyd </a:t>
            </a:r>
            <a:r>
              <a:rPr lang="en-GB" sz="1800" dirty="0" err="1">
                <a:hlinkClick r:id="rId4"/>
              </a:rPr>
              <a:t>Cyhoeddus</a:t>
            </a:r>
            <a:r>
              <a:rPr lang="en-GB" sz="1800" dirty="0">
                <a:hlinkClick r:id="rId4"/>
              </a:rPr>
              <a:t> Cymru - YouTube</a:t>
            </a:r>
            <a:endParaRPr lang="en-GB" sz="1800" dirty="0"/>
          </a:p>
          <a:p>
            <a:pPr marL="0" indent="0" rtl="0">
              <a:lnSpc>
                <a:spcPct val="150000"/>
              </a:lnSpc>
              <a:buNone/>
            </a:pPr>
            <a:endParaRPr lang="en-GB" sz="1800" dirty="0"/>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a:t>4</a:t>
            </a:fld>
            <a:endParaRPr lang="en-GB"/>
          </a:p>
        </p:txBody>
      </p:sp>
      <p:sp>
        <p:nvSpPr>
          <p:cNvPr id="7" name="Footer Placeholder 3">
            <a:extLst>
              <a:ext uri="{FF2B5EF4-FFF2-40B4-BE49-F238E27FC236}">
                <a16:creationId xmlns:a16="http://schemas.microsoft.com/office/drawing/2014/main" id="{7A60A4E2-4B9C-56B9-93DC-FEDF93D16E4F}"/>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pic>
        <p:nvPicPr>
          <p:cNvPr id="4" name="Online Media 3" title="Pwysigrwydd Brechlynnau | Iechyd Cyhoeddus Cymru">
            <a:hlinkClick r:id="" action="ppaction://media"/>
            <a:extLst>
              <a:ext uri="{FF2B5EF4-FFF2-40B4-BE49-F238E27FC236}">
                <a16:creationId xmlns:a16="http://schemas.microsoft.com/office/drawing/2014/main" id="{2C45778D-8609-4AF1-15D7-6C9C4A036ABA}"/>
              </a:ext>
            </a:extLst>
          </p:cNvPr>
          <p:cNvPicPr>
            <a:picLocks noRot="1" noChangeAspect="1"/>
          </p:cNvPicPr>
          <p:nvPr>
            <a:videoFile r:link="rId1"/>
          </p:nvPr>
        </p:nvPicPr>
        <p:blipFill>
          <a:blip r:embed="rId5"/>
          <a:stretch>
            <a:fillRect/>
          </a:stretch>
        </p:blipFill>
        <p:spPr>
          <a:xfrm>
            <a:off x="4593771" y="1592943"/>
            <a:ext cx="6952343" cy="3928074"/>
          </a:xfrm>
          <a:prstGeom prst="rect">
            <a:avLst/>
          </a:prstGeom>
        </p:spPr>
      </p:pic>
    </p:spTree>
    <p:extLst>
      <p:ext uri="{BB962C8B-B14F-4D97-AF65-F5344CB8AC3E}">
        <p14:creationId xmlns:p14="http://schemas.microsoft.com/office/powerpoint/2010/main" val="4034582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55875C-7DAE-93E5-78F8-3388219056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9AF10FF-E74B-9C65-04C1-B77CDE9BF998}"/>
              </a:ext>
            </a:extLst>
          </p:cNvPr>
          <p:cNvSpPr>
            <a:spLocks noGrp="1"/>
          </p:cNvSpPr>
          <p:nvPr>
            <p:ph type="title"/>
          </p:nvPr>
        </p:nvSpPr>
        <p:spPr/>
        <p:txBody>
          <a:bodyPr rtlCol="0" anchor="ctr"/>
          <a:lstStyle/>
          <a:p>
            <a:pPr algn="ctr" rtl="0">
              <a:lnSpc>
                <a:spcPct val="107000"/>
              </a:lnSpc>
              <a:spcAft>
                <a:spcPts val="800"/>
              </a:spcAft>
            </a:pPr>
            <a:r>
              <a:rPr lang="cy" b="1">
                <a:ea typeface="Calibri" panose="020F0502020204030204" pitchFamily="34" charset="0"/>
                <a:cs typeface="Times New Roman" panose="02020603050405020304" pitchFamily="18" charset="0"/>
              </a:rPr>
              <a:t>Sut a phryd mae'r brechlynnau'n cael eu rhoi?</a:t>
            </a:r>
            <a:endParaRPr lang="en-GB">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80155C07-6F09-C294-63AF-36306943F9FC}"/>
              </a:ext>
            </a:extLst>
          </p:cNvPr>
          <p:cNvSpPr>
            <a:spLocks noGrp="1"/>
          </p:cNvSpPr>
          <p:nvPr>
            <p:ph idx="1"/>
          </p:nvPr>
        </p:nvSpPr>
        <p:spPr>
          <a:xfrm>
            <a:off x="838200" y="1825625"/>
            <a:ext cx="5133975" cy="4351338"/>
          </a:xfrm>
        </p:spPr>
        <p:txBody>
          <a:bodyPr lIns="91440" tIns="45720" rIns="91440" bIns="45720" rtlCol="0" anchor="t"/>
          <a:lstStyle/>
          <a:p>
            <a:pPr rtl="0">
              <a:lnSpc>
                <a:spcPct val="107000"/>
              </a:lnSpc>
              <a:spcAft>
                <a:spcPts val="800"/>
              </a:spcAft>
              <a:tabLst>
                <a:tab pos="457200" algn="l"/>
              </a:tabLst>
            </a:pPr>
            <a:r>
              <a:rPr lang="cy" sz="2000">
                <a:solidFill>
                  <a:srgbClr val="212A73"/>
                </a:solidFill>
                <a:ea typeface="Calibri"/>
                <a:cs typeface="Times New Roman"/>
              </a:rPr>
              <a:t>Mae angen y </a:t>
            </a:r>
            <a:r>
              <a:rPr lang="cy" sz="2000" b="1">
                <a:solidFill>
                  <a:srgbClr val="212A73"/>
                </a:solidFill>
                <a:ea typeface="Calibri"/>
                <a:cs typeface="Times New Roman"/>
              </a:rPr>
              <a:t>brechiad ffliw arnoch bob blwyddyn </a:t>
            </a:r>
            <a:r>
              <a:rPr lang="cy" sz="2000">
                <a:solidFill>
                  <a:srgbClr val="212A73"/>
                </a:solidFill>
                <a:ea typeface="Calibri"/>
                <a:cs typeface="Times New Roman"/>
              </a:rPr>
              <a:t>ac mae hwn yn cael ei gynnig fel arfer yn ystod tymor yr hydref yn yr ysgolion. </a:t>
            </a:r>
            <a:endParaRPr lang="en-GB" sz="2000"/>
          </a:p>
          <a:p>
            <a:pPr marL="800100" lvl="1" indent="-342900" rtl="0">
              <a:lnSpc>
                <a:spcPct val="107000"/>
              </a:lnSpc>
              <a:spcAft>
                <a:spcPts val="800"/>
              </a:spcAft>
              <a:tabLst>
                <a:tab pos="457200" algn="l"/>
              </a:tabLst>
            </a:pPr>
            <a:r>
              <a:rPr lang="cy" sz="2000">
                <a:solidFill>
                  <a:srgbClr val="212A73"/>
                </a:solidFill>
                <a:ea typeface="Calibri"/>
                <a:cs typeface="Times New Roman"/>
              </a:rPr>
              <a:t>Chwistrell trwyn yw'r brechlyn ffliw i'r rhan fwyaf o bobl ifanc.</a:t>
            </a:r>
          </a:p>
          <a:p>
            <a:pPr marL="800100" lvl="1" indent="-342900" rtl="0">
              <a:lnSpc>
                <a:spcPct val="107000"/>
              </a:lnSpc>
              <a:spcAft>
                <a:spcPts val="800"/>
              </a:spcAft>
              <a:tabLst>
                <a:tab pos="457200" algn="l"/>
              </a:tabLst>
            </a:pPr>
            <a:r>
              <a:rPr lang="cy" sz="2000">
                <a:solidFill>
                  <a:srgbClr val="212A73"/>
                </a:solidFill>
                <a:ea typeface="Calibri"/>
                <a:cs typeface="Times New Roman"/>
              </a:rPr>
              <a:t>Gellir rhoi’r brechiad ffliw fel pigiad yn rhan uchaf y fraich os nad yw'r chwistrell trwyn yn addas. </a:t>
            </a:r>
          </a:p>
          <a:p>
            <a:pPr marL="1257300" lvl="2" indent="-342900" rtl="0">
              <a:lnSpc>
                <a:spcPct val="107000"/>
              </a:lnSpc>
              <a:spcAft>
                <a:spcPts val="800"/>
              </a:spcAft>
              <a:tabLst>
                <a:tab pos="457200" algn="l"/>
              </a:tabLst>
            </a:pPr>
            <a:endParaRPr lang="en-GB" sz="1600">
              <a:solidFill>
                <a:srgbClr val="212A73"/>
              </a:solidFill>
              <a:ea typeface="Calibri" panose="020F0502020204030204" pitchFamily="34" charset="0"/>
              <a:cs typeface="Times New Roman" panose="02020603050405020304" pitchFamily="18" charset="0"/>
            </a:endParaRPr>
          </a:p>
          <a:p>
            <a:pPr marL="342900" lvl="0" indent="-342900" rtl="0">
              <a:lnSpc>
                <a:spcPct val="107000"/>
              </a:lnSpc>
              <a:spcAft>
                <a:spcPts val="800"/>
              </a:spcAft>
              <a:tabLst>
                <a:tab pos="457200" algn="l"/>
              </a:tabLst>
            </a:pPr>
            <a:endParaRPr lang="en-GB" sz="1800">
              <a:solidFill>
                <a:srgbClr val="212A73"/>
              </a:solidFill>
              <a:ea typeface="Calibri" panose="020F0502020204030204" pitchFamily="34" charset="0"/>
              <a:cs typeface="Times New Roman" panose="02020603050405020304" pitchFamily="18" charset="0"/>
            </a:endParaRPr>
          </a:p>
        </p:txBody>
      </p:sp>
      <p:sp>
        <p:nvSpPr>
          <p:cNvPr id="8" name="Footer Placeholder 3">
            <a:extLst>
              <a:ext uri="{FF2B5EF4-FFF2-40B4-BE49-F238E27FC236}">
                <a16:creationId xmlns:a16="http://schemas.microsoft.com/office/drawing/2014/main" id="{F85D4FD4-AC98-9A3B-C7F3-13D8A61CFB7C}"/>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a:extLst>
              <a:ext uri="{FF2B5EF4-FFF2-40B4-BE49-F238E27FC236}">
                <a16:creationId xmlns:a16="http://schemas.microsoft.com/office/drawing/2014/main" id="{607503C9-18F4-2370-3FB6-C81A541F8B0E}"/>
              </a:ext>
            </a:extLst>
          </p:cNvPr>
          <p:cNvSpPr>
            <a:spLocks noGrp="1"/>
          </p:cNvSpPr>
          <p:nvPr>
            <p:ph type="sldNum" sz="quarter" idx="12"/>
          </p:nvPr>
        </p:nvSpPr>
        <p:spPr/>
        <p:txBody>
          <a:bodyPr rtlCol="0"/>
          <a:lstStyle/>
          <a:p>
            <a:pPr rtl="0"/>
            <a:fld id="{561D0CCE-8DCC-44DC-A653-AE62B1D84A52}" type="slidenum">
              <a:rPr lang="en-GB" smtClean="0"/>
              <a:pPr rtl="0"/>
              <a:t>40</a:t>
            </a:fld>
            <a:endParaRPr lang="en-GB"/>
          </a:p>
        </p:txBody>
      </p:sp>
      <p:pic>
        <p:nvPicPr>
          <p:cNvPr id="11" name="Picture 10">
            <a:extLst>
              <a:ext uri="{FF2B5EF4-FFF2-40B4-BE49-F238E27FC236}">
                <a16:creationId xmlns:a16="http://schemas.microsoft.com/office/drawing/2014/main" id="{CE832598-B1F2-B3B2-B46E-D47EB33D1F23}"/>
              </a:ext>
            </a:extLst>
          </p:cNvPr>
          <p:cNvPicPr>
            <a:picLocks noChangeAspect="1"/>
          </p:cNvPicPr>
          <p:nvPr/>
        </p:nvPicPr>
        <p:blipFill>
          <a:blip r:embed="rId2"/>
          <a:stretch>
            <a:fillRect/>
          </a:stretch>
        </p:blipFill>
        <p:spPr>
          <a:xfrm>
            <a:off x="6459655" y="2273532"/>
            <a:ext cx="2203332" cy="2625316"/>
          </a:xfrm>
          <a:prstGeom prst="rect">
            <a:avLst/>
          </a:prstGeom>
        </p:spPr>
      </p:pic>
      <p:pic>
        <p:nvPicPr>
          <p:cNvPr id="13" name="Picture 12">
            <a:extLst>
              <a:ext uri="{FF2B5EF4-FFF2-40B4-BE49-F238E27FC236}">
                <a16:creationId xmlns:a16="http://schemas.microsoft.com/office/drawing/2014/main" id="{41BE087A-0BDF-4904-691D-49B8498F4407}"/>
              </a:ext>
            </a:extLst>
          </p:cNvPr>
          <p:cNvPicPr>
            <a:picLocks noChangeAspect="1"/>
          </p:cNvPicPr>
          <p:nvPr/>
        </p:nvPicPr>
        <p:blipFill>
          <a:blip r:embed="rId3"/>
          <a:stretch>
            <a:fillRect/>
          </a:stretch>
        </p:blipFill>
        <p:spPr>
          <a:xfrm>
            <a:off x="9124229" y="2289791"/>
            <a:ext cx="2229571" cy="2609057"/>
          </a:xfrm>
          <a:prstGeom prst="rect">
            <a:avLst/>
          </a:prstGeom>
        </p:spPr>
      </p:pic>
    </p:spTree>
    <p:extLst>
      <p:ext uri="{BB962C8B-B14F-4D97-AF65-F5344CB8AC3E}">
        <p14:creationId xmlns:p14="http://schemas.microsoft.com/office/powerpoint/2010/main" val="14305456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pPr algn="ctr" rtl="0">
              <a:lnSpc>
                <a:spcPct val="107000"/>
              </a:lnSpc>
              <a:spcAft>
                <a:spcPts val="800"/>
              </a:spcAft>
            </a:pPr>
            <a:r>
              <a:rPr lang="cy" b="1" dirty="0">
                <a:ea typeface="Calibri" panose="020F0502020204030204" pitchFamily="34" charset="0"/>
                <a:cs typeface="Times New Roman" panose="02020603050405020304" pitchFamily="18" charset="0"/>
              </a:rPr>
              <a:t>Oes sgil-effeithiau?</a:t>
            </a:r>
            <a:endParaRPr lang="en-GB" dirty="0">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825625"/>
            <a:ext cx="5100834" cy="4351338"/>
          </a:xfrm>
        </p:spPr>
        <p:txBody>
          <a:bodyPr lIns="91440" tIns="45720" rIns="91440" bIns="45720" rtlCol="0" anchor="t"/>
          <a:lstStyle/>
          <a:p>
            <a:pPr marL="342900" lvl="0" indent="-342900" rtl="0">
              <a:lnSpc>
                <a:spcPct val="100000"/>
              </a:lnSpc>
              <a:spcAft>
                <a:spcPts val="800"/>
              </a:spcAft>
              <a:tabLst>
                <a:tab pos="457200" algn="l"/>
              </a:tabLst>
            </a:pPr>
            <a:r>
              <a:rPr lang="cy" sz="2000" dirty="0"/>
              <a:t>Fel yn achos pob meddyginiaeth, gall brechlynnau achosi sgil-effeithiau, ond ni fydd pawb yn eu profi.</a:t>
            </a:r>
            <a:endParaRPr lang="en-GB" sz="2000" dirty="0">
              <a:cs typeface="Arial"/>
            </a:endParaRPr>
          </a:p>
          <a:p>
            <a:pPr marL="342900" lvl="0" indent="-342900" rtl="0">
              <a:lnSpc>
                <a:spcPct val="100000"/>
              </a:lnSpc>
              <a:spcAft>
                <a:spcPts val="800"/>
              </a:spcAft>
              <a:tabLst>
                <a:tab pos="457200" algn="l"/>
              </a:tabLst>
            </a:pPr>
            <a:r>
              <a:rPr lang="cy" sz="2000" dirty="0"/>
              <a:t>Mae'r rhan fwyaf o sgil-effeithiau yn ysgafn a byddant fel arfer yn gwella ar ôl diwrnod neu ddau.</a:t>
            </a:r>
            <a:endParaRPr lang="en-GB" sz="2000" dirty="0">
              <a:ea typeface="Calibri" panose="020F0502020204030204" pitchFamily="34" charset="0"/>
              <a:cs typeface="Times New Roman" panose="02020603050405020304" pitchFamily="18" charset="0"/>
            </a:endParaRPr>
          </a:p>
          <a:p>
            <a:pPr marL="342900" indent="-342900" rtl="0">
              <a:lnSpc>
                <a:spcPct val="100000"/>
              </a:lnSpc>
              <a:spcAft>
                <a:spcPts val="800"/>
              </a:spcAft>
              <a:tabLst>
                <a:tab pos="457200" algn="l"/>
              </a:tabLst>
            </a:pPr>
            <a:r>
              <a:rPr lang="cy" sz="2000" dirty="0">
                <a:ea typeface="Calibri"/>
                <a:cs typeface="Times New Roman"/>
              </a:rPr>
              <a:t>Bydd y nyrs yn eich cynghori ar yr hyn i'w ddisgwyl ar ôl i chi gael eich brechlyn. </a:t>
            </a:r>
          </a:p>
          <a:p>
            <a:pPr marL="342900" lvl="0" indent="-342900" rtl="0">
              <a:lnSpc>
                <a:spcPct val="100000"/>
              </a:lnSpc>
              <a:spcAft>
                <a:spcPts val="800"/>
              </a:spcAft>
              <a:tabLst>
                <a:tab pos="457200" algn="l"/>
              </a:tabLst>
            </a:pPr>
            <a:r>
              <a:rPr lang="cy" sz="2000" b="1" dirty="0">
                <a:ea typeface="Calibri"/>
                <a:cs typeface="Times New Roman"/>
              </a:rPr>
              <a:t>Nid oes angen i chi golli'r ysgol ar ôl cael eich brechiad! </a:t>
            </a:r>
            <a:endParaRPr lang="en-GB" sz="2000" dirty="0">
              <a:ea typeface="Calibri"/>
              <a:cs typeface="Times New Roman"/>
            </a:endParaRPr>
          </a:p>
        </p:txBody>
      </p:sp>
      <p:sp>
        <p:nvSpPr>
          <p:cNvPr id="9" name="Footer Placeholder 3">
            <a:extLst>
              <a:ext uri="{FF2B5EF4-FFF2-40B4-BE49-F238E27FC236}">
                <a16:creationId xmlns:a16="http://schemas.microsoft.com/office/drawing/2014/main" id="{69A1CBAC-E96E-C8A6-7CE9-47DC9DEA9126}"/>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rtl="0"/>
              <a:t>41</a:t>
            </a:fld>
            <a:endParaRPr lang="en-GB"/>
          </a:p>
        </p:txBody>
      </p:sp>
      <p:pic>
        <p:nvPicPr>
          <p:cNvPr id="4" name="Picture 3" descr="A collage of images of a child&amp;#39;s body&#10;&#10;AI-generated content may be incorrect.">
            <a:extLst>
              <a:ext uri="{FF2B5EF4-FFF2-40B4-BE49-F238E27FC236}">
                <a16:creationId xmlns:a16="http://schemas.microsoft.com/office/drawing/2014/main" id="{D1CB3A49-8CF5-125C-CBBD-DD7D45616144}"/>
              </a:ext>
            </a:extLst>
          </p:cNvPr>
          <p:cNvPicPr>
            <a:picLocks noChangeAspect="1"/>
          </p:cNvPicPr>
          <p:nvPr/>
        </p:nvPicPr>
        <p:blipFill>
          <a:blip r:embed="rId4"/>
          <a:stretch>
            <a:fillRect/>
          </a:stretch>
        </p:blipFill>
        <p:spPr>
          <a:xfrm>
            <a:off x="6541921" y="2163178"/>
            <a:ext cx="4963527" cy="2852486"/>
          </a:xfrm>
          <a:prstGeom prst="rect">
            <a:avLst/>
          </a:prstGeom>
        </p:spPr>
      </p:pic>
    </p:spTree>
    <p:extLst>
      <p:ext uri="{BB962C8B-B14F-4D97-AF65-F5344CB8AC3E}">
        <p14:creationId xmlns:p14="http://schemas.microsoft.com/office/powerpoint/2010/main" val="400801688"/>
      </p:ext>
    </p:extLst>
  </p:cSld>
  <p:clrMapOvr>
    <a:masterClrMapping/>
  </p:clrMapOvr>
  <p:extLst>
    <p:ext uri="{6950BFC3-D8DA-4A85-94F7-54DA5524770B}">
      <p188:commentRel xmlns:p188="http://schemas.microsoft.com/office/powerpoint/2018/8/main" r:id="rId3"/>
    </p:ext>
  </p:extLs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EFCB2517-1B5E-C775-F037-E87DE42E859D}"/>
              </a:ext>
            </a:extLst>
          </p:cNvPr>
          <p:cNvSpPr>
            <a:spLocks noGrp="1"/>
          </p:cNvSpPr>
          <p:nvPr>
            <p:ph idx="1"/>
          </p:nvPr>
        </p:nvSpPr>
        <p:spPr/>
        <p:txBody>
          <a:bodyPr rtlCol="0"/>
          <a:lstStyle/>
          <a:p>
            <a:pPr marL="0" indent="0" rtl="0">
              <a:buNone/>
            </a:pPr>
            <a:endParaRPr lang="en-GB"/>
          </a:p>
        </p:txBody>
      </p:sp>
      <p:sp>
        <p:nvSpPr>
          <p:cNvPr id="5" name="Slide Number Placeholder 4">
            <a:extLst>
              <a:ext uri="{FF2B5EF4-FFF2-40B4-BE49-F238E27FC236}">
                <a16:creationId xmlns:a16="http://schemas.microsoft.com/office/drawing/2014/main" id="{9BE0303C-7724-258D-56AA-C734885C29CD}"/>
              </a:ext>
            </a:extLst>
          </p:cNvPr>
          <p:cNvSpPr>
            <a:spLocks noGrp="1"/>
          </p:cNvSpPr>
          <p:nvPr>
            <p:ph type="sldNum" sz="quarter" idx="12"/>
          </p:nvPr>
        </p:nvSpPr>
        <p:spPr/>
        <p:txBody>
          <a:bodyPr rtlCol="0"/>
          <a:lstStyle/>
          <a:p>
            <a:pPr rtl="0"/>
            <a:fld id="{561D0CCE-8DCC-44DC-A653-AE62B1D84A52}" type="slidenum">
              <a:rPr lang="en-GB" smtClean="0"/>
              <a:pPr rtl="0"/>
              <a:t>42</a:t>
            </a:fld>
            <a:endParaRPr lang="en-GB"/>
          </a:p>
        </p:txBody>
      </p:sp>
      <p:pic>
        <p:nvPicPr>
          <p:cNvPr id="10" name="Online Media 9" title="Get Immunised">
            <a:hlinkClick r:id="" action="ppaction://media"/>
            <a:extLst>
              <a:ext uri="{FF2B5EF4-FFF2-40B4-BE49-F238E27FC236}">
                <a16:creationId xmlns:a16="http://schemas.microsoft.com/office/drawing/2014/main" id="{C5C26234-1A57-3809-02AA-55894D6AD532}"/>
              </a:ext>
            </a:extLst>
          </p:cNvPr>
          <p:cNvPicPr>
            <a:picLocks noRot="1" noChangeAspect="1"/>
          </p:cNvPicPr>
          <p:nvPr>
            <a:videoFile r:link="rId1"/>
          </p:nvPr>
        </p:nvPicPr>
        <p:blipFill>
          <a:blip r:embed="rId3"/>
          <a:stretch>
            <a:fillRect/>
          </a:stretch>
        </p:blipFill>
        <p:spPr>
          <a:xfrm>
            <a:off x="2413793" y="1825625"/>
            <a:ext cx="7364413" cy="4160903"/>
          </a:xfrm>
          <a:prstGeom prst="rect">
            <a:avLst/>
          </a:prstGeom>
        </p:spPr>
      </p:pic>
      <p:sp>
        <p:nvSpPr>
          <p:cNvPr id="13" name="Title 12">
            <a:extLst>
              <a:ext uri="{FF2B5EF4-FFF2-40B4-BE49-F238E27FC236}">
                <a16:creationId xmlns:a16="http://schemas.microsoft.com/office/drawing/2014/main" id="{CFE8C1CF-127B-BB89-DA39-1433F254DD98}"/>
              </a:ext>
            </a:extLst>
          </p:cNvPr>
          <p:cNvSpPr>
            <a:spLocks noGrp="1"/>
          </p:cNvSpPr>
          <p:nvPr>
            <p:ph type="title"/>
          </p:nvPr>
        </p:nvSpPr>
        <p:spPr/>
        <p:txBody>
          <a:bodyPr rtlCol="0" anchor="ctr"/>
          <a:lstStyle/>
          <a:p>
            <a:pPr algn="ctr" rtl="0"/>
            <a:r>
              <a:rPr lang="cy" sz="3600" b="1" dirty="0">
                <a:ea typeface="Calibri"/>
                <a:cs typeface="Times New Roman"/>
              </a:rPr>
              <a:t>Fideo brechu mewn ysgolion a wnaed gan BIP Aneurin Bevan yw </a:t>
            </a:r>
            <a:r>
              <a:rPr lang="cy" sz="3600" b="1" u="sng" dirty="0">
                <a:ea typeface="Calibri"/>
                <a:cs typeface="Times New Roman"/>
                <a:hlinkClick r:id="rId4">
                  <a:extLst>
                    <a:ext uri="{A12FA001-AC4F-418D-AE19-62706E023703}">
                      <ahyp:hlinkClr xmlns:ahyp="http://schemas.microsoft.com/office/drawing/2018/hyperlinkcolor" val="tx"/>
                    </a:ext>
                  </a:extLst>
                </a:hlinkClick>
              </a:rPr>
              <a:t>Cael eich Brechu</a:t>
            </a:r>
            <a:endParaRPr lang="en-GB" sz="3600" b="1" dirty="0"/>
          </a:p>
        </p:txBody>
      </p:sp>
      <p:sp>
        <p:nvSpPr>
          <p:cNvPr id="14" name="Footer Placeholder 3">
            <a:extLst>
              <a:ext uri="{FF2B5EF4-FFF2-40B4-BE49-F238E27FC236}">
                <a16:creationId xmlns:a16="http://schemas.microsoft.com/office/drawing/2014/main" id="{3281A3D3-E5BF-8BDA-7E54-33E45D287A00}"/>
              </a:ext>
            </a:extLst>
          </p:cNvPr>
          <p:cNvSpPr>
            <a:spLocks noGrp="1"/>
          </p:cNvSpPr>
          <p:nvPr>
            <p:ph type="ftr" sz="quarter" idx="11"/>
          </p:nvPr>
        </p:nvSpPr>
        <p:spPr>
          <a:xfrm>
            <a:off x="838200" y="6356350"/>
            <a:ext cx="7315200" cy="365125"/>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Tree>
    <p:extLst>
      <p:ext uri="{BB962C8B-B14F-4D97-AF65-F5344CB8AC3E}">
        <p14:creationId xmlns:p14="http://schemas.microsoft.com/office/powerpoint/2010/main" val="4251672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rtlCol="0" anchor="ctr"/>
          <a:lstStyle/>
          <a:p>
            <a:pPr algn="ctr" rtl="0">
              <a:lnSpc>
                <a:spcPct val="107000"/>
              </a:lnSpc>
              <a:spcAft>
                <a:spcPts val="800"/>
              </a:spcAft>
              <a:tabLst>
                <a:tab pos="457200" algn="l"/>
              </a:tabLst>
            </a:pPr>
            <a:r>
              <a:rPr lang="cy" b="1">
                <a:ea typeface="Calibri"/>
                <a:cs typeface="Times New Roman"/>
              </a:rPr>
              <a:t>Pwyntiau allweddol</a:t>
            </a:r>
            <a:endParaRPr lang="en-GB" b="1">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825625"/>
            <a:ext cx="5943600" cy="4351338"/>
          </a:xfrm>
        </p:spPr>
        <p:txBody>
          <a:bodyPr lIns="91440" tIns="45720" rIns="91440" bIns="45720" rtlCol="0" anchor="t"/>
          <a:lstStyle/>
          <a:p>
            <a:pPr marL="342900" indent="-342900" rtl="0">
              <a:lnSpc>
                <a:spcPct val="107000"/>
              </a:lnSpc>
              <a:spcAft>
                <a:spcPts val="800"/>
              </a:spcAft>
              <a:tabLst>
                <a:tab pos="457200" algn="l"/>
              </a:tabLst>
            </a:pPr>
            <a:r>
              <a:rPr lang="cy" sz="2000">
                <a:ea typeface="Calibri"/>
                <a:cs typeface="Times New Roman"/>
              </a:rPr>
              <a:t>Mae brechu yn ffordd o helpu i'ch diogelu </a:t>
            </a:r>
            <a:r>
              <a:rPr lang="cy" sz="2000" b="1" u="sng">
                <a:ea typeface="Calibri"/>
                <a:cs typeface="Times New Roman"/>
              </a:rPr>
              <a:t>chi</a:t>
            </a:r>
            <a:r>
              <a:rPr lang="cy" sz="2000">
                <a:ea typeface="Calibri"/>
                <a:cs typeface="Times New Roman"/>
              </a:rPr>
              <a:t> a phobl </a:t>
            </a:r>
            <a:r>
              <a:rPr lang="cy" sz="2000" b="1" u="sng">
                <a:ea typeface="Calibri"/>
                <a:cs typeface="Times New Roman"/>
              </a:rPr>
              <a:t>eraill</a:t>
            </a:r>
            <a:r>
              <a:rPr lang="cy" sz="2000">
                <a:ea typeface="Calibri"/>
                <a:cs typeface="Times New Roman"/>
              </a:rPr>
              <a:t> nad ydynt yn gallu cael brechiadau rhag clefydau difrifol.</a:t>
            </a:r>
          </a:p>
          <a:p>
            <a:pPr marL="342900" indent="-342900" rtl="0">
              <a:lnSpc>
                <a:spcPct val="107000"/>
              </a:lnSpc>
              <a:spcAft>
                <a:spcPts val="800"/>
              </a:spcAft>
              <a:tabLst>
                <a:tab pos="457200" algn="l"/>
              </a:tabLst>
            </a:pPr>
            <a:r>
              <a:rPr lang="cy" sz="2000">
                <a:ea typeface="Calibri"/>
                <a:cs typeface="Arial"/>
              </a:rPr>
              <a:t>Efallai y bydd angen rhai brechlynnau cyn i chi ddechrau prifysgol neu goleg, ar gyfer eich gyrfa ddewisol, neu cyn i chi deithio i rai gwledydd yn y byd</a:t>
            </a:r>
            <a:r>
              <a:rPr lang="cy" sz="2000">
                <a:latin typeface="Calibri"/>
                <a:ea typeface="Calibri"/>
                <a:cs typeface="Calibri"/>
              </a:rPr>
              <a:t>.</a:t>
            </a:r>
            <a:endParaRPr lang="en-GB" sz="2000">
              <a:ea typeface="Calibri"/>
              <a:cs typeface="Times New Roman"/>
            </a:endParaRPr>
          </a:p>
          <a:p>
            <a:pPr marL="342900" indent="-342900" rtl="0">
              <a:lnSpc>
                <a:spcPct val="107000"/>
              </a:lnSpc>
              <a:spcAft>
                <a:spcPts val="800"/>
              </a:spcAft>
              <a:tabLst>
                <a:tab pos="457200" algn="l"/>
              </a:tabLst>
            </a:pPr>
            <a:r>
              <a:rPr lang="cy" b="1">
                <a:latin typeface="Arial"/>
                <a:ea typeface="Calibri"/>
                <a:cs typeface="Arial"/>
              </a:rPr>
              <a:t>Mae brechlynnau'n achub bywydau!</a:t>
            </a:r>
            <a:endParaRPr lang="en-GB" b="1">
              <a:latin typeface="Calibri"/>
              <a:ea typeface="Calibri"/>
              <a:cs typeface="Times New Roman" panose="02020603050405020304" pitchFamily="18" charset="0"/>
            </a:endParaRPr>
          </a:p>
        </p:txBody>
      </p:sp>
      <p:sp>
        <p:nvSpPr>
          <p:cNvPr id="11" name="Footer Placeholder 3">
            <a:extLst>
              <a:ext uri="{FF2B5EF4-FFF2-40B4-BE49-F238E27FC236}">
                <a16:creationId xmlns:a16="http://schemas.microsoft.com/office/drawing/2014/main" id="{ECB9A12C-D2ED-CCFA-FE8C-80ADC705075F}"/>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rtl="0"/>
              <a:t>43</a:t>
            </a:fld>
            <a:endParaRPr lang="en-GB"/>
          </a:p>
        </p:txBody>
      </p:sp>
      <p:pic>
        <p:nvPicPr>
          <p:cNvPr id="4" name="Picture 3" descr="A cartoon of a person looking at another person&#10;&#10;AI-generated content may be incorrect.">
            <a:extLst>
              <a:ext uri="{FF2B5EF4-FFF2-40B4-BE49-F238E27FC236}">
                <a16:creationId xmlns:a16="http://schemas.microsoft.com/office/drawing/2014/main" id="{B45881D4-4D6A-FA25-E1E7-B976E3D92AD5}"/>
              </a:ext>
            </a:extLst>
          </p:cNvPr>
          <p:cNvPicPr>
            <a:picLocks noChangeAspect="1"/>
          </p:cNvPicPr>
          <p:nvPr/>
        </p:nvPicPr>
        <p:blipFill>
          <a:blip r:embed="rId2"/>
          <a:stretch>
            <a:fillRect/>
          </a:stretch>
        </p:blipFill>
        <p:spPr>
          <a:xfrm>
            <a:off x="6988206" y="2101850"/>
            <a:ext cx="4365594" cy="25008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367677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7BE3EF-7A0B-7867-8880-3E275CDB00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D7703C-353F-DE28-E280-701B090F8ADF}"/>
              </a:ext>
            </a:extLst>
          </p:cNvPr>
          <p:cNvSpPr>
            <a:spLocks noGrp="1"/>
          </p:cNvSpPr>
          <p:nvPr>
            <p:ph type="title"/>
          </p:nvPr>
        </p:nvSpPr>
        <p:spPr/>
        <p:txBody>
          <a:bodyPr lIns="91440" tIns="45720" rIns="91440" bIns="45720" rtlCol="0" anchor="ctr"/>
          <a:lstStyle/>
          <a:p>
            <a:pPr algn="ctr" rtl="0">
              <a:lnSpc>
                <a:spcPct val="107000"/>
              </a:lnSpc>
              <a:spcAft>
                <a:spcPts val="800"/>
              </a:spcAft>
              <a:tabLst>
                <a:tab pos="457200" algn="l"/>
              </a:tabLst>
            </a:pPr>
            <a:r>
              <a:rPr lang="cy" b="1">
                <a:ea typeface="Calibri"/>
                <a:cs typeface="Times New Roman"/>
              </a:rPr>
              <a:t>Rhagor o wybodaeth</a:t>
            </a:r>
            <a:endParaRPr lang="en-GB" b="1">
              <a:ea typeface="Calibri" panose="020F0502020204030204" pitchFamily="34" charset="0"/>
              <a:cs typeface="Times New Roman" panose="02020603050405020304" pitchFamily="18" charset="0"/>
            </a:endParaRPr>
          </a:p>
        </p:txBody>
      </p:sp>
      <p:sp>
        <p:nvSpPr>
          <p:cNvPr id="9" name="Content Placeholder 8">
            <a:extLst>
              <a:ext uri="{FF2B5EF4-FFF2-40B4-BE49-F238E27FC236}">
                <a16:creationId xmlns:a16="http://schemas.microsoft.com/office/drawing/2014/main" id="{C3F1E0CE-B6B1-A35B-9C5F-07F71168F65A}"/>
              </a:ext>
            </a:extLst>
          </p:cNvPr>
          <p:cNvSpPr>
            <a:spLocks noGrp="1"/>
          </p:cNvSpPr>
          <p:nvPr>
            <p:ph idx="1"/>
          </p:nvPr>
        </p:nvSpPr>
        <p:spPr>
          <a:xfrm>
            <a:off x="838200" y="1825625"/>
            <a:ext cx="10515600" cy="2942024"/>
          </a:xfrm>
          <a:prstGeom prst="rect">
            <a:avLst/>
          </a:prstGeom>
        </p:spPr>
        <p:txBody>
          <a:bodyPr wrap="square" lIns="91440" tIns="45720" rIns="91440" bIns="45720" rtlCol="0" anchor="t">
            <a:spAutoFit/>
          </a:bodyPr>
          <a:lstStyle/>
          <a:p>
            <a:pPr rtl="0">
              <a:lnSpc>
                <a:spcPct val="107000"/>
              </a:lnSpc>
              <a:spcAft>
                <a:spcPts val="800"/>
              </a:spcAft>
            </a:pPr>
            <a:r>
              <a:rPr lang="cy" sz="2000" dirty="0">
                <a:ea typeface="Calibri"/>
                <a:cs typeface="Times New Roman"/>
              </a:rPr>
              <a:t>Gallwch ddod o hyd i ragor o wybodaeth am frechiadau gan:</a:t>
            </a:r>
          </a:p>
          <a:p>
            <a:pPr marL="800100" lvl="1" indent="-342900" rtl="0">
              <a:lnSpc>
                <a:spcPct val="107000"/>
              </a:lnSpc>
              <a:spcAft>
                <a:spcPts val="800"/>
              </a:spcAft>
              <a:tabLst>
                <a:tab pos="457200" algn="l"/>
              </a:tabLst>
            </a:pPr>
            <a:r>
              <a:rPr lang="cy" sz="2000" dirty="0">
                <a:ea typeface="Calibri"/>
                <a:cs typeface="Times New Roman"/>
              </a:rPr>
              <a:t>Eich nyrs ysgol neu eich tîm imiwneiddio.</a:t>
            </a:r>
          </a:p>
          <a:p>
            <a:pPr marL="800100" lvl="1" indent="-342900" rtl="0">
              <a:lnSpc>
                <a:spcPct val="107000"/>
              </a:lnSpc>
              <a:spcAft>
                <a:spcPts val="800"/>
              </a:spcAft>
              <a:tabLst>
                <a:tab pos="457200" algn="l"/>
              </a:tabLst>
            </a:pPr>
            <a:r>
              <a:rPr lang="cy" sz="2000" dirty="0">
                <a:ea typeface="Calibri"/>
                <a:cs typeface="Times New Roman"/>
              </a:rPr>
              <a:t>Eich practis meddygon teulu.</a:t>
            </a:r>
          </a:p>
          <a:p>
            <a:pPr rtl="0">
              <a:lnSpc>
                <a:spcPct val="107000"/>
              </a:lnSpc>
              <a:spcAft>
                <a:spcPts val="800"/>
              </a:spcAft>
              <a:tabLst>
                <a:tab pos="457200" algn="l"/>
              </a:tabLst>
            </a:pPr>
            <a:r>
              <a:rPr lang="cy" sz="2000" dirty="0">
                <a:ea typeface="Calibri"/>
                <a:cs typeface="Times New Roman"/>
              </a:rPr>
              <a:t>Ewch ar-lein ac i:</a:t>
            </a:r>
          </a:p>
          <a:p>
            <a:pPr marL="800100" lvl="1" indent="-342900" rtl="0">
              <a:lnSpc>
                <a:spcPct val="107000"/>
              </a:lnSpc>
              <a:spcAft>
                <a:spcPts val="800"/>
              </a:spcAft>
              <a:tabLst>
                <a:tab pos="457200" algn="l"/>
              </a:tabLst>
            </a:pPr>
            <a:r>
              <a:rPr lang="en-GB" sz="2000" u="sng" dirty="0" err="1">
                <a:solidFill>
                  <a:srgbClr val="00A7A7"/>
                </a:solidFill>
                <a:ea typeface="Calibri"/>
                <a:cs typeface="Times New Roman"/>
                <a:hlinkClick r:id="rId2"/>
              </a:rPr>
              <a:t>icc.gig.cymru</a:t>
            </a:r>
            <a:r>
              <a:rPr lang="en-GB" sz="2000" u="sng" dirty="0">
                <a:solidFill>
                  <a:srgbClr val="00A7A7"/>
                </a:solidFill>
                <a:ea typeface="Calibri"/>
                <a:cs typeface="Times New Roman"/>
                <a:hlinkClick r:id="rId2"/>
              </a:rPr>
              <a:t>/</a:t>
            </a:r>
            <a:r>
              <a:rPr lang="en-GB" sz="2000" u="sng" dirty="0" err="1">
                <a:solidFill>
                  <a:srgbClr val="00A7A7"/>
                </a:solidFill>
                <a:ea typeface="Calibri"/>
                <a:cs typeface="Times New Roman"/>
                <a:hlinkClick r:id="rId2"/>
              </a:rPr>
              <a:t>pynciau</a:t>
            </a:r>
            <a:r>
              <a:rPr lang="en-GB" sz="2000" u="sng" dirty="0">
                <a:solidFill>
                  <a:srgbClr val="00A7A7"/>
                </a:solidFill>
                <a:ea typeface="Calibri"/>
                <a:cs typeface="Times New Roman"/>
                <a:hlinkClick r:id="rId2"/>
              </a:rPr>
              <a:t>/</a:t>
            </a:r>
            <a:r>
              <a:rPr lang="en-GB" sz="2000" u="sng" dirty="0" err="1">
                <a:solidFill>
                  <a:srgbClr val="00A7A7"/>
                </a:solidFill>
                <a:ea typeface="Calibri"/>
                <a:cs typeface="Times New Roman"/>
                <a:hlinkClick r:id="rId2"/>
              </a:rPr>
              <a:t>imiwneiddio</a:t>
            </a:r>
            <a:r>
              <a:rPr lang="en-GB" sz="2000" u="sng" dirty="0">
                <a:solidFill>
                  <a:srgbClr val="00A7A7"/>
                </a:solidFill>
                <a:ea typeface="Calibri"/>
                <a:cs typeface="Times New Roman"/>
                <a:hlinkClick r:id="rId2"/>
              </a:rPr>
              <a:t>-a-</a:t>
            </a:r>
            <a:r>
              <a:rPr lang="en-GB" sz="2000" u="sng" dirty="0" err="1">
                <a:solidFill>
                  <a:srgbClr val="00A7A7"/>
                </a:solidFill>
                <a:ea typeface="Calibri"/>
                <a:cs typeface="Times New Roman"/>
                <a:hlinkClick r:id="rId2"/>
              </a:rPr>
              <a:t>brechlynnau</a:t>
            </a:r>
            <a:r>
              <a:rPr lang="en-GB" sz="2000" u="sng" dirty="0">
                <a:solidFill>
                  <a:srgbClr val="00A7A7"/>
                </a:solidFill>
                <a:ea typeface="Calibri"/>
                <a:cs typeface="Times New Roman"/>
                <a:hlinkClick r:id="rId2"/>
              </a:rPr>
              <a:t>/</a:t>
            </a:r>
            <a:endParaRPr lang="en-GB" sz="2000" u="sng" dirty="0">
              <a:solidFill>
                <a:srgbClr val="00A7A7"/>
              </a:solidFill>
              <a:ea typeface="Calibri"/>
              <a:cs typeface="Times New Roman"/>
              <a:hlinkClick r:id="" action="ppaction://noaction"/>
            </a:endParaRPr>
          </a:p>
          <a:p>
            <a:pPr marL="800100" lvl="1" indent="-342900" rtl="0">
              <a:lnSpc>
                <a:spcPct val="107000"/>
              </a:lnSpc>
              <a:spcAft>
                <a:spcPts val="800"/>
              </a:spcAft>
              <a:tabLst>
                <a:tab pos="457200" algn="l"/>
              </a:tabLst>
            </a:pPr>
            <a:r>
              <a:rPr lang="cy" sz="2000" dirty="0">
                <a:solidFill>
                  <a:srgbClr val="212A73"/>
                </a:solidFill>
                <a:ea typeface="Calibri"/>
                <a:cs typeface="Times New Roman"/>
              </a:rPr>
              <a:t>Neu sganiwch y cod QR i fynd â chi i'r dudalen brechlynnau </a:t>
            </a:r>
            <a:endParaRPr lang="en-GB" sz="2000" dirty="0">
              <a:solidFill>
                <a:srgbClr val="212A73"/>
              </a:solidFill>
              <a:ea typeface="Calibri" panose="020F0502020204030204" pitchFamily="34" charset="0"/>
              <a:cs typeface="Times New Roman"/>
            </a:endParaRPr>
          </a:p>
        </p:txBody>
      </p:sp>
      <p:sp>
        <p:nvSpPr>
          <p:cNvPr id="11" name="Footer Placeholder 3">
            <a:extLst>
              <a:ext uri="{FF2B5EF4-FFF2-40B4-BE49-F238E27FC236}">
                <a16:creationId xmlns:a16="http://schemas.microsoft.com/office/drawing/2014/main" id="{390D3F9E-AE84-4CC8-2E08-BFBC006FADA8}"/>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a:extLst>
              <a:ext uri="{FF2B5EF4-FFF2-40B4-BE49-F238E27FC236}">
                <a16:creationId xmlns:a16="http://schemas.microsoft.com/office/drawing/2014/main" id="{08F2A1E0-F42E-F0A4-A53D-CCF50D05BB73}"/>
              </a:ext>
            </a:extLst>
          </p:cNvPr>
          <p:cNvSpPr>
            <a:spLocks noGrp="1"/>
          </p:cNvSpPr>
          <p:nvPr>
            <p:ph type="sldNum" sz="quarter" idx="12"/>
          </p:nvPr>
        </p:nvSpPr>
        <p:spPr/>
        <p:txBody>
          <a:bodyPr rtlCol="0"/>
          <a:lstStyle/>
          <a:p>
            <a:pPr rtl="0"/>
            <a:fld id="{561D0CCE-8DCC-44DC-A653-AE62B1D84A52}" type="slidenum">
              <a:rPr lang="en-GB" smtClean="0"/>
              <a:pPr rtl="0"/>
              <a:t>44</a:t>
            </a:fld>
            <a:endParaRPr lang="en-GB"/>
          </a:p>
        </p:txBody>
      </p:sp>
      <p:pic>
        <p:nvPicPr>
          <p:cNvPr id="14" name="Picture 13" descr="A qr code with black squares&#10;&#10;AI-generated content may be incorrect.">
            <a:extLst>
              <a:ext uri="{FF2B5EF4-FFF2-40B4-BE49-F238E27FC236}">
                <a16:creationId xmlns:a16="http://schemas.microsoft.com/office/drawing/2014/main" id="{FA391400-975C-C8DE-6509-29B80D36788D}"/>
              </a:ext>
            </a:extLst>
          </p:cNvPr>
          <p:cNvPicPr>
            <a:picLocks noChangeAspect="1"/>
          </p:cNvPicPr>
          <p:nvPr/>
        </p:nvPicPr>
        <p:blipFill>
          <a:blip r:embed="rId3"/>
          <a:stretch>
            <a:fillRect/>
          </a:stretch>
        </p:blipFill>
        <p:spPr>
          <a:xfrm>
            <a:off x="9096627" y="2914650"/>
            <a:ext cx="2130090" cy="2101515"/>
          </a:xfrm>
          <a:prstGeom prst="rect">
            <a:avLst/>
          </a:prstGeom>
        </p:spPr>
      </p:pic>
    </p:spTree>
    <p:extLst>
      <p:ext uri="{BB962C8B-B14F-4D97-AF65-F5344CB8AC3E}">
        <p14:creationId xmlns:p14="http://schemas.microsoft.com/office/powerpoint/2010/main" val="745940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9EFED0EA-5FF3-0173-7D24-053D85BAAF57}"/>
              </a:ext>
            </a:extLst>
          </p:cNvPr>
          <p:cNvSpPr>
            <a:spLocks noGrp="1"/>
          </p:cNvSpPr>
          <p:nvPr>
            <p:ph type="title"/>
          </p:nvPr>
        </p:nvSpPr>
        <p:spPr/>
        <p:txBody>
          <a:bodyPr rtlCol="0" anchor="ctr"/>
          <a:lstStyle/>
          <a:p>
            <a:pPr algn="ctr" rtl="0"/>
            <a:r>
              <a:rPr lang="cy" b="1" dirty="0"/>
              <a:t>Imiwneiddio: Pam gwneud hyn</a:t>
            </a:r>
            <a:endParaRPr lang="en-GB" dirty="0"/>
          </a:p>
        </p:txBody>
      </p:sp>
      <p:sp>
        <p:nvSpPr>
          <p:cNvPr id="13" name="Content Placeholder 12">
            <a:extLst>
              <a:ext uri="{FF2B5EF4-FFF2-40B4-BE49-F238E27FC236}">
                <a16:creationId xmlns:a16="http://schemas.microsoft.com/office/drawing/2014/main" id="{829BE34B-686E-5282-B4EE-19290610E64F}"/>
              </a:ext>
            </a:extLst>
          </p:cNvPr>
          <p:cNvSpPr>
            <a:spLocks noGrp="1"/>
          </p:cNvSpPr>
          <p:nvPr>
            <p:ph idx="1"/>
          </p:nvPr>
        </p:nvSpPr>
        <p:spPr>
          <a:xfrm>
            <a:off x="838200" y="1825625"/>
            <a:ext cx="3301314" cy="4351338"/>
          </a:xfrm>
        </p:spPr>
        <p:txBody>
          <a:bodyPr rtlCol="0"/>
          <a:lstStyle/>
          <a:p>
            <a:pPr marL="0" indent="0" rtl="0">
              <a:buNone/>
            </a:pPr>
            <a:r>
              <a:rPr lang="cy" sz="1800" b="1"/>
              <a:t>Fideo BBC news (2019)</a:t>
            </a:r>
          </a:p>
          <a:p>
            <a:pPr marL="0" indent="0" rtl="0">
              <a:buNone/>
            </a:pPr>
            <a:r>
              <a:rPr lang="cy" sz="1800">
                <a:hlinkClick r:id="rId4"/>
              </a:rPr>
              <a:t>Imiwneiddio: Pam gwneud hyn a sut mae 'imiwnedd torfol' yn gweithio - BBC News (youtube.com)</a:t>
            </a:r>
            <a:endParaRPr lang="en-GB" sz="1800">
              <a:ea typeface="Calibri" panose="020F0502020204030204" pitchFamily="34" charset="0"/>
              <a:cs typeface="Times New Roman" panose="02020603050405020304" pitchFamily="18" charset="0"/>
            </a:endParaRPr>
          </a:p>
          <a:p>
            <a:pPr rtl="0"/>
            <a:endParaRPr lang="en-GB" sz="1800"/>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a:t>5</a:t>
            </a:fld>
            <a:endParaRPr lang="en-GB"/>
          </a:p>
        </p:txBody>
      </p:sp>
      <p:pic>
        <p:nvPicPr>
          <p:cNvPr id="2" name="Online Media 1" title="Immunisation: Why we do it and how 'herd immunity' works - BBC News">
            <a:hlinkClick r:id="" action="ppaction://media"/>
            <a:extLst>
              <a:ext uri="{FF2B5EF4-FFF2-40B4-BE49-F238E27FC236}">
                <a16:creationId xmlns:a16="http://schemas.microsoft.com/office/drawing/2014/main" id="{669ACD98-7D22-8263-7957-66166D8789E0}"/>
              </a:ext>
            </a:extLst>
          </p:cNvPr>
          <p:cNvPicPr>
            <a:picLocks noRot="1" noChangeAspect="1"/>
          </p:cNvPicPr>
          <p:nvPr>
            <a:videoFile r:link="rId1"/>
          </p:nvPr>
        </p:nvPicPr>
        <p:blipFill>
          <a:blip r:embed="rId5"/>
          <a:stretch>
            <a:fillRect/>
          </a:stretch>
        </p:blipFill>
        <p:spPr>
          <a:xfrm>
            <a:off x="4139514" y="1690688"/>
            <a:ext cx="7373969" cy="4166302"/>
          </a:xfrm>
          <a:prstGeom prst="rect">
            <a:avLst/>
          </a:prstGeom>
        </p:spPr>
      </p:pic>
      <p:sp>
        <p:nvSpPr>
          <p:cNvPr id="14" name="Footer Placeholder 3">
            <a:extLst>
              <a:ext uri="{FF2B5EF4-FFF2-40B4-BE49-F238E27FC236}">
                <a16:creationId xmlns:a16="http://schemas.microsoft.com/office/drawing/2014/main" id="{A4C9C743-A9C4-B7DC-93CC-0EA328BA6221}"/>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Tree>
    <p:extLst>
      <p:ext uri="{BB962C8B-B14F-4D97-AF65-F5344CB8AC3E}">
        <p14:creationId xmlns:p14="http://schemas.microsoft.com/office/powerpoint/2010/main" val="1936166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907183" cy="1336146"/>
          </a:xfrm>
        </p:spPr>
        <p:txBody>
          <a:bodyPr lIns="91440" tIns="45720" rIns="91440" bIns="45720" rtlCol="0" anchor="ctr"/>
          <a:lstStyle/>
          <a:p>
            <a:pPr algn="ctr" rtl="0"/>
            <a:r>
              <a:rPr lang="cy" b="1"/>
              <a:t>Pa frechiadau fydd yn cael eu cynnig i chi?</a:t>
            </a:r>
            <a:endParaRPr lang="en-GB" b="1">
              <a:cs typeface="Arial"/>
            </a:endParaRPr>
          </a:p>
        </p:txBody>
      </p:sp>
      <p:sp>
        <p:nvSpPr>
          <p:cNvPr id="3" name="Content Placeholder 2"/>
          <p:cNvSpPr>
            <a:spLocks noGrp="1"/>
          </p:cNvSpPr>
          <p:nvPr>
            <p:ph idx="1"/>
          </p:nvPr>
        </p:nvSpPr>
        <p:spPr>
          <a:xfrm>
            <a:off x="838200" y="1558925"/>
            <a:ext cx="10515600" cy="4351338"/>
          </a:xfrm>
        </p:spPr>
        <p:txBody>
          <a:bodyPr lIns="91440" tIns="45720" rIns="91440" bIns="45720" rtlCol="0" anchor="t"/>
          <a:lstStyle/>
          <a:p>
            <a:pPr rtl="0">
              <a:lnSpc>
                <a:spcPct val="100000"/>
              </a:lnSpc>
            </a:pPr>
            <a:r>
              <a:rPr lang="cy" sz="1800"/>
              <a:t>*Brechiad rhag y ffliw - </a:t>
            </a:r>
            <a:r>
              <a:rPr lang="cy" sz="1800" b="1"/>
              <a:t>Blynyddoedd 7 i 11.</a:t>
            </a:r>
            <a:endParaRPr lang="en-GB" sz="1800" b="1">
              <a:cs typeface="Arial"/>
            </a:endParaRPr>
          </a:p>
          <a:p>
            <a:pPr rtl="0">
              <a:lnSpc>
                <a:spcPct val="100000"/>
              </a:lnSpc>
            </a:pPr>
            <a:r>
              <a:rPr lang="cy" sz="1800"/>
              <a:t>*Brechiad y feirws papiloma dynol (HPV) - </a:t>
            </a:r>
            <a:r>
              <a:rPr lang="cy" sz="1800" b="1"/>
              <a:t>Blwyddyn 8.</a:t>
            </a:r>
            <a:endParaRPr lang="en-GB" sz="1800">
              <a:cs typeface="Arial"/>
            </a:endParaRPr>
          </a:p>
          <a:p>
            <a:pPr rtl="0">
              <a:lnSpc>
                <a:spcPct val="100000"/>
              </a:lnSpc>
            </a:pPr>
            <a:r>
              <a:rPr lang="cy" sz="1800"/>
              <a:t>Pigiad atgyfnerthu 3 mewn 1 i bobl ifanc yn eu harddegau (Tetanws, difftheria a pholio (Td/IPV)) - </a:t>
            </a:r>
            <a:r>
              <a:rPr lang="cy" sz="1800" b="1"/>
              <a:t>Blwyddyn 9.</a:t>
            </a:r>
            <a:endParaRPr lang="en-GB" sz="1800" i="1">
              <a:cs typeface="Arial"/>
            </a:endParaRPr>
          </a:p>
          <a:p>
            <a:pPr rtl="0">
              <a:lnSpc>
                <a:spcPct val="100000"/>
              </a:lnSpc>
            </a:pPr>
            <a:r>
              <a:rPr lang="cy" sz="1800"/>
              <a:t>Brechiad Llid yr Ymennydd ACWY (MenACWY) - </a:t>
            </a:r>
            <a:r>
              <a:rPr lang="cy" sz="1800" b="1"/>
              <a:t>Blwyddyn 9.</a:t>
            </a:r>
            <a:endParaRPr lang="en-GB" sz="1800" b="1">
              <a:cs typeface="Arial"/>
            </a:endParaRPr>
          </a:p>
          <a:p>
            <a:pPr rtl="0">
              <a:lnSpc>
                <a:spcPct val="100000"/>
              </a:lnSpc>
            </a:pPr>
            <a:r>
              <a:rPr lang="cy" sz="1800"/>
              <a:t>Brechiad rhag y frech goch, clwy'r pennau a rwbela (MMR) - </a:t>
            </a:r>
            <a:r>
              <a:rPr lang="cy" sz="1800" b="1"/>
              <a:t>unrhyw oedran os byddwch chi wedi methu 1 neu 2 ddos.</a:t>
            </a:r>
            <a:endParaRPr lang="en-GB" sz="1800" b="1">
              <a:cs typeface="Arial"/>
            </a:endParaRPr>
          </a:p>
          <a:p>
            <a:pPr marL="0" indent="0" rtl="0">
              <a:lnSpc>
                <a:spcPct val="100000"/>
              </a:lnSpc>
              <a:buNone/>
            </a:pPr>
            <a:r>
              <a:rPr lang="cy" sz="1800"/>
              <a:t>Os byddwch chi'n methu brechlyn yn ystod y flwyddyn ysgol y mae’n cael ei gynnig fel arfer, gallwch chi ei gael o hyd mewn blynyddoedd ysgol diweddarach. </a:t>
            </a:r>
            <a:endParaRPr lang="en-GB" sz="1800">
              <a:cs typeface="Arial"/>
            </a:endParaRPr>
          </a:p>
          <a:p>
            <a:pPr marL="0" indent="0" rtl="0">
              <a:lnSpc>
                <a:spcPct val="100000"/>
              </a:lnSpc>
              <a:buNone/>
            </a:pPr>
            <a:r>
              <a:rPr lang="cy" sz="1800"/>
              <a:t>* Yn ysgolion Caerdydd a'r Fro - mae’r brechiadau HPV a ffliw yn cael eu rhoi yn yr ysgol. Mae’r rhai eraill yn cael eu rhoi gan eich meddyg teulu. </a:t>
            </a:r>
            <a:br>
              <a:rPr lang="en-GB" sz="1800"/>
            </a:br>
            <a:endParaRPr lang="en-GB" sz="1800">
              <a:cs typeface="Arial"/>
            </a:endParaRPr>
          </a:p>
          <a:p>
            <a:pPr marL="0" indent="0" rtl="0">
              <a:lnSpc>
                <a:spcPct val="150000"/>
              </a:lnSpc>
              <a:buNone/>
            </a:pPr>
            <a:endParaRPr lang="en-GB" sz="1600">
              <a:latin typeface="Arial"/>
              <a:ea typeface="Calibri"/>
              <a:cs typeface="Arial"/>
            </a:endParaRPr>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a:t>6</a:t>
            </a:fld>
            <a:endParaRPr lang="en-GB"/>
          </a:p>
        </p:txBody>
      </p:sp>
      <p:sp>
        <p:nvSpPr>
          <p:cNvPr id="6" name="Footer Placeholder 3">
            <a:extLst>
              <a:ext uri="{FF2B5EF4-FFF2-40B4-BE49-F238E27FC236}">
                <a16:creationId xmlns:a16="http://schemas.microsoft.com/office/drawing/2014/main" id="{3EC0F446-F972-34A4-E7C2-724E8A3892A4}"/>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Tree>
    <p:extLst>
      <p:ext uri="{BB962C8B-B14F-4D97-AF65-F5344CB8AC3E}">
        <p14:creationId xmlns:p14="http://schemas.microsoft.com/office/powerpoint/2010/main" val="4457836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0CA30-0643-A7C9-77B4-A6C197F002A7}"/>
              </a:ext>
            </a:extLst>
          </p:cNvPr>
          <p:cNvSpPr>
            <a:spLocks noGrp="1"/>
          </p:cNvSpPr>
          <p:nvPr>
            <p:ph type="title"/>
          </p:nvPr>
        </p:nvSpPr>
        <p:spPr/>
        <p:txBody>
          <a:bodyPr rtlCol="0"/>
          <a:lstStyle/>
          <a:p>
            <a:pPr rtl="0"/>
            <a:r>
              <a:rPr lang="cy" b="1">
                <a:cs typeface="Arial"/>
              </a:rPr>
              <a:t>Pa frechiadau eraill allai fod eu hangen arnoch?</a:t>
            </a:r>
            <a:endParaRPr lang="en-GB"/>
          </a:p>
        </p:txBody>
      </p:sp>
      <p:sp>
        <p:nvSpPr>
          <p:cNvPr id="3" name="Content Placeholder 2">
            <a:extLst>
              <a:ext uri="{FF2B5EF4-FFF2-40B4-BE49-F238E27FC236}">
                <a16:creationId xmlns:a16="http://schemas.microsoft.com/office/drawing/2014/main" id="{98D4D4FB-6E5E-AA36-6177-A6A23B62296F}"/>
              </a:ext>
            </a:extLst>
          </p:cNvPr>
          <p:cNvSpPr>
            <a:spLocks noGrp="1"/>
          </p:cNvSpPr>
          <p:nvPr>
            <p:ph idx="1"/>
          </p:nvPr>
        </p:nvSpPr>
        <p:spPr/>
        <p:txBody>
          <a:bodyPr rtlCol="0"/>
          <a:lstStyle/>
          <a:p>
            <a:pPr marL="0" indent="0" rtl="0">
              <a:buNone/>
            </a:pPr>
            <a:r>
              <a:rPr lang="cy">
                <a:cs typeface="Arial"/>
              </a:rPr>
              <a:t>Efallai y cynigir brechlynnau eraill i chi:</a:t>
            </a:r>
            <a:endParaRPr lang="en-US">
              <a:cs typeface="Arial"/>
            </a:endParaRPr>
          </a:p>
          <a:p>
            <a:pPr lvl="1" rtl="0"/>
            <a:r>
              <a:rPr lang="cy">
                <a:cs typeface="Arial"/>
              </a:rPr>
              <a:t>Cyn dechrau rhai cyrsiau prifysgol neu goleg</a:t>
            </a:r>
            <a:endParaRPr lang="en-GB">
              <a:solidFill>
                <a:srgbClr val="000000"/>
              </a:solidFill>
              <a:cs typeface="Arial"/>
            </a:endParaRPr>
          </a:p>
          <a:p>
            <a:pPr lvl="1" rtl="0"/>
            <a:r>
              <a:rPr lang="cy">
                <a:cs typeface="Arial"/>
              </a:rPr>
              <a:t>Ar gyfer eich gyrfa ddewisol</a:t>
            </a:r>
            <a:endParaRPr lang="en-GB">
              <a:solidFill>
                <a:srgbClr val="000000"/>
              </a:solidFill>
              <a:cs typeface="Arial"/>
            </a:endParaRPr>
          </a:p>
          <a:p>
            <a:pPr lvl="1" rtl="0"/>
            <a:r>
              <a:rPr lang="cy">
                <a:cs typeface="Arial"/>
              </a:rPr>
              <a:t>Cyn i chi deithio i rai gwledydd yn y byd</a:t>
            </a:r>
            <a:endParaRPr lang="en-GB">
              <a:solidFill>
                <a:srgbClr val="000000"/>
              </a:solidFill>
              <a:cs typeface="Arial"/>
            </a:endParaRPr>
          </a:p>
          <a:p>
            <a:pPr lvl="1" rtl="0"/>
            <a:r>
              <a:rPr lang="cy">
                <a:cs typeface="Arial"/>
              </a:rPr>
              <a:t>Os oes gennych chi neu rywun rydych chi'n byw gydag ef/hi rai cyflyrau meddygol neu ffactorau risg</a:t>
            </a:r>
          </a:p>
          <a:p>
            <a:pPr lvl="1" rtl="0"/>
            <a:r>
              <a:rPr lang="cy">
                <a:cs typeface="Arial"/>
              </a:rPr>
              <a:t>Os bydd brigiad o achosion o glefyd</a:t>
            </a:r>
          </a:p>
          <a:p>
            <a:pPr rtl="0"/>
            <a:endParaRPr lang="en-GB"/>
          </a:p>
        </p:txBody>
      </p:sp>
      <p:sp>
        <p:nvSpPr>
          <p:cNvPr id="5" name="Slide Number Placeholder 4">
            <a:extLst>
              <a:ext uri="{FF2B5EF4-FFF2-40B4-BE49-F238E27FC236}">
                <a16:creationId xmlns:a16="http://schemas.microsoft.com/office/drawing/2014/main" id="{6F1C503B-8A38-B461-C871-85CA9D42BD5F}"/>
              </a:ext>
            </a:extLst>
          </p:cNvPr>
          <p:cNvSpPr>
            <a:spLocks noGrp="1"/>
          </p:cNvSpPr>
          <p:nvPr>
            <p:ph type="sldNum" sz="quarter" idx="12"/>
          </p:nvPr>
        </p:nvSpPr>
        <p:spPr/>
        <p:txBody>
          <a:bodyPr rtlCol="0"/>
          <a:lstStyle/>
          <a:p>
            <a:pPr rtl="0"/>
            <a:fld id="{561D0CCE-8DCC-44DC-A653-AE62B1D84A52}" type="slidenum">
              <a:rPr lang="en-GB" smtClean="0"/>
              <a:pPr/>
              <a:t>7</a:t>
            </a:fld>
            <a:endParaRPr lang="en-GB"/>
          </a:p>
        </p:txBody>
      </p:sp>
      <p:sp>
        <p:nvSpPr>
          <p:cNvPr id="6" name="Footer Placeholder 3">
            <a:extLst>
              <a:ext uri="{FF2B5EF4-FFF2-40B4-BE49-F238E27FC236}">
                <a16:creationId xmlns:a16="http://schemas.microsoft.com/office/drawing/2014/main" id="{8A2965C2-26C9-B302-661A-C95885A329F5}"/>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Tree>
    <p:extLst>
      <p:ext uri="{BB962C8B-B14F-4D97-AF65-F5344CB8AC3E}">
        <p14:creationId xmlns:p14="http://schemas.microsoft.com/office/powerpoint/2010/main" val="2324695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3C3A2-85B3-164B-863F-3015B59980B0}"/>
              </a:ext>
            </a:extLst>
          </p:cNvPr>
          <p:cNvSpPr>
            <a:spLocks noGrp="1"/>
          </p:cNvSpPr>
          <p:nvPr>
            <p:ph type="title"/>
          </p:nvPr>
        </p:nvSpPr>
        <p:spPr>
          <a:xfrm>
            <a:off x="2121060" y="2766218"/>
            <a:ext cx="7949879" cy="1325563"/>
          </a:xfrm>
        </p:spPr>
        <p:txBody>
          <a:bodyPr lIns="91440" tIns="45720" rIns="91440" bIns="45720" rtlCol="0" anchor="t"/>
          <a:lstStyle/>
          <a:p>
            <a:pPr algn="ctr" rtl="0"/>
            <a:r>
              <a:rPr lang="cy" sz="5400">
                <a:cs typeface="Arial"/>
              </a:rPr>
              <a:t>Brechlyn ffliw </a:t>
            </a:r>
            <a:endParaRPr lang="en-US" sz="5400"/>
          </a:p>
        </p:txBody>
      </p:sp>
      <p:sp>
        <p:nvSpPr>
          <p:cNvPr id="5" name="Slide Number Placeholder 4">
            <a:extLst>
              <a:ext uri="{FF2B5EF4-FFF2-40B4-BE49-F238E27FC236}">
                <a16:creationId xmlns:a16="http://schemas.microsoft.com/office/drawing/2014/main" id="{9EEC18D2-4F3D-C066-68AC-9A20C89719F5}"/>
              </a:ext>
            </a:extLst>
          </p:cNvPr>
          <p:cNvSpPr>
            <a:spLocks noGrp="1"/>
          </p:cNvSpPr>
          <p:nvPr>
            <p:ph type="sldNum" sz="quarter" idx="12"/>
          </p:nvPr>
        </p:nvSpPr>
        <p:spPr/>
        <p:txBody>
          <a:bodyPr rtlCol="0"/>
          <a:lstStyle/>
          <a:p>
            <a:pPr rtl="0"/>
            <a:fld id="{561D0CCE-8DCC-44DC-A653-AE62B1D84A52}" type="slidenum">
              <a:rPr lang="en-GB" smtClean="0"/>
              <a:pPr/>
              <a:t>8</a:t>
            </a:fld>
            <a:endParaRPr lang="en-GB"/>
          </a:p>
        </p:txBody>
      </p:sp>
      <p:sp>
        <p:nvSpPr>
          <p:cNvPr id="4" name="Footer Placeholder 3">
            <a:extLst>
              <a:ext uri="{FF2B5EF4-FFF2-40B4-BE49-F238E27FC236}">
                <a16:creationId xmlns:a16="http://schemas.microsoft.com/office/drawing/2014/main" id="{6659AFAC-C607-01E1-1E5E-FE1D033F9419}"/>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Tree>
    <p:extLst>
      <p:ext uri="{BB962C8B-B14F-4D97-AF65-F5344CB8AC3E}">
        <p14:creationId xmlns:p14="http://schemas.microsoft.com/office/powerpoint/2010/main" val="2806383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pPr algn="ctr" rtl="0">
              <a:lnSpc>
                <a:spcPct val="107000"/>
              </a:lnSpc>
              <a:spcAft>
                <a:spcPts val="800"/>
              </a:spcAft>
            </a:pPr>
            <a:r>
              <a:rPr lang="cy" b="1">
                <a:ea typeface="Calibri" panose="020F0502020204030204" pitchFamily="34" charset="0"/>
                <a:cs typeface="Times New Roman" panose="02020603050405020304" pitchFamily="18" charset="0"/>
              </a:rPr>
              <a:t>Brechlyn ffliw</a:t>
            </a:r>
          </a:p>
        </p:txBody>
      </p:sp>
      <p:sp>
        <p:nvSpPr>
          <p:cNvPr id="3" name="Content Placeholder 2"/>
          <p:cNvSpPr>
            <a:spLocks noGrp="1"/>
          </p:cNvSpPr>
          <p:nvPr>
            <p:ph idx="1"/>
          </p:nvPr>
        </p:nvSpPr>
        <p:spPr>
          <a:xfrm>
            <a:off x="838200" y="1343030"/>
            <a:ext cx="8256373" cy="4351338"/>
          </a:xfrm>
        </p:spPr>
        <p:txBody>
          <a:bodyPr rtlCol="0"/>
          <a:lstStyle/>
          <a:p>
            <a:pPr marL="342900" lvl="0" indent="-342900" rtl="0">
              <a:lnSpc>
                <a:spcPct val="100000"/>
              </a:lnSpc>
              <a:spcAft>
                <a:spcPts val="800"/>
              </a:spcAft>
              <a:buFont typeface="Symbol" panose="05050102010706020507" pitchFamily="18" charset="2"/>
              <a:buChar char=""/>
            </a:pPr>
            <a:r>
              <a:rPr lang="cy" sz="1500" dirty="0">
                <a:ea typeface="Calibri" panose="020F0502020204030204" pitchFamily="34" charset="0"/>
                <a:cs typeface="Times New Roman" panose="02020603050405020304" pitchFamily="18" charset="0"/>
              </a:rPr>
              <a:t>Gall unrhyw un gael ffliw ond mae’r gyfradd heintio uchaf ymhlith plant ac mae’n gallu bod yn ddifrifol iawn iddyn nhw.</a:t>
            </a:r>
          </a:p>
          <a:p>
            <a:pPr marL="342900" lvl="0" indent="-342900" rtl="0">
              <a:lnSpc>
                <a:spcPct val="100000"/>
              </a:lnSpc>
              <a:spcAft>
                <a:spcPts val="800"/>
              </a:spcAft>
              <a:buFont typeface="Symbol" panose="05050102010706020507" pitchFamily="18" charset="2"/>
              <a:buChar char=""/>
            </a:pPr>
            <a:r>
              <a:rPr lang="cy" sz="1500" dirty="0">
                <a:ea typeface="Calibri" panose="020F0502020204030204" pitchFamily="34" charset="0"/>
                <a:cs typeface="Times New Roman" panose="02020603050405020304" pitchFamily="18" charset="0"/>
              </a:rPr>
              <a:t>Gall plant a phobl ifanc hefyd drosglwyddo'r feirws ffliw i ffrindiau neu aelodau o'r teulu. Mae hyn yn gallu bod yn ddifrifol i bobl sy'n agored i niwed fel neiniau a theidiau, pobl â chyflyrau iechyd, neu bobl sy'n cael triniaethau sy'n effeithio ar eu system imiwnedd (e.e. cemotherapi).</a:t>
            </a:r>
          </a:p>
          <a:p>
            <a:pPr marL="342900" lvl="0" indent="-342900" rtl="0">
              <a:lnSpc>
                <a:spcPct val="100000"/>
              </a:lnSpc>
              <a:spcAft>
                <a:spcPts val="800"/>
              </a:spcAft>
              <a:buFont typeface="Symbol" panose="05050102010706020507" pitchFamily="18" charset="2"/>
              <a:buChar char=""/>
            </a:pPr>
            <a:r>
              <a:rPr lang="cy" sz="1500" dirty="0">
                <a:ea typeface="Calibri" panose="020F0502020204030204" pitchFamily="34" charset="0"/>
                <a:cs typeface="Times New Roman" panose="02020603050405020304" pitchFamily="18" charset="0"/>
              </a:rPr>
              <a:t>Fel arfer, bydd y rhan fwyaf o blant a phobl ifanc yn cael eu brechlyn ffliw yn yr ysgol. Bydd gwybodaeth a ffurflen gydsynio yn cael eu hanfon adref (naill ai ar bapur neu'n ddigidol). </a:t>
            </a:r>
          </a:p>
          <a:p>
            <a:pPr marL="342900" lvl="0" indent="-342900" rtl="0">
              <a:lnSpc>
                <a:spcPct val="100000"/>
              </a:lnSpc>
              <a:spcAft>
                <a:spcPts val="800"/>
              </a:spcAft>
              <a:buFont typeface="Symbol" panose="05050102010706020507" pitchFamily="18" charset="2"/>
              <a:buChar char=""/>
            </a:pPr>
            <a:r>
              <a:rPr lang="cy" sz="1500" dirty="0">
                <a:ea typeface="Calibri" panose="020F0502020204030204" pitchFamily="34" charset="0"/>
                <a:cs typeface="Times New Roman" panose="02020603050405020304" pitchFamily="18" charset="0"/>
              </a:rPr>
              <a:t>Bydd y rhan fwyaf o blant a phobl ifanc yn cael chwistrell trwyn, sy’n </a:t>
            </a:r>
            <a:r>
              <a:rPr lang="cy" sz="1500" b="1" dirty="0">
                <a:ea typeface="Calibri" panose="020F0502020204030204" pitchFamily="34" charset="0"/>
                <a:cs typeface="Times New Roman" panose="02020603050405020304" pitchFamily="18" charset="0"/>
              </a:rPr>
              <a:t>ffordd gyflym a di-boen o’i gael. </a:t>
            </a:r>
            <a:r>
              <a:rPr lang="cy" sz="1500" dirty="0">
                <a:ea typeface="Calibri" panose="020F0502020204030204" pitchFamily="34" charset="0"/>
                <a:cs typeface="Times New Roman" panose="02020603050405020304" pitchFamily="18" charset="0"/>
              </a:rPr>
              <a:t>Os nad yw'r chwistrell trwyn yn addas oherwydd bod cyflwr meddygol neu am ei fod yn cynnwys gelatin moch, yna mae brechlyn y gellir ei roi drwy bigiad ar gael.</a:t>
            </a:r>
          </a:p>
          <a:p>
            <a:pPr marL="342900" lvl="0" indent="-342900" rtl="0">
              <a:lnSpc>
                <a:spcPct val="100000"/>
              </a:lnSpc>
              <a:spcAft>
                <a:spcPts val="800"/>
              </a:spcAft>
              <a:buFont typeface="Symbol" panose="05050102010706020507" pitchFamily="18" charset="2"/>
              <a:buChar char=""/>
            </a:pPr>
            <a:r>
              <a:rPr lang="cy" sz="1500" dirty="0">
                <a:ea typeface="Calibri" panose="020F0502020204030204" pitchFamily="34" charset="0"/>
                <a:cs typeface="Times New Roman" panose="02020603050405020304" pitchFamily="18" charset="0"/>
              </a:rPr>
              <a:t>Mae angen cael brechiad rhag y ffliw bob hydref/gaeaf er mwyn rhoi’r amddiffyniad gorau.</a:t>
            </a:r>
          </a:p>
          <a:p>
            <a:pPr marL="342900" indent="-342900" rtl="0">
              <a:lnSpc>
                <a:spcPct val="100000"/>
              </a:lnSpc>
              <a:spcAft>
                <a:spcPts val="800"/>
              </a:spcAft>
              <a:buFont typeface="Symbol" panose="05050102010706020507" pitchFamily="18" charset="2"/>
              <a:buChar char=""/>
            </a:pPr>
            <a:r>
              <a:rPr lang="cy" sz="1500" dirty="0">
                <a:ea typeface="Calibri" panose="020F0502020204030204" pitchFamily="34" charset="0"/>
                <a:cs typeface="Times New Roman" panose="02020603050405020304" pitchFamily="18" charset="0"/>
              </a:rPr>
              <a:t>I gael rhagor o wybodaeth, ewch i </a:t>
            </a:r>
            <a:r>
              <a:rPr lang="en-GB" sz="1500" dirty="0" err="1">
                <a:ea typeface="Calibri" panose="020F0502020204030204" pitchFamily="34" charset="0"/>
                <a:cs typeface="Times New Roman" panose="02020603050405020304" pitchFamily="18" charset="0"/>
                <a:hlinkClick r:id="rId3"/>
              </a:rPr>
              <a:t>icc.gig.cymru</a:t>
            </a:r>
            <a:r>
              <a:rPr lang="en-GB" sz="1500" dirty="0">
                <a:ea typeface="Calibri" panose="020F0502020204030204" pitchFamily="34" charset="0"/>
                <a:cs typeface="Times New Roman" panose="02020603050405020304" pitchFamily="18" charset="0"/>
                <a:hlinkClick r:id="rId3"/>
              </a:rPr>
              <a:t>/</a:t>
            </a:r>
            <a:r>
              <a:rPr lang="en-GB" sz="1500" dirty="0" err="1">
                <a:ea typeface="Calibri" panose="020F0502020204030204" pitchFamily="34" charset="0"/>
                <a:cs typeface="Times New Roman" panose="02020603050405020304" pitchFamily="18" charset="0"/>
                <a:hlinkClick r:id="rId3"/>
              </a:rPr>
              <a:t>brechlynffliw</a:t>
            </a:r>
            <a:r>
              <a:rPr lang="cy" sz="1500" dirty="0">
                <a:ea typeface="Calibri" panose="020F0502020204030204" pitchFamily="34" charset="0"/>
                <a:cs typeface="Times New Roman" panose="02020603050405020304" pitchFamily="18" charset="0"/>
              </a:rPr>
              <a:t>. </a:t>
            </a:r>
          </a:p>
          <a:p>
            <a:pPr rtl="0">
              <a:lnSpc>
                <a:spcPct val="100000"/>
              </a:lnSpc>
            </a:pPr>
            <a:endParaRPr lang="en-GB" sz="1500" dirty="0"/>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a:t>9</a:t>
            </a:fld>
            <a:endParaRPr lang="en-GB"/>
          </a:p>
        </p:txBody>
      </p:sp>
      <p:pic>
        <p:nvPicPr>
          <p:cNvPr id="9" name="Picture 8" descr="A group of children smiling&#10;&#10;AI-generated content may be incorrect.">
            <a:extLst>
              <a:ext uri="{FF2B5EF4-FFF2-40B4-BE49-F238E27FC236}">
                <a16:creationId xmlns:a16="http://schemas.microsoft.com/office/drawing/2014/main" id="{63FAEC6C-D05A-8DF8-DE2F-8AAC14CC0B8F}"/>
              </a:ext>
            </a:extLst>
          </p:cNvPr>
          <p:cNvPicPr>
            <a:picLocks noChangeAspect="1"/>
          </p:cNvPicPr>
          <p:nvPr/>
        </p:nvPicPr>
        <p:blipFill>
          <a:blip r:embed="rId4"/>
          <a:stretch>
            <a:fillRect/>
          </a:stretch>
        </p:blipFill>
        <p:spPr>
          <a:xfrm>
            <a:off x="9542098" y="1465905"/>
            <a:ext cx="1960877" cy="4105588"/>
          </a:xfrm>
          <a:prstGeom prst="rect">
            <a:avLst/>
          </a:prstGeom>
          <a:ln>
            <a:solidFill>
              <a:schemeClr val="accent6"/>
            </a:solidFill>
          </a:ln>
        </p:spPr>
      </p:pic>
      <p:sp>
        <p:nvSpPr>
          <p:cNvPr id="6" name="Footer Placeholder 3">
            <a:extLst>
              <a:ext uri="{FF2B5EF4-FFF2-40B4-BE49-F238E27FC236}">
                <a16:creationId xmlns:a16="http://schemas.microsoft.com/office/drawing/2014/main" id="{974EAC45-583E-09D7-E030-5372BA9A751E}"/>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Tree>
    <p:extLst>
      <p:ext uri="{BB962C8B-B14F-4D97-AF65-F5344CB8AC3E}">
        <p14:creationId xmlns:p14="http://schemas.microsoft.com/office/powerpoint/2010/main" val="2692858153"/>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fdfaf355-f7ae-47f3-8f93-739a60756710" xsi:nil="true"/>
    <lcf76f155ced4ddcb4097134ff3c332f xmlns="c5c4c049-fd51-4c1e-8931-c678015eeba8">
      <Terms xmlns="http://schemas.microsoft.com/office/infopath/2007/PartnerControls"/>
    </lcf76f155ced4ddcb4097134ff3c332f>
    <Archive xmlns="c5c4c049-fd51-4c1e-8931-c678015eeba8" xsi:nil="true"/>
    <Archive0 xmlns="c5c4c049-fd51-4c1e-8931-c678015eeba8">false</Archive0>
    <Typeofresource xmlns="c5c4c049-fd51-4c1e-8931-c678015eeba8">Training Slide Set</Typeofresource>
    <Date xmlns="c5c4c049-fd51-4c1e-8931-c678015eeba8">2026-01-11T00:00:00+00:00</Date>
    <ISBNnumber xmlns="c5c4c049-fd51-4c1e-8931-c678015eeba8" xsi:nil="true"/>
    <Vaccinename xmlns="c5c4c049-fd51-4c1e-8931-c678015eeba8">
      <Value>Combined Vaccines</Value>
    </Vaccinename>
    <Topic xmlns="c5c4c049-fd51-4c1e-8931-c678015eeba8">
      <Value>School Age</Value>
    </Topic>
    <Language xmlns="c5c4c049-fd51-4c1e-8931-c678015eeba8">Welsh</Language>
    <Version_x0020__x002f__x0020_Year xmlns="c5c4c049-fd51-4c1e-8931-c678015eeba8" xsi:nil="true"/>
    <relatingtoresource xmlns="c5c4c049-fd51-4c1e-8931-c678015eeba8">FINAL CONTENT</relatingtoresource>
    <HIRLink xmlns="c5c4c049-fd51-4c1e-8931-c678015eeba8">
      <Url xsi:nil="true"/>
      <Description xsi:nil="true"/>
    </HIRLink>
    <SKUNumber xmlns="c5c4c049-fd51-4c1e-8931-c678015eeba8"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2EEB5CED91B224BADEEF37F9C36D513" ma:contentTypeVersion="25" ma:contentTypeDescription="Create a new document." ma:contentTypeScope="" ma:versionID="aa92d179716acc8f2999f28767fec8d4">
  <xsd:schema xmlns:xsd="http://www.w3.org/2001/XMLSchema" xmlns:xs="http://www.w3.org/2001/XMLSchema" xmlns:p="http://schemas.microsoft.com/office/2006/metadata/properties" xmlns:ns2="c5c4c049-fd51-4c1e-8931-c678015eeba8" xmlns:ns3="fdfaf355-f7ae-47f3-8f93-739a60756710" targetNamespace="http://schemas.microsoft.com/office/2006/metadata/properties" ma:root="true" ma:fieldsID="bb68ad5fe965d0b7c20941833ad7baae" ns2:_="" ns3:_="">
    <xsd:import namespace="c5c4c049-fd51-4c1e-8931-c678015eeba8"/>
    <xsd:import namespace="fdfaf355-f7ae-47f3-8f93-739a60756710"/>
    <xsd:element name="properties">
      <xsd:complexType>
        <xsd:sequence>
          <xsd:element name="documentManagement">
            <xsd:complexType>
              <xsd:all>
                <xsd:element ref="ns2:Topic" minOccurs="0"/>
                <xsd:element ref="ns2:Vaccinename" minOccurs="0"/>
                <xsd:element ref="ns2:Typeofresource"/>
                <xsd:element ref="ns2:relatingtoresource"/>
                <xsd:element ref="ns2:SKUNumber" minOccurs="0"/>
                <xsd:element ref="ns2:HIRLink" minOccurs="0"/>
                <xsd:element ref="ns2:Version_x0020__x002f__x0020_Year" minOccurs="0"/>
                <xsd:element ref="ns2:ISBNnumber" minOccurs="0"/>
                <xsd:element ref="ns2:Date" minOccurs="0"/>
                <xsd:element ref="ns2:Language" minOccurs="0"/>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DateTaken" minOccurs="0"/>
                <xsd:element ref="ns2:MediaServiceOCR" minOccurs="0"/>
                <xsd:element ref="ns2:Archive" minOccurs="0"/>
                <xsd:element ref="ns2:Archive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5c4c049-fd51-4c1e-8931-c678015eeba8" elementFormDefault="qualified">
    <xsd:import namespace="http://schemas.microsoft.com/office/2006/documentManagement/types"/>
    <xsd:import namespace="http://schemas.microsoft.com/office/infopath/2007/PartnerControls"/>
    <xsd:element name="Topic" ma:index="8" nillable="true" ma:displayName="Life Course" ma:format="Dropdown" ma:internalName="Topic" ma:requiredMultiChoice="true">
      <xsd:complexType>
        <xsd:complexContent>
          <xsd:extension base="dms:MultiChoice">
            <xsd:sequence>
              <xsd:element name="Value" maxOccurs="unbounded" minOccurs="0" nillable="true">
                <xsd:simpleType>
                  <xsd:restriction base="dms:Choice">
                    <xsd:enumeration value="Adult"/>
                    <xsd:enumeration value="Generic Life Course"/>
                    <xsd:enumeration value="Pregnancy"/>
                    <xsd:enumeration value="School Age"/>
                    <xsd:enumeration value="Pre-School"/>
                    <xsd:enumeration value="Changes Childhood Schedule"/>
                  </xsd:restriction>
                </xsd:simpleType>
              </xsd:element>
            </xsd:sequence>
          </xsd:extension>
        </xsd:complexContent>
      </xsd:complexType>
    </xsd:element>
    <xsd:element name="Vaccinename" ma:index="9" nillable="true" ma:displayName="Vaccine name " ma:description="Name of specific vaccine " ma:format="Dropdown" ma:internalName="Vaccinename" ma:requiredMultiChoice="true">
      <xsd:complexType>
        <xsd:complexContent>
          <xsd:extension base="dms:MultiChoice">
            <xsd:sequence>
              <xsd:element name="Value" maxOccurs="unbounded" minOccurs="0" nillable="true">
                <xsd:simpleType>
                  <xsd:restriction base="dms:Choice">
                    <xsd:enumeration value="BCG"/>
                    <xsd:enumeration value="Combined Vaccines"/>
                    <xsd:enumeration value="Flu"/>
                    <xsd:enumeration value="HPV"/>
                    <xsd:enumeration value="3in1: Teenage Booster"/>
                    <xsd:enumeration value="MenACWY"/>
                    <xsd:enumeration value="Covid19"/>
                    <xsd:enumeration value="RSV"/>
                    <xsd:enumeration value="MMR"/>
                    <xsd:enumeration value="MMRV &amp; MMR"/>
                    <xsd:enumeration value="Non-specific vaccine info"/>
                    <xsd:enumeration value="HIB/MenC"/>
                    <xsd:enumeration value="Measles"/>
                    <xsd:enumeration value="MenB"/>
                    <xsd:enumeration value="Mpox"/>
                    <xsd:enumeration value="Pneumococcal"/>
                    <xsd:enumeration value="Rotavirus"/>
                    <xsd:enumeration value="Shingles"/>
                    <xsd:enumeration value="Whooping Cough"/>
                    <xsd:enumeration value="4in1: For Pre-School"/>
                    <xsd:enumeration value="6in1: For Babies"/>
                    <xsd:enumeration value="Specific vaccine info"/>
                    <xsd:enumeration value="N/A"/>
                    <xsd:enumeration value="MenB for Gono"/>
                    <xsd:enumeration value="Choice 25"/>
                  </xsd:restriction>
                </xsd:simpleType>
              </xsd:element>
            </xsd:sequence>
          </xsd:extension>
        </xsd:complexContent>
      </xsd:complexType>
    </xsd:element>
    <xsd:element name="Typeofresource" ma:index="10" ma:displayName="Type of resource" ma:description="What type of resource this is " ma:format="Dropdown" ma:internalName="Typeofresource">
      <xsd:simpleType>
        <xsd:restriction base="dms:Choice">
          <xsd:enumeration value="Leaflet (DL)"/>
          <xsd:enumeration value="Large Print"/>
          <xsd:enumeration value="Easy Read"/>
          <xsd:enumeration value="Audio"/>
          <xsd:enumeration value="Poster"/>
          <xsd:enumeration value="Stickers"/>
          <xsd:enumeration value="Vaccination card"/>
          <xsd:enumeration value="BSL"/>
          <xsd:enumeration value="Other"/>
          <xsd:enumeration value="E-Learning"/>
          <xsd:enumeration value="Invitation letter"/>
          <xsd:enumeration value="Toolkit"/>
          <xsd:enumeration value="Fletter"/>
          <xsd:enumeration value="Public Facing Webpage"/>
          <xsd:enumeration value="Briefing Document"/>
          <xsd:enumeration value="Clinical Script"/>
          <xsd:enumeration value="HCP SP FAQs"/>
          <xsd:enumeration value="Minority Languages"/>
          <xsd:enumeration value="Visual aid"/>
          <xsd:enumeration value="Videos"/>
          <xsd:enumeration value="Resource pack"/>
          <xsd:enumeration value="Guidance and reports"/>
          <xsd:enumeration value="Infographics"/>
          <xsd:enumeration value="Comic strips"/>
          <xsd:enumeration value="Booklets"/>
          <xsd:enumeration value="Immunisation schedule"/>
          <xsd:enumeration value="Consent forms"/>
          <xsd:enumeration value="Letters"/>
          <xsd:enumeration value="Training Slide Set"/>
          <xsd:enumeration value="Supporting document"/>
          <xsd:enumeration value="Fact Sheet"/>
          <xsd:enumeration value="Survey"/>
          <xsd:enumeration value="Project"/>
          <xsd:enumeration value="Reference document"/>
          <xsd:enumeration value="HCP webpage"/>
        </xsd:restriction>
      </xsd:simpleType>
    </xsd:element>
    <xsd:element name="relatingtoresource" ma:index="11" ma:displayName="Identifiers / Markers" ma:description="What type of document this is, i.e is it he crystal mark, the confirmation of the ISBN number " ma:format="Dropdown" ma:internalName="relatingtoresource">
      <xsd:simpleType>
        <xsd:restriction base="dms:Choice">
          <xsd:enumeration value="Welsh Translation text"/>
          <xsd:enumeration value="Plain English Approved Text"/>
          <xsd:enumeration value="Crystal Mark"/>
          <xsd:enumeration value="Checklist"/>
          <xsd:enumeration value="QR codes"/>
          <xsd:enumeration value="Slugs"/>
          <xsd:enumeration value="Initial content / working draft"/>
          <xsd:enumeration value="N/A"/>
          <xsd:enumeration value="ISBN"/>
          <xsd:enumeration value="FINAL CONTENT"/>
          <xsd:enumeration value="POAP"/>
          <xsd:enumeration value="Finalised draft for PE"/>
          <xsd:enumeration value="Draft PDF"/>
          <xsd:enumeration value="Email"/>
          <xsd:enumeration value="Project - Brief"/>
          <xsd:enumeration value="Project - Supporting Document"/>
          <xsd:enumeration value="Other language text"/>
          <xsd:enumeration value="Images"/>
          <xsd:enumeration value="Arabic"/>
          <xsd:enumeration value="InDesign Files"/>
        </xsd:restriction>
      </xsd:simpleType>
    </xsd:element>
    <xsd:element name="SKUNumber" ma:index="12" nillable="true" ma:displayName="SKU Number" ma:format="Dropdown" ma:internalName="SKUNumber">
      <xsd:simpleType>
        <xsd:restriction base="dms:Text">
          <xsd:maxLength value="255"/>
        </xsd:restriction>
      </xsd:simpleType>
    </xsd:element>
    <xsd:element name="HIRLink" ma:index="13" nillable="true" ma:displayName="HIR Link" ma:format="Hyperlink" ma:internalName="HIRLink">
      <xsd:complexType>
        <xsd:complexContent>
          <xsd:extension base="dms:URL">
            <xsd:sequence>
              <xsd:element name="Url" type="dms:ValidUrl" minOccurs="0" nillable="true"/>
              <xsd:element name="Description" type="xsd:string" nillable="true"/>
            </xsd:sequence>
          </xsd:extension>
        </xsd:complexContent>
      </xsd:complexType>
    </xsd:element>
    <xsd:element name="Version_x0020__x002f__x0020_Year" ma:index="14" nillable="true" ma:displayName="Version / Year" ma:internalName="Version_x0020__x002f__x0020_Year">
      <xsd:simpleType>
        <xsd:restriction base="dms:Text">
          <xsd:maxLength value="255"/>
        </xsd:restriction>
      </xsd:simpleType>
    </xsd:element>
    <xsd:element name="ISBNnumber" ma:index="15" nillable="true" ma:displayName="ISBN number" ma:format="Dropdown" ma:internalName="ISBNnumber">
      <xsd:simpleType>
        <xsd:restriction base="dms:Text">
          <xsd:maxLength value="255"/>
        </xsd:restriction>
      </xsd:simpleType>
    </xsd:element>
    <xsd:element name="Date" ma:index="16" nillable="true" ma:displayName="'Go Live' Date" ma:format="DateOnly" ma:internalName="Date">
      <xsd:simpleType>
        <xsd:restriction base="dms:DateTime"/>
      </xsd:simpleType>
    </xsd:element>
    <xsd:element name="Language" ma:index="17" nillable="true" ma:displayName="Language " ma:format="Dropdown" ma:internalName="Language">
      <xsd:simpleType>
        <xsd:restriction base="dms:Choice">
          <xsd:enumeration value="Welsh"/>
          <xsd:enumeration value="English"/>
          <xsd:enumeration value="Bilingual"/>
          <xsd:enumeration value="Arabic"/>
          <xsd:enumeration value="Choice 5"/>
        </xsd:restriction>
      </xsd:simpleType>
    </xsd:element>
    <xsd:element name="MediaServiceMetadata" ma:index="18" nillable="true" ma:displayName="MediaServiceMetadata" ma:hidden="true" ma:internalName="MediaServiceMetadata" ma:readOnly="true">
      <xsd:simpleType>
        <xsd:restriction base="dms:Note"/>
      </xsd:simpleType>
    </xsd:element>
    <xsd:element name="MediaServiceFastMetadata" ma:index="19" nillable="true" ma:displayName="MediaServiceFastMetadata" ma:hidden="true" ma:internalName="MediaServiceFastMetadata" ma:readOnly="true">
      <xsd:simpleType>
        <xsd:restriction base="dms:Note"/>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28" nillable="true" ma:displayName="MediaServiceDateTaken" ma:hidden="true" ma:indexed="true" ma:internalName="MediaServiceDateTaken" ma:readOnly="true">
      <xsd:simpleType>
        <xsd:restriction base="dms:Text"/>
      </xsd:simpleType>
    </xsd:element>
    <xsd:element name="MediaServiceOCR" ma:index="29" nillable="true" ma:displayName="Extracted Text" ma:internalName="MediaServiceOCR" ma:readOnly="true">
      <xsd:simpleType>
        <xsd:restriction base="dms:Note">
          <xsd:maxLength value="255"/>
        </xsd:restriction>
      </xsd:simpleType>
    </xsd:element>
    <xsd:element name="Archive" ma:index="30" nillable="true" ma:displayName="Archive Test" ma:description="Document no longer in use." ma:internalName="Archive">
      <xsd:simpleType>
        <xsd:restriction base="dms:Unknown">
          <xsd:enumeration value="Enter Choice #1"/>
        </xsd:restriction>
      </xsd:simpleType>
    </xsd:element>
    <xsd:element name="Archive0" ma:index="31" nillable="true" ma:displayName="Move to Archive Library" ma:default="0" ma:description="Document no longer in use." ma:format="Dropdown" ma:internalName="Archive0">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05A0FAE-0EA4-4104-B5EE-4BA2C6964C10}">
  <ds:schemaRefs>
    <ds:schemaRef ds:uri="http://schemas.microsoft.com/sharepoint/v3/contenttype/forms"/>
  </ds:schemaRefs>
</ds:datastoreItem>
</file>

<file path=customXml/itemProps2.xml><?xml version="1.0" encoding="utf-8"?>
<ds:datastoreItem xmlns:ds="http://schemas.openxmlformats.org/officeDocument/2006/customXml" ds:itemID="{105326B9-7D6B-4A66-B0DF-980BEA3C139E}">
  <ds:schemaRefs>
    <ds:schemaRef ds:uri="http://schemas.microsoft.com/office/2006/documentManagement/types"/>
    <ds:schemaRef ds:uri="fdfaf355-f7ae-47f3-8f93-739a60756710"/>
    <ds:schemaRef ds:uri="http://purl.org/dc/dcmitype/"/>
    <ds:schemaRef ds:uri="c5c4c049-fd51-4c1e-8931-c678015eeba8"/>
    <ds:schemaRef ds:uri="http://schemas.microsoft.com/office/2006/metadata/properties"/>
    <ds:schemaRef ds:uri="http://schemas.microsoft.com/office/infopath/2007/PartnerControls"/>
    <ds:schemaRef ds:uri="http://purl.org/dc/elements/1.1/"/>
    <ds:schemaRef ds:uri="http://schemas.openxmlformats.org/package/2006/metadata/core-properties"/>
    <ds:schemaRef ds:uri="http://www.w3.org/XML/1998/namespace"/>
    <ds:schemaRef ds:uri="http://purl.org/dc/terms/"/>
  </ds:schemaRefs>
</ds:datastoreItem>
</file>

<file path=customXml/itemProps3.xml><?xml version="1.0" encoding="utf-8"?>
<ds:datastoreItem xmlns:ds="http://schemas.openxmlformats.org/officeDocument/2006/customXml" ds:itemID="{3DC77760-35AA-4A16-A9B1-320D83ABE20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5c4c049-fd51-4c1e-8931-c678015eeba8"/>
    <ds:schemaRef ds:uri="fdfaf355-f7ae-47f3-8f93-739a607567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0</TotalTime>
  <Words>6158</Words>
  <Application>Microsoft Office PowerPoint</Application>
  <PresentationFormat>Widescreen</PresentationFormat>
  <Paragraphs>451</Paragraphs>
  <Slides>44</Slides>
  <Notes>31</Notes>
  <HiddenSlides>0</HiddenSlides>
  <MMClips>10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PowerPoint Presentation</vt:lpstr>
      <vt:lpstr>Nodiadau i nyrsys ysgol</vt:lpstr>
      <vt:lpstr>Pam mae brechu'n bwysig?</vt:lpstr>
      <vt:lpstr>Pwysigrwydd Brechlynnau</vt:lpstr>
      <vt:lpstr>Imiwneiddio: Pam gwneud hyn</vt:lpstr>
      <vt:lpstr>Pa frechiadau fydd yn cael eu cynnig i chi?</vt:lpstr>
      <vt:lpstr>Pa frechiadau eraill allai fod eu hangen arnoch?</vt:lpstr>
      <vt:lpstr>Brechlyn ffliw </vt:lpstr>
      <vt:lpstr>Brechlyn ffliw</vt:lpstr>
      <vt:lpstr>Fideo animeiddiedig a chomic a gyd-gynhyrchwyd: Brechlyn ffliw</vt:lpstr>
      <vt:lpstr>Brechlyn HPV </vt:lpstr>
      <vt:lpstr>Brechlyn HPV</vt:lpstr>
      <vt:lpstr>Fideo Iechyd Cyhoeddus Cymru</vt:lpstr>
      <vt:lpstr>Comic Iechyd Cyhoeddus Cymru</vt:lpstr>
      <vt:lpstr>Fideos Iechyd Cyhoeddus Cymru</vt:lpstr>
      <vt:lpstr>Pigiad atgyfnerthu 3 mewn 1 ar gyfer pobl ifanc yn eu harddegau</vt:lpstr>
      <vt:lpstr>Pigiad atgyfnerthu 3 mewn 1 i bobl ifanc yn eu harddegau (Td/IPV)</vt:lpstr>
      <vt:lpstr>Pigiad atgyfnerthu 3 mewn 1 i bobl ifanc yn eu harddegau (Td/IPV)</vt:lpstr>
      <vt:lpstr>Animeiddiad Pigiad atgyfnerthu 3 mewn 1 i bobl ifanc yn eu harddegau</vt:lpstr>
      <vt:lpstr>Comic pigiad atgyfnerthu 3 mewn 1 i bobl ifanc yn eu harddegau </vt:lpstr>
      <vt:lpstr>Brechlyn MenACWY </vt:lpstr>
      <vt:lpstr>Brechlyn MenACWY</vt:lpstr>
      <vt:lpstr>Brechlyn MenACWY</vt:lpstr>
      <vt:lpstr>Animeiddiad MenACWY  </vt:lpstr>
      <vt:lpstr>Comic MenACWY </vt:lpstr>
      <vt:lpstr>Llid yr Ymennydd a Sepsis </vt:lpstr>
      <vt:lpstr>Llid yr Ymennydd a Sepsis </vt:lpstr>
      <vt:lpstr>Llid yr ymennydd a sepsis – y prawf gwydr</vt:lpstr>
      <vt:lpstr>Yr Awr Gyflymaf</vt:lpstr>
      <vt:lpstr>Brechlyn MMR </vt:lpstr>
      <vt:lpstr>Brechlyn rhag y frech goch, clwy'r pennau a rwbela (MMR)</vt:lpstr>
      <vt:lpstr>Brechlyn rhag y frech goch, clwy'r pennau a rwbela (MMR)</vt:lpstr>
      <vt:lpstr>Y Frech Goch yng Nghymru</vt:lpstr>
      <vt:lpstr>Y Frech Goch yng Nghymru</vt:lpstr>
      <vt:lpstr>Siart yn dangos y gyfradd fesul 100,000 o'r boblogaeth a nifer yr achosion a gadarnhawyd o’r frech goch yng Nghymru rhwng 1996 a 2024</vt:lpstr>
      <vt:lpstr>Y Frech Goch yn Ewrop</vt:lpstr>
      <vt:lpstr>Beth sydd angen i chi ei wneud?</vt:lpstr>
      <vt:lpstr>Cydsyniad</vt:lpstr>
      <vt:lpstr>Sut a phryd mae'r brechlynnau'n cael eu rhoi?</vt:lpstr>
      <vt:lpstr>Sut a phryd mae'r brechlynnau'n cael eu rhoi?</vt:lpstr>
      <vt:lpstr>Oes sgil-effeithiau?</vt:lpstr>
      <vt:lpstr>Fideo brechu mewn ysgolion a wnaed gan BIP Aneurin Bevan yw Cael eich Brechu</vt:lpstr>
      <vt:lpstr>Pwyntiau allweddol</vt:lpstr>
      <vt:lpstr>Rhagor o wybodaeth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4</cp:revision>
  <dcterms:created xsi:type="dcterms:W3CDTF">2025-12-18T13:32:29Z</dcterms:created>
  <dcterms:modified xsi:type="dcterms:W3CDTF">2026-02-19T14:50:21Z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0x010100C2EEB5CED91B224BADEEF37F9C36D513</vt:lpwstr>
  </property>
  <property fmtid="{D5CDD505-2E9C-101B-9397-08002B2CF9AE}" pid="3" name="MediaServiceImageTags">
    <vt:lpwstr/>
  </property>
  <property fmtid="{D5CDD505-2E9C-101B-9397-08002B2CF9AE}" pid="4" name="TypeofDocument0">
    <vt:lpwstr>Training Slides</vt:lpwstr>
  </property>
  <property fmtid="{D5CDD505-2E9C-101B-9397-08002B2CF9AE}" pid="5" name="TypeofDocument">
    <vt:lpwstr>Healthcare Professionals Information &amp; Guidance</vt:lpwstr>
  </property>
</Properties>
</file>