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4"/>
  </p:sldMasterIdLst>
  <p:notesMasterIdLst>
    <p:notesMasterId r:id="rId16"/>
  </p:notesMasterIdLst>
  <p:sldIdLst>
    <p:sldId id="256" r:id="rId5"/>
    <p:sldId id="262" r:id="rId6"/>
    <p:sldId id="266" r:id="rId7"/>
    <p:sldId id="271" r:id="rId8"/>
    <p:sldId id="269" r:id="rId9"/>
    <p:sldId id="272" r:id="rId10"/>
    <p:sldId id="273" r:id="rId11"/>
    <p:sldId id="276" r:id="rId12"/>
    <p:sldId id="275" r:id="rId13"/>
    <p:sldId id="277" r:id="rId14"/>
    <p:sldId id="261" r:id="rId15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A294"/>
    <a:srgbClr val="FF5D0C"/>
    <a:srgbClr val="F438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103AE0-7729-5FA3-5979-7274A36CB23D}" v="14" dt="2023-06-27T09:40:59.619"/>
    <p1510:client id="{ED594F40-F431-4C4D-BE56-49AE340E7869}" v="1" dt="2023-06-16T13:02:32.66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18" autoAdjust="0"/>
    <p:restoredTop sz="67727" autoAdjust="0"/>
  </p:normalViewPr>
  <p:slideViewPr>
    <p:cSldViewPr snapToGrid="0">
      <p:cViewPr varScale="1">
        <p:scale>
          <a:sx n="48" d="100"/>
          <a:sy n="48" d="100"/>
        </p:scale>
        <p:origin x="1884" y="4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1C223-6CF5-8844-B537-615AFB5B6DBF}" type="datetimeFigureOut">
              <a:rPr lang="en-US" smtClean="0"/>
              <a:t>10/5/2023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B26B-2A50-224A-A8F7-D49C19FE9A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420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8B26B-2A50-224A-A8F7-D49C19FE9A6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6415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38B26B-2A50-224A-A8F7-D49C19FE9A6D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726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8B26B-2A50-224A-A8F7-D49C19FE9A6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345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8B26B-2A50-224A-A8F7-D49C19FE9A6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9880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8B26B-2A50-224A-A8F7-D49C19FE9A6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3070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8B26B-2A50-224A-A8F7-D49C19FE9A6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4846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8B26B-2A50-224A-A8F7-D49C19FE9A6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9075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8B26B-2A50-224A-A8F7-D49C19FE9A6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3825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8B26B-2A50-224A-A8F7-D49C19FE9A6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137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8B26B-2A50-224A-A8F7-D49C19FE9A6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544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50" b="0" i="0">
                <a:solidFill>
                  <a:srgbClr val="7F7F7F"/>
                </a:solidFill>
                <a:latin typeface="Ubuntu-Light"/>
                <a:cs typeface="Ubuntu-Light"/>
              </a:defRPr>
            </a:lvl1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10/5/2023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5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9861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2616" y="1359865"/>
            <a:ext cx="11524017" cy="1534795"/>
          </a:xfrm>
        </p:spPr>
        <p:txBody>
          <a:bodyPr lIns="0" tIns="0" rIns="0" bIns="0"/>
          <a:lstStyle>
            <a:lvl1pPr>
              <a:defRPr sz="600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350" b="0" i="0">
                <a:solidFill>
                  <a:srgbClr val="7F7F7F"/>
                </a:solidFill>
                <a:latin typeface="Ubuntu-Light"/>
                <a:cs typeface="Ubuntu-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10/5/2023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5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0710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381377"/>
            <a:ext cx="11564960" cy="911447"/>
          </a:xfrm>
        </p:spPr>
        <p:txBody>
          <a:bodyPr lIns="0" tIns="0" rIns="0" bIns="0"/>
          <a:lstStyle>
            <a:lvl1pPr>
              <a:defRPr sz="600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10/5/2023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5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592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381378"/>
            <a:ext cx="8916717" cy="923330"/>
          </a:xfrm>
        </p:spPr>
        <p:txBody>
          <a:bodyPr lIns="0" tIns="0" rIns="0" bIns="0"/>
          <a:lstStyle>
            <a:lvl1pPr>
              <a:defRPr sz="600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r>
              <a:rPr lang="en-US" dirty="0"/>
              <a:t>Click to edit</a:t>
            </a:r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10/5/2023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5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C009EE1-5DE9-4964-5C47-F482797641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04888" y="2601914"/>
            <a:ext cx="5830506" cy="565468"/>
          </a:xfrm>
        </p:spPr>
        <p:txBody>
          <a:bodyPr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E071D46-9D8E-1897-0F6E-F8E1EEB2B2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236200" y="2601890"/>
            <a:ext cx="5830506" cy="565468"/>
          </a:xfrm>
        </p:spPr>
        <p:txBody>
          <a:bodyPr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1A99E8DA-C1FE-0D3E-5745-B98270B0C29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004888" y="3535363"/>
            <a:ext cx="9047162" cy="6257925"/>
          </a:xfrm>
        </p:spPr>
        <p:txBody>
          <a:bodyPr/>
          <a:lstStyle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56542692-E3E5-6206-FF0A-CAB1AE0060D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236200" y="3535363"/>
            <a:ext cx="9223375" cy="6257901"/>
          </a:xfrm>
        </p:spPr>
        <p:txBody>
          <a:bodyPr/>
          <a:lstStyle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345ADFDB-3E64-EBCD-F934-172D5815E7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236200" y="1384332"/>
            <a:ext cx="9525000" cy="923330"/>
          </a:xfrm>
        </p:spPr>
        <p:txBody>
          <a:bodyPr/>
          <a:lstStyle>
            <a:lvl1pPr>
              <a:defRPr lang="en-US" sz="6000" b="1" i="0" dirty="0" smtClean="0">
                <a:solidFill>
                  <a:srgbClr val="315083"/>
                </a:solidFill>
                <a:latin typeface="Ubuntu"/>
                <a:ea typeface="+mj-ea"/>
                <a:cs typeface="Ubuntu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249295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099" cy="11308556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245565" y="1164684"/>
            <a:ext cx="833119" cy="833119"/>
          </a:xfrm>
          <a:custGeom>
            <a:avLst/>
            <a:gdLst/>
            <a:ahLst/>
            <a:cxnLst/>
            <a:rect l="l" t="t" r="r" b="b"/>
            <a:pathLst>
              <a:path w="833119" h="833119">
                <a:moveTo>
                  <a:pt x="302158" y="832662"/>
                </a:moveTo>
                <a:lnTo>
                  <a:pt x="298348" y="818870"/>
                </a:lnTo>
                <a:lnTo>
                  <a:pt x="295554" y="804684"/>
                </a:lnTo>
                <a:lnTo>
                  <a:pt x="293852" y="790143"/>
                </a:lnTo>
                <a:lnTo>
                  <a:pt x="293268" y="775284"/>
                </a:lnTo>
                <a:lnTo>
                  <a:pt x="293268" y="767295"/>
                </a:lnTo>
                <a:lnTo>
                  <a:pt x="293725" y="759434"/>
                </a:lnTo>
                <a:lnTo>
                  <a:pt x="294690" y="751674"/>
                </a:lnTo>
                <a:lnTo>
                  <a:pt x="246976" y="730224"/>
                </a:lnTo>
                <a:lnTo>
                  <a:pt x="203263" y="702246"/>
                </a:lnTo>
                <a:lnTo>
                  <a:pt x="164198" y="668388"/>
                </a:lnTo>
                <a:lnTo>
                  <a:pt x="130403" y="629259"/>
                </a:lnTo>
                <a:lnTo>
                  <a:pt x="102476" y="585508"/>
                </a:lnTo>
                <a:lnTo>
                  <a:pt x="81064" y="537756"/>
                </a:lnTo>
                <a:lnTo>
                  <a:pt x="73647" y="538632"/>
                </a:lnTo>
                <a:lnTo>
                  <a:pt x="66065" y="538848"/>
                </a:lnTo>
                <a:lnTo>
                  <a:pt x="58432" y="538848"/>
                </a:lnTo>
                <a:lnTo>
                  <a:pt x="43281" y="538264"/>
                </a:lnTo>
                <a:lnTo>
                  <a:pt x="28460" y="536536"/>
                </a:lnTo>
                <a:lnTo>
                  <a:pt x="14008" y="533666"/>
                </a:lnTo>
                <a:lnTo>
                  <a:pt x="0" y="529717"/>
                </a:lnTo>
                <a:lnTo>
                  <a:pt x="16027" y="577469"/>
                </a:lnTo>
                <a:lnTo>
                  <a:pt x="37299" y="622566"/>
                </a:lnTo>
                <a:lnTo>
                  <a:pt x="63436" y="664629"/>
                </a:lnTo>
                <a:lnTo>
                  <a:pt x="94094" y="703275"/>
                </a:lnTo>
                <a:lnTo>
                  <a:pt x="128879" y="738162"/>
                </a:lnTo>
                <a:lnTo>
                  <a:pt x="167449" y="768908"/>
                </a:lnTo>
                <a:lnTo>
                  <a:pt x="209423" y="795159"/>
                </a:lnTo>
                <a:lnTo>
                  <a:pt x="254457" y="816533"/>
                </a:lnTo>
                <a:lnTo>
                  <a:pt x="302158" y="832662"/>
                </a:lnTo>
                <a:close/>
              </a:path>
              <a:path w="833119" h="833119">
                <a:moveTo>
                  <a:pt x="303149" y="0"/>
                </a:moveTo>
                <a:lnTo>
                  <a:pt x="255384" y="16027"/>
                </a:lnTo>
                <a:lnTo>
                  <a:pt x="210286" y="37299"/>
                </a:lnTo>
                <a:lnTo>
                  <a:pt x="168236" y="63436"/>
                </a:lnTo>
                <a:lnTo>
                  <a:pt x="129578" y="94081"/>
                </a:lnTo>
                <a:lnTo>
                  <a:pt x="94691" y="128866"/>
                </a:lnTo>
                <a:lnTo>
                  <a:pt x="63944" y="167436"/>
                </a:lnTo>
                <a:lnTo>
                  <a:pt x="37706" y="209423"/>
                </a:lnTo>
                <a:lnTo>
                  <a:pt x="16332" y="254444"/>
                </a:lnTo>
                <a:lnTo>
                  <a:pt x="190" y="302145"/>
                </a:lnTo>
                <a:lnTo>
                  <a:pt x="13982" y="298335"/>
                </a:lnTo>
                <a:lnTo>
                  <a:pt x="28168" y="295541"/>
                </a:lnTo>
                <a:lnTo>
                  <a:pt x="42710" y="293827"/>
                </a:lnTo>
                <a:lnTo>
                  <a:pt x="57569" y="293255"/>
                </a:lnTo>
                <a:lnTo>
                  <a:pt x="65582" y="293255"/>
                </a:lnTo>
                <a:lnTo>
                  <a:pt x="73431" y="293712"/>
                </a:lnTo>
                <a:lnTo>
                  <a:pt x="81191" y="294678"/>
                </a:lnTo>
                <a:lnTo>
                  <a:pt x="102654" y="246951"/>
                </a:lnTo>
                <a:lnTo>
                  <a:pt x="130619" y="203250"/>
                </a:lnTo>
                <a:lnTo>
                  <a:pt x="164477" y="164198"/>
                </a:lnTo>
                <a:lnTo>
                  <a:pt x="203606" y="130390"/>
                </a:lnTo>
                <a:lnTo>
                  <a:pt x="247345" y="102476"/>
                </a:lnTo>
                <a:lnTo>
                  <a:pt x="295109" y="81064"/>
                </a:lnTo>
                <a:lnTo>
                  <a:pt x="294208" y="73647"/>
                </a:lnTo>
                <a:lnTo>
                  <a:pt x="293979" y="66078"/>
                </a:lnTo>
                <a:lnTo>
                  <a:pt x="293979" y="58407"/>
                </a:lnTo>
                <a:lnTo>
                  <a:pt x="294576" y="43268"/>
                </a:lnTo>
                <a:lnTo>
                  <a:pt x="296316" y="28448"/>
                </a:lnTo>
                <a:lnTo>
                  <a:pt x="299186" y="14008"/>
                </a:lnTo>
                <a:lnTo>
                  <a:pt x="303149" y="0"/>
                </a:lnTo>
                <a:close/>
              </a:path>
              <a:path w="833119" h="833119">
                <a:moveTo>
                  <a:pt x="832675" y="530682"/>
                </a:moveTo>
                <a:lnTo>
                  <a:pt x="818896" y="534504"/>
                </a:lnTo>
                <a:lnTo>
                  <a:pt x="804710" y="537298"/>
                </a:lnTo>
                <a:lnTo>
                  <a:pt x="790155" y="539000"/>
                </a:lnTo>
                <a:lnTo>
                  <a:pt x="775296" y="539572"/>
                </a:lnTo>
                <a:lnTo>
                  <a:pt x="767295" y="539572"/>
                </a:lnTo>
                <a:lnTo>
                  <a:pt x="759421" y="539140"/>
                </a:lnTo>
                <a:lnTo>
                  <a:pt x="751687" y="538149"/>
                </a:lnTo>
                <a:lnTo>
                  <a:pt x="730211" y="585876"/>
                </a:lnTo>
                <a:lnTo>
                  <a:pt x="702246" y="629589"/>
                </a:lnTo>
                <a:lnTo>
                  <a:pt x="668388" y="668655"/>
                </a:lnTo>
                <a:lnTo>
                  <a:pt x="629272" y="702462"/>
                </a:lnTo>
                <a:lnTo>
                  <a:pt x="585520" y="730377"/>
                </a:lnTo>
                <a:lnTo>
                  <a:pt x="537781" y="751789"/>
                </a:lnTo>
                <a:lnTo>
                  <a:pt x="538657" y="759206"/>
                </a:lnTo>
                <a:lnTo>
                  <a:pt x="536536" y="804405"/>
                </a:lnTo>
                <a:lnTo>
                  <a:pt x="529742" y="832853"/>
                </a:lnTo>
                <a:lnTo>
                  <a:pt x="577494" y="816825"/>
                </a:lnTo>
                <a:lnTo>
                  <a:pt x="622579" y="795566"/>
                </a:lnTo>
                <a:lnTo>
                  <a:pt x="664641" y="769416"/>
                </a:lnTo>
                <a:lnTo>
                  <a:pt x="703287" y="738771"/>
                </a:lnTo>
                <a:lnTo>
                  <a:pt x="738174" y="703973"/>
                </a:lnTo>
                <a:lnTo>
                  <a:pt x="768921" y="665403"/>
                </a:lnTo>
                <a:lnTo>
                  <a:pt x="795159" y="623430"/>
                </a:lnTo>
                <a:lnTo>
                  <a:pt x="816533" y="578396"/>
                </a:lnTo>
                <a:lnTo>
                  <a:pt x="832675" y="530682"/>
                </a:lnTo>
                <a:close/>
              </a:path>
              <a:path w="833119" h="833119">
                <a:moveTo>
                  <a:pt x="832878" y="303110"/>
                </a:moveTo>
                <a:lnTo>
                  <a:pt x="816838" y="255358"/>
                </a:lnTo>
                <a:lnTo>
                  <a:pt x="795566" y="210273"/>
                </a:lnTo>
                <a:lnTo>
                  <a:pt x="769429" y="168211"/>
                </a:lnTo>
                <a:lnTo>
                  <a:pt x="738771" y="129565"/>
                </a:lnTo>
                <a:lnTo>
                  <a:pt x="703973" y="94691"/>
                </a:lnTo>
                <a:lnTo>
                  <a:pt x="665403" y="63944"/>
                </a:lnTo>
                <a:lnTo>
                  <a:pt x="623430" y="37706"/>
                </a:lnTo>
                <a:lnTo>
                  <a:pt x="578408" y="16332"/>
                </a:lnTo>
                <a:lnTo>
                  <a:pt x="530694" y="190"/>
                </a:lnTo>
                <a:lnTo>
                  <a:pt x="534517" y="13970"/>
                </a:lnTo>
                <a:lnTo>
                  <a:pt x="537311" y="28155"/>
                </a:lnTo>
                <a:lnTo>
                  <a:pt x="539026" y="42710"/>
                </a:lnTo>
                <a:lnTo>
                  <a:pt x="539597" y="57556"/>
                </a:lnTo>
                <a:lnTo>
                  <a:pt x="539597" y="65557"/>
                </a:lnTo>
                <a:lnTo>
                  <a:pt x="539140" y="73418"/>
                </a:lnTo>
                <a:lnTo>
                  <a:pt x="538187" y="81178"/>
                </a:lnTo>
                <a:lnTo>
                  <a:pt x="585901" y="102641"/>
                </a:lnTo>
                <a:lnTo>
                  <a:pt x="629602" y="130606"/>
                </a:lnTo>
                <a:lnTo>
                  <a:pt x="668667" y="164465"/>
                </a:lnTo>
                <a:lnTo>
                  <a:pt x="702462" y="203581"/>
                </a:lnTo>
                <a:lnTo>
                  <a:pt x="730377" y="247319"/>
                </a:lnTo>
                <a:lnTo>
                  <a:pt x="751789" y="295071"/>
                </a:lnTo>
                <a:lnTo>
                  <a:pt x="759206" y="294182"/>
                </a:lnTo>
                <a:lnTo>
                  <a:pt x="774446" y="293979"/>
                </a:lnTo>
                <a:lnTo>
                  <a:pt x="789584" y="294576"/>
                </a:lnTo>
                <a:lnTo>
                  <a:pt x="804405" y="296316"/>
                </a:lnTo>
                <a:lnTo>
                  <a:pt x="818845" y="299173"/>
                </a:lnTo>
                <a:lnTo>
                  <a:pt x="832878" y="3031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05486" y="1164438"/>
            <a:ext cx="715271" cy="885185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1127988" y="1047108"/>
            <a:ext cx="2197100" cy="1068070"/>
          </a:xfrm>
          <a:custGeom>
            <a:avLst/>
            <a:gdLst/>
            <a:ahLst/>
            <a:cxnLst/>
            <a:rect l="l" t="t" r="r" b="b"/>
            <a:pathLst>
              <a:path w="2197100" h="1068070">
                <a:moveTo>
                  <a:pt x="388213" y="419315"/>
                </a:moveTo>
                <a:lnTo>
                  <a:pt x="355752" y="438188"/>
                </a:lnTo>
                <a:lnTo>
                  <a:pt x="335140" y="452475"/>
                </a:lnTo>
                <a:lnTo>
                  <a:pt x="317538" y="469328"/>
                </a:lnTo>
                <a:lnTo>
                  <a:pt x="294132" y="495947"/>
                </a:lnTo>
                <a:lnTo>
                  <a:pt x="263321" y="526796"/>
                </a:lnTo>
                <a:lnTo>
                  <a:pt x="226364" y="552526"/>
                </a:lnTo>
                <a:lnTo>
                  <a:pt x="185635" y="566661"/>
                </a:lnTo>
                <a:lnTo>
                  <a:pt x="143484" y="562673"/>
                </a:lnTo>
                <a:lnTo>
                  <a:pt x="102273" y="534085"/>
                </a:lnTo>
                <a:lnTo>
                  <a:pt x="136931" y="508139"/>
                </a:lnTo>
                <a:lnTo>
                  <a:pt x="172516" y="500468"/>
                </a:lnTo>
                <a:lnTo>
                  <a:pt x="207619" y="507136"/>
                </a:lnTo>
                <a:lnTo>
                  <a:pt x="240830" y="524243"/>
                </a:lnTo>
                <a:lnTo>
                  <a:pt x="247230" y="521843"/>
                </a:lnTo>
                <a:lnTo>
                  <a:pt x="253796" y="517105"/>
                </a:lnTo>
                <a:lnTo>
                  <a:pt x="264464" y="506463"/>
                </a:lnTo>
                <a:lnTo>
                  <a:pt x="287883" y="481380"/>
                </a:lnTo>
                <a:lnTo>
                  <a:pt x="292277" y="477443"/>
                </a:lnTo>
                <a:lnTo>
                  <a:pt x="295770" y="472897"/>
                </a:lnTo>
                <a:lnTo>
                  <a:pt x="257644" y="448729"/>
                </a:lnTo>
                <a:lnTo>
                  <a:pt x="219862" y="433298"/>
                </a:lnTo>
                <a:lnTo>
                  <a:pt x="182435" y="426783"/>
                </a:lnTo>
                <a:lnTo>
                  <a:pt x="145351" y="429361"/>
                </a:lnTo>
                <a:lnTo>
                  <a:pt x="108572" y="441198"/>
                </a:lnTo>
                <a:lnTo>
                  <a:pt x="72097" y="462483"/>
                </a:lnTo>
                <a:lnTo>
                  <a:pt x="35915" y="493382"/>
                </a:lnTo>
                <a:lnTo>
                  <a:pt x="0" y="534085"/>
                </a:lnTo>
                <a:lnTo>
                  <a:pt x="38481" y="577240"/>
                </a:lnTo>
                <a:lnTo>
                  <a:pt x="77152" y="609130"/>
                </a:lnTo>
                <a:lnTo>
                  <a:pt x="115912" y="630174"/>
                </a:lnTo>
                <a:lnTo>
                  <a:pt x="154686" y="640778"/>
                </a:lnTo>
                <a:lnTo>
                  <a:pt x="193408" y="641375"/>
                </a:lnTo>
                <a:lnTo>
                  <a:pt x="231965" y="632383"/>
                </a:lnTo>
                <a:lnTo>
                  <a:pt x="270294" y="614210"/>
                </a:lnTo>
                <a:lnTo>
                  <a:pt x="308305" y="587298"/>
                </a:lnTo>
                <a:lnTo>
                  <a:pt x="340321" y="556082"/>
                </a:lnTo>
                <a:lnTo>
                  <a:pt x="361581" y="534085"/>
                </a:lnTo>
                <a:lnTo>
                  <a:pt x="361505" y="506666"/>
                </a:lnTo>
                <a:lnTo>
                  <a:pt x="364261" y="485584"/>
                </a:lnTo>
                <a:lnTo>
                  <a:pt x="372325" y="460044"/>
                </a:lnTo>
                <a:lnTo>
                  <a:pt x="388213" y="419315"/>
                </a:lnTo>
                <a:close/>
              </a:path>
              <a:path w="2197100" h="1068070">
                <a:moveTo>
                  <a:pt x="521716" y="370547"/>
                </a:moveTo>
                <a:lnTo>
                  <a:pt x="469442" y="318236"/>
                </a:lnTo>
                <a:lnTo>
                  <a:pt x="462508" y="325094"/>
                </a:lnTo>
                <a:lnTo>
                  <a:pt x="445770" y="344068"/>
                </a:lnTo>
                <a:lnTo>
                  <a:pt x="407225" y="408736"/>
                </a:lnTo>
                <a:lnTo>
                  <a:pt x="393941" y="445998"/>
                </a:lnTo>
                <a:lnTo>
                  <a:pt x="383806" y="485749"/>
                </a:lnTo>
                <a:lnTo>
                  <a:pt x="377101" y="533539"/>
                </a:lnTo>
                <a:lnTo>
                  <a:pt x="384238" y="539242"/>
                </a:lnTo>
                <a:lnTo>
                  <a:pt x="402132" y="552323"/>
                </a:lnTo>
                <a:lnTo>
                  <a:pt x="425488" y="566699"/>
                </a:lnTo>
                <a:lnTo>
                  <a:pt x="448983" y="576287"/>
                </a:lnTo>
                <a:lnTo>
                  <a:pt x="449529" y="567143"/>
                </a:lnTo>
                <a:lnTo>
                  <a:pt x="452005" y="542925"/>
                </a:lnTo>
                <a:lnTo>
                  <a:pt x="467956" y="468541"/>
                </a:lnTo>
                <a:lnTo>
                  <a:pt x="489127" y="410298"/>
                </a:lnTo>
                <a:lnTo>
                  <a:pt x="501472" y="392709"/>
                </a:lnTo>
                <a:lnTo>
                  <a:pt x="521716" y="370547"/>
                </a:lnTo>
                <a:close/>
              </a:path>
              <a:path w="2197100" h="1068070">
                <a:moveTo>
                  <a:pt x="576287" y="619023"/>
                </a:moveTo>
                <a:lnTo>
                  <a:pt x="508444" y="610285"/>
                </a:lnTo>
                <a:lnTo>
                  <a:pt x="468541" y="600049"/>
                </a:lnTo>
                <a:lnTo>
                  <a:pt x="410311" y="578866"/>
                </a:lnTo>
                <a:lnTo>
                  <a:pt x="370560" y="546303"/>
                </a:lnTo>
                <a:lnTo>
                  <a:pt x="318236" y="598563"/>
                </a:lnTo>
                <a:lnTo>
                  <a:pt x="372757" y="642683"/>
                </a:lnTo>
                <a:lnTo>
                  <a:pt x="408762" y="660768"/>
                </a:lnTo>
                <a:lnTo>
                  <a:pt x="446011" y="674052"/>
                </a:lnTo>
                <a:lnTo>
                  <a:pt x="485762" y="684187"/>
                </a:lnTo>
                <a:lnTo>
                  <a:pt x="533552" y="690918"/>
                </a:lnTo>
                <a:lnTo>
                  <a:pt x="539254" y="683768"/>
                </a:lnTo>
                <a:lnTo>
                  <a:pt x="552335" y="665861"/>
                </a:lnTo>
                <a:lnTo>
                  <a:pt x="566712" y="642518"/>
                </a:lnTo>
                <a:lnTo>
                  <a:pt x="576287" y="619023"/>
                </a:lnTo>
                <a:close/>
              </a:path>
              <a:path w="2197100" h="1068070">
                <a:moveTo>
                  <a:pt x="641375" y="874598"/>
                </a:moveTo>
                <a:lnTo>
                  <a:pt x="632383" y="836041"/>
                </a:lnTo>
                <a:lnTo>
                  <a:pt x="614222" y="797712"/>
                </a:lnTo>
                <a:lnTo>
                  <a:pt x="587311" y="759714"/>
                </a:lnTo>
                <a:lnTo>
                  <a:pt x="556094" y="727684"/>
                </a:lnTo>
                <a:lnTo>
                  <a:pt x="534085" y="706424"/>
                </a:lnTo>
                <a:lnTo>
                  <a:pt x="506679" y="706501"/>
                </a:lnTo>
                <a:lnTo>
                  <a:pt x="485584" y="703745"/>
                </a:lnTo>
                <a:lnTo>
                  <a:pt x="460057" y="695680"/>
                </a:lnTo>
                <a:lnTo>
                  <a:pt x="419315" y="679805"/>
                </a:lnTo>
                <a:lnTo>
                  <a:pt x="438200" y="712254"/>
                </a:lnTo>
                <a:lnTo>
                  <a:pt x="452475" y="732866"/>
                </a:lnTo>
                <a:lnTo>
                  <a:pt x="469328" y="750468"/>
                </a:lnTo>
                <a:lnTo>
                  <a:pt x="495947" y="773874"/>
                </a:lnTo>
                <a:lnTo>
                  <a:pt x="526808" y="804697"/>
                </a:lnTo>
                <a:lnTo>
                  <a:pt x="552551" y="841641"/>
                </a:lnTo>
                <a:lnTo>
                  <a:pt x="566674" y="882383"/>
                </a:lnTo>
                <a:lnTo>
                  <a:pt x="562686" y="924534"/>
                </a:lnTo>
                <a:lnTo>
                  <a:pt x="534085" y="965746"/>
                </a:lnTo>
                <a:lnTo>
                  <a:pt x="508152" y="931087"/>
                </a:lnTo>
                <a:lnTo>
                  <a:pt x="500468" y="895502"/>
                </a:lnTo>
                <a:lnTo>
                  <a:pt x="507149" y="860399"/>
                </a:lnTo>
                <a:lnTo>
                  <a:pt x="524256" y="827189"/>
                </a:lnTo>
                <a:lnTo>
                  <a:pt x="521868" y="820775"/>
                </a:lnTo>
                <a:lnTo>
                  <a:pt x="517118" y="814222"/>
                </a:lnTo>
                <a:lnTo>
                  <a:pt x="506488" y="803541"/>
                </a:lnTo>
                <a:lnTo>
                  <a:pt x="481406" y="780135"/>
                </a:lnTo>
                <a:lnTo>
                  <a:pt x="477456" y="775728"/>
                </a:lnTo>
                <a:lnTo>
                  <a:pt x="472897" y="772236"/>
                </a:lnTo>
                <a:lnTo>
                  <a:pt x="448729" y="810361"/>
                </a:lnTo>
                <a:lnTo>
                  <a:pt x="433311" y="848131"/>
                </a:lnTo>
                <a:lnTo>
                  <a:pt x="426796" y="885558"/>
                </a:lnTo>
                <a:lnTo>
                  <a:pt x="429361" y="922655"/>
                </a:lnTo>
                <a:lnTo>
                  <a:pt x="441210" y="959434"/>
                </a:lnTo>
                <a:lnTo>
                  <a:pt x="462483" y="995921"/>
                </a:lnTo>
                <a:lnTo>
                  <a:pt x="493382" y="1032103"/>
                </a:lnTo>
                <a:lnTo>
                  <a:pt x="534085" y="1068019"/>
                </a:lnTo>
                <a:lnTo>
                  <a:pt x="577240" y="1029525"/>
                </a:lnTo>
                <a:lnTo>
                  <a:pt x="609130" y="990866"/>
                </a:lnTo>
                <a:lnTo>
                  <a:pt x="630174" y="952093"/>
                </a:lnTo>
                <a:lnTo>
                  <a:pt x="640778" y="913320"/>
                </a:lnTo>
                <a:lnTo>
                  <a:pt x="641375" y="874598"/>
                </a:lnTo>
                <a:close/>
              </a:path>
              <a:path w="2197100" h="1068070">
                <a:moveTo>
                  <a:pt x="648690" y="388188"/>
                </a:moveTo>
                <a:lnTo>
                  <a:pt x="629818" y="355739"/>
                </a:lnTo>
                <a:lnTo>
                  <a:pt x="615543" y="335127"/>
                </a:lnTo>
                <a:lnTo>
                  <a:pt x="598690" y="317512"/>
                </a:lnTo>
                <a:lnTo>
                  <a:pt x="572071" y="294106"/>
                </a:lnTo>
                <a:lnTo>
                  <a:pt x="541210" y="263296"/>
                </a:lnTo>
                <a:lnTo>
                  <a:pt x="515467" y="226352"/>
                </a:lnTo>
                <a:lnTo>
                  <a:pt x="501345" y="185623"/>
                </a:lnTo>
                <a:lnTo>
                  <a:pt x="505333" y="143471"/>
                </a:lnTo>
                <a:lnTo>
                  <a:pt x="533946" y="102260"/>
                </a:lnTo>
                <a:lnTo>
                  <a:pt x="559866" y="136918"/>
                </a:lnTo>
                <a:lnTo>
                  <a:pt x="567537" y="172504"/>
                </a:lnTo>
                <a:lnTo>
                  <a:pt x="560870" y="207606"/>
                </a:lnTo>
                <a:lnTo>
                  <a:pt x="543763" y="240792"/>
                </a:lnTo>
                <a:lnTo>
                  <a:pt x="546163" y="247218"/>
                </a:lnTo>
                <a:lnTo>
                  <a:pt x="550900" y="253784"/>
                </a:lnTo>
                <a:lnTo>
                  <a:pt x="561530" y="264464"/>
                </a:lnTo>
                <a:lnTo>
                  <a:pt x="586625" y="287883"/>
                </a:lnTo>
                <a:lnTo>
                  <a:pt x="590550" y="292252"/>
                </a:lnTo>
                <a:lnTo>
                  <a:pt x="595109" y="295770"/>
                </a:lnTo>
                <a:lnTo>
                  <a:pt x="619277" y="257632"/>
                </a:lnTo>
                <a:lnTo>
                  <a:pt x="634707" y="219862"/>
                </a:lnTo>
                <a:lnTo>
                  <a:pt x="641223" y="182435"/>
                </a:lnTo>
                <a:lnTo>
                  <a:pt x="638657" y="145338"/>
                </a:lnTo>
                <a:lnTo>
                  <a:pt x="626821" y="108559"/>
                </a:lnTo>
                <a:lnTo>
                  <a:pt x="605536" y="72085"/>
                </a:lnTo>
                <a:lnTo>
                  <a:pt x="574636" y="35902"/>
                </a:lnTo>
                <a:lnTo>
                  <a:pt x="533946" y="0"/>
                </a:lnTo>
                <a:lnTo>
                  <a:pt x="490778" y="38481"/>
                </a:lnTo>
                <a:lnTo>
                  <a:pt x="458876" y="77139"/>
                </a:lnTo>
                <a:lnTo>
                  <a:pt x="437845" y="115912"/>
                </a:lnTo>
                <a:lnTo>
                  <a:pt x="427228" y="154686"/>
                </a:lnTo>
                <a:lnTo>
                  <a:pt x="426631" y="193408"/>
                </a:lnTo>
                <a:lnTo>
                  <a:pt x="435622" y="231965"/>
                </a:lnTo>
                <a:lnTo>
                  <a:pt x="453783" y="270294"/>
                </a:lnTo>
                <a:lnTo>
                  <a:pt x="480695" y="308305"/>
                </a:lnTo>
                <a:lnTo>
                  <a:pt x="511924" y="340321"/>
                </a:lnTo>
                <a:lnTo>
                  <a:pt x="533946" y="361569"/>
                </a:lnTo>
                <a:lnTo>
                  <a:pt x="561340" y="361505"/>
                </a:lnTo>
                <a:lnTo>
                  <a:pt x="582422" y="364248"/>
                </a:lnTo>
                <a:lnTo>
                  <a:pt x="607961" y="372313"/>
                </a:lnTo>
                <a:lnTo>
                  <a:pt x="648690" y="388188"/>
                </a:lnTo>
                <a:close/>
              </a:path>
              <a:path w="2197100" h="1068070">
                <a:moveTo>
                  <a:pt x="690918" y="534454"/>
                </a:moveTo>
                <a:lnTo>
                  <a:pt x="683768" y="528739"/>
                </a:lnTo>
                <a:lnTo>
                  <a:pt x="665873" y="515658"/>
                </a:lnTo>
                <a:lnTo>
                  <a:pt x="642531" y="501294"/>
                </a:lnTo>
                <a:lnTo>
                  <a:pt x="619036" y="491705"/>
                </a:lnTo>
                <a:lnTo>
                  <a:pt x="618490" y="500849"/>
                </a:lnTo>
                <a:lnTo>
                  <a:pt x="616013" y="525068"/>
                </a:lnTo>
                <a:lnTo>
                  <a:pt x="600075" y="599465"/>
                </a:lnTo>
                <a:lnTo>
                  <a:pt x="578878" y="657682"/>
                </a:lnTo>
                <a:lnTo>
                  <a:pt x="546303" y="697445"/>
                </a:lnTo>
                <a:lnTo>
                  <a:pt x="598563" y="749769"/>
                </a:lnTo>
                <a:lnTo>
                  <a:pt x="642708" y="695248"/>
                </a:lnTo>
                <a:lnTo>
                  <a:pt x="660793" y="659257"/>
                </a:lnTo>
                <a:lnTo>
                  <a:pt x="674065" y="621995"/>
                </a:lnTo>
                <a:lnTo>
                  <a:pt x="684199" y="582244"/>
                </a:lnTo>
                <a:lnTo>
                  <a:pt x="690918" y="534454"/>
                </a:lnTo>
                <a:close/>
              </a:path>
              <a:path w="2197100" h="1068070">
                <a:moveTo>
                  <a:pt x="749769" y="469430"/>
                </a:moveTo>
                <a:lnTo>
                  <a:pt x="695261" y="425310"/>
                </a:lnTo>
                <a:lnTo>
                  <a:pt x="659282" y="407225"/>
                </a:lnTo>
                <a:lnTo>
                  <a:pt x="622020" y="393941"/>
                </a:lnTo>
                <a:lnTo>
                  <a:pt x="582256" y="383806"/>
                </a:lnTo>
                <a:lnTo>
                  <a:pt x="534479" y="377088"/>
                </a:lnTo>
                <a:lnTo>
                  <a:pt x="528764" y="384238"/>
                </a:lnTo>
                <a:lnTo>
                  <a:pt x="515670" y="402132"/>
                </a:lnTo>
                <a:lnTo>
                  <a:pt x="501307" y="425488"/>
                </a:lnTo>
                <a:lnTo>
                  <a:pt x="491718" y="448983"/>
                </a:lnTo>
                <a:lnTo>
                  <a:pt x="500862" y="449516"/>
                </a:lnTo>
                <a:lnTo>
                  <a:pt x="525081" y="452005"/>
                </a:lnTo>
                <a:lnTo>
                  <a:pt x="599478" y="467944"/>
                </a:lnTo>
                <a:lnTo>
                  <a:pt x="657694" y="489140"/>
                </a:lnTo>
                <a:lnTo>
                  <a:pt x="697445" y="521716"/>
                </a:lnTo>
                <a:lnTo>
                  <a:pt x="749769" y="469430"/>
                </a:lnTo>
                <a:close/>
              </a:path>
              <a:path w="2197100" h="1068070">
                <a:moveTo>
                  <a:pt x="1068006" y="533933"/>
                </a:moveTo>
                <a:lnTo>
                  <a:pt x="1029525" y="490766"/>
                </a:lnTo>
                <a:lnTo>
                  <a:pt x="990866" y="458876"/>
                </a:lnTo>
                <a:lnTo>
                  <a:pt x="952093" y="437832"/>
                </a:lnTo>
                <a:lnTo>
                  <a:pt x="913320" y="427228"/>
                </a:lnTo>
                <a:lnTo>
                  <a:pt x="874610" y="426631"/>
                </a:lnTo>
                <a:lnTo>
                  <a:pt x="836041" y="435622"/>
                </a:lnTo>
                <a:lnTo>
                  <a:pt x="797712" y="453783"/>
                </a:lnTo>
                <a:lnTo>
                  <a:pt x="759701" y="480707"/>
                </a:lnTo>
                <a:lnTo>
                  <a:pt x="727697" y="511924"/>
                </a:lnTo>
                <a:lnTo>
                  <a:pt x="706437" y="533933"/>
                </a:lnTo>
                <a:lnTo>
                  <a:pt x="706501" y="561314"/>
                </a:lnTo>
                <a:lnTo>
                  <a:pt x="703757" y="582409"/>
                </a:lnTo>
                <a:lnTo>
                  <a:pt x="695693" y="607949"/>
                </a:lnTo>
                <a:lnTo>
                  <a:pt x="679805" y="648703"/>
                </a:lnTo>
                <a:lnTo>
                  <a:pt x="712266" y="629818"/>
                </a:lnTo>
                <a:lnTo>
                  <a:pt x="732878" y="615530"/>
                </a:lnTo>
                <a:lnTo>
                  <a:pt x="750481" y="598665"/>
                </a:lnTo>
                <a:lnTo>
                  <a:pt x="773887" y="572046"/>
                </a:lnTo>
                <a:lnTo>
                  <a:pt x="804697" y="541197"/>
                </a:lnTo>
                <a:lnTo>
                  <a:pt x="841641" y="515467"/>
                </a:lnTo>
                <a:lnTo>
                  <a:pt x="882383" y="501332"/>
                </a:lnTo>
                <a:lnTo>
                  <a:pt x="924534" y="505320"/>
                </a:lnTo>
                <a:lnTo>
                  <a:pt x="965746" y="533933"/>
                </a:lnTo>
                <a:lnTo>
                  <a:pt x="931087" y="559866"/>
                </a:lnTo>
                <a:lnTo>
                  <a:pt x="895502" y="567537"/>
                </a:lnTo>
                <a:lnTo>
                  <a:pt x="860399" y="560857"/>
                </a:lnTo>
                <a:lnTo>
                  <a:pt x="827214" y="543750"/>
                </a:lnTo>
                <a:lnTo>
                  <a:pt x="820788" y="546138"/>
                </a:lnTo>
                <a:lnTo>
                  <a:pt x="814222" y="550887"/>
                </a:lnTo>
                <a:lnTo>
                  <a:pt x="803541" y="561530"/>
                </a:lnTo>
                <a:lnTo>
                  <a:pt x="780122" y="586600"/>
                </a:lnTo>
                <a:lnTo>
                  <a:pt x="775741" y="590550"/>
                </a:lnTo>
                <a:lnTo>
                  <a:pt x="772223" y="595109"/>
                </a:lnTo>
                <a:lnTo>
                  <a:pt x="810361" y="619264"/>
                </a:lnTo>
                <a:lnTo>
                  <a:pt x="848144" y="634695"/>
                </a:lnTo>
                <a:lnTo>
                  <a:pt x="885571" y="641210"/>
                </a:lnTo>
                <a:lnTo>
                  <a:pt x="922667" y="638632"/>
                </a:lnTo>
                <a:lnTo>
                  <a:pt x="959434" y="626795"/>
                </a:lnTo>
                <a:lnTo>
                  <a:pt x="995908" y="605523"/>
                </a:lnTo>
                <a:lnTo>
                  <a:pt x="1032103" y="574624"/>
                </a:lnTo>
                <a:lnTo>
                  <a:pt x="1068006" y="533933"/>
                </a:lnTo>
                <a:close/>
              </a:path>
              <a:path w="2197100" h="1068070">
                <a:moveTo>
                  <a:pt x="2055495" y="117335"/>
                </a:moveTo>
                <a:lnTo>
                  <a:pt x="2037956" y="117335"/>
                </a:lnTo>
                <a:lnTo>
                  <a:pt x="2037956" y="1002334"/>
                </a:lnTo>
                <a:lnTo>
                  <a:pt x="2055495" y="1002334"/>
                </a:lnTo>
                <a:lnTo>
                  <a:pt x="2055495" y="117335"/>
                </a:lnTo>
                <a:close/>
              </a:path>
              <a:path w="2197100" h="1068070">
                <a:moveTo>
                  <a:pt x="2196884" y="130492"/>
                </a:moveTo>
                <a:lnTo>
                  <a:pt x="2178164" y="130492"/>
                </a:lnTo>
                <a:lnTo>
                  <a:pt x="2178164" y="261162"/>
                </a:lnTo>
                <a:lnTo>
                  <a:pt x="2196884" y="261162"/>
                </a:lnTo>
                <a:lnTo>
                  <a:pt x="2196884" y="13049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350149" y="1210530"/>
            <a:ext cx="173361" cy="99976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543745" y="1167852"/>
            <a:ext cx="292419" cy="181967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913120" y="1167852"/>
            <a:ext cx="297474" cy="181967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234183" y="1167861"/>
            <a:ext cx="309286" cy="142644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567055" y="1167861"/>
            <a:ext cx="90803" cy="142634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687827" y="1212782"/>
            <a:ext cx="84416" cy="97714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4793604" y="1210543"/>
            <a:ext cx="60325" cy="100330"/>
          </a:xfrm>
          <a:custGeom>
            <a:avLst/>
            <a:gdLst/>
            <a:ahLst/>
            <a:cxnLst/>
            <a:rect l="l" t="t" r="r" b="b"/>
            <a:pathLst>
              <a:path w="60325" h="100330">
                <a:moveTo>
                  <a:pt x="41935" y="0"/>
                </a:moveTo>
                <a:lnTo>
                  <a:pt x="33695" y="0"/>
                </a:lnTo>
                <a:lnTo>
                  <a:pt x="20448" y="1800"/>
                </a:lnTo>
                <a:lnTo>
                  <a:pt x="9752" y="7251"/>
                </a:lnTo>
                <a:lnTo>
                  <a:pt x="2604" y="16423"/>
                </a:lnTo>
                <a:lnTo>
                  <a:pt x="0" y="29391"/>
                </a:lnTo>
                <a:lnTo>
                  <a:pt x="6460" y="44902"/>
                </a:lnTo>
                <a:lnTo>
                  <a:pt x="20674" y="54237"/>
                </a:lnTo>
                <a:lnTo>
                  <a:pt x="34888" y="61819"/>
                </a:lnTo>
                <a:lnTo>
                  <a:pt x="41349" y="72071"/>
                </a:lnTo>
                <a:lnTo>
                  <a:pt x="41349" y="82363"/>
                </a:lnTo>
                <a:lnTo>
                  <a:pt x="31433" y="85735"/>
                </a:lnTo>
                <a:lnTo>
                  <a:pt x="18324" y="85735"/>
                </a:lnTo>
                <a:lnTo>
                  <a:pt x="8397" y="83494"/>
                </a:lnTo>
                <a:lnTo>
                  <a:pt x="1476" y="78992"/>
                </a:lnTo>
                <a:lnTo>
                  <a:pt x="554" y="94719"/>
                </a:lnTo>
                <a:lnTo>
                  <a:pt x="6774" y="97353"/>
                </a:lnTo>
                <a:lnTo>
                  <a:pt x="13301" y="98951"/>
                </a:lnTo>
                <a:lnTo>
                  <a:pt x="20007" y="99742"/>
                </a:lnTo>
                <a:lnTo>
                  <a:pt x="26763" y="99955"/>
                </a:lnTo>
                <a:lnTo>
                  <a:pt x="39153" y="98173"/>
                </a:lnTo>
                <a:lnTo>
                  <a:pt x="49812" y="92723"/>
                </a:lnTo>
                <a:lnTo>
                  <a:pt x="57279" y="83447"/>
                </a:lnTo>
                <a:lnTo>
                  <a:pt x="60092" y="70186"/>
                </a:lnTo>
                <a:lnTo>
                  <a:pt x="53626" y="53125"/>
                </a:lnTo>
                <a:lnTo>
                  <a:pt x="39401" y="43869"/>
                </a:lnTo>
                <a:lnTo>
                  <a:pt x="25177" y="36680"/>
                </a:lnTo>
                <a:lnTo>
                  <a:pt x="18711" y="25821"/>
                </a:lnTo>
                <a:lnTo>
                  <a:pt x="18711" y="17968"/>
                </a:lnTo>
                <a:lnTo>
                  <a:pt x="26575" y="14208"/>
                </a:lnTo>
                <a:lnTo>
                  <a:pt x="39684" y="14208"/>
                </a:lnTo>
                <a:lnTo>
                  <a:pt x="50155" y="16659"/>
                </a:lnTo>
                <a:lnTo>
                  <a:pt x="54071" y="19088"/>
                </a:lnTo>
                <a:lnTo>
                  <a:pt x="55589" y="3738"/>
                </a:lnTo>
                <a:lnTo>
                  <a:pt x="48658" y="1675"/>
                </a:lnTo>
                <a:lnTo>
                  <a:pt x="419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27" name="bg object 2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299414" y="1400001"/>
            <a:ext cx="349904" cy="174482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3678904" y="1435197"/>
            <a:ext cx="53975" cy="97790"/>
          </a:xfrm>
          <a:custGeom>
            <a:avLst/>
            <a:gdLst/>
            <a:ahLst/>
            <a:cxnLst/>
            <a:rect l="l" t="t" r="r" b="b"/>
            <a:pathLst>
              <a:path w="53975" h="97790">
                <a:moveTo>
                  <a:pt x="46982" y="0"/>
                </a:moveTo>
                <a:lnTo>
                  <a:pt x="41747" y="0"/>
                </a:lnTo>
                <a:lnTo>
                  <a:pt x="34249" y="1265"/>
                </a:lnTo>
                <a:lnTo>
                  <a:pt x="27262" y="4794"/>
                </a:lnTo>
                <a:lnTo>
                  <a:pt x="21290" y="10182"/>
                </a:lnTo>
                <a:lnTo>
                  <a:pt x="16837" y="17025"/>
                </a:lnTo>
                <a:lnTo>
                  <a:pt x="16470" y="17025"/>
                </a:lnTo>
                <a:lnTo>
                  <a:pt x="16470" y="2251"/>
                </a:lnTo>
                <a:lnTo>
                  <a:pt x="0" y="2251"/>
                </a:lnTo>
                <a:lnTo>
                  <a:pt x="0" y="97724"/>
                </a:lnTo>
                <a:lnTo>
                  <a:pt x="17591" y="97724"/>
                </a:lnTo>
                <a:lnTo>
                  <a:pt x="17591" y="54291"/>
                </a:lnTo>
                <a:lnTo>
                  <a:pt x="19446" y="38099"/>
                </a:lnTo>
                <a:lnTo>
                  <a:pt x="24708" y="25836"/>
                </a:lnTo>
                <a:lnTo>
                  <a:pt x="32919" y="18065"/>
                </a:lnTo>
                <a:lnTo>
                  <a:pt x="43621" y="15350"/>
                </a:lnTo>
                <a:lnTo>
                  <a:pt x="46605" y="15350"/>
                </a:lnTo>
                <a:lnTo>
                  <a:pt x="50155" y="15737"/>
                </a:lnTo>
                <a:lnTo>
                  <a:pt x="53349" y="17025"/>
                </a:lnTo>
                <a:lnTo>
                  <a:pt x="53349" y="1319"/>
                </a:lnTo>
                <a:lnTo>
                  <a:pt x="469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29" name="bg object 2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751730" y="1437448"/>
            <a:ext cx="84426" cy="97714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305019" y="1689841"/>
            <a:ext cx="83306" cy="130655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408560" y="1725012"/>
            <a:ext cx="84426" cy="97724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3522947" y="1680082"/>
            <a:ext cx="90803" cy="142665"/>
          </a:xfrm>
          <a:prstGeom prst="rect">
            <a:avLst/>
          </a:prstGeom>
        </p:spPr>
      </p:pic>
      <p:sp>
        <p:nvSpPr>
          <p:cNvPr id="33" name="bg object 33"/>
          <p:cNvSpPr/>
          <p:nvPr/>
        </p:nvSpPr>
        <p:spPr>
          <a:xfrm>
            <a:off x="3639579" y="1680101"/>
            <a:ext cx="71120" cy="140970"/>
          </a:xfrm>
          <a:custGeom>
            <a:avLst/>
            <a:gdLst/>
            <a:ahLst/>
            <a:cxnLst/>
            <a:rect l="l" t="t" r="r" b="b"/>
            <a:pathLst>
              <a:path w="71120" h="140969">
                <a:moveTo>
                  <a:pt x="17589" y="0"/>
                </a:moveTo>
                <a:lnTo>
                  <a:pt x="0" y="0"/>
                </a:lnTo>
                <a:lnTo>
                  <a:pt x="0" y="140398"/>
                </a:lnTo>
                <a:lnTo>
                  <a:pt x="17589" y="140398"/>
                </a:lnTo>
                <a:lnTo>
                  <a:pt x="17589" y="0"/>
                </a:lnTo>
                <a:close/>
              </a:path>
              <a:path w="71120" h="140969">
                <a:moveTo>
                  <a:pt x="69646" y="44932"/>
                </a:moveTo>
                <a:lnTo>
                  <a:pt x="52057" y="44932"/>
                </a:lnTo>
                <a:lnTo>
                  <a:pt x="52057" y="140398"/>
                </a:lnTo>
                <a:lnTo>
                  <a:pt x="69646" y="140398"/>
                </a:lnTo>
                <a:lnTo>
                  <a:pt x="69646" y="44932"/>
                </a:lnTo>
                <a:close/>
              </a:path>
              <a:path w="71120" h="140969">
                <a:moveTo>
                  <a:pt x="70764" y="3733"/>
                </a:moveTo>
                <a:lnTo>
                  <a:pt x="50914" y="3733"/>
                </a:lnTo>
                <a:lnTo>
                  <a:pt x="50914" y="23596"/>
                </a:lnTo>
                <a:lnTo>
                  <a:pt x="70764" y="23596"/>
                </a:lnTo>
                <a:lnTo>
                  <a:pt x="70764" y="37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34" name="bg object 34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3733569" y="1722770"/>
            <a:ext cx="70751" cy="99965"/>
          </a:xfrm>
          <a:prstGeom prst="rect">
            <a:avLst/>
          </a:prstGeom>
        </p:spPr>
      </p:pic>
      <p:sp>
        <p:nvSpPr>
          <p:cNvPr id="35" name="bg object 35"/>
          <p:cNvSpPr/>
          <p:nvPr/>
        </p:nvSpPr>
        <p:spPr>
          <a:xfrm>
            <a:off x="3879215" y="1689829"/>
            <a:ext cx="100330" cy="130810"/>
          </a:xfrm>
          <a:custGeom>
            <a:avLst/>
            <a:gdLst/>
            <a:ahLst/>
            <a:cxnLst/>
            <a:rect l="l" t="t" r="r" b="b"/>
            <a:pathLst>
              <a:path w="100329" h="130810">
                <a:moveTo>
                  <a:pt x="99987" y="0"/>
                </a:moveTo>
                <a:lnTo>
                  <a:pt x="81241" y="0"/>
                </a:lnTo>
                <a:lnTo>
                  <a:pt x="81241" y="54610"/>
                </a:lnTo>
                <a:lnTo>
                  <a:pt x="18719" y="54610"/>
                </a:lnTo>
                <a:lnTo>
                  <a:pt x="18719" y="0"/>
                </a:lnTo>
                <a:lnTo>
                  <a:pt x="0" y="0"/>
                </a:lnTo>
                <a:lnTo>
                  <a:pt x="0" y="54610"/>
                </a:lnTo>
                <a:lnTo>
                  <a:pt x="0" y="71120"/>
                </a:lnTo>
                <a:lnTo>
                  <a:pt x="0" y="130810"/>
                </a:lnTo>
                <a:lnTo>
                  <a:pt x="18719" y="130810"/>
                </a:lnTo>
                <a:lnTo>
                  <a:pt x="18719" y="71120"/>
                </a:lnTo>
                <a:lnTo>
                  <a:pt x="81241" y="71120"/>
                </a:lnTo>
                <a:lnTo>
                  <a:pt x="81241" y="130810"/>
                </a:lnTo>
                <a:lnTo>
                  <a:pt x="99987" y="130810"/>
                </a:lnTo>
                <a:lnTo>
                  <a:pt x="99987" y="71120"/>
                </a:lnTo>
                <a:lnTo>
                  <a:pt x="99987" y="54610"/>
                </a:lnTo>
                <a:lnTo>
                  <a:pt x="99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36" name="bg object 36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4005413" y="1722771"/>
            <a:ext cx="185523" cy="99980"/>
          </a:xfrm>
          <a:prstGeom prst="rect">
            <a:avLst/>
          </a:prstGeom>
        </p:spPr>
      </p:pic>
      <p:sp>
        <p:nvSpPr>
          <p:cNvPr id="37" name="bg object 37"/>
          <p:cNvSpPr/>
          <p:nvPr/>
        </p:nvSpPr>
        <p:spPr>
          <a:xfrm>
            <a:off x="4222191" y="1680101"/>
            <a:ext cx="102235" cy="142875"/>
          </a:xfrm>
          <a:custGeom>
            <a:avLst/>
            <a:gdLst/>
            <a:ahLst/>
            <a:cxnLst/>
            <a:rect l="l" t="t" r="r" b="b"/>
            <a:pathLst>
              <a:path w="102235" h="142875">
                <a:moveTo>
                  <a:pt x="17589" y="0"/>
                </a:moveTo>
                <a:lnTo>
                  <a:pt x="0" y="0"/>
                </a:lnTo>
                <a:lnTo>
                  <a:pt x="0" y="140398"/>
                </a:lnTo>
                <a:lnTo>
                  <a:pt x="17589" y="140398"/>
                </a:lnTo>
                <a:lnTo>
                  <a:pt x="17589" y="0"/>
                </a:lnTo>
                <a:close/>
              </a:path>
              <a:path w="102235" h="142875">
                <a:moveTo>
                  <a:pt x="102031" y="125056"/>
                </a:moveTo>
                <a:lnTo>
                  <a:pt x="99415" y="126733"/>
                </a:lnTo>
                <a:lnTo>
                  <a:pt x="95491" y="128409"/>
                </a:lnTo>
                <a:lnTo>
                  <a:pt x="82003" y="128409"/>
                </a:lnTo>
                <a:lnTo>
                  <a:pt x="75285" y="122440"/>
                </a:lnTo>
                <a:lnTo>
                  <a:pt x="75285" y="59156"/>
                </a:lnTo>
                <a:lnTo>
                  <a:pt x="100545" y="59156"/>
                </a:lnTo>
                <a:lnTo>
                  <a:pt x="100545" y="44945"/>
                </a:lnTo>
                <a:lnTo>
                  <a:pt x="75285" y="44945"/>
                </a:lnTo>
                <a:lnTo>
                  <a:pt x="75285" y="17221"/>
                </a:lnTo>
                <a:lnTo>
                  <a:pt x="57670" y="22847"/>
                </a:lnTo>
                <a:lnTo>
                  <a:pt x="57670" y="44945"/>
                </a:lnTo>
                <a:lnTo>
                  <a:pt x="36144" y="44945"/>
                </a:lnTo>
                <a:lnTo>
                  <a:pt x="36144" y="59156"/>
                </a:lnTo>
                <a:lnTo>
                  <a:pt x="57670" y="59156"/>
                </a:lnTo>
                <a:lnTo>
                  <a:pt x="57670" y="114960"/>
                </a:lnTo>
                <a:lnTo>
                  <a:pt x="59702" y="127330"/>
                </a:lnTo>
                <a:lnTo>
                  <a:pt x="65557" y="135953"/>
                </a:lnTo>
                <a:lnTo>
                  <a:pt x="74803" y="140995"/>
                </a:lnTo>
                <a:lnTo>
                  <a:pt x="87045" y="142646"/>
                </a:lnTo>
                <a:lnTo>
                  <a:pt x="92684" y="142646"/>
                </a:lnTo>
                <a:lnTo>
                  <a:pt x="102031" y="140030"/>
                </a:lnTo>
                <a:lnTo>
                  <a:pt x="102031" y="1250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38" name="bg object 38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4344838" y="1680097"/>
            <a:ext cx="84416" cy="140404"/>
          </a:xfrm>
          <a:prstGeom prst="rect">
            <a:avLst/>
          </a:prstGeom>
        </p:spPr>
      </p:pic>
      <p:pic>
        <p:nvPicPr>
          <p:cNvPr id="39" name="bg object 39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3289861" y="1914500"/>
            <a:ext cx="276876" cy="132906"/>
          </a:xfrm>
          <a:prstGeom prst="rect">
            <a:avLst/>
          </a:prstGeom>
        </p:spPr>
      </p:pic>
      <p:sp>
        <p:nvSpPr>
          <p:cNvPr id="40" name="bg object 40"/>
          <p:cNvSpPr/>
          <p:nvPr/>
        </p:nvSpPr>
        <p:spPr>
          <a:xfrm>
            <a:off x="3598037" y="1904758"/>
            <a:ext cx="17780" cy="140970"/>
          </a:xfrm>
          <a:custGeom>
            <a:avLst/>
            <a:gdLst/>
            <a:ahLst/>
            <a:cxnLst/>
            <a:rect l="l" t="t" r="r" b="b"/>
            <a:pathLst>
              <a:path w="17779" h="140969">
                <a:moveTo>
                  <a:pt x="17591" y="0"/>
                </a:moveTo>
                <a:lnTo>
                  <a:pt x="0" y="0"/>
                </a:lnTo>
                <a:lnTo>
                  <a:pt x="0" y="140404"/>
                </a:lnTo>
                <a:lnTo>
                  <a:pt x="17591" y="140404"/>
                </a:lnTo>
                <a:lnTo>
                  <a:pt x="175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41" name="bg object 41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3641463" y="1947437"/>
            <a:ext cx="161944" cy="99978"/>
          </a:xfrm>
          <a:prstGeom prst="rect">
            <a:avLst/>
          </a:prstGeom>
        </p:spPr>
      </p:pic>
      <p:sp>
        <p:nvSpPr>
          <p:cNvPr id="42" name="bg object 42"/>
          <p:cNvSpPr/>
          <p:nvPr/>
        </p:nvSpPr>
        <p:spPr>
          <a:xfrm>
            <a:off x="785316" y="10523239"/>
            <a:ext cx="18533745" cy="0"/>
          </a:xfrm>
          <a:custGeom>
            <a:avLst/>
            <a:gdLst/>
            <a:ahLst/>
            <a:cxnLst/>
            <a:rect l="l" t="t" r="r" b="b"/>
            <a:pathLst>
              <a:path w="18533745">
                <a:moveTo>
                  <a:pt x="0" y="0"/>
                </a:moveTo>
                <a:lnTo>
                  <a:pt x="18533467" y="0"/>
                </a:lnTo>
              </a:path>
            </a:pathLst>
          </a:custGeom>
          <a:ln w="1047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43" name="bg object 43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1824298" y="0"/>
            <a:ext cx="8279801" cy="1130855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36734" y="2577272"/>
            <a:ext cx="9280973" cy="1846659"/>
          </a:xfrm>
        </p:spPr>
        <p:txBody>
          <a:bodyPr lIns="0" tIns="0" rIns="0" bIns="0"/>
          <a:lstStyle>
            <a:lvl1pPr>
              <a:defRPr sz="6000" b="1" i="0">
                <a:solidFill>
                  <a:schemeClr val="bg1"/>
                </a:solidFill>
                <a:latin typeface="Ubuntu"/>
                <a:cs typeface="Ubuntu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10/5/2023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5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6300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10/5/2023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5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0890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23544" y="10261467"/>
            <a:ext cx="19057620" cy="0"/>
          </a:xfrm>
          <a:custGeom>
            <a:avLst/>
            <a:gdLst/>
            <a:ahLst/>
            <a:cxnLst/>
            <a:rect l="l" t="t" r="r" b="b"/>
            <a:pathLst>
              <a:path w="19057620">
                <a:moveTo>
                  <a:pt x="0" y="0"/>
                </a:moveTo>
                <a:lnTo>
                  <a:pt x="19057011" y="0"/>
                </a:lnTo>
              </a:path>
            </a:pathLst>
          </a:custGeom>
          <a:ln w="52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g object 17"/>
          <p:cNvSpPr/>
          <p:nvPr/>
        </p:nvSpPr>
        <p:spPr>
          <a:xfrm>
            <a:off x="2052293" y="10383140"/>
            <a:ext cx="0" cy="199390"/>
          </a:xfrm>
          <a:custGeom>
            <a:avLst/>
            <a:gdLst/>
            <a:ahLst/>
            <a:cxnLst/>
            <a:rect l="l" t="t" r="r" b="b"/>
            <a:pathLst>
              <a:path h="199390">
                <a:moveTo>
                  <a:pt x="0" y="198946"/>
                </a:moveTo>
                <a:lnTo>
                  <a:pt x="0" y="0"/>
                </a:lnTo>
              </a:path>
            </a:pathLst>
          </a:custGeom>
          <a:ln w="20941">
            <a:solidFill>
              <a:srgbClr val="F43882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8" name="bg object 1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0"/>
            <a:ext cx="20104099" cy="1109914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85317" y="247463"/>
            <a:ext cx="1089874" cy="614989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958788" y="315027"/>
            <a:ext cx="971838" cy="50959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2616" y="1847178"/>
            <a:ext cx="6537959" cy="1534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2616" y="4108522"/>
            <a:ext cx="10126980" cy="3981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50" b="0" i="0">
                <a:solidFill>
                  <a:srgbClr val="7F7F7F"/>
                </a:solidFill>
                <a:latin typeface="Ubuntu-Light"/>
                <a:cs typeface="Ubuntu-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10/5/2023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9459192" y="10390166"/>
            <a:ext cx="172719" cy="189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5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3844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2" r:id="rId4"/>
    <p:sldLayoutId id="2147483670" r:id="rId5"/>
    <p:sldLayoutId id="2147483671" r:id="rId6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icc.gig.cymru/newyddion1/gall-mabwysiadu-dull-iechyd-cyhoeddus-o-gynorthwyo-rhieni-helpu-i-roir-dechrau-gorau-posibl-mewn-bywyd-i-blant/" TargetMode="External"/><Relationship Id="rId3" Type="http://schemas.openxmlformats.org/officeDocument/2006/relationships/image" Target="../media/image27.png"/><Relationship Id="rId7" Type="http://schemas.openxmlformats.org/officeDocument/2006/relationships/hyperlink" Target="https://phw.nhs.wales/news/adopting-a-public-health-approach-to-supporting-parents-can-help-give-children-best-start-in-life/#:~:text=Parenting%20plays%20a%20key%20role,conditions%20for%20families%20to%20flourish.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099" cy="1130855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15300" y="6490968"/>
            <a:ext cx="10644900" cy="1254189"/>
          </a:xfrm>
          <a:prstGeom prst="rect">
            <a:avLst/>
          </a:prstGeom>
        </p:spPr>
        <p:txBody>
          <a:bodyPr vert="horz" wrap="square" lIns="0" tIns="15240" rIns="0" bIns="0" rtlCol="0" anchor="t">
            <a:spAutoFit/>
          </a:bodyPr>
          <a:lstStyle/>
          <a:p>
            <a:pPr marL="12700">
              <a:spcBef>
                <a:spcPts val="120"/>
              </a:spcBef>
            </a:pPr>
            <a:r>
              <a:rPr lang="en-US" sz="8050" dirty="0">
                <a:solidFill>
                  <a:srgbClr val="FFFFFF"/>
                </a:solidFill>
              </a:rPr>
              <a:t>The First 1000 Days</a:t>
            </a:r>
            <a:endParaRPr sz="8050" dirty="0">
              <a:solidFill>
                <a:srgbClr val="FFFFFF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15300" y="7642703"/>
            <a:ext cx="14353300" cy="131189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spcBef>
                <a:spcPts val="90"/>
              </a:spcBef>
            </a:pPr>
            <a:r>
              <a:rPr lang="en-GB" sz="5000" spc="-10" dirty="0" smtClean="0">
                <a:solidFill>
                  <a:srgbClr val="FFFFFF"/>
                </a:solidFill>
                <a:latin typeface="Ubuntu-Light"/>
                <a:cs typeface="Ubuntu-Light"/>
              </a:rPr>
              <a:t>A Public Health Approach to Supporting Parents</a:t>
            </a:r>
            <a:endParaRPr sz="5000" dirty="0">
              <a:latin typeface="Ubuntu-Light"/>
              <a:cs typeface="Ubuntu-Light"/>
            </a:endParaRPr>
          </a:p>
          <a:p>
            <a:pPr marL="12700">
              <a:lnSpc>
                <a:spcPct val="100000"/>
              </a:lnSpc>
              <a:spcBef>
                <a:spcPts val="1785"/>
              </a:spcBef>
            </a:pPr>
            <a:r>
              <a:rPr lang="en-GB" sz="1950" spc="-10" dirty="0" smtClean="0">
                <a:solidFill>
                  <a:srgbClr val="FFFFFF"/>
                </a:solidFill>
                <a:latin typeface="Ubuntu"/>
                <a:cs typeface="Ubuntu"/>
              </a:rPr>
              <a:t>11</a:t>
            </a:r>
            <a:r>
              <a:rPr sz="1950" spc="-10" dirty="0" smtClean="0">
                <a:solidFill>
                  <a:srgbClr val="FFFFFF"/>
                </a:solidFill>
                <a:latin typeface="Ubuntu"/>
                <a:cs typeface="Ubuntu"/>
              </a:rPr>
              <a:t>/</a:t>
            </a:r>
            <a:r>
              <a:rPr lang="en-GB" sz="1950" spc="-10" dirty="0" smtClean="0">
                <a:solidFill>
                  <a:srgbClr val="FFFFFF"/>
                </a:solidFill>
                <a:latin typeface="Ubuntu"/>
                <a:cs typeface="Ubuntu"/>
              </a:rPr>
              <a:t>10</a:t>
            </a:r>
            <a:r>
              <a:rPr sz="1950" spc="-10" dirty="0" smtClean="0">
                <a:solidFill>
                  <a:srgbClr val="FFFFFF"/>
                </a:solidFill>
                <a:latin typeface="Ubuntu"/>
                <a:cs typeface="Ubuntu"/>
              </a:rPr>
              <a:t>/</a:t>
            </a:r>
            <a:r>
              <a:rPr lang="en-GB" sz="1950" spc="-10" dirty="0" smtClean="0">
                <a:solidFill>
                  <a:srgbClr val="FFFFFF"/>
                </a:solidFill>
                <a:latin typeface="Ubuntu"/>
                <a:cs typeface="Ubuntu"/>
              </a:rPr>
              <a:t>23</a:t>
            </a:r>
            <a:endParaRPr sz="1950" dirty="0">
              <a:latin typeface="Ubuntu"/>
              <a:cs typeface="Ubuntu"/>
            </a:endParaRPr>
          </a:p>
        </p:txBody>
      </p:sp>
      <p:grpSp>
        <p:nvGrpSpPr>
          <p:cNvPr id="5" name="object 5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785316" y="1047096"/>
            <a:ext cx="18533745" cy="9481820"/>
            <a:chOff x="785316" y="1047096"/>
            <a:chExt cx="18533745" cy="9481820"/>
          </a:xfrm>
        </p:grpSpPr>
        <p:sp>
          <p:nvSpPr>
            <p:cNvPr id="6" name="object 6"/>
            <p:cNvSpPr/>
            <p:nvPr/>
          </p:nvSpPr>
          <p:spPr>
            <a:xfrm>
              <a:off x="1245565" y="1164684"/>
              <a:ext cx="833119" cy="833119"/>
            </a:xfrm>
            <a:custGeom>
              <a:avLst/>
              <a:gdLst/>
              <a:ahLst/>
              <a:cxnLst/>
              <a:rect l="l" t="t" r="r" b="b"/>
              <a:pathLst>
                <a:path w="833119" h="833119">
                  <a:moveTo>
                    <a:pt x="302158" y="832662"/>
                  </a:moveTo>
                  <a:lnTo>
                    <a:pt x="298348" y="818870"/>
                  </a:lnTo>
                  <a:lnTo>
                    <a:pt x="295554" y="804684"/>
                  </a:lnTo>
                  <a:lnTo>
                    <a:pt x="293852" y="790143"/>
                  </a:lnTo>
                  <a:lnTo>
                    <a:pt x="293268" y="775284"/>
                  </a:lnTo>
                  <a:lnTo>
                    <a:pt x="293268" y="767295"/>
                  </a:lnTo>
                  <a:lnTo>
                    <a:pt x="293725" y="759434"/>
                  </a:lnTo>
                  <a:lnTo>
                    <a:pt x="294690" y="751674"/>
                  </a:lnTo>
                  <a:lnTo>
                    <a:pt x="246976" y="730224"/>
                  </a:lnTo>
                  <a:lnTo>
                    <a:pt x="203263" y="702246"/>
                  </a:lnTo>
                  <a:lnTo>
                    <a:pt x="164198" y="668388"/>
                  </a:lnTo>
                  <a:lnTo>
                    <a:pt x="130403" y="629259"/>
                  </a:lnTo>
                  <a:lnTo>
                    <a:pt x="102476" y="585508"/>
                  </a:lnTo>
                  <a:lnTo>
                    <a:pt x="81064" y="537756"/>
                  </a:lnTo>
                  <a:lnTo>
                    <a:pt x="73647" y="538632"/>
                  </a:lnTo>
                  <a:lnTo>
                    <a:pt x="66065" y="538848"/>
                  </a:lnTo>
                  <a:lnTo>
                    <a:pt x="58432" y="538848"/>
                  </a:lnTo>
                  <a:lnTo>
                    <a:pt x="43281" y="538264"/>
                  </a:lnTo>
                  <a:lnTo>
                    <a:pt x="28460" y="536536"/>
                  </a:lnTo>
                  <a:lnTo>
                    <a:pt x="14008" y="533666"/>
                  </a:lnTo>
                  <a:lnTo>
                    <a:pt x="0" y="529717"/>
                  </a:lnTo>
                  <a:lnTo>
                    <a:pt x="16027" y="577469"/>
                  </a:lnTo>
                  <a:lnTo>
                    <a:pt x="37299" y="622566"/>
                  </a:lnTo>
                  <a:lnTo>
                    <a:pt x="63436" y="664629"/>
                  </a:lnTo>
                  <a:lnTo>
                    <a:pt x="94094" y="703275"/>
                  </a:lnTo>
                  <a:lnTo>
                    <a:pt x="128879" y="738162"/>
                  </a:lnTo>
                  <a:lnTo>
                    <a:pt x="167449" y="768908"/>
                  </a:lnTo>
                  <a:lnTo>
                    <a:pt x="209423" y="795159"/>
                  </a:lnTo>
                  <a:lnTo>
                    <a:pt x="254457" y="816533"/>
                  </a:lnTo>
                  <a:lnTo>
                    <a:pt x="302158" y="832662"/>
                  </a:lnTo>
                  <a:close/>
                </a:path>
                <a:path w="833119" h="833119">
                  <a:moveTo>
                    <a:pt x="303149" y="0"/>
                  </a:moveTo>
                  <a:lnTo>
                    <a:pt x="255384" y="16027"/>
                  </a:lnTo>
                  <a:lnTo>
                    <a:pt x="210286" y="37299"/>
                  </a:lnTo>
                  <a:lnTo>
                    <a:pt x="168236" y="63436"/>
                  </a:lnTo>
                  <a:lnTo>
                    <a:pt x="129578" y="94081"/>
                  </a:lnTo>
                  <a:lnTo>
                    <a:pt x="94691" y="128866"/>
                  </a:lnTo>
                  <a:lnTo>
                    <a:pt x="63944" y="167436"/>
                  </a:lnTo>
                  <a:lnTo>
                    <a:pt x="37706" y="209423"/>
                  </a:lnTo>
                  <a:lnTo>
                    <a:pt x="16332" y="254444"/>
                  </a:lnTo>
                  <a:lnTo>
                    <a:pt x="190" y="302145"/>
                  </a:lnTo>
                  <a:lnTo>
                    <a:pt x="13982" y="298335"/>
                  </a:lnTo>
                  <a:lnTo>
                    <a:pt x="28168" y="295541"/>
                  </a:lnTo>
                  <a:lnTo>
                    <a:pt x="42710" y="293827"/>
                  </a:lnTo>
                  <a:lnTo>
                    <a:pt x="57569" y="293255"/>
                  </a:lnTo>
                  <a:lnTo>
                    <a:pt x="65582" y="293255"/>
                  </a:lnTo>
                  <a:lnTo>
                    <a:pt x="73431" y="293712"/>
                  </a:lnTo>
                  <a:lnTo>
                    <a:pt x="81191" y="294678"/>
                  </a:lnTo>
                  <a:lnTo>
                    <a:pt x="102654" y="246951"/>
                  </a:lnTo>
                  <a:lnTo>
                    <a:pt x="130619" y="203250"/>
                  </a:lnTo>
                  <a:lnTo>
                    <a:pt x="164477" y="164198"/>
                  </a:lnTo>
                  <a:lnTo>
                    <a:pt x="203606" y="130390"/>
                  </a:lnTo>
                  <a:lnTo>
                    <a:pt x="247345" y="102476"/>
                  </a:lnTo>
                  <a:lnTo>
                    <a:pt x="295109" y="81064"/>
                  </a:lnTo>
                  <a:lnTo>
                    <a:pt x="294208" y="73647"/>
                  </a:lnTo>
                  <a:lnTo>
                    <a:pt x="293979" y="66078"/>
                  </a:lnTo>
                  <a:lnTo>
                    <a:pt x="293979" y="58407"/>
                  </a:lnTo>
                  <a:lnTo>
                    <a:pt x="294576" y="43268"/>
                  </a:lnTo>
                  <a:lnTo>
                    <a:pt x="296316" y="28448"/>
                  </a:lnTo>
                  <a:lnTo>
                    <a:pt x="299186" y="14008"/>
                  </a:lnTo>
                  <a:lnTo>
                    <a:pt x="303149" y="0"/>
                  </a:lnTo>
                  <a:close/>
                </a:path>
                <a:path w="833119" h="833119">
                  <a:moveTo>
                    <a:pt x="832675" y="530682"/>
                  </a:moveTo>
                  <a:lnTo>
                    <a:pt x="818896" y="534504"/>
                  </a:lnTo>
                  <a:lnTo>
                    <a:pt x="804710" y="537298"/>
                  </a:lnTo>
                  <a:lnTo>
                    <a:pt x="790155" y="539000"/>
                  </a:lnTo>
                  <a:lnTo>
                    <a:pt x="775296" y="539572"/>
                  </a:lnTo>
                  <a:lnTo>
                    <a:pt x="767295" y="539572"/>
                  </a:lnTo>
                  <a:lnTo>
                    <a:pt x="759421" y="539140"/>
                  </a:lnTo>
                  <a:lnTo>
                    <a:pt x="751687" y="538149"/>
                  </a:lnTo>
                  <a:lnTo>
                    <a:pt x="730211" y="585876"/>
                  </a:lnTo>
                  <a:lnTo>
                    <a:pt x="702246" y="629589"/>
                  </a:lnTo>
                  <a:lnTo>
                    <a:pt x="668388" y="668655"/>
                  </a:lnTo>
                  <a:lnTo>
                    <a:pt x="629272" y="702462"/>
                  </a:lnTo>
                  <a:lnTo>
                    <a:pt x="585520" y="730377"/>
                  </a:lnTo>
                  <a:lnTo>
                    <a:pt x="537781" y="751789"/>
                  </a:lnTo>
                  <a:lnTo>
                    <a:pt x="538657" y="759206"/>
                  </a:lnTo>
                  <a:lnTo>
                    <a:pt x="536536" y="804405"/>
                  </a:lnTo>
                  <a:lnTo>
                    <a:pt x="529742" y="832853"/>
                  </a:lnTo>
                  <a:lnTo>
                    <a:pt x="577494" y="816825"/>
                  </a:lnTo>
                  <a:lnTo>
                    <a:pt x="622579" y="795566"/>
                  </a:lnTo>
                  <a:lnTo>
                    <a:pt x="664641" y="769416"/>
                  </a:lnTo>
                  <a:lnTo>
                    <a:pt x="703287" y="738771"/>
                  </a:lnTo>
                  <a:lnTo>
                    <a:pt x="738174" y="703973"/>
                  </a:lnTo>
                  <a:lnTo>
                    <a:pt x="768921" y="665403"/>
                  </a:lnTo>
                  <a:lnTo>
                    <a:pt x="795159" y="623430"/>
                  </a:lnTo>
                  <a:lnTo>
                    <a:pt x="816533" y="578396"/>
                  </a:lnTo>
                  <a:lnTo>
                    <a:pt x="832675" y="530682"/>
                  </a:lnTo>
                  <a:close/>
                </a:path>
                <a:path w="833119" h="833119">
                  <a:moveTo>
                    <a:pt x="832878" y="303110"/>
                  </a:moveTo>
                  <a:lnTo>
                    <a:pt x="816838" y="255358"/>
                  </a:lnTo>
                  <a:lnTo>
                    <a:pt x="795566" y="210273"/>
                  </a:lnTo>
                  <a:lnTo>
                    <a:pt x="769429" y="168211"/>
                  </a:lnTo>
                  <a:lnTo>
                    <a:pt x="738771" y="129565"/>
                  </a:lnTo>
                  <a:lnTo>
                    <a:pt x="703973" y="94691"/>
                  </a:lnTo>
                  <a:lnTo>
                    <a:pt x="665403" y="63944"/>
                  </a:lnTo>
                  <a:lnTo>
                    <a:pt x="623430" y="37706"/>
                  </a:lnTo>
                  <a:lnTo>
                    <a:pt x="578408" y="16332"/>
                  </a:lnTo>
                  <a:lnTo>
                    <a:pt x="530694" y="190"/>
                  </a:lnTo>
                  <a:lnTo>
                    <a:pt x="534517" y="13970"/>
                  </a:lnTo>
                  <a:lnTo>
                    <a:pt x="537311" y="28155"/>
                  </a:lnTo>
                  <a:lnTo>
                    <a:pt x="539026" y="42710"/>
                  </a:lnTo>
                  <a:lnTo>
                    <a:pt x="539597" y="57556"/>
                  </a:lnTo>
                  <a:lnTo>
                    <a:pt x="539597" y="65557"/>
                  </a:lnTo>
                  <a:lnTo>
                    <a:pt x="539140" y="73418"/>
                  </a:lnTo>
                  <a:lnTo>
                    <a:pt x="538187" y="81178"/>
                  </a:lnTo>
                  <a:lnTo>
                    <a:pt x="585901" y="102641"/>
                  </a:lnTo>
                  <a:lnTo>
                    <a:pt x="629602" y="130606"/>
                  </a:lnTo>
                  <a:lnTo>
                    <a:pt x="668667" y="164465"/>
                  </a:lnTo>
                  <a:lnTo>
                    <a:pt x="702462" y="203581"/>
                  </a:lnTo>
                  <a:lnTo>
                    <a:pt x="730377" y="247319"/>
                  </a:lnTo>
                  <a:lnTo>
                    <a:pt x="751789" y="295071"/>
                  </a:lnTo>
                  <a:lnTo>
                    <a:pt x="759206" y="294182"/>
                  </a:lnTo>
                  <a:lnTo>
                    <a:pt x="774446" y="293979"/>
                  </a:lnTo>
                  <a:lnTo>
                    <a:pt x="789584" y="294576"/>
                  </a:lnTo>
                  <a:lnTo>
                    <a:pt x="804405" y="296316"/>
                  </a:lnTo>
                  <a:lnTo>
                    <a:pt x="818845" y="299173"/>
                  </a:lnTo>
                  <a:lnTo>
                    <a:pt x="832878" y="30311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05486" y="1164438"/>
              <a:ext cx="715271" cy="88518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127988" y="1047108"/>
              <a:ext cx="2197100" cy="1068070"/>
            </a:xfrm>
            <a:custGeom>
              <a:avLst/>
              <a:gdLst/>
              <a:ahLst/>
              <a:cxnLst/>
              <a:rect l="l" t="t" r="r" b="b"/>
              <a:pathLst>
                <a:path w="2197100" h="1068070">
                  <a:moveTo>
                    <a:pt x="388213" y="419315"/>
                  </a:moveTo>
                  <a:lnTo>
                    <a:pt x="355752" y="438188"/>
                  </a:lnTo>
                  <a:lnTo>
                    <a:pt x="335140" y="452475"/>
                  </a:lnTo>
                  <a:lnTo>
                    <a:pt x="317538" y="469328"/>
                  </a:lnTo>
                  <a:lnTo>
                    <a:pt x="294132" y="495947"/>
                  </a:lnTo>
                  <a:lnTo>
                    <a:pt x="263321" y="526796"/>
                  </a:lnTo>
                  <a:lnTo>
                    <a:pt x="226364" y="552526"/>
                  </a:lnTo>
                  <a:lnTo>
                    <a:pt x="185635" y="566661"/>
                  </a:lnTo>
                  <a:lnTo>
                    <a:pt x="143484" y="562673"/>
                  </a:lnTo>
                  <a:lnTo>
                    <a:pt x="102273" y="534085"/>
                  </a:lnTo>
                  <a:lnTo>
                    <a:pt x="136931" y="508139"/>
                  </a:lnTo>
                  <a:lnTo>
                    <a:pt x="172516" y="500468"/>
                  </a:lnTo>
                  <a:lnTo>
                    <a:pt x="207619" y="507136"/>
                  </a:lnTo>
                  <a:lnTo>
                    <a:pt x="240830" y="524243"/>
                  </a:lnTo>
                  <a:lnTo>
                    <a:pt x="247230" y="521843"/>
                  </a:lnTo>
                  <a:lnTo>
                    <a:pt x="253796" y="517105"/>
                  </a:lnTo>
                  <a:lnTo>
                    <a:pt x="264464" y="506463"/>
                  </a:lnTo>
                  <a:lnTo>
                    <a:pt x="287883" y="481380"/>
                  </a:lnTo>
                  <a:lnTo>
                    <a:pt x="292277" y="477443"/>
                  </a:lnTo>
                  <a:lnTo>
                    <a:pt x="295770" y="472897"/>
                  </a:lnTo>
                  <a:lnTo>
                    <a:pt x="257644" y="448729"/>
                  </a:lnTo>
                  <a:lnTo>
                    <a:pt x="219862" y="433298"/>
                  </a:lnTo>
                  <a:lnTo>
                    <a:pt x="182435" y="426783"/>
                  </a:lnTo>
                  <a:lnTo>
                    <a:pt x="145351" y="429361"/>
                  </a:lnTo>
                  <a:lnTo>
                    <a:pt x="108572" y="441198"/>
                  </a:lnTo>
                  <a:lnTo>
                    <a:pt x="72097" y="462483"/>
                  </a:lnTo>
                  <a:lnTo>
                    <a:pt x="35915" y="493382"/>
                  </a:lnTo>
                  <a:lnTo>
                    <a:pt x="0" y="534085"/>
                  </a:lnTo>
                  <a:lnTo>
                    <a:pt x="38481" y="577240"/>
                  </a:lnTo>
                  <a:lnTo>
                    <a:pt x="77152" y="609130"/>
                  </a:lnTo>
                  <a:lnTo>
                    <a:pt x="115912" y="630174"/>
                  </a:lnTo>
                  <a:lnTo>
                    <a:pt x="154686" y="640778"/>
                  </a:lnTo>
                  <a:lnTo>
                    <a:pt x="193408" y="641375"/>
                  </a:lnTo>
                  <a:lnTo>
                    <a:pt x="231965" y="632383"/>
                  </a:lnTo>
                  <a:lnTo>
                    <a:pt x="270294" y="614210"/>
                  </a:lnTo>
                  <a:lnTo>
                    <a:pt x="308305" y="587298"/>
                  </a:lnTo>
                  <a:lnTo>
                    <a:pt x="340321" y="556082"/>
                  </a:lnTo>
                  <a:lnTo>
                    <a:pt x="361581" y="534085"/>
                  </a:lnTo>
                  <a:lnTo>
                    <a:pt x="361505" y="506666"/>
                  </a:lnTo>
                  <a:lnTo>
                    <a:pt x="364261" y="485584"/>
                  </a:lnTo>
                  <a:lnTo>
                    <a:pt x="372325" y="460044"/>
                  </a:lnTo>
                  <a:lnTo>
                    <a:pt x="388213" y="419315"/>
                  </a:lnTo>
                  <a:close/>
                </a:path>
                <a:path w="2197100" h="1068070">
                  <a:moveTo>
                    <a:pt x="521716" y="370547"/>
                  </a:moveTo>
                  <a:lnTo>
                    <a:pt x="469442" y="318236"/>
                  </a:lnTo>
                  <a:lnTo>
                    <a:pt x="462508" y="325094"/>
                  </a:lnTo>
                  <a:lnTo>
                    <a:pt x="445770" y="344068"/>
                  </a:lnTo>
                  <a:lnTo>
                    <a:pt x="407225" y="408736"/>
                  </a:lnTo>
                  <a:lnTo>
                    <a:pt x="393941" y="445998"/>
                  </a:lnTo>
                  <a:lnTo>
                    <a:pt x="383806" y="485749"/>
                  </a:lnTo>
                  <a:lnTo>
                    <a:pt x="377101" y="533539"/>
                  </a:lnTo>
                  <a:lnTo>
                    <a:pt x="384238" y="539242"/>
                  </a:lnTo>
                  <a:lnTo>
                    <a:pt x="402132" y="552323"/>
                  </a:lnTo>
                  <a:lnTo>
                    <a:pt x="425488" y="566699"/>
                  </a:lnTo>
                  <a:lnTo>
                    <a:pt x="448983" y="576287"/>
                  </a:lnTo>
                  <a:lnTo>
                    <a:pt x="449529" y="567143"/>
                  </a:lnTo>
                  <a:lnTo>
                    <a:pt x="452005" y="542925"/>
                  </a:lnTo>
                  <a:lnTo>
                    <a:pt x="467956" y="468541"/>
                  </a:lnTo>
                  <a:lnTo>
                    <a:pt x="489127" y="410298"/>
                  </a:lnTo>
                  <a:lnTo>
                    <a:pt x="501472" y="392709"/>
                  </a:lnTo>
                  <a:lnTo>
                    <a:pt x="521716" y="370547"/>
                  </a:lnTo>
                  <a:close/>
                </a:path>
                <a:path w="2197100" h="1068070">
                  <a:moveTo>
                    <a:pt x="576287" y="619023"/>
                  </a:moveTo>
                  <a:lnTo>
                    <a:pt x="508444" y="610285"/>
                  </a:lnTo>
                  <a:lnTo>
                    <a:pt x="468541" y="600049"/>
                  </a:lnTo>
                  <a:lnTo>
                    <a:pt x="410311" y="578866"/>
                  </a:lnTo>
                  <a:lnTo>
                    <a:pt x="370560" y="546303"/>
                  </a:lnTo>
                  <a:lnTo>
                    <a:pt x="318236" y="598563"/>
                  </a:lnTo>
                  <a:lnTo>
                    <a:pt x="372757" y="642683"/>
                  </a:lnTo>
                  <a:lnTo>
                    <a:pt x="408762" y="660768"/>
                  </a:lnTo>
                  <a:lnTo>
                    <a:pt x="446011" y="674052"/>
                  </a:lnTo>
                  <a:lnTo>
                    <a:pt x="485762" y="684187"/>
                  </a:lnTo>
                  <a:lnTo>
                    <a:pt x="533552" y="690918"/>
                  </a:lnTo>
                  <a:lnTo>
                    <a:pt x="539254" y="683768"/>
                  </a:lnTo>
                  <a:lnTo>
                    <a:pt x="552335" y="665861"/>
                  </a:lnTo>
                  <a:lnTo>
                    <a:pt x="566712" y="642518"/>
                  </a:lnTo>
                  <a:lnTo>
                    <a:pt x="576287" y="619023"/>
                  </a:lnTo>
                  <a:close/>
                </a:path>
                <a:path w="2197100" h="1068070">
                  <a:moveTo>
                    <a:pt x="641375" y="874598"/>
                  </a:moveTo>
                  <a:lnTo>
                    <a:pt x="632383" y="836041"/>
                  </a:lnTo>
                  <a:lnTo>
                    <a:pt x="614222" y="797712"/>
                  </a:lnTo>
                  <a:lnTo>
                    <a:pt x="587311" y="759714"/>
                  </a:lnTo>
                  <a:lnTo>
                    <a:pt x="556094" y="727684"/>
                  </a:lnTo>
                  <a:lnTo>
                    <a:pt x="534085" y="706424"/>
                  </a:lnTo>
                  <a:lnTo>
                    <a:pt x="506679" y="706501"/>
                  </a:lnTo>
                  <a:lnTo>
                    <a:pt x="485584" y="703745"/>
                  </a:lnTo>
                  <a:lnTo>
                    <a:pt x="460057" y="695680"/>
                  </a:lnTo>
                  <a:lnTo>
                    <a:pt x="419315" y="679805"/>
                  </a:lnTo>
                  <a:lnTo>
                    <a:pt x="438200" y="712254"/>
                  </a:lnTo>
                  <a:lnTo>
                    <a:pt x="452475" y="732866"/>
                  </a:lnTo>
                  <a:lnTo>
                    <a:pt x="469328" y="750468"/>
                  </a:lnTo>
                  <a:lnTo>
                    <a:pt x="495947" y="773874"/>
                  </a:lnTo>
                  <a:lnTo>
                    <a:pt x="526808" y="804697"/>
                  </a:lnTo>
                  <a:lnTo>
                    <a:pt x="552551" y="841641"/>
                  </a:lnTo>
                  <a:lnTo>
                    <a:pt x="566674" y="882383"/>
                  </a:lnTo>
                  <a:lnTo>
                    <a:pt x="562686" y="924534"/>
                  </a:lnTo>
                  <a:lnTo>
                    <a:pt x="534085" y="965746"/>
                  </a:lnTo>
                  <a:lnTo>
                    <a:pt x="508152" y="931087"/>
                  </a:lnTo>
                  <a:lnTo>
                    <a:pt x="500468" y="895502"/>
                  </a:lnTo>
                  <a:lnTo>
                    <a:pt x="507149" y="860399"/>
                  </a:lnTo>
                  <a:lnTo>
                    <a:pt x="524256" y="827189"/>
                  </a:lnTo>
                  <a:lnTo>
                    <a:pt x="521868" y="820775"/>
                  </a:lnTo>
                  <a:lnTo>
                    <a:pt x="517118" y="814222"/>
                  </a:lnTo>
                  <a:lnTo>
                    <a:pt x="506488" y="803541"/>
                  </a:lnTo>
                  <a:lnTo>
                    <a:pt x="481406" y="780135"/>
                  </a:lnTo>
                  <a:lnTo>
                    <a:pt x="477456" y="775728"/>
                  </a:lnTo>
                  <a:lnTo>
                    <a:pt x="472897" y="772236"/>
                  </a:lnTo>
                  <a:lnTo>
                    <a:pt x="448729" y="810361"/>
                  </a:lnTo>
                  <a:lnTo>
                    <a:pt x="433311" y="848131"/>
                  </a:lnTo>
                  <a:lnTo>
                    <a:pt x="426796" y="885558"/>
                  </a:lnTo>
                  <a:lnTo>
                    <a:pt x="429361" y="922655"/>
                  </a:lnTo>
                  <a:lnTo>
                    <a:pt x="441210" y="959434"/>
                  </a:lnTo>
                  <a:lnTo>
                    <a:pt x="462483" y="995921"/>
                  </a:lnTo>
                  <a:lnTo>
                    <a:pt x="493382" y="1032103"/>
                  </a:lnTo>
                  <a:lnTo>
                    <a:pt x="534085" y="1068019"/>
                  </a:lnTo>
                  <a:lnTo>
                    <a:pt x="577240" y="1029525"/>
                  </a:lnTo>
                  <a:lnTo>
                    <a:pt x="609130" y="990866"/>
                  </a:lnTo>
                  <a:lnTo>
                    <a:pt x="630174" y="952093"/>
                  </a:lnTo>
                  <a:lnTo>
                    <a:pt x="640778" y="913320"/>
                  </a:lnTo>
                  <a:lnTo>
                    <a:pt x="641375" y="874598"/>
                  </a:lnTo>
                  <a:close/>
                </a:path>
                <a:path w="2197100" h="1068070">
                  <a:moveTo>
                    <a:pt x="648690" y="388188"/>
                  </a:moveTo>
                  <a:lnTo>
                    <a:pt x="629818" y="355739"/>
                  </a:lnTo>
                  <a:lnTo>
                    <a:pt x="615543" y="335127"/>
                  </a:lnTo>
                  <a:lnTo>
                    <a:pt x="598690" y="317512"/>
                  </a:lnTo>
                  <a:lnTo>
                    <a:pt x="572071" y="294106"/>
                  </a:lnTo>
                  <a:lnTo>
                    <a:pt x="541210" y="263296"/>
                  </a:lnTo>
                  <a:lnTo>
                    <a:pt x="515467" y="226352"/>
                  </a:lnTo>
                  <a:lnTo>
                    <a:pt x="501345" y="185623"/>
                  </a:lnTo>
                  <a:lnTo>
                    <a:pt x="505333" y="143471"/>
                  </a:lnTo>
                  <a:lnTo>
                    <a:pt x="533946" y="102260"/>
                  </a:lnTo>
                  <a:lnTo>
                    <a:pt x="559866" y="136918"/>
                  </a:lnTo>
                  <a:lnTo>
                    <a:pt x="567537" y="172504"/>
                  </a:lnTo>
                  <a:lnTo>
                    <a:pt x="560870" y="207606"/>
                  </a:lnTo>
                  <a:lnTo>
                    <a:pt x="543763" y="240792"/>
                  </a:lnTo>
                  <a:lnTo>
                    <a:pt x="546163" y="247218"/>
                  </a:lnTo>
                  <a:lnTo>
                    <a:pt x="550900" y="253784"/>
                  </a:lnTo>
                  <a:lnTo>
                    <a:pt x="561530" y="264464"/>
                  </a:lnTo>
                  <a:lnTo>
                    <a:pt x="586625" y="287883"/>
                  </a:lnTo>
                  <a:lnTo>
                    <a:pt x="590550" y="292252"/>
                  </a:lnTo>
                  <a:lnTo>
                    <a:pt x="595109" y="295770"/>
                  </a:lnTo>
                  <a:lnTo>
                    <a:pt x="619277" y="257632"/>
                  </a:lnTo>
                  <a:lnTo>
                    <a:pt x="634707" y="219862"/>
                  </a:lnTo>
                  <a:lnTo>
                    <a:pt x="641223" y="182435"/>
                  </a:lnTo>
                  <a:lnTo>
                    <a:pt x="638657" y="145338"/>
                  </a:lnTo>
                  <a:lnTo>
                    <a:pt x="626821" y="108559"/>
                  </a:lnTo>
                  <a:lnTo>
                    <a:pt x="605536" y="72085"/>
                  </a:lnTo>
                  <a:lnTo>
                    <a:pt x="574636" y="35902"/>
                  </a:lnTo>
                  <a:lnTo>
                    <a:pt x="533946" y="0"/>
                  </a:lnTo>
                  <a:lnTo>
                    <a:pt x="490778" y="38481"/>
                  </a:lnTo>
                  <a:lnTo>
                    <a:pt x="458876" y="77139"/>
                  </a:lnTo>
                  <a:lnTo>
                    <a:pt x="437845" y="115912"/>
                  </a:lnTo>
                  <a:lnTo>
                    <a:pt x="427228" y="154686"/>
                  </a:lnTo>
                  <a:lnTo>
                    <a:pt x="426631" y="193408"/>
                  </a:lnTo>
                  <a:lnTo>
                    <a:pt x="435622" y="231965"/>
                  </a:lnTo>
                  <a:lnTo>
                    <a:pt x="453783" y="270294"/>
                  </a:lnTo>
                  <a:lnTo>
                    <a:pt x="480695" y="308305"/>
                  </a:lnTo>
                  <a:lnTo>
                    <a:pt x="511924" y="340321"/>
                  </a:lnTo>
                  <a:lnTo>
                    <a:pt x="533946" y="361569"/>
                  </a:lnTo>
                  <a:lnTo>
                    <a:pt x="561340" y="361505"/>
                  </a:lnTo>
                  <a:lnTo>
                    <a:pt x="582422" y="364248"/>
                  </a:lnTo>
                  <a:lnTo>
                    <a:pt x="607961" y="372313"/>
                  </a:lnTo>
                  <a:lnTo>
                    <a:pt x="648690" y="388188"/>
                  </a:lnTo>
                  <a:close/>
                </a:path>
                <a:path w="2197100" h="1068070">
                  <a:moveTo>
                    <a:pt x="690918" y="534454"/>
                  </a:moveTo>
                  <a:lnTo>
                    <a:pt x="683768" y="528739"/>
                  </a:lnTo>
                  <a:lnTo>
                    <a:pt x="665873" y="515658"/>
                  </a:lnTo>
                  <a:lnTo>
                    <a:pt x="642531" y="501294"/>
                  </a:lnTo>
                  <a:lnTo>
                    <a:pt x="619036" y="491705"/>
                  </a:lnTo>
                  <a:lnTo>
                    <a:pt x="618490" y="500849"/>
                  </a:lnTo>
                  <a:lnTo>
                    <a:pt x="616013" y="525068"/>
                  </a:lnTo>
                  <a:lnTo>
                    <a:pt x="600075" y="599465"/>
                  </a:lnTo>
                  <a:lnTo>
                    <a:pt x="578878" y="657682"/>
                  </a:lnTo>
                  <a:lnTo>
                    <a:pt x="546303" y="697445"/>
                  </a:lnTo>
                  <a:lnTo>
                    <a:pt x="598563" y="749769"/>
                  </a:lnTo>
                  <a:lnTo>
                    <a:pt x="642708" y="695248"/>
                  </a:lnTo>
                  <a:lnTo>
                    <a:pt x="660793" y="659257"/>
                  </a:lnTo>
                  <a:lnTo>
                    <a:pt x="674065" y="621995"/>
                  </a:lnTo>
                  <a:lnTo>
                    <a:pt x="684199" y="582244"/>
                  </a:lnTo>
                  <a:lnTo>
                    <a:pt x="690918" y="534454"/>
                  </a:lnTo>
                  <a:close/>
                </a:path>
                <a:path w="2197100" h="1068070">
                  <a:moveTo>
                    <a:pt x="749769" y="469430"/>
                  </a:moveTo>
                  <a:lnTo>
                    <a:pt x="695261" y="425310"/>
                  </a:lnTo>
                  <a:lnTo>
                    <a:pt x="659282" y="407225"/>
                  </a:lnTo>
                  <a:lnTo>
                    <a:pt x="622020" y="393941"/>
                  </a:lnTo>
                  <a:lnTo>
                    <a:pt x="582256" y="383806"/>
                  </a:lnTo>
                  <a:lnTo>
                    <a:pt x="534479" y="377088"/>
                  </a:lnTo>
                  <a:lnTo>
                    <a:pt x="528764" y="384238"/>
                  </a:lnTo>
                  <a:lnTo>
                    <a:pt x="515670" y="402132"/>
                  </a:lnTo>
                  <a:lnTo>
                    <a:pt x="501307" y="425488"/>
                  </a:lnTo>
                  <a:lnTo>
                    <a:pt x="491718" y="448983"/>
                  </a:lnTo>
                  <a:lnTo>
                    <a:pt x="500862" y="449516"/>
                  </a:lnTo>
                  <a:lnTo>
                    <a:pt x="525081" y="452005"/>
                  </a:lnTo>
                  <a:lnTo>
                    <a:pt x="599478" y="467944"/>
                  </a:lnTo>
                  <a:lnTo>
                    <a:pt x="657694" y="489140"/>
                  </a:lnTo>
                  <a:lnTo>
                    <a:pt x="697445" y="521716"/>
                  </a:lnTo>
                  <a:lnTo>
                    <a:pt x="749769" y="469430"/>
                  </a:lnTo>
                  <a:close/>
                </a:path>
                <a:path w="2197100" h="1068070">
                  <a:moveTo>
                    <a:pt x="1068006" y="533933"/>
                  </a:moveTo>
                  <a:lnTo>
                    <a:pt x="1029525" y="490766"/>
                  </a:lnTo>
                  <a:lnTo>
                    <a:pt x="990866" y="458876"/>
                  </a:lnTo>
                  <a:lnTo>
                    <a:pt x="952093" y="437832"/>
                  </a:lnTo>
                  <a:lnTo>
                    <a:pt x="913320" y="427228"/>
                  </a:lnTo>
                  <a:lnTo>
                    <a:pt x="874610" y="426631"/>
                  </a:lnTo>
                  <a:lnTo>
                    <a:pt x="836041" y="435622"/>
                  </a:lnTo>
                  <a:lnTo>
                    <a:pt x="797712" y="453783"/>
                  </a:lnTo>
                  <a:lnTo>
                    <a:pt x="759701" y="480707"/>
                  </a:lnTo>
                  <a:lnTo>
                    <a:pt x="727697" y="511924"/>
                  </a:lnTo>
                  <a:lnTo>
                    <a:pt x="706437" y="533933"/>
                  </a:lnTo>
                  <a:lnTo>
                    <a:pt x="706501" y="561314"/>
                  </a:lnTo>
                  <a:lnTo>
                    <a:pt x="703757" y="582409"/>
                  </a:lnTo>
                  <a:lnTo>
                    <a:pt x="695693" y="607949"/>
                  </a:lnTo>
                  <a:lnTo>
                    <a:pt x="679805" y="648703"/>
                  </a:lnTo>
                  <a:lnTo>
                    <a:pt x="712266" y="629818"/>
                  </a:lnTo>
                  <a:lnTo>
                    <a:pt x="732878" y="615530"/>
                  </a:lnTo>
                  <a:lnTo>
                    <a:pt x="750481" y="598665"/>
                  </a:lnTo>
                  <a:lnTo>
                    <a:pt x="773887" y="572046"/>
                  </a:lnTo>
                  <a:lnTo>
                    <a:pt x="804697" y="541197"/>
                  </a:lnTo>
                  <a:lnTo>
                    <a:pt x="841641" y="515467"/>
                  </a:lnTo>
                  <a:lnTo>
                    <a:pt x="882383" y="501332"/>
                  </a:lnTo>
                  <a:lnTo>
                    <a:pt x="924534" y="505320"/>
                  </a:lnTo>
                  <a:lnTo>
                    <a:pt x="965746" y="533933"/>
                  </a:lnTo>
                  <a:lnTo>
                    <a:pt x="931087" y="559866"/>
                  </a:lnTo>
                  <a:lnTo>
                    <a:pt x="895502" y="567537"/>
                  </a:lnTo>
                  <a:lnTo>
                    <a:pt x="860399" y="560857"/>
                  </a:lnTo>
                  <a:lnTo>
                    <a:pt x="827214" y="543750"/>
                  </a:lnTo>
                  <a:lnTo>
                    <a:pt x="820788" y="546138"/>
                  </a:lnTo>
                  <a:lnTo>
                    <a:pt x="814222" y="550887"/>
                  </a:lnTo>
                  <a:lnTo>
                    <a:pt x="803541" y="561530"/>
                  </a:lnTo>
                  <a:lnTo>
                    <a:pt x="780122" y="586600"/>
                  </a:lnTo>
                  <a:lnTo>
                    <a:pt x="775741" y="590550"/>
                  </a:lnTo>
                  <a:lnTo>
                    <a:pt x="772223" y="595109"/>
                  </a:lnTo>
                  <a:lnTo>
                    <a:pt x="810361" y="619264"/>
                  </a:lnTo>
                  <a:lnTo>
                    <a:pt x="848144" y="634695"/>
                  </a:lnTo>
                  <a:lnTo>
                    <a:pt x="885571" y="641210"/>
                  </a:lnTo>
                  <a:lnTo>
                    <a:pt x="922667" y="638632"/>
                  </a:lnTo>
                  <a:lnTo>
                    <a:pt x="959434" y="626795"/>
                  </a:lnTo>
                  <a:lnTo>
                    <a:pt x="995908" y="605523"/>
                  </a:lnTo>
                  <a:lnTo>
                    <a:pt x="1032103" y="574624"/>
                  </a:lnTo>
                  <a:lnTo>
                    <a:pt x="1068006" y="533933"/>
                  </a:lnTo>
                  <a:close/>
                </a:path>
                <a:path w="2197100" h="1068070">
                  <a:moveTo>
                    <a:pt x="2055495" y="117335"/>
                  </a:moveTo>
                  <a:lnTo>
                    <a:pt x="2037956" y="117335"/>
                  </a:lnTo>
                  <a:lnTo>
                    <a:pt x="2037956" y="1002334"/>
                  </a:lnTo>
                  <a:lnTo>
                    <a:pt x="2055495" y="1002334"/>
                  </a:lnTo>
                  <a:lnTo>
                    <a:pt x="2055495" y="117335"/>
                  </a:lnTo>
                  <a:close/>
                </a:path>
                <a:path w="2197100" h="1068070">
                  <a:moveTo>
                    <a:pt x="2196884" y="130492"/>
                  </a:moveTo>
                  <a:lnTo>
                    <a:pt x="2178164" y="130492"/>
                  </a:lnTo>
                  <a:lnTo>
                    <a:pt x="2178164" y="261162"/>
                  </a:lnTo>
                  <a:lnTo>
                    <a:pt x="2196884" y="261162"/>
                  </a:lnTo>
                  <a:lnTo>
                    <a:pt x="2196884" y="13049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50149" y="1210530"/>
              <a:ext cx="173361" cy="9997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43745" y="1167852"/>
              <a:ext cx="292419" cy="18196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913120" y="1167852"/>
              <a:ext cx="297474" cy="18196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234183" y="1167861"/>
              <a:ext cx="309286" cy="142644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567055" y="1167861"/>
              <a:ext cx="90803" cy="14263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687827" y="1212782"/>
              <a:ext cx="84416" cy="97714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4793604" y="1210543"/>
              <a:ext cx="60325" cy="100330"/>
            </a:xfrm>
            <a:custGeom>
              <a:avLst/>
              <a:gdLst/>
              <a:ahLst/>
              <a:cxnLst/>
              <a:rect l="l" t="t" r="r" b="b"/>
              <a:pathLst>
                <a:path w="60325" h="100330">
                  <a:moveTo>
                    <a:pt x="41935" y="0"/>
                  </a:moveTo>
                  <a:lnTo>
                    <a:pt x="33695" y="0"/>
                  </a:lnTo>
                  <a:lnTo>
                    <a:pt x="20448" y="1800"/>
                  </a:lnTo>
                  <a:lnTo>
                    <a:pt x="9752" y="7251"/>
                  </a:lnTo>
                  <a:lnTo>
                    <a:pt x="2604" y="16423"/>
                  </a:lnTo>
                  <a:lnTo>
                    <a:pt x="0" y="29391"/>
                  </a:lnTo>
                  <a:lnTo>
                    <a:pt x="6460" y="44902"/>
                  </a:lnTo>
                  <a:lnTo>
                    <a:pt x="20674" y="54237"/>
                  </a:lnTo>
                  <a:lnTo>
                    <a:pt x="34888" y="61819"/>
                  </a:lnTo>
                  <a:lnTo>
                    <a:pt x="41349" y="72071"/>
                  </a:lnTo>
                  <a:lnTo>
                    <a:pt x="41349" y="82363"/>
                  </a:lnTo>
                  <a:lnTo>
                    <a:pt x="31433" y="85735"/>
                  </a:lnTo>
                  <a:lnTo>
                    <a:pt x="18324" y="85735"/>
                  </a:lnTo>
                  <a:lnTo>
                    <a:pt x="8397" y="83494"/>
                  </a:lnTo>
                  <a:lnTo>
                    <a:pt x="1476" y="78992"/>
                  </a:lnTo>
                  <a:lnTo>
                    <a:pt x="554" y="94719"/>
                  </a:lnTo>
                  <a:lnTo>
                    <a:pt x="6774" y="97353"/>
                  </a:lnTo>
                  <a:lnTo>
                    <a:pt x="13301" y="98951"/>
                  </a:lnTo>
                  <a:lnTo>
                    <a:pt x="20007" y="99742"/>
                  </a:lnTo>
                  <a:lnTo>
                    <a:pt x="26763" y="99955"/>
                  </a:lnTo>
                  <a:lnTo>
                    <a:pt x="39153" y="98173"/>
                  </a:lnTo>
                  <a:lnTo>
                    <a:pt x="49812" y="92723"/>
                  </a:lnTo>
                  <a:lnTo>
                    <a:pt x="57279" y="83447"/>
                  </a:lnTo>
                  <a:lnTo>
                    <a:pt x="60092" y="70186"/>
                  </a:lnTo>
                  <a:lnTo>
                    <a:pt x="53626" y="53125"/>
                  </a:lnTo>
                  <a:lnTo>
                    <a:pt x="39401" y="43869"/>
                  </a:lnTo>
                  <a:lnTo>
                    <a:pt x="25177" y="36680"/>
                  </a:lnTo>
                  <a:lnTo>
                    <a:pt x="18711" y="25821"/>
                  </a:lnTo>
                  <a:lnTo>
                    <a:pt x="18711" y="17968"/>
                  </a:lnTo>
                  <a:lnTo>
                    <a:pt x="26575" y="14208"/>
                  </a:lnTo>
                  <a:lnTo>
                    <a:pt x="39684" y="14208"/>
                  </a:lnTo>
                  <a:lnTo>
                    <a:pt x="50155" y="16659"/>
                  </a:lnTo>
                  <a:lnTo>
                    <a:pt x="54071" y="19088"/>
                  </a:lnTo>
                  <a:lnTo>
                    <a:pt x="55589" y="3738"/>
                  </a:lnTo>
                  <a:lnTo>
                    <a:pt x="48658" y="1675"/>
                  </a:lnTo>
                  <a:lnTo>
                    <a:pt x="4193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6" name="object 1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299414" y="1400001"/>
              <a:ext cx="349904" cy="17448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3678904" y="1435197"/>
              <a:ext cx="53975" cy="97790"/>
            </a:xfrm>
            <a:custGeom>
              <a:avLst/>
              <a:gdLst/>
              <a:ahLst/>
              <a:cxnLst/>
              <a:rect l="l" t="t" r="r" b="b"/>
              <a:pathLst>
                <a:path w="53975" h="97790">
                  <a:moveTo>
                    <a:pt x="46982" y="0"/>
                  </a:moveTo>
                  <a:lnTo>
                    <a:pt x="41747" y="0"/>
                  </a:lnTo>
                  <a:lnTo>
                    <a:pt x="34249" y="1265"/>
                  </a:lnTo>
                  <a:lnTo>
                    <a:pt x="27262" y="4794"/>
                  </a:lnTo>
                  <a:lnTo>
                    <a:pt x="21290" y="10182"/>
                  </a:lnTo>
                  <a:lnTo>
                    <a:pt x="16837" y="17025"/>
                  </a:lnTo>
                  <a:lnTo>
                    <a:pt x="16470" y="17025"/>
                  </a:lnTo>
                  <a:lnTo>
                    <a:pt x="16470" y="2251"/>
                  </a:lnTo>
                  <a:lnTo>
                    <a:pt x="0" y="2251"/>
                  </a:lnTo>
                  <a:lnTo>
                    <a:pt x="0" y="97724"/>
                  </a:lnTo>
                  <a:lnTo>
                    <a:pt x="17591" y="97724"/>
                  </a:lnTo>
                  <a:lnTo>
                    <a:pt x="17591" y="54291"/>
                  </a:lnTo>
                  <a:lnTo>
                    <a:pt x="19446" y="38099"/>
                  </a:lnTo>
                  <a:lnTo>
                    <a:pt x="24708" y="25836"/>
                  </a:lnTo>
                  <a:lnTo>
                    <a:pt x="32919" y="18065"/>
                  </a:lnTo>
                  <a:lnTo>
                    <a:pt x="43621" y="15350"/>
                  </a:lnTo>
                  <a:lnTo>
                    <a:pt x="46605" y="15350"/>
                  </a:lnTo>
                  <a:lnTo>
                    <a:pt x="50155" y="15737"/>
                  </a:lnTo>
                  <a:lnTo>
                    <a:pt x="53349" y="17025"/>
                  </a:lnTo>
                  <a:lnTo>
                    <a:pt x="53349" y="1319"/>
                  </a:lnTo>
                  <a:lnTo>
                    <a:pt x="4698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8" name="object 1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751730" y="1437448"/>
              <a:ext cx="84426" cy="9771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305019" y="1689841"/>
              <a:ext cx="83306" cy="130655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408561" y="1725012"/>
              <a:ext cx="84426" cy="97724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522947" y="1680082"/>
              <a:ext cx="90803" cy="142665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3639578" y="1680101"/>
              <a:ext cx="71120" cy="140970"/>
            </a:xfrm>
            <a:custGeom>
              <a:avLst/>
              <a:gdLst/>
              <a:ahLst/>
              <a:cxnLst/>
              <a:rect l="l" t="t" r="r" b="b"/>
              <a:pathLst>
                <a:path w="71120" h="140969">
                  <a:moveTo>
                    <a:pt x="17589" y="0"/>
                  </a:moveTo>
                  <a:lnTo>
                    <a:pt x="0" y="0"/>
                  </a:lnTo>
                  <a:lnTo>
                    <a:pt x="0" y="140398"/>
                  </a:lnTo>
                  <a:lnTo>
                    <a:pt x="17589" y="140398"/>
                  </a:lnTo>
                  <a:lnTo>
                    <a:pt x="17589" y="0"/>
                  </a:lnTo>
                  <a:close/>
                </a:path>
                <a:path w="71120" h="140969">
                  <a:moveTo>
                    <a:pt x="69646" y="44932"/>
                  </a:moveTo>
                  <a:lnTo>
                    <a:pt x="52057" y="44932"/>
                  </a:lnTo>
                  <a:lnTo>
                    <a:pt x="52057" y="140398"/>
                  </a:lnTo>
                  <a:lnTo>
                    <a:pt x="69646" y="140398"/>
                  </a:lnTo>
                  <a:lnTo>
                    <a:pt x="69646" y="44932"/>
                  </a:lnTo>
                  <a:close/>
                </a:path>
                <a:path w="71120" h="140969">
                  <a:moveTo>
                    <a:pt x="70764" y="3733"/>
                  </a:moveTo>
                  <a:lnTo>
                    <a:pt x="50914" y="3733"/>
                  </a:lnTo>
                  <a:lnTo>
                    <a:pt x="50914" y="23596"/>
                  </a:lnTo>
                  <a:lnTo>
                    <a:pt x="70764" y="23596"/>
                  </a:lnTo>
                  <a:lnTo>
                    <a:pt x="70764" y="373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23" name="object 23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733569" y="1722770"/>
              <a:ext cx="70751" cy="99965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3879215" y="1689829"/>
              <a:ext cx="100330" cy="130810"/>
            </a:xfrm>
            <a:custGeom>
              <a:avLst/>
              <a:gdLst/>
              <a:ahLst/>
              <a:cxnLst/>
              <a:rect l="l" t="t" r="r" b="b"/>
              <a:pathLst>
                <a:path w="100329" h="130810">
                  <a:moveTo>
                    <a:pt x="99987" y="0"/>
                  </a:moveTo>
                  <a:lnTo>
                    <a:pt x="81241" y="0"/>
                  </a:lnTo>
                  <a:lnTo>
                    <a:pt x="81241" y="54610"/>
                  </a:lnTo>
                  <a:lnTo>
                    <a:pt x="18719" y="54610"/>
                  </a:lnTo>
                  <a:lnTo>
                    <a:pt x="18719" y="0"/>
                  </a:lnTo>
                  <a:lnTo>
                    <a:pt x="0" y="0"/>
                  </a:lnTo>
                  <a:lnTo>
                    <a:pt x="0" y="54610"/>
                  </a:lnTo>
                  <a:lnTo>
                    <a:pt x="0" y="71120"/>
                  </a:lnTo>
                  <a:lnTo>
                    <a:pt x="0" y="130810"/>
                  </a:lnTo>
                  <a:lnTo>
                    <a:pt x="18719" y="130810"/>
                  </a:lnTo>
                  <a:lnTo>
                    <a:pt x="18719" y="71120"/>
                  </a:lnTo>
                  <a:lnTo>
                    <a:pt x="81241" y="71120"/>
                  </a:lnTo>
                  <a:lnTo>
                    <a:pt x="81241" y="130810"/>
                  </a:lnTo>
                  <a:lnTo>
                    <a:pt x="99987" y="130810"/>
                  </a:lnTo>
                  <a:lnTo>
                    <a:pt x="99987" y="71120"/>
                  </a:lnTo>
                  <a:lnTo>
                    <a:pt x="99987" y="54610"/>
                  </a:lnTo>
                  <a:lnTo>
                    <a:pt x="999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25" name="object 25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005413" y="1722771"/>
              <a:ext cx="185523" cy="99980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4222191" y="1680101"/>
              <a:ext cx="102235" cy="142875"/>
            </a:xfrm>
            <a:custGeom>
              <a:avLst/>
              <a:gdLst/>
              <a:ahLst/>
              <a:cxnLst/>
              <a:rect l="l" t="t" r="r" b="b"/>
              <a:pathLst>
                <a:path w="102235" h="142875">
                  <a:moveTo>
                    <a:pt x="17589" y="0"/>
                  </a:moveTo>
                  <a:lnTo>
                    <a:pt x="0" y="0"/>
                  </a:lnTo>
                  <a:lnTo>
                    <a:pt x="0" y="140398"/>
                  </a:lnTo>
                  <a:lnTo>
                    <a:pt x="17589" y="140398"/>
                  </a:lnTo>
                  <a:lnTo>
                    <a:pt x="17589" y="0"/>
                  </a:lnTo>
                  <a:close/>
                </a:path>
                <a:path w="102235" h="142875">
                  <a:moveTo>
                    <a:pt x="102031" y="125056"/>
                  </a:moveTo>
                  <a:lnTo>
                    <a:pt x="99415" y="126733"/>
                  </a:lnTo>
                  <a:lnTo>
                    <a:pt x="95491" y="128409"/>
                  </a:lnTo>
                  <a:lnTo>
                    <a:pt x="82003" y="128409"/>
                  </a:lnTo>
                  <a:lnTo>
                    <a:pt x="75285" y="122440"/>
                  </a:lnTo>
                  <a:lnTo>
                    <a:pt x="75285" y="59156"/>
                  </a:lnTo>
                  <a:lnTo>
                    <a:pt x="100545" y="59156"/>
                  </a:lnTo>
                  <a:lnTo>
                    <a:pt x="100545" y="44945"/>
                  </a:lnTo>
                  <a:lnTo>
                    <a:pt x="75285" y="44945"/>
                  </a:lnTo>
                  <a:lnTo>
                    <a:pt x="75285" y="17221"/>
                  </a:lnTo>
                  <a:lnTo>
                    <a:pt x="57670" y="22847"/>
                  </a:lnTo>
                  <a:lnTo>
                    <a:pt x="57670" y="44945"/>
                  </a:lnTo>
                  <a:lnTo>
                    <a:pt x="36144" y="44945"/>
                  </a:lnTo>
                  <a:lnTo>
                    <a:pt x="36144" y="59156"/>
                  </a:lnTo>
                  <a:lnTo>
                    <a:pt x="57670" y="59156"/>
                  </a:lnTo>
                  <a:lnTo>
                    <a:pt x="57670" y="114960"/>
                  </a:lnTo>
                  <a:lnTo>
                    <a:pt x="59702" y="127330"/>
                  </a:lnTo>
                  <a:lnTo>
                    <a:pt x="65557" y="135953"/>
                  </a:lnTo>
                  <a:lnTo>
                    <a:pt x="74803" y="140995"/>
                  </a:lnTo>
                  <a:lnTo>
                    <a:pt x="87045" y="142646"/>
                  </a:lnTo>
                  <a:lnTo>
                    <a:pt x="92684" y="142646"/>
                  </a:lnTo>
                  <a:lnTo>
                    <a:pt x="102031" y="140030"/>
                  </a:lnTo>
                  <a:lnTo>
                    <a:pt x="102031" y="12505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27" name="object 2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344838" y="1680097"/>
              <a:ext cx="84416" cy="140404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289861" y="1914500"/>
              <a:ext cx="276876" cy="132906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3598036" y="1904758"/>
              <a:ext cx="17780" cy="140970"/>
            </a:xfrm>
            <a:custGeom>
              <a:avLst/>
              <a:gdLst/>
              <a:ahLst/>
              <a:cxnLst/>
              <a:rect l="l" t="t" r="r" b="b"/>
              <a:pathLst>
                <a:path w="17779" h="140969">
                  <a:moveTo>
                    <a:pt x="17591" y="0"/>
                  </a:moveTo>
                  <a:lnTo>
                    <a:pt x="0" y="0"/>
                  </a:lnTo>
                  <a:lnTo>
                    <a:pt x="0" y="140404"/>
                  </a:lnTo>
                  <a:lnTo>
                    <a:pt x="17591" y="140404"/>
                  </a:lnTo>
                  <a:lnTo>
                    <a:pt x="1759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30" name="object 3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641463" y="1947437"/>
              <a:ext cx="161944" cy="99978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785316" y="10523240"/>
              <a:ext cx="18533745" cy="0"/>
            </a:xfrm>
            <a:custGeom>
              <a:avLst/>
              <a:gdLst/>
              <a:ahLst/>
              <a:cxnLst/>
              <a:rect l="l" t="t" r="r" b="b"/>
              <a:pathLst>
                <a:path w="18533745">
                  <a:moveTo>
                    <a:pt x="0" y="0"/>
                  </a:moveTo>
                  <a:lnTo>
                    <a:pt x="18533467" y="0"/>
                  </a:lnTo>
                </a:path>
              </a:pathLst>
            </a:custGeom>
            <a:ln w="1047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32" name="object 3">
            <a:extLst>
              <a:ext uri="{FF2B5EF4-FFF2-40B4-BE49-F238E27FC236}">
                <a16:creationId xmlns:a16="http://schemas.microsoft.com/office/drawing/2014/main" id="{23517E48-C400-AF80-09FB-33C964CEE280}"/>
              </a:ext>
            </a:extLst>
          </p:cNvPr>
          <p:cNvSpPr txBox="1">
            <a:spLocks/>
          </p:cNvSpPr>
          <p:nvPr/>
        </p:nvSpPr>
        <p:spPr>
          <a:xfrm>
            <a:off x="1062545" y="3283030"/>
            <a:ext cx="11612055" cy="1254189"/>
          </a:xfrm>
          <a:prstGeom prst="rect">
            <a:avLst/>
          </a:prstGeom>
        </p:spPr>
        <p:txBody>
          <a:bodyPr vert="horz" wrap="square" lIns="0" tIns="15240" rIns="0" bIns="0" rtlCol="0" anchor="t"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ea typeface="+mj-ea"/>
                <a:cs typeface="Ubuntu"/>
              </a:defRPr>
            </a:lvl1pPr>
          </a:lstStyle>
          <a:p>
            <a:pPr marL="12700">
              <a:spcBef>
                <a:spcPts val="120"/>
              </a:spcBef>
            </a:pPr>
            <a:r>
              <a:rPr lang="en-US" sz="8050" dirty="0">
                <a:solidFill>
                  <a:srgbClr val="FFFFFF"/>
                </a:solidFill>
              </a:rPr>
              <a:t>Y 1000 Diwrnod Cyntaf</a:t>
            </a:r>
            <a:endParaRPr lang="en-US" sz="8050" dirty="0"/>
          </a:p>
        </p:txBody>
      </p:sp>
      <p:sp>
        <p:nvSpPr>
          <p:cNvPr id="33" name="object 4">
            <a:extLst>
              <a:ext uri="{FF2B5EF4-FFF2-40B4-BE49-F238E27FC236}">
                <a16:creationId xmlns:a16="http://schemas.microsoft.com/office/drawing/2014/main" id="{879A7F82-5DD5-409A-F04E-49CA79806A0C}"/>
              </a:ext>
            </a:extLst>
          </p:cNvPr>
          <p:cNvSpPr txBox="1"/>
          <p:nvPr/>
        </p:nvSpPr>
        <p:spPr>
          <a:xfrm>
            <a:off x="1115300" y="4434765"/>
            <a:ext cx="13870700" cy="2094163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spcBef>
                <a:spcPts val="90"/>
              </a:spcBef>
            </a:pPr>
            <a:r>
              <a:rPr lang="en-GB" sz="5000" spc="-10" dirty="0" smtClean="0">
                <a:solidFill>
                  <a:srgbClr val="FFFFFF"/>
                </a:solidFill>
                <a:latin typeface="Ubuntu-Light"/>
                <a:cs typeface="Ubuntu-Light"/>
              </a:rPr>
              <a:t>Dull Iechyd y Cyhoedd o Gynorthwyo Rhieni</a:t>
            </a:r>
            <a:endParaRPr lang="en-GB" sz="5000" dirty="0" smtClean="0">
              <a:latin typeface="Ubuntu-Light"/>
              <a:cs typeface="Ubuntu-Light"/>
            </a:endParaRPr>
          </a:p>
          <a:p>
            <a:pPr marL="12700">
              <a:spcBef>
                <a:spcPts val="90"/>
              </a:spcBef>
            </a:pPr>
            <a:r>
              <a:rPr lang="en-GB" sz="5000" spc="-10" dirty="0">
                <a:solidFill>
                  <a:srgbClr val="FFFFFF"/>
                </a:solidFill>
                <a:latin typeface="Ubuntu-Light"/>
                <a:cs typeface="Ubuntu-Light"/>
              </a:rPr>
              <a:t> </a:t>
            </a:r>
            <a:endParaRPr sz="5000" dirty="0">
              <a:latin typeface="Ubuntu-Light"/>
              <a:cs typeface="Ubuntu-Light"/>
            </a:endParaRPr>
          </a:p>
          <a:p>
            <a:pPr marL="12700">
              <a:lnSpc>
                <a:spcPct val="100000"/>
              </a:lnSpc>
              <a:spcBef>
                <a:spcPts val="1785"/>
              </a:spcBef>
            </a:pPr>
            <a:r>
              <a:rPr lang="en-GB" sz="1950" spc="-10" dirty="0" smtClean="0">
                <a:solidFill>
                  <a:srgbClr val="FFFFFF"/>
                </a:solidFill>
                <a:latin typeface="Ubuntu"/>
                <a:cs typeface="Ubuntu"/>
              </a:rPr>
              <a:t>11</a:t>
            </a:r>
            <a:r>
              <a:rPr sz="1950" spc="-10" dirty="0" smtClean="0">
                <a:solidFill>
                  <a:srgbClr val="FFFFFF"/>
                </a:solidFill>
                <a:latin typeface="Ubuntu"/>
                <a:cs typeface="Ubuntu"/>
              </a:rPr>
              <a:t>/</a:t>
            </a:r>
            <a:r>
              <a:rPr lang="en-GB" sz="1950" spc="-10" dirty="0" smtClean="0">
                <a:solidFill>
                  <a:srgbClr val="FFFFFF"/>
                </a:solidFill>
                <a:latin typeface="Ubuntu"/>
                <a:cs typeface="Ubuntu"/>
              </a:rPr>
              <a:t>10</a:t>
            </a:r>
            <a:r>
              <a:rPr sz="1950" spc="-10" dirty="0" smtClean="0">
                <a:solidFill>
                  <a:srgbClr val="FFFFFF"/>
                </a:solidFill>
                <a:latin typeface="Ubuntu"/>
                <a:cs typeface="Ubuntu"/>
              </a:rPr>
              <a:t>/</a:t>
            </a:r>
            <a:r>
              <a:rPr lang="en-GB" sz="1950" spc="-10" dirty="0" smtClean="0">
                <a:solidFill>
                  <a:srgbClr val="FFFFFF"/>
                </a:solidFill>
                <a:latin typeface="Ubuntu"/>
                <a:cs typeface="Ubuntu"/>
              </a:rPr>
              <a:t>23</a:t>
            </a:r>
            <a:endParaRPr sz="1950" dirty="0">
              <a:latin typeface="Ubuntu"/>
              <a:cs typeface="Ubuntu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510846" y="10390166"/>
            <a:ext cx="1418590" cy="18986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b="1" dirty="0">
                <a:solidFill>
                  <a:srgbClr val="315083"/>
                </a:solidFill>
                <a:latin typeface="Ubuntu"/>
                <a:cs typeface="Ubuntu"/>
              </a:rPr>
              <a:t>Public</a:t>
            </a:r>
            <a:r>
              <a:rPr sz="1150" b="1" spc="-10" dirty="0">
                <a:solidFill>
                  <a:srgbClr val="315083"/>
                </a:solidFill>
                <a:latin typeface="Ubuntu"/>
                <a:cs typeface="Ubuntu"/>
              </a:rPr>
              <a:t> </a:t>
            </a:r>
            <a:r>
              <a:rPr sz="1150" b="1" dirty="0">
                <a:solidFill>
                  <a:srgbClr val="315083"/>
                </a:solidFill>
                <a:latin typeface="Ubuntu"/>
                <a:cs typeface="Ubuntu"/>
              </a:rPr>
              <a:t>Health </a:t>
            </a:r>
            <a:r>
              <a:rPr sz="1150" b="1" spc="-10" dirty="0">
                <a:solidFill>
                  <a:srgbClr val="315083"/>
                </a:solidFill>
                <a:latin typeface="Ubuntu"/>
                <a:cs typeface="Ubuntu"/>
              </a:rPr>
              <a:t>Wales</a:t>
            </a:r>
            <a:endParaRPr sz="1150" dirty="0">
              <a:latin typeface="Ubuntu"/>
              <a:cs typeface="Ubuntu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10</a:t>
            </a:fld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FA60BF91-F368-96BB-0C02-C9EF4200F9E1}"/>
              </a:ext>
            </a:extLst>
          </p:cNvPr>
          <p:cNvSpPr txBox="1">
            <a:spLocks/>
          </p:cNvSpPr>
          <p:nvPr/>
        </p:nvSpPr>
        <p:spPr>
          <a:xfrm>
            <a:off x="791665" y="1944449"/>
            <a:ext cx="7993698" cy="244490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ea typeface="+mj-ea"/>
                <a:cs typeface="Ubuntu"/>
              </a:defRPr>
            </a:lvl1pPr>
          </a:lstStyle>
          <a:p>
            <a:pPr marL="12700">
              <a:spcBef>
                <a:spcPts val="125"/>
              </a:spcBef>
            </a:pPr>
            <a:r>
              <a:rPr lang="cy-GB" dirty="0" smtClean="0"/>
              <a:t>Negeseuon </a:t>
            </a:r>
            <a:r>
              <a:rPr lang="cy-GB" dirty="0"/>
              <a:t>allweddol </a:t>
            </a:r>
            <a:endParaRPr lang="en-GB" dirty="0"/>
          </a:p>
          <a:p>
            <a:pPr marL="12700">
              <a:spcBef>
                <a:spcPts val="125"/>
              </a:spcBef>
            </a:pPr>
            <a:r>
              <a:rPr lang="en-GB" spc="-20" dirty="0"/>
              <a:t/>
            </a:r>
            <a:br>
              <a:rPr lang="en-GB" spc="-20" dirty="0"/>
            </a:br>
            <a:r>
              <a:rPr lang="en-GB" sz="3700" b="0" spc="-10" dirty="0">
                <a:solidFill>
                  <a:srgbClr val="F43882"/>
                </a:solidFill>
                <a:latin typeface="Ubuntu-Light"/>
                <a:cs typeface="Ubuntu-Light"/>
              </a:rPr>
              <a:t>								</a:t>
            </a:r>
            <a:endParaRPr lang="en-GB" sz="3700" dirty="0">
              <a:latin typeface="Ubuntu-Light"/>
              <a:cs typeface="Ubuntu-Light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7591227C-DE9C-3284-B32B-E9123078AB9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0052050" y="1944449"/>
            <a:ext cx="8288704" cy="150874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5875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ea typeface="+mj-ea"/>
                <a:cs typeface="Ubuntu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315083"/>
                </a:solidFill>
                <a:effectLst/>
                <a:uLnTx/>
                <a:uFillTx/>
                <a:latin typeface="Ubuntu"/>
                <a:ea typeface="+mj-ea"/>
                <a:cs typeface="Ubuntu"/>
              </a:rPr>
              <a:t>Key messages</a:t>
            </a:r>
            <a:r>
              <a:rPr kumimoji="0" lang="en-GB" sz="3700" b="0" i="0" u="none" strike="noStrike" kern="0" cap="none" spc="-10" normalizeH="0" baseline="0" noProof="0" dirty="0">
                <a:ln>
                  <a:noFill/>
                </a:ln>
                <a:solidFill>
                  <a:srgbClr val="F43882"/>
                </a:solidFill>
                <a:effectLst/>
                <a:uLnTx/>
                <a:uFillTx/>
                <a:latin typeface="Ubuntu-Light"/>
                <a:ea typeface="+mj-ea"/>
                <a:cs typeface="Ubuntu-Light"/>
              </a:rPr>
              <a:t>							</a:t>
            </a:r>
            <a:endParaRPr kumimoji="0" lang="en-GB" sz="3700" b="1" i="0" u="none" strike="noStrike" kern="0" cap="none" spc="0" normalizeH="0" baseline="0" noProof="0" dirty="0">
              <a:ln>
                <a:noFill/>
              </a:ln>
              <a:solidFill>
                <a:srgbClr val="315083"/>
              </a:solidFill>
              <a:effectLst/>
              <a:uLnTx/>
              <a:uFillTx/>
              <a:latin typeface="Ubuntu-Light"/>
              <a:ea typeface="+mj-ea"/>
              <a:cs typeface="Ubuntu-Light"/>
            </a:endParaRPr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3400873F-24B9-FAD8-50C5-CDC55F3C0756}"/>
              </a:ext>
            </a:extLst>
          </p:cNvPr>
          <p:cNvSpPr txBox="1">
            <a:spLocks/>
          </p:cNvSpPr>
          <p:nvPr/>
        </p:nvSpPr>
        <p:spPr>
          <a:xfrm>
            <a:off x="791665" y="3088437"/>
            <a:ext cx="8511361" cy="6162878"/>
          </a:xfrm>
          <a:prstGeom prst="rect">
            <a:avLst/>
          </a:prstGeom>
        </p:spPr>
        <p:txBody>
          <a:bodyPr vert="horz" wrap="square" lIns="0" tIns="12065" rIns="0" bIns="0" rtlCol="0">
            <a:noAutofit/>
          </a:bodyPr>
          <a:lstStyle>
            <a:lvl1pPr marL="0">
              <a:defRPr sz="2350" b="0" i="0">
                <a:solidFill>
                  <a:srgbClr val="7F7F7F"/>
                </a:solidFill>
                <a:latin typeface="Ubuntu-Light"/>
                <a:ea typeface="+mn-ea"/>
                <a:cs typeface="Ubuntu-Light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just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3678238" algn="l"/>
              </a:tabLst>
              <a:defRPr/>
            </a:pPr>
            <a:r>
              <a:rPr lang="en-GB" sz="4000" spc="-10" dirty="0">
                <a:solidFill>
                  <a:srgbClr val="40A294"/>
                </a:solidFill>
              </a:rPr>
              <a:t>Datblygu a darparu </a:t>
            </a:r>
            <a:r>
              <a:rPr lang="en-GB" sz="4000" spc="-10" dirty="0" smtClean="0">
                <a:solidFill>
                  <a:srgbClr val="40A294"/>
                </a:solidFill>
              </a:rPr>
              <a:t>gwasanaethau</a:t>
            </a:r>
            <a:endParaRPr lang="en-GB" sz="4000" spc="-10" dirty="0">
              <a:solidFill>
                <a:srgbClr val="40A294"/>
              </a:solidFill>
            </a:endParaRPr>
          </a:p>
          <a:p>
            <a:pPr lvl="0" algn="just"/>
            <a:endParaRPr lang="cy-GB" sz="2400" dirty="0" smtClean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y-GB" sz="2400" dirty="0" smtClean="0"/>
              <a:t>Deall </a:t>
            </a:r>
            <a:r>
              <a:rPr lang="cy-GB" sz="2400" dirty="0"/>
              <a:t>a gweithredu ar y ffactorau seicogymdeithasol a </a:t>
            </a:r>
            <a:r>
              <a:rPr lang="cy-GB" sz="2400" dirty="0" smtClean="0"/>
              <a:t>strwythurol.  </a:t>
            </a:r>
            <a:endParaRPr lang="cy-GB" sz="2400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y-GB" sz="2400" dirty="0" smtClean="0"/>
              <a:t>Gweithio </a:t>
            </a:r>
            <a:r>
              <a:rPr lang="cy-GB" sz="2400" dirty="0"/>
              <a:t>mewn partneriaeth â theuluoedd i ddatblygu a gwerthuso </a:t>
            </a:r>
            <a:r>
              <a:rPr lang="cy-GB" sz="2400" dirty="0" smtClean="0"/>
              <a:t>gwasanaethau. </a:t>
            </a:r>
            <a:endParaRPr lang="cy-GB" sz="2400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y-GB" sz="2400" dirty="0" smtClean="0"/>
              <a:t>Sicrhau </a:t>
            </a:r>
            <a:r>
              <a:rPr lang="cy-GB" sz="2400" dirty="0"/>
              <a:t>bod hyder a llesiant rhieni yn cael eu cynnwys fel mesurau </a:t>
            </a:r>
            <a:r>
              <a:rPr lang="cy-GB" sz="2400" dirty="0" smtClean="0"/>
              <a:t>canlyniad.  </a:t>
            </a:r>
            <a:endParaRPr lang="cy-GB" sz="2400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y-GB" sz="2400" dirty="0" smtClean="0"/>
              <a:t>Datblygu </a:t>
            </a:r>
            <a:r>
              <a:rPr lang="cy-GB" sz="2400" dirty="0"/>
              <a:t>a chryfhau rhwydweithiau rhwng </a:t>
            </a:r>
            <a:r>
              <a:rPr lang="cy-GB" sz="2400" dirty="0" smtClean="0"/>
              <a:t>ymarferwyr. </a:t>
            </a:r>
            <a:endParaRPr lang="cy-GB" sz="2400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y-GB" sz="2400" dirty="0" smtClean="0"/>
              <a:t>Datblygu </a:t>
            </a:r>
            <a:r>
              <a:rPr lang="cy-GB" sz="2400" dirty="0"/>
              <a:t>perthnasoedd o ymddiriedaeth rhwng rhieni a gweithwyr proffesiynol. 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y-GB" dirty="0" smtClean="0"/>
              <a:t>Rhoi c</a:t>
            </a:r>
            <a:r>
              <a:rPr lang="cy-GB" sz="2400" dirty="0"/>
              <a:t>yngor a gwybodaeth gyson a chefnogol o safon uchel i deuluoedd am y ffactorau cyffredin sy'n achosi straen i'r teulu. </a:t>
            </a:r>
            <a:r>
              <a:rPr lang="cy-GB" sz="2400" dirty="0" smtClean="0"/>
              <a:t> </a:t>
            </a:r>
            <a:endParaRPr lang="cy-GB" sz="2400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y-GB" sz="2400" dirty="0" smtClean="0"/>
              <a:t>Adeiladu </a:t>
            </a:r>
            <a:r>
              <a:rPr lang="cy-GB" sz="2400" dirty="0"/>
              <a:t>a chryfhau rhwydweithiau cymorth anffurfiol.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cy-GB" sz="2400" dirty="0"/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4B901401-6197-B2E9-80F8-63CEFEB59220}"/>
              </a:ext>
            </a:extLst>
          </p:cNvPr>
          <p:cNvSpPr txBox="1">
            <a:spLocks/>
          </p:cNvSpPr>
          <p:nvPr/>
        </p:nvSpPr>
        <p:spPr>
          <a:xfrm>
            <a:off x="10052050" y="3088437"/>
            <a:ext cx="9407142" cy="6922392"/>
          </a:xfrm>
          <a:prstGeom prst="rect">
            <a:avLst/>
          </a:prstGeom>
        </p:spPr>
        <p:txBody>
          <a:bodyPr vert="horz" wrap="square" lIns="0" tIns="12065" rIns="0" bIns="0" rtlCol="0">
            <a:noAutofit/>
          </a:bodyPr>
          <a:lstStyle>
            <a:lvl1pPr marL="0">
              <a:defRPr sz="2350" b="0" i="0">
                <a:solidFill>
                  <a:srgbClr val="7F7F7F"/>
                </a:solidFill>
                <a:latin typeface="Ubuntu-Light"/>
                <a:ea typeface="+mn-ea"/>
                <a:cs typeface="Ubuntu-Light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3678238" algn="l"/>
              </a:tabLst>
              <a:defRPr/>
            </a:pPr>
            <a:r>
              <a:rPr lang="en-GB" sz="4000" spc="-10" dirty="0">
                <a:solidFill>
                  <a:srgbClr val="40A294"/>
                </a:solidFill>
              </a:rPr>
              <a:t>Service development and delivery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marR="5080" indent="-342900" algn="just">
              <a:lnSpc>
                <a:spcPct val="1004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Understand </a:t>
            </a:r>
            <a:r>
              <a:rPr lang="en-GB" sz="2400" dirty="0"/>
              <a:t>and act on </a:t>
            </a:r>
            <a:r>
              <a:rPr lang="en-GB" sz="2400" dirty="0"/>
              <a:t>psychosocial </a:t>
            </a:r>
            <a:r>
              <a:rPr lang="en-GB" sz="2400" dirty="0"/>
              <a:t>and structural </a:t>
            </a:r>
            <a:r>
              <a:rPr lang="en-GB" sz="2400" dirty="0"/>
              <a:t>factors.  </a:t>
            </a:r>
            <a:endParaRPr lang="en-GB" sz="2400" dirty="0"/>
          </a:p>
          <a:p>
            <a:pPr marL="342900" marR="5080" indent="-342900" algn="just">
              <a:lnSpc>
                <a:spcPct val="1004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Work </a:t>
            </a:r>
            <a:r>
              <a:rPr lang="en-GB" sz="2400" dirty="0"/>
              <a:t>in partnership with families to develop and evaluate </a:t>
            </a:r>
            <a:r>
              <a:rPr lang="en-GB" sz="2400" dirty="0"/>
              <a:t>services. </a:t>
            </a:r>
            <a:endParaRPr lang="en-GB" sz="2400" dirty="0"/>
          </a:p>
          <a:p>
            <a:pPr marL="342900" marR="5080" indent="-342900" algn="just">
              <a:lnSpc>
                <a:spcPct val="1004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Ensure </a:t>
            </a:r>
            <a:r>
              <a:rPr lang="en-GB" sz="2400" dirty="0"/>
              <a:t>parental confidence and wellbeing are included as outcome </a:t>
            </a:r>
            <a:r>
              <a:rPr lang="en-GB" sz="2400" dirty="0"/>
              <a:t>measures.</a:t>
            </a:r>
          </a:p>
          <a:p>
            <a:pPr marL="342900" marR="5080" indent="-342900" algn="just">
              <a:lnSpc>
                <a:spcPct val="1004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Build </a:t>
            </a:r>
            <a:r>
              <a:rPr lang="en-GB" sz="2400" dirty="0"/>
              <a:t>and strengthen networks between </a:t>
            </a:r>
            <a:r>
              <a:rPr lang="en-GB" sz="2400" dirty="0"/>
              <a:t>practitioners. </a:t>
            </a:r>
            <a:endParaRPr lang="en-GB" sz="2400" dirty="0"/>
          </a:p>
          <a:p>
            <a:pPr marL="342900" marR="5080" indent="-342900" algn="just">
              <a:lnSpc>
                <a:spcPct val="1004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Enable </a:t>
            </a:r>
            <a:r>
              <a:rPr lang="en-GB" sz="2400" dirty="0"/>
              <a:t>the development of trusting relationships between parents and professionals. </a:t>
            </a:r>
          </a:p>
          <a:p>
            <a:pPr marL="342900" marR="5080" indent="-342900" algn="just">
              <a:lnSpc>
                <a:spcPct val="1004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High </a:t>
            </a:r>
            <a:r>
              <a:rPr lang="en-GB" sz="2400" dirty="0"/>
              <a:t>quality, consistent and supportive advice and information about common family </a:t>
            </a:r>
            <a:r>
              <a:rPr lang="en-GB" sz="2400" dirty="0"/>
              <a:t>stressors. </a:t>
            </a:r>
            <a:endParaRPr lang="en-GB" sz="2400" dirty="0"/>
          </a:p>
          <a:p>
            <a:pPr marL="342900" marR="5080" indent="-342900" algn="just">
              <a:lnSpc>
                <a:spcPct val="1004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Build </a:t>
            </a:r>
            <a:r>
              <a:rPr lang="en-GB" sz="2400" dirty="0"/>
              <a:t>and strengthen informal support networks.</a:t>
            </a:r>
          </a:p>
          <a:p>
            <a:pPr marL="12700" marR="5080">
              <a:lnSpc>
                <a:spcPct val="100400"/>
              </a:lnSpc>
              <a:spcBef>
                <a:spcPts val="95"/>
              </a:spcBef>
            </a:pPr>
            <a:endParaRPr lang="en-GB" spc="-2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12700" marR="5080">
              <a:lnSpc>
                <a:spcPct val="100400"/>
              </a:lnSpc>
              <a:spcBef>
                <a:spcPts val="95"/>
              </a:spcBef>
            </a:pPr>
            <a:endParaRPr lang="en-GB" spc="-2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60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15300" y="4197086"/>
            <a:ext cx="7946150" cy="4478149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20"/>
              </a:spcBef>
            </a:pPr>
            <a:r>
              <a:rPr lang="en-GB" sz="5000" b="0" dirty="0">
                <a:solidFill>
                  <a:srgbClr val="FFFFFF"/>
                </a:solidFill>
              </a:rPr>
              <a:t>Gweithio gyda'n gilydd </a:t>
            </a:r>
            <a:br>
              <a:rPr lang="en-GB" sz="5000" b="0" dirty="0">
                <a:solidFill>
                  <a:srgbClr val="FFFFFF"/>
                </a:solidFill>
              </a:rPr>
            </a:br>
            <a:r>
              <a:rPr lang="en-GB" sz="5000" b="0" dirty="0">
                <a:solidFill>
                  <a:srgbClr val="FFFFFF"/>
                </a:solidFill>
              </a:rPr>
              <a:t>i greu Cymru iachach</a:t>
            </a:r>
            <a:br>
              <a:rPr lang="en-GB" sz="5000" b="0" dirty="0">
                <a:solidFill>
                  <a:srgbClr val="FFFFFF"/>
                </a:solidFill>
              </a:rPr>
            </a:br>
            <a:r>
              <a:rPr lang="en-GB" sz="5000" b="0" dirty="0">
                <a:solidFill>
                  <a:srgbClr val="FFFFFF"/>
                </a:solidFill>
              </a:rPr>
              <a:t/>
            </a:r>
            <a:br>
              <a:rPr lang="en-GB" sz="5000" b="0" dirty="0">
                <a:solidFill>
                  <a:srgbClr val="FFFFFF"/>
                </a:solidFill>
              </a:rPr>
            </a:br>
            <a:r>
              <a:rPr lang="en-GB" sz="5000" b="0" dirty="0">
                <a:solidFill>
                  <a:srgbClr val="FFFFFF"/>
                </a:solidFill>
              </a:rPr>
              <a:t>Working together</a:t>
            </a:r>
            <a:br>
              <a:rPr lang="en-GB" sz="5000" b="0" dirty="0">
                <a:solidFill>
                  <a:srgbClr val="FFFFFF"/>
                </a:solidFill>
              </a:rPr>
            </a:br>
            <a:r>
              <a:rPr lang="en-GB" sz="5000" b="0" dirty="0">
                <a:solidFill>
                  <a:srgbClr val="FFFFFF"/>
                </a:solidFill>
              </a:rPr>
              <a:t>for a healthier Wales</a:t>
            </a:r>
            <a:r>
              <a:rPr lang="en-GB" sz="4000" b="0" dirty="0">
                <a:solidFill>
                  <a:srgbClr val="FFFFFF"/>
                </a:solidFill>
              </a:rPr>
              <a:t/>
            </a:r>
            <a:br>
              <a:rPr lang="en-GB" sz="4000" b="0" dirty="0">
                <a:solidFill>
                  <a:srgbClr val="FFFFFF"/>
                </a:solidFill>
              </a:rPr>
            </a:br>
            <a:endParaRPr lang="en-GB" sz="4000" b="0" dirty="0"/>
          </a:p>
        </p:txBody>
      </p:sp>
    </p:spTree>
    <p:extLst>
      <p:ext uri="{BB962C8B-B14F-4D97-AF65-F5344CB8AC3E}">
        <p14:creationId xmlns:p14="http://schemas.microsoft.com/office/powerpoint/2010/main" val="220513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510846" y="10390166"/>
            <a:ext cx="1418590" cy="18986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b="1" dirty="0">
                <a:solidFill>
                  <a:srgbClr val="315083"/>
                </a:solidFill>
                <a:latin typeface="Ubuntu"/>
                <a:cs typeface="Ubuntu"/>
              </a:rPr>
              <a:t>Public</a:t>
            </a:r>
            <a:r>
              <a:rPr sz="1150" b="1" spc="-10" dirty="0">
                <a:solidFill>
                  <a:srgbClr val="315083"/>
                </a:solidFill>
                <a:latin typeface="Ubuntu"/>
                <a:cs typeface="Ubuntu"/>
              </a:rPr>
              <a:t> </a:t>
            </a:r>
            <a:r>
              <a:rPr sz="1150" b="1" dirty="0">
                <a:solidFill>
                  <a:srgbClr val="315083"/>
                </a:solidFill>
                <a:latin typeface="Ubuntu"/>
                <a:cs typeface="Ubuntu"/>
              </a:rPr>
              <a:t>Health </a:t>
            </a:r>
            <a:r>
              <a:rPr sz="1150" b="1" spc="-10" dirty="0">
                <a:solidFill>
                  <a:srgbClr val="315083"/>
                </a:solidFill>
                <a:latin typeface="Ubuntu"/>
                <a:cs typeface="Ubuntu"/>
              </a:rPr>
              <a:t>Wales</a:t>
            </a:r>
            <a:endParaRPr sz="1150" dirty="0">
              <a:latin typeface="Ubuntu"/>
              <a:cs typeface="Ubuntu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2</a:t>
            </a:fld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FA60BF91-F368-96BB-0C02-C9EF4200F9E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72615" y="1847178"/>
            <a:ext cx="7421815" cy="93936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5875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ea typeface="+mj-ea"/>
                <a:cs typeface="Ubuntu"/>
              </a:defRPr>
            </a:lvl1pPr>
          </a:lstStyle>
          <a:p>
            <a:pPr marL="12700" lvl="0">
              <a:spcBef>
                <a:spcPts val="125"/>
              </a:spcBef>
              <a:defRPr/>
            </a:pPr>
            <a:r>
              <a:rPr lang="cy-GB" dirty="0" smtClean="0"/>
              <a:t>Trosolwg</a:t>
            </a:r>
            <a:r>
              <a:rPr kumimoji="0" lang="en-GB" sz="3700" b="0" i="0" u="none" strike="noStrike" kern="0" cap="none" spc="-10" normalizeH="0" baseline="0" noProof="0" dirty="0">
                <a:ln>
                  <a:noFill/>
                </a:ln>
                <a:solidFill>
                  <a:srgbClr val="F43882"/>
                </a:solidFill>
                <a:effectLst/>
                <a:uLnTx/>
                <a:uFillTx/>
                <a:latin typeface="Ubuntu-Light"/>
                <a:ea typeface="+mj-ea"/>
                <a:cs typeface="Ubuntu-Light"/>
              </a:rPr>
              <a:t>	</a:t>
            </a:r>
            <a:endParaRPr kumimoji="0" lang="en-GB" sz="3700" b="1" i="0" u="none" strike="noStrike" kern="0" cap="none" spc="0" normalizeH="0" baseline="0" noProof="0" dirty="0">
              <a:ln>
                <a:noFill/>
              </a:ln>
              <a:solidFill>
                <a:srgbClr val="315083"/>
              </a:solidFill>
              <a:effectLst/>
              <a:uLnTx/>
              <a:uFillTx/>
              <a:latin typeface="Ubuntu-Light"/>
              <a:ea typeface="+mj-ea"/>
              <a:cs typeface="Ubuntu-Light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7591227C-DE9C-3284-B32B-E9123078AB90}"/>
              </a:ext>
            </a:extLst>
          </p:cNvPr>
          <p:cNvSpPr txBox="1">
            <a:spLocks/>
          </p:cNvSpPr>
          <p:nvPr/>
        </p:nvSpPr>
        <p:spPr>
          <a:xfrm>
            <a:off x="977900" y="5756053"/>
            <a:ext cx="8288704" cy="93936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ea typeface="+mj-ea"/>
                <a:cs typeface="Ubuntu"/>
              </a:defRPr>
            </a:lvl1pPr>
          </a:lstStyle>
          <a:p>
            <a:pPr marL="12700">
              <a:spcBef>
                <a:spcPts val="125"/>
              </a:spcBef>
            </a:pPr>
            <a:r>
              <a:rPr lang="en-GB" dirty="0" smtClean="0"/>
              <a:t>Overview</a:t>
            </a:r>
            <a:r>
              <a:rPr lang="en-GB" sz="3700" b="0" spc="-10" dirty="0">
                <a:solidFill>
                  <a:srgbClr val="F43882"/>
                </a:solidFill>
                <a:latin typeface="Ubuntu-Light"/>
                <a:cs typeface="Ubuntu-Light"/>
              </a:rPr>
              <a:t>		</a:t>
            </a:r>
            <a:endParaRPr lang="en-GB" sz="3700" dirty="0">
              <a:latin typeface="Ubuntu-Light"/>
              <a:cs typeface="Ubuntu-Light"/>
            </a:endParaRPr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3400873F-24B9-FAD8-50C5-CDC55F3C0756}"/>
              </a:ext>
            </a:extLst>
          </p:cNvPr>
          <p:cNvSpPr txBox="1">
            <a:spLocks/>
          </p:cNvSpPr>
          <p:nvPr/>
        </p:nvSpPr>
        <p:spPr>
          <a:xfrm>
            <a:off x="791665" y="2989046"/>
            <a:ext cx="8573086" cy="2576867"/>
          </a:xfrm>
          <a:prstGeom prst="rect">
            <a:avLst/>
          </a:prstGeom>
        </p:spPr>
        <p:txBody>
          <a:bodyPr vert="horz" wrap="square" lIns="0" tIns="12065" rIns="0" bIns="0" rtlCol="0">
            <a:noAutofit/>
          </a:bodyPr>
          <a:lstStyle>
            <a:lvl1pPr marL="0">
              <a:defRPr sz="2350" b="0" i="0">
                <a:solidFill>
                  <a:srgbClr val="7F7F7F"/>
                </a:solidFill>
                <a:latin typeface="Ubuntu-Light"/>
                <a:ea typeface="+mn-ea"/>
                <a:cs typeface="Ubuntu-Light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3678238" algn="l"/>
              </a:tabLst>
              <a:defRPr/>
            </a:pPr>
            <a:endParaRPr lang="en-GB" sz="2400" kern="1200" spc="-10" dirty="0" smtClean="0">
              <a:solidFill>
                <a:srgbClr val="F43882"/>
              </a:solidFill>
              <a:ea typeface="+mj-ea"/>
              <a:cs typeface="+mj-cs"/>
            </a:endParaRPr>
          </a:p>
          <a:p>
            <a:pPr marL="342900" marR="508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800" dirty="0" smtClean="0"/>
              <a:t>1000 </a:t>
            </a:r>
            <a:r>
              <a:rPr lang="en-GB" sz="2800" dirty="0"/>
              <a:t>Diwrnod Cyntaf - sylfeini ar gyfer dyfodol iach, hapus </a:t>
            </a:r>
          </a:p>
          <a:p>
            <a:pPr marL="342900" marR="508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800" dirty="0" smtClean="0"/>
              <a:t>Dull </a:t>
            </a:r>
            <a:r>
              <a:rPr lang="en-GB" sz="2800" dirty="0"/>
              <a:t>iechyd y cyhoedd o gynorthwyo rhieni </a:t>
            </a:r>
          </a:p>
          <a:p>
            <a:pPr marL="342900" marR="508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800" dirty="0" smtClean="0"/>
              <a:t>Gwella </a:t>
            </a:r>
            <a:r>
              <a:rPr lang="en-GB" sz="2800" dirty="0"/>
              <a:t>canlyniadau yng Nghymru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4B901401-6197-B2E9-80F8-63CEFEB59220}"/>
              </a:ext>
            </a:extLst>
          </p:cNvPr>
          <p:cNvSpPr txBox="1">
            <a:spLocks/>
          </p:cNvSpPr>
          <p:nvPr/>
        </p:nvSpPr>
        <p:spPr>
          <a:xfrm>
            <a:off x="772615" y="6942589"/>
            <a:ext cx="9209130" cy="3200400"/>
          </a:xfrm>
          <a:prstGeom prst="rect">
            <a:avLst/>
          </a:prstGeom>
        </p:spPr>
        <p:txBody>
          <a:bodyPr vert="horz" wrap="square" lIns="0" tIns="12065" rIns="0" bIns="0" rtlCol="0">
            <a:noAutofit/>
          </a:bodyPr>
          <a:lstStyle>
            <a:lvl1pPr marL="0">
              <a:defRPr sz="2350" b="0" i="0">
                <a:solidFill>
                  <a:srgbClr val="7F7F7F"/>
                </a:solidFill>
                <a:latin typeface="Ubuntu-Light"/>
                <a:ea typeface="+mn-ea"/>
                <a:cs typeface="Ubuntu-Light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3678238" algn="l"/>
              </a:tabLst>
              <a:defRPr/>
            </a:pPr>
            <a:endParaRPr lang="en-GB" sz="2400" kern="1200" spc="-10" dirty="0">
              <a:solidFill>
                <a:srgbClr val="F43882"/>
              </a:solidFill>
              <a:ea typeface="+mj-ea"/>
              <a:cs typeface="+mj-cs"/>
            </a:endParaRP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800" dirty="0" smtClean="0"/>
              <a:t>The </a:t>
            </a:r>
            <a:r>
              <a:rPr lang="en-GB" sz="2800" dirty="0"/>
              <a:t>First 1000 Days </a:t>
            </a:r>
            <a:r>
              <a:rPr lang="en-GB" sz="2800" dirty="0" smtClean="0"/>
              <a:t> - foundations for a healthy, happy future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800" dirty="0" smtClean="0"/>
              <a:t>A </a:t>
            </a:r>
            <a:r>
              <a:rPr lang="en-GB" sz="2800" dirty="0"/>
              <a:t>public health approach to supporting parents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Improving outcomes in </a:t>
            </a:r>
            <a:r>
              <a:rPr lang="en-GB" sz="2800" dirty="0" smtClean="0"/>
              <a:t>Wales</a:t>
            </a:r>
            <a:endParaRPr lang="en-GB" sz="2800" dirty="0"/>
          </a:p>
          <a:p>
            <a:pPr marL="12700" marR="5080">
              <a:lnSpc>
                <a:spcPct val="100400"/>
              </a:lnSpc>
              <a:spcBef>
                <a:spcPts val="95"/>
              </a:spcBef>
            </a:pPr>
            <a:endParaRPr lang="en-GB" spc="-2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59274" t="44689" r="17682" b="28823"/>
          <a:stretch/>
        </p:blipFill>
        <p:spPr>
          <a:xfrm>
            <a:off x="12015346" y="3564035"/>
            <a:ext cx="7041026" cy="438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06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2184900" y="10390166"/>
            <a:ext cx="1009015" cy="18986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spc="-10" dirty="0" err="1">
                <a:solidFill>
                  <a:srgbClr val="315083"/>
                </a:solidFill>
                <a:latin typeface="Ubuntu-Light"/>
                <a:cs typeface="Ubuntu-Light"/>
              </a:rPr>
              <a:t>xxxxxxxxxxxxx</a:t>
            </a:r>
            <a:endParaRPr sz="1150" dirty="0">
              <a:latin typeface="Ubuntu-Light"/>
              <a:cs typeface="Ubuntu-Light"/>
            </a:endParaRPr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42697EF2-A17C-627B-A260-871B58927050}"/>
              </a:ext>
            </a:extLst>
          </p:cNvPr>
          <p:cNvSpPr txBox="1">
            <a:spLocks/>
          </p:cNvSpPr>
          <p:nvPr/>
        </p:nvSpPr>
        <p:spPr>
          <a:xfrm>
            <a:off x="772615" y="1847178"/>
            <a:ext cx="7421815" cy="58541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ea typeface="+mj-ea"/>
                <a:cs typeface="Ubuntu"/>
              </a:defRPr>
            </a:lvl1pPr>
          </a:lstStyle>
          <a:p>
            <a:pPr marL="12700">
              <a:spcBef>
                <a:spcPts val="125"/>
              </a:spcBef>
            </a:pPr>
            <a:r>
              <a:rPr lang="en-GB" sz="3700" b="0" spc="-10" dirty="0">
                <a:solidFill>
                  <a:srgbClr val="F43882"/>
                </a:solidFill>
                <a:latin typeface="Ubuntu-Light"/>
                <a:cs typeface="Ubuntu-Light"/>
              </a:rPr>
              <a:t>				</a:t>
            </a:r>
            <a:endParaRPr lang="en-GB" sz="3700" dirty="0">
              <a:latin typeface="Ubuntu-Light"/>
              <a:cs typeface="Ubuntu-Light"/>
            </a:endParaRPr>
          </a:p>
        </p:txBody>
      </p:sp>
      <p:pic>
        <p:nvPicPr>
          <p:cNvPr id="43" name="Picture 42"/>
          <p:cNvPicPr/>
          <p:nvPr/>
        </p:nvPicPr>
        <p:blipFill rotWithShape="1">
          <a:blip r:embed="rId3"/>
          <a:srcRect l="10636" t="18711" r="5440"/>
          <a:stretch/>
        </p:blipFill>
        <p:spPr bwMode="auto">
          <a:xfrm>
            <a:off x="1168400" y="1277612"/>
            <a:ext cx="18059400" cy="97459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3182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510846" y="10390166"/>
            <a:ext cx="1418590" cy="18986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b="1" dirty="0">
                <a:solidFill>
                  <a:srgbClr val="315083"/>
                </a:solidFill>
                <a:latin typeface="Ubuntu"/>
                <a:cs typeface="Ubuntu"/>
              </a:rPr>
              <a:t>Public</a:t>
            </a:r>
            <a:r>
              <a:rPr sz="1150" b="1" spc="-10" dirty="0">
                <a:solidFill>
                  <a:srgbClr val="315083"/>
                </a:solidFill>
                <a:latin typeface="Ubuntu"/>
                <a:cs typeface="Ubuntu"/>
              </a:rPr>
              <a:t> </a:t>
            </a:r>
            <a:r>
              <a:rPr sz="1150" b="1" dirty="0">
                <a:solidFill>
                  <a:srgbClr val="315083"/>
                </a:solidFill>
                <a:latin typeface="Ubuntu"/>
                <a:cs typeface="Ubuntu"/>
              </a:rPr>
              <a:t>Health </a:t>
            </a:r>
            <a:r>
              <a:rPr sz="1150" b="1" spc="-10" dirty="0">
                <a:solidFill>
                  <a:srgbClr val="315083"/>
                </a:solidFill>
                <a:latin typeface="Ubuntu"/>
                <a:cs typeface="Ubuntu"/>
              </a:rPr>
              <a:t>Wales</a:t>
            </a:r>
            <a:endParaRPr sz="1150" dirty="0">
              <a:latin typeface="Ubuntu"/>
              <a:cs typeface="Ubuntu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4</a:t>
            </a:fld>
            <a:endParaRPr dirty="0"/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42697EF2-A17C-627B-A260-871B58927050}"/>
              </a:ext>
            </a:extLst>
          </p:cNvPr>
          <p:cNvSpPr txBox="1">
            <a:spLocks/>
          </p:cNvSpPr>
          <p:nvPr/>
        </p:nvSpPr>
        <p:spPr>
          <a:xfrm>
            <a:off x="839772" y="1228841"/>
            <a:ext cx="9477447" cy="2862963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ea typeface="+mj-ea"/>
                <a:cs typeface="Ubuntu"/>
              </a:defRPr>
            </a:lvl1pPr>
          </a:lstStyle>
          <a:p>
            <a:pPr marL="12700">
              <a:spcBef>
                <a:spcPts val="125"/>
              </a:spcBef>
            </a:pPr>
            <a:r>
              <a:rPr lang="cy-GB" sz="5400" dirty="0"/>
              <a:t>Y dechrau gorau mewn bywyd</a:t>
            </a:r>
            <a:r>
              <a:rPr lang="en-GB" spc="-20" dirty="0"/>
              <a:t/>
            </a:r>
            <a:br>
              <a:rPr lang="en-GB" spc="-20" dirty="0"/>
            </a:br>
            <a:r>
              <a:rPr lang="cy-GB" sz="4000" b="0" spc="-10" dirty="0">
                <a:solidFill>
                  <a:srgbClr val="40A294"/>
                </a:solidFill>
                <a:latin typeface="Ubuntu-Light"/>
                <a:ea typeface="+mn-ea"/>
                <a:cs typeface="Ubuntu-Light"/>
              </a:rPr>
              <a:t>Beth sydd ei angen ar blant</a:t>
            </a:r>
            <a:r>
              <a:rPr lang="en-GB" sz="4000" b="0" spc="-10" dirty="0">
                <a:solidFill>
                  <a:srgbClr val="40A294"/>
                </a:solidFill>
                <a:latin typeface="Ubuntu-Light"/>
                <a:ea typeface="+mn-ea"/>
                <a:cs typeface="Ubuntu-Light"/>
              </a:rPr>
              <a:t>	</a:t>
            </a:r>
            <a:r>
              <a:rPr lang="en-GB" sz="3700" b="0" spc="-10" dirty="0">
                <a:solidFill>
                  <a:srgbClr val="F43882"/>
                </a:solidFill>
                <a:latin typeface="Ubuntu-Light"/>
                <a:cs typeface="Ubuntu-Light"/>
              </a:rPr>
              <a:t>							</a:t>
            </a:r>
            <a:endParaRPr lang="en-GB" sz="3700" dirty="0">
              <a:latin typeface="Ubuntu-Light"/>
              <a:cs typeface="Ubuntu-Light"/>
            </a:endParaRPr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A01ABAEC-61C1-C0CE-A4FF-F8858705B33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0250062" y="1228841"/>
            <a:ext cx="8470842" cy="150874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5875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ea typeface="+mj-ea"/>
                <a:cs typeface="Ubuntu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0" cap="none" spc="0" normalizeH="0" baseline="0" noProof="0" dirty="0" smtClean="0">
                <a:ln>
                  <a:noFill/>
                </a:ln>
                <a:solidFill>
                  <a:srgbClr val="315083"/>
                </a:solidFill>
                <a:effectLst/>
                <a:uLnTx/>
                <a:uFillTx/>
                <a:latin typeface="Ubuntu"/>
                <a:ea typeface="+mj-ea"/>
                <a:cs typeface="Ubuntu"/>
              </a:rPr>
              <a:t>The best start in life </a:t>
            </a:r>
            <a:r>
              <a:rPr kumimoji="0" lang="en-GB" sz="3700" b="0" i="0" u="none" strike="noStrike" kern="0" cap="none" spc="-10" normalizeH="0" baseline="0" noProof="0" dirty="0">
                <a:ln>
                  <a:noFill/>
                </a:ln>
                <a:solidFill>
                  <a:srgbClr val="F43882"/>
                </a:solidFill>
                <a:effectLst/>
                <a:uLnTx/>
                <a:uFillTx/>
                <a:latin typeface="Ubuntu-Light"/>
                <a:ea typeface="+mj-ea"/>
                <a:cs typeface="Ubuntu-Light"/>
              </a:rPr>
              <a:t>						</a:t>
            </a:r>
            <a:endParaRPr kumimoji="0" lang="en-GB" sz="3700" b="1" i="0" u="none" strike="noStrike" kern="0" cap="none" spc="0" normalizeH="0" baseline="0" noProof="0" dirty="0">
              <a:ln>
                <a:noFill/>
              </a:ln>
              <a:solidFill>
                <a:srgbClr val="315083"/>
              </a:solidFill>
              <a:effectLst/>
              <a:uLnTx/>
              <a:uFillTx/>
              <a:latin typeface="Ubuntu-Light"/>
              <a:ea typeface="+mj-ea"/>
              <a:cs typeface="Ubuntu-Light"/>
            </a:endParaRPr>
          </a:p>
        </p:txBody>
      </p:sp>
      <p:pic>
        <p:nvPicPr>
          <p:cNvPr id="18" name="Picture 1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8" t="25698" r="11883" b="20642"/>
          <a:stretch/>
        </p:blipFill>
        <p:spPr bwMode="auto">
          <a:xfrm>
            <a:off x="1530627" y="3657601"/>
            <a:ext cx="6221976" cy="64102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Picture 20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8" t="25430" r="11792" b="20965"/>
          <a:stretch/>
        </p:blipFill>
        <p:spPr bwMode="auto">
          <a:xfrm>
            <a:off x="11847443" y="3458817"/>
            <a:ext cx="6295862" cy="660907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" name="object 3">
            <a:extLst>
              <a:ext uri="{FF2B5EF4-FFF2-40B4-BE49-F238E27FC236}">
                <a16:creationId xmlns:a16="http://schemas.microsoft.com/office/drawing/2014/main" id="{4B901401-6197-B2E9-80F8-63CEFEB59220}"/>
              </a:ext>
            </a:extLst>
          </p:cNvPr>
          <p:cNvSpPr txBox="1">
            <a:spLocks/>
          </p:cNvSpPr>
          <p:nvPr/>
        </p:nvSpPr>
        <p:spPr>
          <a:xfrm>
            <a:off x="10317218" y="2922103"/>
            <a:ext cx="9141973" cy="6823511"/>
          </a:xfrm>
          <a:prstGeom prst="rect">
            <a:avLst/>
          </a:prstGeom>
        </p:spPr>
        <p:txBody>
          <a:bodyPr vert="horz" wrap="square" lIns="0" tIns="12065" rIns="0" bIns="0" rtlCol="0">
            <a:noAutofit/>
          </a:bodyPr>
          <a:lstStyle>
            <a:lvl1pPr marL="0">
              <a:defRPr sz="2350" b="0" i="0">
                <a:solidFill>
                  <a:srgbClr val="7F7F7F"/>
                </a:solidFill>
                <a:latin typeface="Ubuntu-Light"/>
                <a:ea typeface="+mn-ea"/>
                <a:cs typeface="Ubuntu-Light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3678238" algn="l"/>
              </a:tabLst>
              <a:defRPr/>
            </a:pPr>
            <a:r>
              <a:rPr lang="en-GB" sz="4000" b="0" spc="-10" dirty="0" smtClean="0">
                <a:solidFill>
                  <a:srgbClr val="40A294"/>
                </a:solidFill>
                <a:latin typeface="Ubuntu-Light"/>
                <a:cs typeface="Ubuntu-Light"/>
              </a:rPr>
              <a:t>What children need</a:t>
            </a:r>
            <a:endParaRPr lang="en-GB" sz="4000" b="0" spc="-10" dirty="0">
              <a:solidFill>
                <a:srgbClr val="40A294"/>
              </a:solidFill>
              <a:latin typeface="Ubuntu-Light"/>
              <a:cs typeface="Ubuntu-Light"/>
            </a:endParaRPr>
          </a:p>
          <a:p>
            <a: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3678238" algn="l"/>
              </a:tabLst>
              <a:defRPr/>
            </a:pPr>
            <a:endParaRPr lang="en-GB" sz="2400" kern="1200" spc="-10" dirty="0">
              <a:solidFill>
                <a:srgbClr val="F43882"/>
              </a:solidFill>
              <a:ea typeface="+mj-ea"/>
              <a:cs typeface="+mj-cs"/>
            </a:endParaRPr>
          </a:p>
          <a:p>
            <a:pPr marL="12700" marR="5080">
              <a:spcAft>
                <a:spcPts val="1200"/>
              </a:spcAft>
            </a:pPr>
            <a:endParaRPr lang="en-GB" sz="2600" spc="-2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12700" marR="5080">
              <a:lnSpc>
                <a:spcPct val="100400"/>
              </a:lnSpc>
              <a:spcBef>
                <a:spcPts val="95"/>
              </a:spcBef>
            </a:pPr>
            <a:endParaRPr lang="en-GB" spc="-2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28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510846" y="10390166"/>
            <a:ext cx="1418590" cy="18986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b="1" dirty="0">
                <a:solidFill>
                  <a:srgbClr val="315083"/>
                </a:solidFill>
                <a:latin typeface="Ubuntu"/>
                <a:cs typeface="Ubuntu"/>
              </a:rPr>
              <a:t>Public</a:t>
            </a:r>
            <a:r>
              <a:rPr sz="1150" b="1" spc="-10" dirty="0">
                <a:solidFill>
                  <a:srgbClr val="315083"/>
                </a:solidFill>
                <a:latin typeface="Ubuntu"/>
                <a:cs typeface="Ubuntu"/>
              </a:rPr>
              <a:t> </a:t>
            </a:r>
            <a:r>
              <a:rPr sz="1150" b="1" dirty="0">
                <a:solidFill>
                  <a:srgbClr val="315083"/>
                </a:solidFill>
                <a:latin typeface="Ubuntu"/>
                <a:cs typeface="Ubuntu"/>
              </a:rPr>
              <a:t>Health </a:t>
            </a:r>
            <a:r>
              <a:rPr sz="1150" b="1" spc="-10" dirty="0">
                <a:solidFill>
                  <a:srgbClr val="315083"/>
                </a:solidFill>
                <a:latin typeface="Ubuntu"/>
                <a:cs typeface="Ubuntu"/>
              </a:rPr>
              <a:t>Wales</a:t>
            </a:r>
            <a:endParaRPr sz="1150" dirty="0">
              <a:latin typeface="Ubuntu"/>
              <a:cs typeface="Ubuntu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5</a:t>
            </a:fld>
            <a:endParaRPr dirty="0"/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42697EF2-A17C-627B-A260-871B58927050}"/>
              </a:ext>
            </a:extLst>
          </p:cNvPr>
          <p:cNvSpPr txBox="1">
            <a:spLocks/>
          </p:cNvSpPr>
          <p:nvPr/>
        </p:nvSpPr>
        <p:spPr>
          <a:xfrm>
            <a:off x="772615" y="1847178"/>
            <a:ext cx="7421815" cy="150874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ea typeface="+mj-ea"/>
                <a:cs typeface="Ubuntu"/>
              </a:defRPr>
            </a:lvl1pPr>
          </a:lstStyle>
          <a:p>
            <a:pPr marL="12700">
              <a:spcBef>
                <a:spcPts val="125"/>
              </a:spcBef>
            </a:pPr>
            <a:r>
              <a:rPr lang="cy-GB" dirty="0" smtClean="0"/>
              <a:t>Datblygu'r </a:t>
            </a:r>
            <a:r>
              <a:rPr lang="cy-GB" dirty="0"/>
              <a:t>dull</a:t>
            </a:r>
            <a:r>
              <a:rPr lang="en-GB" spc="-20" dirty="0"/>
              <a:t/>
            </a:r>
            <a:br>
              <a:rPr lang="en-GB" spc="-20" dirty="0"/>
            </a:br>
            <a:r>
              <a:rPr lang="en-GB" sz="3700" b="0" spc="-10" dirty="0">
                <a:solidFill>
                  <a:srgbClr val="F43882"/>
                </a:solidFill>
                <a:latin typeface="Ubuntu-Light"/>
                <a:cs typeface="Ubuntu-Light"/>
              </a:rPr>
              <a:t>								</a:t>
            </a:r>
            <a:endParaRPr lang="en-GB" sz="3700" dirty="0">
              <a:latin typeface="Ubuntu-Light"/>
              <a:cs typeface="Ubuntu-Light"/>
            </a:endParaRPr>
          </a:p>
        </p:txBody>
      </p:sp>
      <p:sp>
        <p:nvSpPr>
          <p:cNvPr id="13" name="object 3">
            <a:extLst>
              <a:ext uri="{FF2B5EF4-FFF2-40B4-BE49-F238E27FC236}">
                <a16:creationId xmlns:a16="http://schemas.microsoft.com/office/drawing/2014/main" id="{224B229E-648F-5DC7-6936-9995DC580135}"/>
              </a:ext>
            </a:extLst>
          </p:cNvPr>
          <p:cNvSpPr txBox="1">
            <a:spLocks/>
          </p:cNvSpPr>
          <p:nvPr/>
        </p:nvSpPr>
        <p:spPr>
          <a:xfrm>
            <a:off x="791663" y="2989046"/>
            <a:ext cx="10121501" cy="2987211"/>
          </a:xfrm>
          <a:prstGeom prst="rect">
            <a:avLst/>
          </a:prstGeom>
        </p:spPr>
        <p:txBody>
          <a:bodyPr vert="horz" wrap="square" lIns="0" tIns="12065" rIns="0" bIns="0" rtlCol="0">
            <a:noAutofit/>
          </a:bodyPr>
          <a:lstStyle>
            <a:lvl1pPr marL="0">
              <a:defRPr sz="2350" b="0" i="0">
                <a:solidFill>
                  <a:srgbClr val="7F7F7F"/>
                </a:solidFill>
                <a:latin typeface="Ubuntu-Light"/>
                <a:ea typeface="+mn-ea"/>
                <a:cs typeface="Ubuntu-Light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3678238" algn="l"/>
              </a:tabLst>
              <a:defRPr/>
            </a:pPr>
            <a:r>
              <a:rPr lang="en-GB" sz="4000" spc="-10" dirty="0" smtClean="0">
                <a:solidFill>
                  <a:srgbClr val="40A294"/>
                </a:solidFill>
              </a:rPr>
              <a:t>Theori</a:t>
            </a:r>
            <a:r>
              <a:rPr lang="en-GB" sz="4000" spc="-10" dirty="0">
                <a:solidFill>
                  <a:srgbClr val="40A294"/>
                </a:solidFill>
              </a:rPr>
              <a:t>, tystiolaeth a dirnadaeth</a:t>
            </a:r>
          </a:p>
          <a:p>
            <a: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3678238" algn="l"/>
              </a:tabLst>
              <a:defRPr/>
            </a:pPr>
            <a:endParaRPr lang="en-GB" sz="2400" kern="1200" spc="-10" dirty="0" smtClean="0">
              <a:solidFill>
                <a:srgbClr val="F43882"/>
              </a:solidFill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800" dirty="0"/>
              <a:t>Adolygiad llenyddiaeth – theori gyfredol</a:t>
            </a:r>
            <a:endParaRPr lang="en-GB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800" dirty="0"/>
              <a:t>Adolygiad o dystiolaeth – ffactorau risg ac amddiffynnol</a:t>
            </a:r>
            <a:endParaRPr lang="en-GB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800" dirty="0"/>
              <a:t>Pedair o astudiaethau mewnwelediad, cyfweliadau a grwpiau ffocws gyda 169 o rieni a 105 o weithwyr proffesiynol</a:t>
            </a:r>
            <a:endParaRPr lang="en-GB" sz="2800" dirty="0"/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A01ABAEC-61C1-C0CE-A4FF-F8858705B33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56286" y="5929323"/>
            <a:ext cx="9410542" cy="150874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5875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ea typeface="+mj-ea"/>
                <a:cs typeface="Ubuntu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315083"/>
                </a:solidFill>
                <a:effectLst/>
                <a:uLnTx/>
                <a:uFillTx/>
                <a:latin typeface="Ubuntu"/>
                <a:ea typeface="+mj-ea"/>
                <a:cs typeface="Ubuntu"/>
              </a:rPr>
              <a:t>Developing the Approach </a:t>
            </a:r>
            <a:r>
              <a:rPr kumimoji="0" lang="en-GB" sz="3700" b="0" i="0" u="none" strike="noStrike" kern="0" cap="none" spc="-10" normalizeH="0" baseline="0" noProof="0" dirty="0">
                <a:ln>
                  <a:noFill/>
                </a:ln>
                <a:solidFill>
                  <a:srgbClr val="F43882"/>
                </a:solidFill>
                <a:effectLst/>
                <a:uLnTx/>
                <a:uFillTx/>
                <a:latin typeface="Ubuntu-Light"/>
                <a:ea typeface="+mj-ea"/>
                <a:cs typeface="Ubuntu-Light"/>
              </a:rPr>
              <a:t>							</a:t>
            </a:r>
            <a:endParaRPr kumimoji="0" lang="en-GB" sz="3700" b="1" i="0" u="none" strike="noStrike" kern="0" cap="none" spc="0" normalizeH="0" baseline="0" noProof="0" dirty="0">
              <a:ln>
                <a:noFill/>
              </a:ln>
              <a:solidFill>
                <a:srgbClr val="315083"/>
              </a:solidFill>
              <a:effectLst/>
              <a:uLnTx/>
              <a:uFillTx/>
              <a:latin typeface="Ubuntu-Light"/>
              <a:ea typeface="+mj-ea"/>
              <a:cs typeface="Ubuntu-Light"/>
            </a:endParaRPr>
          </a:p>
        </p:txBody>
      </p:sp>
      <p:sp>
        <p:nvSpPr>
          <p:cNvPr id="15" name="object 3">
            <a:extLst>
              <a:ext uri="{FF2B5EF4-FFF2-40B4-BE49-F238E27FC236}">
                <a16:creationId xmlns:a16="http://schemas.microsoft.com/office/drawing/2014/main" id="{24DAFF55-AFA4-3F86-CE9F-65A14D74ED25}"/>
              </a:ext>
            </a:extLst>
          </p:cNvPr>
          <p:cNvSpPr txBox="1">
            <a:spLocks/>
          </p:cNvSpPr>
          <p:nvPr/>
        </p:nvSpPr>
        <p:spPr>
          <a:xfrm>
            <a:off x="807541" y="7071191"/>
            <a:ext cx="9867085" cy="2742283"/>
          </a:xfrm>
          <a:prstGeom prst="rect">
            <a:avLst/>
          </a:prstGeom>
        </p:spPr>
        <p:txBody>
          <a:bodyPr vert="horz" wrap="square" lIns="0" tIns="12065" rIns="0" bIns="0" rtlCol="0">
            <a:noAutofit/>
          </a:bodyPr>
          <a:lstStyle>
            <a:lvl1pPr marL="0">
              <a:defRPr sz="2350" b="0" i="0">
                <a:solidFill>
                  <a:srgbClr val="7F7F7F"/>
                </a:solidFill>
                <a:latin typeface="Ubuntu-Light"/>
                <a:ea typeface="+mn-ea"/>
                <a:cs typeface="Ubuntu-Light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GB" sz="4000" spc="-10" dirty="0" smtClean="0">
                <a:solidFill>
                  <a:srgbClr val="40A294"/>
                </a:solidFill>
              </a:rPr>
              <a:t>Theory, evidence and insight</a:t>
            </a:r>
            <a:endParaRPr lang="en-GB" sz="4000" spc="-10" dirty="0">
              <a:solidFill>
                <a:srgbClr val="40A294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Literature review – current theory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Evidence reviews – risk and protective factors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800" spc="-2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  <a:r>
              <a:rPr lang="en-GB" sz="2800" spc="-2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insight studies - interviews and focus groups with 169 parents and 105 professionals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800" spc="-2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Picture 10"/>
          <p:cNvPicPr/>
          <p:nvPr/>
        </p:nvPicPr>
        <p:blipFill rotWithShape="1">
          <a:blip r:embed="rId3"/>
          <a:srcRect l="46699" t="11531" r="6769" b="1205"/>
          <a:stretch/>
        </p:blipFill>
        <p:spPr bwMode="auto">
          <a:xfrm>
            <a:off x="11787810" y="7071191"/>
            <a:ext cx="2947211" cy="28887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30362" y="1325396"/>
            <a:ext cx="3098569" cy="309856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32900" t="8440" r="34442" b="6153"/>
          <a:stretch/>
        </p:blipFill>
        <p:spPr>
          <a:xfrm>
            <a:off x="11305614" y="1325396"/>
            <a:ext cx="3911605" cy="5560443"/>
          </a:xfrm>
          <a:prstGeom prst="rect">
            <a:avLst/>
          </a:prstGeom>
          <a:ln w="15875">
            <a:solidFill>
              <a:schemeClr val="tx2">
                <a:lumMod val="75000"/>
              </a:schemeClr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C8DEC29-D381-5632-3CFD-BDB468535E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13742" y="4740994"/>
            <a:ext cx="3731810" cy="53030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14595877" y="10300432"/>
            <a:ext cx="55082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hlinkClick r:id="rId7"/>
              </a:rPr>
              <a:t>A Public Health Approach to Supporting Parents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8521355" y="10300545"/>
            <a:ext cx="6104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hlinkClick r:id="rId8"/>
              </a:rPr>
              <a:t>Dull Iechyd Cyhoeddus y Cyhoedd 0 Gynorthwyo Rhieni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261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2184900" y="10390166"/>
            <a:ext cx="1009015" cy="18986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spc="-10" dirty="0" err="1">
                <a:solidFill>
                  <a:srgbClr val="315083"/>
                </a:solidFill>
                <a:latin typeface="Ubuntu-Light"/>
                <a:cs typeface="Ubuntu-Light"/>
              </a:rPr>
              <a:t>xxxxxxxxxxxxx</a:t>
            </a:r>
            <a:endParaRPr sz="1150" dirty="0">
              <a:latin typeface="Ubuntu-Light"/>
              <a:cs typeface="Ubuntu-Light"/>
            </a:endParaRPr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42697EF2-A17C-627B-A260-871B58927050}"/>
              </a:ext>
            </a:extLst>
          </p:cNvPr>
          <p:cNvSpPr txBox="1">
            <a:spLocks/>
          </p:cNvSpPr>
          <p:nvPr/>
        </p:nvSpPr>
        <p:spPr>
          <a:xfrm>
            <a:off x="772615" y="1847178"/>
            <a:ext cx="7421815" cy="150874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ea typeface="+mj-ea"/>
                <a:cs typeface="Ubuntu"/>
              </a:defRPr>
            </a:lvl1pPr>
          </a:lstStyle>
          <a:p>
            <a:pPr marL="12700">
              <a:spcBef>
                <a:spcPts val="125"/>
              </a:spcBef>
            </a:pPr>
            <a:r>
              <a:rPr lang="cy-GB" dirty="0"/>
              <a:t>Llwybrau </a:t>
            </a:r>
            <a:r>
              <a:rPr lang="cy-GB" dirty="0" smtClean="0"/>
              <a:t>dylanwad</a:t>
            </a:r>
            <a:r>
              <a:rPr lang="en-GB" sz="3700" b="0" spc="-10" dirty="0">
                <a:solidFill>
                  <a:srgbClr val="F43882"/>
                </a:solidFill>
                <a:latin typeface="Ubuntu-Light"/>
                <a:cs typeface="Ubuntu-Light"/>
              </a:rPr>
              <a:t>							</a:t>
            </a:r>
            <a:endParaRPr lang="en-GB" sz="3700" dirty="0">
              <a:latin typeface="Ubuntu-Light"/>
              <a:cs typeface="Ubuntu-Light"/>
            </a:endParaRPr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A01ABAEC-61C1-C0CE-A4FF-F8858705B33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0253600" y="1847178"/>
            <a:ext cx="9410542" cy="150874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5875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ea typeface="+mj-ea"/>
                <a:cs typeface="Ubuntu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315083"/>
                </a:solidFill>
                <a:effectLst/>
                <a:uLnTx/>
                <a:uFillTx/>
                <a:latin typeface="Ubuntu"/>
                <a:ea typeface="+mj-ea"/>
                <a:cs typeface="Ubuntu"/>
              </a:rPr>
              <a:t>Routes of influence </a:t>
            </a:r>
            <a:r>
              <a:rPr kumimoji="0" lang="en-GB" sz="3700" b="0" i="0" u="none" strike="noStrike" kern="0" cap="none" spc="-10" normalizeH="0" baseline="0" noProof="0" dirty="0">
                <a:ln>
                  <a:noFill/>
                </a:ln>
                <a:solidFill>
                  <a:srgbClr val="F43882"/>
                </a:solidFill>
                <a:effectLst/>
                <a:uLnTx/>
                <a:uFillTx/>
                <a:latin typeface="Ubuntu-Light"/>
                <a:ea typeface="+mj-ea"/>
                <a:cs typeface="Ubuntu-Light"/>
              </a:rPr>
              <a:t>							</a:t>
            </a:r>
            <a:endParaRPr kumimoji="0" lang="en-GB" sz="3700" b="1" i="0" u="none" strike="noStrike" kern="0" cap="none" spc="0" normalizeH="0" baseline="0" noProof="0" dirty="0">
              <a:ln>
                <a:noFill/>
              </a:ln>
              <a:solidFill>
                <a:srgbClr val="315083"/>
              </a:solidFill>
              <a:effectLst/>
              <a:uLnTx/>
              <a:uFillTx/>
              <a:latin typeface="Ubuntu-Light"/>
              <a:ea typeface="+mj-ea"/>
              <a:cs typeface="Ubuntu-Light"/>
            </a:endParaRPr>
          </a:p>
        </p:txBody>
      </p:sp>
      <p:pic>
        <p:nvPicPr>
          <p:cNvPr id="11" name="Picture 10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37" t="10627" r="11338" b="5775"/>
          <a:stretch/>
        </p:blipFill>
        <p:spPr bwMode="auto">
          <a:xfrm>
            <a:off x="10253600" y="2881745"/>
            <a:ext cx="8706042" cy="84276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21087" t="12037" r="35076" b="7213"/>
          <a:stretch/>
        </p:blipFill>
        <p:spPr>
          <a:xfrm>
            <a:off x="772615" y="3011418"/>
            <a:ext cx="8189310" cy="8168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59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510846" y="10390166"/>
            <a:ext cx="1418590" cy="18986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b="1" dirty="0">
                <a:solidFill>
                  <a:srgbClr val="315083"/>
                </a:solidFill>
                <a:latin typeface="Ubuntu"/>
                <a:cs typeface="Ubuntu"/>
              </a:rPr>
              <a:t>Public</a:t>
            </a:r>
            <a:r>
              <a:rPr sz="1150" b="1" spc="-10" dirty="0">
                <a:solidFill>
                  <a:srgbClr val="315083"/>
                </a:solidFill>
                <a:latin typeface="Ubuntu"/>
                <a:cs typeface="Ubuntu"/>
              </a:rPr>
              <a:t> </a:t>
            </a:r>
            <a:r>
              <a:rPr sz="1150" b="1" dirty="0">
                <a:solidFill>
                  <a:srgbClr val="315083"/>
                </a:solidFill>
                <a:latin typeface="Ubuntu"/>
                <a:cs typeface="Ubuntu"/>
              </a:rPr>
              <a:t>Health </a:t>
            </a:r>
            <a:r>
              <a:rPr sz="1150" b="1" spc="-10" dirty="0">
                <a:solidFill>
                  <a:srgbClr val="315083"/>
                </a:solidFill>
                <a:latin typeface="Ubuntu"/>
                <a:cs typeface="Ubuntu"/>
              </a:rPr>
              <a:t>Wales</a:t>
            </a:r>
            <a:endParaRPr sz="1150" dirty="0">
              <a:latin typeface="Ubuntu"/>
              <a:cs typeface="Ubuntu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7</a:t>
            </a:fld>
            <a:endParaRPr dirty="0"/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42697EF2-A17C-627B-A260-871B58927050}"/>
              </a:ext>
            </a:extLst>
          </p:cNvPr>
          <p:cNvSpPr txBox="1">
            <a:spLocks/>
          </p:cNvSpPr>
          <p:nvPr/>
        </p:nvSpPr>
        <p:spPr>
          <a:xfrm>
            <a:off x="772615" y="1847178"/>
            <a:ext cx="7421815" cy="356572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ea typeface="+mj-ea"/>
                <a:cs typeface="Ubuntu"/>
              </a:defRPr>
            </a:lvl1pPr>
          </a:lstStyle>
          <a:p>
            <a:pPr marL="12700">
              <a:spcBef>
                <a:spcPts val="125"/>
              </a:spcBef>
            </a:pPr>
            <a:r>
              <a:rPr lang="en-GB" sz="4400" spc="-20" dirty="0" smtClean="0"/>
              <a:t>Dull </a:t>
            </a:r>
            <a:r>
              <a:rPr lang="en-GB" sz="4400" spc="-20" dirty="0"/>
              <a:t>Iechyd y Cyhoedd o Gynorthwyo Rhieni</a:t>
            </a:r>
          </a:p>
          <a:p>
            <a:pPr marL="12700">
              <a:spcBef>
                <a:spcPts val="125"/>
              </a:spcBef>
            </a:pPr>
            <a:r>
              <a:rPr lang="en-GB" sz="4400" spc="-20" dirty="0"/>
              <a:t> </a:t>
            </a:r>
          </a:p>
          <a:p>
            <a:pPr marL="12700">
              <a:spcBef>
                <a:spcPts val="125"/>
              </a:spcBef>
            </a:pPr>
            <a:r>
              <a:rPr lang="en-GB" spc="-20" dirty="0"/>
              <a:t/>
            </a:r>
            <a:br>
              <a:rPr lang="en-GB" spc="-20" dirty="0"/>
            </a:br>
            <a:r>
              <a:rPr lang="en-GB" sz="3700" b="0" spc="-10" dirty="0">
                <a:solidFill>
                  <a:srgbClr val="F43882"/>
                </a:solidFill>
                <a:latin typeface="Ubuntu-Light"/>
                <a:cs typeface="Ubuntu-Light"/>
              </a:rPr>
              <a:t>								</a:t>
            </a:r>
            <a:endParaRPr lang="en-GB" sz="3700" dirty="0">
              <a:latin typeface="Ubuntu-Light"/>
              <a:cs typeface="Ubuntu-Light"/>
            </a:endParaRPr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A01ABAEC-61C1-C0CE-A4FF-F8858705B33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0253293" y="1847178"/>
            <a:ext cx="9378618" cy="137024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5875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ea typeface="+mj-ea"/>
                <a:cs typeface="Ubuntu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400" dirty="0" smtClean="0"/>
              <a:t>A public health approach to supporting parents</a:t>
            </a:r>
            <a:r>
              <a:rPr kumimoji="0" lang="en-GB" sz="4400" b="0" i="0" u="none" strike="noStrike" kern="0" cap="none" spc="-10" normalizeH="0" baseline="0" noProof="0" dirty="0">
                <a:ln>
                  <a:noFill/>
                </a:ln>
                <a:solidFill>
                  <a:srgbClr val="F43882"/>
                </a:solidFill>
                <a:effectLst/>
                <a:uLnTx/>
                <a:uFillTx/>
                <a:latin typeface="Ubuntu-Light"/>
                <a:cs typeface="Ubuntu-Light"/>
              </a:rPr>
              <a:t>				</a:t>
            </a:r>
            <a:endParaRPr kumimoji="0" lang="en-GB" sz="4400" b="1" i="0" u="none" strike="noStrike" kern="0" cap="none" spc="0" normalizeH="0" baseline="0" noProof="0" dirty="0">
              <a:ln>
                <a:noFill/>
              </a:ln>
              <a:solidFill>
                <a:srgbClr val="315083"/>
              </a:solidFill>
              <a:effectLst/>
              <a:uLnTx/>
              <a:uFillTx/>
              <a:latin typeface="Ubuntu-Light"/>
              <a:cs typeface="Ubuntu-Light"/>
            </a:endParaRPr>
          </a:p>
        </p:txBody>
      </p:sp>
      <p:pic>
        <p:nvPicPr>
          <p:cNvPr id="11" name="Picture 10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4" t="20312" r="4522" b="15100"/>
          <a:stretch/>
        </p:blipFill>
        <p:spPr bwMode="auto">
          <a:xfrm>
            <a:off x="1018266" y="3217425"/>
            <a:ext cx="6930512" cy="69518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91207CE-F85A-E94D-7111-558FB3286BA4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2" t="20924" r="5107" b="15367"/>
          <a:stretch/>
        </p:blipFill>
        <p:spPr bwMode="auto">
          <a:xfrm>
            <a:off x="11534848" y="3292012"/>
            <a:ext cx="6815507" cy="68026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9169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510846" y="10390166"/>
            <a:ext cx="1418590" cy="18986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b="1" dirty="0">
                <a:solidFill>
                  <a:srgbClr val="315083"/>
                </a:solidFill>
                <a:latin typeface="Ubuntu"/>
                <a:cs typeface="Ubuntu"/>
              </a:rPr>
              <a:t>Public</a:t>
            </a:r>
            <a:r>
              <a:rPr sz="1150" b="1" spc="-10" dirty="0">
                <a:solidFill>
                  <a:srgbClr val="315083"/>
                </a:solidFill>
                <a:latin typeface="Ubuntu"/>
                <a:cs typeface="Ubuntu"/>
              </a:rPr>
              <a:t> </a:t>
            </a:r>
            <a:r>
              <a:rPr sz="1150" b="1" dirty="0">
                <a:solidFill>
                  <a:srgbClr val="315083"/>
                </a:solidFill>
                <a:latin typeface="Ubuntu"/>
                <a:cs typeface="Ubuntu"/>
              </a:rPr>
              <a:t>Health </a:t>
            </a:r>
            <a:r>
              <a:rPr sz="1150" b="1" spc="-10" dirty="0">
                <a:solidFill>
                  <a:srgbClr val="315083"/>
                </a:solidFill>
                <a:latin typeface="Ubuntu"/>
                <a:cs typeface="Ubuntu"/>
              </a:rPr>
              <a:t>Wales</a:t>
            </a:r>
            <a:endParaRPr sz="1150" dirty="0">
              <a:latin typeface="Ubuntu"/>
              <a:cs typeface="Ubuntu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8</a:t>
            </a:fld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FA60BF91-F368-96BB-0C02-C9EF4200F9E1}"/>
              </a:ext>
            </a:extLst>
          </p:cNvPr>
          <p:cNvSpPr txBox="1">
            <a:spLocks/>
          </p:cNvSpPr>
          <p:nvPr/>
        </p:nvSpPr>
        <p:spPr>
          <a:xfrm>
            <a:off x="791665" y="1379101"/>
            <a:ext cx="7993698" cy="150874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ea typeface="+mj-ea"/>
                <a:cs typeface="Ubuntu"/>
              </a:defRPr>
            </a:lvl1pPr>
          </a:lstStyle>
          <a:p>
            <a:pPr marL="12700">
              <a:spcBef>
                <a:spcPts val="125"/>
              </a:spcBef>
            </a:pPr>
            <a:r>
              <a:rPr lang="cy-GB" dirty="0"/>
              <a:t>Themâu Allweddol</a:t>
            </a:r>
            <a:r>
              <a:rPr lang="en-GB" spc="-20" dirty="0"/>
              <a:t/>
            </a:r>
            <a:br>
              <a:rPr lang="en-GB" spc="-20" dirty="0"/>
            </a:br>
            <a:r>
              <a:rPr lang="en-GB" sz="3700" b="0" spc="-10" dirty="0">
                <a:solidFill>
                  <a:srgbClr val="F43882"/>
                </a:solidFill>
                <a:latin typeface="Ubuntu-Light"/>
                <a:cs typeface="Ubuntu-Light"/>
              </a:rPr>
              <a:t>								</a:t>
            </a:r>
            <a:endParaRPr lang="en-GB" sz="3700" dirty="0">
              <a:latin typeface="Ubuntu-Light"/>
              <a:cs typeface="Ubuntu-Light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7591227C-DE9C-3284-B32B-E9123078AB9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1663" y="5898904"/>
            <a:ext cx="8288704" cy="93936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5875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ea typeface="+mj-ea"/>
                <a:cs typeface="Ubuntu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315083"/>
                </a:solidFill>
                <a:effectLst/>
                <a:uLnTx/>
                <a:uFillTx/>
                <a:latin typeface="Ubuntu"/>
                <a:ea typeface="+mj-ea"/>
                <a:cs typeface="Ubuntu"/>
              </a:rPr>
              <a:t>Key Themes</a:t>
            </a:r>
            <a:r>
              <a:rPr kumimoji="0" lang="en-GB" sz="3700" b="0" i="0" u="none" strike="noStrike" kern="0" cap="none" spc="-10" normalizeH="0" baseline="0" noProof="0" dirty="0">
                <a:ln>
                  <a:noFill/>
                </a:ln>
                <a:solidFill>
                  <a:srgbClr val="F43882"/>
                </a:solidFill>
                <a:effectLst/>
                <a:uLnTx/>
                <a:uFillTx/>
                <a:latin typeface="Ubuntu-Light"/>
                <a:ea typeface="+mj-ea"/>
                <a:cs typeface="Ubuntu-Light"/>
              </a:rPr>
              <a:t>					</a:t>
            </a:r>
            <a:endParaRPr kumimoji="0" lang="en-GB" sz="3700" b="1" i="0" u="none" strike="noStrike" kern="0" cap="none" spc="0" normalizeH="0" baseline="0" noProof="0" dirty="0">
              <a:ln>
                <a:noFill/>
              </a:ln>
              <a:solidFill>
                <a:srgbClr val="315083"/>
              </a:solidFill>
              <a:effectLst/>
              <a:uLnTx/>
              <a:uFillTx/>
              <a:latin typeface="Ubuntu-Light"/>
              <a:ea typeface="+mj-ea"/>
              <a:cs typeface="Ubuntu-Light"/>
            </a:endParaRPr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3400873F-24B9-FAD8-50C5-CDC55F3C0756}"/>
              </a:ext>
            </a:extLst>
          </p:cNvPr>
          <p:cNvSpPr txBox="1">
            <a:spLocks/>
          </p:cNvSpPr>
          <p:nvPr/>
        </p:nvSpPr>
        <p:spPr>
          <a:xfrm>
            <a:off x="791663" y="2449766"/>
            <a:ext cx="11058465" cy="3887220"/>
          </a:xfrm>
          <a:prstGeom prst="rect">
            <a:avLst/>
          </a:prstGeom>
        </p:spPr>
        <p:txBody>
          <a:bodyPr vert="horz" wrap="square" lIns="0" tIns="12065" rIns="0" bIns="0" rtlCol="0">
            <a:noAutofit/>
          </a:bodyPr>
          <a:lstStyle>
            <a:lvl1pPr marL="0">
              <a:defRPr sz="2350" b="0" i="0">
                <a:solidFill>
                  <a:srgbClr val="7F7F7F"/>
                </a:solidFill>
                <a:latin typeface="Ubuntu-Light"/>
                <a:ea typeface="+mn-ea"/>
                <a:cs typeface="Ubuntu-Light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y-GB" sz="2400" dirty="0" smtClean="0"/>
              <a:t>Mae </a:t>
            </a:r>
            <a:r>
              <a:rPr lang="cy-GB" sz="2400" dirty="0"/>
              <a:t>rhianta yn bwysig i lesiant plant nawr ac yn y dyfodol.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y-GB" sz="2400" dirty="0"/>
              <a:t>Mae rhieni eisiau gwneud y gorau dros eu plant ond mae amgylchiadau yn golygu ei bod yn anoddach i rai rhieni nag eraill.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y-GB" sz="2400" dirty="0"/>
              <a:t>Mae modd gwneud rhagor i helpu i greu’r amodau a fydd yn arwain at ffyniant i deuluoedd yng Nghymru.</a:t>
            </a:r>
            <a:endParaRPr lang="en-GB" sz="2400" dirty="0"/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y-GB" sz="2400" dirty="0"/>
              <a:t>Mae cymorth iechyd meddwl a chymorth cymdeithasol da yn lleddfu problemau ac yn helpu rhieni i ddod i ben â heriau a lleihau’r effaith ar eu plant. </a:t>
            </a:r>
            <a:endParaRPr lang="en-GB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cy-GB" sz="2400" dirty="0" smtClean="0"/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4B901401-6197-B2E9-80F8-63CEFEB59220}"/>
              </a:ext>
            </a:extLst>
          </p:cNvPr>
          <p:cNvSpPr txBox="1">
            <a:spLocks/>
          </p:cNvSpPr>
          <p:nvPr/>
        </p:nvSpPr>
        <p:spPr>
          <a:xfrm>
            <a:off x="791663" y="6917136"/>
            <a:ext cx="11280886" cy="3467090"/>
          </a:xfrm>
          <a:prstGeom prst="rect">
            <a:avLst/>
          </a:prstGeom>
        </p:spPr>
        <p:txBody>
          <a:bodyPr vert="horz" wrap="square" lIns="0" tIns="12065" rIns="0" bIns="0" rtlCol="0">
            <a:noAutofit/>
          </a:bodyPr>
          <a:lstStyle>
            <a:lvl1pPr marL="0">
              <a:defRPr sz="2350" b="0" i="0">
                <a:solidFill>
                  <a:srgbClr val="7F7F7F"/>
                </a:solidFill>
                <a:latin typeface="Ubuntu-Light"/>
                <a:ea typeface="+mn-ea"/>
                <a:cs typeface="Ubuntu-Light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Parenting </a:t>
            </a:r>
            <a:r>
              <a:rPr lang="en-GB" sz="2400" dirty="0"/>
              <a:t>matters for children’s wellbeing now and into the future.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Parents </a:t>
            </a:r>
            <a:r>
              <a:rPr lang="en-GB" sz="2400" dirty="0"/>
              <a:t>want to do the very best for their children but circumstances mean that it is harder for some parents than others. 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More can be done to help create the conditions for families in Wales to flourish.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Good </a:t>
            </a:r>
            <a:r>
              <a:rPr lang="en-GB" sz="2400" dirty="0"/>
              <a:t>mental health and social support act as buffers, helping parents manage challenges and minimise impact for their children. </a:t>
            </a:r>
            <a:endParaRPr lang="en-GB" spc="-2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2969" t="28234" r="18770" b="22401"/>
          <a:stretch/>
        </p:blipFill>
        <p:spPr>
          <a:xfrm>
            <a:off x="12485657" y="3919198"/>
            <a:ext cx="7146254" cy="395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3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510846" y="10390166"/>
            <a:ext cx="1418590" cy="18986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150" b="1" dirty="0">
                <a:solidFill>
                  <a:srgbClr val="315083"/>
                </a:solidFill>
                <a:latin typeface="Ubuntu"/>
                <a:cs typeface="Ubuntu"/>
              </a:rPr>
              <a:t>Public</a:t>
            </a:r>
            <a:r>
              <a:rPr sz="1150" b="1" spc="-10" dirty="0">
                <a:solidFill>
                  <a:srgbClr val="315083"/>
                </a:solidFill>
                <a:latin typeface="Ubuntu"/>
                <a:cs typeface="Ubuntu"/>
              </a:rPr>
              <a:t> </a:t>
            </a:r>
            <a:r>
              <a:rPr sz="1150" b="1" dirty="0">
                <a:solidFill>
                  <a:srgbClr val="315083"/>
                </a:solidFill>
                <a:latin typeface="Ubuntu"/>
                <a:cs typeface="Ubuntu"/>
              </a:rPr>
              <a:t>Health </a:t>
            </a:r>
            <a:r>
              <a:rPr sz="1150" b="1" spc="-10" dirty="0">
                <a:solidFill>
                  <a:srgbClr val="315083"/>
                </a:solidFill>
                <a:latin typeface="Ubuntu"/>
                <a:cs typeface="Ubuntu"/>
              </a:rPr>
              <a:t>Wales</a:t>
            </a:r>
            <a:endParaRPr sz="1150" dirty="0">
              <a:latin typeface="Ubuntu"/>
              <a:cs typeface="Ubuntu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9</a:t>
            </a:fld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FA60BF91-F368-96BB-0C02-C9EF4200F9E1}"/>
              </a:ext>
            </a:extLst>
          </p:cNvPr>
          <p:cNvSpPr txBox="1">
            <a:spLocks/>
          </p:cNvSpPr>
          <p:nvPr/>
        </p:nvSpPr>
        <p:spPr>
          <a:xfrm>
            <a:off x="791665" y="1379101"/>
            <a:ext cx="7993698" cy="244490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ea typeface="+mj-ea"/>
                <a:cs typeface="Ubuntu"/>
              </a:defRPr>
            </a:lvl1pPr>
          </a:lstStyle>
          <a:p>
            <a:pPr marL="12700">
              <a:spcBef>
                <a:spcPts val="125"/>
              </a:spcBef>
            </a:pPr>
            <a:r>
              <a:rPr lang="cy-GB" dirty="0" smtClean="0"/>
              <a:t>Negeseuon </a:t>
            </a:r>
            <a:r>
              <a:rPr lang="cy-GB" dirty="0"/>
              <a:t>allweddol </a:t>
            </a:r>
            <a:endParaRPr lang="en-GB" dirty="0"/>
          </a:p>
          <a:p>
            <a:pPr marL="12700">
              <a:spcBef>
                <a:spcPts val="125"/>
              </a:spcBef>
            </a:pPr>
            <a:r>
              <a:rPr lang="en-GB" spc="-20" dirty="0"/>
              <a:t/>
            </a:r>
            <a:br>
              <a:rPr lang="en-GB" spc="-20" dirty="0"/>
            </a:br>
            <a:r>
              <a:rPr lang="en-GB" sz="3700" b="0" spc="-10" dirty="0">
                <a:solidFill>
                  <a:srgbClr val="F43882"/>
                </a:solidFill>
                <a:latin typeface="Ubuntu-Light"/>
                <a:cs typeface="Ubuntu-Light"/>
              </a:rPr>
              <a:t>								</a:t>
            </a:r>
            <a:endParaRPr lang="en-GB" sz="3700" dirty="0">
              <a:latin typeface="Ubuntu-Light"/>
              <a:cs typeface="Ubuntu-Light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7591227C-DE9C-3284-B32B-E9123078AB9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0052050" y="1379101"/>
            <a:ext cx="8288704" cy="150874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5875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ea typeface="+mj-ea"/>
                <a:cs typeface="Ubuntu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315083"/>
                </a:solidFill>
                <a:effectLst/>
                <a:uLnTx/>
                <a:uFillTx/>
                <a:latin typeface="Ubuntu"/>
                <a:ea typeface="+mj-ea"/>
                <a:cs typeface="Ubuntu"/>
              </a:rPr>
              <a:t>Key messages</a:t>
            </a:r>
            <a:r>
              <a:rPr kumimoji="0" lang="en-GB" sz="3700" b="0" i="0" u="none" strike="noStrike" kern="0" cap="none" spc="-10" normalizeH="0" baseline="0" noProof="0" dirty="0">
                <a:ln>
                  <a:noFill/>
                </a:ln>
                <a:solidFill>
                  <a:srgbClr val="F43882"/>
                </a:solidFill>
                <a:effectLst/>
                <a:uLnTx/>
                <a:uFillTx/>
                <a:latin typeface="Ubuntu-Light"/>
                <a:ea typeface="+mj-ea"/>
                <a:cs typeface="Ubuntu-Light"/>
              </a:rPr>
              <a:t>							</a:t>
            </a:r>
            <a:endParaRPr kumimoji="0" lang="en-GB" sz="3700" b="1" i="0" u="none" strike="noStrike" kern="0" cap="none" spc="0" normalizeH="0" baseline="0" noProof="0" dirty="0">
              <a:ln>
                <a:noFill/>
              </a:ln>
              <a:solidFill>
                <a:srgbClr val="315083"/>
              </a:solidFill>
              <a:effectLst/>
              <a:uLnTx/>
              <a:uFillTx/>
              <a:latin typeface="Ubuntu-Light"/>
              <a:ea typeface="+mj-ea"/>
              <a:cs typeface="Ubuntu-Light"/>
            </a:endParaRPr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3400873F-24B9-FAD8-50C5-CDC55F3C0756}"/>
              </a:ext>
            </a:extLst>
          </p:cNvPr>
          <p:cNvSpPr txBox="1">
            <a:spLocks/>
          </p:cNvSpPr>
          <p:nvPr/>
        </p:nvSpPr>
        <p:spPr>
          <a:xfrm>
            <a:off x="791665" y="2352942"/>
            <a:ext cx="8869170" cy="6162878"/>
          </a:xfrm>
          <a:prstGeom prst="rect">
            <a:avLst/>
          </a:prstGeom>
        </p:spPr>
        <p:txBody>
          <a:bodyPr vert="horz" wrap="square" lIns="0" tIns="12065" rIns="0" bIns="0" rtlCol="0">
            <a:noAutofit/>
          </a:bodyPr>
          <a:lstStyle>
            <a:lvl1pPr marL="0">
              <a:defRPr sz="2350" b="0" i="0">
                <a:solidFill>
                  <a:srgbClr val="7F7F7F"/>
                </a:solidFill>
                <a:latin typeface="Ubuntu-Light"/>
                <a:ea typeface="+mn-ea"/>
                <a:cs typeface="Ubuntu-Light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just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3678238" algn="l"/>
              </a:tabLst>
              <a:defRPr/>
            </a:pPr>
            <a:r>
              <a:rPr lang="en-GB" sz="4000" spc="-10" dirty="0">
                <a:solidFill>
                  <a:srgbClr val="40A294"/>
                </a:solidFill>
              </a:rPr>
              <a:t>Datblygu polisïau a </a:t>
            </a:r>
            <a:r>
              <a:rPr lang="en-GB" sz="4000" spc="-10" dirty="0" smtClean="0">
                <a:solidFill>
                  <a:srgbClr val="40A294"/>
                </a:solidFill>
              </a:rPr>
              <a:t>strategaethau</a:t>
            </a:r>
            <a:endParaRPr lang="en-GB" sz="4000" spc="-10" dirty="0" smtClean="0">
              <a:solidFill>
                <a:srgbClr val="40A294"/>
              </a:solidFill>
            </a:endParaRPr>
          </a:p>
          <a:p>
            <a:pPr algn="just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3678238" algn="l"/>
              </a:tabLst>
              <a:defRPr/>
            </a:pPr>
            <a:endParaRPr lang="en-GB" sz="2400" kern="1200" spc="-10" dirty="0" smtClean="0">
              <a:solidFill>
                <a:srgbClr val="F43882"/>
              </a:solidFill>
              <a:ea typeface="+mj-ea"/>
              <a:cs typeface="+mj-cs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y-GB" sz="2400" dirty="0" smtClean="0"/>
              <a:t>Dylai </a:t>
            </a:r>
            <a:r>
              <a:rPr lang="cy-GB" sz="2400" dirty="0"/>
              <a:t>gweithredu i wella canlyniadau yn y 1000 diwrnod cyntaf a lleihau tlodi plant fod yn flaenoriaeth strategol ar draws y system yng Nghymru.</a:t>
            </a:r>
            <a:endParaRPr lang="en-GB" sz="2400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y-GB" sz="2400" dirty="0"/>
              <a:t>Mabwysiadu dulliau cynhwysol sy'n canolbwyntio ar y teulu at ddatblygu polisïau lleol a chenedlaethol </a:t>
            </a:r>
            <a:endParaRPr lang="en-GB" sz="2400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y-GB" sz="2400" dirty="0"/>
              <a:t>Dylai gwybodaeth a chymorth rhianta cyson, o safon uchel, sy’n seiliedig ar dystiolaeth fod ar gael i bob </a:t>
            </a:r>
            <a:r>
              <a:rPr lang="cy-GB" sz="2400" dirty="0" smtClean="0"/>
              <a:t>teulu.</a:t>
            </a:r>
            <a:endParaRPr lang="cy-GB" sz="2400" dirty="0" smtClean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y-GB" sz="2400" dirty="0" smtClean="0"/>
              <a:t>Mae </a:t>
            </a:r>
            <a:r>
              <a:rPr lang="cy-GB" sz="2400" dirty="0"/>
              <a:t>gwasanaethau ymwelwyr iechyd a bydwreigiaeth mewn sefyllfa unigryw i asesu anghenion teuluoedd yn systematig a hwyluso mynediad cynnar at ystod eang o gymorth. </a:t>
            </a:r>
            <a:endParaRPr lang="cy-GB" sz="2400" dirty="0" smtClean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y-GB" dirty="0" smtClean="0"/>
              <a:t>Nodi </a:t>
            </a:r>
            <a:r>
              <a:rPr lang="cy-GB" dirty="0"/>
              <a:t>a mynd i'r afael â bylchau yn y cymorth a ddarperir i helpu teuluoedd i reoli straenachoswyr cyffredin mewn teuluoedd megis problemau perthynas, dyled a thai. </a:t>
            </a:r>
            <a:endParaRPr lang="cy-GB" dirty="0" smtClean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y-GB" dirty="0" smtClean="0"/>
              <a:t>Mae </a:t>
            </a:r>
            <a:r>
              <a:rPr lang="cy-GB" dirty="0"/>
              <a:t>angen set gyffredin o ddangosyddion system gyfan i ddangos tystiolaeth well a deall yr effaith</a:t>
            </a:r>
            <a:endParaRPr lang="en-GB" sz="2400" dirty="0"/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4B901401-6197-B2E9-80F8-63CEFEB59220}"/>
              </a:ext>
            </a:extLst>
          </p:cNvPr>
          <p:cNvSpPr txBox="1">
            <a:spLocks/>
          </p:cNvSpPr>
          <p:nvPr/>
        </p:nvSpPr>
        <p:spPr>
          <a:xfrm>
            <a:off x="10052050" y="2352942"/>
            <a:ext cx="9407142" cy="6922392"/>
          </a:xfrm>
          <a:prstGeom prst="rect">
            <a:avLst/>
          </a:prstGeom>
        </p:spPr>
        <p:txBody>
          <a:bodyPr vert="horz" wrap="square" lIns="0" tIns="12065" rIns="0" bIns="0" rtlCol="0">
            <a:noAutofit/>
          </a:bodyPr>
          <a:lstStyle>
            <a:lvl1pPr marL="0">
              <a:defRPr sz="2350" b="0" i="0">
                <a:solidFill>
                  <a:srgbClr val="7F7F7F"/>
                </a:solidFill>
                <a:latin typeface="Ubuntu-Light"/>
                <a:ea typeface="+mn-ea"/>
                <a:cs typeface="Ubuntu-Light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just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3678238" algn="l"/>
              </a:tabLst>
              <a:defRPr/>
            </a:pPr>
            <a:r>
              <a:rPr lang="en-GB" sz="4000" spc="-10" dirty="0">
                <a:solidFill>
                  <a:srgbClr val="40A294"/>
                </a:solidFill>
              </a:rPr>
              <a:t>P</a:t>
            </a:r>
            <a:r>
              <a:rPr lang="en-GB" sz="4000" spc="-10" dirty="0" smtClean="0">
                <a:solidFill>
                  <a:srgbClr val="40A294"/>
                </a:solidFill>
              </a:rPr>
              <a:t>olicy </a:t>
            </a:r>
            <a:r>
              <a:rPr lang="en-GB" sz="4000" spc="-10" dirty="0" smtClean="0">
                <a:solidFill>
                  <a:srgbClr val="40A294"/>
                </a:solidFill>
              </a:rPr>
              <a:t>and </a:t>
            </a:r>
            <a:r>
              <a:rPr lang="en-GB" sz="4000" spc="-10" dirty="0" smtClean="0">
                <a:solidFill>
                  <a:srgbClr val="40A294"/>
                </a:solidFill>
              </a:rPr>
              <a:t>strategy development</a:t>
            </a:r>
            <a:endParaRPr lang="en-GB" sz="4000" b="0" spc="-10" dirty="0">
              <a:solidFill>
                <a:srgbClr val="40A294"/>
              </a:solidFill>
              <a:latin typeface="Ubuntu-Light"/>
              <a:cs typeface="Ubuntu-Light"/>
            </a:endParaRPr>
          </a:p>
          <a:p>
            <a: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3678238" algn="l"/>
              </a:tabLst>
              <a:defRPr/>
            </a:pPr>
            <a:endParaRPr lang="en-GB" sz="2400" kern="1200" spc="-10" dirty="0">
              <a:solidFill>
                <a:srgbClr val="F43882"/>
              </a:solidFill>
              <a:ea typeface="+mj-ea"/>
              <a:cs typeface="+mj-cs"/>
            </a:endParaRP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Action </a:t>
            </a:r>
            <a:r>
              <a:rPr lang="en-GB" sz="2400" dirty="0"/>
              <a:t>to improve outcomes in the first 1000 days and reduce child poverty should be a strategic priority across the system in Wales.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Adopt inclusive, family centred approaches to local and national policy development 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Consistent, high quality, evidence based parenting information and guidance should be available to all </a:t>
            </a:r>
            <a:r>
              <a:rPr lang="en-GB" sz="2400" dirty="0" smtClean="0"/>
              <a:t>families.</a:t>
            </a:r>
            <a:endParaRPr lang="en-GB" sz="2400" dirty="0"/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Health visiting and midwifery services are uniquely placed to systematically assess families’ needs and facilitate early access to a broad range of support. </a:t>
            </a:r>
            <a:endParaRPr lang="en-GB" sz="2400" dirty="0" smtClean="0"/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Identify </a:t>
            </a:r>
            <a:r>
              <a:rPr lang="en-GB" sz="2400" dirty="0"/>
              <a:t>and address gaps in the provision of support to help families manage common family stressors such as relationship problems, debt and housing. 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A common set of system wide indicators are required to better evidence and understand the impact.</a:t>
            </a:r>
          </a:p>
          <a:p>
            <a:pPr marL="12700" marR="5080">
              <a:lnSpc>
                <a:spcPct val="100400"/>
              </a:lnSpc>
              <a:spcBef>
                <a:spcPts val="95"/>
              </a:spcBef>
            </a:pPr>
            <a:endParaRPr lang="en-GB" spc="-2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1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HW Brand 2023">
  <a:themeElements>
    <a:clrScheme name="PHW Brand 2023">
      <a:dk1>
        <a:sysClr val="windowText" lastClr="000000"/>
      </a:dk1>
      <a:lt1>
        <a:sysClr val="window" lastClr="FFFFFF"/>
      </a:lt1>
      <a:dk2>
        <a:srgbClr val="285087"/>
      </a:dk2>
      <a:lt2>
        <a:srgbClr val="FFFFFF"/>
      </a:lt2>
      <a:accent1>
        <a:srgbClr val="F43882"/>
      </a:accent1>
      <a:accent2>
        <a:srgbClr val="FF5D0C"/>
      </a:accent2>
      <a:accent3>
        <a:srgbClr val="40A294"/>
      </a:accent3>
      <a:accent4>
        <a:srgbClr val="24A2B5"/>
      </a:accent4>
      <a:accent5>
        <a:srgbClr val="285087"/>
      </a:accent5>
      <a:accent6>
        <a:srgbClr val="FAB403"/>
      </a:accent6>
      <a:hlink>
        <a:srgbClr val="F43882"/>
      </a:hlink>
      <a:folHlink>
        <a:srgbClr val="5D346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HW Brand 2023" id="{9B3262F6-517D-41B0-8C6B-8F6D723085C0}" vid="{7ACB5EE9-465E-4983-958E-DAADC3782A6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0059AFCA43DED4C98814C1D6C5FA3CB" ma:contentTypeVersion="15" ma:contentTypeDescription="Create a new document." ma:contentTypeScope="" ma:versionID="00294c27cb9a62e0a0c45ef43d36d5bc">
  <xsd:schema xmlns:xsd="http://www.w3.org/2001/XMLSchema" xmlns:xs="http://www.w3.org/2001/XMLSchema" xmlns:p="http://schemas.microsoft.com/office/2006/metadata/properties" xmlns:ns2="cc26611f-a4ed-4d29-b39c-8c2bc64332ae" xmlns:ns3="8d7cfebf-00e0-4770-abfd-6df30e7ebdaa" targetNamespace="http://schemas.microsoft.com/office/2006/metadata/properties" ma:root="true" ma:fieldsID="b3ff13218ec7e974f5dd1ca4e2f95f4e" ns2:_="" ns3:_="">
    <xsd:import namespace="cc26611f-a4ed-4d29-b39c-8c2bc64332ae"/>
    <xsd:import namespace="8d7cfebf-00e0-4770-abfd-6df30e7ebd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26611f-a4ed-4d29-b39c-8c2bc64332a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cfebf-00e0-4770-abfd-6df30e7ebda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90549b7e-fb0c-4e6d-a487-ebfa312a28c4}" ma:internalName="TaxCatchAll" ma:showField="CatchAllData" ma:web="8d7cfebf-00e0-4770-abfd-6df30e7ebda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c26611f-a4ed-4d29-b39c-8c2bc64332ae">
      <Terms xmlns="http://schemas.microsoft.com/office/infopath/2007/PartnerControls"/>
    </lcf76f155ced4ddcb4097134ff3c332f>
    <TaxCatchAll xmlns="8d7cfebf-00e0-4770-abfd-6df30e7ebda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74032E-ED3E-4B61-B9DC-F48DE1B341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26611f-a4ed-4d29-b39c-8c2bc64332ae"/>
    <ds:schemaRef ds:uri="8d7cfebf-00e0-4770-abfd-6df30e7ebda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C383AEC-A6FA-49AE-B9C4-4EC94F2FA1B5}">
  <ds:schemaRefs>
    <ds:schemaRef ds:uri="http://schemas.microsoft.com/office/2006/metadata/properties"/>
    <ds:schemaRef ds:uri="http://purl.org/dc/elements/1.1/"/>
    <ds:schemaRef ds:uri="http://purl.org/dc/dcmitype/"/>
    <ds:schemaRef ds:uri="cc26611f-a4ed-4d29-b39c-8c2bc64332ae"/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8d7cfebf-00e0-4770-abfd-6df30e7ebdaa"/>
  </ds:schemaRefs>
</ds:datastoreItem>
</file>

<file path=customXml/itemProps3.xml><?xml version="1.0" encoding="utf-8"?>
<ds:datastoreItem xmlns:ds="http://schemas.openxmlformats.org/officeDocument/2006/customXml" ds:itemID="{A6A50DFB-2807-400F-A80C-88F46D07AA1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PHW Brand 2023</Template>
  <TotalTime>1195</TotalTime>
  <Words>963</Words>
  <Application>Microsoft Office PowerPoint</Application>
  <PresentationFormat>Custom</PresentationFormat>
  <Paragraphs>120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Ubuntu</vt:lpstr>
      <vt:lpstr>Ubuntu-Light</vt:lpstr>
      <vt:lpstr>PHW Brand 2023</vt:lpstr>
      <vt:lpstr>The First 1000 Days</vt:lpstr>
      <vt:lpstr>Trosolwg </vt:lpstr>
      <vt:lpstr>PowerPoint Presentation</vt:lpstr>
      <vt:lpstr>The best start in life       </vt:lpstr>
      <vt:lpstr>Developing the Approach        </vt:lpstr>
      <vt:lpstr>Routes of influence        </vt:lpstr>
      <vt:lpstr>A public health approach to supporting parents    </vt:lpstr>
      <vt:lpstr>Key Themes     </vt:lpstr>
      <vt:lpstr>Key messages       </vt:lpstr>
      <vt:lpstr>Key messages       </vt:lpstr>
      <vt:lpstr>Gweithio gyda'n gilydd  i greu Cymru iachach  Working together for a healthier Wales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cover</dc:title>
  <dc:creator>Laurie Martin  (Public Health Wales - No. 2 Capital Quarter)</dc:creator>
  <cp:lastModifiedBy>Susan Wing (Public Health Wales - No. 2 Capital Quarter)</cp:lastModifiedBy>
  <cp:revision>75</cp:revision>
  <dcterms:created xsi:type="dcterms:W3CDTF">2023-05-26T14:56:53Z</dcterms:created>
  <dcterms:modified xsi:type="dcterms:W3CDTF">2023-10-05T15:44:25Z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2023-05-26T00:00:00Z</vt:filetime>
  </property>
  <property fmtid="{D5CDD505-2E9C-101B-9397-08002B2CF9AE}" pid="3" name="Creator">
    <vt:lpwstr>Adobe InDesign 18.2 (Macintosh)</vt:lpwstr>
  </property>
  <property fmtid="{D5CDD505-2E9C-101B-9397-08002B2CF9AE}" pid="4" name="LastSaved">
    <vt:filetime>2023-05-26T00:00:00Z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0x010100D0059AFCA43DED4C98814C1D6C5FA3CB</vt:lpwstr>
  </property>
  <property fmtid="{D5CDD505-2E9C-101B-9397-08002B2CF9AE}" pid="7" name="MediaServiceImageTags">
    <vt:lpwstr/>
  </property>
</Properties>
</file>