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6"/>
  </p:notesMasterIdLst>
  <p:handoutMasterIdLst>
    <p:handoutMasterId r:id="rId87"/>
  </p:handoutMasterIdLst>
  <p:sldIdLst>
    <p:sldId id="256" r:id="rId5"/>
    <p:sldId id="258" r:id="rId6"/>
    <p:sldId id="2147375648" r:id="rId7"/>
    <p:sldId id="257" r:id="rId8"/>
    <p:sldId id="260" r:id="rId9"/>
    <p:sldId id="261" r:id="rId10"/>
    <p:sldId id="262" r:id="rId11"/>
    <p:sldId id="263" r:id="rId12"/>
    <p:sldId id="264" r:id="rId13"/>
    <p:sldId id="335" r:id="rId14"/>
    <p:sldId id="267" r:id="rId15"/>
    <p:sldId id="266" r:id="rId16"/>
    <p:sldId id="336" r:id="rId17"/>
    <p:sldId id="338" r:id="rId18"/>
    <p:sldId id="339" r:id="rId19"/>
    <p:sldId id="340" r:id="rId20"/>
    <p:sldId id="2147375662" r:id="rId21"/>
    <p:sldId id="2147375658" r:id="rId22"/>
    <p:sldId id="342" r:id="rId23"/>
    <p:sldId id="2147375649" r:id="rId24"/>
    <p:sldId id="343" r:id="rId25"/>
    <p:sldId id="344" r:id="rId26"/>
    <p:sldId id="345" r:id="rId27"/>
    <p:sldId id="346" r:id="rId28"/>
    <p:sldId id="347" r:id="rId29"/>
    <p:sldId id="348" r:id="rId30"/>
    <p:sldId id="351" r:id="rId31"/>
    <p:sldId id="350" r:id="rId32"/>
    <p:sldId id="2147375655" r:id="rId33"/>
    <p:sldId id="352" r:id="rId34"/>
    <p:sldId id="353" r:id="rId35"/>
    <p:sldId id="355" r:id="rId36"/>
    <p:sldId id="357" r:id="rId37"/>
    <p:sldId id="354" r:id="rId38"/>
    <p:sldId id="358" r:id="rId39"/>
    <p:sldId id="359" r:id="rId40"/>
    <p:sldId id="2147375650" r:id="rId41"/>
    <p:sldId id="360" r:id="rId42"/>
    <p:sldId id="361" r:id="rId43"/>
    <p:sldId id="363" r:id="rId44"/>
    <p:sldId id="362" r:id="rId45"/>
    <p:sldId id="364" r:id="rId46"/>
    <p:sldId id="365" r:id="rId47"/>
    <p:sldId id="366" r:id="rId48"/>
    <p:sldId id="371" r:id="rId49"/>
    <p:sldId id="372" r:id="rId50"/>
    <p:sldId id="356" r:id="rId51"/>
    <p:sldId id="373" r:id="rId52"/>
    <p:sldId id="374" r:id="rId53"/>
    <p:sldId id="388" r:id="rId54"/>
    <p:sldId id="376" r:id="rId55"/>
    <p:sldId id="375" r:id="rId56"/>
    <p:sldId id="428" r:id="rId57"/>
    <p:sldId id="2147375654" r:id="rId58"/>
    <p:sldId id="383" r:id="rId59"/>
    <p:sldId id="389" r:id="rId60"/>
    <p:sldId id="387" r:id="rId61"/>
    <p:sldId id="384" r:id="rId62"/>
    <p:sldId id="390" r:id="rId63"/>
    <p:sldId id="385" r:id="rId64"/>
    <p:sldId id="2147375657" r:id="rId65"/>
    <p:sldId id="367" r:id="rId66"/>
    <p:sldId id="368" r:id="rId67"/>
    <p:sldId id="369" r:id="rId68"/>
    <p:sldId id="370" r:id="rId69"/>
    <p:sldId id="378" r:id="rId70"/>
    <p:sldId id="2147375663" r:id="rId71"/>
    <p:sldId id="380" r:id="rId72"/>
    <p:sldId id="427" r:id="rId73"/>
    <p:sldId id="381" r:id="rId74"/>
    <p:sldId id="430" r:id="rId75"/>
    <p:sldId id="391" r:id="rId76"/>
    <p:sldId id="392" r:id="rId77"/>
    <p:sldId id="393" r:id="rId78"/>
    <p:sldId id="382" r:id="rId79"/>
    <p:sldId id="431" r:id="rId80"/>
    <p:sldId id="2147375653" r:id="rId81"/>
    <p:sldId id="2147375651" r:id="rId82"/>
    <p:sldId id="2147375652" r:id="rId83"/>
    <p:sldId id="400" r:id="rId84"/>
    <p:sldId id="2147375656" r:id="rId8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4992311-DB64-B139-AF72-16783B493F32}" name="Rosemary Jones (Public Health Wales)" initials="RJ(HW" userId="S::Rosemary.Jones2@wales.nhs.uk::c2a8563c-ee41-4ddb-bc95-925cc6086232" providerId="AD"/>
  <p188:author id="{1519992A-3D09-C08D-DBF5-95040AB9B37F}" name="Ceriann Howard (Public Health Wales - No. 2 Capital Quarter)" initials="CH(HWN2CQ" userId="S::Ceriann.Howard2@wales.nhs.uk::21820608-678a-4a54-aec7-0e03d16ea59c"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08" autoAdjust="0"/>
    <p:restoredTop sz="81669" autoAdjust="0"/>
  </p:normalViewPr>
  <p:slideViewPr>
    <p:cSldViewPr snapToGrid="0">
      <p:cViewPr varScale="1">
        <p:scale>
          <a:sx n="39" d="100"/>
          <a:sy n="39" d="100"/>
        </p:scale>
        <p:origin x="48" y="300"/>
      </p:cViewPr>
      <p:guideLst/>
    </p:cSldViewPr>
  </p:slideViewPr>
  <p:notesTextViewPr>
    <p:cViewPr>
      <p:scale>
        <a:sx n="75" d="100"/>
        <a:sy n="75" d="100"/>
      </p:scale>
      <p:origin x="0" y="0"/>
    </p:cViewPr>
  </p:notesTextViewPr>
  <p:sorterViewPr>
    <p:cViewPr>
      <p:scale>
        <a:sx n="100" d="100"/>
        <a:sy n="100" d="100"/>
      </p:scale>
      <p:origin x="0" y="-576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29/08/2023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29/08/2023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hswales365.sharepoint.com/sites/PHW_VPDPComms/SitePages/IVOR.aspx"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phw.nhs.wales/topics/immunisation-and-vaccines/fluvaccine/annual-influenza-surveillance-and-influenza-vaccination-uptake-reports/"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nhswales365.sharepoint.com/sites/PHW_VPDPComms/SitePages/IVOR.aspx"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phw.nhs.wales/topics/immunisation-and-vaccines/fluvaccine/annual-influenza-surveillance-and-influenza-vaccination-uptake-reports/"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nhswales365.sharepoint.com/sites/PHW_VPDPComms/SitePages/IVOR.aspx"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phw.nhs.wales/topics/immunisation-and-vaccines/fluvaccine/annual-influenza-surveillance-and-influenza-vaccination-uptake-reports/"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uk/government/uploads/system/uploads/attachment_data/file/384581/9037_OffLabel_Healthcare_workers_03_Web.pdf"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hyperlink" Target="https://www.gov.wales/national-influenza-immunisation-programme-2023-24-whc2023023"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nhs.uk/conditions/reyes-syndrome/"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5068/Flu-information-for-HCPs-2022-to-2023-20Sept22.pdf"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onlinelibrary.wiley.com/doi/10.1111/j.1750-2659.2012.00422.x/ful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2023 Public Health Wales NHS Trust.</a:t>
            </a:r>
            <a:endParaRPr lang="en-US" dirty="0">
              <a:latin typeface="Arial" pitchFamily="34" charset="0"/>
              <a:ea typeface="ＭＳ Ｐゴシック" pitchFamily="34" charset="-128"/>
            </a:endParaRPr>
          </a:p>
          <a:p>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Otherwise healthy 50-64 year olds The Welsh Health Circular (Reimbursable vaccines and eligible cohorts for the 2023- 24 NHS Seasonal Influenza Vaccination Programme WHC/2022/031), issued on 8 December 2022, noted that further assessment was needed to determine whether to include otherwise healthy 50-64 year-olds in the programme for 2023-24. The Welsh Government has decided this group will not form part of the eligible cohort for 2023- 24, with the programme reverting to the age eligibility which was applied before the COVID-19 pandemic.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4267513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Calibri" panose="020F0502020204030204" pitchFamily="34" charset="0"/>
                <a:ea typeface="Calibri" panose="020F0502020204030204" pitchFamily="34" charset="0"/>
              </a:rPr>
              <a:t>*Learning disability and severe mental illness are eligible groups in Wales</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967714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98837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Uptake data is currently unavailable for infants from 6 months to 2 years in a clinical risk group.</a:t>
            </a:r>
            <a:r>
              <a:rPr lang="en-GB" sz="1200" b="0" dirty="0">
                <a:effectLst/>
              </a:rPr>
              <a:t> A dashboard is available which presents provisional uptake data for children and young people in risk groups aged 2 to 17 years under ‘Childhood vaccine uptake’ here: </a:t>
            </a:r>
            <a:r>
              <a:rPr lang="en-GB" dirty="0">
                <a:hlinkClick r:id="rId3"/>
              </a:rPr>
              <a:t>Influenza Vaccine Online Reporting (IVOR) (sharepoint.com)</a:t>
            </a:r>
            <a:endParaRPr lang="en-GB" sz="1200" b="0" dirty="0">
              <a:effectLst/>
            </a:endParaRPr>
          </a:p>
          <a:p>
            <a:pPr fontAlgn="base"/>
            <a:endParaRPr lang="en-GB" sz="1200" b="0" dirty="0">
              <a:effectLst/>
            </a:endParaRPr>
          </a:p>
          <a:p>
            <a:pPr fontAlgn="base"/>
            <a:r>
              <a:rPr lang="en-GB" sz="1200" b="0" dirty="0">
                <a:effectLst/>
              </a:rPr>
              <a:t>More detailed uptake data will be available for the 2022-23 flu season in Wales in the Seasonal influenza 2022-23 Annual report. The Annual report will be available to view here: </a:t>
            </a:r>
            <a:r>
              <a:rPr lang="en-GB" sz="1200" b="0" u="sng" dirty="0">
                <a:effectLst/>
                <a:hlinkClick r:id="rId4"/>
              </a:rPr>
              <a:t>Annual influenza surveillance and influenza vaccination uptake reports - Public Health Wales (</a:t>
            </a:r>
            <a:r>
              <a:rPr lang="en-GB" sz="1200" b="0" u="sng" dirty="0" err="1">
                <a:effectLst/>
                <a:hlinkClick r:id="rId4"/>
              </a:rPr>
              <a:t>nhs.wales</a:t>
            </a:r>
            <a:r>
              <a:rPr lang="en-GB" sz="1200" b="0" dirty="0">
                <a:effectLst/>
                <a:hlinkClick r:id="rId4"/>
              </a:rPr>
              <a:t>(opens in a new tab)</a:t>
            </a:r>
            <a:r>
              <a:rPr lang="en-GB" sz="1200" b="0" dirty="0">
                <a:effectLst/>
              </a:rPr>
              <a:t>) when it is published.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3613572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i="0" u="none" strike="noStrike" kern="1200" baseline="0" dirty="0">
                <a:solidFill>
                  <a:schemeClr val="tx1"/>
                </a:solidFill>
                <a:latin typeface="+mn-lt"/>
                <a:ea typeface="ヒラギノ角ゴ Pro W3" pitchFamily="84" charset="-128"/>
                <a:cs typeface="ヒラギノ角ゴ Pro W3" pitchFamily="84" charset="-128"/>
              </a:rPr>
              <a:t>All pregnant women </a:t>
            </a:r>
            <a:r>
              <a:rPr lang="en-GB" sz="1200" b="0" i="0" u="none" strike="noStrike" kern="1200" baseline="0" dirty="0">
                <a:solidFill>
                  <a:schemeClr val="tx1"/>
                </a:solidFill>
                <a:latin typeface="+mn-lt"/>
                <a:ea typeface="ヒラギノ角ゴ Pro W3" pitchFamily="84" charset="-128"/>
                <a:cs typeface="ヒラギノ角ゴ Pro W3" pitchFamily="84" charset="-128"/>
              </a:rPr>
              <a:t>are recommended to receive the inactivated flu vaccine irrespective of their stage of pregnancy.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There is good evidence that pregnant women are at increased risk from complications if they contract flu. In addition, there is evidence that having flu during pregnancy may be associated with premature birth and smaller birth size and weight and that flu vaccination may reduce the likelihood of prematurity and smaller infant size at birth associated with an influenza infection during pregnancy. Furthermore, a number of studies show that flu vaccination during pregnancy provides passive immunity against flu to infants in the first few months of life.</a:t>
            </a:r>
            <a:r>
              <a:rPr lang="en-GB" sz="1200" b="0" i="0" u="none" strike="noStrike" kern="1200" baseline="30000" dirty="0">
                <a:solidFill>
                  <a:schemeClr val="tx1"/>
                </a:solidFill>
                <a:latin typeface="+mn-lt"/>
                <a:ea typeface="ヒラギノ角ゴ Pro W3" pitchFamily="84" charset="-128"/>
                <a:cs typeface="ヒラギノ角ゴ Pro W3" pitchFamily="84" charset="-128"/>
              </a:rPr>
              <a:t>  </a:t>
            </a:r>
            <a:r>
              <a:rPr lang="en-GB" sz="1200" b="0" i="0" u="none" strike="noStrike" kern="1200" baseline="0" dirty="0">
                <a:solidFill>
                  <a:schemeClr val="tx1"/>
                </a:solidFill>
                <a:latin typeface="+mn-lt"/>
                <a:ea typeface="ヒラギノ角ゴ Pro W3" pitchFamily="84" charset="-128"/>
                <a:cs typeface="ヒラギノ角ゴ Pro W3" pitchFamily="84" charset="-128"/>
              </a:rPr>
              <a:t>A review of studies on the safety of flu vaccine in pregnancy concluded that inactivated flu vaccine can be safely and effectively administered during any trimester of pregnancy and that no study to date has demonstrated an increased risk of either maternal complications or adverse fetal outcomes associated with inactivated influenza vaccine.</a:t>
            </a:r>
            <a:r>
              <a:rPr lang="en-GB" sz="1200" b="0" i="0" u="none" strike="noStrike" kern="1200" baseline="30000" dirty="0">
                <a:solidFill>
                  <a:schemeClr val="tx1"/>
                </a:solidFill>
                <a:latin typeface="+mn-lt"/>
                <a:ea typeface="ヒラギノ角ゴ Pro W3" pitchFamily="84" charset="-128"/>
                <a:cs typeface="ヒラギノ角ゴ Pro W3" pitchFamily="84" charset="-128"/>
              </a:rPr>
              <a:t> </a:t>
            </a: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 ideal time for flu vaccination is before flu starts circulating. However, even after flu is in circulation, vaccine should continue to be offered to those at risk and newly pregnant women. If a woman becomes pregnant after the usual vaccinating period of October to January, it is still worth considering offering the vaccine if flu is still circulating in the community. Women should be offered the vaccine every time they are pregnant as the flu virus constantly mutates and therefore the strains included in the vaccine are reviewed annually. </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dirty="0"/>
          </a:p>
        </p:txBody>
      </p:sp>
    </p:spTree>
    <p:extLst>
      <p:ext uri="{BB962C8B-B14F-4D97-AF65-F5344CB8AC3E}">
        <p14:creationId xmlns:p14="http://schemas.microsoft.com/office/powerpoint/2010/main" val="27350585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In addition to this survey Public Health Wales also uses Audit+ data to monitor the uptake of influenza immunisation in women recorded in General Practices as being pregnant. There are challenges in defining influenza vaccine uptake in pregnant women using these data, particularly in ascertainment of accurate denominators. This highlights the importance of also conducting an annual survey of women at delivery.</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290899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1748333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Uptake data is currently unavailable for infants from 6 months to 2 years in a clinical risk group.</a:t>
            </a:r>
            <a:r>
              <a:rPr lang="en-GB" sz="1200" b="0" dirty="0">
                <a:effectLst/>
              </a:rPr>
              <a:t> A dashboard is available which presents provisional uptake data for children and young people in risk groups aged 2 to 17 years under ‘Childhood vaccine uptake’ here: </a:t>
            </a:r>
            <a:r>
              <a:rPr lang="en-GB" dirty="0">
                <a:hlinkClick r:id="rId3"/>
              </a:rPr>
              <a:t>Influenza Vaccine Online Reporting (IVOR) (sharepoint.com)</a:t>
            </a:r>
            <a:endParaRPr lang="en-GB" sz="1200" b="0" dirty="0">
              <a:effectLst/>
            </a:endParaRPr>
          </a:p>
          <a:p>
            <a:pPr fontAlgn="base"/>
            <a:endParaRPr lang="en-GB" sz="1200" b="0" dirty="0">
              <a:effectLst/>
            </a:endParaRPr>
          </a:p>
          <a:p>
            <a:pPr fontAlgn="base"/>
            <a:r>
              <a:rPr lang="en-GB" sz="1200" b="0" dirty="0">
                <a:effectLst/>
              </a:rPr>
              <a:t>More detailed uptake data will be available for the 2022-23 flu season in Wales in the Seasonal influenza 2022-23 Annual report. The Annual report will be available to view here: </a:t>
            </a:r>
            <a:r>
              <a:rPr lang="en-GB" sz="1200" b="0" u="sng" dirty="0">
                <a:effectLst/>
                <a:hlinkClick r:id="rId4"/>
              </a:rPr>
              <a:t>Annual influenza surveillance and influenza vaccination uptake reports - Public Health Wales (</a:t>
            </a:r>
            <a:r>
              <a:rPr lang="en-GB" sz="1200" b="0" u="sng" dirty="0" err="1">
                <a:effectLst/>
                <a:hlinkClick r:id="rId4"/>
              </a:rPr>
              <a:t>nhs.wales</a:t>
            </a:r>
            <a:r>
              <a:rPr lang="en-GB" sz="1200" b="0" dirty="0">
                <a:effectLst/>
                <a:hlinkClick r:id="rId4"/>
              </a:rPr>
              <a:t>(opens in a new tab)</a:t>
            </a:r>
            <a:r>
              <a:rPr lang="en-GB" sz="1200" b="0" dirty="0">
                <a:effectLst/>
              </a:rPr>
              <a:t>) when it is published.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4001655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a:t>Uptake data is not currently readily available for infants from 6 months to 2 years in a clinical risk group, data presented in this slide has been provided on request for these training slides. </a:t>
            </a:r>
            <a:r>
              <a:rPr lang="en-GB" sz="1200" b="0" dirty="0">
                <a:effectLst/>
              </a:rPr>
              <a:t>A dashboard is available which presents provisional uptake data for children and young people in risk groups aged 2 to 17 years under ‘Childhood vaccine uptake’ here: </a:t>
            </a:r>
            <a:r>
              <a:rPr lang="en-GB" dirty="0">
                <a:hlinkClick r:id="rId3"/>
              </a:rPr>
              <a:t>Influenza Vaccine Online Reporting (IVOR) (sharepoint.com)</a:t>
            </a:r>
            <a:endParaRPr lang="en-GB" sz="1200" b="0" dirty="0">
              <a:effectLst/>
            </a:endParaRPr>
          </a:p>
          <a:p>
            <a:pPr fontAlgn="base"/>
            <a:endParaRPr lang="en-GB" sz="1200" b="0" dirty="0">
              <a:effectLst/>
            </a:endParaRPr>
          </a:p>
          <a:p>
            <a:pPr fontAlgn="base"/>
            <a:r>
              <a:rPr lang="en-GB" sz="1200" b="0" dirty="0">
                <a:effectLst/>
              </a:rPr>
              <a:t>More detailed uptake data will be available for the 2022-23 flu season in Wales in the Seasonal influenza 2022-23 Annual report. The Annual report will be available to view here: </a:t>
            </a:r>
            <a:r>
              <a:rPr lang="en-GB" sz="1200" b="0" u="sng" dirty="0">
                <a:effectLst/>
                <a:hlinkClick r:id="rId4"/>
              </a:rPr>
              <a:t>Annual influenza surveillance and influenza vaccination uptake reports - Public Health Wales (</a:t>
            </a:r>
            <a:r>
              <a:rPr lang="en-GB" sz="1200" b="0" u="sng" dirty="0" err="1">
                <a:effectLst/>
                <a:hlinkClick r:id="rId4"/>
              </a:rPr>
              <a:t>nhs.wales</a:t>
            </a:r>
            <a:r>
              <a:rPr lang="en-GB" sz="1200" b="0" dirty="0">
                <a:effectLst/>
                <a:hlinkClick r:id="rId4"/>
              </a:rPr>
              <a:t>(opens in a new tab)</a:t>
            </a:r>
            <a:r>
              <a:rPr lang="en-GB" sz="1200" b="0" dirty="0">
                <a:effectLst/>
              </a:rPr>
              <a:t>) when it is published.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3694196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FF0000"/>
                </a:solidFill>
              </a:rPr>
              <a:t>Inactivated flu vaccines given by intramuscular injection have been used in the UK for many years. The live intranasal influenza</a:t>
            </a:r>
            <a:r>
              <a:rPr lang="en-GB" baseline="0" dirty="0">
                <a:solidFill>
                  <a:srgbClr val="FF0000"/>
                </a:solidFill>
              </a:rPr>
              <a:t> vaccine (LAIV) was introduced into the UK schedule in 2013. However, a live intranasal flu vaccine called FluMist (same vaccine as Fluenz, different trade name) was introduced in the US schedule in 2003  so although the live vaccine is newer, there is nearly 20 years experience of widespread use of the vaccine in the US. </a:t>
            </a:r>
          </a:p>
          <a:p>
            <a:endParaRPr lang="en-GB" dirty="0">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u="none" strike="noStrike" kern="1200" baseline="0" dirty="0">
                <a:solidFill>
                  <a:schemeClr val="tx1"/>
                </a:solidFill>
                <a:latin typeface="+mn-lt"/>
                <a:ea typeface="ヒラギノ角ゴ Pro W3" pitchFamily="84" charset="-128"/>
                <a:cs typeface="ヒラギノ角ゴ Pro W3" pitchFamily="84" charset="-128"/>
              </a:rPr>
              <a:t>In previous years, most inactivated flu vaccines were trivalent, containing 2 subtypes of influenza A and one B virus. However, quadrivalent vaccines, containing </a:t>
            </a:r>
            <a:r>
              <a:rPr lang="en-GB" dirty="0"/>
              <a:t>2 subtypes of influenza A and both B virus types</a:t>
            </a:r>
            <a:r>
              <a:rPr lang="en-GB" sz="1200" b="0" i="0" u="none" strike="noStrike" kern="1200" baseline="0" dirty="0">
                <a:solidFill>
                  <a:schemeClr val="tx1"/>
                </a:solidFill>
                <a:latin typeface="+mn-lt"/>
                <a:ea typeface="ヒラギノ角ゴ Pro W3" pitchFamily="84" charset="-128"/>
                <a:cs typeface="ヒラギノ角ゴ Pro W3" pitchFamily="84" charset="-128"/>
              </a:rPr>
              <a:t> have been developed and are now recommended for all eligible groups including pregnant women . The live intranasal vaccine is a quadrivalent vaccine (hence the ‘Tetra’ part of the name Fluenz Tetra). An inactivated quadrivalent vaccine was made available for the first time in 2013 and is the preferred vaccine for children who are contraindicated to receive the LAIV</a:t>
            </a:r>
            <a:r>
              <a:rPr lang="en-GB" sz="1200" b="0" i="0" u="none" strike="noStrike" kern="1200" baseline="0" dirty="0">
                <a:solidFill>
                  <a:prstClr val="black"/>
                </a:solidFill>
                <a:latin typeface="Arial" charset="0"/>
                <a:ea typeface="ヒラギノ角ゴ Pro W3" charset="-128"/>
                <a:cs typeface="ヒラギノ角ゴ Pro W3" pitchFamily="84" charset="-128"/>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rgbClr val="FF0000"/>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a:t>NB The Fluenz vaccine used in the 2013/14 flu season was a trivalent live vaccine. Fluenz Tetra was first used in the 2014/15 flu season and has been used since.</a:t>
            </a:r>
            <a:endParaRPr lang="en-GB" sz="1200" dirty="0">
              <a:solidFill>
                <a:prstClr val="black"/>
              </a:solidFill>
              <a:latin typeface="Arial" charset="0"/>
              <a:ea typeface="ヒラギノ角ゴ Pro W3" charset="-128"/>
              <a:cs typeface="ヒラギノ角ゴ Pro W3" charset="-128"/>
            </a:endParaRPr>
          </a:p>
          <a:p>
            <a:r>
              <a:rPr lang="en-GB" baseline="0" dirty="0">
                <a:solidFill>
                  <a:srgbClr val="FF0000"/>
                </a:solidFill>
              </a:rPr>
              <a:t>We now have 10 years experience using Fluenz LAIV vaccine in the UK.</a:t>
            </a:r>
          </a:p>
          <a:p>
            <a:endParaRPr lang="en-GB" dirty="0">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rgbClr val="FF0000"/>
              </a:solidFill>
              <a:effectLst/>
              <a:latin typeface="+mn-lt"/>
              <a:ea typeface="ヒラギノ角ゴ Pro W3" pitchFamily="84" charset="-128"/>
              <a:cs typeface="ヒラギノ角ゴ Pro W3" pitchFamily="84" charset="-128"/>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30</a:t>
            </a:fld>
            <a:endParaRPr lang="en-US" dirty="0"/>
          </a:p>
        </p:txBody>
      </p:sp>
    </p:spTree>
    <p:extLst>
      <p:ext uri="{BB962C8B-B14F-4D97-AF65-F5344CB8AC3E}">
        <p14:creationId xmlns:p14="http://schemas.microsoft.com/office/powerpoint/2010/main" val="2091486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FFFF"/>
                </a:solidFill>
                <a:latin typeface="Source Sans Pro" pitchFamily="34"/>
                <a:cs typeface="Arial" pitchFamily="34"/>
              </a:rPr>
              <a:t>Practitioners should always ensure they are accessing the most up to date information and guidance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22436787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are a number of different flu vaccines available each year and it is important to be aware of the age indications and the ovalbumin content of each of them.</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31</a:t>
            </a:fld>
            <a:endParaRPr lang="en-US" dirty="0"/>
          </a:p>
        </p:txBody>
      </p:sp>
    </p:spTree>
    <p:extLst>
      <p:ext uri="{BB962C8B-B14F-4D97-AF65-F5344CB8AC3E}">
        <p14:creationId xmlns:p14="http://schemas.microsoft.com/office/powerpoint/2010/main" val="21243865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a:t>Inactivated flu</a:t>
            </a:r>
            <a:r>
              <a:rPr lang="en-GB" baseline="0" dirty="0"/>
              <a:t> </a:t>
            </a:r>
            <a:r>
              <a:rPr lang="en-GB" dirty="0"/>
              <a:t>vaccine for intramuscular (IM) administration is supplied as a suspension in a pre-filled syringe. They should be shaken well before they are administered.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LAIV is supplied as a single use prefilled nasal applicator</a:t>
            </a:r>
            <a:r>
              <a:rPr lang="en-GB" baseline="0" dirty="0"/>
              <a:t> that is </a:t>
            </a:r>
            <a:r>
              <a:rPr lang="en-GB" dirty="0"/>
              <a:t>ready to use.  No reconstitution or dilution is required.</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All but one of the flu vaccines available in the UK are inactivated, do not contain live viruses and cannot cause clinical influenza in those that can be safely vaccinated. In previous years, most of the available</a:t>
            </a:r>
            <a:r>
              <a:rPr lang="en-GB" sz="1200" kern="1200" baseline="0" dirty="0">
                <a:solidFill>
                  <a:schemeClr val="tx1"/>
                </a:solidFill>
                <a:effectLst/>
                <a:latin typeface="+mn-lt"/>
                <a:ea typeface="ヒラギノ角ゴ Pro W3" pitchFamily="84" charset="-128"/>
                <a:cs typeface="ヒラギノ角ゴ Pro W3" pitchFamily="84" charset="-128"/>
              </a:rPr>
              <a:t> flu </a:t>
            </a:r>
            <a:r>
              <a:rPr lang="en-GB" sz="1200" kern="1200" dirty="0">
                <a:solidFill>
                  <a:schemeClr val="tx1"/>
                </a:solidFill>
                <a:effectLst/>
                <a:latin typeface="+mn-lt"/>
                <a:ea typeface="ヒラギノ角ゴ Pro W3" pitchFamily="84" charset="-128"/>
                <a:cs typeface="ヒラギノ角ゴ Pro W3" pitchFamily="84" charset="-128"/>
              </a:rPr>
              <a:t>vaccines were prepared from viruses grown in embryonated hens eggs. For 2023/24, flu vaccines are available that are cell based, egg based or recombinant. </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32</a:t>
            </a:fld>
            <a:endParaRPr lang="en-US" dirty="0"/>
          </a:p>
        </p:txBody>
      </p:sp>
    </p:spTree>
    <p:extLst>
      <p:ext uri="{BB962C8B-B14F-4D97-AF65-F5344CB8AC3E}">
        <p14:creationId xmlns:p14="http://schemas.microsoft.com/office/powerpoint/2010/main" val="8750116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12208780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https://www.gov.uk/government/publications/off-label-vaccine-leaflets/off-label-vaccines-an-introductory-guide-for-healthcare-professionals-text-version </a:t>
            </a:r>
            <a:endParaRPr lang="en-GB" sz="1800" dirty="0">
              <a:effectLst/>
              <a:latin typeface="Arial" panose="020B060402020202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9412899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Fluenz Tetra is a live attenuated vaccine (a weakened form of flu virus which cannot cause disease but which protects against flu).  It is a cold adapted virus which means it cannot replicate at body temperature.</a:t>
            </a:r>
          </a:p>
          <a:p>
            <a:endParaRPr lang="en-GB" dirty="0"/>
          </a:p>
          <a:p>
            <a:r>
              <a:rPr lang="en-GB" dirty="0"/>
              <a:t>This is a nasal vaccine and </a:t>
            </a:r>
            <a:r>
              <a:rPr lang="en-GB" b="1" dirty="0"/>
              <a:t>must not</a:t>
            </a:r>
            <a:r>
              <a:rPr lang="en-GB" dirty="0"/>
              <a:t> be injected.</a:t>
            </a:r>
          </a:p>
          <a:p>
            <a:endParaRPr lang="en-GB" dirty="0"/>
          </a:p>
          <a:p>
            <a:r>
              <a:rPr lang="en-GB" dirty="0"/>
              <a:t>It is supplied in a box containing 10 prefilled nasal applicators.</a:t>
            </a:r>
          </a:p>
          <a:p>
            <a:endParaRPr lang="en-GB" dirty="0"/>
          </a:p>
          <a:p>
            <a:r>
              <a:rPr lang="en-GB" dirty="0"/>
              <a:t>Live attenuated influenza vaccine (Fluenz Tetra) has been shown to provide greater protection for children than inactivated influenza vaccine.  This vaccine is the preferred vaccine for children aged 2 to less than 18 years.</a:t>
            </a:r>
          </a:p>
          <a:p>
            <a:endParaRPr lang="en-GB" dirty="0"/>
          </a:p>
          <a:p>
            <a:r>
              <a:rPr lang="en-GB" dirty="0"/>
              <a:t>It became available in the UK for the 2012/13 flu season.  It has been used in USA (same vaccine but under the name</a:t>
            </a:r>
            <a:r>
              <a:rPr lang="en-GB" baseline="0" dirty="0"/>
              <a:t> FluMist) </a:t>
            </a:r>
            <a:r>
              <a:rPr lang="en-GB" dirty="0"/>
              <a:t>for many years and millions of doses have been given.</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42</a:t>
            </a:fld>
            <a:endParaRPr lang="en-US" dirty="0"/>
          </a:p>
        </p:txBody>
      </p:sp>
    </p:spTree>
    <p:extLst>
      <p:ext uri="{BB962C8B-B14F-4D97-AF65-F5344CB8AC3E}">
        <p14:creationId xmlns:p14="http://schemas.microsoft.com/office/powerpoint/2010/main" val="6900993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41254179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44</a:t>
            </a:fld>
            <a:endParaRPr lang="en-US" dirty="0"/>
          </a:p>
        </p:txBody>
      </p:sp>
    </p:spTree>
    <p:extLst>
      <p:ext uri="{BB962C8B-B14F-4D97-AF65-F5344CB8AC3E}">
        <p14:creationId xmlns:p14="http://schemas.microsoft.com/office/powerpoint/2010/main" val="802605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Egg adaptation - in recent flu seasons, changes to the virus during the manufacturing process have arisen with A(H3N2) strain when flu vaccine strains are propagated in eggs which means that the vaccines do not work as well  against confirmed disease.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27502981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JCVI recommend </a:t>
            </a:r>
            <a:r>
              <a:rPr lang="en-GB" dirty="0" err="1"/>
              <a:t>QIVe</a:t>
            </a:r>
            <a:r>
              <a:rPr lang="en-GB" dirty="0"/>
              <a:t> in the absence of </a:t>
            </a:r>
            <a:r>
              <a:rPr lang="en-GB" dirty="0" err="1"/>
              <a:t>QIVc</a:t>
            </a:r>
            <a:r>
              <a:rPr lang="en-GB" dirty="0"/>
              <a:t> for this group, however </a:t>
            </a:r>
            <a:r>
              <a:rPr lang="en-GB" b="1" i="0" u="sng" dirty="0" err="1">
                <a:solidFill>
                  <a:srgbClr val="000000"/>
                </a:solidFill>
                <a:effectLst/>
                <a:latin typeface="var(--font-family-body)"/>
              </a:rPr>
              <a:t>QIVe</a:t>
            </a:r>
            <a:r>
              <a:rPr lang="en-GB" b="1" i="0" u="sng" dirty="0">
                <a:solidFill>
                  <a:srgbClr val="000000"/>
                </a:solidFill>
                <a:effectLst/>
                <a:latin typeface="var(--font-family-body)"/>
              </a:rPr>
              <a:t> is no longer on the approved vaccine list for reimbursement in 2023-24.</a:t>
            </a:r>
          </a:p>
          <a:p>
            <a:endParaRPr lang="en-GB" b="1" i="0" u="sng" dirty="0">
              <a:solidFill>
                <a:srgbClr val="000000"/>
              </a:solidFill>
              <a:effectLst/>
              <a:latin typeface="var(--font-family-body)"/>
            </a:endParaRPr>
          </a:p>
          <a:p>
            <a:pPr algn="l"/>
            <a:r>
              <a:rPr lang="en-GB" b="0" i="0" dirty="0">
                <a:solidFill>
                  <a:srgbClr val="242424"/>
                </a:solidFill>
                <a:effectLst/>
                <a:latin typeface="Segoe UI" panose="020B0502040204020203" pitchFamily="34" charset="0"/>
              </a:rPr>
              <a:t>Live attenuated influenza vaccine (LAIV) nasal spray is not licensed in the UK for use in adults. This is because there is some evidence of poorer efficacy in adults when compared with the inactivated injectable vaccines. Individuals aged 18 years or older, who are recommended to have annual flu vaccine, should be encouraged where possible to have an injectable influenza vaccine suitable for their age. However for adults who have a severe ‘needle phobia’ prescribing clinicians may choose to use LAIV ‘off-label’. This may include those with a learning disability who become seriously distressed with needles.</a:t>
            </a:r>
          </a:p>
          <a:p>
            <a:pPr algn="l"/>
            <a:endParaRPr lang="en-GB" b="0" i="0" dirty="0">
              <a:solidFill>
                <a:srgbClr val="242424"/>
              </a:solidFill>
              <a:effectLst/>
              <a:latin typeface="Segoe UI" panose="020B0502040204020203" pitchFamily="34" charset="0"/>
            </a:endParaRPr>
          </a:p>
          <a:p>
            <a:pPr algn="l"/>
            <a:r>
              <a:rPr lang="en-GB" b="0" i="0" dirty="0">
                <a:solidFill>
                  <a:srgbClr val="242424"/>
                </a:solidFill>
                <a:effectLst/>
                <a:latin typeface="Segoe UI" panose="020B0502040204020203" pitchFamily="34" charset="0"/>
              </a:rPr>
              <a:t>Legislation does allow for such situations and states that </a:t>
            </a:r>
            <a:r>
              <a:rPr lang="en-GB" b="0" i="0" u="sng" dirty="0">
                <a:solidFill>
                  <a:srgbClr val="1F355E"/>
                </a:solidFill>
                <a:effectLst/>
                <a:latin typeface="Segoe UI" panose="020B0502040204020203" pitchFamily="34" charset="0"/>
                <a:hlinkClick r:id="rId3"/>
              </a:rPr>
              <a:t>“prescribers can use unlicensed and off-label medicines where there is no suitable alternative”</a:t>
            </a:r>
            <a:r>
              <a:rPr lang="en-GB" b="0" i="0" dirty="0">
                <a:solidFill>
                  <a:srgbClr val="242424"/>
                </a:solidFill>
                <a:effectLst/>
                <a:latin typeface="Segoe UI" panose="020B0502040204020203" pitchFamily="34" charset="0"/>
              </a:rPr>
              <a:t>. The responsibility for this rests with the health professional who is prescribing. In this situation, a patient specific direction (PSD) will be required. </a:t>
            </a:r>
            <a:r>
              <a:rPr lang="en-GB" b="1" i="0" dirty="0">
                <a:solidFill>
                  <a:srgbClr val="242424"/>
                </a:solidFill>
                <a:effectLst/>
                <a:latin typeface="Segoe UI" panose="020B0502040204020203" pitchFamily="34" charset="0"/>
              </a:rPr>
              <a:t>In these exceptional circumstances</a:t>
            </a:r>
            <a:r>
              <a:rPr lang="en-GB" b="0" i="0" dirty="0">
                <a:solidFill>
                  <a:srgbClr val="242424"/>
                </a:solidFill>
                <a:effectLst/>
                <a:latin typeface="Segoe UI" panose="020B0502040204020203" pitchFamily="34" charset="0"/>
              </a:rPr>
              <a:t>, where it has not been possible to administer an injectable flu vaccine, Welsh Government has agreed that the national LAIV stock may be used for this purpose. </a:t>
            </a:r>
            <a:r>
              <a:rPr lang="en-GB" dirty="0">
                <a:hlinkClick r:id="rId4"/>
              </a:rPr>
              <a:t>The National Influenza Immunisation Programme 2023 to 24 (WHC/2023/023) | GOV.WALES</a:t>
            </a:r>
            <a:endParaRPr lang="en-GB" b="0" i="0" dirty="0">
              <a:solidFill>
                <a:srgbClr val="242424"/>
              </a:solidFill>
              <a:effectLst/>
              <a:latin typeface="Segoe UI" panose="020B0502040204020203"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22973017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This is an off-label recommendation which is supported by unpublished data which shows non inferiority immunogenicity and a very similar safety profile for </a:t>
            </a:r>
            <a:r>
              <a:rPr lang="en-GB" sz="1800" dirty="0" err="1">
                <a:effectLst/>
                <a:latin typeface="Segoe UI" panose="020B0502040204020203" pitchFamily="34" charset="0"/>
              </a:rPr>
              <a:t>QIVc</a:t>
            </a:r>
            <a:r>
              <a:rPr lang="en-GB" sz="1800" dirty="0">
                <a:effectLst/>
                <a:latin typeface="Segoe UI" panose="020B0502040204020203" pitchFamily="34" charset="0"/>
              </a:rPr>
              <a:t>.  This is an off-label recommendation which is supported by unpublished data which shows non inferiority immunogenicity and a very similar safety profile for </a:t>
            </a:r>
            <a:r>
              <a:rPr lang="en-GB" sz="1800" dirty="0" err="1">
                <a:effectLst/>
                <a:latin typeface="Segoe UI" panose="020B0502040204020203" pitchFamily="34" charset="0"/>
              </a:rPr>
              <a:t>QIVc</a:t>
            </a:r>
            <a:r>
              <a:rPr lang="en-GB" sz="1800" dirty="0">
                <a:effectLst/>
                <a:latin typeface="Segoe UI" panose="020B0502040204020203" pitchFamily="34" charset="0"/>
              </a:rPr>
              <a:t> compared with </a:t>
            </a:r>
            <a:r>
              <a:rPr lang="en-GB" sz="1800" dirty="0" err="1">
                <a:effectLst/>
                <a:latin typeface="Segoe UI" panose="020B0502040204020203" pitchFamily="34" charset="0"/>
              </a:rPr>
              <a:t>QIVe</a:t>
            </a:r>
            <a:r>
              <a:rPr lang="en-GB" sz="1800" dirty="0">
                <a:effectLst/>
                <a:latin typeface="Segoe UI" panose="020B0502040204020203" pitchFamily="34" charset="0"/>
              </a:rPr>
              <a:t> in children less than two years old.</a:t>
            </a:r>
            <a:r>
              <a:rPr lang="en-GB" sz="1800" dirty="0"/>
              <a:t> JCVI recommend </a:t>
            </a:r>
            <a:r>
              <a:rPr lang="en-GB" sz="1800" dirty="0" err="1"/>
              <a:t>QIVe</a:t>
            </a:r>
            <a:r>
              <a:rPr lang="en-GB" sz="1800" dirty="0"/>
              <a:t> in the absence of </a:t>
            </a:r>
            <a:r>
              <a:rPr lang="en-GB" sz="1800" dirty="0" err="1"/>
              <a:t>QIVc</a:t>
            </a:r>
            <a:r>
              <a:rPr lang="en-GB" sz="1800" dirty="0"/>
              <a:t> for this group, however </a:t>
            </a:r>
            <a:r>
              <a:rPr lang="en-GB" sz="1800" b="1" i="0" u="sng" dirty="0" err="1">
                <a:solidFill>
                  <a:srgbClr val="000000"/>
                </a:solidFill>
                <a:effectLst/>
                <a:latin typeface="var(--font-family-body)"/>
              </a:rPr>
              <a:t>QIVe</a:t>
            </a:r>
            <a:r>
              <a:rPr lang="en-GB" sz="1800" b="1" i="0" u="sng" dirty="0">
                <a:solidFill>
                  <a:srgbClr val="000000"/>
                </a:solidFill>
                <a:effectLst/>
                <a:latin typeface="var(--font-family-body)"/>
              </a:rPr>
              <a:t> is no longer on the approved vaccine list for reimbursement in 2023-24.</a:t>
            </a:r>
            <a:endParaRPr lang="en-GB" sz="1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
            </a:r>
            <a:br>
              <a:rPr lang="en-GB" sz="1800" dirty="0">
                <a:effectLst/>
                <a:latin typeface="Segoe UI" panose="020B0502040204020203" pitchFamily="34" charset="0"/>
              </a:rPr>
            </a:br>
            <a:endParaRPr lang="en-GB" sz="1800" dirty="0">
              <a:effectLst/>
              <a:latin typeface="Arial" panose="020B060402020202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48</a:t>
            </a:fld>
            <a:endParaRPr lang="en-GB"/>
          </a:p>
        </p:txBody>
      </p:sp>
    </p:spTree>
    <p:extLst>
      <p:ext uri="{BB962C8B-B14F-4D97-AF65-F5344CB8AC3E}">
        <p14:creationId xmlns:p14="http://schemas.microsoft.com/office/powerpoint/2010/main" val="3710211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664417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6894079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31101757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ヒラギノ角ゴ Pro W3" pitchFamily="84" charset="-128"/>
                <a:cs typeface="ヒラギノ角ゴ Pro W3" pitchFamily="84" charset="-128"/>
              </a:rPr>
              <a:t>Confirmed anaphylaxis is rare. Other allergic conditions such as rashes may occur more commonly and are not contraindications to further immunisation. A careful history of the event will often distinguish between true anaphylaxis and other events that are either not due to the vaccine or are not life threatening. In the latter circumstance, it may be possible to continue the immunisation course. Specialist advice must be sought on the vaccines and the circumstances in which they could be given. The risk to the individual of not being immunised must be taken into account.</a:t>
            </a:r>
          </a:p>
          <a:p>
            <a:r>
              <a:rPr lang="en-GB" sz="1200" kern="1200" dirty="0">
                <a:solidFill>
                  <a:schemeClr val="tx1"/>
                </a:solidFill>
                <a:effectLst/>
                <a:latin typeface="+mn-lt"/>
                <a:ea typeface="ヒラギノ角ゴ Pro W3" pitchFamily="84" charset="-128"/>
                <a:cs typeface="ヒラギノ角ゴ Pro W3" pitchFamily="84" charset="-128"/>
              </a:rPr>
              <a:t> </a:t>
            </a:r>
          </a:p>
          <a:p>
            <a:r>
              <a:rPr lang="en-GB" sz="1200" kern="1200" dirty="0">
                <a:solidFill>
                  <a:schemeClr val="tx1"/>
                </a:solidFill>
                <a:effectLst/>
                <a:latin typeface="+mn-lt"/>
                <a:ea typeface="ヒラギノ角ゴ Pro W3" pitchFamily="84" charset="-128"/>
                <a:cs typeface="ヒラギノ角ゴ Pro W3" pitchFamily="84" charset="-128"/>
              </a:rPr>
              <a:t>The live attenuated influenza vaccine (Fluenz Tetra) should not be given to children or adolescents who are clinically severely immunodeficient due to conditions or immunosuppressive therapy such as: acute and chronic leukaemias; lymphoma; HIV infection not suppressed by antiretroviral therapy (HAART); cellular immune deficiencies; and high dose corticosteroids. It is not contraindicated for use in children or adolescents living with HIV infection who are receiving antiretroviral therapy and attaining viral suppression; or who are receiving topical/inhaled corticosteroids or low-dose systemic corticosteroids or those receiving corticosteroids as replacement therapy, e.g. for adrenal insufficiency. </a:t>
            </a: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endParaRPr lang="en-GB" dirty="0"/>
          </a:p>
          <a:p>
            <a:r>
              <a:rPr lang="en-GB" b="0" dirty="0"/>
              <a:t>Chapter 6 of the Green Book on contraindications and special precautions gives further advice on the use of live vaccines in individuals who are severely immunosuppressed. It</a:t>
            </a:r>
            <a:r>
              <a:rPr lang="en-GB" b="0" baseline="0" dirty="0"/>
              <a:t> states that the definition of </a:t>
            </a:r>
            <a:r>
              <a:rPr lang="en-GB" b="0" dirty="0"/>
              <a:t> “systemic high doses steroids” (and until at least 3 months after treatment has stopped) would include children who receive prednisolone, orally or rectally, at a daily dose (or its equivalent) of 2mg/ kg/day for at least one week, or 1mg/kg/day for one month. </a:t>
            </a:r>
            <a:r>
              <a:rPr lang="en-GB" sz="1200" b="0" i="0" u="none" strike="noStrike" kern="1200" baseline="0" dirty="0">
                <a:solidFill>
                  <a:schemeClr val="tx1"/>
                </a:solidFill>
                <a:latin typeface="+mn-lt"/>
                <a:ea typeface="ヒラギノ角ゴ Pro W3" pitchFamily="84" charset="-128"/>
                <a:cs typeface="ヒラギノ角ゴ Pro W3" pitchFamily="84" charset="-128"/>
              </a:rPr>
              <a:t>Occasionally, individuals on lower doses of steroids may be immunosuppressed and at increased risk from infections. In those cases, live vaccines should be considered with caution, in discussion with a relevant specialist physician”. </a:t>
            </a:r>
          </a:p>
          <a:p>
            <a:endParaRPr lang="en-GB" dirty="0"/>
          </a:p>
          <a:p>
            <a:pPr>
              <a:lnSpc>
                <a:spcPts val="1600"/>
              </a:lnSpc>
              <a:spcBef>
                <a:spcPts val="600"/>
              </a:spcBef>
            </a:pPr>
            <a:r>
              <a:rPr lang="en-GB" sz="1200" kern="1200" dirty="0">
                <a:solidFill>
                  <a:schemeClr val="tx1"/>
                </a:solidFill>
                <a:effectLst/>
                <a:latin typeface="+mn-lt"/>
                <a:ea typeface="ヒラギノ角ゴ Pro W3" pitchFamily="84" charset="-128"/>
                <a:cs typeface="ヒラギノ角ゴ Pro W3" pitchFamily="84" charset="-128"/>
              </a:rPr>
              <a:t>The</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live attenuated vaccine is contraindicated in children and adolescents receiving salicylate therapy (other than for topical treatment of localised conditions) because of the association of Reye's syndrome with salicylates and wild-type flu infection as described in the SPC for Fluenz Tetra.</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 Reye's syndrome has been reported following the use of salicylates during wild-type influenza infection.</a:t>
            </a:r>
          </a:p>
          <a:p>
            <a:pPr>
              <a:lnSpc>
                <a:spcPts val="1600"/>
              </a:lnSpc>
              <a:spcBef>
                <a:spcPts val="600"/>
              </a:spcBef>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Because of the theoretical risk of Reye’s syndrome following administration of the LAIV to children on aspirin therapy or other salicylate-containing medicine, they should not be given LAIV and should instead be offered an inactivated flu vaccine.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Safety data for the live attenuated flu vaccine when given in pregnancy is limited. Whilst there is no evidence of risk with live attenuated flu</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vaccine,</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inactivated flu</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vaccines are preferred for those who are pregnant. There is no need, however, to specifically test eligible girls for pregnancy or to advise avoidance of pregnancy in those who have been recently vaccinated.</a:t>
            </a:r>
          </a:p>
          <a:p>
            <a:endParaRPr lang="en-GB" dirty="0"/>
          </a:p>
          <a:p>
            <a:r>
              <a:rPr lang="en-GB" sz="1200" kern="1200" dirty="0">
                <a:solidFill>
                  <a:schemeClr val="tx1"/>
                </a:solidFill>
                <a:effectLst/>
                <a:latin typeface="+mn-lt"/>
                <a:ea typeface="ヒラギノ角ゴ Pro W3" pitchFamily="84" charset="-128"/>
                <a:cs typeface="ヒラギノ角ゴ Pro W3" pitchFamily="84" charset="-128"/>
              </a:rPr>
              <a:t>Confirmed anaphylaxis is rare. Other allergic conditions such as rashes may occur more commonly and are not contraindications to further immunisation. A careful history of the event will often distinguish between true anaphylaxis and other events that are either not due to the vaccine or are not life threatening. In the latter circumstance, it may be possible to continue the immunisation course. Specialist advice must be sought on the vaccines and the circumstances in which they could be given. The risk to the individual of not being immunised must be taken into account.</a:t>
            </a:r>
          </a:p>
          <a:p>
            <a:r>
              <a:rPr lang="en-GB" sz="1200" kern="1200" dirty="0">
                <a:solidFill>
                  <a:schemeClr val="tx1"/>
                </a:solidFill>
                <a:effectLst/>
                <a:latin typeface="+mn-lt"/>
                <a:ea typeface="ヒラギノ角ゴ Pro W3" pitchFamily="84" charset="-128"/>
                <a:cs typeface="ヒラギノ角ゴ Pro W3" pitchFamily="84" charset="-128"/>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ヒラギノ角ゴ Pro W3" pitchFamily="84" charset="-128"/>
                <a:cs typeface="ヒラギノ角ゴ Pro W3" pitchFamily="84" charset="-128"/>
              </a:rPr>
              <a:t>The SmPCs for individual products should always be referred to when deciding which vaccine to give. </a:t>
            </a:r>
            <a:r>
              <a:rPr lang="en-GB" sz="1000" dirty="0"/>
              <a:t>There are very few individuals</a:t>
            </a:r>
            <a:r>
              <a:rPr lang="en-GB" sz="1000" baseline="0" dirty="0"/>
              <a:t> </a:t>
            </a:r>
            <a:r>
              <a:rPr lang="en-GB" sz="1000" dirty="0"/>
              <a:t>who cannot receive any flu</a:t>
            </a:r>
            <a:r>
              <a:rPr lang="en-GB" sz="1000" baseline="0" dirty="0"/>
              <a:t> </a:t>
            </a:r>
            <a:r>
              <a:rPr lang="en-GB" sz="1000" dirty="0"/>
              <a:t>vaccine.</a:t>
            </a:r>
            <a:r>
              <a:rPr lang="en-GB" sz="1000" baseline="0" dirty="0"/>
              <a:t> </a:t>
            </a:r>
            <a:r>
              <a:rPr lang="en-GB" sz="1000" dirty="0"/>
              <a:t>When there is doubt, appropriate advice should be sought promptly from the local screening and immunisation or health protection team or the patient’s consultant so that the period the individual is left unvaccinated is minimised.</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52</a:t>
            </a:fld>
            <a:endParaRPr lang="en-US" dirty="0"/>
          </a:p>
        </p:txBody>
      </p:sp>
    </p:spTree>
    <p:extLst>
      <p:ext uri="{BB962C8B-B14F-4D97-AF65-F5344CB8AC3E}">
        <p14:creationId xmlns:p14="http://schemas.microsoft.com/office/powerpoint/2010/main" val="35269772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u="sng"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hlinkClick r:id="rId3"/>
              </a:rPr>
              <a:t>Reye’s syndrome</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53</a:t>
            </a:fld>
            <a:endParaRPr lang="en-US" dirty="0"/>
          </a:p>
        </p:txBody>
      </p:sp>
    </p:spTree>
    <p:extLst>
      <p:ext uri="{BB962C8B-B14F-4D97-AF65-F5344CB8AC3E}">
        <p14:creationId xmlns:p14="http://schemas.microsoft.com/office/powerpoint/2010/main" val="3311598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Minor illnesses without fever or systemic upset are not valid reasons to postpone vaccination. If the individual is acutely unwell, immunisation may be postponed until they have recovered.</a:t>
            </a:r>
            <a:r>
              <a:rPr lang="en-GB" baseline="0" dirty="0"/>
              <a:t> T</a:t>
            </a:r>
            <a:r>
              <a:rPr lang="en-GB" dirty="0"/>
              <a:t>his is to avoid confusing the differential diagnosis of acute illness by wrongly attributing any</a:t>
            </a:r>
            <a:r>
              <a:rPr lang="en-GB" baseline="0" dirty="0"/>
              <a:t> </a:t>
            </a:r>
            <a:r>
              <a:rPr lang="en-GB" dirty="0"/>
              <a:t>signs or symptoms to</a:t>
            </a:r>
            <a:r>
              <a:rPr lang="en-GB" baseline="0" dirty="0"/>
              <a:t> the</a:t>
            </a:r>
            <a:r>
              <a:rPr lang="en-GB" dirty="0"/>
              <a:t> adverse effects of the vaccine.</a:t>
            </a:r>
          </a:p>
          <a:p>
            <a:endParaRPr lang="en-GB" dirty="0"/>
          </a:p>
          <a:p>
            <a:r>
              <a:rPr lang="en-GB" dirty="0"/>
              <a:t>There are no data on the effectiveness of LAIV</a:t>
            </a:r>
            <a:r>
              <a:rPr lang="en-GB" baseline="0" dirty="0"/>
              <a:t> </a:t>
            </a:r>
            <a:r>
              <a:rPr lang="en-GB" dirty="0"/>
              <a:t>when given to children with heavily blocked or runny nose (rhinitis) attributable to infection or allergy. As heavy nasal congestion might impede delivery of the vaccine to the nasopharyngeal mucosa, deferral of administration until resolution of the nasal congestion should be considered or an appropriate alternative intramuscularly administered influenza vaccine should be considered.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There is a potential for influenza antiviral agents to lower the effectiveness of the live attenuated influenza vaccine. Therefore, influenza antiviral agents and LAIV should not be administered concomitantly. LAIV</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should be delayed until 48 hours following the cessation of treatment with influenza antiviral agents. Administration of influenza antiviral agents within 2 weeks of administration of LAIV</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may adversely affect the effectiveness of the vaccine.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r>
              <a:rPr lang="en-GB" dirty="0"/>
              <a:t>Minor illnesses without fever of systemic upset are not valid reasons to postpone vaccination. If the individual is acutely unwell the vaccination may be deferred until they have recovered.</a:t>
            </a:r>
            <a:r>
              <a:rPr lang="en-GB" baseline="0" dirty="0"/>
              <a:t> T</a:t>
            </a:r>
            <a:r>
              <a:rPr lang="en-GB" dirty="0"/>
              <a:t>his is to avoid confusing the differential diagnosis of any acute illness by wrongly attributing any</a:t>
            </a:r>
            <a:r>
              <a:rPr lang="en-GB" baseline="0" dirty="0"/>
              <a:t> </a:t>
            </a:r>
            <a:r>
              <a:rPr lang="en-GB" dirty="0"/>
              <a:t>signs or symptoms to the adverse effects of the vaccine.</a:t>
            </a:r>
          </a:p>
          <a:p>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55</a:t>
            </a:fld>
            <a:endParaRPr lang="en-US" dirty="0"/>
          </a:p>
        </p:txBody>
      </p:sp>
    </p:spTree>
    <p:extLst>
      <p:ext uri="{BB962C8B-B14F-4D97-AF65-F5344CB8AC3E}">
        <p14:creationId xmlns:p14="http://schemas.microsoft.com/office/powerpoint/2010/main" val="35360267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ヒラギノ角ゴ Pro W3" pitchFamily="84" charset="-128"/>
                <a:cs typeface="ヒラギノ角ゴ Pro W3" pitchFamily="84" charset="-128"/>
              </a:rPr>
              <a:t>In 2019, JCVI advised that, on the basis of recent data, children with asthma on inhaled corticosteroids may safely be given LAIV, irrespective of the dose prescribed. LAIV is not recommended for children and adolescents currently experiencing an acute exacerbation of symptoms including those who have had increased wheezing and/or needed additional bronchodilator treatment in the previous 72 hours. Such children should be offered a suitable inactivated influenza vaccine to avoid a delay in protection.</a:t>
            </a:r>
          </a:p>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r>
              <a:rPr lang="en-GB" sz="1200" b="0" i="0" u="none" strike="noStrike" kern="1200" baseline="0" dirty="0">
                <a:solidFill>
                  <a:schemeClr val="tx1"/>
                </a:solidFill>
                <a:latin typeface="+mn-lt"/>
                <a:ea typeface="ヒラギノ角ゴ Pro W3" pitchFamily="84" charset="-128"/>
                <a:cs typeface="ヒラギノ角ゴ Pro W3" pitchFamily="84" charset="-128"/>
              </a:rPr>
              <a:t>There are limited safety data in children who require regular oral steroids for maintenance of asthma control, or have previously required intensive care for asthma exacerbation – such children should only be given LAIV on the advice of their specialist. As these children may be at higher risk from influenza infection, those who cannot receive LAIV should receive a suitable inactivated influenza vaccine. Children with significant asthma and aged under 9 years who have not been previously vaccinated against influenza will require a second dose (of either LAIV or inactivated vaccine as appropriate).</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56</a:t>
            </a:fld>
            <a:endParaRPr lang="en-US" dirty="0"/>
          </a:p>
        </p:txBody>
      </p:sp>
    </p:spTree>
    <p:extLst>
      <p:ext uri="{BB962C8B-B14F-4D97-AF65-F5344CB8AC3E}">
        <p14:creationId xmlns:p14="http://schemas.microsoft.com/office/powerpoint/2010/main" val="27583340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35199259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Segoe UI" panose="020B0502040204020203" pitchFamily="34" charset="0"/>
                <a:hlinkClick r:id="rId3"/>
              </a:rPr>
              <a:t>https://assets.publishing.service.gov.uk/government/uploads/system/uploads/attachment_data/file/1105068/Flu-information-for-HCPs-2022-to-2023-20Sept22.pdf</a:t>
            </a:r>
            <a:r>
              <a:rPr lang="en-GB" sz="1200" dirty="0">
                <a:effectLst/>
                <a:latin typeface="Segoe UI" panose="020B0502040204020203" pitchFamily="34" charset="0"/>
              </a:rPr>
              <a:t> </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62</a:t>
            </a:fld>
            <a:endParaRPr lang="en-GB"/>
          </a:p>
        </p:txBody>
      </p:sp>
    </p:spTree>
    <p:extLst>
      <p:ext uri="{BB962C8B-B14F-4D97-AF65-F5344CB8AC3E}">
        <p14:creationId xmlns:p14="http://schemas.microsoft.com/office/powerpoint/2010/main" val="10595192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ヒラギノ角ゴ Pro W3" pitchFamily="84" charset="-128"/>
                <a:cs typeface="ヒラギノ角ゴ Pro W3" pitchFamily="84" charset="-128"/>
              </a:rPr>
              <a:t>There is a theoretical potential for transmission of live attenuated influenza virus in the LAIV</a:t>
            </a:r>
            <a:r>
              <a:rPr lang="en-US" sz="1200" kern="1200" baseline="0" dirty="0">
                <a:solidFill>
                  <a:schemeClr val="tx1"/>
                </a:solidFill>
                <a:effectLst/>
                <a:latin typeface="+mn-lt"/>
                <a:ea typeface="ヒラギノ角ゴ Pro W3" pitchFamily="84" charset="-128"/>
                <a:cs typeface="ヒラギノ角ゴ Pro W3" pitchFamily="84" charset="-128"/>
              </a:rPr>
              <a:t> </a:t>
            </a:r>
            <a:r>
              <a:rPr lang="en-US" sz="1200" kern="1200" dirty="0">
                <a:solidFill>
                  <a:schemeClr val="tx1"/>
                </a:solidFill>
                <a:effectLst/>
                <a:latin typeface="+mn-lt"/>
                <a:ea typeface="ヒラギノ角ゴ Pro W3" pitchFamily="84" charset="-128"/>
                <a:cs typeface="ヒラギノ角ゴ Pro W3" pitchFamily="84" charset="-128"/>
              </a:rPr>
              <a:t>to immunocompromised contacts for 1 to 2 weeks following vaccination. In the US, where there has been extensive use of the live attenuated influenza vaccine, there have been no reported instances of illness or infections from the vaccine virus among immunocompromised patients inadvertently exposed. Where close contact with very severely immunocompromised patients (such as bone marrow transplant patients requiring isolation) is likely or unavoidable (for example, household members), however, appropriate alternative inactivated influenza vaccines should be considered.</a:t>
            </a:r>
            <a:endParaRPr lang="en-GB" sz="1200" kern="1200" dirty="0">
              <a:solidFill>
                <a:schemeClr val="tx1"/>
              </a:solidFill>
              <a:effectLst/>
              <a:latin typeface="+mn-lt"/>
              <a:ea typeface="ヒラギノ角ゴ Pro W3" pitchFamily="84" charset="-128"/>
              <a:cs typeface="ヒラギノ角ゴ Pro W3" pitchFamily="84" charset="-128"/>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64</a:t>
            </a:fld>
            <a:endParaRPr lang="en-US" dirty="0"/>
          </a:p>
        </p:txBody>
      </p:sp>
    </p:spTree>
    <p:extLst>
      <p:ext uri="{BB962C8B-B14F-4D97-AF65-F5344CB8AC3E}">
        <p14:creationId xmlns:p14="http://schemas.microsoft.com/office/powerpoint/2010/main" val="38485449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Vaccines should be stored in the original packaging at +2°C to +8°C and protected from light. All vaccines are sensitive to some extent to heat and cold. Heat speeds up the decline in potency of most vaccines, thus reducing their shelf life. Efficacy, safety and quality may be adversely affected if vaccines are not stored at the temperatures specified in the licence. Freezing may cause increased reactogenicity and loss of potency for some vaccines and can also cause hairline cracks in the container, leading to contamination of the contents.</a:t>
            </a:r>
          </a:p>
          <a:p>
            <a:endParaRPr lang="en-GB" dirty="0"/>
          </a:p>
          <a:p>
            <a:r>
              <a:rPr lang="en-GB" sz="1200" b="0" i="0" u="none" strike="noStrike" kern="1200" baseline="0" dirty="0">
                <a:solidFill>
                  <a:schemeClr val="tx1"/>
                </a:solidFill>
                <a:latin typeface="+mn-lt"/>
                <a:ea typeface="ヒラギノ角ゴ Pro W3" pitchFamily="84" charset="-128"/>
                <a:cs typeface="ヒラギノ角ゴ Pro W3" pitchFamily="84" charset="-128"/>
              </a:rPr>
              <a:t>LAIV has a shelf life of 18 weeks that starts at the point of release from the manufacturer. This is a shorter shelf life than other influenza vaccines and some of this time will have passed when the vaccine reaches the place where it is to be administered. It is important that the expiry date on the nasal spray applicator is checked before use. If the expiry date has passed, arrangements should be made to have the vaccine disposed safely. </a:t>
            </a:r>
          </a:p>
          <a:p>
            <a:endParaRPr lang="en-GB" sz="1200" b="0" i="0" u="none" strike="noStrike" kern="1200" baseline="0" dirty="0">
              <a:solidFill>
                <a:schemeClr val="tx1"/>
              </a:solidFill>
              <a:latin typeface="+mn-lt"/>
              <a:ea typeface="ヒラギノ角ゴ Pro W3" pitchFamily="84" charset="-128"/>
            </a:endParaRPr>
          </a:p>
          <a:p>
            <a:r>
              <a:rPr lang="en-GB" dirty="0"/>
              <a:t>The vaccine should be stored in the original packaging. This makes it easy to identify in the vaccine fridge and to check batch numbers and expiry dates. The original packaging also provides some protection against fluctuation of temperature and protection from light.</a:t>
            </a:r>
          </a:p>
          <a:p>
            <a:endParaRPr lang="en-GB" dirty="0"/>
          </a:p>
          <a:p>
            <a:r>
              <a:rPr lang="en-GB" dirty="0"/>
              <a:t>Vaccines are expensive and it is important to minimise wastage through inappropriate storage.</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66</a:t>
            </a:fld>
            <a:endParaRPr lang="en-US" dirty="0"/>
          </a:p>
        </p:txBody>
      </p:sp>
    </p:spTree>
    <p:extLst>
      <p:ext uri="{BB962C8B-B14F-4D97-AF65-F5344CB8AC3E}">
        <p14:creationId xmlns:p14="http://schemas.microsoft.com/office/powerpoint/2010/main" val="395097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r>
              <a:rPr lang="en-GB" sz="1200" b="0" i="0" u="none" strike="noStrike" kern="1200" baseline="0" dirty="0">
                <a:solidFill>
                  <a:schemeClr val="tx1"/>
                </a:solidFill>
                <a:latin typeface="+mn-lt"/>
                <a:ea typeface="ヒラギノ角ゴ Pro W3" pitchFamily="84" charset="-128"/>
                <a:cs typeface="ヒラギノ角ゴ Pro W3" pitchFamily="84" charset="-128"/>
              </a:rPr>
              <a:t>The World Health Organization (WHO) convenes a group that reviews the global influenza situation (once each year for the northern hemisphere and once for the southern hemisphere) and recommends which flu strains should go in the seasonal vaccine to be produced by manufacturers for the following season 6 to 8 months later. This recommendation is based on information about the circulating viruses and epidemiological data from around the world at that time. </a:t>
            </a:r>
          </a:p>
          <a:p>
            <a:pPr eaLnBrk="1" hangingPunct="1">
              <a:spcBef>
                <a:spcPct val="0"/>
              </a:spcBef>
            </a:pPr>
            <a:endParaRPr lang="en-GB" sz="1200" kern="1200" dirty="0">
              <a:solidFill>
                <a:schemeClr val="tx1"/>
              </a:solidFill>
              <a:effectLst/>
              <a:latin typeface="+mn-lt"/>
              <a:ea typeface="ヒラギノ角ゴ Pro W3" pitchFamily="84" charset="-128"/>
              <a:cs typeface="ヒラギノ角ゴ Pro W3" pitchFamily="84" charset="-128"/>
            </a:endParaRPr>
          </a:p>
          <a:p>
            <a:pPr eaLnBrk="1" hangingPunct="1">
              <a:spcBef>
                <a:spcPct val="0"/>
              </a:spcBef>
            </a:pPr>
            <a:r>
              <a:rPr lang="en-GB" sz="1200" kern="1200" dirty="0">
                <a:solidFill>
                  <a:schemeClr val="tx1"/>
                </a:solidFill>
                <a:effectLst/>
                <a:latin typeface="+mn-lt"/>
                <a:ea typeface="ヒラギノ角ゴ Pro W3" pitchFamily="84" charset="-128"/>
                <a:cs typeface="ヒラギノ角ゴ Pro W3" pitchFamily="84" charset="-128"/>
              </a:rPr>
              <a:t>In previous years, most influenza vaccines were trivalent, containing 2 subtypes of influenza A and one B virus</a:t>
            </a:r>
            <a:r>
              <a:rPr lang="en-GB" sz="1200" kern="1200" baseline="0" dirty="0">
                <a:solidFill>
                  <a:schemeClr val="tx1"/>
                </a:solidFill>
                <a:effectLst/>
                <a:latin typeface="+mn-lt"/>
                <a:ea typeface="ヒラギノ角ゴ Pro W3" pitchFamily="84" charset="-128"/>
                <a:cs typeface="ヒラギノ角ゴ Pro W3" pitchFamily="84" charset="-128"/>
              </a:rPr>
              <a:t> but q</a:t>
            </a:r>
            <a:r>
              <a:rPr lang="en-GB" sz="1200" kern="1200" dirty="0">
                <a:solidFill>
                  <a:schemeClr val="tx1"/>
                </a:solidFill>
                <a:effectLst/>
                <a:latin typeface="+mn-lt"/>
                <a:ea typeface="ヒラギノ角ゴ Pro W3" pitchFamily="84" charset="-128"/>
                <a:cs typeface="ヒラギノ角ゴ Pro W3" pitchFamily="84" charset="-128"/>
              </a:rPr>
              <a:t>uadrivalent vaccines with an additional B virus have been developed in recent years. The first authorised quadrivalent flu vaccine was</a:t>
            </a:r>
            <a:r>
              <a:rPr lang="en-GB" sz="1200" kern="1200" baseline="0" dirty="0">
                <a:solidFill>
                  <a:schemeClr val="tx1"/>
                </a:solidFill>
                <a:effectLst/>
                <a:latin typeface="+mn-lt"/>
                <a:ea typeface="ヒラギノ角ゴ Pro W3" pitchFamily="84" charset="-128"/>
                <a:cs typeface="ヒラギノ角ゴ Pro W3" pitchFamily="84" charset="-128"/>
              </a:rPr>
              <a:t> made </a:t>
            </a:r>
            <a:r>
              <a:rPr lang="en-GB" sz="1200" kern="1200" dirty="0">
                <a:solidFill>
                  <a:schemeClr val="tx1"/>
                </a:solidFill>
                <a:effectLst/>
                <a:latin typeface="+mn-lt"/>
                <a:ea typeface="ヒラギノ角ゴ Pro W3" pitchFamily="84" charset="-128"/>
                <a:cs typeface="ヒラギノ角ゴ Pro W3" pitchFamily="84" charset="-128"/>
              </a:rPr>
              <a:t>available for use in the UK in 2013. The use of quadrivalent</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flu vaccines containing a B strain from each of the 2 B strain lineages should improve the matching of the vaccine to the circulating B strain(s).</a:t>
            </a:r>
            <a:endParaRPr lang="en-GB" dirty="0"/>
          </a:p>
          <a:p>
            <a:pPr eaLnBrk="1" hangingPunct="1">
              <a:spcBef>
                <a:spcPct val="0"/>
              </a:spcBef>
            </a:pPr>
            <a:endParaRPr lang="en-GB" dirty="0"/>
          </a:p>
        </p:txBody>
      </p:sp>
      <p:sp>
        <p:nvSpPr>
          <p:cNvPr id="81924" name="Slide Number Placeholder 3"/>
          <p:cNvSpPr>
            <a:spLocks noGrp="1"/>
          </p:cNvSpPr>
          <p:nvPr>
            <p:ph type="sldNum" sz="quarter" idx="5"/>
          </p:nvPr>
        </p:nvSpPr>
        <p:spPr bwMode="auto">
          <a:noFill/>
          <a:ln>
            <a:miter lim="800000"/>
            <a:headEnd/>
            <a:tailEnd/>
          </a:ln>
        </p:spPr>
        <p:txBody>
          <a:bodyPr/>
          <a:lstStyle/>
          <a:p>
            <a:fld id="{A8ED966E-B27A-5446-9DC7-70EF3AD70B53}" type="slidenum">
              <a:rPr lang="en-GB"/>
              <a:pPr/>
              <a:t>10</a:t>
            </a:fld>
            <a:endParaRPr lang="en-GB" dirty="0"/>
          </a:p>
        </p:txBody>
      </p:sp>
      <p:sp>
        <p:nvSpPr>
          <p:cNvPr id="81925" name="Header Placeholder 5"/>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GB" dirty="0">
                <a:ea typeface="ＭＳ Ｐゴシック" charset="-128"/>
                <a:cs typeface="ＭＳ Ｐゴシック" charset="-128"/>
              </a:rPr>
              <a:t>DRAFT ONLY - Please see the disclaimer text on slide 1</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PGD templates:</a:t>
            </a:r>
            <a:r>
              <a:rPr lang="en-GB" baseline="0" dirty="0"/>
              <a:t> </a:t>
            </a:r>
            <a:r>
              <a:rPr lang="en-GB" sz="12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Patient Group Directions (PGD) - Welsh Medicines Advice Service (wales.nhs.uk)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67</a:t>
            </a:fld>
            <a:endParaRPr lang="en-GB"/>
          </a:p>
        </p:txBody>
      </p:sp>
    </p:spTree>
    <p:extLst>
      <p:ext uri="{BB962C8B-B14F-4D97-AF65-F5344CB8AC3E}">
        <p14:creationId xmlns:p14="http://schemas.microsoft.com/office/powerpoint/2010/main" val="14049415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rPr>
              <a:t>.</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68</a:t>
            </a:fld>
            <a:endParaRPr lang="en-US" dirty="0"/>
          </a:p>
        </p:txBody>
      </p:sp>
    </p:spTree>
    <p:extLst>
      <p:ext uri="{BB962C8B-B14F-4D97-AF65-F5344CB8AC3E}">
        <p14:creationId xmlns:p14="http://schemas.microsoft.com/office/powerpoint/2010/main" val="19545829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An incomplete dose of LAIV does not need to be repeated as long as at least 0.1ml of the vaccine has been given intranasally as each half dose (0.1ml) contains enough viral particles to</a:t>
            </a:r>
            <a:br>
              <a:rPr lang="en-GB" sz="1800" dirty="0">
                <a:effectLst/>
                <a:latin typeface="Segoe UI" panose="020B0502040204020203" pitchFamily="34" charset="0"/>
              </a:rPr>
            </a:br>
            <a:r>
              <a:rPr lang="en-GB" sz="1800" dirty="0">
                <a:effectLst/>
                <a:latin typeface="Segoe UI" panose="020B0502040204020203" pitchFamily="34" charset="0"/>
              </a:rPr>
              <a:t>induce an immune response.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If the vaccine is accidentally squirted into the child’s eye, it may cause some slight irritation to the eye and eyewash or normal saline should be used to wash out the eye. The child or</a:t>
            </a:r>
            <a:br>
              <a:rPr lang="en-GB" sz="1800" dirty="0">
                <a:effectLst/>
                <a:latin typeface="Segoe UI" panose="020B0502040204020203" pitchFamily="34" charset="0"/>
              </a:rPr>
            </a:br>
            <a:r>
              <a:rPr lang="en-GB" sz="1800" dirty="0">
                <a:effectLst/>
                <a:latin typeface="Segoe UI" panose="020B0502040204020203" pitchFamily="34" charset="0"/>
              </a:rPr>
              <a:t>parent/carer should be advised to seek medical advice if any irritation occurs and persists beyond what might reasonably be expected.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https://assets.publishing.service.gov.uk/government/uploads/system/uploads/attachment_data/file/1105068/Flu-information-for-HCPs-2022-to-2023-20Sept22.pdf</a:t>
            </a:r>
            <a:endParaRPr lang="en-GB" sz="1800" dirty="0">
              <a:effectLst/>
              <a:latin typeface="Arial" panose="020B060402020202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70</a:t>
            </a:fld>
            <a:endParaRPr lang="en-GB"/>
          </a:p>
        </p:txBody>
      </p:sp>
    </p:spTree>
    <p:extLst>
      <p:ext uri="{BB962C8B-B14F-4D97-AF65-F5344CB8AC3E}">
        <p14:creationId xmlns:p14="http://schemas.microsoft.com/office/powerpoint/2010/main" val="2854353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73</a:t>
            </a:fld>
            <a:endParaRPr lang="en-GB"/>
          </a:p>
        </p:txBody>
      </p:sp>
    </p:spTree>
    <p:extLst>
      <p:ext uri="{BB962C8B-B14F-4D97-AF65-F5344CB8AC3E}">
        <p14:creationId xmlns:p14="http://schemas.microsoft.com/office/powerpoint/2010/main" val="42933062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76</a:t>
            </a:fld>
            <a:endParaRPr lang="en-GB"/>
          </a:p>
        </p:txBody>
      </p:sp>
    </p:spTree>
    <p:extLst>
      <p:ext uri="{BB962C8B-B14F-4D97-AF65-F5344CB8AC3E}">
        <p14:creationId xmlns:p14="http://schemas.microsoft.com/office/powerpoint/2010/main" val="1640406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81</a:t>
            </a:fld>
            <a:endParaRPr lang="en-GB"/>
          </a:p>
        </p:txBody>
      </p:sp>
    </p:spTree>
    <p:extLst>
      <p:ext uri="{BB962C8B-B14F-4D97-AF65-F5344CB8AC3E}">
        <p14:creationId xmlns:p14="http://schemas.microsoft.com/office/powerpoint/2010/main" val="1774732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risk of serious illness from flu is higher among children under 6 months of age, older people and those with underlying health conditions such as respiratory disease, cardiac disease or immunosuppression, as well as pregnant women. These groups are at greater risk of complications from flu such as bronchitis or pneumonia</a:t>
            </a:r>
            <a:r>
              <a:rPr lang="en-GB" sz="1200" kern="1200" dirty="0">
                <a:solidFill>
                  <a:schemeClr val="tx1"/>
                </a:solidFill>
                <a:effectLst/>
                <a:latin typeface="+mn-lt"/>
                <a:ea typeface="ヒラギノ角ゴ Pro W3" pitchFamily="84" charset="-128"/>
                <a:cs typeface="ヒラギノ角ゴ Pro W3" pitchFamily="84" charset="-128"/>
              </a:rPr>
              <a:t>. </a:t>
            </a: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11</a:t>
            </a:fld>
            <a:endParaRPr lang="en-US" dirty="0"/>
          </a:p>
        </p:txBody>
      </p:sp>
    </p:spTree>
    <p:extLst>
      <p:ext uri="{BB962C8B-B14F-4D97-AF65-F5344CB8AC3E}">
        <p14:creationId xmlns:p14="http://schemas.microsoft.com/office/powerpoint/2010/main" val="2847906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Serological studies in healthcare professionals have shown that approximately 30 to 50% of flu</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infections can be asymptomatic</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but the proportion of flu infections that are asymptomatic may vary depending on the characteristics of the influenza strain.</a:t>
            </a:r>
          </a:p>
          <a:p>
            <a:pPr eaLnBrk="1" hangingPunct="1">
              <a:spcBef>
                <a:spcPct val="0"/>
              </a:spcBef>
            </a:pP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dirty="0"/>
          </a:p>
        </p:txBody>
      </p:sp>
    </p:spTree>
    <p:extLst>
      <p:ext uri="{BB962C8B-B14F-4D97-AF65-F5344CB8AC3E}">
        <p14:creationId xmlns:p14="http://schemas.microsoft.com/office/powerpoint/2010/main" val="3476992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r>
              <a:rPr lang="en-GB" sz="1800" dirty="0">
                <a:effectLst/>
                <a:latin typeface="Calibri" panose="020F0502020204030204" pitchFamily="34" charset="0"/>
                <a:ea typeface="Calibri" panose="020F0502020204030204" pitchFamily="34" charset="0"/>
              </a:rPr>
              <a:t>The threshold at which the sentinel GP influenza like illness (ILI) consultation rate suggests that the influenza season has started is calculated using the Moving Epidemic Method (MEM). This method also produces thresholds to indicate medium, high and very high intensities of activity. In Wales, all influenza seasons from 2010/11 onwards are used to provide a historical comparison for MEM analysis. Due to unusual activity during the COVID-19 pandemic, 2020/21 and 2021/22 season data was not included in the calculation for 2022/23 MEM thresholds.</a:t>
            </a:r>
          </a:p>
          <a:p>
            <a:r>
              <a:rPr lang="en-GB" sz="1800" dirty="0">
                <a:solidFill>
                  <a:srgbClr val="1F497D"/>
                </a:solidFill>
                <a:effectLst/>
                <a:latin typeface="Calibri" panose="020F0502020204030204" pitchFamily="34" charset="0"/>
                <a:ea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Vega T, Lozano J E, </a:t>
            </a:r>
            <a:r>
              <a:rPr lang="en-GB" sz="1800" dirty="0" err="1">
                <a:effectLst/>
                <a:latin typeface="Calibri" panose="020F0502020204030204" pitchFamily="34" charset="0"/>
                <a:ea typeface="Calibri" panose="020F0502020204030204" pitchFamily="34" charset="0"/>
              </a:rPr>
              <a:t>Meerhoff</a:t>
            </a:r>
            <a:r>
              <a:rPr lang="en-GB" sz="1800" dirty="0">
                <a:effectLst/>
                <a:latin typeface="Calibri" panose="020F0502020204030204" pitchFamily="34" charset="0"/>
                <a:ea typeface="Calibri" panose="020F0502020204030204" pitchFamily="34" charset="0"/>
              </a:rPr>
              <a:t> T </a:t>
            </a:r>
            <a:r>
              <a:rPr lang="en-GB" sz="1800" i="1" dirty="0">
                <a:effectLst/>
                <a:latin typeface="Calibri" panose="020F0502020204030204" pitchFamily="34" charset="0"/>
                <a:ea typeface="Calibri" panose="020F0502020204030204" pitchFamily="34" charset="0"/>
              </a:rPr>
              <a:t>et al</a:t>
            </a:r>
            <a:r>
              <a:rPr lang="en-GB" sz="1800" dirty="0">
                <a:effectLst/>
                <a:latin typeface="Calibri" panose="020F0502020204030204" pitchFamily="34" charset="0"/>
                <a:ea typeface="Calibri" panose="020F0502020204030204" pitchFamily="34" charset="0"/>
              </a:rPr>
              <a:t>. </a:t>
            </a:r>
            <a:r>
              <a:rPr lang="en-GB" sz="1800" i="1" dirty="0">
                <a:effectLst/>
                <a:latin typeface="Calibri" panose="020F0502020204030204" pitchFamily="34" charset="0"/>
                <a:ea typeface="Calibri" panose="020F0502020204030204" pitchFamily="34" charset="0"/>
              </a:rPr>
              <a:t>Influenza surveillance in Europe: </a:t>
            </a:r>
            <a:r>
              <a:rPr lang="en-GB" sz="1800" dirty="0">
                <a:effectLst/>
                <a:latin typeface="Calibri" panose="020F0502020204030204" pitchFamily="34" charset="0"/>
                <a:ea typeface="Calibri" panose="020F0502020204030204" pitchFamily="34" charset="0"/>
              </a:rPr>
              <a:t>establishing epidemic thresholds by the Moving Epidemic Method</a:t>
            </a:r>
            <a:r>
              <a:rPr lang="en-GB" sz="1800" i="1" dirty="0">
                <a:effectLst/>
                <a:latin typeface="Calibri" panose="020F0502020204030204" pitchFamily="34" charset="0"/>
                <a:ea typeface="Calibri" panose="020F0502020204030204" pitchFamily="34" charset="0"/>
              </a:rPr>
              <a:t>. Influenza and Other Respiratory Viruses</a:t>
            </a:r>
            <a:r>
              <a:rPr lang="en-GB" sz="1800" dirty="0">
                <a:effectLst/>
                <a:latin typeface="Calibri" panose="020F0502020204030204" pitchFamily="34" charset="0"/>
                <a:ea typeface="Calibri" panose="020F0502020204030204" pitchFamily="34" charset="0"/>
              </a:rPr>
              <a:t>. 2013;7(4):346-558 Available from: </a:t>
            </a:r>
            <a:r>
              <a:rPr lang="en-GB" sz="1800" u="sng" dirty="0">
                <a:solidFill>
                  <a:srgbClr val="0563C1"/>
                </a:solidFill>
                <a:effectLst/>
                <a:latin typeface="Calibri" panose="020F0502020204030204" pitchFamily="34" charset="0"/>
                <a:ea typeface="Calibri" panose="020F0502020204030204" pitchFamily="34" charset="0"/>
                <a:hlinkClick r:id="rId3"/>
              </a:rPr>
              <a:t>http://onlinelibrary.wiley.com/doi/10.1111/j.1750-2659.2012.00422.x/full</a:t>
            </a:r>
            <a:r>
              <a:rPr lang="en-GB" sz="1800" dirty="0">
                <a:effectLst/>
                <a:latin typeface="Calibri" panose="020F0502020204030204" pitchFamily="34" charset="0"/>
                <a:ea typeface="Calibri" panose="020F0502020204030204" pitchFamily="34" charset="0"/>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2850479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Although influenza activity is not usually significant in the UK before the middle of November, the influenza season can start early and therefore the ideal time for immunisation is between September and early November. After immunisation, protective immune responses may be achieved within 14 days.  Protection afforded by the vaccine is thought to last for at least one influenza season. However, as the level of protection provided in subsequent seasons is likely to reduce and there may be changes to the circulating strains from one season to the next, annual revaccination is important.</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14</a:t>
            </a:fld>
            <a:endParaRPr lang="en-US" dirty="0"/>
          </a:p>
        </p:txBody>
      </p:sp>
    </p:spTree>
    <p:extLst>
      <p:ext uri="{BB962C8B-B14F-4D97-AF65-F5344CB8AC3E}">
        <p14:creationId xmlns:p14="http://schemas.microsoft.com/office/powerpoint/2010/main" val="4264120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15</a:t>
            </a:fld>
            <a:endParaRPr lang="en-US" dirty="0"/>
          </a:p>
        </p:txBody>
      </p:sp>
    </p:spTree>
    <p:extLst>
      <p:ext uri="{BB962C8B-B14F-4D97-AF65-F5344CB8AC3E}">
        <p14:creationId xmlns:p14="http://schemas.microsoft.com/office/powerpoint/2010/main" val="1211528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wales/national-influenza-immunisation-programme-2023-24-whc2023023"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7978/Influenza-green-book-chapter19-16September22.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v.wales/national-influenza-immunisation-programme-2023-24-whc2023023"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hw.nhs.wales/topics/immunisation-and-vaccines/fluvaccine/annual-influenza-surveillance-and-influenza-vaccination-uptake-reports/" TargetMode="External"/><Relationship Id="rId2" Type="http://schemas.openxmlformats.org/officeDocument/2006/relationships/hyperlink" Target="https://www.gov.wales/health-circular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gov.uk/government/publications/flu-vaccinations-for-people-with-learning-disabilities/flu-vaccinations-supporting-people-with-learning-disabilitie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gov.wales/health-circular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gov.uk/government/publications/flu-vaccination-programme-information-for-healthcare-practitioner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influenza-the-green-book-chapter-19"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phw.nhs.wales/topics/immunisation-and-vaccines/vaccine-resources-for-health-and-social-care-professionals/immunisation-training-resources-and-events/"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phw.nhs.wales/topics/immunisation-and-vaccines/fluvaccine/resourcesforprofessionals/flu-vaccines-recommended-in-wales-23-24/"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gov.uk/government/publications/influenza-vaccines-marketed-in-the-uk"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www.gov.wales/reimbursable-vaccines-and-eligible-cohorts-2023-2024-nhs-seasonal-influenza-flu-vaccination" TargetMode="External"/><Relationship Id="rId5" Type="http://schemas.openxmlformats.org/officeDocument/2006/relationships/hyperlink" Target="https://www.gov.wales/national-influenza-immunisation-programme-2023-24-whc2023023" TargetMode="Externa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hyperlink" Target="https://www.medicines.org.uk/emc/"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who.int/publications/m/item/recommended-composition-of-influenza-virus-vaccines-for-use-in-the-2023-2024-northern-hemisphere-influenza-season"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hyperlink" Target="https://www.gov.wales/reimbursable-vaccines-and-eligible-cohorts-2023-2024-nhs-seasonal-influenza-flu-vaccination"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www.gov.wales/national-influenza-immunisation-programme-2023-24-whc2023023" TargetMode="External"/><Relationship Id="rId5" Type="http://schemas.openxmlformats.org/officeDocument/2006/relationships/hyperlink" Target="https://www.gov.wales/sites/default/files/publications/2022-12/reimbursable-vaccines-and-eligible-cohorts-for-the-202324-nhs-seasonal-influenza-flu-vaccination-programme.pdf" TargetMode="External"/><Relationship Id="rId4" Type="http://schemas.openxmlformats.org/officeDocument/2006/relationships/hyperlink" Target="https://phw.nhs.wales/topics/immunisation-and-vaccines/fluvaccine/resourcesforprofessionals/flu-vaccines-recommended-in-wales-23-24/"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wales/sites/default/files/publications/2023-06/the-national-influenza-immunisation-programme-2023-24.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gov.uk/drug-safety-update/off-label-or-unlicensed-use-of-medicines-prescribers-responsibilities"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4.xml.rels><?xml version="1.0" encoding="UTF-8" standalone="yes"?>
<Relationships xmlns="http://schemas.openxmlformats.org/package/2006/relationships"><Relationship Id="rId3" Type="http://schemas.openxmlformats.org/officeDocument/2006/relationships/hyperlink" Target="https://www.gov.wales/reimbursable-vaccines-and-eligible-cohorts-2023-2024-nhs-seasonal-influenza-flu-vaccination"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phw.nhs.wales/topics/immunisation-and-vaccines/vaccination-accessible-information/" TargetMode="External"/><Relationship Id="rId5" Type="http://schemas.openxmlformats.org/officeDocument/2006/relationships/image" Target="../media/image13.png"/><Relationship Id="rId4" Type="http://schemas.openxmlformats.org/officeDocument/2006/relationships/hyperlink" Target="https://www.gov.wales/national-influenza-immunisation-programme-2023-24-whc2023023" TargetMode="External"/></Relationships>
</file>

<file path=ppt/slides/_rels/slide45.xml.rels><?xml version="1.0" encoding="UTF-8" standalone="yes"?>
<Relationships xmlns="http://schemas.openxmlformats.org/package/2006/relationships"><Relationship Id="rId2" Type="http://schemas.openxmlformats.org/officeDocument/2006/relationships/hyperlink" Target="https://www.nitag-resource.org/sites/default/files/2022-11/Draft%20JCVI%20Statement%20on%20Influenza%20Vaccines%202023-24_final%20version.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nitag-resource.org/sites/default/files/2022-11/Draft%20JCVI%20Statement%20on%20Influenza%20Vaccines%202023-24_final%20version.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nitag-resource.org/sites/default/files/2022-11/Draft%20JCVI%20Statement%20on%20Influenza%20Vaccines%202023-24_final%20version.pdf"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www.nitag-resource.org/sites/default/files/2022-11/Draft%20JCVI%20Statement%20on%20Influenza%20Vaccines%202023-24_final%20version.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gov.uk/drug-safety-update/off-label-or-unlicensed-use-of-medicines-prescribers-responsibilities"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7978/Influenza-green-book-chapter19-16September22.pdf"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ww.ncbi.nlm.nih.gov/pmc/articles/PMC4941557/"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ww.gov.uk/government/publications/influenza-the-green-book-chapter-19"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www.gov.uk/government/publications/influenza-vaccines-marketed-in-the-uk"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phw.nhs.wales/topics/immunisation-and-vaccines/fluvaccine/resourcesforprofessional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www.gov.uk/government/publications/influenza-the-green-book-chapter-19"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105068/Flu-information-for-HCPs-2022-to-2023-20Sept22.pdf"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phw.nhs.wales/about-us/policies-and-procedures/policies-and-procedures-documents/clinical-governance-and-infection-control-policies/"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phw.nhs.wales/topics/immunisation-and-vaccines/vaccine-resources-for-health-and-social-care-professionals/patient-group-directions-pgds-and-protocols-landing-page/"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hyperlink" Target="https://www.gov.wales/national-influenza-immunisation-programme-2023-24-whc2023023" TargetMode="External"/><Relationship Id="rId5" Type="http://schemas.openxmlformats.org/officeDocument/2006/relationships/hyperlink" Target="https://www.wmic.wales.nhs.uk/pgds-templates-advice/" TargetMode="External"/><Relationship Id="rId4" Type="http://schemas.openxmlformats.org/officeDocument/2006/relationships/hyperlink" Target="https://www.wmic.wales.nhs.uk/navs-cymru-hcp/"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s://www.gov.uk/government/publications/shingles-herpes-zoster-the-green-book-chapter-28a"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s://learn.nes.nhs.scot/63183/immunisation/seasonal-flu/administration-of-fluenz-tetra-video"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hyperlink" Target="https://phw.nhs.wales/services-and-teams/harp/infection-prevention-and-control/guidance/" TargetMode="External"/><Relationship Id="rId4" Type="http://schemas.openxmlformats.org/officeDocument/2006/relationships/image" Target="../media/image19.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eur01.safelinks.protection.outlook.com/?url=http%3A%2F%2Fwww.mhra.gov.uk%2Fyellowcard&amp;data=05%7C01%7CLaura.Craig%40ukhsa.gov.uk%7Cdb63c5ee1f9c401beb7708da4fadb15f%7Cee4e14994a354b2ead475f3cf9de8666%7C0%7C0%7C637909904678637380%7CUnknown%7CTWFpbGZsb3d8eyJWIjoiMC4wLjAwMDAiLCJQIjoiV2luMzIiLCJBTiI6Ik1haWwiLCJXVCI6Mn0%3D%7C3000%7C%7C%7C&amp;sdata=oYmr2eIx3BQbszeP%2FHezcEyE9KE82ONC00yAiygvboc%3D&amp;reserved=0"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nice.org.uk/guidance/ng103/chapter/Recommendations"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hyperlink" Target="https://www.nice.org.uk/guidance/ng103/chapter/recommendations#carers" TargetMode="External"/><Relationship Id="rId5" Type="http://schemas.openxmlformats.org/officeDocument/2006/relationships/hyperlink" Target="https://www.nice.org.uk/guidance/ng103/chapter/recommendations#eligible-groups" TargetMode="External"/><Relationship Id="rId4" Type="http://schemas.openxmlformats.org/officeDocument/2006/relationships/hyperlink" Target="https://www.nice.org.uk/guidance/ng103/chapter/recommendations#providers-of-flu-vaccination" TargetMode="External"/></Relationships>
</file>

<file path=ppt/slides/_rels/slide77.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s://nhswales365.sharepoint.com/sites/PHW_VPDPComms/SitePages/Guidance-reports-and-planning.aspx" TargetMode="External"/><Relationship Id="rId2" Type="http://schemas.openxmlformats.org/officeDocument/2006/relationships/hyperlink" Target="https://phw.nhs.wales/topics/immunisation-and-vaccines/fluvaccine/resourcesforprofessionals/"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phw.nhs.wales/topics/immunisation-and-vaccines/fluvaccin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hyperlink" Target="https://phw.nhs.wales/topics/immunisation-and-vaccines/fluvaccine/accessible-information/" TargetMode="External"/><Relationship Id="rId3" Type="http://schemas.openxmlformats.org/officeDocument/2006/relationships/image" Target="../media/image21.png"/><Relationship Id="rId7" Type="http://schemas.openxmlformats.org/officeDocument/2006/relationships/hyperlink" Target="https://phw.nhs.wales/services-and-teams/health-information-resources/"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hyperlink" Target="https://phw.nhs.wales/topics/immunisation-and-vaccines/fluvaccine/resourcesforprofessionals/"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a:noAutofit/>
          </a:bodyPr>
          <a:lstStyle/>
          <a:p>
            <a:r>
              <a:rPr lang="en-GB" sz="3600" dirty="0">
                <a:ea typeface="ヒラギノ角ゴ Pro W3" charset="-128"/>
                <a:cs typeface="ヒラギノ角ゴ Pro W3" charset="-128"/>
              </a:rPr>
              <a:t>The national flu immunisation programme 2023-24</a:t>
            </a:r>
            <a:endParaRPr lang="en-GB" sz="3600" dirty="0"/>
          </a:p>
        </p:txBody>
      </p:sp>
      <p:sp>
        <p:nvSpPr>
          <p:cNvPr id="3" name="TextBox 2">
            <a:extLst>
              <a:ext uri="{FF2B5EF4-FFF2-40B4-BE49-F238E27FC236}">
                <a16:creationId xmlns:a16="http://schemas.microsoft.com/office/drawing/2014/main" id="{5424C44A-CF2B-CF64-3107-594B030422AC}"/>
              </a:ext>
            </a:extLst>
          </p:cNvPr>
          <p:cNvSpPr txBox="1"/>
          <p:nvPr/>
        </p:nvSpPr>
        <p:spPr>
          <a:xfrm>
            <a:off x="464573" y="5046533"/>
            <a:ext cx="6339349" cy="1569660"/>
          </a:xfrm>
          <a:prstGeom prst="rect">
            <a:avLst/>
          </a:prstGeom>
          <a:noFill/>
        </p:spPr>
        <p:txBody>
          <a:bodyPr wrap="square">
            <a:spAutoFit/>
          </a:bodyPr>
          <a:lstStyle/>
          <a:p>
            <a:r>
              <a:rPr lang="en-GB" sz="2400" dirty="0">
                <a:solidFill>
                  <a:schemeClr val="bg1"/>
                </a:solidFill>
              </a:rPr>
              <a:t>Vaccine Preventable Disease Programme</a:t>
            </a:r>
          </a:p>
          <a:p>
            <a:r>
              <a:rPr lang="en-GB" sz="2400" dirty="0">
                <a:solidFill>
                  <a:schemeClr val="bg1"/>
                </a:solidFill>
              </a:rPr>
              <a:t>Public Health Wales</a:t>
            </a:r>
          </a:p>
          <a:p>
            <a:endParaRPr lang="en-GB" sz="2400" dirty="0">
              <a:solidFill>
                <a:schemeClr val="bg1"/>
              </a:solidFill>
            </a:endParaRPr>
          </a:p>
          <a:p>
            <a:r>
              <a:rPr lang="en-GB" sz="2400" dirty="0">
                <a:solidFill>
                  <a:schemeClr val="bg1"/>
                </a:solidFill>
              </a:rPr>
              <a:t>August 2023 version 1 </a:t>
            </a: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85406" y="257216"/>
            <a:ext cx="11517776" cy="576064"/>
          </a:xfrm>
        </p:spPr>
        <p:txBody>
          <a:bodyPr wrap="square" numCol="1" compatLnSpc="1">
            <a:prstTxWarp prst="textNoShape">
              <a:avLst/>
            </a:prstTxWarp>
            <a:noAutofit/>
          </a:bodyPr>
          <a:lstStyle/>
          <a:p>
            <a:r>
              <a:rPr lang="en-GB" sz="3600" b="1" dirty="0">
                <a:latin typeface="Arial" charset="0"/>
                <a:ea typeface="ヒラギノ角ゴ Pro W3" charset="-128"/>
                <a:cs typeface="ヒラギノ角ゴ Pro W3" charset="-128"/>
              </a:rPr>
              <a:t>Genetic changes in the flu virus – what this means</a:t>
            </a:r>
          </a:p>
        </p:txBody>
      </p:sp>
      <p:sp>
        <p:nvSpPr>
          <p:cNvPr id="24579" name="Content Placeholder 2"/>
          <p:cNvSpPr>
            <a:spLocks noGrp="1"/>
          </p:cNvSpPr>
          <p:nvPr>
            <p:ph idx="1"/>
          </p:nvPr>
        </p:nvSpPr>
        <p:spPr>
          <a:xfrm>
            <a:off x="1361321" y="1278786"/>
            <a:ext cx="9719366" cy="4861138"/>
          </a:xfrm>
        </p:spPr>
        <p:txBody>
          <a:bodyPr/>
          <a:lstStyle/>
          <a:p>
            <a:pPr marL="0" indent="0">
              <a:buNone/>
            </a:pPr>
            <a:r>
              <a:rPr lang="en-GB" sz="1600" dirty="0">
                <a:latin typeface="Arial" charset="0"/>
                <a:ea typeface="ヒラギノ角ゴ Pro W3" charset="-128"/>
                <a:cs typeface="ヒラギノ角ゴ Pro W3" charset="-128"/>
              </a:rPr>
              <a:t>Changes in the surface antigens (H and N) result in the flu virus constantly changing </a:t>
            </a:r>
          </a:p>
          <a:p>
            <a:pPr>
              <a:buFont typeface="Arial"/>
              <a:buChar char="•"/>
            </a:pPr>
            <a:r>
              <a:rPr lang="en-GB" sz="1600" b="1" dirty="0">
                <a:latin typeface="Arial" charset="0"/>
                <a:ea typeface="ヒラギノ角ゴ Pro W3" charset="-128"/>
                <a:cs typeface="ヒラギノ角ゴ Pro W3" charset="-128"/>
              </a:rPr>
              <a:t>Antigenic drift: </a:t>
            </a:r>
            <a:r>
              <a:rPr lang="en-GB" sz="1600" dirty="0">
                <a:latin typeface="Arial" charset="0"/>
                <a:ea typeface="ヒラギノ角ゴ Pro W3" charset="-128"/>
                <a:cs typeface="ヒラギノ角ゴ Pro W3" charset="-128"/>
              </a:rPr>
              <a:t>minor changes (natural mutations) in the genes of flu viruses that occur gradually over time</a:t>
            </a:r>
          </a:p>
          <a:p>
            <a:pPr marL="0" indent="0"/>
            <a:endParaRPr lang="en-GB" sz="1600" b="1" dirty="0">
              <a:latin typeface="Arial" charset="0"/>
              <a:ea typeface="ヒラギノ角ゴ Pro W3" charset="-128"/>
            </a:endParaRPr>
          </a:p>
          <a:p>
            <a:pPr marL="0" indent="0"/>
            <a:endParaRPr lang="en-GB" sz="1600" b="1" dirty="0">
              <a:latin typeface="Arial" charset="0"/>
              <a:ea typeface="ヒラギノ角ゴ Pro W3" charset="-128"/>
            </a:endParaRPr>
          </a:p>
          <a:p>
            <a:pPr marL="285750" indent="-285750"/>
            <a:r>
              <a:rPr lang="en-GB" sz="1600" b="1" dirty="0">
                <a:latin typeface="Arial" charset="0"/>
                <a:ea typeface="ヒラギノ角ゴ Pro W3" charset="-128"/>
              </a:rPr>
              <a:t>Antigenic shift: </a:t>
            </a:r>
            <a:r>
              <a:rPr lang="en-GB" sz="1600" dirty="0">
                <a:latin typeface="Arial" charset="0"/>
                <a:ea typeface="ヒラギノ角ゴ Pro W3" charset="-128"/>
              </a:rPr>
              <a:t>when 2 or more different strains combine. This abrupt major change results in a new subtype. Immunity from previous flu infections/vaccinations may not protect against the new subtype, potentially leading to a widespread epidemic or pandemic</a:t>
            </a:r>
          </a:p>
          <a:p>
            <a:pPr marL="0" indent="0"/>
            <a:endParaRPr lang="en-GB" sz="1600" dirty="0"/>
          </a:p>
          <a:p>
            <a:pPr marL="0" indent="0"/>
            <a:endParaRPr lang="en-GB" sz="1600" dirty="0"/>
          </a:p>
          <a:p>
            <a:pPr marL="0" indent="0"/>
            <a:endParaRPr lang="en-GB" sz="1600" dirty="0"/>
          </a:p>
          <a:p>
            <a:pPr marL="0" indent="0">
              <a:buNone/>
            </a:pPr>
            <a:endParaRPr lang="en-GB" sz="1600" dirty="0"/>
          </a:p>
          <a:p>
            <a:pPr marL="0" indent="0">
              <a:buNone/>
            </a:pPr>
            <a:r>
              <a:rPr lang="en-GB" sz="1600" dirty="0"/>
              <a:t>Because of the changing nature of flu viruses, the World Health Organisation (WHO) monitors their epidemiology throughout the world. Each year WHO makes recommendations about the strains of influenza A and B which are predicted to be circulating in the forthcoming winter. </a:t>
            </a:r>
            <a:br>
              <a:rPr lang="en-GB" sz="1600" dirty="0"/>
            </a:br>
            <a:r>
              <a:rPr lang="en-GB" sz="1600" dirty="0"/>
              <a:t>These strains are then included in the flu vaccine developed each year </a:t>
            </a:r>
          </a:p>
          <a:p>
            <a:pPr marL="0" indent="0"/>
            <a:endParaRPr lang="en-GB" sz="1600" dirty="0">
              <a:solidFill>
                <a:srgbClr val="FF0000"/>
              </a:solidFill>
              <a:latin typeface="Arial" charset="0"/>
            </a:endParaRPr>
          </a:p>
          <a:p>
            <a:endParaRPr lang="en-GB" sz="1600" dirty="0">
              <a:solidFill>
                <a:srgbClr val="FF0000"/>
              </a:solidFill>
              <a:latin typeface="Arial" charset="0"/>
              <a:ea typeface="ヒラギノ角ゴ Pro W3" charset="-128"/>
              <a:cs typeface="ヒラギノ角ゴ Pro W3" charset="-128"/>
            </a:endParaRPr>
          </a:p>
        </p:txBody>
      </p:sp>
      <p:grpSp>
        <p:nvGrpSpPr>
          <p:cNvPr id="12" name="Group 11"/>
          <p:cNvGrpSpPr/>
          <p:nvPr/>
        </p:nvGrpSpPr>
        <p:grpSpPr>
          <a:xfrm>
            <a:off x="4902151" y="1938929"/>
            <a:ext cx="914400" cy="914400"/>
            <a:chOff x="1645575" y="3348980"/>
            <a:chExt cx="914400" cy="914400"/>
          </a:xfrm>
        </p:grpSpPr>
        <p:sp>
          <p:nvSpPr>
            <p:cNvPr id="2" name="Oval 1"/>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Flowchart: Connector 2"/>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Flowchart: Connector 7"/>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Flowchart: Connector 8"/>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Flowchart: Connector 9"/>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7" name="Right Arrow 6"/>
          <p:cNvSpPr/>
          <p:nvPr/>
        </p:nvSpPr>
        <p:spPr>
          <a:xfrm>
            <a:off x="6031662" y="2185617"/>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Oval 16"/>
          <p:cNvSpPr/>
          <p:nvPr/>
        </p:nvSpPr>
        <p:spPr>
          <a:xfrm>
            <a:off x="6689186" y="1926809"/>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Pie 17"/>
          <p:cNvSpPr/>
          <p:nvPr/>
        </p:nvSpPr>
        <p:spPr>
          <a:xfrm>
            <a:off x="6831275" y="2124800"/>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9" name="Pie 18"/>
          <p:cNvSpPr/>
          <p:nvPr/>
        </p:nvSpPr>
        <p:spPr>
          <a:xfrm>
            <a:off x="6896616" y="2491303"/>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0" name="Pie 19"/>
          <p:cNvSpPr/>
          <p:nvPr/>
        </p:nvSpPr>
        <p:spPr>
          <a:xfrm>
            <a:off x="7203251" y="2129349"/>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a:p>
            <a:pPr algn="ctr"/>
            <a:endParaRPr lang="en-GB" dirty="0">
              <a:solidFill>
                <a:schemeClr val="tx1"/>
              </a:solidFill>
            </a:endParaRPr>
          </a:p>
        </p:txBody>
      </p:sp>
      <p:sp>
        <p:nvSpPr>
          <p:cNvPr id="21" name="Pie 20"/>
          <p:cNvSpPr/>
          <p:nvPr/>
        </p:nvSpPr>
        <p:spPr>
          <a:xfrm rot="20689244">
            <a:off x="7224634" y="2455206"/>
            <a:ext cx="241176" cy="246636"/>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a:p>
            <a:pPr algn="ctr"/>
            <a:endParaRPr lang="en-GB" dirty="0">
              <a:solidFill>
                <a:schemeClr val="tx1"/>
              </a:solidFill>
            </a:endParaRPr>
          </a:p>
        </p:txBody>
      </p:sp>
      <p:grpSp>
        <p:nvGrpSpPr>
          <p:cNvPr id="23" name="Group 22"/>
          <p:cNvGrpSpPr/>
          <p:nvPr/>
        </p:nvGrpSpPr>
        <p:grpSpPr>
          <a:xfrm>
            <a:off x="3071664" y="4077072"/>
            <a:ext cx="914400" cy="914400"/>
            <a:chOff x="1645575" y="3348980"/>
            <a:chExt cx="914400" cy="914400"/>
          </a:xfrm>
        </p:grpSpPr>
        <p:sp>
          <p:nvSpPr>
            <p:cNvPr id="24" name="Oval 23"/>
            <p:cNvSpPr/>
            <p:nvPr/>
          </p:nvSpPr>
          <p:spPr>
            <a:xfrm>
              <a:off x="1645575" y="334898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Flowchart: Connector 24"/>
            <p:cNvSpPr/>
            <p:nvPr/>
          </p:nvSpPr>
          <p:spPr>
            <a:xfrm>
              <a:off x="1763688" y="3728187"/>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lowchart: Connector 25"/>
            <p:cNvSpPr/>
            <p:nvPr/>
          </p:nvSpPr>
          <p:spPr>
            <a:xfrm>
              <a:off x="1992288" y="39541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Flowchart: Connector 26"/>
            <p:cNvSpPr/>
            <p:nvPr/>
          </p:nvSpPr>
          <p:spPr>
            <a:xfrm>
              <a:off x="2220888" y="372559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Flowchart: Connector 27"/>
            <p:cNvSpPr/>
            <p:nvPr/>
          </p:nvSpPr>
          <p:spPr>
            <a:xfrm>
              <a:off x="2045056" y="3445244"/>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9" name="Oval 28"/>
          <p:cNvSpPr/>
          <p:nvPr/>
        </p:nvSpPr>
        <p:spPr>
          <a:xfrm>
            <a:off x="4138464" y="3882183"/>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Oval 29"/>
          <p:cNvSpPr/>
          <p:nvPr/>
        </p:nvSpPr>
        <p:spPr>
          <a:xfrm>
            <a:off x="5142355" y="4110783"/>
            <a:ext cx="914400" cy="9144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ight Arrow 30"/>
          <p:cNvSpPr/>
          <p:nvPr/>
        </p:nvSpPr>
        <p:spPr>
          <a:xfrm>
            <a:off x="6344294" y="4311951"/>
            <a:ext cx="55380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Oval 31"/>
          <p:cNvSpPr/>
          <p:nvPr/>
        </p:nvSpPr>
        <p:spPr>
          <a:xfrm>
            <a:off x="7146386" y="4077072"/>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Flowchart: Connector 32"/>
          <p:cNvSpPr/>
          <p:nvPr/>
        </p:nvSpPr>
        <p:spPr>
          <a:xfrm>
            <a:off x="4223792"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Flowchart: Connector 33"/>
          <p:cNvSpPr/>
          <p:nvPr/>
        </p:nvSpPr>
        <p:spPr>
          <a:xfrm>
            <a:off x="5202388" y="4456279"/>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Flowchart: Connector 34"/>
          <p:cNvSpPr/>
          <p:nvPr/>
        </p:nvSpPr>
        <p:spPr>
          <a:xfrm>
            <a:off x="4528592" y="45065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Flowchart: Connector 35"/>
          <p:cNvSpPr/>
          <p:nvPr/>
        </p:nvSpPr>
        <p:spPr>
          <a:xfrm>
            <a:off x="4757192" y="41913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Flowchart: Connector 36"/>
          <p:cNvSpPr/>
          <p:nvPr/>
        </p:nvSpPr>
        <p:spPr>
          <a:xfrm>
            <a:off x="4452392" y="396277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Flowchart: Connector 37"/>
          <p:cNvSpPr/>
          <p:nvPr/>
        </p:nvSpPr>
        <p:spPr>
          <a:xfrm>
            <a:off x="7405238" y="4239832"/>
            <a:ext cx="228600" cy="2286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Flowchart: Connector 38"/>
          <p:cNvSpPr/>
          <p:nvPr/>
        </p:nvSpPr>
        <p:spPr>
          <a:xfrm>
            <a:off x="7393850" y="4635581"/>
            <a:ext cx="228600" cy="228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Flowchart: Connector 39"/>
          <p:cNvSpPr/>
          <p:nvPr/>
        </p:nvSpPr>
        <p:spPr>
          <a:xfrm>
            <a:off x="7736750" y="4401936"/>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Flowchart: Connector 40"/>
          <p:cNvSpPr/>
          <p:nvPr/>
        </p:nvSpPr>
        <p:spPr>
          <a:xfrm>
            <a:off x="5493777" y="473513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Flowchart: Connector 41"/>
          <p:cNvSpPr/>
          <p:nvPr/>
        </p:nvSpPr>
        <p:spPr>
          <a:xfrm>
            <a:off x="5741125" y="4419972"/>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Flowchart: Connector 42"/>
          <p:cNvSpPr/>
          <p:nvPr/>
        </p:nvSpPr>
        <p:spPr>
          <a:xfrm>
            <a:off x="5450993" y="4176143"/>
            <a:ext cx="228600" cy="228600"/>
          </a:xfrm>
          <a:prstGeom prst="flowChartConnecto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4">
            <a:extLst>
              <a:ext uri="{FF2B5EF4-FFF2-40B4-BE49-F238E27FC236}">
                <a16:creationId xmlns:a16="http://schemas.microsoft.com/office/drawing/2014/main" id="{10D9CCD9-AB29-370E-2CE6-BC82752EA69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10</a:t>
            </a:fld>
            <a:endParaRPr lang="en-GB" dirty="0"/>
          </a:p>
        </p:txBody>
      </p:sp>
    </p:spTree>
    <p:extLst>
      <p:ext uri="{BB962C8B-B14F-4D97-AF65-F5344CB8AC3E}">
        <p14:creationId xmlns:p14="http://schemas.microsoft.com/office/powerpoint/2010/main" val="3974571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3DA38-BD0A-40E5-8B90-1CCC4D27915B}"/>
              </a:ext>
            </a:extLst>
          </p:cNvPr>
          <p:cNvSpPr>
            <a:spLocks noGrp="1"/>
          </p:cNvSpPr>
          <p:nvPr>
            <p:ph type="title"/>
          </p:nvPr>
        </p:nvSpPr>
        <p:spPr>
          <a:xfrm>
            <a:off x="348868" y="300716"/>
            <a:ext cx="6779721" cy="688331"/>
          </a:xfrm>
        </p:spPr>
        <p:txBody>
          <a:bodyPr/>
          <a:lstStyle/>
          <a:p>
            <a:r>
              <a:rPr lang="en-GB" sz="3600" b="1" dirty="0">
                <a:latin typeface="Arial" charset="0"/>
                <a:ea typeface="ヒラギノ角ゴ Pro W3" charset="-128"/>
                <a:cs typeface="ヒラギノ角ゴ Pro W3" charset="-128"/>
              </a:rPr>
              <a:t>Possible complications of flu</a:t>
            </a:r>
            <a:endParaRPr lang="en-GB" sz="3600" b="1" dirty="0"/>
          </a:p>
        </p:txBody>
      </p:sp>
      <p:sp>
        <p:nvSpPr>
          <p:cNvPr id="3" name="Content Placeholder 2">
            <a:extLst>
              <a:ext uri="{FF2B5EF4-FFF2-40B4-BE49-F238E27FC236}">
                <a16:creationId xmlns:a16="http://schemas.microsoft.com/office/drawing/2014/main" id="{875ACA2C-3320-48BB-A35A-2CB4EC3602C4}"/>
              </a:ext>
            </a:extLst>
          </p:cNvPr>
          <p:cNvSpPr>
            <a:spLocks noGrp="1"/>
          </p:cNvSpPr>
          <p:nvPr>
            <p:ph idx="1"/>
          </p:nvPr>
        </p:nvSpPr>
        <p:spPr>
          <a:xfrm>
            <a:off x="534071" y="1167448"/>
            <a:ext cx="11123857" cy="4523104"/>
          </a:xfrm>
        </p:spPr>
        <p:txBody>
          <a:bodyPr>
            <a:noAutofit/>
          </a:bodyPr>
          <a:lstStyle/>
          <a:p>
            <a:pPr marL="0" indent="0">
              <a:spcAft>
                <a:spcPts val="1200"/>
              </a:spcAft>
              <a:buNone/>
            </a:pPr>
            <a:r>
              <a:rPr lang="en-GB" sz="1600" b="1" dirty="0">
                <a:latin typeface="Arial" charset="0"/>
                <a:ea typeface="ヒラギノ角ゴ Pro W3" charset="-128"/>
                <a:cs typeface="ヒラギノ角ゴ Pro W3" charset="-128"/>
              </a:rPr>
              <a:t>Common:</a:t>
            </a:r>
          </a:p>
          <a:p>
            <a:pPr marL="342900" lvl="1">
              <a:spcBef>
                <a:spcPct val="0"/>
              </a:spcBef>
              <a:spcAft>
                <a:spcPts val="600"/>
              </a:spcAft>
              <a:buFont typeface="Arial" charset="0"/>
              <a:buChar char="•"/>
            </a:pPr>
            <a:r>
              <a:rPr lang="en-GB" sz="1600" dirty="0">
                <a:latin typeface="Arial" charset="0"/>
              </a:rPr>
              <a:t>Bronchitis</a:t>
            </a:r>
          </a:p>
          <a:p>
            <a:pPr marL="342900" lvl="1">
              <a:spcBef>
                <a:spcPct val="0"/>
              </a:spcBef>
              <a:spcAft>
                <a:spcPts val="600"/>
              </a:spcAft>
              <a:buFont typeface="Arial" charset="0"/>
              <a:buChar char="•"/>
            </a:pPr>
            <a:r>
              <a:rPr lang="en-GB" sz="1600" dirty="0">
                <a:latin typeface="Arial" charset="0"/>
              </a:rPr>
              <a:t>Otitis media (children), sinusitis</a:t>
            </a:r>
          </a:p>
          <a:p>
            <a:pPr marL="342900" lvl="1">
              <a:spcBef>
                <a:spcPct val="0"/>
              </a:spcBef>
              <a:spcAft>
                <a:spcPts val="600"/>
              </a:spcAft>
              <a:buFont typeface="Arial" charset="0"/>
              <a:buChar char="•"/>
            </a:pPr>
            <a:r>
              <a:rPr lang="en-GB" sz="1600" dirty="0">
                <a:latin typeface="Arial" charset="0"/>
              </a:rPr>
              <a:t>Secondary bacterial pneumonia</a:t>
            </a:r>
            <a:endParaRPr lang="en-GB" sz="1600" dirty="0">
              <a:latin typeface="Arial" charset="0"/>
              <a:ea typeface="ヒラギノ角ゴ Pro W3" charset="-128"/>
              <a:cs typeface="ヒラギノ角ゴ Pro W3" charset="-128"/>
            </a:endParaRPr>
          </a:p>
          <a:p>
            <a:pPr marL="0" indent="0">
              <a:spcAft>
                <a:spcPts val="1200"/>
              </a:spcAft>
              <a:buNone/>
            </a:pPr>
            <a:r>
              <a:rPr lang="en-GB" sz="1600" b="1" dirty="0">
                <a:latin typeface="Arial" charset="0"/>
                <a:ea typeface="ヒラギノ角ゴ Pro W3" charset="-128"/>
                <a:cs typeface="ヒラギノ角ゴ Pro W3" charset="-128"/>
              </a:rPr>
              <a:t>Less common:</a:t>
            </a:r>
          </a:p>
          <a:p>
            <a:pPr marL="342900" lvl="1">
              <a:spcBef>
                <a:spcPct val="0"/>
              </a:spcBef>
              <a:spcAft>
                <a:spcPts val="600"/>
              </a:spcAft>
              <a:buFont typeface="Arial" charset="0"/>
              <a:buChar char="•"/>
            </a:pPr>
            <a:r>
              <a:rPr lang="en-GB" sz="1600" dirty="0">
                <a:latin typeface="Arial" charset="0"/>
              </a:rPr>
              <a:t>Meningitis, encephalitis, meningoencephalitis</a:t>
            </a:r>
          </a:p>
          <a:p>
            <a:pPr marL="342900" lvl="1">
              <a:spcBef>
                <a:spcPct val="0"/>
              </a:spcBef>
              <a:spcAft>
                <a:spcPts val="600"/>
              </a:spcAft>
              <a:buFont typeface="Arial" charset="0"/>
              <a:buChar char="•"/>
            </a:pPr>
            <a:r>
              <a:rPr lang="en-GB" sz="1600" dirty="0">
                <a:latin typeface="Arial" charset="0"/>
              </a:rPr>
              <a:t>Primary influenza pneumonia</a:t>
            </a:r>
          </a:p>
          <a:p>
            <a:pPr marL="166687" lvl="1" indent="0">
              <a:spcBef>
                <a:spcPct val="0"/>
              </a:spcBef>
              <a:spcAft>
                <a:spcPts val="600"/>
              </a:spcAft>
            </a:pPr>
            <a:endParaRPr lang="en-GB" sz="1600" dirty="0">
              <a:latin typeface="Arial" charset="0"/>
            </a:endParaRPr>
          </a:p>
          <a:p>
            <a:pPr marL="0" indent="0">
              <a:spcBef>
                <a:spcPct val="0"/>
              </a:spcBef>
              <a:spcAft>
                <a:spcPts val="600"/>
              </a:spcAft>
              <a:buNone/>
            </a:pPr>
            <a:r>
              <a:rPr lang="en-GB" sz="1600" b="1" dirty="0">
                <a:latin typeface="Arial" charset="0"/>
              </a:rPr>
              <a:t>Risk of most serious illness is higher in:</a:t>
            </a:r>
          </a:p>
          <a:p>
            <a:pPr marL="568325" lvl="3" indent="-285750">
              <a:spcBef>
                <a:spcPct val="0"/>
              </a:spcBef>
              <a:spcAft>
                <a:spcPts val="600"/>
              </a:spcAft>
            </a:pPr>
            <a:r>
              <a:rPr lang="en-GB" sz="1600" dirty="0">
                <a:latin typeface="Arial" charset="0"/>
              </a:rPr>
              <a:t>Children under 6 months </a:t>
            </a:r>
          </a:p>
          <a:p>
            <a:pPr marL="568325" lvl="3" indent="-285750">
              <a:spcBef>
                <a:spcPct val="0"/>
              </a:spcBef>
              <a:spcAft>
                <a:spcPts val="600"/>
              </a:spcAft>
            </a:pPr>
            <a:r>
              <a:rPr lang="en-GB" sz="1600" dirty="0">
                <a:latin typeface="Arial" charset="0"/>
              </a:rPr>
              <a:t>Older people</a:t>
            </a:r>
          </a:p>
          <a:p>
            <a:pPr marL="568325" lvl="3" indent="-285750">
              <a:spcBef>
                <a:spcPct val="0"/>
              </a:spcBef>
              <a:spcAft>
                <a:spcPts val="600"/>
              </a:spcAft>
            </a:pPr>
            <a:r>
              <a:rPr lang="en-GB" sz="1600" dirty="0">
                <a:latin typeface="Arial" charset="0"/>
              </a:rPr>
              <a:t>Those with underlying health conditions such as respiratory disease, cardiac disease, long-term neurological conditions or immunosuppression</a:t>
            </a:r>
          </a:p>
          <a:p>
            <a:pPr marL="568325" lvl="3" indent="-285750">
              <a:spcBef>
                <a:spcPct val="0"/>
              </a:spcBef>
              <a:spcAft>
                <a:spcPts val="600"/>
              </a:spcAft>
            </a:pPr>
            <a:r>
              <a:rPr lang="en-GB" sz="1600" dirty="0">
                <a:latin typeface="Arial" charset="0"/>
              </a:rPr>
              <a:t>Pregnant women </a:t>
            </a:r>
            <a:r>
              <a:rPr lang="en-GB" sz="1600" dirty="0"/>
              <a:t>(flu during pregnancy may be associated with perinatal mortality, prematurity, smaller neonatal size and lower birth weight)</a:t>
            </a:r>
            <a:endParaRPr lang="en-GB" sz="1600" dirty="0">
              <a:latin typeface="Arial" charset="0"/>
            </a:endParaRPr>
          </a:p>
        </p:txBody>
      </p:sp>
      <p:sp>
        <p:nvSpPr>
          <p:cNvPr id="4" name="Slide Number Placeholder 4">
            <a:extLst>
              <a:ext uri="{FF2B5EF4-FFF2-40B4-BE49-F238E27FC236}">
                <a16:creationId xmlns:a16="http://schemas.microsoft.com/office/drawing/2014/main" id="{DDA0F6E3-D3C4-76B5-430B-98CD3F74590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11</a:t>
            </a:fld>
            <a:endParaRPr lang="en-GB" dirty="0"/>
          </a:p>
        </p:txBody>
      </p:sp>
    </p:spTree>
    <p:extLst>
      <p:ext uri="{BB962C8B-B14F-4D97-AF65-F5344CB8AC3E}">
        <p14:creationId xmlns:p14="http://schemas.microsoft.com/office/powerpoint/2010/main" val="1934393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91F39-E34C-4D72-835F-7FDC65B85537}"/>
              </a:ext>
            </a:extLst>
          </p:cNvPr>
          <p:cNvSpPr>
            <a:spLocks noGrp="1"/>
          </p:cNvSpPr>
          <p:nvPr>
            <p:ph type="title"/>
          </p:nvPr>
        </p:nvSpPr>
        <p:spPr>
          <a:xfrm>
            <a:off x="562972" y="130056"/>
            <a:ext cx="3700618" cy="725653"/>
          </a:xfrm>
        </p:spPr>
        <p:txBody>
          <a:bodyPr/>
          <a:lstStyle/>
          <a:p>
            <a:r>
              <a:rPr lang="en-GB" sz="3600" b="1" dirty="0">
                <a:latin typeface="Arial" charset="0"/>
                <a:ea typeface="ヒラギノ角ゴ Pro W3" charset="-128"/>
                <a:cs typeface="ヒラギノ角ゴ Pro W3" charset="-128"/>
              </a:rPr>
              <a:t>Features of flu</a:t>
            </a:r>
            <a:endParaRPr lang="en-GB" sz="3600" b="1" dirty="0"/>
          </a:p>
        </p:txBody>
      </p:sp>
      <p:sp>
        <p:nvSpPr>
          <p:cNvPr id="3" name="Content Placeholder 2">
            <a:extLst>
              <a:ext uri="{FF2B5EF4-FFF2-40B4-BE49-F238E27FC236}">
                <a16:creationId xmlns:a16="http://schemas.microsoft.com/office/drawing/2014/main" id="{B54393EB-C00E-4056-9474-C3C4BA71B19D}"/>
              </a:ext>
            </a:extLst>
          </p:cNvPr>
          <p:cNvSpPr>
            <a:spLocks noGrp="1"/>
          </p:cNvSpPr>
          <p:nvPr>
            <p:ph idx="1"/>
          </p:nvPr>
        </p:nvSpPr>
        <p:spPr>
          <a:xfrm>
            <a:off x="651387" y="948531"/>
            <a:ext cx="10515600" cy="5196630"/>
          </a:xfrm>
        </p:spPr>
        <p:txBody>
          <a:bodyPr>
            <a:normAutofit fontScale="92500" lnSpcReduction="20000"/>
          </a:bodyPr>
          <a:lstStyle/>
          <a:p>
            <a:pPr marL="444500" lvl="1" indent="-277813">
              <a:spcBef>
                <a:spcPct val="0"/>
              </a:spcBef>
              <a:buFont typeface="Arial" charset="0"/>
              <a:buChar char="•"/>
            </a:pPr>
            <a:r>
              <a:rPr lang="en-GB" sz="2100" dirty="0"/>
              <a:t>Easily transmitted by large droplets, small-particle aerosols and by hand to mouth/eye contamination from a contaminated surface or respiratory secretions of infected person</a:t>
            </a:r>
          </a:p>
          <a:p>
            <a:pPr marL="166687" lvl="1" indent="0">
              <a:spcBef>
                <a:spcPct val="0"/>
              </a:spcBef>
            </a:pPr>
            <a:endParaRPr lang="en-GB" sz="2100" dirty="0"/>
          </a:p>
          <a:p>
            <a:pPr marL="452437" lvl="1" indent="-285750">
              <a:spcBef>
                <a:spcPct val="0"/>
              </a:spcBef>
            </a:pPr>
            <a:r>
              <a:rPr lang="en-GB" sz="2100" dirty="0"/>
              <a:t>People with mild or no symptoms can still infect others</a:t>
            </a:r>
          </a:p>
          <a:p>
            <a:pPr marL="452437" lvl="1" indent="-285750">
              <a:spcBef>
                <a:spcPct val="0"/>
              </a:spcBef>
            </a:pPr>
            <a:endParaRPr lang="en-GB" sz="2100" dirty="0"/>
          </a:p>
          <a:p>
            <a:pPr marL="444500" lvl="1" indent="-277813">
              <a:spcBef>
                <a:spcPct val="0"/>
              </a:spcBef>
              <a:buFont typeface="Arial" charset="0"/>
              <a:buChar char="•"/>
            </a:pPr>
            <a:r>
              <a:rPr lang="en-GB" sz="2100" dirty="0"/>
              <a:t>Incubation period 1 to 5 days (average 2 to 3 days) though may be longer especially in people with immune deficiency. </a:t>
            </a:r>
          </a:p>
          <a:p>
            <a:pPr marL="444500" lvl="1" indent="-277813">
              <a:spcBef>
                <a:spcPct val="0"/>
              </a:spcBef>
              <a:buFont typeface="Arial" charset="0"/>
              <a:buChar char="•"/>
            </a:pPr>
            <a:endParaRPr lang="en-GB" sz="2100" dirty="0"/>
          </a:p>
          <a:p>
            <a:pPr marL="444500" lvl="1" indent="-277813">
              <a:spcBef>
                <a:spcPct val="0"/>
              </a:spcBef>
              <a:buFont typeface="Arial" charset="0"/>
              <a:buChar char="•"/>
            </a:pPr>
            <a:r>
              <a:rPr lang="en-GB" sz="2100" dirty="0"/>
              <a:t>In healthy individuals,</a:t>
            </a:r>
            <a:r>
              <a:rPr lang="en-GB" sz="2100" baseline="0" dirty="0"/>
              <a:t> flu </a:t>
            </a:r>
            <a:r>
              <a:rPr lang="en-GB" sz="2100" dirty="0"/>
              <a:t>is usually unpleasant but self-limiting with recovery within 5-7 days.</a:t>
            </a:r>
          </a:p>
          <a:p>
            <a:pPr marL="444500" lvl="1" indent="-277813">
              <a:spcBef>
                <a:spcPct val="0"/>
              </a:spcBef>
              <a:buFont typeface="Arial" charset="0"/>
              <a:buChar char="•"/>
            </a:pPr>
            <a:endParaRPr lang="en-GB" sz="2100" dirty="0"/>
          </a:p>
          <a:p>
            <a:pPr marL="166687" lvl="1" indent="0">
              <a:spcBef>
                <a:spcPct val="0"/>
              </a:spcBef>
              <a:buNone/>
            </a:pPr>
            <a:endParaRPr lang="en-GB" sz="2100" dirty="0"/>
          </a:p>
          <a:p>
            <a:pPr marL="166687" lvl="1" indent="0">
              <a:spcBef>
                <a:spcPct val="0"/>
              </a:spcBef>
              <a:buNone/>
            </a:pPr>
            <a:endParaRPr lang="en-GB" sz="2100" dirty="0"/>
          </a:p>
          <a:p>
            <a:pPr marL="166687" lvl="1" indent="0">
              <a:spcBef>
                <a:spcPct val="0"/>
              </a:spcBef>
              <a:buNone/>
            </a:pPr>
            <a:r>
              <a:rPr lang="en-GB" sz="2100" b="1" dirty="0"/>
              <a:t>Common symptoms include:</a:t>
            </a:r>
          </a:p>
          <a:p>
            <a:pPr marL="444500" lvl="1" indent="-277813">
              <a:spcBef>
                <a:spcPct val="0"/>
              </a:spcBef>
            </a:pPr>
            <a:endParaRPr lang="en-GB" sz="2100" b="1" dirty="0"/>
          </a:p>
          <a:p>
            <a:pPr marL="444500" lvl="1" indent="-277813">
              <a:spcBef>
                <a:spcPct val="0"/>
              </a:spcBef>
              <a:buFont typeface="Arial" charset="0"/>
              <a:buChar char="•"/>
            </a:pPr>
            <a:r>
              <a:rPr lang="en-GB" sz="2100" dirty="0"/>
              <a:t>Sudden onset of fever, chills, headache, muscle and joint pain and extreme fatigue</a:t>
            </a:r>
          </a:p>
          <a:p>
            <a:pPr marL="444500" lvl="1" indent="-277813">
              <a:spcBef>
                <a:spcPct val="0"/>
              </a:spcBef>
              <a:buFont typeface="Arial" charset="0"/>
              <a:buChar char="•"/>
            </a:pPr>
            <a:endParaRPr lang="en-GB" sz="2100" dirty="0"/>
          </a:p>
          <a:p>
            <a:pPr marL="444500" lvl="1" indent="-277813">
              <a:spcBef>
                <a:spcPct val="0"/>
              </a:spcBef>
              <a:buFont typeface="Arial" charset="0"/>
              <a:buChar char="•"/>
            </a:pPr>
            <a:r>
              <a:rPr lang="en-GB" sz="2100" dirty="0"/>
              <a:t>Dry cough, sore throat and stuffy nose</a:t>
            </a:r>
          </a:p>
          <a:p>
            <a:pPr marL="444500" lvl="1" indent="-277813">
              <a:spcBef>
                <a:spcPct val="0"/>
              </a:spcBef>
            </a:pPr>
            <a:endParaRPr lang="en-GB" sz="2100" dirty="0"/>
          </a:p>
          <a:p>
            <a:pPr marL="444500" lvl="1" indent="-277813">
              <a:spcBef>
                <a:spcPct val="0"/>
              </a:spcBef>
              <a:buFont typeface="Arial" charset="0"/>
              <a:buChar char="•"/>
            </a:pPr>
            <a:r>
              <a:rPr lang="en-GB" sz="2100" dirty="0"/>
              <a:t>In young children gastrointestinal symptoms such as vomiting and diarrhoea may be seen</a:t>
            </a:r>
          </a:p>
          <a:p>
            <a:pPr marL="444500" lvl="1" indent="-277813">
              <a:spcBef>
                <a:spcPct val="0"/>
              </a:spcBef>
              <a:buFont typeface="Arial" charset="0"/>
              <a:buChar char="•"/>
            </a:pPr>
            <a:endParaRPr lang="en-GB" sz="2100" dirty="0"/>
          </a:p>
          <a:p>
            <a:pPr marL="444500" lvl="1" indent="-277813">
              <a:spcBef>
                <a:spcPct val="0"/>
              </a:spcBef>
              <a:buFont typeface="Arial" charset="0"/>
              <a:buChar char="•"/>
            </a:pPr>
            <a:endParaRPr lang="en-GB" sz="2100" dirty="0"/>
          </a:p>
          <a:p>
            <a:pPr marL="0" marR="0" indent="0" algn="l" defTabSz="914400" rtl="0" eaLnBrk="1" fontAlgn="base" latinLnBrk="0" hangingPunct="1">
              <a:lnSpc>
                <a:spcPct val="100000"/>
              </a:lnSpc>
              <a:spcBef>
                <a:spcPct val="0"/>
              </a:spcBef>
              <a:spcAft>
                <a:spcPct val="0"/>
              </a:spcAft>
              <a:buClrTx/>
              <a:buSzTx/>
              <a:buFontTx/>
              <a:buNone/>
              <a:tabLst/>
              <a:defRPr/>
            </a:pPr>
            <a:r>
              <a:rPr lang="en-GB" sz="2100" kern="1200" dirty="0">
                <a:solidFill>
                  <a:schemeClr val="tx1"/>
                </a:solidFill>
                <a:effectLst/>
                <a:ea typeface="ヒラギノ角ゴ Pro W3" pitchFamily="84" charset="-128"/>
                <a:cs typeface="ヒラギノ角ゴ Pro W3" pitchFamily="84" charset="-128"/>
              </a:rPr>
              <a:t>Serological studies in healthcare professionals have shown that approximately 30 to 50% of flu</a:t>
            </a:r>
            <a:r>
              <a:rPr lang="en-GB" sz="2100" kern="1200" baseline="0" dirty="0">
                <a:solidFill>
                  <a:schemeClr val="tx1"/>
                </a:solidFill>
                <a:effectLst/>
                <a:ea typeface="ヒラギノ角ゴ Pro W3" pitchFamily="84" charset="-128"/>
                <a:cs typeface="ヒラギノ角ゴ Pro W3" pitchFamily="84" charset="-128"/>
              </a:rPr>
              <a:t> </a:t>
            </a:r>
            <a:r>
              <a:rPr lang="en-GB" sz="2100" kern="1200" dirty="0">
                <a:solidFill>
                  <a:schemeClr val="tx1"/>
                </a:solidFill>
                <a:effectLst/>
                <a:ea typeface="ヒラギノ角ゴ Pro W3" pitchFamily="84" charset="-128"/>
                <a:cs typeface="ヒラギノ角ゴ Pro W3" pitchFamily="84" charset="-128"/>
              </a:rPr>
              <a:t>infections can be asymptomatic</a:t>
            </a:r>
            <a:r>
              <a:rPr lang="en-GB" sz="2100" kern="1200" baseline="0" dirty="0">
                <a:solidFill>
                  <a:schemeClr val="tx1"/>
                </a:solidFill>
                <a:effectLst/>
                <a:ea typeface="ヒラギノ角ゴ Pro W3" pitchFamily="84" charset="-128"/>
                <a:cs typeface="ヒラギノ角ゴ Pro W3" pitchFamily="84" charset="-128"/>
              </a:rPr>
              <a:t> </a:t>
            </a:r>
            <a:r>
              <a:rPr lang="en-GB" sz="2100" kern="1200" dirty="0">
                <a:solidFill>
                  <a:schemeClr val="tx1"/>
                </a:solidFill>
                <a:effectLst/>
                <a:ea typeface="ヒラギノ角ゴ Pro W3" pitchFamily="84" charset="-128"/>
                <a:cs typeface="ヒラギノ角ゴ Pro W3" pitchFamily="84" charset="-128"/>
              </a:rPr>
              <a:t>but the proportion of flu infections that are asymptomatic may vary depending on the characteristics of the influenza strain.</a:t>
            </a:r>
          </a:p>
          <a:p>
            <a:pPr eaLnBrk="1" hangingPunct="1">
              <a:spcBef>
                <a:spcPct val="0"/>
              </a:spcBef>
            </a:pPr>
            <a:endParaRPr lang="en-GB" sz="2100" dirty="0"/>
          </a:p>
          <a:p>
            <a:pPr marL="444500" lvl="1" indent="-277813">
              <a:spcBef>
                <a:spcPct val="0"/>
              </a:spcBef>
              <a:buFont typeface="Arial" charset="0"/>
              <a:buChar char="•"/>
            </a:pPr>
            <a:endParaRPr lang="en-GB" sz="1800" dirty="0">
              <a:latin typeface="Arial" charset="0"/>
            </a:endParaRPr>
          </a:p>
        </p:txBody>
      </p:sp>
      <p:sp>
        <p:nvSpPr>
          <p:cNvPr id="4" name="Slide Number Placeholder 4">
            <a:extLst>
              <a:ext uri="{FF2B5EF4-FFF2-40B4-BE49-F238E27FC236}">
                <a16:creationId xmlns:a16="http://schemas.microsoft.com/office/drawing/2014/main" id="{EF054200-EF2F-DCA8-15AF-5CA1A4BFA9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12</a:t>
            </a:fld>
            <a:endParaRPr lang="en-GB" dirty="0"/>
          </a:p>
        </p:txBody>
      </p:sp>
    </p:spTree>
    <p:extLst>
      <p:ext uri="{BB962C8B-B14F-4D97-AF65-F5344CB8AC3E}">
        <p14:creationId xmlns:p14="http://schemas.microsoft.com/office/powerpoint/2010/main" val="3672943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8C4D3-50CB-351B-FBCD-A47496795918}"/>
              </a:ext>
            </a:extLst>
          </p:cNvPr>
          <p:cNvSpPr>
            <a:spLocks noGrp="1"/>
          </p:cNvSpPr>
          <p:nvPr>
            <p:ph type="title"/>
          </p:nvPr>
        </p:nvSpPr>
        <p:spPr>
          <a:xfrm>
            <a:off x="838200" y="120630"/>
            <a:ext cx="10515600" cy="657430"/>
          </a:xfrm>
        </p:spPr>
        <p:txBody>
          <a:bodyPr/>
          <a:lstStyle/>
          <a:p>
            <a:r>
              <a:rPr lang="en-GB" sz="3600" b="1" dirty="0"/>
              <a:t>Flu epidemiology </a:t>
            </a:r>
          </a:p>
        </p:txBody>
      </p:sp>
      <p:pic>
        <p:nvPicPr>
          <p:cNvPr id="7" name="Content Placeholder 6" descr="A graph of different colored lines&#10;&#10;Description automatically generated">
            <a:extLst>
              <a:ext uri="{FF2B5EF4-FFF2-40B4-BE49-F238E27FC236}">
                <a16:creationId xmlns:a16="http://schemas.microsoft.com/office/drawing/2014/main" id="{382D0EFF-AE2E-2E02-1F03-932275F98E5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44553" y="1184505"/>
            <a:ext cx="7039472" cy="4789674"/>
          </a:xfrm>
        </p:spPr>
      </p:pic>
      <p:sp>
        <p:nvSpPr>
          <p:cNvPr id="9" name="TextBox 8">
            <a:extLst>
              <a:ext uri="{FF2B5EF4-FFF2-40B4-BE49-F238E27FC236}">
                <a16:creationId xmlns:a16="http://schemas.microsoft.com/office/drawing/2014/main" id="{F556365E-4723-6E91-354A-A81CD5D0A4F3}"/>
              </a:ext>
            </a:extLst>
          </p:cNvPr>
          <p:cNvSpPr txBox="1"/>
          <p:nvPr/>
        </p:nvSpPr>
        <p:spPr>
          <a:xfrm>
            <a:off x="838200" y="648228"/>
            <a:ext cx="11358716" cy="369332"/>
          </a:xfrm>
          <a:prstGeom prst="rect">
            <a:avLst/>
          </a:prstGeom>
          <a:noFill/>
        </p:spPr>
        <p:txBody>
          <a:bodyPr wrap="square">
            <a:spAutoFit/>
          </a:bodyPr>
          <a:lstStyle/>
          <a:p>
            <a:r>
              <a:rPr lang="en-GB" dirty="0"/>
              <a:t>Clinical consultation rate for ILI per 100,000 practice population in Welsh sentinel practices (as of 09/07/2023)</a:t>
            </a:r>
          </a:p>
        </p:txBody>
      </p:sp>
      <p:sp>
        <p:nvSpPr>
          <p:cNvPr id="10" name="TextBox 9">
            <a:extLst>
              <a:ext uri="{FF2B5EF4-FFF2-40B4-BE49-F238E27FC236}">
                <a16:creationId xmlns:a16="http://schemas.microsoft.com/office/drawing/2014/main" id="{5EF97A5A-85E4-8FFF-CEBE-287B13D6C42A}"/>
              </a:ext>
            </a:extLst>
          </p:cNvPr>
          <p:cNvSpPr txBox="1"/>
          <p:nvPr/>
        </p:nvSpPr>
        <p:spPr>
          <a:xfrm>
            <a:off x="7266039" y="1184505"/>
            <a:ext cx="4768645" cy="5047536"/>
          </a:xfrm>
          <a:prstGeom prst="rect">
            <a:avLst/>
          </a:prstGeom>
          <a:noFill/>
        </p:spPr>
        <p:txBody>
          <a:bodyPr wrap="square" rtlCol="0">
            <a:spAutoFit/>
          </a:bodyPr>
          <a:lstStyle/>
          <a:p>
            <a:pPr marL="285750" indent="-285750">
              <a:buFont typeface="Arial" panose="020B0604020202020204" pitchFamily="34" charset="0"/>
              <a:buChar char="•"/>
            </a:pPr>
            <a:r>
              <a:rPr lang="en-GB" sz="1600" dirty="0"/>
              <a:t>Flu activity usually occurs between September to March (weeks 37 and 15)</a:t>
            </a:r>
          </a:p>
          <a:p>
            <a:endParaRPr lang="en-GB" sz="1600" dirty="0"/>
          </a:p>
          <a:p>
            <a:pPr marL="285750" indent="-285750">
              <a:buFont typeface="Arial" panose="020B0604020202020204" pitchFamily="34" charset="0"/>
              <a:buChar char="•"/>
            </a:pPr>
            <a:r>
              <a:rPr lang="en-GB" sz="1600" dirty="0"/>
              <a:t>Confirmed influenza cases since 2022 Week 40: 7835 (3056 influenza A(H3N2), 1624 influenza A(H1N1)pdm09, 2670 influenza A(not subtyped) and 485 influenza B</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The number of flu cases in the 2022 to 2023 flu season was significantly higher than levels observed during the 2021 to 2022</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effectLst/>
                <a:ea typeface="Calibri" panose="020F0502020204030204" pitchFamily="34" charset="0"/>
              </a:rPr>
              <a:t>There were 103 cases of influenza detected in ICU settings throughout the whole season. Of the 103 influenza cases detected, 21 were A (H1N1), 40 A (H3) and 39 A (not subtyped). There were 3 cases of influenza B. Influenza in ICU settings peaked in week 51 2022, with 24 samples testing positive for influenza A.</a:t>
            </a:r>
          </a:p>
          <a:p>
            <a:pPr marL="285750" indent="-285750">
              <a:buFont typeface="Arial" panose="020B0604020202020204" pitchFamily="34" charset="0"/>
              <a:buChar char="•"/>
            </a:pPr>
            <a:endParaRPr lang="en-GB" dirty="0"/>
          </a:p>
        </p:txBody>
      </p:sp>
      <p:sp>
        <p:nvSpPr>
          <p:cNvPr id="11" name="TextBox 10">
            <a:extLst>
              <a:ext uri="{FF2B5EF4-FFF2-40B4-BE49-F238E27FC236}">
                <a16:creationId xmlns:a16="http://schemas.microsoft.com/office/drawing/2014/main" id="{EFF822D9-C4E4-F8AD-73B7-BCF12698731C}"/>
              </a:ext>
            </a:extLst>
          </p:cNvPr>
          <p:cNvSpPr txBox="1"/>
          <p:nvPr/>
        </p:nvSpPr>
        <p:spPr>
          <a:xfrm>
            <a:off x="2898906" y="5871218"/>
            <a:ext cx="3197094" cy="338554"/>
          </a:xfrm>
          <a:prstGeom prst="rect">
            <a:avLst/>
          </a:prstGeom>
          <a:noFill/>
        </p:spPr>
        <p:txBody>
          <a:bodyPr wrap="none" rtlCol="0">
            <a:spAutoFit/>
          </a:bodyPr>
          <a:lstStyle/>
          <a:p>
            <a:r>
              <a:rPr lang="en-GB" sz="1600" dirty="0"/>
              <a:t>Data source: Public health Wales</a:t>
            </a:r>
          </a:p>
        </p:txBody>
      </p:sp>
      <p:sp>
        <p:nvSpPr>
          <p:cNvPr id="3" name="Slide Number Placeholder 4">
            <a:extLst>
              <a:ext uri="{FF2B5EF4-FFF2-40B4-BE49-F238E27FC236}">
                <a16:creationId xmlns:a16="http://schemas.microsoft.com/office/drawing/2014/main" id="{07B20282-D941-EB82-F3CF-9D8F6BFFFF3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13</a:t>
            </a:fld>
            <a:endParaRPr lang="en-GB" dirty="0"/>
          </a:p>
        </p:txBody>
      </p:sp>
    </p:spTree>
    <p:extLst>
      <p:ext uri="{BB962C8B-B14F-4D97-AF65-F5344CB8AC3E}">
        <p14:creationId xmlns:p14="http://schemas.microsoft.com/office/powerpoint/2010/main" val="2246456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33078-5DFC-4D5F-9E66-FD2A0143583E}"/>
              </a:ext>
            </a:extLst>
          </p:cNvPr>
          <p:cNvSpPr>
            <a:spLocks noGrp="1"/>
          </p:cNvSpPr>
          <p:nvPr>
            <p:ph type="title"/>
          </p:nvPr>
        </p:nvSpPr>
        <p:spPr>
          <a:xfrm>
            <a:off x="442173" y="366035"/>
            <a:ext cx="7711227" cy="706992"/>
          </a:xfrm>
        </p:spPr>
        <p:txBody>
          <a:bodyPr/>
          <a:lstStyle/>
          <a:p>
            <a:r>
              <a:rPr lang="en-GB" sz="3600" b="1" dirty="0"/>
              <a:t>When to vaccinate</a:t>
            </a:r>
          </a:p>
        </p:txBody>
      </p:sp>
      <p:sp>
        <p:nvSpPr>
          <p:cNvPr id="3" name="Content Placeholder 2">
            <a:extLst>
              <a:ext uri="{FF2B5EF4-FFF2-40B4-BE49-F238E27FC236}">
                <a16:creationId xmlns:a16="http://schemas.microsoft.com/office/drawing/2014/main" id="{46EF6E43-6033-4B95-B976-E01A5ABCF0EE}"/>
              </a:ext>
            </a:extLst>
          </p:cNvPr>
          <p:cNvSpPr>
            <a:spLocks noGrp="1"/>
          </p:cNvSpPr>
          <p:nvPr>
            <p:ph idx="1"/>
          </p:nvPr>
        </p:nvSpPr>
        <p:spPr>
          <a:xfrm>
            <a:off x="838200" y="1363509"/>
            <a:ext cx="10515600" cy="4351338"/>
          </a:xfrm>
        </p:spPr>
        <p:txBody>
          <a:bodyPr>
            <a:normAutofit/>
          </a:bodyPr>
          <a:lstStyle/>
          <a:p>
            <a:r>
              <a:rPr lang="en-GB" sz="2000" dirty="0"/>
              <a:t>Those eligible should be given flu vaccination as soon as vaccine is available so that people are protected when flu begins to circulate in the community</a:t>
            </a:r>
          </a:p>
          <a:p>
            <a:r>
              <a:rPr lang="en-GB" sz="2000" dirty="0"/>
              <a:t>Ideally most vaccination should be completed before the end of December before flu circulation usually peaks</a:t>
            </a:r>
          </a:p>
          <a:p>
            <a:r>
              <a:rPr lang="en-GB" sz="2000" dirty="0"/>
              <a:t>Flu can circulate considerably later than this however so clinical judgement should be applied to assess needs of individual patients and whether it is appropriate to continue to offer vaccination from January to March </a:t>
            </a:r>
          </a:p>
          <a:p>
            <a:r>
              <a:rPr lang="en-GB" sz="2000" dirty="0"/>
              <a:t>This decision should take into account level of flu-like illness in community and fact that the immune response following flu vaccination takes about 2 weeks to develop fully</a:t>
            </a:r>
          </a:p>
          <a:p>
            <a:r>
              <a:rPr lang="en-GB" sz="2000" dirty="0"/>
              <a:t>As antibody levels likely to reduce in subsequent seasons and there may be changes to circulating strains from one season to next, annual revaccination is important</a:t>
            </a:r>
          </a:p>
        </p:txBody>
      </p:sp>
      <p:sp>
        <p:nvSpPr>
          <p:cNvPr id="4" name="Slide Number Placeholder 4">
            <a:extLst>
              <a:ext uri="{FF2B5EF4-FFF2-40B4-BE49-F238E27FC236}">
                <a16:creationId xmlns:a16="http://schemas.microsoft.com/office/drawing/2014/main" id="{60E8E0A1-D45D-51B4-EC40-20E2F3F03CE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14</a:t>
            </a:fld>
            <a:endParaRPr lang="en-GB" dirty="0"/>
          </a:p>
        </p:txBody>
      </p:sp>
    </p:spTree>
    <p:extLst>
      <p:ext uri="{BB962C8B-B14F-4D97-AF65-F5344CB8AC3E}">
        <p14:creationId xmlns:p14="http://schemas.microsoft.com/office/powerpoint/2010/main" val="203977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E11D8-DEB1-4E25-BC9D-0AC321CE5582}"/>
              </a:ext>
            </a:extLst>
          </p:cNvPr>
          <p:cNvSpPr>
            <a:spLocks noGrp="1"/>
          </p:cNvSpPr>
          <p:nvPr>
            <p:ph type="title"/>
          </p:nvPr>
        </p:nvSpPr>
        <p:spPr>
          <a:xfrm>
            <a:off x="438359" y="317587"/>
            <a:ext cx="10515600" cy="1325563"/>
          </a:xfrm>
        </p:spPr>
        <p:txBody>
          <a:bodyPr>
            <a:normAutofit/>
          </a:bodyPr>
          <a:lstStyle/>
          <a:p>
            <a:r>
              <a:rPr lang="en-GB" sz="3600" b="1" dirty="0"/>
              <a:t>Childhood flu vaccination programme</a:t>
            </a:r>
          </a:p>
        </p:txBody>
      </p:sp>
      <p:sp>
        <p:nvSpPr>
          <p:cNvPr id="3" name="Content Placeholder 2">
            <a:extLst>
              <a:ext uri="{FF2B5EF4-FFF2-40B4-BE49-F238E27FC236}">
                <a16:creationId xmlns:a16="http://schemas.microsoft.com/office/drawing/2014/main" id="{B071F2BF-434C-4100-AF5A-E3AE798E2951}"/>
              </a:ext>
            </a:extLst>
          </p:cNvPr>
          <p:cNvSpPr>
            <a:spLocks noGrp="1"/>
          </p:cNvSpPr>
          <p:nvPr>
            <p:ph idx="1"/>
          </p:nvPr>
        </p:nvSpPr>
        <p:spPr>
          <a:xfrm>
            <a:off x="438359" y="1302871"/>
            <a:ext cx="11123857" cy="4415351"/>
          </a:xfrm>
        </p:spPr>
        <p:txBody>
          <a:bodyPr>
            <a:normAutofit/>
          </a:bodyPr>
          <a:lstStyle/>
          <a:p>
            <a:pPr>
              <a:lnSpc>
                <a:spcPct val="100000"/>
              </a:lnSpc>
            </a:pPr>
            <a:r>
              <a:rPr lang="en-GB" sz="1800" dirty="0">
                <a:latin typeface="Arial" charset="0"/>
                <a:ea typeface="ヒラギノ角ゴ Pro W3" charset="-128"/>
                <a:cs typeface="ヒラギノ角ゴ Pro W3" charset="-128"/>
              </a:rPr>
              <a:t>The seasonal flu vaccination programme to children aims to lower the public health impact of flu by:</a:t>
            </a:r>
          </a:p>
          <a:p>
            <a:pPr marL="742950" lvl="1" indent="-285750">
              <a:lnSpc>
                <a:spcPct val="100000"/>
              </a:lnSpc>
              <a:buFont typeface="Arial"/>
              <a:buChar char="•"/>
            </a:pPr>
            <a:r>
              <a:rPr lang="en-GB" sz="1800" b="1" dirty="0">
                <a:latin typeface="Arial" charset="0"/>
                <a:ea typeface="ヒラギノ角ゴ Pro W3" charset="-128"/>
                <a:cs typeface="ヒラギノ角ゴ Pro W3" charset="-128"/>
              </a:rPr>
              <a:t>Providing direct protection </a:t>
            </a:r>
            <a:r>
              <a:rPr lang="en-GB" sz="1800" dirty="0">
                <a:latin typeface="Arial" charset="0"/>
                <a:ea typeface="ヒラギノ角ゴ Pro W3" charset="-128"/>
                <a:cs typeface="ヒラギノ角ゴ Pro W3" charset="-128"/>
              </a:rPr>
              <a:t>by</a:t>
            </a:r>
            <a:r>
              <a:rPr lang="en-GB" sz="1800" b="1" dirty="0">
                <a:latin typeface="Arial" charset="0"/>
                <a:ea typeface="ヒラギノ角ゴ Pro W3" charset="-128"/>
                <a:cs typeface="ヒラギノ角ゴ Pro W3" charset="-128"/>
              </a:rPr>
              <a:t> </a:t>
            </a:r>
            <a:r>
              <a:rPr lang="en-GB" sz="1800" dirty="0">
                <a:latin typeface="Arial" charset="0"/>
                <a:ea typeface="ヒラギノ角ゴ Pro W3" charset="-128"/>
                <a:cs typeface="ヒラギノ角ゴ Pro W3" charset="-128"/>
              </a:rPr>
              <a:t>preventing cases of flu infection in children</a:t>
            </a:r>
          </a:p>
          <a:p>
            <a:pPr marL="742950" lvl="1" indent="-285750">
              <a:lnSpc>
                <a:spcPct val="100000"/>
              </a:lnSpc>
              <a:buFont typeface="Arial"/>
              <a:buChar char="•"/>
            </a:pPr>
            <a:r>
              <a:rPr lang="en-GB" sz="1800" b="1" dirty="0">
                <a:latin typeface="Arial" charset="0"/>
                <a:ea typeface="ヒラギノ角ゴ Pro W3" charset="-128"/>
                <a:cs typeface="ヒラギノ角ゴ Pro W3" charset="-128"/>
              </a:rPr>
              <a:t>Providing indirect protection </a:t>
            </a:r>
            <a:r>
              <a:rPr lang="en-GB" sz="1800" dirty="0">
                <a:latin typeface="Arial" charset="0"/>
                <a:ea typeface="ヒラギノ角ゴ Pro W3" charset="-128"/>
                <a:cs typeface="ヒラギノ角ゴ Pro W3" charset="-128"/>
              </a:rPr>
              <a:t>by lowering flu transmission from children </a:t>
            </a:r>
            <a:r>
              <a:rPr lang="en-GB" sz="1800" dirty="0">
                <a:latin typeface="Arial" charset="0"/>
              </a:rPr>
              <a:t>to other children, adults and to those in the clinical risk groups of any age</a:t>
            </a:r>
          </a:p>
          <a:p>
            <a:pPr lvl="1">
              <a:lnSpc>
                <a:spcPct val="100000"/>
              </a:lnSpc>
            </a:pPr>
            <a:r>
              <a:rPr lang="en-GB" sz="1800" dirty="0"/>
              <a:t>Reducing flu transmission in the community averts many cases of severe flu and flu-related deaths in older adults and people with clinical risk factors</a:t>
            </a:r>
          </a:p>
          <a:p>
            <a:pPr>
              <a:lnSpc>
                <a:spcPct val="100000"/>
              </a:lnSpc>
            </a:pPr>
            <a:r>
              <a:rPr lang="en-GB" sz="1800" dirty="0"/>
              <a:t>Annual administration of flu vaccine to children is expected to substantially reduce flu-related illness, GP consultations, hospital admissions and deaths</a:t>
            </a:r>
          </a:p>
          <a:p>
            <a:pPr>
              <a:lnSpc>
                <a:spcPct val="100000"/>
              </a:lnSpc>
            </a:pPr>
            <a:r>
              <a:rPr lang="en-GB" sz="1800" dirty="0"/>
              <a:t>Children aged 6 months to 2 years in a clinical risk group are eligible due to their underlying medical condition or treatment</a:t>
            </a:r>
          </a:p>
          <a:p>
            <a:pPr>
              <a:lnSpc>
                <a:spcPct val="100000"/>
              </a:lnSpc>
            </a:pPr>
            <a:r>
              <a:rPr lang="en-GB" sz="1800" dirty="0"/>
              <a:t>With concerns about co-circulation of the SARs-CoV-2 virus during the 2023 to 2024 flu season, it is particularly important to reduce transmission of flu in the community</a:t>
            </a:r>
          </a:p>
          <a:p>
            <a:pPr>
              <a:lnSpc>
                <a:spcPct val="100000"/>
              </a:lnSpc>
            </a:pPr>
            <a:endParaRPr lang="en-GB" sz="1800" dirty="0"/>
          </a:p>
          <a:p>
            <a:pPr>
              <a:lnSpc>
                <a:spcPct val="100000"/>
              </a:lnSpc>
            </a:pPr>
            <a:endParaRPr lang="en-GB" sz="1800" dirty="0">
              <a:latin typeface="Arial" charset="0"/>
              <a:ea typeface="ヒラギノ角ゴ Pro W3" charset="-128"/>
              <a:cs typeface="ヒラギノ角ゴ Pro W3" charset="-128"/>
            </a:endParaRPr>
          </a:p>
          <a:p>
            <a:pPr marL="39687" lvl="2" indent="0">
              <a:lnSpc>
                <a:spcPct val="100000"/>
              </a:lnSpc>
              <a:spcBef>
                <a:spcPct val="0"/>
              </a:spcBef>
              <a:buNone/>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4">
            <a:extLst>
              <a:ext uri="{FF2B5EF4-FFF2-40B4-BE49-F238E27FC236}">
                <a16:creationId xmlns:a16="http://schemas.microsoft.com/office/drawing/2014/main" id="{3EA8DC04-81B3-A7D3-1514-2FC87154BBD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15</a:t>
            </a:fld>
            <a:endParaRPr lang="en-GB" dirty="0"/>
          </a:p>
        </p:txBody>
      </p:sp>
    </p:spTree>
    <p:extLst>
      <p:ext uri="{BB962C8B-B14F-4D97-AF65-F5344CB8AC3E}">
        <p14:creationId xmlns:p14="http://schemas.microsoft.com/office/powerpoint/2010/main" val="290071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33924-098D-1E6C-8FFE-E8F7F9196A92}"/>
              </a:ext>
            </a:extLst>
          </p:cNvPr>
          <p:cNvSpPr>
            <a:spLocks noGrp="1"/>
          </p:cNvSpPr>
          <p:nvPr>
            <p:ph type="title"/>
          </p:nvPr>
        </p:nvSpPr>
        <p:spPr>
          <a:xfrm>
            <a:off x="838200" y="0"/>
            <a:ext cx="10515600" cy="1325563"/>
          </a:xfrm>
        </p:spPr>
        <p:txBody>
          <a:bodyPr/>
          <a:lstStyle/>
          <a:p>
            <a:r>
              <a:rPr lang="en-GB" sz="3600" b="1" dirty="0"/>
              <a:t>Flu vaccine eligibility: 2023 to 2024 flu season</a:t>
            </a:r>
          </a:p>
        </p:txBody>
      </p:sp>
      <p:sp>
        <p:nvSpPr>
          <p:cNvPr id="3" name="Content Placeholder 2">
            <a:extLst>
              <a:ext uri="{FF2B5EF4-FFF2-40B4-BE49-F238E27FC236}">
                <a16:creationId xmlns:a16="http://schemas.microsoft.com/office/drawing/2014/main" id="{0AB0269F-4FD8-7C84-71BC-07EAB2AA5BCB}"/>
              </a:ext>
            </a:extLst>
          </p:cNvPr>
          <p:cNvSpPr>
            <a:spLocks noGrp="1"/>
          </p:cNvSpPr>
          <p:nvPr>
            <p:ph idx="1"/>
          </p:nvPr>
        </p:nvSpPr>
        <p:spPr>
          <a:xfrm>
            <a:off x="838200" y="662781"/>
            <a:ext cx="11442290" cy="5036421"/>
          </a:xfrm>
        </p:spPr>
        <p:txBody>
          <a:bodyPr/>
          <a:lstStyle/>
          <a:p>
            <a:pPr marL="0" indent="0">
              <a:buNone/>
            </a:pPr>
            <a:r>
              <a:rPr lang="en-GB" sz="1600" b="1" dirty="0"/>
              <a:t>The eligible groups for 2023-24 are as follows:</a:t>
            </a:r>
          </a:p>
          <a:p>
            <a:pPr marL="0" indent="0">
              <a:buNone/>
            </a:pPr>
            <a:r>
              <a:rPr lang="en-GB" sz="1600" dirty="0"/>
              <a:t> • Children aged two and three years on 31 August 2023 </a:t>
            </a:r>
          </a:p>
          <a:p>
            <a:pPr marL="0" indent="0">
              <a:buNone/>
            </a:pPr>
            <a:r>
              <a:rPr lang="en-GB" sz="1600" dirty="0"/>
              <a:t>•  Children in primary school from reception class to year 6 (inclusive)</a:t>
            </a:r>
          </a:p>
          <a:p>
            <a:pPr marL="0" indent="0">
              <a:buNone/>
            </a:pPr>
            <a:r>
              <a:rPr lang="en-GB" sz="1600" dirty="0"/>
              <a:t> • Children in secondary school from year 7 to year 11 (inclusive)</a:t>
            </a:r>
          </a:p>
          <a:p>
            <a:pPr marL="0" indent="0">
              <a:buNone/>
            </a:pPr>
            <a:r>
              <a:rPr lang="en-GB" sz="1600" dirty="0"/>
              <a:t> • People aged six months to 64 years in clinical risk groups </a:t>
            </a:r>
          </a:p>
          <a:p>
            <a:pPr marL="0" indent="0">
              <a:buNone/>
            </a:pPr>
            <a:r>
              <a:rPr lang="en-GB" sz="1600" dirty="0"/>
              <a:t> • People aged 65 years and older (age on 31 March 2024)</a:t>
            </a:r>
          </a:p>
          <a:p>
            <a:pPr marL="0" indent="0">
              <a:buNone/>
            </a:pPr>
            <a:r>
              <a:rPr lang="en-GB" sz="1600" dirty="0"/>
              <a:t> • All adult residents in Welsh prisons </a:t>
            </a:r>
          </a:p>
          <a:p>
            <a:pPr marL="0" indent="0">
              <a:buNone/>
            </a:pPr>
            <a:r>
              <a:rPr lang="en-GB" sz="1600" dirty="0"/>
              <a:t> • Pregnant women</a:t>
            </a:r>
          </a:p>
          <a:p>
            <a:pPr marL="0" indent="0">
              <a:buNone/>
            </a:pPr>
            <a:r>
              <a:rPr lang="en-GB" sz="1600" dirty="0"/>
              <a:t> • Carers</a:t>
            </a:r>
          </a:p>
          <a:p>
            <a:pPr marL="0" indent="0">
              <a:buNone/>
            </a:pPr>
            <a:r>
              <a:rPr lang="en-GB" sz="1600" dirty="0"/>
              <a:t> • People with a learning disability</a:t>
            </a:r>
          </a:p>
          <a:p>
            <a:pPr marL="0" indent="0">
              <a:buNone/>
            </a:pPr>
            <a:r>
              <a:rPr lang="en-GB" sz="1600" dirty="0"/>
              <a:t> • Staff in nursing homes and care homes with regular client contact</a:t>
            </a:r>
          </a:p>
          <a:p>
            <a:pPr marL="0" indent="0">
              <a:buNone/>
            </a:pPr>
            <a:r>
              <a:rPr lang="en-GB" sz="1600" dirty="0"/>
              <a:t> • Staff providing domiciliary care</a:t>
            </a:r>
          </a:p>
          <a:p>
            <a:pPr marL="0" indent="0">
              <a:buNone/>
            </a:pPr>
            <a:r>
              <a:rPr lang="en-GB" sz="1600" dirty="0"/>
              <a:t> • Staff providing frontline NHS/Primary care services</a:t>
            </a:r>
          </a:p>
          <a:p>
            <a:pPr marL="0" indent="0">
              <a:buNone/>
            </a:pPr>
            <a:r>
              <a:rPr lang="en-GB" sz="1600" dirty="0"/>
              <a:t> • Healthcare workers (including healthcare students) with direct patient contact</a:t>
            </a:r>
          </a:p>
          <a:p>
            <a:pPr marL="0" indent="0">
              <a:buNone/>
            </a:pPr>
            <a:r>
              <a:rPr lang="en-GB" sz="1600" dirty="0"/>
              <a:t> In addition, individuals experiencing homelessness will also be an eligible group in 2023-24. </a:t>
            </a:r>
            <a:endParaRPr lang="en-GB" sz="1600" dirty="0">
              <a:hlinkClick r:id="rId3"/>
            </a:endParaRPr>
          </a:p>
          <a:p>
            <a:pPr marL="0" indent="0">
              <a:buNone/>
            </a:pPr>
            <a:r>
              <a:rPr lang="en-GB" sz="1600" dirty="0"/>
              <a:t> Further information is available here: </a:t>
            </a:r>
            <a:r>
              <a:rPr lang="en-GB" sz="1600" dirty="0">
                <a:hlinkClick r:id="rId3"/>
              </a:rPr>
              <a:t>(WHC 2023/023)</a:t>
            </a:r>
          </a:p>
          <a:p>
            <a:endParaRPr lang="en-GB" dirty="0">
              <a:hlinkClick r:id="rId3"/>
            </a:endParaRPr>
          </a:p>
          <a:p>
            <a:endParaRPr lang="en-GB" dirty="0">
              <a:hlinkClick r:id="rId3"/>
            </a:endParaRPr>
          </a:p>
          <a:p>
            <a:endParaRPr lang="en-GB" dirty="0">
              <a:hlinkClick r:id="rId3"/>
            </a:endParaRPr>
          </a:p>
          <a:p>
            <a:endParaRPr lang="en-GB" dirty="0">
              <a:hlinkClick r:id="rId3"/>
            </a:endParaRPr>
          </a:p>
          <a:p>
            <a:endParaRPr lang="en-GB" dirty="0">
              <a:hlinkClick r:id="rId3"/>
            </a:endParaRPr>
          </a:p>
          <a:p>
            <a:r>
              <a:rPr lang="en-GB" dirty="0">
                <a:hlinkClick r:id="rId3"/>
              </a:rPr>
              <a:t>https://www.gov.wales/national-influenza-immunisation-programme-2023-24-whc2023023</a:t>
            </a:r>
            <a:endParaRPr lang="en-GB" dirty="0"/>
          </a:p>
          <a:p>
            <a:endParaRPr lang="en-GB" dirty="0"/>
          </a:p>
        </p:txBody>
      </p:sp>
      <p:sp>
        <p:nvSpPr>
          <p:cNvPr id="4" name="Slide Number Placeholder 4">
            <a:extLst>
              <a:ext uri="{FF2B5EF4-FFF2-40B4-BE49-F238E27FC236}">
                <a16:creationId xmlns:a16="http://schemas.microsoft.com/office/drawing/2014/main" id="{B9CEBD5A-FE77-44D5-093E-B4EDDA0BE7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16</a:t>
            </a:fld>
            <a:endParaRPr lang="en-GB" dirty="0"/>
          </a:p>
        </p:txBody>
      </p:sp>
    </p:spTree>
    <p:extLst>
      <p:ext uri="{BB962C8B-B14F-4D97-AF65-F5344CB8AC3E}">
        <p14:creationId xmlns:p14="http://schemas.microsoft.com/office/powerpoint/2010/main" val="3665850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B241A-CED1-74AE-1A3A-F955B389BAA8}"/>
              </a:ext>
            </a:extLst>
          </p:cNvPr>
          <p:cNvSpPr>
            <a:spLocks noGrp="1"/>
          </p:cNvSpPr>
          <p:nvPr>
            <p:ph type="title"/>
          </p:nvPr>
        </p:nvSpPr>
        <p:spPr>
          <a:xfrm>
            <a:off x="479502" y="0"/>
            <a:ext cx="10515600" cy="1325563"/>
          </a:xfrm>
        </p:spPr>
        <p:txBody>
          <a:bodyPr/>
          <a:lstStyle/>
          <a:p>
            <a:r>
              <a:rPr lang="en-GB" sz="4000" b="1" dirty="0"/>
              <a:t>Clinical risk groups</a:t>
            </a:r>
          </a:p>
        </p:txBody>
      </p:sp>
      <p:sp>
        <p:nvSpPr>
          <p:cNvPr id="3" name="Content Placeholder 2">
            <a:extLst>
              <a:ext uri="{FF2B5EF4-FFF2-40B4-BE49-F238E27FC236}">
                <a16:creationId xmlns:a16="http://schemas.microsoft.com/office/drawing/2014/main" id="{F2BBD346-3744-FCE1-E5F9-FEB315A76D7D}"/>
              </a:ext>
            </a:extLst>
          </p:cNvPr>
          <p:cNvSpPr>
            <a:spLocks noGrp="1"/>
          </p:cNvSpPr>
          <p:nvPr>
            <p:ph idx="1"/>
          </p:nvPr>
        </p:nvSpPr>
        <p:spPr>
          <a:xfrm>
            <a:off x="479502" y="662781"/>
            <a:ext cx="11351942" cy="4351338"/>
          </a:xfrm>
        </p:spPr>
        <p:txBody>
          <a:bodyPr/>
          <a:lstStyle/>
          <a:p>
            <a:r>
              <a:rPr lang="en-GB" sz="1600" dirty="0"/>
              <a:t>Chronic respiratory disease such as asthma requiring regular inhaled steroids, or chronic obstructive pulmonary disease (COPD)</a:t>
            </a:r>
          </a:p>
          <a:p>
            <a:r>
              <a:rPr lang="en-GB" sz="1600" dirty="0"/>
              <a:t>Chronic heart disease</a:t>
            </a:r>
          </a:p>
          <a:p>
            <a:r>
              <a:rPr lang="en-GB" sz="1600" dirty="0"/>
              <a:t>Chronic kidney disease at stage 3, 4 or 5</a:t>
            </a:r>
          </a:p>
          <a:p>
            <a:r>
              <a:rPr lang="en-GB" sz="1600" dirty="0"/>
              <a:t>Chronic liver disease</a:t>
            </a:r>
          </a:p>
          <a:p>
            <a:r>
              <a:rPr lang="en-GB" sz="1600" dirty="0"/>
              <a:t>Chronic neurological disease such as Parkinson’s disease, motor neurone disease</a:t>
            </a:r>
          </a:p>
          <a:p>
            <a:r>
              <a:rPr lang="en-GB" sz="1600" dirty="0"/>
              <a:t>*Learning disability</a:t>
            </a:r>
          </a:p>
          <a:p>
            <a:r>
              <a:rPr lang="en-GB" sz="1600" dirty="0"/>
              <a:t>*Severe mental illness</a:t>
            </a:r>
          </a:p>
          <a:p>
            <a:r>
              <a:rPr lang="en-GB" sz="1600" dirty="0"/>
              <a:t>Diabetes</a:t>
            </a:r>
          </a:p>
          <a:p>
            <a:r>
              <a:rPr lang="en-GB" sz="1600" dirty="0"/>
              <a:t>Epilepsy</a:t>
            </a:r>
          </a:p>
          <a:p>
            <a:r>
              <a:rPr lang="en-GB" sz="1600" dirty="0"/>
              <a:t>Immunosuppression due to disease such as HIV/AIDS or treatment such as cancer treatment (and household contacts of at risk individuals)</a:t>
            </a:r>
          </a:p>
          <a:p>
            <a:r>
              <a:rPr lang="en-GB" sz="1600" dirty="0"/>
              <a:t>Asplenia or dysfunction of the spleen</a:t>
            </a:r>
          </a:p>
          <a:p>
            <a:r>
              <a:rPr lang="en-GB" sz="1600" dirty="0"/>
              <a:t>Morbidly obese (class III obesity). This is defined as those with a Body Mass Index (BMI) of 40 or above, aged 16 or over</a:t>
            </a:r>
          </a:p>
          <a:p>
            <a:pPr marL="0" indent="0" algn="ctr">
              <a:buNone/>
            </a:pPr>
            <a:r>
              <a:rPr lang="en-GB" sz="1600" dirty="0"/>
              <a:t>Further information and additional definitions of these groups can be viewed in table 19.4 of the Green Book influenza chapter::</a:t>
            </a:r>
            <a:r>
              <a:rPr lang="en-GB" sz="1600" dirty="0">
                <a:hlinkClick r:id="rId3"/>
              </a:rPr>
              <a:t>https://assets.publishing.service.gov.uk/government/uploads/system/uploads/attachment_data/file/1107978/Influenza-green-book-chapter19-16September22.pdf</a:t>
            </a:r>
            <a:endParaRPr lang="en-GB" sz="1600" dirty="0"/>
          </a:p>
          <a:p>
            <a:pPr marL="0" indent="0">
              <a:buNone/>
            </a:pPr>
            <a:endParaRPr lang="en-GB" sz="1600" dirty="0"/>
          </a:p>
          <a:p>
            <a:pPr marL="0" indent="0">
              <a:buNone/>
            </a:pPr>
            <a:endParaRPr lang="en-GB" sz="1600" dirty="0"/>
          </a:p>
        </p:txBody>
      </p:sp>
      <p:sp>
        <p:nvSpPr>
          <p:cNvPr id="4" name="Slide Number Placeholder 4">
            <a:extLst>
              <a:ext uri="{FF2B5EF4-FFF2-40B4-BE49-F238E27FC236}">
                <a16:creationId xmlns:a16="http://schemas.microsoft.com/office/drawing/2014/main" id="{BE636A22-B3FD-18DE-4DD1-973B28D6920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17</a:t>
            </a:fld>
            <a:endParaRPr lang="en-GB" dirty="0"/>
          </a:p>
        </p:txBody>
      </p:sp>
    </p:spTree>
    <p:extLst>
      <p:ext uri="{BB962C8B-B14F-4D97-AF65-F5344CB8AC3E}">
        <p14:creationId xmlns:p14="http://schemas.microsoft.com/office/powerpoint/2010/main" val="1931039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0E4CE-0303-511C-67FC-086E90943246}"/>
              </a:ext>
            </a:extLst>
          </p:cNvPr>
          <p:cNvSpPr>
            <a:spLocks noGrp="1"/>
          </p:cNvSpPr>
          <p:nvPr>
            <p:ph type="title"/>
          </p:nvPr>
        </p:nvSpPr>
        <p:spPr>
          <a:xfrm>
            <a:off x="474216" y="232815"/>
            <a:ext cx="11537272" cy="1325563"/>
          </a:xfrm>
        </p:spPr>
        <p:txBody>
          <a:bodyPr/>
          <a:lstStyle/>
          <a:p>
            <a:r>
              <a:rPr lang="en-GB" sz="3600" b="1" dirty="0"/>
              <a:t>Additional groups that are eligible for a flu vaccine</a:t>
            </a:r>
          </a:p>
        </p:txBody>
      </p:sp>
      <p:sp>
        <p:nvSpPr>
          <p:cNvPr id="3" name="Content Placeholder 2">
            <a:extLst>
              <a:ext uri="{FF2B5EF4-FFF2-40B4-BE49-F238E27FC236}">
                <a16:creationId xmlns:a16="http://schemas.microsoft.com/office/drawing/2014/main" id="{AB7B643F-C84F-799F-ED18-8D53928DAF02}"/>
              </a:ext>
            </a:extLst>
          </p:cNvPr>
          <p:cNvSpPr>
            <a:spLocks noGrp="1"/>
          </p:cNvSpPr>
          <p:nvPr>
            <p:ph idx="1"/>
          </p:nvPr>
        </p:nvSpPr>
        <p:spPr>
          <a:xfrm>
            <a:off x="731668" y="1142044"/>
            <a:ext cx="10515600" cy="4351338"/>
          </a:xfrm>
        </p:spPr>
        <p:txBody>
          <a:bodyPr/>
          <a:lstStyle/>
          <a:p>
            <a:r>
              <a:rPr lang="en-GB" sz="2000" dirty="0">
                <a:effectLst/>
              </a:rPr>
              <a:t>Household contacts of those that are immunosuppressed (from 6 months)</a:t>
            </a:r>
          </a:p>
          <a:p>
            <a:r>
              <a:rPr lang="en-GB" sz="2000" dirty="0">
                <a:effectLst/>
              </a:rPr>
              <a:t>People living in Care Homes and other Long-stay Care Facilities</a:t>
            </a:r>
          </a:p>
          <a:p>
            <a:r>
              <a:rPr lang="en-GB" sz="2000" dirty="0">
                <a:effectLst/>
              </a:rPr>
              <a:t>Carers - Paid and unpaid as well as third sector carers</a:t>
            </a:r>
          </a:p>
          <a:p>
            <a:r>
              <a:rPr lang="en-GB" sz="2000" dirty="0">
                <a:effectLst/>
              </a:rPr>
              <a:t>Community first responders</a:t>
            </a:r>
          </a:p>
          <a:p>
            <a:r>
              <a:rPr lang="en-GB" sz="2000" dirty="0">
                <a:effectLst/>
              </a:rPr>
              <a:t>Voluntary Organisations providing 1st aid</a:t>
            </a:r>
          </a:p>
          <a:p>
            <a:r>
              <a:rPr lang="en-GB" sz="2000" dirty="0">
                <a:effectLst/>
              </a:rPr>
              <a:t>Social Care staff with client contact</a:t>
            </a:r>
          </a:p>
          <a:p>
            <a:endParaRPr lang="en-GB" sz="2000" dirty="0"/>
          </a:p>
          <a:p>
            <a:pPr marL="0" indent="0">
              <a:buNone/>
            </a:pPr>
            <a:r>
              <a:rPr lang="en-GB" sz="2000" dirty="0"/>
              <a:t>Further detail on the eligible groups is contained in Annex 2 of the Welsh Health Circular: </a:t>
            </a:r>
            <a:r>
              <a:rPr lang="en-GB" sz="2000" dirty="0">
                <a:hlinkClick r:id="rId3"/>
              </a:rPr>
              <a:t>(WHC 2023/023)</a:t>
            </a:r>
          </a:p>
          <a:p>
            <a:pPr marL="0" indent="0">
              <a:buNone/>
            </a:pPr>
            <a:r>
              <a:rPr lang="en-GB" sz="2000" dirty="0">
                <a:effectLst/>
              </a:rPr>
              <a:t/>
            </a:r>
            <a:br>
              <a:rPr lang="en-GB" sz="2000" dirty="0">
                <a:effectLst/>
              </a:rPr>
            </a:br>
            <a:r>
              <a:rPr lang="en-GB" sz="2000" dirty="0">
                <a:effectLst/>
              </a:rPr>
              <a:t/>
            </a:r>
            <a:br>
              <a:rPr lang="en-GB" sz="2000" dirty="0">
                <a:effectLst/>
              </a:rPr>
            </a:br>
            <a:r>
              <a:rPr lang="en-GB" sz="2000" dirty="0">
                <a:effectLst/>
              </a:rPr>
              <a:t/>
            </a:r>
            <a:br>
              <a:rPr lang="en-GB" sz="2000" dirty="0">
                <a:effectLst/>
              </a:rPr>
            </a:br>
            <a:r>
              <a:rPr lang="en-GB" sz="2000" dirty="0">
                <a:effectLst/>
              </a:rPr>
              <a:t/>
            </a:r>
            <a:br>
              <a:rPr lang="en-GB" sz="2000" dirty="0">
                <a:effectLst/>
              </a:rPr>
            </a:br>
            <a:endParaRPr lang="en-GB" sz="2000" dirty="0">
              <a:effectLst/>
            </a:endParaRPr>
          </a:p>
          <a:p>
            <a:endParaRPr lang="en-GB" dirty="0"/>
          </a:p>
        </p:txBody>
      </p:sp>
      <p:sp>
        <p:nvSpPr>
          <p:cNvPr id="5" name="Slide Number Placeholder 4">
            <a:extLst>
              <a:ext uri="{FF2B5EF4-FFF2-40B4-BE49-F238E27FC236}">
                <a16:creationId xmlns:a16="http://schemas.microsoft.com/office/drawing/2014/main" id="{032C6FEC-D52C-BA68-D1B3-5A800EACA09C}"/>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954249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1FA10-DE06-5362-35FB-70B87D7ED2B4}"/>
              </a:ext>
            </a:extLst>
          </p:cNvPr>
          <p:cNvSpPr>
            <a:spLocks noGrp="1"/>
          </p:cNvSpPr>
          <p:nvPr>
            <p:ph type="title"/>
          </p:nvPr>
        </p:nvSpPr>
        <p:spPr>
          <a:xfrm>
            <a:off x="0" y="40660"/>
            <a:ext cx="12192000" cy="790165"/>
          </a:xfrm>
        </p:spPr>
        <p:txBody>
          <a:bodyPr/>
          <a:lstStyle/>
          <a:p>
            <a:pPr algn="ctr"/>
            <a:r>
              <a:rPr lang="en-GB" sz="3600" dirty="0"/>
              <a:t>Table showing Influenza vaccination uptake in</a:t>
            </a:r>
            <a:br>
              <a:rPr lang="en-GB" sz="3600" dirty="0"/>
            </a:br>
            <a:r>
              <a:rPr lang="en-GB" sz="3600" dirty="0"/>
              <a:t> Wales for the years 2020-21 to 2022- 23*</a:t>
            </a:r>
            <a:br>
              <a:rPr lang="en-GB" sz="3600" dirty="0"/>
            </a:br>
            <a:endParaRPr lang="en-GB" sz="3600" dirty="0"/>
          </a:p>
        </p:txBody>
      </p:sp>
      <p:pic>
        <p:nvPicPr>
          <p:cNvPr id="7" name="Content Placeholder 6">
            <a:extLst>
              <a:ext uri="{FF2B5EF4-FFF2-40B4-BE49-F238E27FC236}">
                <a16:creationId xmlns:a16="http://schemas.microsoft.com/office/drawing/2014/main" id="{E67DFA8A-0BDB-0568-6B53-26B246186C36}"/>
              </a:ext>
            </a:extLst>
          </p:cNvPr>
          <p:cNvPicPr>
            <a:picLocks noGrp="1" noChangeAspect="1"/>
          </p:cNvPicPr>
          <p:nvPr>
            <p:ph idx="1"/>
          </p:nvPr>
        </p:nvPicPr>
        <p:blipFill rotWithShape="1">
          <a:blip r:embed="rId3"/>
          <a:srcRect l="37184" t="32683" r="13458" b="9080"/>
          <a:stretch/>
        </p:blipFill>
        <p:spPr>
          <a:xfrm>
            <a:off x="2910244" y="1010719"/>
            <a:ext cx="6371511" cy="422874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pic>
      <p:sp>
        <p:nvSpPr>
          <p:cNvPr id="11" name="TextBox 10">
            <a:extLst>
              <a:ext uri="{FF2B5EF4-FFF2-40B4-BE49-F238E27FC236}">
                <a16:creationId xmlns:a16="http://schemas.microsoft.com/office/drawing/2014/main" id="{7D7D50A0-9851-12EB-FD58-D52C8C48E781}"/>
              </a:ext>
            </a:extLst>
          </p:cNvPr>
          <p:cNvSpPr txBox="1"/>
          <p:nvPr/>
        </p:nvSpPr>
        <p:spPr>
          <a:xfrm>
            <a:off x="2654710" y="5311199"/>
            <a:ext cx="7177548" cy="646331"/>
          </a:xfrm>
          <a:prstGeom prst="rect">
            <a:avLst/>
          </a:prstGeom>
          <a:noFill/>
        </p:spPr>
        <p:txBody>
          <a:bodyPr wrap="square">
            <a:spAutoFit/>
          </a:bodyPr>
          <a:lstStyle/>
          <a:p>
            <a:pPr algn="ctr"/>
            <a:r>
              <a:rPr lang="en-GB" dirty="0"/>
              <a:t>*2022-23 data is provisional. Data for previous years uptake from Public Health Wales vaccination flu vaccination coverage data.</a:t>
            </a:r>
          </a:p>
        </p:txBody>
      </p:sp>
      <p:sp>
        <p:nvSpPr>
          <p:cNvPr id="3" name="Slide Number Placeholder 4">
            <a:extLst>
              <a:ext uri="{FF2B5EF4-FFF2-40B4-BE49-F238E27FC236}">
                <a16:creationId xmlns:a16="http://schemas.microsoft.com/office/drawing/2014/main" id="{11CDEDC1-23BE-ED47-0432-2C3A2E4ABC9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19</a:t>
            </a:fld>
            <a:endParaRPr lang="en-GB" dirty="0"/>
          </a:p>
        </p:txBody>
      </p:sp>
    </p:spTree>
    <p:extLst>
      <p:ext uri="{BB962C8B-B14F-4D97-AF65-F5344CB8AC3E}">
        <p14:creationId xmlns:p14="http://schemas.microsoft.com/office/powerpoint/2010/main" val="2429507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F4795-35F5-36F0-8130-E7F23417DD93}"/>
              </a:ext>
            </a:extLst>
          </p:cNvPr>
          <p:cNvSpPr>
            <a:spLocks noGrp="1"/>
          </p:cNvSpPr>
          <p:nvPr>
            <p:ph type="title"/>
          </p:nvPr>
        </p:nvSpPr>
        <p:spPr/>
        <p:txBody>
          <a:bodyPr/>
          <a:lstStyle/>
          <a:p>
            <a:r>
              <a:rPr lang="en-GB" sz="3600" b="1" dirty="0"/>
              <a:t>Acknowledgements</a:t>
            </a:r>
          </a:p>
        </p:txBody>
      </p:sp>
      <p:sp>
        <p:nvSpPr>
          <p:cNvPr id="3" name="Content Placeholder 2">
            <a:extLst>
              <a:ext uri="{FF2B5EF4-FFF2-40B4-BE49-F238E27FC236}">
                <a16:creationId xmlns:a16="http://schemas.microsoft.com/office/drawing/2014/main" id="{075D294D-E7D4-B0D7-185F-C8B669CBAA74}"/>
              </a:ext>
            </a:extLst>
          </p:cNvPr>
          <p:cNvSpPr>
            <a:spLocks noGrp="1"/>
          </p:cNvSpPr>
          <p:nvPr>
            <p:ph idx="1"/>
          </p:nvPr>
        </p:nvSpPr>
        <p:spPr/>
        <p:txBody>
          <a:bodyPr/>
          <a:lstStyle/>
          <a:p>
            <a:r>
              <a:rPr lang="en-GB" dirty="0">
                <a:solidFill>
                  <a:srgbClr val="002060"/>
                </a:solidFill>
              </a:rPr>
              <a:t>UK Health Security Agency (UKHSA)</a:t>
            </a:r>
          </a:p>
          <a:p>
            <a:r>
              <a:rPr lang="en-GB" dirty="0"/>
              <a:t>Vaccine Preventable Disease programme</a:t>
            </a:r>
          </a:p>
        </p:txBody>
      </p:sp>
      <p:sp>
        <p:nvSpPr>
          <p:cNvPr id="4" name="Slide Number Placeholder 4">
            <a:extLst>
              <a:ext uri="{FF2B5EF4-FFF2-40B4-BE49-F238E27FC236}">
                <a16:creationId xmlns:a16="http://schemas.microsoft.com/office/drawing/2014/main" id="{B2212ECB-3B2B-1244-612A-69CA2B279B5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a:t>
            </a:fld>
            <a:endParaRPr lang="en-GB" dirty="0"/>
          </a:p>
        </p:txBody>
      </p:sp>
    </p:spTree>
    <p:extLst>
      <p:ext uri="{BB962C8B-B14F-4D97-AF65-F5344CB8AC3E}">
        <p14:creationId xmlns:p14="http://schemas.microsoft.com/office/powerpoint/2010/main" val="2297317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DBF79-B26B-522C-D70B-27E3001744FB}"/>
              </a:ext>
            </a:extLst>
          </p:cNvPr>
          <p:cNvSpPr>
            <a:spLocks noGrp="1"/>
          </p:cNvSpPr>
          <p:nvPr>
            <p:ph type="title"/>
          </p:nvPr>
        </p:nvSpPr>
        <p:spPr/>
        <p:txBody>
          <a:bodyPr/>
          <a:lstStyle/>
          <a:p>
            <a:r>
              <a:rPr lang="en-GB" sz="4000" b="1" dirty="0"/>
              <a:t>Vaccine uptake</a:t>
            </a:r>
          </a:p>
        </p:txBody>
      </p:sp>
      <p:sp>
        <p:nvSpPr>
          <p:cNvPr id="3" name="Content Placeholder 2">
            <a:extLst>
              <a:ext uri="{FF2B5EF4-FFF2-40B4-BE49-F238E27FC236}">
                <a16:creationId xmlns:a16="http://schemas.microsoft.com/office/drawing/2014/main" id="{69A95EEF-8BD7-BF01-5C72-B56C5DB3C325}"/>
              </a:ext>
            </a:extLst>
          </p:cNvPr>
          <p:cNvSpPr>
            <a:spLocks noGrp="1"/>
          </p:cNvSpPr>
          <p:nvPr>
            <p:ph idx="1"/>
          </p:nvPr>
        </p:nvSpPr>
        <p:spPr>
          <a:xfrm>
            <a:off x="838200" y="1253331"/>
            <a:ext cx="10515600" cy="4351338"/>
          </a:xfrm>
        </p:spPr>
        <p:txBody>
          <a:bodyPr/>
          <a:lstStyle/>
          <a:p>
            <a:r>
              <a:rPr lang="en-GB" sz="2000" b="0" i="0" dirty="0">
                <a:solidFill>
                  <a:srgbClr val="002060"/>
                </a:solidFill>
                <a:effectLst/>
              </a:rPr>
              <a:t>Provisional flu uptake data indicates a fall in uptake in 2022/23 compared to 2021/22 in adults ages 65 years and over, individuals in a clinical risk group from 16 years to 65 years and NHS employees with direct patient contact. </a:t>
            </a:r>
          </a:p>
          <a:p>
            <a:r>
              <a:rPr lang="en-GB" sz="2000" b="0" i="0" dirty="0">
                <a:solidFill>
                  <a:srgbClr val="002060"/>
                </a:solidFill>
                <a:effectLst/>
              </a:rPr>
              <a:t>National  recommendations on maximising vaccine uptake and ambitions for uptake in different groups is outlined in the  Winter Respiratory Vaccination Strategy: Autumn-Winter 2023/24 this will be available to view here</a:t>
            </a:r>
            <a:r>
              <a:rPr lang="en-GB" sz="2000" b="0" i="0" dirty="0">
                <a:solidFill>
                  <a:srgbClr val="000000"/>
                </a:solidFill>
                <a:effectLst/>
              </a:rPr>
              <a:t>: </a:t>
            </a:r>
            <a:r>
              <a:rPr lang="en-GB" sz="2000" b="0" i="0" dirty="0">
                <a:effectLst/>
                <a:hlinkClick r:id="rId2"/>
              </a:rPr>
              <a:t>https://www.gov.wales/health-circulars</a:t>
            </a:r>
            <a:endParaRPr lang="en-GB" sz="2000" b="0" i="0" dirty="0">
              <a:effectLst/>
            </a:endParaRPr>
          </a:p>
          <a:p>
            <a:pPr fontAlgn="base"/>
            <a:r>
              <a:rPr lang="en-GB" sz="2000" b="0" dirty="0">
                <a:effectLst/>
              </a:rPr>
              <a:t>Information on the flu season in Wales during 2022-23 will be available in the Seasonal influenza 2022-23 Annual report. </a:t>
            </a:r>
          </a:p>
          <a:p>
            <a:pPr fontAlgn="base"/>
            <a:r>
              <a:rPr lang="en-GB" sz="2000" b="0" dirty="0">
                <a:effectLst/>
              </a:rPr>
              <a:t>The Annual report will be available to view here: </a:t>
            </a:r>
            <a:r>
              <a:rPr lang="en-GB" sz="2000" b="0" u="sng" dirty="0">
                <a:effectLst/>
                <a:hlinkClick r:id="rId3"/>
              </a:rPr>
              <a:t>Annual influenza surveillance and influenza vaccination uptake reports - Public Health Wales (</a:t>
            </a:r>
            <a:r>
              <a:rPr lang="en-GB" sz="2000" b="0" u="sng" dirty="0" err="1">
                <a:effectLst/>
                <a:hlinkClick r:id="rId3"/>
              </a:rPr>
              <a:t>nhs.wales</a:t>
            </a:r>
            <a:r>
              <a:rPr lang="en-GB" sz="2000" b="0" dirty="0">
                <a:effectLst/>
                <a:hlinkClick r:id="rId3"/>
              </a:rPr>
              <a:t>(opens in a new tab)</a:t>
            </a:r>
            <a:r>
              <a:rPr lang="en-GB" sz="2000" b="0" dirty="0">
                <a:effectLst/>
              </a:rPr>
              <a:t>) when it is published. </a:t>
            </a:r>
          </a:p>
          <a:p>
            <a:pPr marL="0" indent="0">
              <a:buNone/>
            </a:pPr>
            <a:r>
              <a:rPr lang="en-GB" sz="1400" b="0" dirty="0">
                <a:effectLst/>
                <a:latin typeface="merriweather" panose="00000500000000000000" pitchFamily="2" charset="0"/>
              </a:rPr>
              <a:t/>
            </a:r>
            <a:br>
              <a:rPr lang="en-GB" sz="1400" b="0" dirty="0">
                <a:effectLst/>
                <a:latin typeface="merriweather" panose="00000500000000000000" pitchFamily="2" charset="0"/>
              </a:rPr>
            </a:br>
            <a:endParaRPr lang="en-GB" sz="2000" dirty="0"/>
          </a:p>
        </p:txBody>
      </p:sp>
      <p:sp>
        <p:nvSpPr>
          <p:cNvPr id="4" name="Slide Number Placeholder 4">
            <a:extLst>
              <a:ext uri="{FF2B5EF4-FFF2-40B4-BE49-F238E27FC236}">
                <a16:creationId xmlns:a16="http://schemas.microsoft.com/office/drawing/2014/main" id="{7CCB13C6-323A-F11F-9A15-44475818020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20</a:t>
            </a:fld>
            <a:endParaRPr lang="en-GB" dirty="0"/>
          </a:p>
        </p:txBody>
      </p:sp>
    </p:spTree>
    <p:extLst>
      <p:ext uri="{BB962C8B-B14F-4D97-AF65-F5344CB8AC3E}">
        <p14:creationId xmlns:p14="http://schemas.microsoft.com/office/powerpoint/2010/main" val="2220206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26FB8-FE7C-4576-A497-F26552F47F08}"/>
              </a:ext>
            </a:extLst>
          </p:cNvPr>
          <p:cNvSpPr>
            <a:spLocks noGrp="1"/>
          </p:cNvSpPr>
          <p:nvPr>
            <p:ph type="title"/>
          </p:nvPr>
        </p:nvSpPr>
        <p:spPr>
          <a:xfrm>
            <a:off x="451509" y="136525"/>
            <a:ext cx="7701891" cy="697662"/>
          </a:xfrm>
        </p:spPr>
        <p:txBody>
          <a:bodyPr/>
          <a:lstStyle/>
          <a:p>
            <a:r>
              <a:rPr lang="en-GB" sz="3600" b="1" dirty="0"/>
              <a:t>Clinical risk groups</a:t>
            </a:r>
          </a:p>
        </p:txBody>
      </p:sp>
      <p:sp>
        <p:nvSpPr>
          <p:cNvPr id="3" name="Content Placeholder 2">
            <a:extLst>
              <a:ext uri="{FF2B5EF4-FFF2-40B4-BE49-F238E27FC236}">
                <a16:creationId xmlns:a16="http://schemas.microsoft.com/office/drawing/2014/main" id="{1B202F7C-8398-466C-9B4D-6DEEEF990A98}"/>
              </a:ext>
            </a:extLst>
          </p:cNvPr>
          <p:cNvSpPr>
            <a:spLocks noGrp="1"/>
          </p:cNvSpPr>
          <p:nvPr>
            <p:ph idx="1"/>
          </p:nvPr>
        </p:nvSpPr>
        <p:spPr>
          <a:xfrm>
            <a:off x="584203" y="916687"/>
            <a:ext cx="10515600" cy="4351338"/>
          </a:xfrm>
        </p:spPr>
        <p:txBody>
          <a:bodyPr>
            <a:normAutofit fontScale="77500" lnSpcReduction="20000"/>
          </a:bodyPr>
          <a:lstStyle/>
          <a:p>
            <a:pPr>
              <a:lnSpc>
                <a:spcPct val="110000"/>
              </a:lnSpc>
            </a:pPr>
            <a:r>
              <a:rPr lang="en-GB" dirty="0"/>
              <a:t>Increasing flu vaccine uptake in clinical risk groups is important because of  increased risk of death and serious illness if people in these groups catch flu </a:t>
            </a:r>
          </a:p>
          <a:p>
            <a:pPr>
              <a:lnSpc>
                <a:spcPct val="110000"/>
              </a:lnSpc>
            </a:pPr>
            <a:r>
              <a:rPr lang="en-GB" dirty="0"/>
              <a:t>For a number of years only around half of patients aged 6 months to under 65 in clinical risk groups have been vaccinated</a:t>
            </a:r>
          </a:p>
          <a:p>
            <a:pPr>
              <a:lnSpc>
                <a:spcPct val="110000"/>
              </a:lnSpc>
            </a:pPr>
            <a:r>
              <a:rPr lang="en-GB" dirty="0"/>
              <a:t>Vaccine uptake for all clinical risk groups needs to improve</a:t>
            </a:r>
          </a:p>
          <a:p>
            <a:pPr>
              <a:lnSpc>
                <a:spcPct val="110000"/>
              </a:lnSpc>
            </a:pPr>
            <a:r>
              <a:rPr lang="en-GB" dirty="0"/>
              <a:t>Strategies to improve vaccine uptake should be tailored to each risk group to ensure optimum uptake of vaccine in each of them</a:t>
            </a:r>
          </a:p>
          <a:p>
            <a:pPr>
              <a:lnSpc>
                <a:spcPct val="110000"/>
              </a:lnSpc>
            </a:pPr>
            <a:r>
              <a:rPr lang="en-GB" dirty="0"/>
              <a:t>Further information on flu vaccination for those with learning disabilities can be found on the GOV.UK website </a:t>
            </a:r>
          </a:p>
          <a:p>
            <a:pPr marL="457200" lvl="1" indent="0">
              <a:lnSpc>
                <a:spcPct val="110000"/>
              </a:lnSpc>
              <a:buNone/>
            </a:pPr>
            <a:r>
              <a:rPr lang="en-GB" sz="2400" u="sng" dirty="0">
                <a:hlinkClick r:id="rId2"/>
              </a:rPr>
              <a:t>www.gov.uk/government/publications/flu-vaccinations-for-people-with-learning-disabilities/flu-vaccinations-supporting-people-with-learning-disabilities</a:t>
            </a:r>
            <a:endParaRPr lang="en-GB" sz="2400" dirty="0"/>
          </a:p>
        </p:txBody>
      </p:sp>
      <p:sp>
        <p:nvSpPr>
          <p:cNvPr id="4" name="Slide Number Placeholder 4">
            <a:extLst>
              <a:ext uri="{FF2B5EF4-FFF2-40B4-BE49-F238E27FC236}">
                <a16:creationId xmlns:a16="http://schemas.microsoft.com/office/drawing/2014/main" id="{51858EFD-FB6E-06D9-58DB-B81244DC032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21</a:t>
            </a:fld>
            <a:endParaRPr lang="en-GB" dirty="0"/>
          </a:p>
        </p:txBody>
      </p:sp>
    </p:spTree>
    <p:extLst>
      <p:ext uri="{BB962C8B-B14F-4D97-AF65-F5344CB8AC3E}">
        <p14:creationId xmlns:p14="http://schemas.microsoft.com/office/powerpoint/2010/main" val="4042336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B1AD1-1E30-4AB6-A060-D0E87F323612}"/>
              </a:ext>
            </a:extLst>
          </p:cNvPr>
          <p:cNvSpPr>
            <a:spLocks noGrp="1"/>
          </p:cNvSpPr>
          <p:nvPr>
            <p:ph type="title"/>
          </p:nvPr>
        </p:nvSpPr>
        <p:spPr>
          <a:xfrm>
            <a:off x="507491" y="384692"/>
            <a:ext cx="5903141" cy="632347"/>
          </a:xfrm>
        </p:spPr>
        <p:txBody>
          <a:bodyPr/>
          <a:lstStyle/>
          <a:p>
            <a:r>
              <a:rPr lang="en-GB" sz="3600" b="1" dirty="0"/>
              <a:t>Pregnant women (1)</a:t>
            </a:r>
          </a:p>
        </p:txBody>
      </p:sp>
      <p:sp>
        <p:nvSpPr>
          <p:cNvPr id="3" name="Content Placeholder 2">
            <a:extLst>
              <a:ext uri="{FF2B5EF4-FFF2-40B4-BE49-F238E27FC236}">
                <a16:creationId xmlns:a16="http://schemas.microsoft.com/office/drawing/2014/main" id="{7EBFEFC3-24CD-490D-BB19-087733392F7B}"/>
              </a:ext>
            </a:extLst>
          </p:cNvPr>
          <p:cNvSpPr>
            <a:spLocks noGrp="1"/>
          </p:cNvSpPr>
          <p:nvPr>
            <p:ph idx="1"/>
          </p:nvPr>
        </p:nvSpPr>
        <p:spPr>
          <a:xfrm>
            <a:off x="584203" y="1253331"/>
            <a:ext cx="10515600" cy="4351338"/>
          </a:xfrm>
        </p:spPr>
        <p:txBody>
          <a:bodyPr>
            <a:normAutofit lnSpcReduction="10000"/>
          </a:bodyPr>
          <a:lstStyle/>
          <a:p>
            <a:pPr marL="0" indent="0">
              <a:buNone/>
            </a:pPr>
            <a:r>
              <a:rPr lang="en-GB" sz="2000" b="1" dirty="0"/>
              <a:t>All pregnant women are recommended to receive the inactivated flu vaccine irrespective of their stage of pregnancy     </a:t>
            </a:r>
          </a:p>
          <a:p>
            <a:r>
              <a:rPr lang="en-GB" sz="2000" dirty="0"/>
              <a:t>Pregnant women are at increased risk from complications if they contract flu</a:t>
            </a:r>
            <a:endParaRPr lang="en-GB" sz="2000" baseline="30000" dirty="0"/>
          </a:p>
          <a:p>
            <a:r>
              <a:rPr lang="en-GB" sz="2000" dirty="0"/>
              <a:t>Having flu during pregnancy may be associated with premature birth and smaller birth size and weight</a:t>
            </a:r>
          </a:p>
          <a:p>
            <a:r>
              <a:rPr lang="en-GB" sz="2000" dirty="0"/>
              <a:t>Flu vaccination during pregnancy provides passive immunity against flu to infants in the first few months of life</a:t>
            </a:r>
          </a:p>
          <a:p>
            <a:r>
              <a:rPr lang="en-GB" sz="2000" dirty="0"/>
              <a:t>Studies on safety of flu vaccine in pregnancy show that inactivated flu vaccine can be safely and effectively administered during any trimester of pregnancy </a:t>
            </a:r>
          </a:p>
          <a:p>
            <a:r>
              <a:rPr lang="en-GB" sz="2000" dirty="0"/>
              <a:t>No study to date has demonstrated an increased risk of either maternal complications or adverse fetal outcomes associated with inactivated flu vaccine</a:t>
            </a:r>
          </a:p>
          <a:p>
            <a:r>
              <a:rPr lang="en-GB" sz="2000" dirty="0"/>
              <a:t>Pregnant women should be offered flu vaccine for each pregnancy. This needs to be the flu vaccination recommended for the flu season in which they are expected to deliver</a:t>
            </a:r>
          </a:p>
        </p:txBody>
      </p:sp>
      <p:sp>
        <p:nvSpPr>
          <p:cNvPr id="4" name="Slide Number Placeholder 4">
            <a:extLst>
              <a:ext uri="{FF2B5EF4-FFF2-40B4-BE49-F238E27FC236}">
                <a16:creationId xmlns:a16="http://schemas.microsoft.com/office/drawing/2014/main" id="{F9A7AB8D-BBB2-B751-1AEA-16B9AF782E6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22</a:t>
            </a:fld>
            <a:endParaRPr lang="en-GB" dirty="0"/>
          </a:p>
        </p:txBody>
      </p:sp>
    </p:spTree>
    <p:extLst>
      <p:ext uri="{BB962C8B-B14F-4D97-AF65-F5344CB8AC3E}">
        <p14:creationId xmlns:p14="http://schemas.microsoft.com/office/powerpoint/2010/main" val="798352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CA32D-BEE2-5E7B-F1F2-C4D9704E0614}"/>
              </a:ext>
            </a:extLst>
          </p:cNvPr>
          <p:cNvSpPr>
            <a:spLocks noGrp="1"/>
          </p:cNvSpPr>
          <p:nvPr>
            <p:ph type="title"/>
          </p:nvPr>
        </p:nvSpPr>
        <p:spPr>
          <a:xfrm>
            <a:off x="838200" y="365126"/>
            <a:ext cx="10515600" cy="873740"/>
          </a:xfrm>
        </p:spPr>
        <p:txBody>
          <a:bodyPr/>
          <a:lstStyle/>
          <a:p>
            <a:r>
              <a:rPr lang="en-GB" sz="3600" b="1" dirty="0"/>
              <a:t>Pregnant women (2)</a:t>
            </a:r>
            <a:endParaRPr lang="en-GB" sz="3600" dirty="0"/>
          </a:p>
        </p:txBody>
      </p:sp>
      <p:sp>
        <p:nvSpPr>
          <p:cNvPr id="3" name="Content Placeholder 2">
            <a:extLst>
              <a:ext uri="{FF2B5EF4-FFF2-40B4-BE49-F238E27FC236}">
                <a16:creationId xmlns:a16="http://schemas.microsoft.com/office/drawing/2014/main" id="{52ACB477-7D71-181A-4027-A0363B4BC2A8}"/>
              </a:ext>
            </a:extLst>
          </p:cNvPr>
          <p:cNvSpPr>
            <a:spLocks noGrp="1"/>
          </p:cNvSpPr>
          <p:nvPr>
            <p:ph idx="1"/>
          </p:nvPr>
        </p:nvSpPr>
        <p:spPr>
          <a:xfrm>
            <a:off x="838200" y="1373342"/>
            <a:ext cx="10515600" cy="4351338"/>
          </a:xfrm>
        </p:spPr>
        <p:txBody>
          <a:bodyPr/>
          <a:lstStyle/>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Pregnant women are at higher risk of complications of influenza than individuals who are not pregnant, and therefore since 2010 are recommended to receive seasonal influenza vaccine (Welsh Government, 2014)</a:t>
            </a: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There were 29 deaths of pregnant women and women up to six weeks postpartum in association with influenza in the UK between 2009 and 2012, representing one in eleven maternal deaths (MBRRACE-UK, 2014). Influenza presents significant risks to pregnant women and their babies</a:t>
            </a:r>
          </a:p>
          <a:p>
            <a:pPr>
              <a:lnSpc>
                <a:spcPct val="107000"/>
              </a:lnSpc>
              <a:spcAft>
                <a:spcPts val="800"/>
              </a:spcAft>
            </a:pPr>
            <a:r>
              <a:rPr lang="en-GB" sz="2000" dirty="0">
                <a:effectLst/>
                <a:latin typeface="Arial" panose="020B0604020202020204" pitchFamily="34" charset="0"/>
                <a:ea typeface="Calibri" panose="020F0502020204030204" pitchFamily="34" charset="0"/>
                <a:cs typeface="Arial" panose="020B0604020202020204" pitchFamily="34" charset="0"/>
              </a:rPr>
              <a:t>If a woman catches influenza during pregnancy, she is at increased risk of experiencing severe disease, admission to intensive care and perinatal mortality (Jamieson, 2009; Pierce, 2011). There was one maternal death from influenza in the UK between 2013 and 2015 (MBRRACE UK, 2017) and two maternal deaths between 2016 and 2018 (MBRRACE UK, 2018)</a:t>
            </a:r>
          </a:p>
          <a:p>
            <a:endParaRPr lang="en-GB" dirty="0"/>
          </a:p>
        </p:txBody>
      </p:sp>
      <p:sp>
        <p:nvSpPr>
          <p:cNvPr id="4" name="Slide Number Placeholder 4">
            <a:extLst>
              <a:ext uri="{FF2B5EF4-FFF2-40B4-BE49-F238E27FC236}">
                <a16:creationId xmlns:a16="http://schemas.microsoft.com/office/drawing/2014/main" id="{6AEE8B5E-BB7E-E6A8-FED6-33834307F0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23</a:t>
            </a:fld>
            <a:endParaRPr lang="en-GB" dirty="0"/>
          </a:p>
        </p:txBody>
      </p:sp>
    </p:spTree>
    <p:extLst>
      <p:ext uri="{BB962C8B-B14F-4D97-AF65-F5344CB8AC3E}">
        <p14:creationId xmlns:p14="http://schemas.microsoft.com/office/powerpoint/2010/main" val="18573425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8C730-157B-9C72-463F-9BF63B749148}"/>
              </a:ext>
            </a:extLst>
          </p:cNvPr>
          <p:cNvSpPr>
            <a:spLocks noGrp="1"/>
          </p:cNvSpPr>
          <p:nvPr>
            <p:ph type="title"/>
          </p:nvPr>
        </p:nvSpPr>
        <p:spPr>
          <a:xfrm>
            <a:off x="838200" y="0"/>
            <a:ext cx="10515600" cy="1325563"/>
          </a:xfrm>
        </p:spPr>
        <p:txBody>
          <a:bodyPr/>
          <a:lstStyle/>
          <a:p>
            <a:pPr algn="ctr"/>
            <a:r>
              <a:rPr lang="en-GB" sz="3600" b="1" dirty="0"/>
              <a:t>Coverage of influenza vaccination in pregnant women in Wales 2022/23</a:t>
            </a:r>
          </a:p>
        </p:txBody>
      </p:sp>
      <p:sp>
        <p:nvSpPr>
          <p:cNvPr id="3" name="Content Placeholder 2">
            <a:extLst>
              <a:ext uri="{FF2B5EF4-FFF2-40B4-BE49-F238E27FC236}">
                <a16:creationId xmlns:a16="http://schemas.microsoft.com/office/drawing/2014/main" id="{258FED67-78EC-4B15-DFC2-77917882E3F9}"/>
              </a:ext>
            </a:extLst>
          </p:cNvPr>
          <p:cNvSpPr>
            <a:spLocks noGrp="1"/>
          </p:cNvSpPr>
          <p:nvPr>
            <p:ph idx="1"/>
          </p:nvPr>
        </p:nvSpPr>
        <p:spPr>
          <a:xfrm>
            <a:off x="0" y="970702"/>
            <a:ext cx="12024852" cy="1637353"/>
          </a:xfrm>
        </p:spPr>
        <p:txBody>
          <a:bodyPr/>
          <a:lstStyle/>
          <a:p>
            <a:pPr marL="0" indent="0">
              <a:buNone/>
            </a:pPr>
            <a:r>
              <a:rPr lang="en-GB" sz="1600" b="1" dirty="0"/>
              <a:t>Point of delivery survey</a:t>
            </a:r>
          </a:p>
          <a:p>
            <a:pPr>
              <a:lnSpc>
                <a:spcPct val="107000"/>
              </a:lnSpc>
              <a:spcAft>
                <a:spcPts val="800"/>
              </a:spcAft>
            </a:pPr>
            <a:r>
              <a:rPr lang="en-GB" sz="1600" dirty="0">
                <a:effectLst/>
                <a:ea typeface="Calibri" panose="020F0502020204030204" pitchFamily="34" charset="0"/>
                <a:cs typeface="Times New Roman" panose="02020603050405020304" pitchFamily="18" charset="0"/>
              </a:rPr>
              <a:t>A survey was conducted on all women who delivered in health board maternity units in Wales during a five-day period in January 2023. Data was mainly collected from notes, and some were self-reported. Of the women surveyed, 93.3% could re-call being offered influenza vaccination. Coverage of influenza vaccination also decreased, from 78.5% to 60.0%.</a:t>
            </a:r>
          </a:p>
          <a:p>
            <a:pPr marL="0" indent="0">
              <a:buNone/>
            </a:pPr>
            <a:endParaRPr lang="en-GB" dirty="0"/>
          </a:p>
        </p:txBody>
      </p:sp>
      <p:sp>
        <p:nvSpPr>
          <p:cNvPr id="5" name="Slide Number Placeholder 4">
            <a:extLst>
              <a:ext uri="{FF2B5EF4-FFF2-40B4-BE49-F238E27FC236}">
                <a16:creationId xmlns:a16="http://schemas.microsoft.com/office/drawing/2014/main" id="{53C3DB56-91FC-ACB1-3A92-DC2D8C00086C}"/>
              </a:ext>
            </a:extLst>
          </p:cNvPr>
          <p:cNvSpPr>
            <a:spLocks noGrp="1"/>
          </p:cNvSpPr>
          <p:nvPr>
            <p:ph type="sldNum" sz="quarter" idx="12"/>
          </p:nvPr>
        </p:nvSpPr>
        <p:spPr/>
        <p:txBody>
          <a:bodyPr/>
          <a:lstStyle/>
          <a:p>
            <a:fld id="{561D0CCE-8DCC-44DC-A653-AE62B1D84A52}" type="slidenum">
              <a:rPr lang="en-GB" smtClean="0"/>
              <a:pPr/>
              <a:t>24</a:t>
            </a:fld>
            <a:endParaRPr lang="en-GB"/>
          </a:p>
        </p:txBody>
      </p:sp>
      <p:pic>
        <p:nvPicPr>
          <p:cNvPr id="6" name="Picture 5">
            <a:extLst>
              <a:ext uri="{FF2B5EF4-FFF2-40B4-BE49-F238E27FC236}">
                <a16:creationId xmlns:a16="http://schemas.microsoft.com/office/drawing/2014/main" id="{F9E3969D-ABB8-5DF2-ACBF-BCFB9617C458}"/>
              </a:ext>
            </a:extLst>
          </p:cNvPr>
          <p:cNvPicPr>
            <a:picLocks noChangeAspect="1"/>
          </p:cNvPicPr>
          <p:nvPr/>
        </p:nvPicPr>
        <p:blipFill rotWithShape="1">
          <a:blip r:embed="rId3"/>
          <a:srcRect l="23118" t="33086" r="23432" b="7786"/>
          <a:stretch/>
        </p:blipFill>
        <p:spPr bwMode="auto">
          <a:xfrm>
            <a:off x="0" y="3224658"/>
            <a:ext cx="5840361" cy="3633342"/>
          </a:xfrm>
          <a:prstGeom prst="rect">
            <a:avLst/>
          </a:prstGeom>
          <a:ln>
            <a:solidFill>
              <a:srgbClr val="002060"/>
            </a:solid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6C43B69E-3079-8660-CDD7-DB899E8674B5}"/>
              </a:ext>
            </a:extLst>
          </p:cNvPr>
          <p:cNvPicPr>
            <a:picLocks noChangeAspect="1"/>
          </p:cNvPicPr>
          <p:nvPr/>
        </p:nvPicPr>
        <p:blipFill rotWithShape="1">
          <a:blip r:embed="rId4"/>
          <a:srcRect l="22985" t="34100" r="23513" b="13580"/>
          <a:stretch/>
        </p:blipFill>
        <p:spPr bwMode="auto">
          <a:xfrm>
            <a:off x="5840361" y="3224981"/>
            <a:ext cx="6351639" cy="3633019"/>
          </a:xfrm>
          <a:prstGeom prst="rect">
            <a:avLst/>
          </a:prstGeom>
          <a:ln>
            <a:solidFill>
              <a:srgbClr val="002060"/>
            </a:solid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CF95677F-1584-0F62-0ACF-EE2BA542A5FB}"/>
              </a:ext>
            </a:extLst>
          </p:cNvPr>
          <p:cNvSpPr txBox="1"/>
          <p:nvPr/>
        </p:nvSpPr>
        <p:spPr>
          <a:xfrm>
            <a:off x="414676" y="2458486"/>
            <a:ext cx="5319085" cy="702693"/>
          </a:xfrm>
          <a:prstGeom prst="rect">
            <a:avLst/>
          </a:prstGeom>
          <a:noFill/>
        </p:spPr>
        <p:txBody>
          <a:bodyPr wrap="none" rtlCol="0">
            <a:spAutoFit/>
          </a:bodyPr>
          <a:lstStyle/>
          <a:p>
            <a:pPr marL="0" indent="0" algn="ctr">
              <a:lnSpc>
                <a:spcPct val="107000"/>
              </a:lnSpc>
              <a:spcAft>
                <a:spcPts val="800"/>
              </a:spcAft>
              <a:buNone/>
            </a:pPr>
            <a:r>
              <a:rPr lang="en-GB" sz="1600" b="1" dirty="0"/>
              <a:t>Uptake of influenza vaccination in pregnant women; </a:t>
            </a:r>
          </a:p>
          <a:p>
            <a:pPr marL="0" indent="0" algn="ctr">
              <a:lnSpc>
                <a:spcPct val="107000"/>
              </a:lnSpc>
              <a:spcAft>
                <a:spcPts val="800"/>
              </a:spcAft>
              <a:buNone/>
            </a:pPr>
            <a:r>
              <a:rPr lang="en-GB" sz="1600" b="1" dirty="0"/>
              <a:t>by health board, 2022/23 (n=345)1,2</a:t>
            </a:r>
          </a:p>
        </p:txBody>
      </p:sp>
      <p:sp>
        <p:nvSpPr>
          <p:cNvPr id="9" name="TextBox 8">
            <a:extLst>
              <a:ext uri="{FF2B5EF4-FFF2-40B4-BE49-F238E27FC236}">
                <a16:creationId xmlns:a16="http://schemas.microsoft.com/office/drawing/2014/main" id="{7F418D37-53FE-9043-0A8E-BD34C78AC8E2}"/>
              </a:ext>
            </a:extLst>
          </p:cNvPr>
          <p:cNvSpPr txBox="1"/>
          <p:nvPr/>
        </p:nvSpPr>
        <p:spPr>
          <a:xfrm>
            <a:off x="6624470" y="2445202"/>
            <a:ext cx="5160323" cy="774507"/>
          </a:xfrm>
          <a:prstGeom prst="rect">
            <a:avLst/>
          </a:prstGeom>
          <a:noFill/>
        </p:spPr>
        <p:txBody>
          <a:bodyPr wrap="none" rtlCol="0">
            <a:spAutoFit/>
          </a:bodyPr>
          <a:lstStyle/>
          <a:p>
            <a:pPr algn="ct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Uptake of influenza vaccination in pregnant women </a:t>
            </a:r>
          </a:p>
          <a:p>
            <a:pPr algn="ct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Participating  in the 2014/15 to 2022/23 surveys</a:t>
            </a:r>
            <a:r>
              <a:rPr lang="en-GB" sz="1800" b="1" baseline="30000" dirty="0">
                <a:effectLst/>
                <a:latin typeface="Calibri" panose="020F0502020204030204" pitchFamily="34" charset="0"/>
                <a:ea typeface="Calibri" panose="020F0502020204030204" pitchFamily="34" charset="0"/>
                <a:cs typeface="Times New Roman" panose="02020603050405020304" pitchFamily="18" charset="0"/>
              </a:rPr>
              <a:t>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826595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52787-D790-9C41-3B99-D9CE885A12E5}"/>
              </a:ext>
            </a:extLst>
          </p:cNvPr>
          <p:cNvSpPr>
            <a:spLocks noGrp="1"/>
          </p:cNvSpPr>
          <p:nvPr>
            <p:ph type="title"/>
          </p:nvPr>
        </p:nvSpPr>
        <p:spPr>
          <a:xfrm>
            <a:off x="245805" y="365126"/>
            <a:ext cx="11592233" cy="509946"/>
          </a:xfrm>
        </p:spPr>
        <p:txBody>
          <a:bodyPr/>
          <a:lstStyle/>
          <a:p>
            <a:r>
              <a:rPr lang="en-GB" sz="3600" b="1" dirty="0"/>
              <a:t>Residential care/nursing home residents and staff</a:t>
            </a:r>
            <a:r>
              <a:rPr lang="en-GB" sz="4400" b="1" dirty="0"/>
              <a:t/>
            </a:r>
            <a:br>
              <a:rPr lang="en-GB" sz="4400" b="1" dirty="0"/>
            </a:br>
            <a:endParaRPr lang="en-GB" dirty="0"/>
          </a:p>
        </p:txBody>
      </p:sp>
      <p:sp>
        <p:nvSpPr>
          <p:cNvPr id="3" name="Content Placeholder 2">
            <a:extLst>
              <a:ext uri="{FF2B5EF4-FFF2-40B4-BE49-F238E27FC236}">
                <a16:creationId xmlns:a16="http://schemas.microsoft.com/office/drawing/2014/main" id="{6A425D04-1686-C525-9608-B879438ECC7F}"/>
              </a:ext>
            </a:extLst>
          </p:cNvPr>
          <p:cNvSpPr>
            <a:spLocks noGrp="1"/>
          </p:cNvSpPr>
          <p:nvPr>
            <p:ph idx="1"/>
          </p:nvPr>
        </p:nvSpPr>
        <p:spPr>
          <a:xfrm>
            <a:off x="838200" y="1088206"/>
            <a:ext cx="10515600" cy="4351338"/>
          </a:xfrm>
        </p:spPr>
        <p:txBody>
          <a:bodyPr/>
          <a:lstStyle/>
          <a:p>
            <a:pPr marL="0" indent="0">
              <a:buNone/>
            </a:pPr>
            <a:r>
              <a:rPr lang="en-GB" sz="1800" b="1" dirty="0"/>
              <a:t>People living in care homes or other long-stay care facilities</a:t>
            </a:r>
          </a:p>
          <a:p>
            <a:r>
              <a:rPr lang="en-GB" sz="1800" dirty="0"/>
              <a:t>Vaccination is recommended for people living in care homes or other long-stay care facilities where rapid spread is likely to follow introduction of infection and cause high morbidity and mortality. This includes adult residential care homes, nursing care homes and children’s hospices. </a:t>
            </a:r>
          </a:p>
          <a:p>
            <a:r>
              <a:rPr lang="en-GB" sz="1800" dirty="0"/>
              <a:t>This does not include young offender institutions, university halls of residence or boarding schools (except those in eligible school years, or eligible due to another factor). Opportunities for co-administration with the COVID-19 vaccine should be explored where individuals are eligible for both the COVID-19 and flu vaccines. </a:t>
            </a:r>
          </a:p>
          <a:p>
            <a:pPr marL="0" indent="0">
              <a:buNone/>
            </a:pPr>
            <a:r>
              <a:rPr lang="en-GB" sz="1800" b="1" dirty="0"/>
              <a:t>Social care staff </a:t>
            </a:r>
          </a:p>
          <a:p>
            <a:r>
              <a:rPr lang="en-GB" sz="1800" dirty="0"/>
              <a:t>Individuals employed in adult residential care homes, nursing care homes and children’s hospices, or providing domiciliary care, who are in regular direct contact with residents/service users, are eligible to receive a flu vaccine. This may be via the community pharmacy, NHS seasonal influenza vaccination service or through an alternative model if agreed locally. </a:t>
            </a:r>
          </a:p>
          <a:p>
            <a:r>
              <a:rPr lang="en-GB" sz="1800" dirty="0"/>
              <a:t>Uptake of flu vaccination should be actively encouraged and supported/facilitated by their employer. Social care staff, apart from those referred to above, should be encouraged, supported and offered/facilitated vaccination by their employer. </a:t>
            </a:r>
          </a:p>
        </p:txBody>
      </p:sp>
      <p:sp>
        <p:nvSpPr>
          <p:cNvPr id="4" name="Slide Number Placeholder 4">
            <a:extLst>
              <a:ext uri="{FF2B5EF4-FFF2-40B4-BE49-F238E27FC236}">
                <a16:creationId xmlns:a16="http://schemas.microsoft.com/office/drawing/2014/main" id="{5A3FD8C9-17BE-B194-16B3-97679ED7D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25</a:t>
            </a:fld>
            <a:endParaRPr lang="en-GB" dirty="0"/>
          </a:p>
        </p:txBody>
      </p:sp>
    </p:spTree>
    <p:extLst>
      <p:ext uri="{BB962C8B-B14F-4D97-AF65-F5344CB8AC3E}">
        <p14:creationId xmlns:p14="http://schemas.microsoft.com/office/powerpoint/2010/main" val="34306448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710EE-AF93-8C12-771C-1843217D4BDC}"/>
              </a:ext>
            </a:extLst>
          </p:cNvPr>
          <p:cNvSpPr>
            <a:spLocks noGrp="1"/>
          </p:cNvSpPr>
          <p:nvPr>
            <p:ph type="title"/>
          </p:nvPr>
        </p:nvSpPr>
        <p:spPr>
          <a:xfrm>
            <a:off x="838200" y="26450"/>
            <a:ext cx="10515600" cy="736088"/>
          </a:xfrm>
        </p:spPr>
        <p:txBody>
          <a:bodyPr/>
          <a:lstStyle/>
          <a:p>
            <a:r>
              <a:rPr lang="en-GB" sz="3200" b="1" dirty="0"/>
              <a:t>Health and social care workers</a:t>
            </a:r>
          </a:p>
        </p:txBody>
      </p:sp>
      <p:sp>
        <p:nvSpPr>
          <p:cNvPr id="3" name="Content Placeholder 2">
            <a:extLst>
              <a:ext uri="{FF2B5EF4-FFF2-40B4-BE49-F238E27FC236}">
                <a16:creationId xmlns:a16="http://schemas.microsoft.com/office/drawing/2014/main" id="{4BBDC549-215A-3F1D-CE48-30200CED00FC}"/>
              </a:ext>
            </a:extLst>
          </p:cNvPr>
          <p:cNvSpPr>
            <a:spLocks noGrp="1"/>
          </p:cNvSpPr>
          <p:nvPr>
            <p:ph idx="1"/>
          </p:nvPr>
        </p:nvSpPr>
        <p:spPr>
          <a:xfrm>
            <a:off x="336331" y="500089"/>
            <a:ext cx="11519338" cy="5083559"/>
          </a:xfrm>
        </p:spPr>
        <p:txBody>
          <a:bodyPr/>
          <a:lstStyle/>
          <a:p>
            <a:pPr>
              <a:lnSpc>
                <a:spcPct val="110000"/>
              </a:lnSpc>
            </a:pPr>
            <a:r>
              <a:rPr lang="en-GB" sz="1800" dirty="0"/>
              <a:t>Healthcare workers who are in direct contact with patients/clients should have their flu vaccine via their employer. This should be actively encouraged and provided or facilitated as part of their occupational health care. </a:t>
            </a:r>
          </a:p>
          <a:p>
            <a:pPr>
              <a:lnSpc>
                <a:spcPct val="110000"/>
              </a:lnSpc>
            </a:pPr>
            <a:r>
              <a:rPr lang="en-GB" sz="1800" dirty="0"/>
              <a:t>Vaccination of health and social care workers protects them and reduces risk of spreading flu to their patients, service users, colleagues and family members</a:t>
            </a:r>
          </a:p>
          <a:p>
            <a:pPr>
              <a:lnSpc>
                <a:spcPct val="110000"/>
              </a:lnSpc>
            </a:pPr>
            <a:r>
              <a:rPr lang="en-GB" sz="1800" dirty="0"/>
              <a:t>Evidence that vaccination significantly lowers rates of flu-like illness, hospitalisation and mortality in the elderly in long-term healthcare settings</a:t>
            </a:r>
          </a:p>
          <a:p>
            <a:pPr>
              <a:lnSpc>
                <a:spcPct val="110000"/>
              </a:lnSpc>
            </a:pPr>
            <a:r>
              <a:rPr lang="en-GB" sz="1800" dirty="0"/>
              <a:t>Vaccination reduces transmission of flu to vulnerable patients, some of whom may have impaired immunity and may not respond well to immunisation </a:t>
            </a:r>
          </a:p>
          <a:p>
            <a:pPr>
              <a:lnSpc>
                <a:spcPct val="110000"/>
              </a:lnSpc>
            </a:pPr>
            <a:r>
              <a:rPr lang="en-GB" sz="1800" dirty="0"/>
              <a:t>Frontline health and social care workers have a duty of care to protect their patients and service users from infection </a:t>
            </a:r>
          </a:p>
          <a:p>
            <a:pPr>
              <a:lnSpc>
                <a:spcPct val="110000"/>
              </a:lnSpc>
            </a:pPr>
            <a:r>
              <a:rPr lang="en-GB" sz="1800" dirty="0"/>
              <a:t>Vaccination of frontline workers also helps reduce sickness absences and contributes to keeping the NHS and care services running through winter pressures</a:t>
            </a:r>
          </a:p>
          <a:p>
            <a:pPr>
              <a:lnSpc>
                <a:spcPct val="110000"/>
              </a:lnSpc>
            </a:pPr>
            <a:r>
              <a:rPr lang="en-GB" sz="1800" dirty="0"/>
              <a:t>NHS and social care bodies have a responsibility to ensure, as far as is reasonably practicable, that health and social care workers are free of, and are protected from exposure to infections that can be caught at work (Health and Social Care Act 2008, Code of Practice on the prevention and control of infections)</a:t>
            </a:r>
          </a:p>
          <a:p>
            <a:endParaRPr lang="en-GB" dirty="0"/>
          </a:p>
        </p:txBody>
      </p:sp>
      <p:sp>
        <p:nvSpPr>
          <p:cNvPr id="4" name="Slide Number Placeholder 4">
            <a:extLst>
              <a:ext uri="{FF2B5EF4-FFF2-40B4-BE49-F238E27FC236}">
                <a16:creationId xmlns:a16="http://schemas.microsoft.com/office/drawing/2014/main" id="{8D83A846-9307-1128-8B5A-BD2D192CEF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26</a:t>
            </a:fld>
            <a:endParaRPr lang="en-GB" dirty="0"/>
          </a:p>
        </p:txBody>
      </p:sp>
    </p:spTree>
    <p:extLst>
      <p:ext uri="{BB962C8B-B14F-4D97-AF65-F5344CB8AC3E}">
        <p14:creationId xmlns:p14="http://schemas.microsoft.com/office/powerpoint/2010/main" val="2394685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BE2C2-25BC-0B65-0961-9721A03913CE}"/>
              </a:ext>
            </a:extLst>
          </p:cNvPr>
          <p:cNvSpPr>
            <a:spLocks noGrp="1"/>
          </p:cNvSpPr>
          <p:nvPr>
            <p:ph type="title"/>
          </p:nvPr>
        </p:nvSpPr>
        <p:spPr>
          <a:xfrm>
            <a:off x="838200" y="365125"/>
            <a:ext cx="11265310" cy="1325563"/>
          </a:xfrm>
        </p:spPr>
        <p:txBody>
          <a:bodyPr/>
          <a:lstStyle/>
          <a:p>
            <a:r>
              <a:rPr lang="en-GB" sz="3600" b="1" dirty="0"/>
              <a:t>Vaccine uptake for health and social care workers</a:t>
            </a:r>
          </a:p>
        </p:txBody>
      </p:sp>
      <p:sp>
        <p:nvSpPr>
          <p:cNvPr id="3" name="Content Placeholder 2">
            <a:extLst>
              <a:ext uri="{FF2B5EF4-FFF2-40B4-BE49-F238E27FC236}">
                <a16:creationId xmlns:a16="http://schemas.microsoft.com/office/drawing/2014/main" id="{FE01759E-054D-6F13-95CC-AFEC9205A222}"/>
              </a:ext>
            </a:extLst>
          </p:cNvPr>
          <p:cNvSpPr>
            <a:spLocks noGrp="1"/>
          </p:cNvSpPr>
          <p:nvPr>
            <p:ph idx="1"/>
          </p:nvPr>
        </p:nvSpPr>
        <p:spPr>
          <a:xfrm>
            <a:off x="838200" y="1253331"/>
            <a:ext cx="10515600" cy="4351338"/>
          </a:xfrm>
        </p:spPr>
        <p:txBody>
          <a:bodyPr/>
          <a:lstStyle/>
          <a:p>
            <a:pPr>
              <a:lnSpc>
                <a:spcPct val="120000"/>
              </a:lnSpc>
            </a:pPr>
            <a:r>
              <a:rPr lang="en-GB" sz="2400" dirty="0"/>
              <a:t>Uptake of flu vaccine in NHS employees with direct patient contact fell from 57.2% in 2021-22 to 46.7% in 2022-23</a:t>
            </a:r>
          </a:p>
          <a:p>
            <a:pPr>
              <a:lnSpc>
                <a:spcPct val="120000"/>
              </a:lnSpc>
            </a:pPr>
            <a:r>
              <a:rPr lang="en-GB" sz="2400" dirty="0"/>
              <a:t>All frontline health care and social care workers should be offered vaccination by their employer</a:t>
            </a:r>
          </a:p>
          <a:p>
            <a:pPr>
              <a:lnSpc>
                <a:spcPct val="120000"/>
              </a:lnSpc>
            </a:pPr>
            <a:r>
              <a:rPr lang="en-GB" sz="2400" dirty="0"/>
              <a:t>Employer’s have a responsibility to help protect their staff and patients or clients and ensure the overall safe running of services </a:t>
            </a:r>
          </a:p>
          <a:p>
            <a:pPr marL="0" indent="0">
              <a:buNone/>
            </a:pPr>
            <a:r>
              <a:rPr lang="en-GB" sz="2400" dirty="0"/>
              <a:t>Further information is available to view here: </a:t>
            </a:r>
            <a:r>
              <a:rPr lang="en-GB" sz="2400" dirty="0">
                <a:hlinkClick r:id="rId3"/>
              </a:rPr>
              <a:t>Resources for health and social care professionals - Public Health Wales (</a:t>
            </a:r>
            <a:r>
              <a:rPr lang="en-GB" sz="2400" dirty="0" err="1">
                <a:hlinkClick r:id="rId3"/>
              </a:rPr>
              <a:t>nhs.wales</a:t>
            </a:r>
            <a:r>
              <a:rPr lang="en-GB" sz="2400" dirty="0">
                <a:hlinkClick r:id="rId3"/>
              </a:rPr>
              <a:t>)</a:t>
            </a:r>
            <a:endParaRPr lang="en-GB" sz="2400" dirty="0"/>
          </a:p>
        </p:txBody>
      </p:sp>
      <p:sp>
        <p:nvSpPr>
          <p:cNvPr id="4" name="Slide Number Placeholder 4">
            <a:extLst>
              <a:ext uri="{FF2B5EF4-FFF2-40B4-BE49-F238E27FC236}">
                <a16:creationId xmlns:a16="http://schemas.microsoft.com/office/drawing/2014/main" id="{D9BDB60C-DA83-7C90-51D7-3CD32451CC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27</a:t>
            </a:fld>
            <a:endParaRPr lang="en-GB" dirty="0"/>
          </a:p>
        </p:txBody>
      </p:sp>
    </p:spTree>
    <p:extLst>
      <p:ext uri="{BB962C8B-B14F-4D97-AF65-F5344CB8AC3E}">
        <p14:creationId xmlns:p14="http://schemas.microsoft.com/office/powerpoint/2010/main" val="35333784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15612-16CA-455D-8C10-A9882B2B1816}"/>
              </a:ext>
            </a:extLst>
          </p:cNvPr>
          <p:cNvSpPr>
            <a:spLocks noGrp="1"/>
          </p:cNvSpPr>
          <p:nvPr>
            <p:ph type="title"/>
          </p:nvPr>
        </p:nvSpPr>
        <p:spPr>
          <a:xfrm>
            <a:off x="330206" y="0"/>
            <a:ext cx="11599524" cy="669670"/>
          </a:xfrm>
        </p:spPr>
        <p:txBody>
          <a:bodyPr/>
          <a:lstStyle/>
          <a:p>
            <a:pPr algn="ctr"/>
            <a:r>
              <a:rPr lang="en-GB" sz="4000" b="1" dirty="0"/>
              <a:t>Childhood flu </a:t>
            </a:r>
            <a:r>
              <a:rPr lang="en-GB" sz="4000" b="1" i="0" dirty="0">
                <a:solidFill>
                  <a:srgbClr val="465478"/>
                </a:solidFill>
                <a:effectLst/>
                <a:latin typeface="var(--font-family-head)"/>
              </a:rPr>
              <a:t>vaccination uptake in Wales for the years 2020-21 to 2022- 23*</a:t>
            </a:r>
            <a:r>
              <a:rPr lang="en-GB" sz="4000" dirty="0"/>
              <a:t> </a:t>
            </a:r>
          </a:p>
        </p:txBody>
      </p:sp>
      <p:graphicFrame>
        <p:nvGraphicFramePr>
          <p:cNvPr id="5" name="Table 5">
            <a:extLst>
              <a:ext uri="{FF2B5EF4-FFF2-40B4-BE49-F238E27FC236}">
                <a16:creationId xmlns:a16="http://schemas.microsoft.com/office/drawing/2014/main" id="{B3237495-FDC7-9F2C-0D2B-8FF1EA5F77B6}"/>
              </a:ext>
            </a:extLst>
          </p:cNvPr>
          <p:cNvGraphicFramePr>
            <a:graphicFrameLocks noGrp="1"/>
          </p:cNvGraphicFramePr>
          <p:nvPr>
            <p:extLst>
              <p:ext uri="{D42A27DB-BD31-4B8C-83A1-F6EECF244321}">
                <p14:modId xmlns:p14="http://schemas.microsoft.com/office/powerpoint/2010/main" val="2399610303"/>
              </p:ext>
            </p:extLst>
          </p:nvPr>
        </p:nvGraphicFramePr>
        <p:xfrm>
          <a:off x="2161071" y="1287918"/>
          <a:ext cx="8107916" cy="2661920"/>
        </p:xfrm>
        <a:graphic>
          <a:graphicData uri="http://schemas.openxmlformats.org/drawingml/2006/table">
            <a:tbl>
              <a:tblPr firstRow="1" bandRow="1">
                <a:tableStyleId>{5C22544A-7EE6-4342-B048-85BDC9FD1C3A}</a:tableStyleId>
              </a:tblPr>
              <a:tblGrid>
                <a:gridCol w="2020186">
                  <a:extLst>
                    <a:ext uri="{9D8B030D-6E8A-4147-A177-3AD203B41FA5}">
                      <a16:colId xmlns:a16="http://schemas.microsoft.com/office/drawing/2014/main" val="3919300446"/>
                    </a:ext>
                  </a:extLst>
                </a:gridCol>
                <a:gridCol w="1210930">
                  <a:extLst>
                    <a:ext uri="{9D8B030D-6E8A-4147-A177-3AD203B41FA5}">
                      <a16:colId xmlns:a16="http://schemas.microsoft.com/office/drawing/2014/main" val="3323424689"/>
                    </a:ext>
                  </a:extLst>
                </a:gridCol>
                <a:gridCol w="1625600">
                  <a:extLst>
                    <a:ext uri="{9D8B030D-6E8A-4147-A177-3AD203B41FA5}">
                      <a16:colId xmlns:a16="http://schemas.microsoft.com/office/drawing/2014/main" val="2410768820"/>
                    </a:ext>
                  </a:extLst>
                </a:gridCol>
                <a:gridCol w="1625600">
                  <a:extLst>
                    <a:ext uri="{9D8B030D-6E8A-4147-A177-3AD203B41FA5}">
                      <a16:colId xmlns:a16="http://schemas.microsoft.com/office/drawing/2014/main" val="1986081891"/>
                    </a:ext>
                  </a:extLst>
                </a:gridCol>
                <a:gridCol w="1625600">
                  <a:extLst>
                    <a:ext uri="{9D8B030D-6E8A-4147-A177-3AD203B41FA5}">
                      <a16:colId xmlns:a16="http://schemas.microsoft.com/office/drawing/2014/main" val="3685621599"/>
                    </a:ext>
                  </a:extLst>
                </a:gridCol>
              </a:tblGrid>
              <a:tr h="370840">
                <a:tc>
                  <a:txBody>
                    <a:bodyPr/>
                    <a:lstStyle/>
                    <a:p>
                      <a:r>
                        <a:rPr lang="en-GB" dirty="0"/>
                        <a:t>Eligible cohort</a:t>
                      </a:r>
                    </a:p>
                  </a:txBody>
                  <a:tcPr/>
                </a:tc>
                <a:tc>
                  <a:txBody>
                    <a:bodyPr/>
                    <a:lstStyle/>
                    <a:p>
                      <a:r>
                        <a:rPr lang="en-GB" dirty="0"/>
                        <a:t>2019/20</a:t>
                      </a:r>
                    </a:p>
                  </a:txBody>
                  <a:tcPr/>
                </a:tc>
                <a:tc>
                  <a:txBody>
                    <a:bodyPr/>
                    <a:lstStyle/>
                    <a:p>
                      <a:r>
                        <a:rPr lang="en-GB" dirty="0"/>
                        <a:t>2020/21</a:t>
                      </a:r>
                    </a:p>
                  </a:txBody>
                  <a:tcPr/>
                </a:tc>
                <a:tc>
                  <a:txBody>
                    <a:bodyPr/>
                    <a:lstStyle/>
                    <a:p>
                      <a:r>
                        <a:rPr lang="en-GB" dirty="0"/>
                        <a:t>2021/22</a:t>
                      </a:r>
                    </a:p>
                  </a:txBody>
                  <a:tcPr/>
                </a:tc>
                <a:tc>
                  <a:txBody>
                    <a:bodyPr/>
                    <a:lstStyle/>
                    <a:p>
                      <a:r>
                        <a:rPr lang="en-GB" dirty="0"/>
                        <a:t>2022/23</a:t>
                      </a:r>
                    </a:p>
                  </a:txBody>
                  <a:tcPr/>
                </a:tc>
                <a:extLst>
                  <a:ext uri="{0D108BD9-81ED-4DB2-BD59-A6C34878D82A}">
                    <a16:rowId xmlns:a16="http://schemas.microsoft.com/office/drawing/2014/main" val="2838320501"/>
                  </a:ext>
                </a:extLst>
              </a:tr>
              <a:tr h="370840">
                <a:tc>
                  <a:txBody>
                    <a:bodyPr/>
                    <a:lstStyle/>
                    <a:p>
                      <a:r>
                        <a:rPr lang="en-GB" sz="1800" b="0" i="0" kern="1200" dirty="0">
                          <a:solidFill>
                            <a:schemeClr val="dk1"/>
                          </a:solidFill>
                          <a:effectLst/>
                          <a:latin typeface="+mn-lt"/>
                          <a:ea typeface="+mn-ea"/>
                          <a:cs typeface="+mn-cs"/>
                        </a:rPr>
                        <a:t>Children 2 and 3 years</a:t>
                      </a:r>
                      <a:endParaRPr lang="en-GB" dirty="0"/>
                    </a:p>
                  </a:txBody>
                  <a:tcPr/>
                </a:tc>
                <a:tc>
                  <a:txBody>
                    <a:bodyPr/>
                    <a:lstStyle/>
                    <a:p>
                      <a:r>
                        <a:rPr lang="en-GB" dirty="0"/>
                        <a:t>50.7%</a:t>
                      </a:r>
                    </a:p>
                  </a:txBody>
                  <a:tcPr/>
                </a:tc>
                <a:tc>
                  <a:txBody>
                    <a:bodyPr/>
                    <a:lstStyle/>
                    <a:p>
                      <a:r>
                        <a:rPr lang="en-GB" dirty="0"/>
                        <a:t>56.3%</a:t>
                      </a:r>
                    </a:p>
                  </a:txBody>
                  <a:tcPr/>
                </a:tc>
                <a:tc>
                  <a:txBody>
                    <a:bodyPr/>
                    <a:lstStyle/>
                    <a:p>
                      <a:r>
                        <a:rPr lang="en-GB" dirty="0"/>
                        <a:t>47.6%</a:t>
                      </a:r>
                    </a:p>
                  </a:txBody>
                  <a:tcPr/>
                </a:tc>
                <a:tc>
                  <a:txBody>
                    <a:bodyPr/>
                    <a:lstStyle/>
                    <a:p>
                      <a:r>
                        <a:rPr lang="en-GB" dirty="0"/>
                        <a:t>44.o%</a:t>
                      </a:r>
                    </a:p>
                  </a:txBody>
                  <a:tcPr/>
                </a:tc>
                <a:extLst>
                  <a:ext uri="{0D108BD9-81ED-4DB2-BD59-A6C34878D82A}">
                    <a16:rowId xmlns:a16="http://schemas.microsoft.com/office/drawing/2014/main" val="2128063277"/>
                  </a:ext>
                </a:extLst>
              </a:tr>
              <a:tr h="370840">
                <a:tc>
                  <a:txBody>
                    <a:bodyPr/>
                    <a:lstStyle/>
                    <a:p>
                      <a:r>
                        <a:rPr lang="en-GB" sz="1800" b="0" i="0" kern="1200" dirty="0">
                          <a:solidFill>
                            <a:schemeClr val="dk1"/>
                          </a:solidFill>
                          <a:effectLst/>
                          <a:latin typeface="+mn-lt"/>
                          <a:ea typeface="+mn-ea"/>
                          <a:cs typeface="+mn-cs"/>
                        </a:rPr>
                        <a:t>Primary school aged children</a:t>
                      </a:r>
                      <a:endParaRPr lang="en-GB" dirty="0"/>
                    </a:p>
                  </a:txBody>
                  <a:tcPr/>
                </a:tc>
                <a:tc>
                  <a:txBody>
                    <a:bodyPr/>
                    <a:lstStyle/>
                    <a:p>
                      <a:r>
                        <a:rPr lang="en-GB" dirty="0"/>
                        <a:t>68.7%</a:t>
                      </a:r>
                    </a:p>
                  </a:txBody>
                  <a:tcPr/>
                </a:tc>
                <a:tc>
                  <a:txBody>
                    <a:bodyPr/>
                    <a:lstStyle/>
                    <a:p>
                      <a:r>
                        <a:rPr lang="en-GB" dirty="0"/>
                        <a:t>72.4%</a:t>
                      </a:r>
                    </a:p>
                  </a:txBody>
                  <a:tcPr/>
                </a:tc>
                <a:tc>
                  <a:txBody>
                    <a:bodyPr/>
                    <a:lstStyle/>
                    <a:p>
                      <a:r>
                        <a:rPr lang="en-GB" dirty="0"/>
                        <a:t>68.2%</a:t>
                      </a:r>
                    </a:p>
                  </a:txBody>
                  <a:tcPr/>
                </a:tc>
                <a:tc>
                  <a:txBody>
                    <a:bodyPr/>
                    <a:lstStyle/>
                    <a:p>
                      <a:r>
                        <a:rPr lang="en-GB" dirty="0"/>
                        <a:t>63.9%</a:t>
                      </a:r>
                    </a:p>
                  </a:txBody>
                  <a:tcPr/>
                </a:tc>
                <a:extLst>
                  <a:ext uri="{0D108BD9-81ED-4DB2-BD59-A6C34878D82A}">
                    <a16:rowId xmlns:a16="http://schemas.microsoft.com/office/drawing/2014/main" val="2900358026"/>
                  </a:ext>
                </a:extLst>
              </a:tr>
              <a:tr h="370840">
                <a:tc>
                  <a:txBody>
                    <a:bodyPr/>
                    <a:lstStyle/>
                    <a:p>
                      <a:r>
                        <a:rPr lang="en-GB" sz="1800" b="0" i="0" kern="1200" dirty="0">
                          <a:solidFill>
                            <a:schemeClr val="dk1"/>
                          </a:solidFill>
                          <a:effectLst/>
                          <a:latin typeface="+mn-lt"/>
                          <a:ea typeface="+mn-ea"/>
                          <a:cs typeface="+mn-cs"/>
                        </a:rPr>
                        <a:t>Secondary school aged children</a:t>
                      </a:r>
                      <a:endParaRPr lang="en-GB" dirty="0"/>
                    </a:p>
                  </a:txBody>
                  <a:tcPr/>
                </a:tc>
                <a:tc>
                  <a:txBody>
                    <a:bodyPr/>
                    <a:lstStyle/>
                    <a:p>
                      <a:r>
                        <a:rPr lang="en-GB" dirty="0"/>
                        <a:t>---</a:t>
                      </a:r>
                    </a:p>
                  </a:txBody>
                  <a:tcPr/>
                </a:tc>
                <a:tc>
                  <a:txBody>
                    <a:bodyPr/>
                    <a:lstStyle/>
                    <a:p>
                      <a:r>
                        <a:rPr lang="en-GB" dirty="0"/>
                        <a:t>---</a:t>
                      </a:r>
                    </a:p>
                  </a:txBody>
                  <a:tcPr/>
                </a:tc>
                <a:tc>
                  <a:txBody>
                    <a:bodyPr/>
                    <a:lstStyle/>
                    <a:p>
                      <a:r>
                        <a:rPr lang="en-GB" dirty="0"/>
                        <a:t>59.8%</a:t>
                      </a:r>
                    </a:p>
                  </a:txBody>
                  <a:tcPr/>
                </a:tc>
                <a:tc>
                  <a:txBody>
                    <a:bodyPr/>
                    <a:lstStyle/>
                    <a:p>
                      <a:r>
                        <a:rPr lang="en-GB" dirty="0"/>
                        <a:t>54.4%</a:t>
                      </a:r>
                    </a:p>
                  </a:txBody>
                  <a:tcPr/>
                </a:tc>
                <a:extLst>
                  <a:ext uri="{0D108BD9-81ED-4DB2-BD59-A6C34878D82A}">
                    <a16:rowId xmlns:a16="http://schemas.microsoft.com/office/drawing/2014/main" val="3283864613"/>
                  </a:ext>
                </a:extLst>
              </a:tr>
              <a:tr h="370840">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2934638847"/>
                  </a:ext>
                </a:extLst>
              </a:tr>
            </a:tbl>
          </a:graphicData>
        </a:graphic>
      </p:graphicFrame>
      <p:sp>
        <p:nvSpPr>
          <p:cNvPr id="7" name="TextBox 6">
            <a:extLst>
              <a:ext uri="{FF2B5EF4-FFF2-40B4-BE49-F238E27FC236}">
                <a16:creationId xmlns:a16="http://schemas.microsoft.com/office/drawing/2014/main" id="{CE3386D0-B77E-69BD-B6DD-17CC46A8A005}"/>
              </a:ext>
            </a:extLst>
          </p:cNvPr>
          <p:cNvSpPr txBox="1"/>
          <p:nvPr/>
        </p:nvSpPr>
        <p:spPr>
          <a:xfrm>
            <a:off x="2161071" y="3949838"/>
            <a:ext cx="6103088" cy="369332"/>
          </a:xfrm>
          <a:prstGeom prst="rect">
            <a:avLst/>
          </a:prstGeom>
          <a:noFill/>
        </p:spPr>
        <p:txBody>
          <a:bodyPr wrap="square">
            <a:spAutoFit/>
          </a:bodyPr>
          <a:lstStyle/>
          <a:p>
            <a:r>
              <a:rPr lang="en-GB" b="1" i="0" dirty="0">
                <a:solidFill>
                  <a:srgbClr val="002060"/>
                </a:solidFill>
                <a:effectLst/>
              </a:rPr>
              <a:t>*2022-23 data is provisional</a:t>
            </a:r>
            <a:endParaRPr lang="en-GB" b="1" dirty="0">
              <a:solidFill>
                <a:srgbClr val="002060"/>
              </a:solidFill>
            </a:endParaRPr>
          </a:p>
        </p:txBody>
      </p:sp>
      <p:sp>
        <p:nvSpPr>
          <p:cNvPr id="9" name="TextBox 8">
            <a:extLst>
              <a:ext uri="{FF2B5EF4-FFF2-40B4-BE49-F238E27FC236}">
                <a16:creationId xmlns:a16="http://schemas.microsoft.com/office/drawing/2014/main" id="{9D9AD1FD-948E-583C-EB5E-4BA22C143353}"/>
              </a:ext>
            </a:extLst>
          </p:cNvPr>
          <p:cNvSpPr txBox="1"/>
          <p:nvPr/>
        </p:nvSpPr>
        <p:spPr>
          <a:xfrm>
            <a:off x="415267" y="4379051"/>
            <a:ext cx="11599524" cy="1754326"/>
          </a:xfrm>
          <a:prstGeom prst="rect">
            <a:avLst/>
          </a:prstGeom>
          <a:noFill/>
        </p:spPr>
        <p:txBody>
          <a:bodyPr wrap="square">
            <a:spAutoFit/>
          </a:bodyPr>
          <a:lstStyle/>
          <a:p>
            <a:r>
              <a:rPr lang="en-GB" b="0" i="0" dirty="0">
                <a:solidFill>
                  <a:srgbClr val="002060"/>
                </a:solidFill>
                <a:effectLst/>
              </a:rPr>
              <a:t>Provisional flu uptake data indicates a fall in uptake in 2022/23 compared to 2021/22 in children aged 2 and 3 years, primary and secondary school aged children.</a:t>
            </a:r>
          </a:p>
          <a:p>
            <a:endParaRPr lang="en-GB" b="0" i="0" dirty="0">
              <a:solidFill>
                <a:srgbClr val="002060"/>
              </a:solidFill>
              <a:effectLst/>
            </a:endParaRPr>
          </a:p>
          <a:p>
            <a:r>
              <a:rPr lang="en-GB" b="0" i="0" dirty="0">
                <a:solidFill>
                  <a:srgbClr val="002060"/>
                </a:solidFill>
                <a:effectLst/>
              </a:rPr>
              <a:t>National recommendations on maximising vaccine uptake and ambitions for uptake in different groups is outlined in the Winter Respiratory Vaccination Strategy: Autumn-Winter 2023/24 this will be available to view here: </a:t>
            </a:r>
            <a:r>
              <a:rPr lang="en-GB" b="0" i="0" dirty="0">
                <a:effectLst/>
                <a:hlinkClick r:id="rId3"/>
              </a:rPr>
              <a:t>https://www.gov.wales/health-circulars</a:t>
            </a:r>
            <a:endParaRPr lang="en-GB" dirty="0"/>
          </a:p>
        </p:txBody>
      </p:sp>
      <p:sp>
        <p:nvSpPr>
          <p:cNvPr id="3" name="Slide Number Placeholder 4">
            <a:extLst>
              <a:ext uri="{FF2B5EF4-FFF2-40B4-BE49-F238E27FC236}">
                <a16:creationId xmlns:a16="http://schemas.microsoft.com/office/drawing/2014/main" id="{98C64663-81F1-4BDB-3407-F5DAC9DE559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28</a:t>
            </a:fld>
            <a:endParaRPr lang="en-GB" dirty="0"/>
          </a:p>
        </p:txBody>
      </p:sp>
    </p:spTree>
    <p:extLst>
      <p:ext uri="{BB962C8B-B14F-4D97-AF65-F5344CB8AC3E}">
        <p14:creationId xmlns:p14="http://schemas.microsoft.com/office/powerpoint/2010/main" val="3777953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A8F84-CE03-FDB2-8EC3-FB2018FEF0B5}"/>
              </a:ext>
            </a:extLst>
          </p:cNvPr>
          <p:cNvSpPr>
            <a:spLocks noGrp="1"/>
          </p:cNvSpPr>
          <p:nvPr>
            <p:ph type="title"/>
          </p:nvPr>
        </p:nvSpPr>
        <p:spPr>
          <a:xfrm>
            <a:off x="186431" y="57448"/>
            <a:ext cx="12005569" cy="753461"/>
          </a:xfrm>
        </p:spPr>
        <p:txBody>
          <a:bodyPr/>
          <a:lstStyle/>
          <a:p>
            <a:pPr algn="ctr"/>
            <a:r>
              <a:rPr lang="en-GB" sz="4000" b="1" dirty="0"/>
              <a:t>Childhood flu </a:t>
            </a:r>
            <a:r>
              <a:rPr lang="en-GB" sz="4000" b="1" i="0" dirty="0">
                <a:solidFill>
                  <a:srgbClr val="465478"/>
                </a:solidFill>
                <a:effectLst/>
                <a:latin typeface="var(--font-family-head)"/>
              </a:rPr>
              <a:t>vaccination uptake in Wales for Children from 6 months in a clinical risk group</a:t>
            </a:r>
            <a:endParaRPr lang="en-GB" sz="4000" dirty="0"/>
          </a:p>
        </p:txBody>
      </p:sp>
      <p:sp>
        <p:nvSpPr>
          <p:cNvPr id="3" name="Content Placeholder 2">
            <a:extLst>
              <a:ext uri="{FF2B5EF4-FFF2-40B4-BE49-F238E27FC236}">
                <a16:creationId xmlns:a16="http://schemas.microsoft.com/office/drawing/2014/main" id="{C283A7A9-2C8F-DCC2-263F-F28045B53D84}"/>
              </a:ext>
            </a:extLst>
          </p:cNvPr>
          <p:cNvSpPr>
            <a:spLocks noGrp="1"/>
          </p:cNvSpPr>
          <p:nvPr>
            <p:ph idx="1"/>
          </p:nvPr>
        </p:nvSpPr>
        <p:spPr>
          <a:xfrm>
            <a:off x="411332" y="1253331"/>
            <a:ext cx="11780668" cy="4351338"/>
          </a:xfrm>
        </p:spPr>
        <p:txBody>
          <a:bodyPr/>
          <a:lstStyle/>
          <a:p>
            <a:pPr marL="0" indent="0" algn="ctr">
              <a:buNone/>
            </a:pPr>
            <a:r>
              <a:rPr lang="en-GB" sz="1800" b="1" dirty="0">
                <a:effectLst/>
                <a:latin typeface="Calibri" panose="020F0502020204030204" pitchFamily="34" charset="0"/>
                <a:ea typeface="Calibri" panose="020F0502020204030204" pitchFamily="34" charset="0"/>
                <a:cs typeface="Times New Roman" panose="02020603050405020304" pitchFamily="18" charset="0"/>
              </a:rPr>
              <a:t>This graph outlines flu uptake data in Children from 6 months, highlighted in different ages groups, who are in a clinical risk group, from 2017/18 to 2022/23</a:t>
            </a:r>
          </a:p>
          <a:p>
            <a:pPr marL="0" indent="0">
              <a:buNone/>
            </a:pPr>
            <a:endParaRPr lang="en-GB" dirty="0"/>
          </a:p>
        </p:txBody>
      </p:sp>
      <p:pic>
        <p:nvPicPr>
          <p:cNvPr id="6" name="Picture 5">
            <a:extLst>
              <a:ext uri="{FF2B5EF4-FFF2-40B4-BE49-F238E27FC236}">
                <a16:creationId xmlns:a16="http://schemas.microsoft.com/office/drawing/2014/main" id="{43FFA2E0-F2AD-3374-94CD-C3A6EA817B07}"/>
              </a:ext>
            </a:extLst>
          </p:cNvPr>
          <p:cNvPicPr>
            <a:picLocks noChangeAspect="1"/>
          </p:cNvPicPr>
          <p:nvPr/>
        </p:nvPicPr>
        <p:blipFill rotWithShape="1">
          <a:blip r:embed="rId3"/>
          <a:srcRect l="28460" t="39196" r="16186" b="18207"/>
          <a:stretch/>
        </p:blipFill>
        <p:spPr bwMode="auto">
          <a:xfrm>
            <a:off x="2557752" y="1928138"/>
            <a:ext cx="6934453" cy="3001723"/>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8DF1C570-E93E-F2FE-D577-4088F745D699}"/>
              </a:ext>
            </a:extLst>
          </p:cNvPr>
          <p:cNvPicPr>
            <a:picLocks noChangeAspect="1"/>
          </p:cNvPicPr>
          <p:nvPr/>
        </p:nvPicPr>
        <p:blipFill rotWithShape="1">
          <a:blip r:embed="rId4"/>
          <a:srcRect l="27476" t="36164" r="20120" b="49380"/>
          <a:stretch/>
        </p:blipFill>
        <p:spPr bwMode="auto">
          <a:xfrm>
            <a:off x="3217227" y="4846588"/>
            <a:ext cx="5757545" cy="893445"/>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59597792-FA3F-B813-5477-BB969CF68CA2}"/>
              </a:ext>
            </a:extLst>
          </p:cNvPr>
          <p:cNvSpPr txBox="1"/>
          <p:nvPr/>
        </p:nvSpPr>
        <p:spPr>
          <a:xfrm>
            <a:off x="878889" y="5794082"/>
            <a:ext cx="10863345" cy="375552"/>
          </a:xfrm>
          <a:prstGeom prst="rect">
            <a:avLst/>
          </a:prstGeom>
          <a:noFill/>
        </p:spPr>
        <p:txBody>
          <a:bodyPr wrap="square">
            <a:spAutoFit/>
          </a:bodyPr>
          <a:lstStyle/>
          <a:p>
            <a:pPr>
              <a:lnSpc>
                <a:spcPct val="107000"/>
              </a:lnSpc>
              <a:spcAft>
                <a:spcPts val="800"/>
              </a:spcAft>
            </a:pPr>
            <a:r>
              <a:rPr lang="en-GB"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This data indicates a decline in flu uptake since 2020/21, across all age groups of children in a clinical risk group. </a:t>
            </a:r>
          </a:p>
        </p:txBody>
      </p:sp>
      <p:sp>
        <p:nvSpPr>
          <p:cNvPr id="4" name="TextBox 3">
            <a:extLst>
              <a:ext uri="{FF2B5EF4-FFF2-40B4-BE49-F238E27FC236}">
                <a16:creationId xmlns:a16="http://schemas.microsoft.com/office/drawing/2014/main" id="{7A5F6D43-C456-3E8B-80DA-84E3ADD14F0C}"/>
              </a:ext>
            </a:extLst>
          </p:cNvPr>
          <p:cNvSpPr txBox="1"/>
          <p:nvPr/>
        </p:nvSpPr>
        <p:spPr>
          <a:xfrm>
            <a:off x="206374" y="4848817"/>
            <a:ext cx="3215812" cy="646331"/>
          </a:xfrm>
          <a:prstGeom prst="rect">
            <a:avLst/>
          </a:prstGeom>
          <a:noFill/>
        </p:spPr>
        <p:txBody>
          <a:bodyPr wrap="square" rtlCol="0">
            <a:spAutoFit/>
          </a:bodyPr>
          <a:lstStyle/>
          <a:p>
            <a:r>
              <a:rPr lang="en-GB" sz="1200" b="1" dirty="0">
                <a:solidFill>
                  <a:schemeClr val="accent6"/>
                </a:solidFill>
              </a:rPr>
              <a:t>Data source: </a:t>
            </a:r>
            <a:r>
              <a:rPr lang="en-GB" sz="1200" dirty="0">
                <a:solidFill>
                  <a:schemeClr val="accent6"/>
                </a:solidFill>
              </a:rPr>
              <a:t>General Practice data collected through Audit+ Data Quality System</a:t>
            </a:r>
          </a:p>
        </p:txBody>
      </p:sp>
      <p:sp>
        <p:nvSpPr>
          <p:cNvPr id="5" name="Slide Number Placeholder 4">
            <a:extLst>
              <a:ext uri="{FF2B5EF4-FFF2-40B4-BE49-F238E27FC236}">
                <a16:creationId xmlns:a16="http://schemas.microsoft.com/office/drawing/2014/main" id="{4E2AE666-C851-BF78-980F-7354CD4AFE4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29</a:t>
            </a:fld>
            <a:endParaRPr lang="en-GB" dirty="0"/>
          </a:p>
        </p:txBody>
      </p:sp>
    </p:spTree>
    <p:extLst>
      <p:ext uri="{BB962C8B-B14F-4D97-AF65-F5344CB8AC3E}">
        <p14:creationId xmlns:p14="http://schemas.microsoft.com/office/powerpoint/2010/main" val="2678092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393433" y="0"/>
            <a:ext cx="11798567" cy="401251"/>
          </a:xfrm>
        </p:spPr>
        <p:txBody>
          <a:bodyPr/>
          <a:lstStyle/>
          <a:p>
            <a:r>
              <a:rPr lang="en-GB" sz="3733" b="1" dirty="0">
                <a:solidFill>
                  <a:srgbClr val="002060"/>
                </a:solidFill>
              </a:rPr>
              <a:t>Pre-requisites to administering Flu vaccine</a:t>
            </a:r>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393433" y="535313"/>
            <a:ext cx="11706418" cy="5571540"/>
          </a:xfrm>
        </p:spPr>
        <p:txBody>
          <a:bodyPr/>
          <a:lstStyle/>
          <a:p>
            <a:pPr marL="0" indent="0">
              <a:spcAft>
                <a:spcPts val="600"/>
              </a:spcAft>
              <a:buNone/>
            </a:pPr>
            <a:r>
              <a:rPr lang="en-GB" sz="1867" dirty="0"/>
              <a:t>Before administering flu vaccine, it is recommended you have: </a:t>
            </a:r>
          </a:p>
          <a:p>
            <a:pPr marL="285744" indent="-285744">
              <a:spcAft>
                <a:spcPts val="600"/>
              </a:spcAft>
            </a:pPr>
            <a:r>
              <a:rPr lang="en-GB" sz="1867" dirty="0"/>
              <a:t>Undertaken training in the management of anaphylaxis and Basic Life Support as specified by policy for your local area and are familiar with </a:t>
            </a:r>
            <a:r>
              <a:rPr lang="en-GB" sz="1867" u="sng" dirty="0">
                <a:hlinkClick r:id="rId3"/>
              </a:rPr>
              <a:t>Resuscitation Council UK (RCUK) guidance on Management of Anaphylaxis in the Vaccination Setting</a:t>
            </a:r>
            <a:r>
              <a:rPr lang="en-GB" sz="1867" dirty="0"/>
              <a:t> </a:t>
            </a:r>
          </a:p>
          <a:p>
            <a:pPr marL="285744" indent="-285744">
              <a:spcAft>
                <a:spcPts val="600"/>
              </a:spcAft>
            </a:pPr>
            <a:r>
              <a:rPr lang="en-GB" sz="1867" dirty="0"/>
              <a:t>Undertaken any additional statutory and mandatory training as required by your employer</a:t>
            </a:r>
          </a:p>
          <a:p>
            <a:pPr marL="285744" indent="-285744">
              <a:spcAft>
                <a:spcPts val="600"/>
              </a:spcAft>
            </a:pPr>
            <a:r>
              <a:rPr lang="en-GB" sz="1867" dirty="0"/>
              <a:t>Received flu vaccine training through appropriate training/ or eLearning. I</a:t>
            </a:r>
            <a:r>
              <a:rPr lang="en-GB" sz="1867" dirty="0">
                <a:solidFill>
                  <a:srgbClr val="002060"/>
                </a:solidFill>
              </a:rPr>
              <a:t>f you are a new immuniser a competency assessment is recommended – A flu specific competency assessment tool, is available in the flu training recommendations published by UKHSA, available to view here: </a:t>
            </a:r>
            <a:r>
              <a:rPr lang="en-GB" sz="1800" dirty="0">
                <a:hlinkClick r:id="rId4"/>
              </a:rPr>
              <a:t>Immunisation training resources and events - Public Health Wales (</a:t>
            </a:r>
            <a:r>
              <a:rPr lang="en-GB" sz="1800" dirty="0" err="1">
                <a:hlinkClick r:id="rId4"/>
              </a:rPr>
              <a:t>nhs.wales</a:t>
            </a:r>
            <a:r>
              <a:rPr lang="en-GB" sz="1800" dirty="0">
                <a:hlinkClick r:id="rId4"/>
              </a:rPr>
              <a:t>)</a:t>
            </a:r>
            <a:endParaRPr lang="en-GB" sz="1800" dirty="0">
              <a:solidFill>
                <a:srgbClr val="002060"/>
              </a:solidFill>
            </a:endParaRPr>
          </a:p>
          <a:p>
            <a:pPr marL="285744" indent="-285744">
              <a:spcAft>
                <a:spcPts val="600"/>
              </a:spcAft>
            </a:pPr>
            <a:r>
              <a:rPr lang="en-GB" sz="1800" dirty="0"/>
              <a:t>An appropriate legal framework to supply and administer flu vaccine in place e.g. patient specific </a:t>
            </a:r>
            <a:r>
              <a:rPr lang="en-GB" sz="1867" dirty="0"/>
              <a:t>prescription, Patient Specific Direction (PSD), Patient Group Direction (PGD). Further information will be available here: </a:t>
            </a:r>
            <a:r>
              <a:rPr lang="en-GB" sz="1800" dirty="0">
                <a:hlinkClick r:id="rId5"/>
              </a:rPr>
              <a:t>Patient Group Directions (PGD) - Welsh Medicines Advice Service (wales.nhs.uk)</a:t>
            </a:r>
            <a:r>
              <a:rPr lang="en-GB" sz="1800" dirty="0"/>
              <a:t> </a:t>
            </a:r>
          </a:p>
          <a:p>
            <a:pPr marL="285744" indent="-285744">
              <a:spcAft>
                <a:spcPts val="600"/>
              </a:spcAft>
            </a:pPr>
            <a:r>
              <a:rPr lang="en-GB" sz="1867" dirty="0"/>
              <a:t>Described the process of consent and how this applies when giving vaccines</a:t>
            </a:r>
          </a:p>
          <a:p>
            <a:pPr marL="285744" indent="-285744">
              <a:spcAft>
                <a:spcPts val="600"/>
              </a:spcAft>
            </a:pPr>
            <a:r>
              <a:rPr lang="en-GB" sz="1867" dirty="0"/>
              <a:t>Accessed and familiarised yourself with the following key documents: </a:t>
            </a:r>
            <a:r>
              <a:rPr lang="en-GB" sz="1867" dirty="0">
                <a:hlinkClick r:id="rId6"/>
              </a:rPr>
              <a:t>https://www.gov.uk/government/publications/influenza-the-green-book-chapter-19</a:t>
            </a:r>
            <a:r>
              <a:rPr lang="en-GB" sz="1867" dirty="0"/>
              <a:t> , the UK Health Security Agency </a:t>
            </a:r>
            <a:r>
              <a:rPr lang="en-GB" sz="1867" dirty="0">
                <a:hlinkClick r:id="rId7"/>
              </a:rPr>
              <a:t>https://www.gov.uk/government/publications/flu-vaccination-programme-information-for-healthcare-practitioners</a:t>
            </a:r>
            <a:endParaRPr lang="en-GB" sz="1867" dirty="0"/>
          </a:p>
          <a:p>
            <a:pPr marL="285744" indent="-285744">
              <a:spcAft>
                <a:spcPts val="600"/>
              </a:spcAft>
            </a:pPr>
            <a:endParaRPr lang="en-GB" sz="1867" dirty="0"/>
          </a:p>
          <a:p>
            <a:pPr marL="285744" indent="-285744">
              <a:spcAft>
                <a:spcPts val="600"/>
              </a:spcAft>
            </a:pPr>
            <a:endParaRPr lang="en-GB" sz="1867" dirty="0"/>
          </a:p>
          <a:p>
            <a:pPr marL="285744" indent="-285744">
              <a:spcAft>
                <a:spcPts val="600"/>
              </a:spcAft>
            </a:pPr>
            <a:endParaRPr lang="en-GB" sz="1867" dirty="0"/>
          </a:p>
          <a:p>
            <a:pPr marL="285744" indent="-285744">
              <a:spcAft>
                <a:spcPts val="600"/>
              </a:spcAft>
            </a:pPr>
            <a:endParaRPr lang="en-GB" sz="1867" dirty="0">
              <a:latin typeface="Arial" panose="020B0604020202020204" pitchFamily="34" charset="0"/>
              <a:cs typeface="Arial" panose="020B0604020202020204" pitchFamily="34" charset="0"/>
            </a:endParaRPr>
          </a:p>
          <a:p>
            <a:pPr marL="285744" indent="-285744">
              <a:spcAft>
                <a:spcPts val="600"/>
              </a:spcAft>
            </a:pPr>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a:xfrm>
            <a:off x="11480800" y="8475133"/>
            <a:ext cx="3657600" cy="486833"/>
          </a:xfrm>
          <a:prstGeom prst="rect">
            <a:avLst/>
          </a:prstGeom>
        </p:spPr>
        <p:txBody>
          <a:bodyPr/>
          <a:lstStyle>
            <a:defPPr>
              <a:defRPr lang="en-US"/>
            </a:defPPr>
            <a:lvl1pPr marL="0" algn="r"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561D0CCE-8DCC-44DC-A653-AE62B1D84A52}" type="slidenum">
              <a:rPr lang="en-GB" smtClean="0"/>
              <a:pPr/>
              <a:t>3</a:t>
            </a:fld>
            <a:endParaRPr lang="en-GB"/>
          </a:p>
        </p:txBody>
      </p:sp>
      <p:sp>
        <p:nvSpPr>
          <p:cNvPr id="6" name="Footer Placeholder 3">
            <a:extLst>
              <a:ext uri="{FF2B5EF4-FFF2-40B4-BE49-F238E27FC236}">
                <a16:creationId xmlns:a16="http://schemas.microsoft.com/office/drawing/2014/main" id="{1353B5E4-9149-4E30-A100-9CD299731A10}"/>
              </a:ext>
            </a:extLst>
          </p:cNvPr>
          <p:cNvSpPr>
            <a:spLocks noGrp="1"/>
          </p:cNvSpPr>
          <p:nvPr>
            <p:ph type="ftr" sz="quarter" idx="11"/>
          </p:nvPr>
        </p:nvSpPr>
        <p:spPr>
          <a:xfrm>
            <a:off x="1117600" y="8475133"/>
            <a:ext cx="9753600" cy="486833"/>
          </a:xfrm>
          <a:prstGeom prst="rect">
            <a:avLst/>
          </a:prstGeom>
        </p:spPr>
        <p:txBody>
          <a:bodyPr/>
          <a:lstStyle>
            <a:defPPr>
              <a:defRPr lang="en-US"/>
            </a:defPPr>
            <a:lvl1pPr marL="0" algn="l"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GB"/>
              <a:t>Respiratory virus vaccine campaign outline</a:t>
            </a:r>
            <a:endParaRPr lang="en-GB" dirty="0"/>
          </a:p>
        </p:txBody>
      </p:sp>
      <p:sp>
        <p:nvSpPr>
          <p:cNvPr id="4" name="Slide Number Placeholder 4">
            <a:extLst>
              <a:ext uri="{FF2B5EF4-FFF2-40B4-BE49-F238E27FC236}">
                <a16:creationId xmlns:a16="http://schemas.microsoft.com/office/drawing/2014/main" id="{A98641A0-2F13-FFAD-019E-4C4C9636E524}"/>
              </a:ext>
            </a:extLst>
          </p:cNvPr>
          <p:cNvSpPr txBox="1">
            <a:spLocks/>
          </p:cNvSpPr>
          <p:nvPr/>
        </p:nvSpPr>
        <p:spPr>
          <a:xfrm>
            <a:off x="8610600" y="6356350"/>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3</a:t>
            </a:fld>
            <a:endParaRPr lang="en-GB" dirty="0"/>
          </a:p>
        </p:txBody>
      </p:sp>
    </p:spTree>
    <p:extLst>
      <p:ext uri="{BB962C8B-B14F-4D97-AF65-F5344CB8AC3E}">
        <p14:creationId xmlns:p14="http://schemas.microsoft.com/office/powerpoint/2010/main" val="15588223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0C171-7138-4E5F-8B0C-572752782485}"/>
              </a:ext>
            </a:extLst>
          </p:cNvPr>
          <p:cNvSpPr>
            <a:spLocks noGrp="1"/>
          </p:cNvSpPr>
          <p:nvPr>
            <p:ph type="title"/>
          </p:nvPr>
        </p:nvSpPr>
        <p:spPr>
          <a:xfrm>
            <a:off x="499462" y="0"/>
            <a:ext cx="9532251" cy="697662"/>
          </a:xfrm>
        </p:spPr>
        <p:txBody>
          <a:bodyPr/>
          <a:lstStyle/>
          <a:p>
            <a:r>
              <a:rPr lang="en-GB" sz="3600" b="1" dirty="0">
                <a:latin typeface="Arial" charset="0"/>
                <a:ea typeface="ヒラギノ角ゴ Pro W3" charset="-128"/>
                <a:cs typeface="ヒラギノ角ゴ Pro W3" charset="-128"/>
              </a:rPr>
              <a:t>Influenza vaccines and their components</a:t>
            </a:r>
            <a:endParaRPr lang="en-GB" sz="3600" b="1" dirty="0"/>
          </a:p>
        </p:txBody>
      </p:sp>
      <p:sp>
        <p:nvSpPr>
          <p:cNvPr id="3" name="Content Placeholder 2">
            <a:extLst>
              <a:ext uri="{FF2B5EF4-FFF2-40B4-BE49-F238E27FC236}">
                <a16:creationId xmlns:a16="http://schemas.microsoft.com/office/drawing/2014/main" id="{5DA8B713-7B7F-47CC-9818-C50251AF50C3}"/>
              </a:ext>
            </a:extLst>
          </p:cNvPr>
          <p:cNvSpPr>
            <a:spLocks noGrp="1"/>
          </p:cNvSpPr>
          <p:nvPr>
            <p:ph idx="1"/>
          </p:nvPr>
        </p:nvSpPr>
        <p:spPr>
          <a:xfrm>
            <a:off x="499462" y="697661"/>
            <a:ext cx="11123857" cy="5267203"/>
          </a:xfrm>
        </p:spPr>
        <p:txBody>
          <a:bodyPr>
            <a:noAutofit/>
          </a:bodyPr>
          <a:lstStyle/>
          <a:p>
            <a:pPr marL="0" indent="0">
              <a:spcBef>
                <a:spcPts val="0"/>
              </a:spcBef>
              <a:spcAft>
                <a:spcPts val="600"/>
              </a:spcAft>
              <a:buNone/>
            </a:pPr>
            <a:r>
              <a:rPr lang="en-GB" sz="2000" b="1" dirty="0">
                <a:latin typeface="Arial" charset="0"/>
                <a:ea typeface="ヒラギノ角ゴ Pro W3" charset="-128"/>
                <a:cs typeface="ヒラギノ角ゴ Pro W3" charset="-128"/>
              </a:rPr>
              <a:t>Two main types of flu vaccine available:</a:t>
            </a:r>
          </a:p>
          <a:p>
            <a:pPr marL="0" indent="0">
              <a:spcBef>
                <a:spcPts val="0"/>
              </a:spcBef>
              <a:spcAft>
                <a:spcPts val="600"/>
              </a:spcAft>
            </a:pPr>
            <a:endParaRPr lang="en-GB" sz="2000" dirty="0">
              <a:latin typeface="Arial" charset="0"/>
              <a:ea typeface="ヒラギノ角ゴ Pro W3" charset="-128"/>
              <a:cs typeface="ヒラギノ角ゴ Pro W3" charset="-128"/>
            </a:endParaRPr>
          </a:p>
          <a:p>
            <a:pPr marL="447675" lvl="1" indent="-269875">
              <a:spcBef>
                <a:spcPts val="0"/>
              </a:spcBef>
              <a:spcAft>
                <a:spcPts val="600"/>
              </a:spcAft>
              <a:buFont typeface="Arial" charset="0"/>
              <a:buChar char="•"/>
            </a:pPr>
            <a:r>
              <a:rPr lang="en-GB" sz="2000" dirty="0">
                <a:latin typeface="Arial" charset="0"/>
              </a:rPr>
              <a:t>Inactivated – given by injection </a:t>
            </a:r>
          </a:p>
          <a:p>
            <a:pPr marL="447675" lvl="1" indent="-269875">
              <a:spcBef>
                <a:spcPts val="0"/>
              </a:spcBef>
              <a:spcAft>
                <a:spcPts val="600"/>
              </a:spcAft>
              <a:buFont typeface="Arial" charset="0"/>
              <a:buChar char="•"/>
            </a:pPr>
            <a:r>
              <a:rPr lang="en-GB" sz="2000" dirty="0">
                <a:latin typeface="Arial" charset="0"/>
              </a:rPr>
              <a:t>Live attenuated – given by nasal application</a:t>
            </a:r>
            <a:endParaRPr lang="en-GB" sz="2000" b="1" dirty="0">
              <a:latin typeface="Arial" charset="0"/>
            </a:endParaRPr>
          </a:p>
          <a:p>
            <a:pPr marL="177800" lvl="1" indent="0">
              <a:spcBef>
                <a:spcPts val="0"/>
              </a:spcBef>
              <a:spcAft>
                <a:spcPts val="600"/>
              </a:spcAft>
              <a:buNone/>
            </a:pPr>
            <a:r>
              <a:rPr lang="en-GB" sz="2000" b="1" dirty="0"/>
              <a:t>None of the flu vaccines can cause clinical influenza in those that can be vaccinated safely (there is a risk from LAIV to those who are severely immunocompromised).</a:t>
            </a:r>
          </a:p>
          <a:p>
            <a:pPr>
              <a:spcBef>
                <a:spcPts val="0"/>
              </a:spcBef>
              <a:spcAft>
                <a:spcPts val="600"/>
              </a:spcAft>
            </a:pPr>
            <a:endParaRPr lang="en-GB" sz="2000" b="1" dirty="0"/>
          </a:p>
          <a:p>
            <a:pPr>
              <a:spcBef>
                <a:spcPts val="0"/>
              </a:spcBef>
              <a:spcAft>
                <a:spcPts val="600"/>
              </a:spcAft>
            </a:pPr>
            <a:r>
              <a:rPr lang="en-GB" sz="2000" dirty="0"/>
              <a:t>Both the live and inactivated flu vaccines are quadrivalent vaccines – they contain 2 subtypes of Influenza A and both B lineages</a:t>
            </a:r>
          </a:p>
          <a:p>
            <a:pPr>
              <a:spcBef>
                <a:spcPts val="0"/>
              </a:spcBef>
              <a:spcAft>
                <a:spcPts val="600"/>
              </a:spcAft>
            </a:pPr>
            <a:r>
              <a:rPr lang="en-GB" sz="2000" dirty="0">
                <a:solidFill>
                  <a:srgbClr val="002060"/>
                </a:solidFill>
                <a:latin typeface="Arial" charset="0"/>
                <a:ea typeface="ヒラギノ角ゴ Pro W3" charset="-128"/>
                <a:cs typeface="ヒラギノ角ゴ Pro W3" charset="-128"/>
              </a:rPr>
              <a:t>The live attenuated vaccine is licensed for children aged 2 up to 18 years</a:t>
            </a:r>
          </a:p>
          <a:p>
            <a:pPr>
              <a:spcBef>
                <a:spcPts val="0"/>
              </a:spcBef>
              <a:spcAft>
                <a:spcPts val="600"/>
              </a:spcAft>
            </a:pPr>
            <a:r>
              <a:rPr lang="en-GB" sz="2000" dirty="0">
                <a:solidFill>
                  <a:srgbClr val="002060"/>
                </a:solidFill>
                <a:latin typeface="Arial" charset="0"/>
                <a:ea typeface="ヒラギノ角ゴ Pro W3" charset="-128"/>
                <a:cs typeface="ヒラギノ角ゴ Pro W3" charset="-128"/>
              </a:rPr>
              <a:t>The inactivated vaccines are recommended for people aged 18+, children in clinical risk groups aged 6months to 2 years and for children aged 2years to 18 years who cannot receive live attenuated vaccine</a:t>
            </a:r>
          </a:p>
          <a:p>
            <a:pPr marL="0" indent="0" algn="ctr">
              <a:buNone/>
            </a:pPr>
            <a:r>
              <a:rPr lang="en-GB" sz="1800" dirty="0"/>
              <a:t>Further information on NHS Wales recommended flu vaccines 2023/24 influenza season. This resource can be viewed in full here: </a:t>
            </a:r>
            <a:r>
              <a:rPr lang="en-GB" sz="1800" dirty="0">
                <a:hlinkClick r:id="rId3"/>
              </a:rPr>
              <a:t>phw.nhs.wales/topics/immunisation-and-vaccines/</a:t>
            </a:r>
            <a:r>
              <a:rPr lang="en-GB" sz="1800" dirty="0" err="1">
                <a:hlinkClick r:id="rId3"/>
              </a:rPr>
              <a:t>fluvaccine</a:t>
            </a:r>
            <a:r>
              <a:rPr lang="en-GB" sz="1800" dirty="0">
                <a:hlinkClick r:id="rId3"/>
              </a:rPr>
              <a:t>/</a:t>
            </a:r>
            <a:r>
              <a:rPr lang="en-GB" sz="1800" dirty="0" err="1">
                <a:hlinkClick r:id="rId3"/>
              </a:rPr>
              <a:t>resourcesforprofessionals</a:t>
            </a:r>
            <a:r>
              <a:rPr lang="en-GB" sz="1800" dirty="0">
                <a:hlinkClick r:id="rId3"/>
              </a:rPr>
              <a:t>/flu-vaccines-recommended-in-wales-23-24/</a:t>
            </a:r>
            <a:endParaRPr lang="en-GB" sz="1800" dirty="0">
              <a:solidFill>
                <a:srgbClr val="002060"/>
              </a:solidFill>
              <a:latin typeface="Arial" charset="0"/>
              <a:ea typeface="ヒラギノ角ゴ Pro W3" charset="-128"/>
              <a:cs typeface="ヒラギノ角ゴ Pro W3" charset="-128"/>
            </a:endParaRPr>
          </a:p>
          <a:p>
            <a:pPr>
              <a:spcBef>
                <a:spcPts val="0"/>
              </a:spcBef>
              <a:spcAft>
                <a:spcPts val="600"/>
              </a:spcAft>
            </a:pPr>
            <a:endParaRPr lang="en-GB" sz="1400" dirty="0">
              <a:solidFill>
                <a:srgbClr val="002060"/>
              </a:solidFill>
              <a:latin typeface="Arial" charset="0"/>
              <a:ea typeface="ヒラギノ角ゴ Pro W3" charset="-128"/>
              <a:cs typeface="ヒラギノ角ゴ Pro W3" charset="-128"/>
            </a:endParaRPr>
          </a:p>
          <a:p>
            <a:pPr>
              <a:spcBef>
                <a:spcPts val="0"/>
              </a:spcBef>
              <a:spcAft>
                <a:spcPts val="600"/>
              </a:spcAft>
            </a:pPr>
            <a:endParaRPr lang="en-GB" sz="2000" dirty="0">
              <a:solidFill>
                <a:srgbClr val="002060"/>
              </a:solidFill>
              <a:latin typeface="Arial" charset="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71095CDF-F97B-D797-E471-004727CB640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30</a:t>
            </a:fld>
            <a:endParaRPr lang="en-GB" dirty="0"/>
          </a:p>
        </p:txBody>
      </p:sp>
    </p:spTree>
    <p:extLst>
      <p:ext uri="{BB962C8B-B14F-4D97-AF65-F5344CB8AC3E}">
        <p14:creationId xmlns:p14="http://schemas.microsoft.com/office/powerpoint/2010/main" val="27019853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3C573-F4E6-4AD1-8A5F-F3CFC824F4D8}"/>
              </a:ext>
            </a:extLst>
          </p:cNvPr>
          <p:cNvSpPr>
            <a:spLocks noGrp="1"/>
          </p:cNvSpPr>
          <p:nvPr>
            <p:ph type="title"/>
          </p:nvPr>
        </p:nvSpPr>
        <p:spPr>
          <a:xfrm>
            <a:off x="0" y="159352"/>
            <a:ext cx="6971071" cy="1090953"/>
          </a:xfrm>
        </p:spPr>
        <p:txBody>
          <a:bodyPr>
            <a:noAutofit/>
          </a:bodyPr>
          <a:lstStyle/>
          <a:p>
            <a:pPr algn="ctr"/>
            <a:r>
              <a:rPr lang="en-GB" sz="3600" b="1" dirty="0"/>
              <a:t>Influenza vaccines available for 2023 to 2024</a:t>
            </a:r>
          </a:p>
        </p:txBody>
      </p:sp>
      <p:sp>
        <p:nvSpPr>
          <p:cNvPr id="3" name="TextBox 2">
            <a:extLst>
              <a:ext uri="{FF2B5EF4-FFF2-40B4-BE49-F238E27FC236}">
                <a16:creationId xmlns:a16="http://schemas.microsoft.com/office/drawing/2014/main" id="{C31CFE42-2445-4E62-8633-AC40BEA4B1D6}"/>
              </a:ext>
            </a:extLst>
          </p:cNvPr>
          <p:cNvSpPr txBox="1"/>
          <p:nvPr/>
        </p:nvSpPr>
        <p:spPr>
          <a:xfrm>
            <a:off x="267432" y="1613402"/>
            <a:ext cx="6586110" cy="2677656"/>
          </a:xfrm>
          <a:prstGeom prst="rect">
            <a:avLst/>
          </a:prstGeom>
          <a:noFill/>
        </p:spPr>
        <p:txBody>
          <a:bodyPr wrap="square" rtlCol="0">
            <a:spAutoFit/>
          </a:bodyPr>
          <a:lstStyle/>
          <a:p>
            <a:r>
              <a:rPr lang="en-GB" sz="2400" dirty="0"/>
              <a:t>Several different flu vaccines are available for the 2023 to 2024 flu season</a:t>
            </a:r>
          </a:p>
          <a:p>
            <a:endParaRPr lang="en-GB" sz="2400" dirty="0"/>
          </a:p>
          <a:p>
            <a:r>
              <a:rPr lang="en-GB" sz="2400" dirty="0"/>
              <a:t>Poster detailing these available from GOV.UK website:</a:t>
            </a:r>
          </a:p>
          <a:p>
            <a:r>
              <a:rPr lang="en-GB" sz="2400" dirty="0">
                <a:hlinkClick r:id="rId3"/>
              </a:rPr>
              <a:t>www.gov.uk/government/publications/influenza-vaccines-marketed-in-the-uk</a:t>
            </a:r>
            <a:r>
              <a:rPr lang="en-GB" sz="2400" dirty="0"/>
              <a:t> </a:t>
            </a:r>
          </a:p>
        </p:txBody>
      </p:sp>
      <p:pic>
        <p:nvPicPr>
          <p:cNvPr id="9" name="Content Placeholder 8">
            <a:extLst>
              <a:ext uri="{FF2B5EF4-FFF2-40B4-BE49-F238E27FC236}">
                <a16:creationId xmlns:a16="http://schemas.microsoft.com/office/drawing/2014/main" id="{04D9E629-2645-1AC6-C46A-063AFE49157F}"/>
              </a:ext>
            </a:extLst>
          </p:cNvPr>
          <p:cNvPicPr>
            <a:picLocks noGrp="1" noChangeAspect="1"/>
          </p:cNvPicPr>
          <p:nvPr>
            <p:ph idx="1"/>
          </p:nvPr>
        </p:nvPicPr>
        <p:blipFill rotWithShape="1">
          <a:blip r:embed="rId4"/>
          <a:srcRect l="35311" t="19137" r="37135" b="13082"/>
          <a:stretch/>
        </p:blipFill>
        <p:spPr>
          <a:xfrm>
            <a:off x="7108723" y="133645"/>
            <a:ext cx="5083277" cy="6724355"/>
          </a:xfrm>
        </p:spPr>
      </p:pic>
      <p:sp>
        <p:nvSpPr>
          <p:cNvPr id="5" name="TextBox 4">
            <a:extLst>
              <a:ext uri="{FF2B5EF4-FFF2-40B4-BE49-F238E27FC236}">
                <a16:creationId xmlns:a16="http://schemas.microsoft.com/office/drawing/2014/main" id="{1946A95F-C701-BB37-A380-31CBD9A76B1A}"/>
              </a:ext>
            </a:extLst>
          </p:cNvPr>
          <p:cNvSpPr txBox="1"/>
          <p:nvPr/>
        </p:nvSpPr>
        <p:spPr>
          <a:xfrm>
            <a:off x="7644282" y="3125337"/>
            <a:ext cx="4133736"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600" dirty="0"/>
              <a:t>**</a:t>
            </a:r>
            <a:r>
              <a:rPr lang="en-GB" sz="1600" dirty="0" err="1"/>
              <a:t>QIVe</a:t>
            </a:r>
            <a:r>
              <a:rPr lang="en-GB" sz="1600" dirty="0"/>
              <a:t> NOT RECOMMENDED FOR USE IN WALES AND NOT REIMBURSABLE (</a:t>
            </a:r>
            <a:r>
              <a:rPr lang="en-GB" sz="1600" dirty="0">
                <a:hlinkClick r:id="rId5"/>
              </a:rPr>
              <a:t>WHC/2023/23</a:t>
            </a:r>
            <a:r>
              <a:rPr lang="en-GB" sz="1600" dirty="0"/>
              <a:t> AND </a:t>
            </a:r>
            <a:r>
              <a:rPr lang="en-GB" sz="1600" dirty="0">
                <a:hlinkClick r:id="rId6"/>
              </a:rPr>
              <a:t>WHC/2022/31</a:t>
            </a:r>
            <a:r>
              <a:rPr lang="en-GB" sz="1600" dirty="0"/>
              <a:t>**</a:t>
            </a:r>
          </a:p>
        </p:txBody>
      </p:sp>
    </p:spTree>
    <p:extLst>
      <p:ext uri="{BB962C8B-B14F-4D97-AF65-F5344CB8AC3E}">
        <p14:creationId xmlns:p14="http://schemas.microsoft.com/office/powerpoint/2010/main" val="14625419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98036-36D2-4E27-9870-36107F779969}"/>
              </a:ext>
            </a:extLst>
          </p:cNvPr>
          <p:cNvSpPr>
            <a:spLocks noGrp="1"/>
          </p:cNvSpPr>
          <p:nvPr>
            <p:ph type="title"/>
          </p:nvPr>
        </p:nvSpPr>
        <p:spPr>
          <a:xfrm>
            <a:off x="442176" y="319382"/>
            <a:ext cx="8673832" cy="706992"/>
          </a:xfrm>
        </p:spPr>
        <p:txBody>
          <a:bodyPr/>
          <a:lstStyle/>
          <a:p>
            <a:r>
              <a:rPr lang="en-GB" sz="3600" b="1" dirty="0">
                <a:latin typeface="Arial" charset="0"/>
                <a:ea typeface="ヒラギノ角ゴ Pro W3" charset="-128"/>
                <a:cs typeface="ヒラギノ角ゴ Pro W3" charset="-128"/>
              </a:rPr>
              <a:t>Flu vaccine presentation and dosage</a:t>
            </a:r>
            <a:endParaRPr lang="en-GB" sz="3600" b="1" dirty="0"/>
          </a:p>
        </p:txBody>
      </p:sp>
      <p:sp>
        <p:nvSpPr>
          <p:cNvPr id="3" name="Content Placeholder 2">
            <a:extLst>
              <a:ext uri="{FF2B5EF4-FFF2-40B4-BE49-F238E27FC236}">
                <a16:creationId xmlns:a16="http://schemas.microsoft.com/office/drawing/2014/main" id="{A96A70B6-E227-4697-A3D2-1A36285E73A2}"/>
              </a:ext>
            </a:extLst>
          </p:cNvPr>
          <p:cNvSpPr>
            <a:spLocks noGrp="1"/>
          </p:cNvSpPr>
          <p:nvPr>
            <p:ph idx="1"/>
          </p:nvPr>
        </p:nvSpPr>
        <p:spPr>
          <a:xfrm>
            <a:off x="367529" y="1728171"/>
            <a:ext cx="11123857" cy="3618268"/>
          </a:xfrm>
        </p:spPr>
        <p:txBody>
          <a:bodyPr>
            <a:normAutofit/>
          </a:bodyPr>
          <a:lstStyle/>
          <a:p>
            <a:pPr>
              <a:buFont typeface="Arial" panose="020B0604020202020204" pitchFamily="34" charset="0"/>
              <a:buChar char="•"/>
            </a:pPr>
            <a:r>
              <a:rPr lang="en-GB" sz="2000" dirty="0"/>
              <a:t>Inactivated influenza vaccines are for intramuscular (IM) administration and are supplied as suspensions in pre-filled syringes containing a 0.5ml dose</a:t>
            </a:r>
          </a:p>
          <a:p>
            <a:pPr>
              <a:buFont typeface="Arial" panose="020B0604020202020204" pitchFamily="34" charset="0"/>
              <a:buChar char="•"/>
            </a:pPr>
            <a:r>
              <a:rPr lang="en-GB" sz="2000" dirty="0"/>
              <a:t>The live intranasal flu vaccine is supplied as a nasal spray suspension in a single use, pre-filled, nasal applicator with a divider clip. </a:t>
            </a:r>
            <a:r>
              <a:rPr lang="en-GB" sz="2000" dirty="0">
                <a:latin typeface="Arial" charset="0"/>
              </a:rPr>
              <a:t>N</a:t>
            </a:r>
            <a:r>
              <a:rPr lang="en-GB" sz="2000" dirty="0"/>
              <a:t>o reconstitution or dilution is required. </a:t>
            </a:r>
            <a:r>
              <a:rPr lang="en-GB" sz="2000" dirty="0">
                <a:latin typeface="Arial" charset="0"/>
              </a:rPr>
              <a:t>Each vaccine contains 0.2ml </a:t>
            </a:r>
            <a:r>
              <a:rPr lang="en-GB" sz="2000" dirty="0"/>
              <a:t>(administered as 0.1 ml per nostril)</a:t>
            </a:r>
            <a:endParaRPr lang="en-GB" sz="2000" dirty="0">
              <a:latin typeface="Arial" charset="0"/>
            </a:endParaRPr>
          </a:p>
          <a:p>
            <a:pPr>
              <a:buFont typeface="Arial" panose="020B0604020202020204" pitchFamily="34" charset="0"/>
              <a:buChar char="•"/>
            </a:pPr>
            <a:r>
              <a:rPr lang="en-GB" sz="2000" dirty="0"/>
              <a:t>Some flu vaccines are restricted for use in particular age groups</a:t>
            </a:r>
          </a:p>
          <a:p>
            <a:pPr>
              <a:buFont typeface="Arial" panose="020B0604020202020204" pitchFamily="34" charset="0"/>
              <a:buChar char="•"/>
            </a:pPr>
            <a:r>
              <a:rPr lang="en-GB" sz="2000" dirty="0"/>
              <a:t>The SmPC for individual products should always be referred to when ordering vaccines for particular patients. Further information is available here: </a:t>
            </a:r>
            <a:r>
              <a:rPr lang="en-GB" sz="2000" dirty="0">
                <a:hlinkClick r:id="rId3"/>
              </a:rPr>
              <a:t>Home - electronic medicines compendium (</a:t>
            </a:r>
            <a:r>
              <a:rPr lang="en-GB" sz="2000" dirty="0" err="1">
                <a:hlinkClick r:id="rId3"/>
              </a:rPr>
              <a:t>emc</a:t>
            </a:r>
            <a:r>
              <a:rPr lang="en-GB" sz="2000" dirty="0">
                <a:hlinkClick r:id="rId3"/>
              </a:rPr>
              <a:t>)</a:t>
            </a:r>
            <a:endParaRPr lang="en-GB" sz="2000" dirty="0"/>
          </a:p>
        </p:txBody>
      </p:sp>
      <p:sp>
        <p:nvSpPr>
          <p:cNvPr id="4" name="Slide Number Placeholder 4">
            <a:extLst>
              <a:ext uri="{FF2B5EF4-FFF2-40B4-BE49-F238E27FC236}">
                <a16:creationId xmlns:a16="http://schemas.microsoft.com/office/drawing/2014/main" id="{274D3343-0FBC-B564-1D41-C37E01E3316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32</a:t>
            </a:fld>
            <a:endParaRPr lang="en-GB" dirty="0"/>
          </a:p>
        </p:txBody>
      </p:sp>
    </p:spTree>
    <p:extLst>
      <p:ext uri="{BB962C8B-B14F-4D97-AF65-F5344CB8AC3E}">
        <p14:creationId xmlns:p14="http://schemas.microsoft.com/office/powerpoint/2010/main" val="31119631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8052B-CF3F-4D33-8046-D9B5FC532FE4}"/>
              </a:ext>
            </a:extLst>
          </p:cNvPr>
          <p:cNvSpPr>
            <a:spLocks noGrp="1"/>
          </p:cNvSpPr>
          <p:nvPr>
            <p:ph type="title"/>
          </p:nvPr>
        </p:nvSpPr>
        <p:spPr>
          <a:xfrm>
            <a:off x="628784" y="179829"/>
            <a:ext cx="9813074" cy="697662"/>
          </a:xfrm>
        </p:spPr>
        <p:txBody>
          <a:bodyPr/>
          <a:lstStyle/>
          <a:p>
            <a:r>
              <a:rPr lang="en-GB" sz="3600" b="1" dirty="0"/>
              <a:t>Vaccine composition 2023/24</a:t>
            </a:r>
          </a:p>
        </p:txBody>
      </p:sp>
      <p:sp>
        <p:nvSpPr>
          <p:cNvPr id="3" name="Content Placeholder 2">
            <a:extLst>
              <a:ext uri="{FF2B5EF4-FFF2-40B4-BE49-F238E27FC236}">
                <a16:creationId xmlns:a16="http://schemas.microsoft.com/office/drawing/2014/main" id="{97DC7A2E-C9D7-41E7-A38D-5A2C8C692684}"/>
              </a:ext>
            </a:extLst>
          </p:cNvPr>
          <p:cNvSpPr>
            <a:spLocks noGrp="1"/>
          </p:cNvSpPr>
          <p:nvPr>
            <p:ph idx="1"/>
          </p:nvPr>
        </p:nvSpPr>
        <p:spPr>
          <a:xfrm>
            <a:off x="628784" y="997691"/>
            <a:ext cx="11123857" cy="5196631"/>
          </a:xfrm>
        </p:spPr>
        <p:txBody>
          <a:bodyPr>
            <a:normAutofit fontScale="62500" lnSpcReduction="20000"/>
          </a:bodyPr>
          <a:lstStyle/>
          <a:p>
            <a:pPr marL="0" indent="0">
              <a:lnSpc>
                <a:spcPts val="1600"/>
              </a:lnSpc>
              <a:spcBef>
                <a:spcPts val="600"/>
              </a:spcBef>
              <a:buNone/>
            </a:pPr>
            <a:r>
              <a:rPr lang="en-GB" sz="2900" dirty="0">
                <a:effectLst/>
                <a:ea typeface="Times New Roman" panose="02020603050405020304" pitchFamily="18" charset="0"/>
                <a:cs typeface="Times New Roman" panose="02020603050405020304" pitchFamily="18" charset="0"/>
              </a:rPr>
              <a:t>For the 2023 to 2024 flu season (northern hemisphere winter), the WHO have recommended that quadrivalent vaccines contain the following:</a:t>
            </a:r>
          </a:p>
          <a:p>
            <a:pPr marL="0" indent="0" algn="l">
              <a:buNone/>
            </a:pPr>
            <a:endParaRPr lang="en-GB" sz="2900" b="1" dirty="0"/>
          </a:p>
          <a:p>
            <a:pPr marL="0" indent="0" algn="l">
              <a:buNone/>
            </a:pPr>
            <a:r>
              <a:rPr lang="en-GB" sz="2900" b="1" dirty="0"/>
              <a:t>Egg-based vaccines</a:t>
            </a:r>
          </a:p>
          <a:p>
            <a:pPr algn="l">
              <a:buFont typeface="Arial" panose="020B0604020202020204" pitchFamily="34" charset="0"/>
              <a:buChar char="•"/>
            </a:pPr>
            <a:r>
              <a:rPr lang="en-GB" sz="2900" dirty="0"/>
              <a:t>An A/Victoria/4897/2022 (H1N1)pdm09-like virus;</a:t>
            </a:r>
          </a:p>
          <a:p>
            <a:pPr algn="l">
              <a:buFont typeface="Arial" panose="020B0604020202020204" pitchFamily="34" charset="0"/>
              <a:buChar char="•"/>
            </a:pPr>
            <a:r>
              <a:rPr lang="en-GB" sz="2900" dirty="0"/>
              <a:t>An A/Darwin/9/2021 (H3N2)-like virus; and</a:t>
            </a:r>
          </a:p>
          <a:p>
            <a:pPr algn="l">
              <a:buFont typeface="Arial" panose="020B0604020202020204" pitchFamily="34" charset="0"/>
              <a:buChar char="•"/>
            </a:pPr>
            <a:r>
              <a:rPr lang="en-GB" sz="2900" dirty="0"/>
              <a:t>A B/Austria/1359417/2021 (B/Victoria lineage)-like virus.</a:t>
            </a:r>
          </a:p>
          <a:p>
            <a:r>
              <a:rPr lang="en-GB" sz="2900" dirty="0"/>
              <a:t>A B/Phuket/3073/2013 (B/Yamagata lineage)-like virus.</a:t>
            </a:r>
          </a:p>
          <a:p>
            <a:pPr algn="l">
              <a:buFont typeface="Arial" panose="020B0604020202020204" pitchFamily="34" charset="0"/>
              <a:buChar char="•"/>
            </a:pPr>
            <a:endParaRPr lang="en-GB" sz="2900" dirty="0"/>
          </a:p>
          <a:p>
            <a:pPr marL="0" indent="0" algn="l">
              <a:buNone/>
            </a:pPr>
            <a:r>
              <a:rPr lang="en-GB" sz="2900" b="1" dirty="0"/>
              <a:t>Cell culture- or recombinant-based vaccines</a:t>
            </a:r>
          </a:p>
          <a:p>
            <a:pPr algn="l">
              <a:buFont typeface="Arial" panose="020B0604020202020204" pitchFamily="34" charset="0"/>
              <a:buChar char="•"/>
            </a:pPr>
            <a:r>
              <a:rPr lang="en-GB" sz="2900" dirty="0"/>
              <a:t>An A/Wisconsin/67/2022 (H1N1)pdm09-like virus;</a:t>
            </a:r>
          </a:p>
          <a:p>
            <a:pPr algn="l">
              <a:buFont typeface="Arial" panose="020B0604020202020204" pitchFamily="34" charset="0"/>
              <a:buChar char="•"/>
            </a:pPr>
            <a:r>
              <a:rPr lang="en-GB" sz="2900" dirty="0"/>
              <a:t>An A/Darwin/6/2021 (H3N2)-like virus; and</a:t>
            </a:r>
          </a:p>
          <a:p>
            <a:pPr algn="l">
              <a:buFont typeface="Arial" panose="020B0604020202020204" pitchFamily="34" charset="0"/>
              <a:buChar char="•"/>
            </a:pPr>
            <a:r>
              <a:rPr lang="en-GB" sz="2900" dirty="0"/>
              <a:t>A B/Austria/1359417/2021 (B/Victoria lineage)-like virus</a:t>
            </a:r>
          </a:p>
          <a:p>
            <a:r>
              <a:rPr lang="en-GB" sz="2900" dirty="0"/>
              <a:t>A B/Phuket/3073/2013 (B/Yamagata lineage)-like virus.</a:t>
            </a:r>
          </a:p>
          <a:p>
            <a:pPr algn="l">
              <a:buFont typeface="Arial" panose="020B0604020202020204" pitchFamily="34" charset="0"/>
              <a:buChar char="•"/>
            </a:pPr>
            <a:endParaRPr lang="en-GB" sz="2900" dirty="0"/>
          </a:p>
          <a:p>
            <a:pPr marL="0" indent="0" algn="ctr">
              <a:buNone/>
            </a:pPr>
            <a:r>
              <a:rPr lang="en-GB" dirty="0">
                <a:hlinkClick r:id="rId2"/>
              </a:rPr>
              <a:t>https://www.who.int/publications/m/item/recommended-composition-of-influenza-virus-vaccines-for-use-in-the-2023-2024-northern-hemisphere-influenza-season</a:t>
            </a:r>
            <a:endParaRPr lang="en-GB" dirty="0"/>
          </a:p>
          <a:p>
            <a:pPr marL="0" indent="0" algn="ctr">
              <a:buNone/>
            </a:pPr>
            <a:endParaRPr lang="en-GB" dirty="0"/>
          </a:p>
        </p:txBody>
      </p:sp>
      <p:sp>
        <p:nvSpPr>
          <p:cNvPr id="4" name="Slide Number Placeholder 4">
            <a:extLst>
              <a:ext uri="{FF2B5EF4-FFF2-40B4-BE49-F238E27FC236}">
                <a16:creationId xmlns:a16="http://schemas.microsoft.com/office/drawing/2014/main" id="{67D669CF-3085-B58A-2EF5-CB304DF3463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33</a:t>
            </a:fld>
            <a:endParaRPr lang="en-GB" dirty="0"/>
          </a:p>
        </p:txBody>
      </p:sp>
    </p:spTree>
    <p:extLst>
      <p:ext uri="{BB962C8B-B14F-4D97-AF65-F5344CB8AC3E}">
        <p14:creationId xmlns:p14="http://schemas.microsoft.com/office/powerpoint/2010/main" val="913096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42FEC-754D-E9B7-69E4-7860F4253B42}"/>
              </a:ext>
            </a:extLst>
          </p:cNvPr>
          <p:cNvSpPr>
            <a:spLocks noGrp="1"/>
          </p:cNvSpPr>
          <p:nvPr>
            <p:ph type="title"/>
          </p:nvPr>
        </p:nvSpPr>
        <p:spPr>
          <a:xfrm>
            <a:off x="6459793" y="365125"/>
            <a:ext cx="5830529" cy="1325563"/>
          </a:xfrm>
        </p:spPr>
        <p:txBody>
          <a:bodyPr/>
          <a:lstStyle/>
          <a:p>
            <a:pPr algn="ctr"/>
            <a:r>
              <a:rPr lang="en-GB" sz="3600" dirty="0"/>
              <a:t>NHS Wales recommended flu vaccines 2023/24 influenza season</a:t>
            </a:r>
          </a:p>
        </p:txBody>
      </p:sp>
      <p:pic>
        <p:nvPicPr>
          <p:cNvPr id="11" name="Content Placeholder 10">
            <a:extLst>
              <a:ext uri="{FF2B5EF4-FFF2-40B4-BE49-F238E27FC236}">
                <a16:creationId xmlns:a16="http://schemas.microsoft.com/office/drawing/2014/main" id="{B4614967-5478-843E-61D9-64FE90D440AE}"/>
              </a:ext>
            </a:extLst>
          </p:cNvPr>
          <p:cNvPicPr>
            <a:picLocks noGrp="1" noChangeAspect="1"/>
          </p:cNvPicPr>
          <p:nvPr>
            <p:ph idx="1"/>
          </p:nvPr>
        </p:nvPicPr>
        <p:blipFill rotWithShape="1">
          <a:blip r:embed="rId3"/>
          <a:srcRect l="30210" t="24339" r="28395" b="7483"/>
          <a:stretch/>
        </p:blipFill>
        <p:spPr>
          <a:xfrm>
            <a:off x="226142" y="136525"/>
            <a:ext cx="6485750" cy="6008636"/>
          </a:xfrm>
        </p:spPr>
      </p:pic>
      <p:sp>
        <p:nvSpPr>
          <p:cNvPr id="13" name="TextBox 12">
            <a:extLst>
              <a:ext uri="{FF2B5EF4-FFF2-40B4-BE49-F238E27FC236}">
                <a16:creationId xmlns:a16="http://schemas.microsoft.com/office/drawing/2014/main" id="{3CA1AEBB-6389-0141-22B4-7CD5E22FB122}"/>
              </a:ext>
            </a:extLst>
          </p:cNvPr>
          <p:cNvSpPr txBox="1"/>
          <p:nvPr/>
        </p:nvSpPr>
        <p:spPr>
          <a:xfrm>
            <a:off x="6624084" y="1932765"/>
            <a:ext cx="5341774" cy="2862322"/>
          </a:xfrm>
          <a:prstGeom prst="rect">
            <a:avLst/>
          </a:prstGeom>
          <a:noFill/>
        </p:spPr>
        <p:txBody>
          <a:bodyPr wrap="square">
            <a:spAutoFit/>
          </a:bodyPr>
          <a:lstStyle/>
          <a:p>
            <a:pPr algn="ctr"/>
            <a:r>
              <a:rPr lang="en-GB" dirty="0"/>
              <a:t>This resource can be viewed in full here:</a:t>
            </a:r>
            <a:endParaRPr lang="en-GB" dirty="0">
              <a:hlinkClick r:id="rId4"/>
            </a:endParaRPr>
          </a:p>
          <a:p>
            <a:pPr algn="ctr"/>
            <a:r>
              <a:rPr lang="en-GB" dirty="0" err="1">
                <a:hlinkClick r:id="rId4"/>
              </a:rPr>
              <a:t>phw.nhs.wales</a:t>
            </a:r>
            <a:r>
              <a:rPr lang="en-GB" dirty="0">
                <a:hlinkClick r:id="rId4"/>
              </a:rPr>
              <a:t>/topics/immunisation-and-vaccines/</a:t>
            </a:r>
            <a:r>
              <a:rPr lang="en-GB" dirty="0" err="1">
                <a:hlinkClick r:id="rId4"/>
              </a:rPr>
              <a:t>fluvaccine</a:t>
            </a:r>
            <a:r>
              <a:rPr lang="en-GB" dirty="0">
                <a:hlinkClick r:id="rId4"/>
              </a:rPr>
              <a:t>/</a:t>
            </a:r>
            <a:r>
              <a:rPr lang="en-GB" dirty="0" err="1">
                <a:hlinkClick r:id="rId4"/>
              </a:rPr>
              <a:t>resourcesforprofessionals</a:t>
            </a:r>
            <a:r>
              <a:rPr lang="en-GB" dirty="0">
                <a:hlinkClick r:id="rId4"/>
              </a:rPr>
              <a:t>/flu-vaccines-recommended-in-wales-23-24/</a:t>
            </a:r>
            <a:endParaRPr lang="en-GB" dirty="0"/>
          </a:p>
          <a:p>
            <a:pPr algn="ctr"/>
            <a:endParaRPr lang="en-GB" dirty="0"/>
          </a:p>
          <a:p>
            <a:pPr algn="ctr"/>
            <a:r>
              <a:rPr lang="en-GB" dirty="0"/>
              <a:t>Reimbursable vaccines and eligible cohorts for the 2023/24 NHS Seasonal Influenza (flu) Vaccination Programme: </a:t>
            </a:r>
            <a:r>
              <a:rPr lang="en-GB" dirty="0">
                <a:hlinkClick r:id="rId5"/>
              </a:rPr>
              <a:t>reimbursable-vaccines-and-eligible-cohorts-for-the-202324-nhs-seasonal-influenza-flu-vaccination-programme.pdf (</a:t>
            </a:r>
            <a:r>
              <a:rPr lang="en-GB" dirty="0" err="1">
                <a:hlinkClick r:id="rId5"/>
              </a:rPr>
              <a:t>gov.wales</a:t>
            </a:r>
            <a:r>
              <a:rPr lang="en-GB" dirty="0">
                <a:hlinkClick r:id="rId5"/>
              </a:rPr>
              <a:t>)</a:t>
            </a:r>
            <a:r>
              <a:rPr lang="en-GB" dirty="0"/>
              <a:t> </a:t>
            </a:r>
          </a:p>
        </p:txBody>
      </p:sp>
      <p:sp>
        <p:nvSpPr>
          <p:cNvPr id="3" name="TextBox 2">
            <a:extLst>
              <a:ext uri="{FF2B5EF4-FFF2-40B4-BE49-F238E27FC236}">
                <a16:creationId xmlns:a16="http://schemas.microsoft.com/office/drawing/2014/main" id="{D291C8C7-1565-320D-3D4F-46504A972E59}"/>
              </a:ext>
            </a:extLst>
          </p:cNvPr>
          <p:cNvSpPr txBox="1"/>
          <p:nvPr/>
        </p:nvSpPr>
        <p:spPr>
          <a:xfrm>
            <a:off x="7041432" y="5143489"/>
            <a:ext cx="466725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err="1"/>
              <a:t>QIVe</a:t>
            </a:r>
            <a:r>
              <a:rPr lang="en-GB" dirty="0"/>
              <a:t> NOT RECOMMENDED FOR USE IN WALES AND NOT REIMBURSABLE </a:t>
            </a:r>
            <a:r>
              <a:rPr lang="en-GB" dirty="0">
                <a:hlinkClick r:id="rId6"/>
              </a:rPr>
              <a:t>WHC/2023/23</a:t>
            </a:r>
            <a:r>
              <a:rPr lang="en-GB" dirty="0"/>
              <a:t> AND </a:t>
            </a:r>
            <a:r>
              <a:rPr lang="en-GB" dirty="0">
                <a:hlinkClick r:id="rId7"/>
              </a:rPr>
              <a:t>WHC/2022/31</a:t>
            </a:r>
            <a:endParaRPr lang="en-GB" dirty="0"/>
          </a:p>
        </p:txBody>
      </p:sp>
      <p:sp>
        <p:nvSpPr>
          <p:cNvPr id="4" name="Slide Number Placeholder 4">
            <a:extLst>
              <a:ext uri="{FF2B5EF4-FFF2-40B4-BE49-F238E27FC236}">
                <a16:creationId xmlns:a16="http://schemas.microsoft.com/office/drawing/2014/main" id="{5A41442B-1C3A-700C-B86F-00DD9DE1D44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34</a:t>
            </a:fld>
            <a:endParaRPr lang="en-GB" dirty="0"/>
          </a:p>
        </p:txBody>
      </p:sp>
    </p:spTree>
    <p:extLst>
      <p:ext uri="{BB962C8B-B14F-4D97-AF65-F5344CB8AC3E}">
        <p14:creationId xmlns:p14="http://schemas.microsoft.com/office/powerpoint/2010/main" val="8080876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D3AB0-BC33-4403-A641-5DE18D133353}"/>
              </a:ext>
            </a:extLst>
          </p:cNvPr>
          <p:cNvSpPr>
            <a:spLocks noGrp="1"/>
          </p:cNvSpPr>
          <p:nvPr>
            <p:ph type="title"/>
          </p:nvPr>
        </p:nvSpPr>
        <p:spPr>
          <a:xfrm>
            <a:off x="647448" y="0"/>
            <a:ext cx="8963084" cy="716323"/>
          </a:xfrm>
        </p:spPr>
        <p:txBody>
          <a:bodyPr>
            <a:normAutofit/>
          </a:bodyPr>
          <a:lstStyle/>
          <a:p>
            <a:r>
              <a:rPr lang="en-GB" sz="3600" b="1" dirty="0"/>
              <a:t>Adjuvanted influenza vaccine (aQIV)</a:t>
            </a:r>
          </a:p>
        </p:txBody>
      </p:sp>
      <p:sp>
        <p:nvSpPr>
          <p:cNvPr id="3" name="Content Placeholder 2">
            <a:extLst>
              <a:ext uri="{FF2B5EF4-FFF2-40B4-BE49-F238E27FC236}">
                <a16:creationId xmlns:a16="http://schemas.microsoft.com/office/drawing/2014/main" id="{481A8C3D-A09E-49D0-990B-2B8B79565932}"/>
              </a:ext>
            </a:extLst>
          </p:cNvPr>
          <p:cNvSpPr>
            <a:spLocks noGrp="1"/>
          </p:cNvSpPr>
          <p:nvPr>
            <p:ph idx="1"/>
          </p:nvPr>
        </p:nvSpPr>
        <p:spPr>
          <a:xfrm>
            <a:off x="647448" y="562753"/>
            <a:ext cx="11123857" cy="4351338"/>
          </a:xfrm>
        </p:spPr>
        <p:txBody>
          <a:bodyPr>
            <a:noAutofit/>
          </a:bodyPr>
          <a:lstStyle/>
          <a:p>
            <a:pPr>
              <a:lnSpc>
                <a:spcPct val="110000"/>
              </a:lnSpc>
              <a:buFont typeface="Arial" panose="020B0604020202020204" pitchFamily="34" charset="0"/>
              <a:buChar char="•"/>
            </a:pPr>
            <a:r>
              <a:rPr lang="en-GB" sz="2000" dirty="0"/>
              <a:t>Adjuvanted trivalent influenza vaccine (aTIV) was used in the UK in and other countries for a number of years with an excellent safety record</a:t>
            </a:r>
          </a:p>
          <a:p>
            <a:pPr>
              <a:lnSpc>
                <a:spcPct val="110000"/>
              </a:lnSpc>
            </a:pPr>
            <a:r>
              <a:rPr lang="en-GB" sz="2000" dirty="0"/>
              <a:t>An adjuvanted quadrivalent vaccine (aQIV) replaced aTIV for the 2021 to 2022 flu season onwards</a:t>
            </a:r>
          </a:p>
          <a:p>
            <a:pPr>
              <a:lnSpc>
                <a:spcPct val="110000"/>
              </a:lnSpc>
            </a:pPr>
            <a:r>
              <a:rPr lang="en-GB" sz="2000" dirty="0" err="1"/>
              <a:t>aQIV</a:t>
            </a:r>
            <a:r>
              <a:rPr lang="en-GB" sz="2000" dirty="0"/>
              <a:t> contains 2 subtypes of Influenza A (H3N2 and H1N1pdm09) and both B virus lineages</a:t>
            </a:r>
          </a:p>
          <a:p>
            <a:pPr>
              <a:lnSpc>
                <a:spcPct val="110000"/>
              </a:lnSpc>
            </a:pPr>
            <a:r>
              <a:rPr lang="en-GB" sz="2000" dirty="0"/>
              <a:t>Adjuvanted vaccines have higher immunogenicity and effectiveness than non-adjuvanted, standard dose vaccines in older people</a:t>
            </a:r>
          </a:p>
          <a:p>
            <a:pPr>
              <a:lnSpc>
                <a:spcPct val="110000"/>
              </a:lnSpc>
              <a:buFont typeface="Arial" panose="020B0604020202020204" pitchFamily="34" charset="0"/>
              <a:buChar char="•"/>
            </a:pPr>
            <a:r>
              <a:rPr lang="en-GB" sz="2000" dirty="0"/>
              <a:t>The adjuvant known as MF59 has been added to the vaccine to enhance the immune response to counter the effect of </a:t>
            </a:r>
            <a:r>
              <a:rPr lang="en-GB" sz="2000" b="1" dirty="0"/>
              <a:t>immunosenescence</a:t>
            </a:r>
            <a:r>
              <a:rPr lang="en-GB" sz="2000" dirty="0"/>
              <a:t> (age related reduction in immune response)</a:t>
            </a:r>
            <a:endParaRPr lang="en-GB" sz="2000" b="1" dirty="0"/>
          </a:p>
          <a:p>
            <a:pPr>
              <a:lnSpc>
                <a:spcPct val="110000"/>
              </a:lnSpc>
              <a:buFont typeface="Arial" panose="020B0604020202020204" pitchFamily="34" charset="0"/>
              <a:buChar char="•"/>
            </a:pPr>
            <a:r>
              <a:rPr lang="en-GB" sz="2000" dirty="0"/>
              <a:t>MF59 adjuvant is an oil-in-water emulsion of squalene oil which is a naturally occurring substance found in humans, animals and plants. In humans, it is made in the liver and circulates in the bloodstream</a:t>
            </a:r>
          </a:p>
          <a:p>
            <a:pPr>
              <a:lnSpc>
                <a:spcPct val="110000"/>
              </a:lnSpc>
              <a:buFont typeface="Arial" panose="020B0604020202020204" pitchFamily="34" charset="0"/>
              <a:buChar char="•"/>
            </a:pPr>
            <a:r>
              <a:rPr lang="en-GB" sz="2000" dirty="0"/>
              <a:t>aQIV is made using an egg-based manufacturing process</a:t>
            </a:r>
          </a:p>
          <a:p>
            <a:pPr>
              <a:lnSpc>
                <a:spcPct val="110000"/>
              </a:lnSpc>
              <a:buFont typeface="Arial" panose="020B0604020202020204" pitchFamily="34" charset="0"/>
              <a:buChar char="•"/>
            </a:pPr>
            <a:r>
              <a:rPr lang="en-GB" sz="2000" dirty="0" err="1"/>
              <a:t>aQIV</a:t>
            </a:r>
            <a:r>
              <a:rPr lang="en-GB" sz="2000" dirty="0"/>
              <a:t> may be offered ‘off-label’ to those who become 65 years of age before 31 March 2024. </a:t>
            </a:r>
          </a:p>
        </p:txBody>
      </p:sp>
      <p:sp>
        <p:nvSpPr>
          <p:cNvPr id="4" name="Slide Number Placeholder 4">
            <a:extLst>
              <a:ext uri="{FF2B5EF4-FFF2-40B4-BE49-F238E27FC236}">
                <a16:creationId xmlns:a16="http://schemas.microsoft.com/office/drawing/2014/main" id="{58AB4B3C-40F2-6E96-D5DE-A6C2D0810E1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35</a:t>
            </a:fld>
            <a:endParaRPr lang="en-GB" dirty="0"/>
          </a:p>
        </p:txBody>
      </p:sp>
    </p:spTree>
    <p:extLst>
      <p:ext uri="{BB962C8B-B14F-4D97-AF65-F5344CB8AC3E}">
        <p14:creationId xmlns:p14="http://schemas.microsoft.com/office/powerpoint/2010/main" val="13929640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B732-79D5-4098-8BB3-09BDDEBE88D9}"/>
              </a:ext>
            </a:extLst>
          </p:cNvPr>
          <p:cNvSpPr>
            <a:spLocks noGrp="1"/>
          </p:cNvSpPr>
          <p:nvPr>
            <p:ph type="title"/>
          </p:nvPr>
        </p:nvSpPr>
        <p:spPr>
          <a:xfrm>
            <a:off x="534071" y="157049"/>
            <a:ext cx="11368879" cy="679000"/>
          </a:xfrm>
        </p:spPr>
        <p:txBody>
          <a:bodyPr>
            <a:normAutofit fontScale="90000"/>
          </a:bodyPr>
          <a:lstStyle/>
          <a:p>
            <a:r>
              <a:rPr lang="it-IT" sz="4000" b="1" dirty="0"/>
              <a:t>Quadrivalent influenza cell culture vaccine (QIVc) </a:t>
            </a:r>
            <a:endParaRPr lang="en-GB" b="1" dirty="0"/>
          </a:p>
        </p:txBody>
      </p:sp>
      <p:sp>
        <p:nvSpPr>
          <p:cNvPr id="3" name="Content Placeholder 2">
            <a:extLst>
              <a:ext uri="{FF2B5EF4-FFF2-40B4-BE49-F238E27FC236}">
                <a16:creationId xmlns:a16="http://schemas.microsoft.com/office/drawing/2014/main" id="{0B852AE5-FA4F-4476-93AB-30A42DD99E97}"/>
              </a:ext>
            </a:extLst>
          </p:cNvPr>
          <p:cNvSpPr>
            <a:spLocks noGrp="1"/>
          </p:cNvSpPr>
          <p:nvPr>
            <p:ph idx="1"/>
          </p:nvPr>
        </p:nvSpPr>
        <p:spPr>
          <a:xfrm>
            <a:off x="534071" y="1091687"/>
            <a:ext cx="11368879" cy="5230455"/>
          </a:xfrm>
        </p:spPr>
        <p:txBody>
          <a:bodyPr>
            <a:normAutofit/>
          </a:bodyPr>
          <a:lstStyle/>
          <a:p>
            <a:pPr lvl="0">
              <a:buFont typeface="Arial" panose="020B0604020202020204" pitchFamily="34" charset="0"/>
              <a:buChar char="•"/>
            </a:pPr>
            <a:r>
              <a:rPr lang="en-GB" sz="2200" dirty="0"/>
              <a:t>QIVc was licenced in the US in 2016 and in the UK in December 2018</a:t>
            </a:r>
          </a:p>
          <a:p>
            <a:pPr lvl="0">
              <a:buFont typeface="Arial" panose="020B0604020202020204" pitchFamily="34" charset="0"/>
              <a:buChar char="•"/>
            </a:pPr>
            <a:r>
              <a:rPr lang="en-GB" sz="2200" dirty="0"/>
              <a:t>QIVc is a quadrivalent vaccine containing 2 subtypes of Influenza A (H3N2 and H1N1pdm00) and both B virus lineages</a:t>
            </a:r>
          </a:p>
          <a:p>
            <a:pPr lvl="0">
              <a:buFont typeface="Arial" panose="020B0604020202020204" pitchFamily="34" charset="0"/>
              <a:buChar char="•"/>
            </a:pPr>
            <a:r>
              <a:rPr lang="en-GB" sz="2200" dirty="0"/>
              <a:t>QIVc has a similar safety profile to other flu vaccines (similar rate and type of adverse reactions reported). Hundreds of millions of doses of cell-based vaccine have been administered worldwide with no serious safety concerns</a:t>
            </a:r>
          </a:p>
          <a:p>
            <a:pPr>
              <a:buFont typeface="Arial" panose="020B0604020202020204" pitchFamily="34" charset="0"/>
              <a:buChar char="•"/>
            </a:pPr>
            <a:r>
              <a:rPr lang="en-GB" sz="2200" dirty="0"/>
              <a:t>the cell-based vaccine manufacturing process uses an animal cell line (Madin-Darby Canine Kidney, or MDCK) to grow the influenza virus rather than the traditional egg based manufacturing methods </a:t>
            </a:r>
          </a:p>
          <a:p>
            <a:pPr>
              <a:buFont typeface="Arial" panose="020B0604020202020204" pitchFamily="34" charset="0"/>
              <a:buChar char="•"/>
            </a:pPr>
            <a:r>
              <a:rPr lang="en-GB" sz="2200" dirty="0"/>
              <a:t>this manufacturing process eliminates the risk of egg-adaptation and may result in the vaccine containing virus that is a closer match to wild-type circulating flu viruses </a:t>
            </a:r>
          </a:p>
          <a:p>
            <a:pPr>
              <a:buFont typeface="Arial" panose="020B0604020202020204" pitchFamily="34" charset="0"/>
              <a:buChar char="•"/>
            </a:pPr>
            <a:r>
              <a:rPr lang="en-GB" sz="2200" dirty="0"/>
              <a:t>QIVc is licenced for use in those aged 2 years and over and is egg free</a:t>
            </a:r>
          </a:p>
          <a:p>
            <a:pPr>
              <a:buFont typeface="Arial" panose="020B0604020202020204" pitchFamily="34" charset="0"/>
              <a:buChar char="•"/>
            </a:pPr>
            <a:endParaRPr lang="en-GB" sz="2200" dirty="0"/>
          </a:p>
          <a:p>
            <a:endParaRPr lang="en-GB" dirty="0"/>
          </a:p>
        </p:txBody>
      </p:sp>
      <p:sp>
        <p:nvSpPr>
          <p:cNvPr id="4" name="Slide Number Placeholder 4">
            <a:extLst>
              <a:ext uri="{FF2B5EF4-FFF2-40B4-BE49-F238E27FC236}">
                <a16:creationId xmlns:a16="http://schemas.microsoft.com/office/drawing/2014/main" id="{EA1FC762-1303-E601-B0D5-E3A9A9B989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36</a:t>
            </a:fld>
            <a:endParaRPr lang="en-GB" dirty="0"/>
          </a:p>
        </p:txBody>
      </p:sp>
    </p:spTree>
    <p:extLst>
      <p:ext uri="{BB962C8B-B14F-4D97-AF65-F5344CB8AC3E}">
        <p14:creationId xmlns:p14="http://schemas.microsoft.com/office/powerpoint/2010/main" val="2329578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0E095F-40CD-8536-B1FB-8D06168642C1}"/>
              </a:ext>
            </a:extLst>
          </p:cNvPr>
          <p:cNvSpPr>
            <a:spLocks noGrp="1"/>
          </p:cNvSpPr>
          <p:nvPr>
            <p:ph idx="1"/>
          </p:nvPr>
        </p:nvSpPr>
        <p:spPr>
          <a:xfrm>
            <a:off x="838200" y="1548184"/>
            <a:ext cx="10515600" cy="4351338"/>
          </a:xfrm>
        </p:spPr>
        <p:txBody>
          <a:bodyPr/>
          <a:lstStyle/>
          <a:p>
            <a:pPr>
              <a:buFont typeface="Arial" panose="020B0604020202020204" pitchFamily="34" charset="0"/>
              <a:buChar char="•"/>
            </a:pPr>
            <a:r>
              <a:rPr lang="en-GB" sz="2000" dirty="0"/>
              <a:t>Children under 2 years of age in a clinical risk group are recommended quadrivalent influenza cell-culture vaccine (</a:t>
            </a:r>
            <a:r>
              <a:rPr lang="en-GB" sz="2000" dirty="0" err="1"/>
              <a:t>QIVc</a:t>
            </a:r>
            <a:r>
              <a:rPr lang="en-GB" sz="2000" dirty="0"/>
              <a:t>). This is an </a:t>
            </a:r>
            <a:r>
              <a:rPr lang="en-GB" sz="2000" b="1" dirty="0"/>
              <a:t>off-label</a:t>
            </a:r>
            <a:r>
              <a:rPr lang="en-GB" sz="2000" dirty="0"/>
              <a:t> recommendation that is supported by unpublished data, which shows non inferiority immunogenicity and a very similar safety profile compared with </a:t>
            </a:r>
            <a:r>
              <a:rPr lang="en-GB" sz="2000" dirty="0" err="1"/>
              <a:t>QIVe</a:t>
            </a:r>
            <a:r>
              <a:rPr lang="en-GB" sz="2000" dirty="0"/>
              <a:t>, which was recommended in previous years but not included as a reimbursable vaccine for 2023-24. There is no central supply for this vaccine supply and local arrangements should be put in place for vaccine supply. </a:t>
            </a:r>
            <a:r>
              <a:rPr lang="en-GB" sz="2000" dirty="0">
                <a:hlinkClick r:id="rId3"/>
              </a:rPr>
              <a:t>https://www.gov.wales/sites/default/files/publications/2023-06/the-national-influenza-immunisation-programme-2023-24.pdf</a:t>
            </a:r>
            <a:endParaRPr lang="en-GB" sz="2000" dirty="0"/>
          </a:p>
          <a:p>
            <a:pPr marL="0" indent="0">
              <a:buNone/>
            </a:pPr>
            <a:endParaRPr lang="en-GB" sz="2000" dirty="0"/>
          </a:p>
          <a:p>
            <a:r>
              <a:rPr lang="en-GB" sz="2000" dirty="0">
                <a:effectLst/>
              </a:rPr>
              <a:t>Where current practice supports the use of a medicine outside the terms of its licence, it may not be necessary to draw attention to the licence when seeking consent. However, it is good practice to give as much information as patients or carers require or which they may see as relevant.</a:t>
            </a:r>
            <a:br>
              <a:rPr lang="en-GB" sz="2000" dirty="0">
                <a:effectLst/>
              </a:rPr>
            </a:br>
            <a:r>
              <a:rPr lang="en-GB" sz="2000" dirty="0">
                <a:effectLst/>
                <a:hlinkClick r:id="rId4"/>
              </a:rPr>
              <a:t>https://www.gov.uk/drug-safety-update/off-label-or-unlicensed-use-of-medicines-prescribers-responsibilities</a:t>
            </a:r>
            <a:endParaRPr lang="en-GB" sz="2000" dirty="0">
              <a:effectLst/>
            </a:endParaRPr>
          </a:p>
          <a:p>
            <a:endParaRPr lang="en-GB" sz="1800" dirty="0">
              <a:effectLst/>
            </a:endParaRPr>
          </a:p>
          <a:p>
            <a:endParaRPr lang="en-GB" dirty="0"/>
          </a:p>
        </p:txBody>
      </p:sp>
      <p:sp>
        <p:nvSpPr>
          <p:cNvPr id="5" name="Slide Number Placeholder 4">
            <a:extLst>
              <a:ext uri="{FF2B5EF4-FFF2-40B4-BE49-F238E27FC236}">
                <a16:creationId xmlns:a16="http://schemas.microsoft.com/office/drawing/2014/main" id="{701D955C-D162-7C66-7F33-EEC408C7952E}"/>
              </a:ext>
            </a:extLst>
          </p:cNvPr>
          <p:cNvSpPr>
            <a:spLocks noGrp="1"/>
          </p:cNvSpPr>
          <p:nvPr>
            <p:ph type="sldNum" sz="quarter" idx="12"/>
          </p:nvPr>
        </p:nvSpPr>
        <p:spPr/>
        <p:txBody>
          <a:bodyPr/>
          <a:lstStyle/>
          <a:p>
            <a:fld id="{561D0CCE-8DCC-44DC-A653-AE62B1D84A52}" type="slidenum">
              <a:rPr lang="en-GB" smtClean="0"/>
              <a:pPr/>
              <a:t>37</a:t>
            </a:fld>
            <a:endParaRPr lang="en-GB"/>
          </a:p>
        </p:txBody>
      </p:sp>
      <p:sp>
        <p:nvSpPr>
          <p:cNvPr id="6" name="Title 1">
            <a:extLst>
              <a:ext uri="{FF2B5EF4-FFF2-40B4-BE49-F238E27FC236}">
                <a16:creationId xmlns:a16="http://schemas.microsoft.com/office/drawing/2014/main" id="{182BBAEC-B5BD-1188-1C24-2534A95190D3}"/>
              </a:ext>
            </a:extLst>
          </p:cNvPr>
          <p:cNvSpPr>
            <a:spLocks noGrp="1"/>
          </p:cNvSpPr>
          <p:nvPr>
            <p:ph type="title"/>
          </p:nvPr>
        </p:nvSpPr>
        <p:spPr>
          <a:xfrm>
            <a:off x="167149" y="365125"/>
            <a:ext cx="11956026" cy="1325563"/>
          </a:xfrm>
        </p:spPr>
        <p:txBody>
          <a:bodyPr>
            <a:normAutofit/>
          </a:bodyPr>
          <a:lstStyle/>
          <a:p>
            <a:pPr algn="ctr"/>
            <a:r>
              <a:rPr lang="it-IT" sz="3600" b="1" dirty="0"/>
              <a:t>Quadrivalent influenza cell culture vaccine (QIVc) - continued</a:t>
            </a:r>
            <a:endParaRPr lang="en-GB" sz="3600" b="1" dirty="0"/>
          </a:p>
        </p:txBody>
      </p:sp>
    </p:spTree>
    <p:extLst>
      <p:ext uri="{BB962C8B-B14F-4D97-AF65-F5344CB8AC3E}">
        <p14:creationId xmlns:p14="http://schemas.microsoft.com/office/powerpoint/2010/main" val="5205240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7EDCB-3294-46D0-9E9C-D3380F0EA305}"/>
              </a:ext>
            </a:extLst>
          </p:cNvPr>
          <p:cNvSpPr>
            <a:spLocks noGrp="1"/>
          </p:cNvSpPr>
          <p:nvPr>
            <p:ph type="title"/>
          </p:nvPr>
        </p:nvSpPr>
        <p:spPr>
          <a:xfrm>
            <a:off x="358199" y="487332"/>
            <a:ext cx="11725646" cy="552420"/>
          </a:xfrm>
        </p:spPr>
        <p:txBody>
          <a:bodyPr>
            <a:noAutofit/>
          </a:bodyPr>
          <a:lstStyle/>
          <a:p>
            <a:r>
              <a:rPr lang="en-GB" sz="3600" b="1" dirty="0"/>
              <a:t>Quadrivalent recombinant influenza vaccine (QIVr)</a:t>
            </a:r>
          </a:p>
        </p:txBody>
      </p:sp>
      <p:sp>
        <p:nvSpPr>
          <p:cNvPr id="3" name="Content Placeholder 2">
            <a:extLst>
              <a:ext uri="{FF2B5EF4-FFF2-40B4-BE49-F238E27FC236}">
                <a16:creationId xmlns:a16="http://schemas.microsoft.com/office/drawing/2014/main" id="{53A67F6F-2218-44C7-A476-4D3568F5D5F9}"/>
              </a:ext>
            </a:extLst>
          </p:cNvPr>
          <p:cNvSpPr>
            <a:spLocks noGrp="1"/>
          </p:cNvSpPr>
          <p:nvPr>
            <p:ph idx="1"/>
          </p:nvPr>
        </p:nvSpPr>
        <p:spPr>
          <a:xfrm>
            <a:off x="358199" y="1525934"/>
            <a:ext cx="11123857" cy="4351338"/>
          </a:xfrm>
        </p:spPr>
        <p:txBody>
          <a:bodyPr>
            <a:normAutofit fontScale="92500" lnSpcReduction="20000"/>
          </a:bodyPr>
          <a:lstStyle/>
          <a:p>
            <a:r>
              <a:rPr lang="en-GB" sz="2400" dirty="0"/>
              <a:t>QIVr is a quadrivalent flu vaccine made using recombinant DNA </a:t>
            </a:r>
            <a:r>
              <a:rPr lang="en-GB" sz="2400" dirty="0">
                <a:solidFill>
                  <a:srgbClr val="002060"/>
                </a:solidFill>
              </a:rPr>
              <a:t>technology </a:t>
            </a:r>
            <a:r>
              <a:rPr lang="en-GB" sz="2400" b="0" i="0" dirty="0">
                <a:solidFill>
                  <a:srgbClr val="002060"/>
                </a:solidFill>
                <a:effectLst/>
              </a:rPr>
              <a:t>using a baculovirus expression system in a continuous insect cell line that is derived from Sf9 cells of the fall armyworm, </a:t>
            </a:r>
            <a:r>
              <a:rPr lang="en-GB" sz="2400" b="0" i="1" dirty="0">
                <a:solidFill>
                  <a:srgbClr val="002060"/>
                </a:solidFill>
                <a:effectLst/>
              </a:rPr>
              <a:t>Spodoptera </a:t>
            </a:r>
            <a:r>
              <a:rPr lang="en-GB" sz="2400" b="0" i="1" dirty="0" err="1">
                <a:solidFill>
                  <a:srgbClr val="002060"/>
                </a:solidFill>
                <a:effectLst/>
              </a:rPr>
              <a:t>frugiperda</a:t>
            </a:r>
            <a:r>
              <a:rPr lang="en-GB" sz="2400" b="0" i="1" dirty="0">
                <a:solidFill>
                  <a:srgbClr val="002060"/>
                </a:solidFill>
                <a:effectLst/>
              </a:rPr>
              <a:t>.</a:t>
            </a:r>
            <a:endParaRPr lang="en-GB" sz="2400" dirty="0">
              <a:solidFill>
                <a:srgbClr val="002060"/>
              </a:solidFill>
            </a:endParaRPr>
          </a:p>
          <a:p>
            <a:pPr>
              <a:buFont typeface="Arial" panose="020B0604020202020204" pitchFamily="34" charset="0"/>
              <a:buChar char="•"/>
            </a:pPr>
            <a:r>
              <a:rPr lang="en-GB" sz="2400" dirty="0"/>
              <a:t>It does not require the use of, or growth of flu virus during the manufacturing process which means that the antigen in the vaccine cannot adapt or mutate and should therefore be an exact match to the flu A and B strains contained in the vaccine </a:t>
            </a:r>
          </a:p>
          <a:p>
            <a:pPr>
              <a:buFont typeface="Arial" panose="020B0604020202020204" pitchFamily="34" charset="0"/>
              <a:buChar char="•"/>
            </a:pPr>
            <a:r>
              <a:rPr lang="en-GB" sz="2400" dirty="0"/>
              <a:t>It also contains 3 times the amount of flu virus </a:t>
            </a:r>
            <a:r>
              <a:rPr lang="en-GB" sz="2400" dirty="0">
                <a:effectLst/>
                <a:latin typeface="Arial" panose="020B0604020202020204" pitchFamily="34" charset="0"/>
                <a:ea typeface="Times New Roman" panose="02020603050405020304" pitchFamily="18" charset="0"/>
                <a:cs typeface="Times New Roman" panose="02020603050405020304" pitchFamily="18" charset="0"/>
              </a:rPr>
              <a:t>haemagglutinin </a:t>
            </a:r>
            <a:r>
              <a:rPr lang="en-GB" sz="2400" dirty="0"/>
              <a:t>antigen contained in standard inactivated flu vaccines in order to enhance the immune response made to it</a:t>
            </a:r>
          </a:p>
          <a:p>
            <a:pPr>
              <a:buFont typeface="Arial" panose="020B0604020202020204" pitchFamily="34" charset="0"/>
              <a:buChar char="•"/>
            </a:pPr>
            <a:r>
              <a:rPr lang="en-GB" sz="2400" dirty="0"/>
              <a:t>The type and rates of local and systemic reactions following vaccination with QIVr are similar to those seen following vaccination with other flu vaccines (injection site tenderness, headache, fatigue, muscle ache and joint pain) </a:t>
            </a:r>
          </a:p>
          <a:p>
            <a:pPr>
              <a:buFont typeface="Arial" panose="020B0604020202020204" pitchFamily="34" charset="0"/>
              <a:buChar char="•"/>
            </a:pPr>
            <a:r>
              <a:rPr lang="en-GB" sz="2400" dirty="0"/>
              <a:t>Since eggs are not required to grow the flu virus, cell-based flu vaccines (QIVc and QIVr) contain no egg and they also do not contain any live virus, antibiotics or gelatine </a:t>
            </a:r>
          </a:p>
          <a:p>
            <a:pPr>
              <a:buFont typeface="Arial" panose="020B0604020202020204" pitchFamily="34" charset="0"/>
              <a:buChar char="•"/>
            </a:pPr>
            <a:r>
              <a:rPr lang="en-GB" sz="2400" dirty="0"/>
              <a:t>First used in the UK 2021 to 2022 flu season, QIVr is licensed from 18 years of age</a:t>
            </a:r>
          </a:p>
          <a:p>
            <a:endParaRPr lang="en-GB" dirty="0"/>
          </a:p>
        </p:txBody>
      </p:sp>
      <p:sp>
        <p:nvSpPr>
          <p:cNvPr id="4" name="Slide Number Placeholder 4">
            <a:extLst>
              <a:ext uri="{FF2B5EF4-FFF2-40B4-BE49-F238E27FC236}">
                <a16:creationId xmlns:a16="http://schemas.microsoft.com/office/drawing/2014/main" id="{CD81CBEF-1975-C4CC-412B-D60D5B09163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38</a:t>
            </a:fld>
            <a:endParaRPr lang="en-GB" dirty="0"/>
          </a:p>
        </p:txBody>
      </p:sp>
    </p:spTree>
    <p:extLst>
      <p:ext uri="{BB962C8B-B14F-4D97-AF65-F5344CB8AC3E}">
        <p14:creationId xmlns:p14="http://schemas.microsoft.com/office/powerpoint/2010/main" val="2408685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2DCB5-A7BC-4C5C-97FC-8F46B745A9DB}"/>
              </a:ext>
            </a:extLst>
          </p:cNvPr>
          <p:cNvSpPr>
            <a:spLocks noGrp="1"/>
          </p:cNvSpPr>
          <p:nvPr>
            <p:ph type="title"/>
          </p:nvPr>
        </p:nvSpPr>
        <p:spPr>
          <a:xfrm>
            <a:off x="498158" y="375364"/>
            <a:ext cx="9117789" cy="688331"/>
          </a:xfrm>
        </p:spPr>
        <p:txBody>
          <a:bodyPr/>
          <a:lstStyle/>
          <a:p>
            <a:r>
              <a:rPr lang="en-GB" sz="3600" b="1" dirty="0"/>
              <a:t>Recombinant vaccine technology</a:t>
            </a:r>
          </a:p>
        </p:txBody>
      </p:sp>
      <p:sp>
        <p:nvSpPr>
          <p:cNvPr id="3" name="Content Placeholder 2">
            <a:extLst>
              <a:ext uri="{FF2B5EF4-FFF2-40B4-BE49-F238E27FC236}">
                <a16:creationId xmlns:a16="http://schemas.microsoft.com/office/drawing/2014/main" id="{08B68DCB-11D1-4F20-8045-8AA5A1E505B7}"/>
              </a:ext>
            </a:extLst>
          </p:cNvPr>
          <p:cNvSpPr>
            <a:spLocks noGrp="1"/>
          </p:cNvSpPr>
          <p:nvPr>
            <p:ph idx="1"/>
          </p:nvPr>
        </p:nvSpPr>
        <p:spPr>
          <a:xfrm>
            <a:off x="498158" y="1416546"/>
            <a:ext cx="11123857" cy="4351338"/>
          </a:xfrm>
        </p:spPr>
        <p:txBody>
          <a:bodyPr>
            <a:normAutofit lnSpcReduction="10000"/>
          </a:bodyPr>
          <a:lstStyle/>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To make recombinant vaccine, the manufacturers take the DNA (genetic instructions) for making the surface protein, haemagglutinin, found on flu viruses </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The haemagglutinin DNA is then combined with a baculovirus (a virus that infects invertebrates); this results in a “recombinant” baculovirus</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The role of the baculovirus is to help transport the DNA instructions for making the haemagglutinin antigen into a host cell</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Once the recombinant virus enters the host cell line (an insect cell line in which the baculovirus grows well), it instructs the cells to rapidly produce the haemagglutinin antigen </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This antigen is grown in bulk, collected, purified, and then packaged as recombinant flu vaccine </a:t>
            </a:r>
          </a:p>
          <a:p>
            <a:r>
              <a:rPr lang="en-GB" sz="2200" dirty="0">
                <a:effectLst/>
                <a:latin typeface="Arial" panose="020B0604020202020204" pitchFamily="34" charset="0"/>
                <a:ea typeface="Times New Roman" panose="02020603050405020304" pitchFamily="18" charset="0"/>
                <a:cs typeface="Times New Roman" panose="02020603050405020304" pitchFamily="18" charset="0"/>
              </a:rPr>
              <a:t>When the vaccine is injected, the haemagglutinin antigen in it triggers the immune system to create antibodies that specifically target the flu virus</a:t>
            </a:r>
          </a:p>
          <a:p>
            <a:endParaRPr lang="en-GB" dirty="0"/>
          </a:p>
        </p:txBody>
      </p:sp>
      <p:sp>
        <p:nvSpPr>
          <p:cNvPr id="4" name="Slide Number Placeholder 4">
            <a:extLst>
              <a:ext uri="{FF2B5EF4-FFF2-40B4-BE49-F238E27FC236}">
                <a16:creationId xmlns:a16="http://schemas.microsoft.com/office/drawing/2014/main" id="{A9AE050E-5ACF-903E-4307-BF7B79D70E2C}"/>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39</a:t>
            </a:fld>
            <a:endParaRPr lang="en-GB" dirty="0"/>
          </a:p>
        </p:txBody>
      </p:sp>
    </p:spTree>
    <p:extLst>
      <p:ext uri="{BB962C8B-B14F-4D97-AF65-F5344CB8AC3E}">
        <p14:creationId xmlns:p14="http://schemas.microsoft.com/office/powerpoint/2010/main" val="4014873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6DBA8-C90E-5135-31B1-2FC96AB6C24B}"/>
              </a:ext>
            </a:extLst>
          </p:cNvPr>
          <p:cNvSpPr>
            <a:spLocks noGrp="1"/>
          </p:cNvSpPr>
          <p:nvPr>
            <p:ph type="title"/>
          </p:nvPr>
        </p:nvSpPr>
        <p:spPr>
          <a:xfrm>
            <a:off x="838200" y="0"/>
            <a:ext cx="10515600" cy="1325563"/>
          </a:xfrm>
        </p:spPr>
        <p:txBody>
          <a:bodyPr/>
          <a:lstStyle/>
          <a:p>
            <a:r>
              <a:rPr lang="en-GB" sz="3600" b="1" dirty="0"/>
              <a:t>Key messages</a:t>
            </a:r>
          </a:p>
        </p:txBody>
      </p:sp>
      <p:sp>
        <p:nvSpPr>
          <p:cNvPr id="3" name="Content Placeholder 2">
            <a:extLst>
              <a:ext uri="{FF2B5EF4-FFF2-40B4-BE49-F238E27FC236}">
                <a16:creationId xmlns:a16="http://schemas.microsoft.com/office/drawing/2014/main" id="{9ACEA905-323A-C10F-A214-79B5A75FEC02}"/>
              </a:ext>
            </a:extLst>
          </p:cNvPr>
          <p:cNvSpPr>
            <a:spLocks noGrp="1"/>
          </p:cNvSpPr>
          <p:nvPr>
            <p:ph idx="1"/>
          </p:nvPr>
        </p:nvSpPr>
        <p:spPr>
          <a:xfrm>
            <a:off x="678425" y="526564"/>
            <a:ext cx="10835150" cy="4351338"/>
          </a:xfrm>
        </p:spPr>
        <p:txBody>
          <a:bodyPr/>
          <a:lstStyle/>
          <a:p>
            <a:pPr marL="266700" indent="-266700">
              <a:lnSpc>
                <a:spcPct val="100000"/>
              </a:lnSpc>
              <a:spcBef>
                <a:spcPts val="0"/>
              </a:spcBef>
            </a:pPr>
            <a:r>
              <a:rPr lang="en-GB" sz="1600" dirty="0"/>
              <a:t>Flu immunisation is one of the most effective interventions we can provide to reduce harm from flu and pressures on health and social care services during the winter</a:t>
            </a:r>
          </a:p>
          <a:p>
            <a:pPr marL="0" indent="0">
              <a:lnSpc>
                <a:spcPct val="100000"/>
              </a:lnSpc>
              <a:spcBef>
                <a:spcPts val="0"/>
              </a:spcBef>
              <a:spcAft>
                <a:spcPts val="0"/>
              </a:spcAft>
            </a:pPr>
            <a:endParaRPr lang="en-GB" sz="1600" dirty="0"/>
          </a:p>
          <a:p>
            <a:pPr marL="266700" indent="-266700">
              <a:lnSpc>
                <a:spcPct val="100000"/>
              </a:lnSpc>
              <a:spcBef>
                <a:spcPts val="0"/>
              </a:spcBef>
            </a:pPr>
            <a:r>
              <a:rPr lang="en-GB" sz="1600" dirty="0"/>
              <a:t>It is important to increase flu vaccine uptake in clinical risk groups because of  increased risk of death and serious illness if people in these groups catch flu </a:t>
            </a:r>
          </a:p>
          <a:p>
            <a:pPr marL="0" indent="0">
              <a:lnSpc>
                <a:spcPct val="100000"/>
              </a:lnSpc>
              <a:spcBef>
                <a:spcPts val="0"/>
              </a:spcBef>
              <a:spcAft>
                <a:spcPts val="0"/>
              </a:spcAft>
            </a:pPr>
            <a:endParaRPr lang="en-GB" sz="1600" dirty="0"/>
          </a:p>
          <a:p>
            <a:pPr marL="266700" indent="-266700">
              <a:lnSpc>
                <a:spcPct val="100000"/>
              </a:lnSpc>
              <a:spcBef>
                <a:spcPts val="0"/>
              </a:spcBef>
            </a:pPr>
            <a:r>
              <a:rPr lang="en-GB" sz="1600" dirty="0"/>
              <a:t>Flu during pregnancy may be associated with perinatal mortality, prematurity, smaller neonatal size, lower birth weight and increased risk of complications for mother</a:t>
            </a:r>
          </a:p>
          <a:p>
            <a:pPr marL="0" indent="0">
              <a:lnSpc>
                <a:spcPct val="100000"/>
              </a:lnSpc>
              <a:spcBef>
                <a:spcPts val="0"/>
              </a:spcBef>
              <a:buNone/>
            </a:pPr>
            <a:endParaRPr lang="en-GB" sz="1600" dirty="0"/>
          </a:p>
          <a:p>
            <a:pPr marL="266700" indent="-266700">
              <a:lnSpc>
                <a:spcPct val="100000"/>
              </a:lnSpc>
              <a:spcBef>
                <a:spcPts val="0"/>
              </a:spcBef>
            </a:pPr>
            <a:r>
              <a:rPr lang="en-GB" sz="1600" dirty="0"/>
              <a:t>Vaccination of health and social care workers protects them and reduces risk of spreading flu to their patients, service users, colleagues and family members</a:t>
            </a:r>
          </a:p>
          <a:p>
            <a:pPr marL="266700" indent="-266700">
              <a:lnSpc>
                <a:spcPct val="100000"/>
              </a:lnSpc>
              <a:spcBef>
                <a:spcPts val="0"/>
              </a:spcBef>
            </a:pPr>
            <a:endParaRPr lang="en-GB" sz="1600" dirty="0"/>
          </a:p>
          <a:p>
            <a:pPr marL="266700" indent="-266700">
              <a:lnSpc>
                <a:spcPct val="100000"/>
              </a:lnSpc>
              <a:spcBef>
                <a:spcPts val="0"/>
              </a:spcBef>
            </a:pPr>
            <a:r>
              <a:rPr lang="en-GB" sz="1600" dirty="0"/>
              <a:t>By preventing flu infection through vaccination, secondary bacterial infections such as pneumonia are prevented. This reduces the need for antibiotics and helps prevent antibiotic resistance</a:t>
            </a:r>
          </a:p>
          <a:p>
            <a:pPr marL="266700" indent="-266700">
              <a:lnSpc>
                <a:spcPct val="100000"/>
              </a:lnSpc>
              <a:spcBef>
                <a:spcPts val="0"/>
              </a:spcBef>
            </a:pPr>
            <a:endParaRPr lang="en-GB" sz="1600" dirty="0"/>
          </a:p>
          <a:p>
            <a:pPr marL="266700" indent="-266700">
              <a:lnSpc>
                <a:spcPct val="100000"/>
              </a:lnSpc>
              <a:spcBef>
                <a:spcPts val="0"/>
              </a:spcBef>
            </a:pPr>
            <a:r>
              <a:rPr lang="en-GB" sz="1600" dirty="0"/>
              <a:t>For a number of years, only around half of patients aged 6 months to under 65 years in clinical risk groups have been vaccinated</a:t>
            </a:r>
          </a:p>
          <a:p>
            <a:pPr marL="0" indent="0">
              <a:lnSpc>
                <a:spcPct val="100000"/>
              </a:lnSpc>
              <a:spcBef>
                <a:spcPts val="0"/>
              </a:spcBef>
              <a:spcAft>
                <a:spcPts val="0"/>
              </a:spcAft>
            </a:pPr>
            <a:endParaRPr lang="en-GB" sz="1600" dirty="0"/>
          </a:p>
          <a:p>
            <a:pPr marL="285750" indent="-285750">
              <a:lnSpc>
                <a:spcPct val="100000"/>
              </a:lnSpc>
              <a:spcBef>
                <a:spcPct val="0"/>
              </a:spcBef>
            </a:pPr>
            <a:r>
              <a:rPr lang="en-GB" sz="1600" dirty="0"/>
              <a:t>The childhood flu programme should reduce the impact of seasonal flu on children and reduce transmission of flu within the community</a:t>
            </a:r>
          </a:p>
          <a:p>
            <a:pPr marL="0" indent="0">
              <a:lnSpc>
                <a:spcPct val="100000"/>
              </a:lnSpc>
              <a:spcBef>
                <a:spcPct val="0"/>
              </a:spcBef>
            </a:pPr>
            <a:endParaRPr lang="en-GB" sz="1600" dirty="0"/>
          </a:p>
          <a:p>
            <a:pPr marL="285750" indent="-285750">
              <a:lnSpc>
                <a:spcPct val="100000"/>
              </a:lnSpc>
              <a:spcBef>
                <a:spcPct val="0"/>
              </a:spcBef>
            </a:pPr>
            <a:r>
              <a:rPr lang="en-GB" sz="1600" dirty="0"/>
              <a:t>By reducing transmission of flu, it should also avert many cases of severe flu and flu-related deaths in older adults and people in clinical risk groups</a:t>
            </a:r>
          </a:p>
          <a:p>
            <a:endParaRPr lang="en-GB" dirty="0"/>
          </a:p>
        </p:txBody>
      </p:sp>
      <p:sp>
        <p:nvSpPr>
          <p:cNvPr id="4" name="Slide Number Placeholder 4">
            <a:extLst>
              <a:ext uri="{FF2B5EF4-FFF2-40B4-BE49-F238E27FC236}">
                <a16:creationId xmlns:a16="http://schemas.microsoft.com/office/drawing/2014/main" id="{9C7DC497-102E-813D-384E-B35A86D78D4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dirty="0"/>
          </a:p>
        </p:txBody>
      </p:sp>
    </p:spTree>
    <p:extLst>
      <p:ext uri="{BB962C8B-B14F-4D97-AF65-F5344CB8AC3E}">
        <p14:creationId xmlns:p14="http://schemas.microsoft.com/office/powerpoint/2010/main" val="11770760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E4335-A5FE-4697-97A6-1125D5E64CFF}"/>
              </a:ext>
            </a:extLst>
          </p:cNvPr>
          <p:cNvSpPr>
            <a:spLocks noGrp="1"/>
          </p:cNvSpPr>
          <p:nvPr>
            <p:ph type="title"/>
          </p:nvPr>
        </p:nvSpPr>
        <p:spPr>
          <a:xfrm>
            <a:off x="395521" y="356704"/>
            <a:ext cx="11216376" cy="744315"/>
          </a:xfrm>
        </p:spPr>
        <p:txBody>
          <a:bodyPr>
            <a:normAutofit fontScale="90000"/>
          </a:bodyPr>
          <a:lstStyle/>
          <a:p>
            <a:r>
              <a:rPr lang="en-GB" sz="4000" b="1" dirty="0"/>
              <a:t>High dose quadrivalent influenza vaccine (QIV-HD)</a:t>
            </a:r>
            <a:endParaRPr lang="en-GB" b="1" dirty="0"/>
          </a:p>
        </p:txBody>
      </p:sp>
      <p:sp>
        <p:nvSpPr>
          <p:cNvPr id="3" name="Content Placeholder 2">
            <a:extLst>
              <a:ext uri="{FF2B5EF4-FFF2-40B4-BE49-F238E27FC236}">
                <a16:creationId xmlns:a16="http://schemas.microsoft.com/office/drawing/2014/main" id="{ED44A1BE-ABBA-42FE-9483-0309E85BF9C7}"/>
              </a:ext>
            </a:extLst>
          </p:cNvPr>
          <p:cNvSpPr>
            <a:spLocks noGrp="1"/>
          </p:cNvSpPr>
          <p:nvPr>
            <p:ph idx="1"/>
          </p:nvPr>
        </p:nvSpPr>
        <p:spPr>
          <a:xfrm>
            <a:off x="395521" y="1253331"/>
            <a:ext cx="11123857" cy="4351338"/>
          </a:xfrm>
        </p:spPr>
        <p:txBody>
          <a:bodyPr>
            <a:normAutofit fontScale="92500" lnSpcReduction="10000"/>
          </a:bodyPr>
          <a:lstStyle/>
          <a:p>
            <a:pPr lvl="0">
              <a:lnSpc>
                <a:spcPct val="110000"/>
              </a:lnSpc>
              <a:buFont typeface="Arial" panose="020B0604020202020204" pitchFamily="34" charset="0"/>
              <a:buChar char="•"/>
            </a:pPr>
            <a:r>
              <a:rPr lang="en-GB" sz="2200" dirty="0"/>
              <a:t>Quadrivalent influenza vaccine high dose (QIV-HD) was first licenced in the US in 2009 and was licensed in the UK in January 2019 </a:t>
            </a:r>
          </a:p>
          <a:p>
            <a:pPr>
              <a:lnSpc>
                <a:spcPct val="110000"/>
              </a:lnSpc>
              <a:buFont typeface="Arial" panose="020B0604020202020204" pitchFamily="34" charset="0"/>
              <a:buChar char="•"/>
            </a:pPr>
            <a:r>
              <a:rPr lang="en-GB" sz="2200" dirty="0"/>
              <a:t>QIV-HD is a quadrivalent inactivated flu vaccine containing 2 subtypes of Influenza A and both B lineages</a:t>
            </a:r>
          </a:p>
          <a:p>
            <a:pPr>
              <a:lnSpc>
                <a:spcPct val="110000"/>
              </a:lnSpc>
              <a:buFont typeface="Arial" panose="020B0604020202020204" pitchFamily="34" charset="0"/>
              <a:buChar char="•"/>
            </a:pPr>
            <a:r>
              <a:rPr lang="en-GB" sz="2200" dirty="0"/>
              <a:t>QIV-HD contains 4 times the amount of antigen contained in standard-dose inactivated influenza vaccines. The additional antigen content is intended to enhance the immune response to counter the effect of </a:t>
            </a:r>
            <a:r>
              <a:rPr lang="en-GB" sz="2200" b="1" dirty="0"/>
              <a:t>immunosenescence </a:t>
            </a:r>
            <a:r>
              <a:rPr lang="en-GB" sz="2200" dirty="0"/>
              <a:t>in those aged 65 and over</a:t>
            </a:r>
          </a:p>
          <a:p>
            <a:pPr>
              <a:lnSpc>
                <a:spcPct val="110000"/>
              </a:lnSpc>
              <a:buFont typeface="Arial" panose="020B0604020202020204" pitchFamily="34" charset="0"/>
              <a:buChar char="•"/>
            </a:pPr>
            <a:r>
              <a:rPr lang="en-GB" sz="2200" dirty="0"/>
              <a:t>QIV-HD has been proven to be safe and effective</a:t>
            </a:r>
          </a:p>
          <a:p>
            <a:pPr>
              <a:lnSpc>
                <a:spcPct val="110000"/>
              </a:lnSpc>
              <a:buFont typeface="Arial" panose="020B0604020202020204" pitchFamily="34" charset="0"/>
              <a:buChar char="•"/>
            </a:pPr>
            <a:r>
              <a:rPr lang="en-GB" sz="2200" dirty="0"/>
              <a:t>QIV-HD is made using an egg-based manufacturing process</a:t>
            </a:r>
          </a:p>
          <a:p>
            <a:pPr>
              <a:lnSpc>
                <a:spcPct val="110000"/>
              </a:lnSpc>
              <a:buFont typeface="Arial" panose="020B0604020202020204" pitchFamily="34" charset="0"/>
              <a:buChar char="•"/>
            </a:pPr>
            <a:endParaRPr lang="en-GB" sz="2200" dirty="0"/>
          </a:p>
          <a:p>
            <a:pPr marL="0" indent="0" algn="ctr">
              <a:lnSpc>
                <a:spcPct val="110000"/>
              </a:lnSpc>
              <a:buNone/>
            </a:pPr>
            <a:r>
              <a:rPr lang="en-GB" sz="2400" b="1" i="0" u="sng" dirty="0">
                <a:solidFill>
                  <a:srgbClr val="002060"/>
                </a:solidFill>
                <a:effectLst/>
                <a:latin typeface="var(--font-family-body)"/>
              </a:rPr>
              <a:t>QIV-HD is reimbursable in NHS Wales but it is currently not available in the UK. </a:t>
            </a:r>
            <a:endParaRPr lang="en-GB" sz="2400" dirty="0">
              <a:solidFill>
                <a:srgbClr val="002060"/>
              </a:solidFill>
            </a:endParaRPr>
          </a:p>
          <a:p>
            <a:pPr algn="ctr">
              <a:lnSpc>
                <a:spcPct val="110000"/>
              </a:lnSpc>
              <a:buFont typeface="Arial" panose="020B0604020202020204" pitchFamily="34" charset="0"/>
              <a:buChar char="•"/>
            </a:pPr>
            <a:endParaRPr lang="en-GB" sz="2200" dirty="0"/>
          </a:p>
          <a:p>
            <a:pPr marL="0" indent="0">
              <a:buNone/>
            </a:pPr>
            <a:endParaRPr lang="en-GB" sz="1100" dirty="0"/>
          </a:p>
        </p:txBody>
      </p:sp>
      <p:sp>
        <p:nvSpPr>
          <p:cNvPr id="4" name="Slide Number Placeholder 4">
            <a:extLst>
              <a:ext uri="{FF2B5EF4-FFF2-40B4-BE49-F238E27FC236}">
                <a16:creationId xmlns:a16="http://schemas.microsoft.com/office/drawing/2014/main" id="{FABCD2CC-0B09-F703-AA5E-1C1947AF302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40</a:t>
            </a:fld>
            <a:endParaRPr lang="en-GB" dirty="0"/>
          </a:p>
        </p:txBody>
      </p:sp>
    </p:spTree>
    <p:extLst>
      <p:ext uri="{BB962C8B-B14F-4D97-AF65-F5344CB8AC3E}">
        <p14:creationId xmlns:p14="http://schemas.microsoft.com/office/powerpoint/2010/main" val="9078997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90EB7-462B-4325-A63A-7B0BF98F9068}"/>
              </a:ext>
            </a:extLst>
          </p:cNvPr>
          <p:cNvSpPr>
            <a:spLocks noGrp="1"/>
          </p:cNvSpPr>
          <p:nvPr>
            <p:ph type="title"/>
          </p:nvPr>
        </p:nvSpPr>
        <p:spPr>
          <a:xfrm>
            <a:off x="117987" y="264198"/>
            <a:ext cx="12074013" cy="679000"/>
          </a:xfrm>
        </p:spPr>
        <p:txBody>
          <a:bodyPr>
            <a:normAutofit/>
          </a:bodyPr>
          <a:lstStyle/>
          <a:p>
            <a:r>
              <a:rPr lang="en-GB" sz="3600" b="1" dirty="0">
                <a:solidFill>
                  <a:srgbClr val="002060"/>
                </a:solidFill>
              </a:rPr>
              <a:t>Egg grown quadrivalent influenza vaccine (QIVe)</a:t>
            </a:r>
          </a:p>
        </p:txBody>
      </p:sp>
      <p:sp>
        <p:nvSpPr>
          <p:cNvPr id="3" name="Content Placeholder 2">
            <a:extLst>
              <a:ext uri="{FF2B5EF4-FFF2-40B4-BE49-F238E27FC236}">
                <a16:creationId xmlns:a16="http://schemas.microsoft.com/office/drawing/2014/main" id="{AB64ACEE-A9BC-42EE-827D-A1641020EA6D}"/>
              </a:ext>
            </a:extLst>
          </p:cNvPr>
          <p:cNvSpPr>
            <a:spLocks noGrp="1"/>
          </p:cNvSpPr>
          <p:nvPr>
            <p:ph idx="1"/>
          </p:nvPr>
        </p:nvSpPr>
        <p:spPr>
          <a:xfrm>
            <a:off x="413682" y="2906563"/>
            <a:ext cx="11123857" cy="3804880"/>
          </a:xfrm>
        </p:spPr>
        <p:txBody>
          <a:bodyPr>
            <a:normAutofit/>
          </a:bodyPr>
          <a:lstStyle/>
          <a:p>
            <a:pPr>
              <a:lnSpc>
                <a:spcPct val="110000"/>
              </a:lnSpc>
              <a:buFont typeface="Arial" panose="020B0604020202020204" pitchFamily="34" charset="0"/>
              <a:buChar char="•"/>
            </a:pPr>
            <a:r>
              <a:rPr lang="en-GB" sz="2000" dirty="0">
                <a:solidFill>
                  <a:srgbClr val="002060"/>
                </a:solidFill>
              </a:rPr>
              <a:t>The most common way to make flu vaccines is the egg-based manufacturing process</a:t>
            </a:r>
          </a:p>
          <a:p>
            <a:pPr>
              <a:lnSpc>
                <a:spcPct val="110000"/>
              </a:lnSpc>
              <a:buFont typeface="Arial" panose="020B0604020202020204" pitchFamily="34" charset="0"/>
              <a:buChar char="•"/>
            </a:pPr>
            <a:r>
              <a:rPr lang="en-GB" sz="2000" b="0" i="0" dirty="0">
                <a:solidFill>
                  <a:srgbClr val="002060"/>
                </a:solidFill>
                <a:effectLst/>
                <a:latin typeface="+mn-lt"/>
              </a:rPr>
              <a:t>Flu viruses are injected into fertilised hen’s eggs and incubated for several days to allow the viruses to replicate. </a:t>
            </a:r>
          </a:p>
          <a:p>
            <a:pPr>
              <a:lnSpc>
                <a:spcPct val="110000"/>
              </a:lnSpc>
              <a:buFont typeface="Arial" panose="020B0604020202020204" pitchFamily="34" charset="0"/>
              <a:buChar char="•"/>
            </a:pPr>
            <a:r>
              <a:rPr lang="en-GB" sz="2000" b="0" i="0" dirty="0">
                <a:solidFill>
                  <a:srgbClr val="002060"/>
                </a:solidFill>
                <a:effectLst/>
                <a:latin typeface="+mn-lt"/>
              </a:rPr>
              <a:t>The fluid containing virus is harvested from the eggs and then, for inactivated flu vaccines, the vaccine viruses are inactivated (killed) and the virus antigen is purified</a:t>
            </a:r>
            <a:endParaRPr lang="en-GB" sz="2000" dirty="0">
              <a:solidFill>
                <a:srgbClr val="002060"/>
              </a:solidFill>
              <a:latin typeface="+mn-lt"/>
            </a:endParaRPr>
          </a:p>
          <a:p>
            <a:pPr>
              <a:lnSpc>
                <a:spcPct val="110000"/>
              </a:lnSpc>
              <a:buFont typeface="Arial" panose="020B0604020202020204" pitchFamily="34" charset="0"/>
              <a:buChar char="•"/>
            </a:pPr>
            <a:r>
              <a:rPr lang="en-GB" sz="2000" dirty="0">
                <a:solidFill>
                  <a:srgbClr val="002060"/>
                </a:solidFill>
              </a:rPr>
              <a:t>The egg-grown quadrivalent influenza vaccines (QIVe)</a:t>
            </a:r>
            <a:r>
              <a:rPr lang="en-GB" sz="2000" b="1" dirty="0">
                <a:solidFill>
                  <a:srgbClr val="002060"/>
                </a:solidFill>
              </a:rPr>
              <a:t> </a:t>
            </a:r>
            <a:r>
              <a:rPr lang="en-GB" sz="2000" dirty="0">
                <a:solidFill>
                  <a:srgbClr val="002060"/>
                </a:solidFill>
              </a:rPr>
              <a:t>protect against 4 strains of flu: 2 A types and both B lineages </a:t>
            </a:r>
          </a:p>
          <a:p>
            <a:endParaRPr lang="en-GB" dirty="0"/>
          </a:p>
        </p:txBody>
      </p:sp>
      <p:sp>
        <p:nvSpPr>
          <p:cNvPr id="5" name="TextBox 4">
            <a:extLst>
              <a:ext uri="{FF2B5EF4-FFF2-40B4-BE49-F238E27FC236}">
                <a16:creationId xmlns:a16="http://schemas.microsoft.com/office/drawing/2014/main" id="{EFD871D0-E31C-306D-F228-C373DC5761F2}"/>
              </a:ext>
            </a:extLst>
          </p:cNvPr>
          <p:cNvSpPr txBox="1"/>
          <p:nvPr/>
        </p:nvSpPr>
        <p:spPr>
          <a:xfrm>
            <a:off x="413682" y="1192847"/>
            <a:ext cx="11123857" cy="1631216"/>
          </a:xfrm>
          <a:prstGeom prst="rect">
            <a:avLst/>
          </a:prstGeom>
          <a:noFill/>
        </p:spPr>
        <p:txBody>
          <a:bodyPr wrap="square">
            <a:spAutoFit/>
          </a:bodyPr>
          <a:lstStyle/>
          <a:p>
            <a:r>
              <a:rPr lang="en-GB" sz="2000" b="1" dirty="0"/>
              <a:t>Removal of </a:t>
            </a:r>
            <a:r>
              <a:rPr lang="en-GB" sz="2000" b="1" dirty="0" err="1"/>
              <a:t>QIVe</a:t>
            </a:r>
            <a:r>
              <a:rPr lang="en-GB" sz="2000" b="1" dirty="0"/>
              <a:t> from the approved vaccines for reimbursement: </a:t>
            </a:r>
            <a:r>
              <a:rPr lang="en-GB" sz="2000" dirty="0"/>
              <a:t>Although the JCVI has not advised the removal of this particular vaccine, their advice suggests only using it in the low risk 50-64 year old cohort when other preferred vaccines are unavailable. As the decision on the inclusion of this cohort has been postponed until next spring, </a:t>
            </a:r>
            <a:r>
              <a:rPr lang="en-GB" sz="2000" b="1" dirty="0" err="1"/>
              <a:t>QIVe</a:t>
            </a:r>
            <a:r>
              <a:rPr lang="en-GB" sz="2000" b="1" dirty="0"/>
              <a:t> is no longer on the approved vaccine list for reimbursement in Wales for 2023-24.</a:t>
            </a:r>
          </a:p>
        </p:txBody>
      </p:sp>
      <p:sp>
        <p:nvSpPr>
          <p:cNvPr id="4" name="Slide Number Placeholder 4">
            <a:extLst>
              <a:ext uri="{FF2B5EF4-FFF2-40B4-BE49-F238E27FC236}">
                <a16:creationId xmlns:a16="http://schemas.microsoft.com/office/drawing/2014/main" id="{BE0D0464-F736-5C14-3095-00308B5B522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41</a:t>
            </a:fld>
            <a:endParaRPr lang="en-GB" dirty="0"/>
          </a:p>
        </p:txBody>
      </p:sp>
    </p:spTree>
    <p:extLst>
      <p:ext uri="{BB962C8B-B14F-4D97-AF65-F5344CB8AC3E}">
        <p14:creationId xmlns:p14="http://schemas.microsoft.com/office/powerpoint/2010/main" val="19683395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D67B2-A55E-4078-A8FE-94971C11FEC6}"/>
              </a:ext>
            </a:extLst>
          </p:cNvPr>
          <p:cNvSpPr>
            <a:spLocks noGrp="1"/>
          </p:cNvSpPr>
          <p:nvPr>
            <p:ph type="title"/>
          </p:nvPr>
        </p:nvSpPr>
        <p:spPr>
          <a:xfrm>
            <a:off x="367530" y="347370"/>
            <a:ext cx="10515600" cy="706992"/>
          </a:xfrm>
        </p:spPr>
        <p:txBody>
          <a:bodyPr/>
          <a:lstStyle/>
          <a:p>
            <a:pPr algn="ctr"/>
            <a:r>
              <a:rPr lang="en-GB" sz="3600" b="1" dirty="0"/>
              <a:t>Live attenuated influenza vaccine (LAIV)</a:t>
            </a:r>
          </a:p>
        </p:txBody>
      </p:sp>
      <p:sp>
        <p:nvSpPr>
          <p:cNvPr id="3" name="Content Placeholder 2">
            <a:extLst>
              <a:ext uri="{FF2B5EF4-FFF2-40B4-BE49-F238E27FC236}">
                <a16:creationId xmlns:a16="http://schemas.microsoft.com/office/drawing/2014/main" id="{A324D239-9C68-456B-AA26-7FC2A8594B0F}"/>
              </a:ext>
            </a:extLst>
          </p:cNvPr>
          <p:cNvSpPr>
            <a:spLocks noGrp="1"/>
          </p:cNvSpPr>
          <p:nvPr>
            <p:ph idx="1"/>
          </p:nvPr>
        </p:nvSpPr>
        <p:spPr>
          <a:xfrm>
            <a:off x="838200" y="1253331"/>
            <a:ext cx="10515600" cy="4351338"/>
          </a:xfrm>
        </p:spPr>
        <p:txBody>
          <a:bodyPr>
            <a:normAutofit lnSpcReduction="10000"/>
          </a:bodyPr>
          <a:lstStyle/>
          <a:p>
            <a:pPr>
              <a:buFont typeface="Arial" pitchFamily="34" charset="0"/>
              <a:buChar char="•"/>
            </a:pPr>
            <a:r>
              <a:rPr lang="en-US" sz="2200" dirty="0">
                <a:solidFill>
                  <a:srgbClr val="002060"/>
                </a:solidFill>
              </a:rPr>
              <a:t>A live attenuated </a:t>
            </a:r>
            <a:r>
              <a:rPr lang="en-GB" sz="2200" dirty="0">
                <a:solidFill>
                  <a:srgbClr val="002060"/>
                </a:solidFill>
              </a:rPr>
              <a:t>(weakened)</a:t>
            </a:r>
            <a:r>
              <a:rPr lang="en-US" sz="2200" dirty="0">
                <a:solidFill>
                  <a:srgbClr val="002060"/>
                </a:solidFill>
              </a:rPr>
              <a:t> influenza vaccine (LAIV) given intranasally is the recommended vaccine for the childhood flu programme</a:t>
            </a:r>
          </a:p>
          <a:p>
            <a:pPr>
              <a:buFont typeface="Arial" pitchFamily="34" charset="0"/>
              <a:buChar char="•"/>
            </a:pPr>
            <a:r>
              <a:rPr lang="en-US" sz="2200" dirty="0">
                <a:solidFill>
                  <a:srgbClr val="002060"/>
                </a:solidFill>
              </a:rPr>
              <a:t>LAIV has been shown to be more effective in children compared with inactivated influenza vaccines</a:t>
            </a:r>
          </a:p>
          <a:p>
            <a:pPr>
              <a:buFont typeface="Arial" pitchFamily="34" charset="0"/>
              <a:buChar char="•"/>
            </a:pPr>
            <a:r>
              <a:rPr lang="en-US" sz="2200" dirty="0">
                <a:solidFill>
                  <a:srgbClr val="002060"/>
                </a:solidFill>
              </a:rPr>
              <a:t>It may offer some protection against strains not contained in the vaccine as well as to those that are and has the </a:t>
            </a:r>
            <a:r>
              <a:rPr lang="en-GB" sz="2200" dirty="0">
                <a:solidFill>
                  <a:srgbClr val="002060"/>
                </a:solidFill>
              </a:rPr>
              <a:t>potential to offer better protection against virus strains that have undergone antigenic drift</a:t>
            </a:r>
            <a:endParaRPr lang="en-US" sz="2200" dirty="0">
              <a:solidFill>
                <a:srgbClr val="002060"/>
              </a:solidFill>
            </a:endParaRPr>
          </a:p>
          <a:p>
            <a:pPr>
              <a:buFont typeface="Arial" pitchFamily="34" charset="0"/>
              <a:buChar char="•"/>
            </a:pPr>
            <a:r>
              <a:rPr lang="en-US" sz="2200" dirty="0">
                <a:solidFill>
                  <a:srgbClr val="002060"/>
                </a:solidFill>
              </a:rPr>
              <a:t>Since this vaccine is comprised of weakened whole live virus, it replicates natural infection which induces better immune memory (thereby offering better long-term protection to children than from the inactivated vaccines)</a:t>
            </a:r>
          </a:p>
          <a:p>
            <a:pPr>
              <a:buFont typeface="Arial" pitchFamily="34" charset="0"/>
              <a:buChar char="•"/>
            </a:pPr>
            <a:r>
              <a:rPr lang="en-GB" sz="2200" dirty="0">
                <a:solidFill>
                  <a:srgbClr val="002060"/>
                </a:solidFill>
              </a:rPr>
              <a:t>In addition to being attenuated, the live viruses in LAIV have been adapted to cold so that they cannot replicate efficiently at body temperature</a:t>
            </a:r>
            <a:endParaRPr lang="en-US" sz="2200" dirty="0">
              <a:solidFill>
                <a:srgbClr val="002060"/>
              </a:solidFill>
            </a:endParaRPr>
          </a:p>
          <a:p>
            <a:pPr>
              <a:buFont typeface="Arial" pitchFamily="34" charset="0"/>
              <a:buChar char="•"/>
            </a:pPr>
            <a:r>
              <a:rPr lang="en-US" sz="2200" dirty="0">
                <a:solidFill>
                  <a:srgbClr val="002060"/>
                </a:solidFill>
              </a:rPr>
              <a:t>LAIV has a good safety profile in children aged 2 years and older</a:t>
            </a:r>
            <a:endParaRPr lang="en-GB" sz="2200" dirty="0">
              <a:solidFill>
                <a:srgbClr val="002060"/>
              </a:solidFill>
            </a:endParaRPr>
          </a:p>
          <a:p>
            <a:endParaRPr lang="en-GB" dirty="0"/>
          </a:p>
        </p:txBody>
      </p:sp>
      <p:sp>
        <p:nvSpPr>
          <p:cNvPr id="4" name="Slide Number Placeholder 4">
            <a:extLst>
              <a:ext uri="{FF2B5EF4-FFF2-40B4-BE49-F238E27FC236}">
                <a16:creationId xmlns:a16="http://schemas.microsoft.com/office/drawing/2014/main" id="{BD120B0B-2AF3-27D1-16FB-8D29D92D632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42</a:t>
            </a:fld>
            <a:endParaRPr lang="en-GB" dirty="0"/>
          </a:p>
        </p:txBody>
      </p:sp>
    </p:spTree>
    <p:extLst>
      <p:ext uri="{BB962C8B-B14F-4D97-AF65-F5344CB8AC3E}">
        <p14:creationId xmlns:p14="http://schemas.microsoft.com/office/powerpoint/2010/main" val="40954652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F77BE-77C6-46D1-B994-A3B8ACB9C237}"/>
              </a:ext>
            </a:extLst>
          </p:cNvPr>
          <p:cNvSpPr>
            <a:spLocks noGrp="1"/>
          </p:cNvSpPr>
          <p:nvPr>
            <p:ph type="title"/>
          </p:nvPr>
        </p:nvSpPr>
        <p:spPr>
          <a:xfrm>
            <a:off x="404853" y="347370"/>
            <a:ext cx="9849492" cy="716323"/>
          </a:xfrm>
        </p:spPr>
        <p:txBody>
          <a:bodyPr/>
          <a:lstStyle/>
          <a:p>
            <a:r>
              <a:rPr lang="en-GB" sz="3600" b="1" dirty="0">
                <a:latin typeface="Arial" charset="0"/>
                <a:ea typeface="ヒラギノ角ゴ Pro W3" charset="-128"/>
                <a:cs typeface="ヒラギノ角ゴ Pro W3" charset="-128"/>
              </a:rPr>
              <a:t>The LAIV used in the UK is Fluenz Tetra</a:t>
            </a:r>
            <a:endParaRPr lang="en-GB" sz="3600" b="1" dirty="0"/>
          </a:p>
        </p:txBody>
      </p:sp>
      <p:sp>
        <p:nvSpPr>
          <p:cNvPr id="3" name="Content Placeholder 2">
            <a:extLst>
              <a:ext uri="{FF2B5EF4-FFF2-40B4-BE49-F238E27FC236}">
                <a16:creationId xmlns:a16="http://schemas.microsoft.com/office/drawing/2014/main" id="{4C2F139A-6339-4E4B-805C-424ED1F76055}"/>
              </a:ext>
            </a:extLst>
          </p:cNvPr>
          <p:cNvSpPr>
            <a:spLocks noGrp="1"/>
          </p:cNvSpPr>
          <p:nvPr>
            <p:ph idx="1"/>
          </p:nvPr>
        </p:nvSpPr>
        <p:spPr>
          <a:xfrm>
            <a:off x="330205" y="1586204"/>
            <a:ext cx="11123857" cy="4539960"/>
          </a:xfrm>
        </p:spPr>
        <p:txBody>
          <a:bodyPr/>
          <a:lstStyle/>
          <a:p>
            <a:pPr marL="520700" lvl="1" indent="-342900">
              <a:lnSpc>
                <a:spcPct val="90000"/>
              </a:lnSpc>
              <a:spcBef>
                <a:spcPct val="0"/>
              </a:spcBef>
            </a:pPr>
            <a:r>
              <a:rPr lang="en-GB" sz="2000" dirty="0">
                <a:latin typeface="Arial" charset="0"/>
              </a:rPr>
              <a:t>Licensed from 24 months to less than 18 years of age</a:t>
            </a:r>
          </a:p>
          <a:p>
            <a:pPr marL="447675" lvl="1" indent="-269875">
              <a:lnSpc>
                <a:spcPct val="90000"/>
              </a:lnSpc>
              <a:spcBef>
                <a:spcPct val="0"/>
              </a:spcBef>
              <a:buFont typeface="Arial" charset="0"/>
              <a:buChar char="•"/>
            </a:pPr>
            <a:endParaRPr lang="en-GB" sz="2000" dirty="0">
              <a:latin typeface="Arial" charset="0"/>
            </a:endParaRPr>
          </a:p>
          <a:p>
            <a:pPr marL="520700" lvl="1" indent="-342900">
              <a:lnSpc>
                <a:spcPct val="90000"/>
              </a:lnSpc>
              <a:spcBef>
                <a:spcPct val="0"/>
              </a:spcBef>
            </a:pPr>
            <a:r>
              <a:rPr lang="en-GB" sz="2000" dirty="0">
                <a:latin typeface="Arial" charset="0"/>
              </a:rPr>
              <a:t>Nasal spray (suspension) in a prefilled nasal applicator</a:t>
            </a:r>
          </a:p>
          <a:p>
            <a:pPr marL="447675" lvl="1" indent="-269875">
              <a:lnSpc>
                <a:spcPct val="90000"/>
              </a:lnSpc>
              <a:spcBef>
                <a:spcPct val="0"/>
              </a:spcBef>
              <a:buFont typeface="Arial" charset="0"/>
              <a:buChar char="•"/>
            </a:pPr>
            <a:endParaRPr lang="en-GB" sz="2000" dirty="0">
              <a:latin typeface="Arial" charset="0"/>
            </a:endParaRPr>
          </a:p>
          <a:p>
            <a:pPr marL="520700" lvl="1" indent="-342900">
              <a:lnSpc>
                <a:spcPct val="90000"/>
              </a:lnSpc>
              <a:spcBef>
                <a:spcPct val="0"/>
              </a:spcBef>
            </a:pPr>
            <a:r>
              <a:rPr lang="en-GB" sz="2000" dirty="0">
                <a:latin typeface="Arial" charset="0"/>
              </a:rPr>
              <a:t>The suspension is colourless to pale yellow, clear to opalescent. Small white particles may be present</a:t>
            </a:r>
          </a:p>
          <a:p>
            <a:pPr marL="177800" lvl="1" indent="0">
              <a:lnSpc>
                <a:spcPct val="90000"/>
              </a:lnSpc>
              <a:spcBef>
                <a:spcPct val="0"/>
              </a:spcBef>
            </a:pPr>
            <a:endParaRPr lang="en-GB" sz="2000" dirty="0">
              <a:latin typeface="Arial" charset="0"/>
            </a:endParaRPr>
          </a:p>
          <a:p>
            <a:pPr marL="457200" lvl="1" indent="-342900">
              <a:spcBef>
                <a:spcPct val="0"/>
              </a:spcBef>
            </a:pPr>
            <a:r>
              <a:rPr lang="en-GB" sz="2000" dirty="0">
                <a:latin typeface="Arial" charset="0"/>
              </a:rPr>
              <a:t> Supplied in a pack containing 10 doses (single use prefilled nasal applicators)</a:t>
            </a:r>
          </a:p>
          <a:p>
            <a:pPr marL="342900" lvl="1">
              <a:spcBef>
                <a:spcPct val="0"/>
              </a:spcBef>
            </a:pPr>
            <a:endParaRPr lang="en-GB" sz="2000" dirty="0">
              <a:latin typeface="Arial" charset="0"/>
            </a:endParaRPr>
          </a:p>
          <a:p>
            <a:pPr marL="457200" lvl="1" indent="-342900">
              <a:spcBef>
                <a:spcPct val="0"/>
              </a:spcBef>
            </a:pPr>
            <a:r>
              <a:rPr lang="en-GB" sz="2000" dirty="0">
                <a:latin typeface="Arial" charset="0"/>
              </a:rPr>
              <a:t> Ready to use (n</a:t>
            </a:r>
            <a:r>
              <a:rPr lang="en-GB" sz="2000" dirty="0"/>
              <a:t>o reconstitution or dilution required)</a:t>
            </a:r>
            <a:endParaRPr lang="en-GB" sz="2000" dirty="0">
              <a:latin typeface="Arial" charset="0"/>
            </a:endParaRPr>
          </a:p>
          <a:p>
            <a:pPr marL="342900" lvl="1">
              <a:spcBef>
                <a:spcPct val="0"/>
              </a:spcBef>
            </a:pPr>
            <a:endParaRPr lang="en-GB" sz="2000" dirty="0">
              <a:latin typeface="Arial" charset="0"/>
            </a:endParaRPr>
          </a:p>
          <a:p>
            <a:pPr marL="457200" lvl="1" indent="-342900">
              <a:spcBef>
                <a:spcPct val="0"/>
              </a:spcBef>
            </a:pPr>
            <a:r>
              <a:rPr lang="en-GB" sz="2000" dirty="0">
                <a:latin typeface="Arial" charset="0"/>
              </a:rPr>
              <a:t> Each applicator contains 0.2ml </a:t>
            </a:r>
            <a:r>
              <a:rPr lang="en-GB" sz="2000" dirty="0"/>
              <a:t>(administered as 0.1ml per nostril)</a:t>
            </a:r>
            <a:endParaRPr lang="en-GB" sz="2000" dirty="0">
              <a:latin typeface="Arial" charset="0"/>
            </a:endParaRPr>
          </a:p>
          <a:p>
            <a:endParaRPr lang="en-GB" dirty="0"/>
          </a:p>
        </p:txBody>
      </p:sp>
      <p:pic>
        <p:nvPicPr>
          <p:cNvPr id="6" name="Picture 5">
            <a:extLst>
              <a:ext uri="{FF2B5EF4-FFF2-40B4-BE49-F238E27FC236}">
                <a16:creationId xmlns:a16="http://schemas.microsoft.com/office/drawing/2014/main" id="{9E95EDD3-9319-4816-9D9F-CE21BC557B27}"/>
              </a:ext>
            </a:extLst>
          </p:cNvPr>
          <p:cNvPicPr>
            <a:picLocks noChangeAspect="1"/>
          </p:cNvPicPr>
          <p:nvPr/>
        </p:nvPicPr>
        <p:blipFill>
          <a:blip r:embed="rId3"/>
          <a:stretch>
            <a:fillRect/>
          </a:stretch>
        </p:blipFill>
        <p:spPr>
          <a:xfrm>
            <a:off x="1928225" y="5312203"/>
            <a:ext cx="2447751" cy="466467"/>
          </a:xfrm>
          <a:prstGeom prst="rect">
            <a:avLst/>
          </a:prstGeom>
        </p:spPr>
      </p:pic>
      <p:pic>
        <p:nvPicPr>
          <p:cNvPr id="7" name="Picture 2">
            <a:extLst>
              <a:ext uri="{FF2B5EF4-FFF2-40B4-BE49-F238E27FC236}">
                <a16:creationId xmlns:a16="http://schemas.microsoft.com/office/drawing/2014/main" id="{1D3E4E99-DC48-4EF1-BD65-622946119A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6931" y="4964710"/>
            <a:ext cx="3672406" cy="1161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4">
            <a:extLst>
              <a:ext uri="{FF2B5EF4-FFF2-40B4-BE49-F238E27FC236}">
                <a16:creationId xmlns:a16="http://schemas.microsoft.com/office/drawing/2014/main" id="{0BA887BD-08AB-1AFB-8542-C7A18A9EFCC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43</a:t>
            </a:fld>
            <a:endParaRPr lang="en-GB" dirty="0"/>
          </a:p>
        </p:txBody>
      </p:sp>
    </p:spTree>
    <p:extLst>
      <p:ext uri="{BB962C8B-B14F-4D97-AF65-F5344CB8AC3E}">
        <p14:creationId xmlns:p14="http://schemas.microsoft.com/office/powerpoint/2010/main" val="9725499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696BD-C97C-4CA2-BC3B-61AD170E2671}"/>
              </a:ext>
            </a:extLst>
          </p:cNvPr>
          <p:cNvSpPr>
            <a:spLocks noGrp="1"/>
          </p:cNvSpPr>
          <p:nvPr>
            <p:ph type="title"/>
          </p:nvPr>
        </p:nvSpPr>
        <p:spPr>
          <a:xfrm>
            <a:off x="647450" y="179722"/>
            <a:ext cx="7505950" cy="725653"/>
          </a:xfrm>
        </p:spPr>
        <p:txBody>
          <a:bodyPr/>
          <a:lstStyle/>
          <a:p>
            <a:r>
              <a:rPr lang="en-GB" sz="3600" b="1" dirty="0"/>
              <a:t>Porcine gelatine</a:t>
            </a:r>
          </a:p>
        </p:txBody>
      </p:sp>
      <p:sp>
        <p:nvSpPr>
          <p:cNvPr id="3" name="Content Placeholder 2">
            <a:extLst>
              <a:ext uri="{FF2B5EF4-FFF2-40B4-BE49-F238E27FC236}">
                <a16:creationId xmlns:a16="http://schemas.microsoft.com/office/drawing/2014/main" id="{D3D1E900-247A-42B3-8DF0-4C458E980632}"/>
              </a:ext>
            </a:extLst>
          </p:cNvPr>
          <p:cNvSpPr>
            <a:spLocks noGrp="1"/>
          </p:cNvSpPr>
          <p:nvPr>
            <p:ph idx="1"/>
          </p:nvPr>
        </p:nvSpPr>
        <p:spPr>
          <a:xfrm>
            <a:off x="509223" y="905374"/>
            <a:ext cx="7225901" cy="5378245"/>
          </a:xfrm>
        </p:spPr>
        <p:txBody>
          <a:bodyPr>
            <a:normAutofit fontScale="70000" lnSpcReduction="20000"/>
          </a:bodyPr>
          <a:lstStyle/>
          <a:p>
            <a:pPr algn="just">
              <a:lnSpc>
                <a:spcPct val="110000"/>
              </a:lnSpc>
              <a:buFont typeface="Arial" panose="020B0604020202020204" pitchFamily="34" charset="0"/>
              <a:buChar char="•"/>
            </a:pPr>
            <a:r>
              <a:rPr lang="en-GB" sz="2900" dirty="0"/>
              <a:t>The LAIV contains a highly purified form of gelatine derived from pigs</a:t>
            </a:r>
          </a:p>
          <a:p>
            <a:pPr algn="just">
              <a:lnSpc>
                <a:spcPct val="110000"/>
              </a:lnSpc>
              <a:buFont typeface="Arial" panose="020B0604020202020204" pitchFamily="34" charset="0"/>
              <a:buChar char="•"/>
            </a:pPr>
            <a:r>
              <a:rPr lang="en-GB" sz="2900" dirty="0"/>
              <a:t>Gelatine is used in LAIV as a stabiliser - it protects the live viruses from the effects of temperature</a:t>
            </a:r>
          </a:p>
          <a:p>
            <a:pPr algn="just">
              <a:lnSpc>
                <a:spcPct val="110000"/>
              </a:lnSpc>
              <a:buFont typeface="Arial" panose="020B0604020202020204" pitchFamily="34" charset="0"/>
              <a:buChar char="•"/>
            </a:pPr>
            <a:r>
              <a:rPr lang="en-GB" sz="2900" dirty="0"/>
              <a:t>Gelatine is commonly used in a range of pharmaceutical products, including many capsules and some vaccines</a:t>
            </a:r>
          </a:p>
          <a:p>
            <a:pPr algn="just">
              <a:lnSpc>
                <a:spcPct val="110000"/>
              </a:lnSpc>
              <a:buFont typeface="Arial" panose="020B0604020202020204" pitchFamily="34" charset="0"/>
              <a:buChar char="•"/>
            </a:pPr>
            <a:r>
              <a:rPr lang="en-GB" sz="2900" dirty="0"/>
              <a:t>There is no other live attenuated flu vaccine available that does not contain porcine gelatine. The manufacturer of LAIV (</a:t>
            </a:r>
            <a:r>
              <a:rPr lang="en-GB" sz="2900" dirty="0">
                <a:solidFill>
                  <a:srgbClr val="002060"/>
                </a:solidFill>
              </a:rPr>
              <a:t>Fluenz Tetra) tested </a:t>
            </a:r>
            <a:r>
              <a:rPr lang="en-GB" sz="2900" dirty="0"/>
              <a:t>40 potential stabilisers – gelatine was chosen because without it, stability was significantly reduced </a:t>
            </a:r>
          </a:p>
          <a:p>
            <a:pPr>
              <a:lnSpc>
                <a:spcPct val="110000"/>
              </a:lnSpc>
            </a:pPr>
            <a:r>
              <a:rPr lang="en-GB" sz="2900" dirty="0">
                <a:effectLst/>
              </a:rPr>
              <a:t>LAIV is the recommended vaccine for use in all eligible children aged 2-17 years of age unless contraindicated or declined due to gelatine content. LAIV is supplied centrally. Where an injectable vaccine is offered as an alternative to LAIV in the circumstances described above, it will be eligible for reimbursement.</a:t>
            </a:r>
            <a:r>
              <a:rPr lang="en-GB" sz="2000" dirty="0">
                <a:hlinkClick r:id="rId3"/>
              </a:rPr>
              <a:t> </a:t>
            </a:r>
            <a:r>
              <a:rPr lang="en-GB" sz="2900" dirty="0">
                <a:hlinkClick r:id="rId3"/>
              </a:rPr>
              <a:t>WHC/2022/31</a:t>
            </a:r>
            <a:r>
              <a:rPr lang="en-GB" sz="2900" dirty="0"/>
              <a:t>/</a:t>
            </a:r>
            <a:r>
              <a:rPr lang="en-GB" sz="2000" dirty="0">
                <a:hlinkClick r:id="rId4"/>
              </a:rPr>
              <a:t> </a:t>
            </a:r>
            <a:r>
              <a:rPr lang="en-GB" sz="2900" dirty="0">
                <a:hlinkClick r:id="rId4"/>
              </a:rPr>
              <a:t>WHC/2023/23</a:t>
            </a:r>
            <a:r>
              <a:rPr lang="en-GB" sz="2900" dirty="0"/>
              <a:t> </a:t>
            </a:r>
            <a:endParaRPr lang="en-GB" sz="2900" dirty="0">
              <a:effectLst/>
            </a:endParaRPr>
          </a:p>
          <a:p>
            <a:pPr algn="just">
              <a:lnSpc>
                <a:spcPct val="110000"/>
              </a:lnSpc>
              <a:buFont typeface="Arial" panose="020B0604020202020204" pitchFamily="34" charset="0"/>
              <a:buChar char="•"/>
            </a:pPr>
            <a:endParaRPr lang="en-GB" sz="2900" dirty="0"/>
          </a:p>
          <a:p>
            <a:pPr>
              <a:lnSpc>
                <a:spcPct val="110000"/>
              </a:lnSpc>
            </a:pPr>
            <a:endParaRPr lang="en-GB" dirty="0"/>
          </a:p>
        </p:txBody>
      </p:sp>
      <p:pic>
        <p:nvPicPr>
          <p:cNvPr id="5" name="Picture 4">
            <a:extLst>
              <a:ext uri="{FF2B5EF4-FFF2-40B4-BE49-F238E27FC236}">
                <a16:creationId xmlns:a16="http://schemas.microsoft.com/office/drawing/2014/main" id="{8818CC3E-7C15-1FAB-B725-4E640653AB63}"/>
              </a:ext>
            </a:extLst>
          </p:cNvPr>
          <p:cNvPicPr>
            <a:picLocks noChangeAspect="1"/>
          </p:cNvPicPr>
          <p:nvPr/>
        </p:nvPicPr>
        <p:blipFill rotWithShape="1">
          <a:blip r:embed="rId5"/>
          <a:srcRect l="33629" t="15772" r="35242" b="5806"/>
          <a:stretch/>
        </p:blipFill>
        <p:spPr>
          <a:xfrm>
            <a:off x="8069827" y="251213"/>
            <a:ext cx="3795251" cy="5378246"/>
          </a:xfrm>
          <a:prstGeom prst="rect">
            <a:avLst/>
          </a:prstGeom>
          <a:ln>
            <a:solidFill>
              <a:srgbClr val="002060"/>
            </a:solidFill>
          </a:ln>
        </p:spPr>
      </p:pic>
      <p:sp>
        <p:nvSpPr>
          <p:cNvPr id="8" name="TextBox 7">
            <a:extLst>
              <a:ext uri="{FF2B5EF4-FFF2-40B4-BE49-F238E27FC236}">
                <a16:creationId xmlns:a16="http://schemas.microsoft.com/office/drawing/2014/main" id="{88D69A11-58EF-C8E8-28A9-7D5BAE69B24A}"/>
              </a:ext>
            </a:extLst>
          </p:cNvPr>
          <p:cNvSpPr txBox="1"/>
          <p:nvPr/>
        </p:nvSpPr>
        <p:spPr>
          <a:xfrm>
            <a:off x="7404605" y="5597503"/>
            <a:ext cx="4864510" cy="646331"/>
          </a:xfrm>
          <a:prstGeom prst="rect">
            <a:avLst/>
          </a:prstGeom>
          <a:noFill/>
        </p:spPr>
        <p:txBody>
          <a:bodyPr wrap="square">
            <a:spAutoFit/>
          </a:bodyPr>
          <a:lstStyle/>
          <a:p>
            <a:pPr algn="ctr"/>
            <a:r>
              <a:rPr lang="en-GB" dirty="0">
                <a:hlinkClick r:id="rId6"/>
              </a:rPr>
              <a:t>Leaflets and accessible vaccination information - Public Health Wales (</a:t>
            </a:r>
            <a:r>
              <a:rPr lang="en-GB" dirty="0" err="1">
                <a:hlinkClick r:id="rId6"/>
              </a:rPr>
              <a:t>nhs.wales</a:t>
            </a:r>
            <a:r>
              <a:rPr lang="en-GB" dirty="0">
                <a:hlinkClick r:id="rId6"/>
              </a:rPr>
              <a:t>)</a:t>
            </a:r>
            <a:endParaRPr lang="en-GB" dirty="0"/>
          </a:p>
        </p:txBody>
      </p:sp>
      <p:sp>
        <p:nvSpPr>
          <p:cNvPr id="4" name="Slide Number Placeholder 4">
            <a:extLst>
              <a:ext uri="{FF2B5EF4-FFF2-40B4-BE49-F238E27FC236}">
                <a16:creationId xmlns:a16="http://schemas.microsoft.com/office/drawing/2014/main" id="{34EAC97D-4E5C-2B7A-FBF8-1D15A483244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44</a:t>
            </a:fld>
            <a:endParaRPr lang="en-GB" dirty="0"/>
          </a:p>
        </p:txBody>
      </p:sp>
    </p:spTree>
    <p:extLst>
      <p:ext uri="{BB962C8B-B14F-4D97-AF65-F5344CB8AC3E}">
        <p14:creationId xmlns:p14="http://schemas.microsoft.com/office/powerpoint/2010/main" val="11603466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142C6-D08C-48E5-AD22-1D39CDC82D13}"/>
              </a:ext>
            </a:extLst>
          </p:cNvPr>
          <p:cNvSpPr>
            <a:spLocks noGrp="1"/>
          </p:cNvSpPr>
          <p:nvPr>
            <p:ph type="title"/>
          </p:nvPr>
        </p:nvSpPr>
        <p:spPr/>
        <p:txBody>
          <a:bodyPr>
            <a:normAutofit/>
          </a:bodyPr>
          <a:lstStyle/>
          <a:p>
            <a:r>
              <a:rPr lang="en-GB" sz="4000" b="1" dirty="0">
                <a:latin typeface="Arial" charset="0"/>
                <a:ea typeface="ヒラギノ角ゴ Pro W3" charset="-128"/>
                <a:cs typeface="ヒラギノ角ゴ Pro W3" charset="-128"/>
              </a:rPr>
              <a:t>2023 to 2024 flu vaccine recommendations for those aged </a:t>
            </a:r>
            <a:r>
              <a:rPr lang="en-GB" sz="4000" b="1" u="sng" dirty="0">
                <a:latin typeface="Arial" charset="0"/>
                <a:ea typeface="ヒラギノ角ゴ Pro W3" charset="-128"/>
                <a:cs typeface="ヒラギノ角ゴ Pro W3" charset="-128"/>
              </a:rPr>
              <a:t>65 years and over</a:t>
            </a:r>
            <a:endParaRPr lang="en-GB" b="1" dirty="0"/>
          </a:p>
        </p:txBody>
      </p:sp>
      <p:sp>
        <p:nvSpPr>
          <p:cNvPr id="3" name="Content Placeholder 2">
            <a:extLst>
              <a:ext uri="{FF2B5EF4-FFF2-40B4-BE49-F238E27FC236}">
                <a16:creationId xmlns:a16="http://schemas.microsoft.com/office/drawing/2014/main" id="{35AB2E09-7010-42FD-810C-E69014E53064}"/>
              </a:ext>
            </a:extLst>
          </p:cNvPr>
          <p:cNvSpPr>
            <a:spLocks noGrp="1"/>
          </p:cNvSpPr>
          <p:nvPr>
            <p:ph idx="1"/>
          </p:nvPr>
        </p:nvSpPr>
        <p:spPr>
          <a:xfrm>
            <a:off x="838200" y="1825625"/>
            <a:ext cx="10515600" cy="2471072"/>
          </a:xfrm>
        </p:spPr>
        <p:txBody>
          <a:bodyPr>
            <a:normAutofit fontScale="25000" lnSpcReduction="20000"/>
          </a:bodyPr>
          <a:lstStyle/>
          <a:p>
            <a:pPr marL="0" indent="0">
              <a:lnSpc>
                <a:spcPct val="110000"/>
              </a:lnSpc>
              <a:buNone/>
            </a:pPr>
            <a:endParaRPr lang="en-GB" sz="1400" dirty="0">
              <a:hlinkClick r:id="rId2"/>
            </a:endParaRPr>
          </a:p>
          <a:p>
            <a:pPr marL="0" indent="0">
              <a:lnSpc>
                <a:spcPct val="110000"/>
              </a:lnSpc>
              <a:buNone/>
            </a:pPr>
            <a:r>
              <a:rPr lang="en-GB" sz="8000" dirty="0"/>
              <a:t>For vaccination of those aged 65 years and over JCVI advises the use of the following vaccines: </a:t>
            </a:r>
          </a:p>
          <a:p>
            <a:pPr marL="0" indent="0">
              <a:lnSpc>
                <a:spcPct val="110000"/>
              </a:lnSpc>
              <a:buNone/>
            </a:pPr>
            <a:r>
              <a:rPr lang="en-GB" sz="8000" dirty="0"/>
              <a:t>• Adjuvanted quadrivalent inactivated influenza vaccine (</a:t>
            </a:r>
            <a:r>
              <a:rPr lang="en-GB" sz="8000" dirty="0" err="1"/>
              <a:t>aQIV</a:t>
            </a:r>
            <a:r>
              <a:rPr lang="en-GB" sz="8000" dirty="0"/>
              <a:t>)* </a:t>
            </a:r>
          </a:p>
          <a:p>
            <a:pPr marL="0" indent="0">
              <a:lnSpc>
                <a:spcPct val="110000"/>
              </a:lnSpc>
              <a:buNone/>
            </a:pPr>
            <a:r>
              <a:rPr lang="en-GB" sz="8000" dirty="0"/>
              <a:t>• High-dose quadrivalent inactivated influenza vaccine (QIV-HD) </a:t>
            </a:r>
          </a:p>
          <a:p>
            <a:pPr marL="0" indent="0">
              <a:lnSpc>
                <a:spcPct val="110000"/>
              </a:lnSpc>
              <a:buNone/>
            </a:pPr>
            <a:r>
              <a:rPr lang="en-GB" sz="8000" dirty="0"/>
              <a:t>• Quadrivalent Recombinant Influenza Vaccine (</a:t>
            </a:r>
            <a:r>
              <a:rPr lang="en-GB" sz="8000" dirty="0" err="1"/>
              <a:t>QIVr</a:t>
            </a:r>
            <a:r>
              <a:rPr lang="en-GB" sz="8000" dirty="0"/>
              <a:t>)</a:t>
            </a:r>
          </a:p>
          <a:p>
            <a:pPr marL="0" indent="0">
              <a:lnSpc>
                <a:spcPct val="110000"/>
              </a:lnSpc>
              <a:buNone/>
            </a:pPr>
            <a:endParaRPr lang="en-GB" sz="8000" dirty="0"/>
          </a:p>
          <a:p>
            <a:pPr marL="0" indent="0">
              <a:lnSpc>
                <a:spcPct val="110000"/>
              </a:lnSpc>
              <a:buNone/>
            </a:pPr>
            <a:r>
              <a:rPr lang="en-GB" sz="8000" dirty="0"/>
              <a:t>If </a:t>
            </a:r>
            <a:r>
              <a:rPr lang="en-GB" sz="8000" dirty="0" err="1"/>
              <a:t>aQIV</a:t>
            </a:r>
            <a:r>
              <a:rPr lang="en-GB" sz="8000" dirty="0"/>
              <a:t>, QIV-HD or </a:t>
            </a:r>
            <a:r>
              <a:rPr lang="en-GB" sz="8000" dirty="0" err="1"/>
              <a:t>QIVr</a:t>
            </a:r>
            <a:r>
              <a:rPr lang="en-GB" sz="8000" dirty="0"/>
              <a:t> are not available, the quadrivalent influenza cell-culture vaccine (</a:t>
            </a:r>
            <a:r>
              <a:rPr lang="en-GB" sz="8000" dirty="0" err="1"/>
              <a:t>QIVc</a:t>
            </a:r>
            <a:r>
              <a:rPr lang="en-GB" sz="8000" dirty="0"/>
              <a:t>) is considered an acceptable alternative and is suitable for use in this age group.</a:t>
            </a:r>
          </a:p>
          <a:p>
            <a:pPr marL="0" indent="0">
              <a:lnSpc>
                <a:spcPct val="110000"/>
              </a:lnSpc>
              <a:buNone/>
            </a:pPr>
            <a:r>
              <a:rPr lang="en-GB" sz="8000" dirty="0"/>
              <a:t>*</a:t>
            </a:r>
            <a:r>
              <a:rPr lang="en-GB" sz="8000" dirty="0" err="1"/>
              <a:t>aQIV</a:t>
            </a:r>
            <a:r>
              <a:rPr lang="en-GB" sz="8000" dirty="0"/>
              <a:t> may be offered ‘off-label’ to those who become 65 years of age before 31 March 2024</a:t>
            </a:r>
            <a:endParaRPr lang="en-GB" sz="8000" dirty="0">
              <a:hlinkClick r:id="rId2"/>
            </a:endParaRPr>
          </a:p>
          <a:p>
            <a:pPr marL="0" indent="0">
              <a:lnSpc>
                <a:spcPct val="110000"/>
              </a:lnSpc>
              <a:buNone/>
            </a:pPr>
            <a:r>
              <a:rPr lang="en-GB" sz="8000" dirty="0">
                <a:hlinkClick r:id="rId2"/>
              </a:rPr>
              <a:t>JCVI Statement on Influenza Vaccines 2023-24_final version.pdf (nitag-resource.org)</a:t>
            </a:r>
            <a:endParaRPr lang="en-GB" sz="8000" dirty="0">
              <a:latin typeface="Arial" charset="0"/>
              <a:ea typeface="ヒラギノ角ゴ Pro W3" charset="-128"/>
            </a:endParaRPr>
          </a:p>
          <a:p>
            <a:pPr marL="0" indent="0">
              <a:lnSpc>
                <a:spcPct val="110000"/>
              </a:lnSpc>
              <a:buNone/>
            </a:pPr>
            <a:endParaRPr lang="en-GB" sz="22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a:p>
            <a:pPr marL="0" indent="0">
              <a:lnSpc>
                <a:spcPct val="110000"/>
              </a:lnSpc>
              <a:buNone/>
            </a:pPr>
            <a:endParaRPr lang="en-GB" sz="1400" dirty="0">
              <a:hlinkClick r:id="rId2"/>
            </a:endParaRPr>
          </a:p>
        </p:txBody>
      </p:sp>
      <p:sp>
        <p:nvSpPr>
          <p:cNvPr id="4" name="Slide Number Placeholder 4">
            <a:extLst>
              <a:ext uri="{FF2B5EF4-FFF2-40B4-BE49-F238E27FC236}">
                <a16:creationId xmlns:a16="http://schemas.microsoft.com/office/drawing/2014/main" id="{E6551B08-59BE-9526-1460-02DE3FBEC33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45</a:t>
            </a:fld>
            <a:endParaRPr lang="en-GB" dirty="0"/>
          </a:p>
        </p:txBody>
      </p:sp>
    </p:spTree>
    <p:extLst>
      <p:ext uri="{BB962C8B-B14F-4D97-AF65-F5344CB8AC3E}">
        <p14:creationId xmlns:p14="http://schemas.microsoft.com/office/powerpoint/2010/main" val="32456827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D36C4-7F04-4466-AE5D-2F113E0943F4}"/>
              </a:ext>
            </a:extLst>
          </p:cNvPr>
          <p:cNvSpPr>
            <a:spLocks noGrp="1"/>
          </p:cNvSpPr>
          <p:nvPr>
            <p:ph type="title"/>
          </p:nvPr>
        </p:nvSpPr>
        <p:spPr>
          <a:xfrm>
            <a:off x="0" y="18255"/>
            <a:ext cx="12162503" cy="1325563"/>
          </a:xfrm>
        </p:spPr>
        <p:txBody>
          <a:bodyPr>
            <a:normAutofit/>
          </a:bodyPr>
          <a:lstStyle/>
          <a:p>
            <a:pPr algn="ctr"/>
            <a:r>
              <a:rPr lang="en-GB" sz="3600" b="1" dirty="0"/>
              <a:t>At-risk adults aged under 65 years </a:t>
            </a:r>
            <a:br>
              <a:rPr lang="en-GB" sz="3600" b="1" dirty="0"/>
            </a:br>
            <a:r>
              <a:rPr lang="en-GB" sz="3600" b="1" dirty="0"/>
              <a:t>and pregnant women </a:t>
            </a:r>
          </a:p>
        </p:txBody>
      </p:sp>
      <p:sp>
        <p:nvSpPr>
          <p:cNvPr id="3" name="Content Placeholder 2">
            <a:extLst>
              <a:ext uri="{FF2B5EF4-FFF2-40B4-BE49-F238E27FC236}">
                <a16:creationId xmlns:a16="http://schemas.microsoft.com/office/drawing/2014/main" id="{83684CAE-86CB-4FAA-A20E-2957310E9873}"/>
              </a:ext>
            </a:extLst>
          </p:cNvPr>
          <p:cNvSpPr>
            <a:spLocks noGrp="1"/>
          </p:cNvSpPr>
          <p:nvPr>
            <p:ph idx="1"/>
          </p:nvPr>
        </p:nvSpPr>
        <p:spPr>
          <a:xfrm>
            <a:off x="907026" y="1343818"/>
            <a:ext cx="10515600" cy="4351338"/>
          </a:xfrm>
        </p:spPr>
        <p:txBody>
          <a:bodyPr>
            <a:normAutofit fontScale="77500" lnSpcReduction="20000"/>
          </a:bodyPr>
          <a:lstStyle/>
          <a:p>
            <a:pPr>
              <a:lnSpc>
                <a:spcPct val="110000"/>
              </a:lnSpc>
            </a:pPr>
            <a:r>
              <a:rPr lang="en-GB" sz="2400" dirty="0"/>
              <a:t>For vaccination of adults aged 18 to less than 65 years of age in an at-risk group JCVI advises the use of the influenza vaccines below:</a:t>
            </a:r>
          </a:p>
          <a:p>
            <a:pPr lvl="1">
              <a:lnSpc>
                <a:spcPct val="110000"/>
              </a:lnSpc>
            </a:pPr>
            <a:r>
              <a:rPr lang="en-GB" dirty="0"/>
              <a:t>Quadrivalent influenza cell-culture vaccine (</a:t>
            </a:r>
            <a:r>
              <a:rPr lang="en-GB" dirty="0" err="1"/>
              <a:t>QIVc</a:t>
            </a:r>
            <a:r>
              <a:rPr lang="en-GB" dirty="0"/>
              <a:t>) </a:t>
            </a:r>
          </a:p>
          <a:p>
            <a:pPr lvl="1">
              <a:lnSpc>
                <a:spcPct val="110000"/>
              </a:lnSpc>
            </a:pPr>
            <a:r>
              <a:rPr lang="en-GB" dirty="0"/>
              <a:t>Quadrivalent Recombinant Influenza Vaccine (</a:t>
            </a:r>
            <a:r>
              <a:rPr lang="en-GB" dirty="0" err="1"/>
              <a:t>QIVr</a:t>
            </a:r>
            <a:endParaRPr lang="en-GB" dirty="0"/>
          </a:p>
          <a:p>
            <a:pPr marL="457200" lvl="1" indent="0">
              <a:lnSpc>
                <a:spcPct val="110000"/>
              </a:lnSpc>
              <a:buNone/>
            </a:pPr>
            <a:r>
              <a:rPr lang="en-GB" dirty="0"/>
              <a:t>There is a potential advantage to using influenza vaccines which do not use eggs in the manufacturing process (cell-culture or recombinant) compared with egg-cultured influenza vaccines, due to the possible impact of “egg-adaptation” on the effectiveness of influenza vaccines, particularly against A(H3N2) strains.</a:t>
            </a:r>
          </a:p>
          <a:p>
            <a:pPr marL="457200" lvl="1" indent="0">
              <a:lnSpc>
                <a:spcPct val="110000"/>
              </a:lnSpc>
              <a:buNone/>
            </a:pPr>
            <a:r>
              <a:rPr lang="en-GB" dirty="0"/>
              <a:t>The evidence on additional benefit is available for only very few seasons but the issue of egg adaptation remains a real concern particularly for the AH3N2 virus which is the more virulent influenza subtype in terms of morbidity and mortality</a:t>
            </a:r>
          </a:p>
          <a:p>
            <a:pPr marL="457200" lvl="1" indent="0">
              <a:lnSpc>
                <a:spcPct val="110000"/>
              </a:lnSpc>
              <a:buNone/>
            </a:pPr>
            <a:r>
              <a:rPr lang="en-GB" b="1" dirty="0" err="1"/>
              <a:t>QIVe</a:t>
            </a:r>
            <a:r>
              <a:rPr lang="en-GB" b="1" dirty="0"/>
              <a:t> is no longer on the approved vaccine list for reimbursement in 2023-24.</a:t>
            </a:r>
            <a:endParaRPr lang="en-GB" dirty="0"/>
          </a:p>
          <a:p>
            <a:pPr marL="0" indent="0">
              <a:lnSpc>
                <a:spcPct val="110000"/>
              </a:lnSpc>
              <a:buNone/>
            </a:pPr>
            <a:endParaRPr lang="en-GB" sz="2400" dirty="0">
              <a:hlinkClick r:id="rId3"/>
            </a:endParaRPr>
          </a:p>
          <a:p>
            <a:pPr marL="0" indent="0">
              <a:lnSpc>
                <a:spcPct val="110000"/>
              </a:lnSpc>
              <a:buNone/>
            </a:pPr>
            <a:r>
              <a:rPr lang="en-GB" sz="2400" dirty="0">
                <a:hlinkClick r:id="rId3"/>
              </a:rPr>
              <a:t>JCVI Statement on Influenza Vaccines 2023-24_final version.pdf (nitag-resource.org)</a:t>
            </a:r>
            <a:endParaRPr lang="en-GB" sz="2400" dirty="0">
              <a:latin typeface="Arial" charset="0"/>
              <a:ea typeface="ヒラギノ角ゴ Pro W3" charset="-128"/>
            </a:endParaRPr>
          </a:p>
          <a:p>
            <a:pPr marL="0" indent="0">
              <a:lnSpc>
                <a:spcPct val="110000"/>
              </a:lnSpc>
              <a:buNone/>
            </a:pPr>
            <a:endParaRPr lang="en-GB" sz="800" dirty="0">
              <a:hlinkClick r:id="rId3"/>
            </a:endParaRPr>
          </a:p>
          <a:p>
            <a:pPr lvl="1" algn="ctr">
              <a:lnSpc>
                <a:spcPct val="110000"/>
              </a:lnSpc>
            </a:pPr>
            <a:endParaRPr lang="en-GB" dirty="0"/>
          </a:p>
        </p:txBody>
      </p:sp>
      <p:sp>
        <p:nvSpPr>
          <p:cNvPr id="4" name="Slide Number Placeholder 4">
            <a:extLst>
              <a:ext uri="{FF2B5EF4-FFF2-40B4-BE49-F238E27FC236}">
                <a16:creationId xmlns:a16="http://schemas.microsoft.com/office/drawing/2014/main" id="{536AEB20-00FF-67D0-DD76-9365C0AB63E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46</a:t>
            </a:fld>
            <a:endParaRPr lang="en-GB" dirty="0"/>
          </a:p>
        </p:txBody>
      </p:sp>
    </p:spTree>
    <p:extLst>
      <p:ext uri="{BB962C8B-B14F-4D97-AF65-F5344CB8AC3E}">
        <p14:creationId xmlns:p14="http://schemas.microsoft.com/office/powerpoint/2010/main" val="28528949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B76BD-EA4B-E094-4A12-FB8DABCB44FC}"/>
              </a:ext>
            </a:extLst>
          </p:cNvPr>
          <p:cNvSpPr>
            <a:spLocks noGrp="1"/>
          </p:cNvSpPr>
          <p:nvPr>
            <p:ph type="title"/>
          </p:nvPr>
        </p:nvSpPr>
        <p:spPr/>
        <p:txBody>
          <a:bodyPr/>
          <a:lstStyle/>
          <a:p>
            <a:pPr algn="ctr"/>
            <a:r>
              <a:rPr lang="en-GB" sz="3600" b="1" dirty="0"/>
              <a:t>Children aged two to less than 18 years of age in an at-risk group</a:t>
            </a:r>
          </a:p>
        </p:txBody>
      </p:sp>
      <p:sp>
        <p:nvSpPr>
          <p:cNvPr id="3" name="Content Placeholder 2">
            <a:extLst>
              <a:ext uri="{FF2B5EF4-FFF2-40B4-BE49-F238E27FC236}">
                <a16:creationId xmlns:a16="http://schemas.microsoft.com/office/drawing/2014/main" id="{06FBB4EB-40FD-FE7C-06EC-2E77E40BD452}"/>
              </a:ext>
            </a:extLst>
          </p:cNvPr>
          <p:cNvSpPr>
            <a:spLocks noGrp="1"/>
          </p:cNvSpPr>
          <p:nvPr>
            <p:ph idx="1"/>
          </p:nvPr>
        </p:nvSpPr>
        <p:spPr>
          <a:xfrm>
            <a:off x="838200" y="1690688"/>
            <a:ext cx="10515600" cy="4351338"/>
          </a:xfrm>
        </p:spPr>
        <p:txBody>
          <a:bodyPr/>
          <a:lstStyle/>
          <a:p>
            <a:r>
              <a:rPr lang="en-GB" sz="2000" dirty="0"/>
              <a:t>The live attenuated Influenza vaccine (LAIV) is the vaccine of choice for the childhood influenza programme. Therefore, children aged two years to less than 18 years in clinical risk groups should be offered LAIV unless it is medically contraindicated or otherwise unsuitable. </a:t>
            </a:r>
          </a:p>
          <a:p>
            <a:r>
              <a:rPr lang="en-GB" sz="2000" dirty="0"/>
              <a:t>In those for whom LAIV is not suitable, JCVI advises the use of </a:t>
            </a:r>
            <a:r>
              <a:rPr lang="en-GB" sz="2000" dirty="0" err="1"/>
              <a:t>QIVc</a:t>
            </a:r>
            <a:r>
              <a:rPr lang="en-GB" sz="2000" dirty="0"/>
              <a:t>. </a:t>
            </a:r>
          </a:p>
          <a:p>
            <a:r>
              <a:rPr lang="en-GB" sz="2000" dirty="0"/>
              <a:t>JCVI therefore advises the influenza vaccines below in the following order of preference: </a:t>
            </a:r>
          </a:p>
          <a:p>
            <a:pPr marL="0" indent="0">
              <a:buNone/>
            </a:pPr>
            <a:r>
              <a:rPr lang="en-GB" sz="2000" dirty="0"/>
              <a:t>	1. live attenuated Influenza vaccine (LAIV) </a:t>
            </a:r>
          </a:p>
          <a:p>
            <a:pPr marL="0" indent="0">
              <a:buNone/>
            </a:pPr>
            <a:r>
              <a:rPr lang="en-GB" sz="2000" dirty="0"/>
              <a:t>	2. Quadrivalent influenza cell-culture vaccine (</a:t>
            </a:r>
            <a:r>
              <a:rPr lang="en-GB" sz="2000" dirty="0" err="1"/>
              <a:t>QIVc</a:t>
            </a:r>
            <a:r>
              <a:rPr lang="en-GB" sz="2000" dirty="0"/>
              <a:t>)</a:t>
            </a:r>
          </a:p>
          <a:p>
            <a:pPr>
              <a:buFont typeface="Arial" panose="020B0604020202020204" pitchFamily="34" charset="0"/>
              <a:buChar char="•"/>
            </a:pPr>
            <a:r>
              <a:rPr lang="en-GB" sz="2000" dirty="0" err="1"/>
              <a:t>QIVc</a:t>
            </a:r>
            <a:r>
              <a:rPr lang="en-GB" sz="2000" dirty="0"/>
              <a:t> is licenced for use in those aged 2 years and over and is egg free</a:t>
            </a:r>
          </a:p>
          <a:p>
            <a:pPr marL="0" indent="0">
              <a:buNone/>
            </a:pPr>
            <a:endParaRPr lang="en-GB" sz="2000" dirty="0"/>
          </a:p>
        </p:txBody>
      </p:sp>
      <p:sp>
        <p:nvSpPr>
          <p:cNvPr id="7" name="TextBox 6">
            <a:extLst>
              <a:ext uri="{FF2B5EF4-FFF2-40B4-BE49-F238E27FC236}">
                <a16:creationId xmlns:a16="http://schemas.microsoft.com/office/drawing/2014/main" id="{89870132-2B73-6AE4-5582-EA363570CEB6}"/>
              </a:ext>
            </a:extLst>
          </p:cNvPr>
          <p:cNvSpPr txBox="1"/>
          <p:nvPr/>
        </p:nvSpPr>
        <p:spPr>
          <a:xfrm>
            <a:off x="1189703" y="5027590"/>
            <a:ext cx="9429135" cy="490712"/>
          </a:xfrm>
          <a:prstGeom prst="rect">
            <a:avLst/>
          </a:prstGeom>
          <a:noFill/>
        </p:spPr>
        <p:txBody>
          <a:bodyPr wrap="square">
            <a:spAutoFit/>
          </a:bodyPr>
          <a:lstStyle/>
          <a:p>
            <a:pPr marL="0" indent="0">
              <a:lnSpc>
                <a:spcPct val="110000"/>
              </a:lnSpc>
              <a:buNone/>
            </a:pPr>
            <a:r>
              <a:rPr lang="en-GB" sz="1800" dirty="0">
                <a:hlinkClick r:id="rId3"/>
              </a:rPr>
              <a:t>JCVI Statement on Influenza Vaccines 2023-24_final version.pdf (nitag-resource.org)</a:t>
            </a:r>
            <a:endParaRPr lang="en-GB" sz="1800" dirty="0">
              <a:latin typeface="Arial" charset="0"/>
              <a:ea typeface="ヒラギノ角ゴ Pro W3" charset="-128"/>
            </a:endParaRPr>
          </a:p>
          <a:p>
            <a:pPr marL="0" indent="0">
              <a:lnSpc>
                <a:spcPct val="110000"/>
              </a:lnSpc>
              <a:buNone/>
            </a:pPr>
            <a:endParaRPr lang="en-GB" sz="600" dirty="0">
              <a:hlinkClick r:id="rId3"/>
            </a:endParaRPr>
          </a:p>
        </p:txBody>
      </p:sp>
      <p:sp>
        <p:nvSpPr>
          <p:cNvPr id="4" name="Slide Number Placeholder 4">
            <a:extLst>
              <a:ext uri="{FF2B5EF4-FFF2-40B4-BE49-F238E27FC236}">
                <a16:creationId xmlns:a16="http://schemas.microsoft.com/office/drawing/2014/main" id="{932E01DA-8243-119D-17B8-A75187A57B9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47</a:t>
            </a:fld>
            <a:endParaRPr lang="en-GB" dirty="0"/>
          </a:p>
        </p:txBody>
      </p:sp>
    </p:spTree>
    <p:extLst>
      <p:ext uri="{BB962C8B-B14F-4D97-AF65-F5344CB8AC3E}">
        <p14:creationId xmlns:p14="http://schemas.microsoft.com/office/powerpoint/2010/main" val="28935867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80E22-DB68-2D52-8E83-CA439F72C445}"/>
              </a:ext>
            </a:extLst>
          </p:cNvPr>
          <p:cNvSpPr>
            <a:spLocks noGrp="1"/>
          </p:cNvSpPr>
          <p:nvPr>
            <p:ph type="title"/>
          </p:nvPr>
        </p:nvSpPr>
        <p:spPr>
          <a:xfrm>
            <a:off x="838200" y="155391"/>
            <a:ext cx="10515600" cy="1325563"/>
          </a:xfrm>
        </p:spPr>
        <p:txBody>
          <a:bodyPr/>
          <a:lstStyle/>
          <a:p>
            <a:r>
              <a:rPr lang="en-GB" sz="3600" b="1" dirty="0"/>
              <a:t>Children aged less than two years old</a:t>
            </a:r>
          </a:p>
        </p:txBody>
      </p:sp>
      <p:sp>
        <p:nvSpPr>
          <p:cNvPr id="3" name="Content Placeholder 2">
            <a:extLst>
              <a:ext uri="{FF2B5EF4-FFF2-40B4-BE49-F238E27FC236}">
                <a16:creationId xmlns:a16="http://schemas.microsoft.com/office/drawing/2014/main" id="{132820D0-3CEE-16F2-E3F4-26F87661E93D}"/>
              </a:ext>
            </a:extLst>
          </p:cNvPr>
          <p:cNvSpPr>
            <a:spLocks noGrp="1"/>
          </p:cNvSpPr>
          <p:nvPr>
            <p:ph idx="1"/>
          </p:nvPr>
        </p:nvSpPr>
        <p:spPr>
          <a:xfrm>
            <a:off x="838200" y="934354"/>
            <a:ext cx="10515600" cy="4351338"/>
          </a:xfrm>
        </p:spPr>
        <p:txBody>
          <a:bodyPr/>
          <a:lstStyle/>
          <a:p>
            <a:r>
              <a:rPr lang="en-GB" sz="2400" dirty="0"/>
              <a:t>For vaccination of at-risk children aged less than 2 years of age in an at-risk group JCVI advises the use of the following vaccine: </a:t>
            </a:r>
          </a:p>
          <a:p>
            <a:pPr lvl="1"/>
            <a:r>
              <a:rPr lang="en-GB" dirty="0"/>
              <a:t>Quadrivalent influenza cell-culture vaccine (</a:t>
            </a:r>
            <a:r>
              <a:rPr lang="en-GB" dirty="0" err="1"/>
              <a:t>QIVc</a:t>
            </a:r>
            <a:r>
              <a:rPr lang="en-GB" dirty="0"/>
              <a:t>)</a:t>
            </a:r>
          </a:p>
          <a:p>
            <a:endParaRPr lang="en-GB" sz="2800" dirty="0"/>
          </a:p>
          <a:p>
            <a:r>
              <a:rPr lang="en-GB" sz="2400" dirty="0"/>
              <a:t>This is an off-label recommendation that is supported by unpublished data</a:t>
            </a:r>
          </a:p>
          <a:p>
            <a:endParaRPr lang="en-GB" dirty="0"/>
          </a:p>
        </p:txBody>
      </p:sp>
      <p:sp>
        <p:nvSpPr>
          <p:cNvPr id="7" name="TextBox 6">
            <a:extLst>
              <a:ext uri="{FF2B5EF4-FFF2-40B4-BE49-F238E27FC236}">
                <a16:creationId xmlns:a16="http://schemas.microsoft.com/office/drawing/2014/main" id="{4E855913-BAA6-F7BE-A748-2A9C700CC890}"/>
              </a:ext>
            </a:extLst>
          </p:cNvPr>
          <p:cNvSpPr txBox="1"/>
          <p:nvPr/>
        </p:nvSpPr>
        <p:spPr>
          <a:xfrm>
            <a:off x="1621837" y="3151584"/>
            <a:ext cx="9440968" cy="490712"/>
          </a:xfrm>
          <a:prstGeom prst="rect">
            <a:avLst/>
          </a:prstGeom>
          <a:noFill/>
        </p:spPr>
        <p:txBody>
          <a:bodyPr wrap="square">
            <a:spAutoFit/>
          </a:bodyPr>
          <a:lstStyle/>
          <a:p>
            <a:pPr marL="0" indent="0">
              <a:lnSpc>
                <a:spcPct val="110000"/>
              </a:lnSpc>
              <a:buNone/>
            </a:pPr>
            <a:r>
              <a:rPr lang="en-GB" sz="1800" dirty="0">
                <a:hlinkClick r:id="rId3"/>
              </a:rPr>
              <a:t>JCVI Statement on Influenza Vaccines 2023-24_final version.pdf (nitag-resource.org)</a:t>
            </a:r>
            <a:endParaRPr lang="en-GB" sz="1800" dirty="0">
              <a:latin typeface="Arial" charset="0"/>
              <a:ea typeface="ヒラギノ角ゴ Pro W3" charset="-128"/>
            </a:endParaRPr>
          </a:p>
          <a:p>
            <a:pPr marL="0" indent="0">
              <a:lnSpc>
                <a:spcPct val="110000"/>
              </a:lnSpc>
              <a:buNone/>
            </a:pPr>
            <a:endParaRPr lang="en-GB" sz="600" dirty="0">
              <a:hlinkClick r:id="rId3"/>
            </a:endParaRPr>
          </a:p>
        </p:txBody>
      </p:sp>
      <p:sp>
        <p:nvSpPr>
          <p:cNvPr id="5" name="TextBox 4">
            <a:extLst>
              <a:ext uri="{FF2B5EF4-FFF2-40B4-BE49-F238E27FC236}">
                <a16:creationId xmlns:a16="http://schemas.microsoft.com/office/drawing/2014/main" id="{E692DFF9-C9E5-6AED-F49E-B547A40BAC21}"/>
              </a:ext>
            </a:extLst>
          </p:cNvPr>
          <p:cNvSpPr txBox="1"/>
          <p:nvPr/>
        </p:nvSpPr>
        <p:spPr>
          <a:xfrm>
            <a:off x="838200" y="3642296"/>
            <a:ext cx="10409274" cy="2308324"/>
          </a:xfrm>
          <a:prstGeom prst="rect">
            <a:avLst/>
          </a:prstGeom>
          <a:noFill/>
        </p:spPr>
        <p:txBody>
          <a:bodyPr wrap="square">
            <a:spAutoFit/>
          </a:bodyPr>
          <a:lstStyle/>
          <a:p>
            <a:pPr marL="342900" indent="-342900">
              <a:buFont typeface="Arial" panose="020B0604020202020204" pitchFamily="34" charset="0"/>
              <a:buChar char="•"/>
            </a:pPr>
            <a:r>
              <a:rPr lang="en-GB" sz="2400" dirty="0">
                <a:effectLst/>
              </a:rPr>
              <a:t>Where current practice supports the use of a medicine outside the terms of its licence, it may not be necessary to draw attention to the licence when seeking consent. However, it is good practice to give as much information as patients or carers require or which they may see as relevant </a:t>
            </a:r>
            <a:r>
              <a:rPr lang="en-GB" sz="2400" dirty="0">
                <a:effectLst/>
                <a:hlinkClick r:id="rId4"/>
              </a:rPr>
              <a:t>https://www.gov.uk/drug-safety-update/off-label-or-unlicensed-use-of-medicines-prescribers-responsibilities</a:t>
            </a:r>
            <a:endParaRPr lang="en-GB" sz="2400" dirty="0">
              <a:effectLst/>
            </a:endParaRPr>
          </a:p>
        </p:txBody>
      </p:sp>
      <p:sp>
        <p:nvSpPr>
          <p:cNvPr id="4" name="Slide Number Placeholder 4">
            <a:extLst>
              <a:ext uri="{FF2B5EF4-FFF2-40B4-BE49-F238E27FC236}">
                <a16:creationId xmlns:a16="http://schemas.microsoft.com/office/drawing/2014/main" id="{9264C369-8D10-84DB-5B83-37C2F02A156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48</a:t>
            </a:fld>
            <a:endParaRPr lang="en-GB" dirty="0"/>
          </a:p>
        </p:txBody>
      </p:sp>
    </p:spTree>
    <p:extLst>
      <p:ext uri="{BB962C8B-B14F-4D97-AF65-F5344CB8AC3E}">
        <p14:creationId xmlns:p14="http://schemas.microsoft.com/office/powerpoint/2010/main" val="33212344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09519-8773-4643-88BF-B0CD88317502}"/>
              </a:ext>
            </a:extLst>
          </p:cNvPr>
          <p:cNvSpPr>
            <a:spLocks noGrp="1"/>
          </p:cNvSpPr>
          <p:nvPr>
            <p:ph type="title"/>
          </p:nvPr>
        </p:nvSpPr>
        <p:spPr>
          <a:xfrm>
            <a:off x="507490" y="487330"/>
            <a:ext cx="6945362" cy="660339"/>
          </a:xfrm>
        </p:spPr>
        <p:txBody>
          <a:bodyPr/>
          <a:lstStyle/>
          <a:p>
            <a:r>
              <a:rPr lang="en-GB" sz="3600" b="1" dirty="0"/>
              <a:t>Number of doses</a:t>
            </a:r>
          </a:p>
        </p:txBody>
      </p:sp>
      <p:sp>
        <p:nvSpPr>
          <p:cNvPr id="3" name="Content Placeholder 2">
            <a:extLst>
              <a:ext uri="{FF2B5EF4-FFF2-40B4-BE49-F238E27FC236}">
                <a16:creationId xmlns:a16="http://schemas.microsoft.com/office/drawing/2014/main" id="{8238F200-48CE-4DC6-9926-865A9B08D693}"/>
              </a:ext>
            </a:extLst>
          </p:cNvPr>
          <p:cNvSpPr>
            <a:spLocks noGrp="1"/>
          </p:cNvSpPr>
          <p:nvPr>
            <p:ph idx="1"/>
          </p:nvPr>
        </p:nvSpPr>
        <p:spPr>
          <a:xfrm>
            <a:off x="507490" y="1412363"/>
            <a:ext cx="10515600" cy="4351338"/>
          </a:xfrm>
        </p:spPr>
        <p:txBody>
          <a:bodyPr>
            <a:noAutofit/>
          </a:bodyPr>
          <a:lstStyle/>
          <a:p>
            <a:pPr>
              <a:buFont typeface="Arial" panose="020B0604020202020204" pitchFamily="34" charset="0"/>
              <a:buChar char="•"/>
            </a:pPr>
            <a:r>
              <a:rPr lang="en-GB" sz="2000" dirty="0"/>
              <a:t>Children aged 6 months to less than 9 years </a:t>
            </a:r>
            <a:r>
              <a:rPr lang="en-GB" sz="2000" b="1" dirty="0"/>
              <a:t>who are in clinical risk groups </a:t>
            </a:r>
            <a:r>
              <a:rPr lang="en-GB" sz="2000" b="1" dirty="0">
                <a:cs typeface="Times New Roman" panose="02020603050405020304" pitchFamily="18" charset="0"/>
              </a:rPr>
              <a:t>or who are</a:t>
            </a:r>
            <a:r>
              <a:rPr lang="en-GB" sz="2000" b="1" dirty="0">
                <a:effectLst/>
                <a:ea typeface="Times New Roman" panose="02020603050405020304" pitchFamily="18" charset="0"/>
                <a:cs typeface="Times New Roman" panose="02020603050405020304" pitchFamily="18" charset="0"/>
              </a:rPr>
              <a:t> a household contact of an immunosuppressed individual</a:t>
            </a:r>
            <a:r>
              <a:rPr lang="en-GB" sz="2000" dirty="0">
                <a:effectLst/>
                <a:ea typeface="Times New Roman" panose="02020603050405020304" pitchFamily="18" charset="0"/>
                <a:cs typeface="Times New Roman" panose="02020603050405020304" pitchFamily="18" charset="0"/>
              </a:rPr>
              <a:t> </a:t>
            </a:r>
            <a:r>
              <a:rPr lang="en-GB" sz="2000" dirty="0"/>
              <a:t>who have not received flu vaccine previously should be offered a second dose of LAIV, given at least 4 weeks apart (if no contraindications – otherwise offer inactivated vaccine)</a:t>
            </a:r>
          </a:p>
          <a:p>
            <a:r>
              <a:rPr lang="en-GB" sz="2000" dirty="0"/>
              <a:t>JCVI has advised that children aged 2 years to under 9 years of age </a:t>
            </a:r>
            <a:r>
              <a:rPr lang="en-GB" sz="2000" b="1" dirty="0"/>
              <a:t>who are not in a clinical risk group</a:t>
            </a:r>
            <a:r>
              <a:rPr lang="en-GB" sz="2000" dirty="0"/>
              <a:t>, only require a single dose of LAIV irrespective of whether they have received influenza vaccine previously as only modest additional protection is provided by a second dose of LAIV. This advice differs from that in the SmPC for LAIV. </a:t>
            </a:r>
          </a:p>
          <a:p>
            <a:pPr>
              <a:buFont typeface="Arial" panose="020B0604020202020204" pitchFamily="34" charset="0"/>
              <a:buChar char="•"/>
            </a:pPr>
            <a:r>
              <a:rPr lang="en-GB" sz="2000" dirty="0"/>
              <a:t>Also, healthy children under 9 years whose parents request they receive Injectable Influenza Vaccine instead of LAIV should be offered a single dose, even if they have not previously received influenza vaccine. The same applies to healthy children who cannot receive LAIV due to contraindications.</a:t>
            </a:r>
          </a:p>
        </p:txBody>
      </p:sp>
      <p:sp>
        <p:nvSpPr>
          <p:cNvPr id="4" name="Slide Number Placeholder 4">
            <a:extLst>
              <a:ext uri="{FF2B5EF4-FFF2-40B4-BE49-F238E27FC236}">
                <a16:creationId xmlns:a16="http://schemas.microsoft.com/office/drawing/2014/main" id="{E431B6A4-D65A-063B-C117-FC1A918FB5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49</a:t>
            </a:fld>
            <a:endParaRPr lang="en-GB" dirty="0"/>
          </a:p>
        </p:txBody>
      </p:sp>
    </p:spTree>
    <p:extLst>
      <p:ext uri="{BB962C8B-B14F-4D97-AF65-F5344CB8AC3E}">
        <p14:creationId xmlns:p14="http://schemas.microsoft.com/office/powerpoint/2010/main" val="2799629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BEC46-2809-6166-52C3-7B87F96B1DA8}"/>
              </a:ext>
            </a:extLst>
          </p:cNvPr>
          <p:cNvSpPr>
            <a:spLocks noGrp="1"/>
          </p:cNvSpPr>
          <p:nvPr>
            <p:ph type="title"/>
          </p:nvPr>
        </p:nvSpPr>
        <p:spPr>
          <a:xfrm>
            <a:off x="838200" y="136525"/>
            <a:ext cx="10515600" cy="1325563"/>
          </a:xfrm>
        </p:spPr>
        <p:txBody>
          <a:bodyPr/>
          <a:lstStyle/>
          <a:p>
            <a:r>
              <a:rPr lang="en-GB" sz="3600" b="1" dirty="0"/>
              <a:t>Aims of resource</a:t>
            </a:r>
          </a:p>
        </p:txBody>
      </p:sp>
      <p:sp>
        <p:nvSpPr>
          <p:cNvPr id="3" name="Content Placeholder 2">
            <a:extLst>
              <a:ext uri="{FF2B5EF4-FFF2-40B4-BE49-F238E27FC236}">
                <a16:creationId xmlns:a16="http://schemas.microsoft.com/office/drawing/2014/main" id="{F15C4BFB-9003-6EC8-F02D-77501C825062}"/>
              </a:ext>
            </a:extLst>
          </p:cNvPr>
          <p:cNvSpPr>
            <a:spLocks noGrp="1"/>
          </p:cNvSpPr>
          <p:nvPr>
            <p:ph idx="1"/>
          </p:nvPr>
        </p:nvSpPr>
        <p:spPr>
          <a:xfrm>
            <a:off x="838200" y="970219"/>
            <a:ext cx="10515600" cy="4351338"/>
          </a:xfrm>
        </p:spPr>
        <p:txBody>
          <a:bodyPr/>
          <a:lstStyle/>
          <a:p>
            <a:pPr marL="0" indent="0">
              <a:buNone/>
            </a:pPr>
            <a:r>
              <a:rPr lang="en-GB" sz="2400" b="1" dirty="0">
                <a:latin typeface="Arial" charset="0"/>
                <a:ea typeface="ヒラギノ角ゴ Pro W3" charset="-128"/>
                <a:cs typeface="ヒラギノ角ゴ Pro W3" charset="-128"/>
              </a:rPr>
              <a:t>The purpose of this training resource is to:</a:t>
            </a:r>
          </a:p>
          <a:p>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Develop the knowledge base of healthcare practitioners regarding the 2023 to 2024 seasonal flu vaccination programme </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Support healthcare practitioners involved in discussing flu vaccination with those eligible by providing evidence based information </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Promote high uptake of flu vaccination in all eligible groups by increasing the knowledge of those involved in delivering the vaccination programme</a:t>
            </a:r>
          </a:p>
          <a:p>
            <a:pPr>
              <a:spcBef>
                <a:spcPct val="0"/>
              </a:spcBef>
              <a:buFont typeface="Arial"/>
              <a:buChar char="•"/>
            </a:pPr>
            <a:endParaRPr lang="en-GB" sz="2400" dirty="0">
              <a:latin typeface="Arial" charset="0"/>
              <a:ea typeface="ヒラギノ角ゴ Pro W3" charset="-128"/>
              <a:cs typeface="ヒラギノ角ゴ Pro W3" charset="-128"/>
            </a:endParaRPr>
          </a:p>
          <a:p>
            <a:pPr>
              <a:spcBef>
                <a:spcPct val="0"/>
              </a:spcBef>
              <a:buFont typeface="Arial"/>
              <a:buChar char="•"/>
            </a:pPr>
            <a:r>
              <a:rPr lang="en-GB" sz="2400" dirty="0">
                <a:latin typeface="Arial" charset="0"/>
                <a:ea typeface="ヒラギノ角ゴ Pro W3" charset="-128"/>
                <a:cs typeface="ヒラギノ角ゴ Pro W3" charset="-128"/>
              </a:rPr>
              <a:t>Provide information on the administration of flu vaccines</a:t>
            </a:r>
            <a:endParaRPr lang="en-GB" sz="2400" dirty="0"/>
          </a:p>
        </p:txBody>
      </p:sp>
      <p:sp>
        <p:nvSpPr>
          <p:cNvPr id="4" name="Slide Number Placeholder 4">
            <a:extLst>
              <a:ext uri="{FF2B5EF4-FFF2-40B4-BE49-F238E27FC236}">
                <a16:creationId xmlns:a16="http://schemas.microsoft.com/office/drawing/2014/main" id="{5DC432BB-41EC-C06C-C918-2E7730E688F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a:t>
            </a:fld>
            <a:endParaRPr lang="en-GB" dirty="0"/>
          </a:p>
        </p:txBody>
      </p:sp>
    </p:spTree>
    <p:extLst>
      <p:ext uri="{BB962C8B-B14F-4D97-AF65-F5344CB8AC3E}">
        <p14:creationId xmlns:p14="http://schemas.microsoft.com/office/powerpoint/2010/main" val="38591332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E96FE-0DE3-4F90-8997-912509272783}"/>
              </a:ext>
            </a:extLst>
          </p:cNvPr>
          <p:cNvSpPr>
            <a:spLocks noGrp="1"/>
          </p:cNvSpPr>
          <p:nvPr>
            <p:ph type="title"/>
          </p:nvPr>
        </p:nvSpPr>
        <p:spPr>
          <a:xfrm>
            <a:off x="330205" y="136525"/>
            <a:ext cx="7544830" cy="734984"/>
          </a:xfrm>
        </p:spPr>
        <p:txBody>
          <a:bodyPr>
            <a:normAutofit/>
          </a:bodyPr>
          <a:lstStyle/>
          <a:p>
            <a:r>
              <a:rPr lang="en-GB" sz="3600" b="1" dirty="0"/>
              <a:t>Improving vaccine effectiveness</a:t>
            </a:r>
          </a:p>
        </p:txBody>
      </p:sp>
      <p:sp>
        <p:nvSpPr>
          <p:cNvPr id="3" name="Content Placeholder 2">
            <a:extLst>
              <a:ext uri="{FF2B5EF4-FFF2-40B4-BE49-F238E27FC236}">
                <a16:creationId xmlns:a16="http://schemas.microsoft.com/office/drawing/2014/main" id="{29444964-2B08-4BB1-B043-6F7446CCADA1}"/>
              </a:ext>
            </a:extLst>
          </p:cNvPr>
          <p:cNvSpPr>
            <a:spLocks noGrp="1"/>
          </p:cNvSpPr>
          <p:nvPr>
            <p:ph idx="1"/>
          </p:nvPr>
        </p:nvSpPr>
        <p:spPr>
          <a:xfrm>
            <a:off x="330205" y="1415845"/>
            <a:ext cx="2717795" cy="4710319"/>
          </a:xfrm>
        </p:spPr>
        <p:txBody>
          <a:bodyPr/>
          <a:lstStyle/>
          <a:p>
            <a:pPr marL="0" indent="0">
              <a:buNone/>
            </a:pPr>
            <a:endParaRPr lang="en-GB" dirty="0"/>
          </a:p>
          <a:p>
            <a:pPr marL="0" indent="0">
              <a:buNone/>
            </a:pPr>
            <a:r>
              <a:rPr lang="en-GB" dirty="0"/>
              <a:t>There are a number of potential factors leading to reduced vaccine effectiveness</a:t>
            </a:r>
          </a:p>
          <a:p>
            <a:pPr marL="0" indent="0">
              <a:buNone/>
            </a:pPr>
            <a:endParaRPr lang="en-GB" dirty="0"/>
          </a:p>
        </p:txBody>
      </p:sp>
      <p:pic>
        <p:nvPicPr>
          <p:cNvPr id="7" name="Picture 6">
            <a:extLst>
              <a:ext uri="{FF2B5EF4-FFF2-40B4-BE49-F238E27FC236}">
                <a16:creationId xmlns:a16="http://schemas.microsoft.com/office/drawing/2014/main" id="{5BB6A927-5827-4CA9-B0AA-F9BA73E19E77}"/>
              </a:ext>
            </a:extLst>
          </p:cNvPr>
          <p:cNvPicPr>
            <a:picLocks noChangeAspect="1"/>
          </p:cNvPicPr>
          <p:nvPr/>
        </p:nvPicPr>
        <p:blipFill>
          <a:blip r:embed="rId2"/>
          <a:stretch>
            <a:fillRect/>
          </a:stretch>
        </p:blipFill>
        <p:spPr>
          <a:xfrm>
            <a:off x="3348682" y="1103159"/>
            <a:ext cx="8843318" cy="5023005"/>
          </a:xfrm>
          <a:prstGeom prst="rect">
            <a:avLst/>
          </a:prstGeom>
        </p:spPr>
      </p:pic>
      <p:sp>
        <p:nvSpPr>
          <p:cNvPr id="4" name="Slide Number Placeholder 4">
            <a:extLst>
              <a:ext uri="{FF2B5EF4-FFF2-40B4-BE49-F238E27FC236}">
                <a16:creationId xmlns:a16="http://schemas.microsoft.com/office/drawing/2014/main" id="{481FF068-3869-0302-0BAA-35122CF19FD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50</a:t>
            </a:fld>
            <a:endParaRPr lang="en-GB" dirty="0"/>
          </a:p>
        </p:txBody>
      </p:sp>
    </p:spTree>
    <p:extLst>
      <p:ext uri="{BB962C8B-B14F-4D97-AF65-F5344CB8AC3E}">
        <p14:creationId xmlns:p14="http://schemas.microsoft.com/office/powerpoint/2010/main" val="10172911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674C5-638E-4990-B35B-87FF808BC27F}"/>
              </a:ext>
            </a:extLst>
          </p:cNvPr>
          <p:cNvSpPr>
            <a:spLocks noGrp="1"/>
          </p:cNvSpPr>
          <p:nvPr>
            <p:ph type="title"/>
          </p:nvPr>
        </p:nvSpPr>
        <p:spPr>
          <a:xfrm>
            <a:off x="568674" y="-53163"/>
            <a:ext cx="7367549" cy="734984"/>
          </a:xfrm>
        </p:spPr>
        <p:txBody>
          <a:bodyPr/>
          <a:lstStyle/>
          <a:p>
            <a:r>
              <a:rPr lang="en-GB" sz="3600" b="1" dirty="0"/>
              <a:t>Influenza vaccine effectiveness</a:t>
            </a:r>
          </a:p>
        </p:txBody>
      </p:sp>
      <p:sp>
        <p:nvSpPr>
          <p:cNvPr id="3" name="Content Placeholder 2">
            <a:extLst>
              <a:ext uri="{FF2B5EF4-FFF2-40B4-BE49-F238E27FC236}">
                <a16:creationId xmlns:a16="http://schemas.microsoft.com/office/drawing/2014/main" id="{AFA2AF72-015D-416F-A71C-F3CD4C42EEC6}"/>
              </a:ext>
            </a:extLst>
          </p:cNvPr>
          <p:cNvSpPr>
            <a:spLocks noGrp="1"/>
          </p:cNvSpPr>
          <p:nvPr>
            <p:ph idx="1"/>
          </p:nvPr>
        </p:nvSpPr>
        <p:spPr>
          <a:xfrm>
            <a:off x="200246" y="552893"/>
            <a:ext cx="11791507" cy="4945887"/>
          </a:xfrm>
        </p:spPr>
        <p:txBody>
          <a:bodyPr>
            <a:noAutofit/>
          </a:bodyPr>
          <a:lstStyle/>
          <a:p>
            <a:pPr>
              <a:buFont typeface="Arial" panose="020B0604020202020204" pitchFamily="34" charset="0"/>
              <a:buChar char="•"/>
            </a:pPr>
            <a:r>
              <a:rPr lang="en-GB" sz="1800" dirty="0"/>
              <a:t>Vaccine effectiveness of injectable influenza vaccine (VE) varies from one season to the next. Overall effectiveness has been estimated at between 30% to 60% (adults aged 18 to 65 years) for flu infection in primary care</a:t>
            </a:r>
          </a:p>
          <a:p>
            <a:pPr>
              <a:buFont typeface="Arial" panose="020B0604020202020204" pitchFamily="34" charset="0"/>
              <a:buChar char="•"/>
            </a:pPr>
            <a:r>
              <a:rPr lang="en-GB" sz="1800" dirty="0"/>
              <a:t>LAIV is thought to provide broader protection than inactivated vaccines, and therefore has potential to offer better protection against strains that have undergone antigenic drift compared to the original virus strains in the vaccine). LAIV has been shown to provide a higher level of protection for children than trivalent inactivated influenza vaccine a meta-analysis suggested an efficacy </a:t>
            </a:r>
            <a:r>
              <a:rPr lang="en-GB" sz="1800" dirty="0">
                <a:hlinkClick r:id="rId3"/>
              </a:rPr>
              <a:t>Green book Chapter 19</a:t>
            </a:r>
            <a:endParaRPr lang="en-GB" sz="1800" dirty="0"/>
          </a:p>
          <a:p>
            <a:pPr>
              <a:buFont typeface="Arial" panose="020B0604020202020204" pitchFamily="34" charset="0"/>
              <a:buChar char="•"/>
            </a:pPr>
            <a:r>
              <a:rPr lang="en-GB" sz="1800" dirty="0"/>
              <a:t>There is lower effectiveness in older people although immunisation can provide important protection against flu GP consultation and severe disease/flu confirmed hospital admission </a:t>
            </a:r>
          </a:p>
          <a:p>
            <a:pPr>
              <a:buFont typeface="Arial" panose="020B0604020202020204" pitchFamily="34" charset="0"/>
              <a:buChar char="•"/>
            </a:pPr>
            <a:r>
              <a:rPr lang="en-GB" sz="1800" dirty="0"/>
              <a:t>In the last decade, there has generally been a good match between the strains of flu in the vaccine and those circulating but there has often been poorer effectiveness against influenza A (H3N2), particularly in the elderly, where burden of infection from that strain is highest</a:t>
            </a:r>
          </a:p>
          <a:p>
            <a:pPr>
              <a:buFont typeface="Arial" panose="020B0604020202020204" pitchFamily="34" charset="0"/>
              <a:buChar char="•"/>
            </a:pPr>
            <a:r>
              <a:rPr lang="en-GB" sz="1800" dirty="0"/>
              <a:t>Potential explanations for the low effectiveness against influenza A(H3N2) include</a:t>
            </a:r>
          </a:p>
          <a:p>
            <a:pPr marL="1016000" lvl="4" indent="-285750"/>
            <a:r>
              <a:rPr lang="en-GB" dirty="0" err="1"/>
              <a:t>Immunosenescence</a:t>
            </a:r>
            <a:r>
              <a:rPr lang="en-GB" dirty="0"/>
              <a:t> </a:t>
            </a:r>
            <a:r>
              <a:rPr lang="en-GB" dirty="0">
                <a:latin typeface="Arial"/>
                <a:ea typeface="+mn-ea"/>
              </a:rPr>
              <a:t>(age related reduction in immune response) </a:t>
            </a:r>
            <a:endParaRPr lang="en-GB" dirty="0"/>
          </a:p>
          <a:p>
            <a:pPr marL="1016000" lvl="4" indent="-285750"/>
            <a:r>
              <a:rPr lang="en-GB" dirty="0"/>
              <a:t>Genetic drift of the circulating viral strain (compared to the vaccine strain, as happened in 2014 to 2015 flu season)</a:t>
            </a:r>
          </a:p>
          <a:p>
            <a:pPr marL="1016000" lvl="4" indent="-285750"/>
            <a:r>
              <a:rPr lang="en-GB" dirty="0"/>
              <a:t>Egg adaptation - in recent seasons, changes to the virus during the manufacturing process have arisen with A(H3N2) strain when flu vaccine strains are propagated in eggs which means that the vaccines do not work as well  against confirmed disease</a:t>
            </a:r>
          </a:p>
        </p:txBody>
      </p:sp>
      <p:sp>
        <p:nvSpPr>
          <p:cNvPr id="4" name="Slide Number Placeholder 4">
            <a:extLst>
              <a:ext uri="{FF2B5EF4-FFF2-40B4-BE49-F238E27FC236}">
                <a16:creationId xmlns:a16="http://schemas.microsoft.com/office/drawing/2014/main" id="{6060D3B6-DEB2-D76C-9843-63A984BBC31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51</a:t>
            </a:fld>
            <a:endParaRPr lang="en-GB" dirty="0"/>
          </a:p>
        </p:txBody>
      </p:sp>
    </p:spTree>
    <p:extLst>
      <p:ext uri="{BB962C8B-B14F-4D97-AF65-F5344CB8AC3E}">
        <p14:creationId xmlns:p14="http://schemas.microsoft.com/office/powerpoint/2010/main" val="9844706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BA30E-9235-47B5-8E8F-E18EF6426191}"/>
              </a:ext>
            </a:extLst>
          </p:cNvPr>
          <p:cNvSpPr>
            <a:spLocks noGrp="1"/>
          </p:cNvSpPr>
          <p:nvPr>
            <p:ph type="title"/>
          </p:nvPr>
        </p:nvSpPr>
        <p:spPr>
          <a:xfrm>
            <a:off x="330205" y="0"/>
            <a:ext cx="9993665" cy="623017"/>
          </a:xfrm>
        </p:spPr>
        <p:txBody>
          <a:bodyPr>
            <a:normAutofit/>
          </a:bodyPr>
          <a:lstStyle/>
          <a:p>
            <a:r>
              <a:rPr lang="en-GB" sz="3600" b="1" dirty="0"/>
              <a:t>Contraindications to flu vaccination</a:t>
            </a:r>
          </a:p>
        </p:txBody>
      </p:sp>
      <p:sp>
        <p:nvSpPr>
          <p:cNvPr id="3" name="Content Placeholder 2">
            <a:extLst>
              <a:ext uri="{FF2B5EF4-FFF2-40B4-BE49-F238E27FC236}">
                <a16:creationId xmlns:a16="http://schemas.microsoft.com/office/drawing/2014/main" id="{DA52C757-79D2-4A24-B46B-F896329E3851}"/>
              </a:ext>
            </a:extLst>
          </p:cNvPr>
          <p:cNvSpPr>
            <a:spLocks noGrp="1"/>
          </p:cNvSpPr>
          <p:nvPr>
            <p:ph idx="1"/>
          </p:nvPr>
        </p:nvSpPr>
        <p:spPr>
          <a:xfrm>
            <a:off x="534071" y="594393"/>
            <a:ext cx="11195474" cy="4355979"/>
          </a:xfrm>
        </p:spPr>
        <p:txBody>
          <a:bodyPr>
            <a:noAutofit/>
          </a:bodyPr>
          <a:lstStyle/>
          <a:p>
            <a:pPr marL="0" indent="0">
              <a:spcBef>
                <a:spcPts val="600"/>
              </a:spcBef>
            </a:pPr>
            <a:r>
              <a:rPr lang="en-GB" sz="1600" dirty="0"/>
              <a:t> There are very few individuals who cannot receive any flu vaccine </a:t>
            </a:r>
          </a:p>
          <a:p>
            <a:pPr marL="0" indent="0">
              <a:spcBef>
                <a:spcPts val="600"/>
              </a:spcBef>
            </a:pPr>
            <a:r>
              <a:rPr lang="en-GB" sz="1600" b="1" dirty="0"/>
              <a:t> Where LAIV cannot be given to a child, it is likely that inactivated vaccine could be given instead</a:t>
            </a:r>
          </a:p>
          <a:p>
            <a:pPr marL="0" indent="0">
              <a:spcBef>
                <a:spcPts val="600"/>
              </a:spcBef>
            </a:pPr>
            <a:r>
              <a:rPr lang="en-GB" sz="1600" dirty="0"/>
              <a:t> Where there is doubt, expert advice should be sought promptly so that the period the individual is left unvaccinated is  minimised</a:t>
            </a:r>
          </a:p>
          <a:p>
            <a:pPr marL="0" indent="0">
              <a:spcBef>
                <a:spcPts val="600"/>
              </a:spcBef>
              <a:buNone/>
            </a:pPr>
            <a:r>
              <a:rPr lang="en-GB" sz="1600" b="1" dirty="0"/>
              <a:t>Contraindications for all flu vaccines:</a:t>
            </a:r>
          </a:p>
          <a:p>
            <a:pPr>
              <a:spcBef>
                <a:spcPts val="600"/>
              </a:spcBef>
            </a:pPr>
            <a:r>
              <a:rPr lang="en-GB" sz="1600" dirty="0">
                <a:ea typeface="ヒラギノ角ゴ Pro W3" charset="-128"/>
                <a:cs typeface="ヒラギノ角ゴ Pro W3" charset="-128"/>
              </a:rPr>
              <a:t>Confirmed anaphylactic reaction to a previous dose of flu vaccine</a:t>
            </a:r>
          </a:p>
          <a:p>
            <a:pPr>
              <a:spcBef>
                <a:spcPts val="600"/>
              </a:spcBef>
            </a:pPr>
            <a:r>
              <a:rPr lang="en-GB" sz="1600" dirty="0">
                <a:ea typeface="ヒラギノ角ゴ Pro W3" charset="-128"/>
                <a:cs typeface="ヒラギノ角ゴ Pro W3" charset="-128"/>
              </a:rPr>
              <a:t>Confirmed anaphylactic reaction </a:t>
            </a:r>
            <a:r>
              <a:rPr lang="en-GB" sz="1600" dirty="0"/>
              <a:t>to a component of flu vaccine (for example to gelatine in LAIV) or residue from the manufacturing process (gentamicin), except egg proteins (see slide on egg allergy) </a:t>
            </a:r>
            <a:endParaRPr lang="en-GB" sz="1600" dirty="0">
              <a:ea typeface="ヒラギノ角ゴ Pro W3" charset="-128"/>
              <a:cs typeface="ヒラギノ角ゴ Pro W3" charset="-128"/>
            </a:endParaRPr>
          </a:p>
          <a:p>
            <a:pPr marL="0" indent="0">
              <a:spcBef>
                <a:spcPts val="600"/>
              </a:spcBef>
              <a:buNone/>
            </a:pPr>
            <a:r>
              <a:rPr lang="en-GB" sz="1600" b="1" dirty="0">
                <a:ea typeface="ヒラギノ角ゴ Pro W3" charset="-128"/>
                <a:cs typeface="ヒラギノ角ゴ Pro W3" charset="-128"/>
              </a:rPr>
              <a:t>Additional contraindications for LAIV :</a:t>
            </a:r>
          </a:p>
          <a:p>
            <a:pPr lvl="4">
              <a:lnSpc>
                <a:spcPct val="90000"/>
              </a:lnSpc>
              <a:buFont typeface="Arial"/>
              <a:buChar char="•"/>
            </a:pPr>
            <a:r>
              <a:rPr lang="en-GB" sz="1600" dirty="0"/>
              <a:t>Clinically severely immunocompromised due to a condition or immunosuppressive therapy such as:</a:t>
            </a:r>
          </a:p>
          <a:p>
            <a:pPr lvl="4">
              <a:lnSpc>
                <a:spcPct val="90000"/>
              </a:lnSpc>
              <a:buFont typeface="Arial"/>
              <a:buChar char="•"/>
            </a:pPr>
            <a:r>
              <a:rPr lang="en-GB" sz="1600" dirty="0"/>
              <a:t>Acute and chronic leukaemias</a:t>
            </a:r>
          </a:p>
          <a:p>
            <a:pPr lvl="4">
              <a:lnSpc>
                <a:spcPct val="90000"/>
              </a:lnSpc>
              <a:buFont typeface="Arial"/>
              <a:buChar char="•"/>
            </a:pPr>
            <a:r>
              <a:rPr lang="en-GB" sz="1600" dirty="0"/>
              <a:t>Lymphoma</a:t>
            </a:r>
          </a:p>
          <a:p>
            <a:pPr lvl="4">
              <a:lnSpc>
                <a:spcPct val="90000"/>
              </a:lnSpc>
              <a:buFont typeface="Arial"/>
              <a:buChar char="•"/>
            </a:pPr>
            <a:r>
              <a:rPr lang="en-GB" sz="1600" dirty="0"/>
              <a:t>HIV infection not suppressed by highly active antiretroviral therapy (HAART)</a:t>
            </a:r>
          </a:p>
          <a:p>
            <a:pPr lvl="4">
              <a:lnSpc>
                <a:spcPct val="90000"/>
              </a:lnSpc>
              <a:buFont typeface="Arial"/>
              <a:buChar char="•"/>
            </a:pPr>
            <a:r>
              <a:rPr lang="en-GB" sz="1600" dirty="0"/>
              <a:t>Cellular immune deficiencies</a:t>
            </a:r>
          </a:p>
          <a:p>
            <a:pPr lvl="4">
              <a:lnSpc>
                <a:spcPct val="90000"/>
              </a:lnSpc>
              <a:buFont typeface="Arial"/>
              <a:buChar char="•"/>
            </a:pPr>
            <a:r>
              <a:rPr lang="en-GB" sz="1600" dirty="0"/>
              <a:t>High dose corticosteroids</a:t>
            </a:r>
          </a:p>
          <a:p>
            <a:pPr lvl="4">
              <a:lnSpc>
                <a:spcPct val="90000"/>
              </a:lnSpc>
              <a:buFont typeface="Arial"/>
              <a:buChar char="•"/>
            </a:pPr>
            <a:r>
              <a:rPr lang="en-GB" sz="1600" dirty="0"/>
              <a:t>Receiving salicylate therapy e.g. aspirin</a:t>
            </a:r>
          </a:p>
          <a:p>
            <a:pPr lvl="4">
              <a:lnSpc>
                <a:spcPct val="90000"/>
              </a:lnSpc>
              <a:buFont typeface="Arial"/>
              <a:buChar char="•"/>
            </a:pPr>
            <a:r>
              <a:rPr lang="en-GB" sz="1600" dirty="0"/>
              <a:t>Known to be pregnant</a:t>
            </a:r>
            <a:endParaRPr lang="en-GB" sz="1600" dirty="0">
              <a:ea typeface="ヒラギノ角ゴ Pro W3" charset="-128"/>
              <a:cs typeface="ヒラギノ角ゴ Pro W3" charset="-128"/>
            </a:endParaRPr>
          </a:p>
          <a:p>
            <a:pPr marL="0" indent="0">
              <a:lnSpc>
                <a:spcPct val="90000"/>
              </a:lnSpc>
              <a:spcBef>
                <a:spcPts val="600"/>
              </a:spcBef>
            </a:pPr>
            <a:r>
              <a:rPr lang="en-GB" sz="1600" dirty="0">
                <a:ea typeface="ヒラギノ角ゴ Pro W3" charset="-128"/>
                <a:cs typeface="ヒラギノ角ゴ Pro W3" charset="-128"/>
              </a:rPr>
              <a:t> Also contraindications for children with acute and </a:t>
            </a:r>
            <a:r>
              <a:rPr lang="en-GB" sz="1600" dirty="0"/>
              <a:t>severe asthma - see specific slide</a:t>
            </a:r>
          </a:p>
          <a:p>
            <a:pPr marL="0" indent="0">
              <a:lnSpc>
                <a:spcPct val="90000"/>
              </a:lnSpc>
              <a:spcBef>
                <a:spcPts val="600"/>
              </a:spcBef>
              <a:buNone/>
            </a:pPr>
            <a:r>
              <a:rPr lang="en-GB" sz="1600" dirty="0">
                <a:ea typeface="ヒラギノ角ゴ Pro W3" charset="-128"/>
                <a:cs typeface="ヒラギノ角ゴ Pro W3" charset="-128"/>
              </a:rPr>
              <a:t>This list is not exhaustive please refer to </a:t>
            </a:r>
            <a:r>
              <a:rPr lang="en-GB" sz="1600" dirty="0">
                <a:hlinkClick r:id="rId3"/>
              </a:rPr>
              <a:t>https://www.gov.uk/government/publications/influenza-the-green-book-chapter-19</a:t>
            </a:r>
            <a:endParaRPr lang="en-GB" sz="1600" dirty="0">
              <a:ea typeface="ヒラギノ角ゴ Pro W3" charset="-128"/>
              <a:cs typeface="ヒラギノ角ゴ Pro W3" charset="-128"/>
            </a:endParaRPr>
          </a:p>
        </p:txBody>
      </p:sp>
      <p:sp>
        <p:nvSpPr>
          <p:cNvPr id="4" name="Slide Number Placeholder 4">
            <a:extLst>
              <a:ext uri="{FF2B5EF4-FFF2-40B4-BE49-F238E27FC236}">
                <a16:creationId xmlns:a16="http://schemas.microsoft.com/office/drawing/2014/main" id="{FDA093CC-95AD-DB4D-40EF-8761EB33FDD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52</a:t>
            </a:fld>
            <a:endParaRPr lang="en-GB" dirty="0"/>
          </a:p>
        </p:txBody>
      </p:sp>
    </p:spTree>
    <p:extLst>
      <p:ext uri="{BB962C8B-B14F-4D97-AF65-F5344CB8AC3E}">
        <p14:creationId xmlns:p14="http://schemas.microsoft.com/office/powerpoint/2010/main" val="33005412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BC248-17BE-4DE1-B4E4-ADC5B82815E7}"/>
              </a:ext>
            </a:extLst>
          </p:cNvPr>
          <p:cNvSpPr>
            <a:spLocks noGrp="1"/>
          </p:cNvSpPr>
          <p:nvPr>
            <p:ph type="title"/>
          </p:nvPr>
        </p:nvSpPr>
        <p:spPr>
          <a:xfrm>
            <a:off x="414182" y="195937"/>
            <a:ext cx="6770389" cy="718457"/>
          </a:xfrm>
        </p:spPr>
        <p:txBody>
          <a:bodyPr>
            <a:normAutofit fontScale="90000"/>
          </a:bodyPr>
          <a:lstStyle/>
          <a:p>
            <a:pPr>
              <a:lnSpc>
                <a:spcPct val="140000"/>
              </a:lnSpc>
              <a:spcAft>
                <a:spcPts val="1200"/>
              </a:spcAft>
            </a:pPr>
            <a:r>
              <a:rPr lang="en-GB" sz="4000" b="1" dirty="0">
                <a:effectLst/>
                <a:latin typeface="+mn-lt"/>
                <a:ea typeface="Calibri" panose="020F0502020204030204" pitchFamily="34" charset="0"/>
                <a:cs typeface="Times New Roman" panose="02020603050405020304" pitchFamily="18" charset="0"/>
              </a:rPr>
              <a:t>Salicylate therapy and LAIV</a:t>
            </a:r>
            <a:r>
              <a:rPr lang="en-GB" sz="4000" dirty="0">
                <a:effectLst/>
                <a:latin typeface="Calibri" panose="020F0502020204030204" pitchFamily="34" charset="0"/>
                <a:ea typeface="Calibri" panose="020F0502020204030204" pitchFamily="34" charset="0"/>
                <a:cs typeface="Times New Roman" panose="02020603050405020304" pitchFamily="18" charset="0"/>
              </a:rPr>
              <a:t/>
            </a:r>
            <a:br>
              <a:rPr lang="en-GB" sz="40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ACE88144-BD14-4E77-8C90-5ED9B846E5F4}"/>
              </a:ext>
            </a:extLst>
          </p:cNvPr>
          <p:cNvSpPr>
            <a:spLocks noGrp="1"/>
          </p:cNvSpPr>
          <p:nvPr>
            <p:ph idx="1"/>
          </p:nvPr>
        </p:nvSpPr>
        <p:spPr>
          <a:xfrm>
            <a:off x="749710" y="1422503"/>
            <a:ext cx="10515600" cy="4351338"/>
          </a:xfrm>
        </p:spPr>
        <p:txBody>
          <a:bodyPr>
            <a:normAutofit/>
          </a:bodyPr>
          <a:lstStyle/>
          <a:p>
            <a:r>
              <a:rPr lang="en-GB" sz="2000" dirty="0"/>
              <a:t>Children and adolescents who are receiving salicylate therapy (e.g. aspirin) (other than for topical treatment of localised conditions such as in skin creams for verrucae) should not be given LAIV </a:t>
            </a:r>
          </a:p>
          <a:p>
            <a:r>
              <a:rPr lang="en-GB" sz="2000" dirty="0"/>
              <a:t>This is because of the association of Reye’s syndrome with salicylates and wild-type influenza infection</a:t>
            </a:r>
          </a:p>
          <a:p>
            <a:r>
              <a:rPr lang="en-GB" sz="2000" dirty="0"/>
              <a:t>Reye's syndrome has been reported following the use of salicylates during wild-type influenza infection</a:t>
            </a:r>
          </a:p>
          <a:p>
            <a:r>
              <a:rPr lang="en-GB" sz="2000" dirty="0"/>
              <a:t>Because of the theoretical risk of Reye’s syndrome following administration of the LAIV to children on aspirin therapy or other salicylate-containing medicine, they should not be given LAIV and should instead be offered an inactivated flu vaccine</a:t>
            </a:r>
          </a:p>
          <a:p>
            <a:r>
              <a:rPr lang="en-GB" sz="2000" dirty="0"/>
              <a:t>Reye's syndrome is a very rare disorder that can cause serious liver and brain damage. If not treated promptly, it may lead to permanent brain injury or death</a:t>
            </a:r>
          </a:p>
        </p:txBody>
      </p:sp>
      <p:sp>
        <p:nvSpPr>
          <p:cNvPr id="4" name="Slide Number Placeholder 4">
            <a:extLst>
              <a:ext uri="{FF2B5EF4-FFF2-40B4-BE49-F238E27FC236}">
                <a16:creationId xmlns:a16="http://schemas.microsoft.com/office/drawing/2014/main" id="{AB954D66-7133-8DBD-E92D-A4D07EC7AE8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53</a:t>
            </a:fld>
            <a:endParaRPr lang="en-GB" dirty="0"/>
          </a:p>
        </p:txBody>
      </p:sp>
    </p:spTree>
    <p:extLst>
      <p:ext uri="{BB962C8B-B14F-4D97-AF65-F5344CB8AC3E}">
        <p14:creationId xmlns:p14="http://schemas.microsoft.com/office/powerpoint/2010/main" val="19217530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9634D-F4DD-8593-321D-DD320D0CB383}"/>
              </a:ext>
            </a:extLst>
          </p:cNvPr>
          <p:cNvSpPr>
            <a:spLocks noGrp="1"/>
          </p:cNvSpPr>
          <p:nvPr>
            <p:ph type="title"/>
          </p:nvPr>
        </p:nvSpPr>
        <p:spPr/>
        <p:txBody>
          <a:bodyPr/>
          <a:lstStyle/>
          <a:p>
            <a:r>
              <a:rPr lang="en-GB" sz="4000" b="1" dirty="0">
                <a:effectLst/>
                <a:ea typeface="Times New Roman" panose="02020603050405020304" pitchFamily="18" charset="0"/>
                <a:cs typeface="Segoe UI" panose="020B0502040204020203" pitchFamily="34" charset="0"/>
              </a:rPr>
              <a:t>Pregnancy and breast feeding </a:t>
            </a:r>
            <a:r>
              <a:rPr lang="en-GB" sz="4000" dirty="0">
                <a:effectLst/>
                <a:ea typeface="Calibri" panose="020F0502020204030204" pitchFamily="34" charset="0"/>
              </a:rPr>
              <a:t/>
            </a:r>
            <a:br>
              <a:rPr lang="en-GB" sz="4000" dirty="0">
                <a:effectLst/>
                <a:ea typeface="Calibri" panose="020F0502020204030204" pitchFamily="34" charset="0"/>
              </a:rPr>
            </a:br>
            <a:endParaRPr lang="en-GB" sz="4000" dirty="0"/>
          </a:p>
        </p:txBody>
      </p:sp>
      <p:sp>
        <p:nvSpPr>
          <p:cNvPr id="3" name="Content Placeholder 2">
            <a:extLst>
              <a:ext uri="{FF2B5EF4-FFF2-40B4-BE49-F238E27FC236}">
                <a16:creationId xmlns:a16="http://schemas.microsoft.com/office/drawing/2014/main" id="{6346BCE8-22AC-13FF-4D4A-AB0F0695830D}"/>
              </a:ext>
            </a:extLst>
          </p:cNvPr>
          <p:cNvSpPr>
            <a:spLocks noGrp="1"/>
          </p:cNvSpPr>
          <p:nvPr>
            <p:ph idx="1"/>
          </p:nvPr>
        </p:nvSpPr>
        <p:spPr>
          <a:xfrm>
            <a:off x="838200" y="1383174"/>
            <a:ext cx="10515600" cy="4351338"/>
          </a:xfrm>
        </p:spPr>
        <p:txBody>
          <a:bodyPr/>
          <a:lstStyle/>
          <a:p>
            <a:pPr>
              <a:lnSpc>
                <a:spcPct val="107000"/>
              </a:lnSpc>
              <a:spcAft>
                <a:spcPts val="800"/>
              </a:spcAft>
            </a:pPr>
            <a:r>
              <a:rPr lang="en-GB" sz="2000" dirty="0">
                <a:solidFill>
                  <a:srgbClr val="002060"/>
                </a:solidFill>
                <a:effectLst/>
                <a:ea typeface="Calibri" panose="020F0502020204030204" pitchFamily="34" charset="0"/>
                <a:cs typeface="Times New Roman" panose="02020603050405020304" pitchFamily="18" charset="0"/>
              </a:rPr>
              <a:t>In young people under 18 years of age who present for a flu vaccination, the first vaccine of choice is LAIV.  There is limited data on the use of live attenuated flu vaccine in pregnancy. However, in a study of inadvertent LAIV administration to pregnant women, there was no evidence of significant maternal adverse outcomes (</a:t>
            </a:r>
            <a:r>
              <a:rPr lang="en-GB" sz="2000" u="sng" dirty="0">
                <a:solidFill>
                  <a:srgbClr val="002060"/>
                </a:solidFill>
                <a:effectLst/>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xmlns="" val="tx"/>
                    </a:ext>
                  </a:extLst>
                </a:hlinkClick>
              </a:rPr>
              <a:t>read the article here</a:t>
            </a:r>
            <a:r>
              <a:rPr lang="en-GB" sz="2000" dirty="0">
                <a:solidFill>
                  <a:srgbClr val="002060"/>
                </a:solidFill>
                <a:effectLst/>
                <a:ea typeface="Calibri" panose="020F0502020204030204" pitchFamily="34" charset="0"/>
                <a:cs typeface="Times New Roman" panose="02020603050405020304" pitchFamily="18" charset="0"/>
              </a:rPr>
              <a:t>). The live viruses in LAIV have been attenuated (weakened) and adapted to cold so that they can only replicate at the lower temperatures found in the nasal passage. </a:t>
            </a:r>
          </a:p>
          <a:p>
            <a:pPr>
              <a:lnSpc>
                <a:spcPct val="107000"/>
              </a:lnSpc>
              <a:spcAft>
                <a:spcPts val="800"/>
              </a:spcAft>
            </a:pPr>
            <a:r>
              <a:rPr lang="en-GB" sz="2000" dirty="0">
                <a:solidFill>
                  <a:srgbClr val="002060"/>
                </a:solidFill>
                <a:effectLst/>
                <a:ea typeface="Calibri" panose="020F0502020204030204" pitchFamily="34" charset="0"/>
                <a:cs typeface="Times New Roman" panose="02020603050405020304" pitchFamily="18" charset="0"/>
              </a:rPr>
              <a:t>These live viruses cannot replicate efficiently elsewhere in the body and therefore there is no theoretical basis for concern about infection of the unborn foetus or the mother’s lungs. </a:t>
            </a:r>
            <a:r>
              <a:rPr lang="en-GB" sz="2000" b="1" dirty="0">
                <a:solidFill>
                  <a:srgbClr val="002060"/>
                </a:solidFill>
                <a:effectLst/>
                <a:ea typeface="Calibri" panose="020F0502020204030204" pitchFamily="34" charset="0"/>
                <a:cs typeface="Times New Roman" panose="02020603050405020304" pitchFamily="18" charset="0"/>
              </a:rPr>
              <a:t>Inactivated influenza vaccines are, however, preferred for those who are pregnant</a:t>
            </a:r>
            <a:r>
              <a:rPr lang="en-GB" sz="2000" dirty="0">
                <a:solidFill>
                  <a:srgbClr val="002060"/>
                </a:solidFill>
                <a:effectLst/>
                <a:ea typeface="Calibri" panose="020F0502020204030204" pitchFamily="34" charset="0"/>
                <a:cs typeface="Times New Roman" panose="02020603050405020304" pitchFamily="18" charset="0"/>
              </a:rPr>
              <a:t>. There is no need to specifically ask about or test for pregnancy or ask about breastfeeding when offering LAIV to eligible girls or to advise avoidance of pregnancy or breastfeeding in those who have been recently vaccinated. </a:t>
            </a:r>
          </a:p>
          <a:p>
            <a:endParaRPr lang="en-GB" dirty="0"/>
          </a:p>
        </p:txBody>
      </p:sp>
      <p:sp>
        <p:nvSpPr>
          <p:cNvPr id="4" name="Slide Number Placeholder 4">
            <a:extLst>
              <a:ext uri="{FF2B5EF4-FFF2-40B4-BE49-F238E27FC236}">
                <a16:creationId xmlns:a16="http://schemas.microsoft.com/office/drawing/2014/main" id="{E2EADD2F-B44B-4021-F942-5E18D304402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54</a:t>
            </a:fld>
            <a:endParaRPr lang="en-GB" dirty="0"/>
          </a:p>
        </p:txBody>
      </p:sp>
    </p:spTree>
    <p:extLst>
      <p:ext uri="{BB962C8B-B14F-4D97-AF65-F5344CB8AC3E}">
        <p14:creationId xmlns:p14="http://schemas.microsoft.com/office/powerpoint/2010/main" val="34917596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AAE51-7245-4D03-866C-3CDDCB0470C6}"/>
              </a:ext>
            </a:extLst>
          </p:cNvPr>
          <p:cNvSpPr>
            <a:spLocks noGrp="1"/>
          </p:cNvSpPr>
          <p:nvPr>
            <p:ph type="title"/>
          </p:nvPr>
        </p:nvSpPr>
        <p:spPr>
          <a:xfrm>
            <a:off x="470168" y="431349"/>
            <a:ext cx="6919680" cy="716323"/>
          </a:xfrm>
        </p:spPr>
        <p:txBody>
          <a:bodyPr/>
          <a:lstStyle/>
          <a:p>
            <a:r>
              <a:rPr lang="en-GB" sz="3600" b="1" dirty="0">
                <a:latin typeface="Arial" charset="0"/>
                <a:ea typeface="ヒラギノ角ゴ Pro W3" charset="-128"/>
                <a:cs typeface="ヒラギノ角ゴ Pro W3" charset="-128"/>
              </a:rPr>
              <a:t>Precautions to flu vaccination</a:t>
            </a:r>
            <a:endParaRPr lang="en-GB" sz="3600" b="1" dirty="0"/>
          </a:p>
        </p:txBody>
      </p:sp>
      <p:sp>
        <p:nvSpPr>
          <p:cNvPr id="3" name="Content Placeholder 2">
            <a:extLst>
              <a:ext uri="{FF2B5EF4-FFF2-40B4-BE49-F238E27FC236}">
                <a16:creationId xmlns:a16="http://schemas.microsoft.com/office/drawing/2014/main" id="{FB3926CE-763B-4D18-88D8-56F5895DF1B7}"/>
              </a:ext>
            </a:extLst>
          </p:cNvPr>
          <p:cNvSpPr>
            <a:spLocks noGrp="1"/>
          </p:cNvSpPr>
          <p:nvPr>
            <p:ph idx="1"/>
          </p:nvPr>
        </p:nvSpPr>
        <p:spPr>
          <a:xfrm>
            <a:off x="838200" y="1560154"/>
            <a:ext cx="10515600" cy="4351338"/>
          </a:xfrm>
        </p:spPr>
        <p:txBody>
          <a:bodyPr>
            <a:normAutofit/>
          </a:bodyPr>
          <a:lstStyle/>
          <a:p>
            <a:pPr>
              <a:lnSpc>
                <a:spcPct val="90000"/>
              </a:lnSpc>
              <a:spcBef>
                <a:spcPct val="0"/>
              </a:spcBef>
            </a:pPr>
            <a:r>
              <a:rPr lang="en-GB" sz="2200" dirty="0">
                <a:latin typeface="Arial" charset="0"/>
                <a:ea typeface="ヒラギノ角ゴ Pro W3" charset="-128"/>
                <a:cs typeface="ヒラギノ角ゴ Pro W3" charset="-128"/>
              </a:rPr>
              <a:t>Acutely unwell/severe febrile illness:</a:t>
            </a:r>
          </a:p>
          <a:p>
            <a:pPr marL="463550" lvl="1" indent="-285750">
              <a:lnSpc>
                <a:spcPct val="90000"/>
              </a:lnSpc>
              <a:spcBef>
                <a:spcPct val="0"/>
              </a:spcBef>
              <a:buSzPct val="60000"/>
              <a:buFont typeface="Arial" panose="020B0604020202020204" pitchFamily="34" charset="0"/>
              <a:buChar char="•"/>
            </a:pPr>
            <a:r>
              <a:rPr lang="en-GB" sz="2200" dirty="0">
                <a:latin typeface="Arial" charset="0"/>
              </a:rPr>
              <a:t>defer until recovered</a:t>
            </a:r>
          </a:p>
          <a:p>
            <a:pPr lvl="1">
              <a:lnSpc>
                <a:spcPct val="90000"/>
              </a:lnSpc>
              <a:spcBef>
                <a:spcPct val="0"/>
              </a:spcBef>
              <a:buSzPct val="60000"/>
              <a:buFont typeface="Courier New" charset="0"/>
              <a:buNone/>
            </a:pPr>
            <a:endParaRPr lang="en-GB" sz="2200" dirty="0">
              <a:latin typeface="Arial" charset="0"/>
            </a:endParaRPr>
          </a:p>
          <a:p>
            <a:pPr>
              <a:lnSpc>
                <a:spcPct val="90000"/>
              </a:lnSpc>
              <a:spcBef>
                <a:spcPct val="0"/>
              </a:spcBef>
            </a:pPr>
            <a:r>
              <a:rPr lang="en-GB" sz="2200" dirty="0">
                <a:latin typeface="Arial" charset="0"/>
                <a:ea typeface="ヒラギノ角ゴ Pro W3" charset="-128"/>
                <a:cs typeface="ヒラギノ角ゴ Pro W3" charset="-128"/>
              </a:rPr>
              <a:t>Heavy nasal congestion:</a:t>
            </a:r>
          </a:p>
          <a:p>
            <a:pPr marL="463550" lvl="1" indent="-285750">
              <a:lnSpc>
                <a:spcPct val="90000"/>
              </a:lnSpc>
              <a:spcBef>
                <a:spcPct val="0"/>
              </a:spcBef>
              <a:buSzPct val="60000"/>
              <a:buFont typeface="Arial" panose="020B0604020202020204" pitchFamily="34" charset="0"/>
              <a:buChar char="•"/>
            </a:pPr>
            <a:r>
              <a:rPr lang="en-GB" sz="2200" dirty="0">
                <a:latin typeface="Arial" charset="0"/>
              </a:rPr>
              <a:t>defer live intranasal vaccine until resolved or, if the child is in a risk group, consider inactivated flu vaccine to provide protection without delay</a:t>
            </a:r>
          </a:p>
          <a:p>
            <a:pPr lvl="1">
              <a:lnSpc>
                <a:spcPct val="90000"/>
              </a:lnSpc>
              <a:spcBef>
                <a:spcPct val="0"/>
              </a:spcBef>
              <a:buSzPct val="60000"/>
            </a:pPr>
            <a:endParaRPr lang="en-GB" sz="2200" dirty="0">
              <a:latin typeface="Arial" charset="0"/>
            </a:endParaRPr>
          </a:p>
          <a:p>
            <a:pPr>
              <a:lnSpc>
                <a:spcPct val="90000"/>
              </a:lnSpc>
              <a:spcBef>
                <a:spcPct val="0"/>
              </a:spcBef>
            </a:pPr>
            <a:r>
              <a:rPr lang="en-GB" sz="2200" dirty="0">
                <a:latin typeface="Arial" charset="0"/>
                <a:ea typeface="ヒラギノ角ゴ Pro W3" charset="-128"/>
                <a:cs typeface="ヒラギノ角ゴ Pro W3" charset="-128"/>
              </a:rPr>
              <a:t>Use with antiviral agents against flu:</a:t>
            </a:r>
          </a:p>
          <a:p>
            <a:pPr>
              <a:lnSpc>
                <a:spcPct val="90000"/>
              </a:lnSpc>
              <a:spcBef>
                <a:spcPct val="0"/>
              </a:spcBef>
            </a:pPr>
            <a:endParaRPr lang="en-GB" sz="2200" dirty="0">
              <a:latin typeface="Arial" charset="0"/>
              <a:ea typeface="ヒラギノ角ゴ Pro W3" charset="-128"/>
              <a:cs typeface="ヒラギノ角ゴ Pro W3" charset="-128"/>
            </a:endParaRPr>
          </a:p>
          <a:p>
            <a:pPr marL="742950" lvl="1" indent="-285750">
              <a:spcBef>
                <a:spcPct val="0"/>
              </a:spcBef>
            </a:pPr>
            <a:r>
              <a:rPr lang="en-GB" sz="2200" dirty="0">
                <a:latin typeface="Arial" charset="0"/>
                <a:ea typeface="ヒラギノ角ゴ Pro W3" charset="-128"/>
                <a:cs typeface="ヒラギノ角ゴ Pro W3" charset="-128"/>
              </a:rPr>
              <a:t>LAIV should not be administered at the same time or within 48 hours of cessation of treatment with flu antiviral agents</a:t>
            </a:r>
          </a:p>
          <a:p>
            <a:pPr marL="457200" lvl="1" indent="0">
              <a:spcBef>
                <a:spcPct val="0"/>
              </a:spcBef>
            </a:pPr>
            <a:endParaRPr lang="en-GB" sz="2200" dirty="0">
              <a:latin typeface="Arial" charset="0"/>
              <a:ea typeface="ヒラギノ角ゴ Pro W3" charset="-128"/>
              <a:cs typeface="ヒラギノ角ゴ Pro W3" charset="-128"/>
            </a:endParaRPr>
          </a:p>
          <a:p>
            <a:pPr marL="742950" lvl="1" indent="-285750">
              <a:spcBef>
                <a:spcPct val="0"/>
              </a:spcBef>
            </a:pPr>
            <a:r>
              <a:rPr lang="en-GB" sz="2200" dirty="0">
                <a:latin typeface="Arial" charset="0"/>
                <a:ea typeface="ヒラギノ角ゴ Pro W3" charset="-128"/>
                <a:cs typeface="ヒラギノ角ゴ Pro W3" charset="-128"/>
              </a:rPr>
              <a:t>administration of flu antiviral agents within 2 weeks of administration of LAIV may adversely affect the effectiveness of the vaccine </a:t>
            </a:r>
          </a:p>
          <a:p>
            <a:pPr marL="0" indent="0">
              <a:buNone/>
            </a:pPr>
            <a:endParaRPr lang="en-GB" dirty="0"/>
          </a:p>
        </p:txBody>
      </p:sp>
      <p:sp>
        <p:nvSpPr>
          <p:cNvPr id="4" name="Slide Number Placeholder 4">
            <a:extLst>
              <a:ext uri="{FF2B5EF4-FFF2-40B4-BE49-F238E27FC236}">
                <a16:creationId xmlns:a16="http://schemas.microsoft.com/office/drawing/2014/main" id="{07B30131-EC3F-6E5D-5775-3402242303D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55</a:t>
            </a:fld>
            <a:endParaRPr lang="en-GB" dirty="0"/>
          </a:p>
        </p:txBody>
      </p:sp>
    </p:spTree>
    <p:extLst>
      <p:ext uri="{BB962C8B-B14F-4D97-AF65-F5344CB8AC3E}">
        <p14:creationId xmlns:p14="http://schemas.microsoft.com/office/powerpoint/2010/main" val="41477322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DD61F-8930-4913-92A5-184AF6DE9802}"/>
              </a:ext>
            </a:extLst>
          </p:cNvPr>
          <p:cNvSpPr>
            <a:spLocks noGrp="1"/>
          </p:cNvSpPr>
          <p:nvPr>
            <p:ph type="title"/>
          </p:nvPr>
        </p:nvSpPr>
        <p:spPr>
          <a:xfrm>
            <a:off x="358198" y="93941"/>
            <a:ext cx="8313853" cy="753645"/>
          </a:xfrm>
        </p:spPr>
        <p:txBody>
          <a:bodyPr/>
          <a:lstStyle/>
          <a:p>
            <a:r>
              <a:rPr lang="en-GB" sz="3600" b="1" dirty="0"/>
              <a:t>Acute and severe asthma</a:t>
            </a:r>
          </a:p>
        </p:txBody>
      </p:sp>
      <p:sp>
        <p:nvSpPr>
          <p:cNvPr id="3" name="Content Placeholder 2">
            <a:extLst>
              <a:ext uri="{FF2B5EF4-FFF2-40B4-BE49-F238E27FC236}">
                <a16:creationId xmlns:a16="http://schemas.microsoft.com/office/drawing/2014/main" id="{4F0308FA-D7D8-4AFF-BDB3-FA5407E667EE}"/>
              </a:ext>
            </a:extLst>
          </p:cNvPr>
          <p:cNvSpPr>
            <a:spLocks noGrp="1"/>
          </p:cNvSpPr>
          <p:nvPr>
            <p:ph idx="1"/>
          </p:nvPr>
        </p:nvSpPr>
        <p:spPr>
          <a:xfrm>
            <a:off x="358198" y="705356"/>
            <a:ext cx="11123857" cy="4351338"/>
          </a:xfrm>
        </p:spPr>
        <p:txBody>
          <a:bodyPr>
            <a:noAutofit/>
          </a:bodyPr>
          <a:lstStyle/>
          <a:p>
            <a:pPr>
              <a:lnSpc>
                <a:spcPct val="120000"/>
              </a:lnSpc>
            </a:pPr>
            <a:r>
              <a:rPr lang="en-GB" sz="1600" dirty="0"/>
              <a:t>Children with asthma on </a:t>
            </a:r>
            <a:r>
              <a:rPr lang="en-GB" sz="1600" u="sng" dirty="0"/>
              <a:t>inhaled</a:t>
            </a:r>
            <a:r>
              <a:rPr lang="en-GB" sz="1600" dirty="0"/>
              <a:t> corticosteroids may safely be given LAIV irrespective of the dose prescribed, or those who are receiving topical corticosteroids, inhaled corticosteroids or low-dose systemic corticosteroids, or those receiving corticosteroids as replacement therapy, for example for adrenal insufficiency</a:t>
            </a:r>
            <a:endParaRPr lang="en-GB" sz="1600" b="1" dirty="0"/>
          </a:p>
          <a:p>
            <a:pPr>
              <a:lnSpc>
                <a:spcPct val="120000"/>
              </a:lnSpc>
            </a:pPr>
            <a:r>
              <a:rPr lang="en-GB" sz="1600" dirty="0"/>
              <a:t>However, LAIV is not recommended for children and adolescents </a:t>
            </a:r>
            <a:r>
              <a:rPr lang="en-GB" sz="1600" u="sng" dirty="0"/>
              <a:t>currently experiencing an acute exacerbation of symptoms </a:t>
            </a:r>
            <a:r>
              <a:rPr lang="en-GB" sz="1600" dirty="0"/>
              <a:t>including                                                            	</a:t>
            </a:r>
          </a:p>
          <a:p>
            <a:pPr marL="457200" lvl="1" indent="0">
              <a:lnSpc>
                <a:spcPct val="120000"/>
              </a:lnSpc>
              <a:buNone/>
            </a:pPr>
            <a:r>
              <a:rPr lang="en-GB" sz="1600" dirty="0"/>
              <a:t>- Those who have had increased wheezing and/or                                      	</a:t>
            </a:r>
          </a:p>
          <a:p>
            <a:pPr marL="457200" lvl="1" indent="0">
              <a:lnSpc>
                <a:spcPct val="120000"/>
              </a:lnSpc>
              <a:buNone/>
            </a:pPr>
            <a:r>
              <a:rPr lang="en-GB" sz="1600" dirty="0"/>
              <a:t>- Needed additional bronchodilator treatment in the previous 72 hours</a:t>
            </a:r>
          </a:p>
          <a:p>
            <a:pPr marL="0" indent="0">
              <a:lnSpc>
                <a:spcPct val="120000"/>
              </a:lnSpc>
              <a:buNone/>
            </a:pPr>
            <a:r>
              <a:rPr lang="en-GB" sz="1600" dirty="0"/>
              <a:t>Such children should be offered a suitable inactivated influenza vaccine to avoid a delay in protection</a:t>
            </a:r>
          </a:p>
          <a:p>
            <a:pPr>
              <a:lnSpc>
                <a:spcPct val="120000"/>
              </a:lnSpc>
            </a:pPr>
            <a:r>
              <a:rPr lang="en-GB" sz="1600" dirty="0"/>
              <a:t>Children who require </a:t>
            </a:r>
            <a:r>
              <a:rPr lang="en-GB" sz="1600" u="sng" dirty="0"/>
              <a:t>regular oral steroids for maintenance of asthma control</a:t>
            </a:r>
            <a:r>
              <a:rPr lang="en-GB" sz="1600" dirty="0"/>
              <a:t>, or </a:t>
            </a:r>
            <a:r>
              <a:rPr lang="en-GB" sz="1600" u="sng" dirty="0"/>
              <a:t>have previously required admission to intensive care for asthma exacerbation </a:t>
            </a:r>
            <a:r>
              <a:rPr lang="en-GB" sz="1600" dirty="0"/>
              <a:t>should only be given LAIV on the advice of their specialist          </a:t>
            </a:r>
          </a:p>
          <a:p>
            <a:pPr>
              <a:lnSpc>
                <a:spcPct val="120000"/>
              </a:lnSpc>
            </a:pPr>
            <a:r>
              <a:rPr lang="en-GB" sz="1600" dirty="0"/>
              <a:t>As these children may be at higher risk from influenza infection, those who cannot receive LAIV should receive a suitable inactivated influenza vaccine</a:t>
            </a:r>
          </a:p>
          <a:p>
            <a:pPr>
              <a:lnSpc>
                <a:spcPct val="120000"/>
              </a:lnSpc>
            </a:pPr>
            <a:r>
              <a:rPr lang="en-GB" sz="1600" dirty="0"/>
              <a:t>Children with significant asthma* and aged under 9 years who have not been previously vaccinated against influenza will require a second dose (of either LAIV or inactivated vaccine as appropriate) at least 4 weeks later.</a:t>
            </a:r>
          </a:p>
          <a:p>
            <a:pPr marL="0" indent="0" algn="ctr">
              <a:buNone/>
            </a:pPr>
            <a:r>
              <a:rPr lang="en-GB" sz="1600" dirty="0"/>
              <a:t>(*</a:t>
            </a:r>
            <a:r>
              <a:rPr lang="en-GB" sz="1600" b="1" dirty="0"/>
              <a:t>Note</a:t>
            </a:r>
            <a:r>
              <a:rPr lang="en-GB" sz="1600" dirty="0"/>
              <a:t>: please see the Green Book chapter 19, Table 19.4 for asthma eligibility criteria </a:t>
            </a:r>
            <a:r>
              <a:rPr lang="en-GB" sz="1600" dirty="0">
                <a:hlinkClick r:id="rId3"/>
              </a:rPr>
              <a:t>Influenza: the green book, chapter 19 - GOV.UK (www.gov.uk)</a:t>
            </a:r>
            <a:r>
              <a:rPr lang="en-GB" sz="1600" dirty="0"/>
              <a:t>)</a:t>
            </a:r>
          </a:p>
        </p:txBody>
      </p:sp>
      <p:sp>
        <p:nvSpPr>
          <p:cNvPr id="4" name="Slide Number Placeholder 4">
            <a:extLst>
              <a:ext uri="{FF2B5EF4-FFF2-40B4-BE49-F238E27FC236}">
                <a16:creationId xmlns:a16="http://schemas.microsoft.com/office/drawing/2014/main" id="{A5C054F9-3C93-438A-4E12-2C239DBEF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56</a:t>
            </a:fld>
            <a:endParaRPr lang="en-GB" dirty="0"/>
          </a:p>
        </p:txBody>
      </p:sp>
    </p:spTree>
    <p:extLst>
      <p:ext uri="{BB962C8B-B14F-4D97-AF65-F5344CB8AC3E}">
        <p14:creationId xmlns:p14="http://schemas.microsoft.com/office/powerpoint/2010/main" val="31241476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1FE69-9BC8-423A-8291-8E3D1BD063D2}"/>
              </a:ext>
            </a:extLst>
          </p:cNvPr>
          <p:cNvSpPr>
            <a:spLocks noGrp="1"/>
          </p:cNvSpPr>
          <p:nvPr>
            <p:ph type="title"/>
          </p:nvPr>
        </p:nvSpPr>
        <p:spPr>
          <a:xfrm>
            <a:off x="197760" y="141356"/>
            <a:ext cx="11796480" cy="1138750"/>
          </a:xfrm>
        </p:spPr>
        <p:txBody>
          <a:bodyPr>
            <a:normAutofit/>
          </a:bodyPr>
          <a:lstStyle/>
          <a:p>
            <a:pPr algn="ctr"/>
            <a:r>
              <a:rPr lang="en-GB" sz="3600" b="1" dirty="0"/>
              <a:t>Patients taking anticoagulants or with</a:t>
            </a:r>
            <a:br>
              <a:rPr lang="en-GB" sz="3600" b="1" dirty="0"/>
            </a:br>
            <a:r>
              <a:rPr lang="en-GB" sz="3600" b="1" dirty="0"/>
              <a:t>a bleeding disorder</a:t>
            </a:r>
          </a:p>
        </p:txBody>
      </p:sp>
      <p:sp>
        <p:nvSpPr>
          <p:cNvPr id="3" name="Content Placeholder 2">
            <a:extLst>
              <a:ext uri="{FF2B5EF4-FFF2-40B4-BE49-F238E27FC236}">
                <a16:creationId xmlns:a16="http://schemas.microsoft.com/office/drawing/2014/main" id="{A6FFB3B5-CD71-43D6-AAAB-E5B508F0A239}"/>
              </a:ext>
            </a:extLst>
          </p:cNvPr>
          <p:cNvSpPr>
            <a:spLocks noGrp="1"/>
          </p:cNvSpPr>
          <p:nvPr>
            <p:ph idx="1"/>
          </p:nvPr>
        </p:nvSpPr>
        <p:spPr>
          <a:xfrm>
            <a:off x="405352" y="1280105"/>
            <a:ext cx="11123857" cy="4905890"/>
          </a:xfrm>
        </p:spPr>
        <p:txBody>
          <a:bodyPr>
            <a:noAutofit/>
          </a:bodyPr>
          <a:lstStyle/>
          <a:p>
            <a:pPr marL="0" indent="0">
              <a:lnSpc>
                <a:spcPct val="120000"/>
              </a:lnSpc>
              <a:buNone/>
              <a:tabLst>
                <a:tab pos="450850" algn="l"/>
              </a:tabLst>
            </a:pPr>
            <a:r>
              <a:rPr lang="en-GB" sz="1600" u="sng" dirty="0"/>
              <a:t>Individuals on stable anticoagulation therapy</a:t>
            </a:r>
            <a:r>
              <a:rPr lang="en-GB" sz="1600" dirty="0"/>
              <a:t>  (including individuals on warfarin who are up-to-date with their scheduled INR testing and whose latest INR was below the upper threshold of their therapeutic range) can receive intramuscular vaccination </a:t>
            </a:r>
          </a:p>
          <a:p>
            <a:pPr marL="285750" indent="-285750">
              <a:lnSpc>
                <a:spcPct val="120000"/>
              </a:lnSpc>
              <a:buFont typeface="Arial" panose="020B0604020202020204" pitchFamily="34" charset="0"/>
              <a:buChar char="•"/>
              <a:tabLst>
                <a:tab pos="450850" algn="l"/>
              </a:tabLst>
            </a:pPr>
            <a:r>
              <a:rPr lang="en-GB" sz="1600" dirty="0"/>
              <a:t>If in any doubt, consult with the clinician responsible for prescribing or monitoring the individual’s anticoagulant therapy </a:t>
            </a:r>
          </a:p>
          <a:p>
            <a:pPr marL="0" indent="0">
              <a:lnSpc>
                <a:spcPct val="120000"/>
              </a:lnSpc>
              <a:buNone/>
              <a:tabLst>
                <a:tab pos="450850" algn="l"/>
              </a:tabLst>
            </a:pPr>
            <a:r>
              <a:rPr lang="en-GB" sz="1600" u="sng" dirty="0"/>
              <a:t>Individuals with bleeding disorders </a:t>
            </a:r>
            <a:r>
              <a:rPr lang="en-GB" sz="1600" dirty="0"/>
              <a:t>may be vaccinated intramuscularly if, in the opinion of a doctor familiar with the individual's bleeding risk, vaccines or similar small volume intramuscular injections can be administered with reasonable safety by this route</a:t>
            </a:r>
          </a:p>
          <a:p>
            <a:pPr marL="285750" indent="-285750">
              <a:lnSpc>
                <a:spcPct val="120000"/>
              </a:lnSpc>
              <a:buFont typeface="Arial" panose="020B0604020202020204" pitchFamily="34" charset="0"/>
              <a:buChar char="•"/>
              <a:tabLst>
                <a:tab pos="450850" algn="l"/>
              </a:tabLst>
            </a:pPr>
            <a:r>
              <a:rPr lang="en-GB" sz="1600" dirty="0"/>
              <a:t>If the individual receives medication/treatment to reduce bleeding, for example treatment for haemophilia, intramuscular vaccination can be scheduled shortly after such medication/treatment is administered </a:t>
            </a:r>
          </a:p>
          <a:p>
            <a:pPr marL="285750" indent="-285750">
              <a:lnSpc>
                <a:spcPct val="120000"/>
              </a:lnSpc>
              <a:buFont typeface="Arial" panose="020B0604020202020204" pitchFamily="34" charset="0"/>
              <a:buChar char="•"/>
              <a:tabLst>
                <a:tab pos="450850" algn="l"/>
              </a:tabLst>
            </a:pPr>
            <a:r>
              <a:rPr lang="en-GB" sz="1600" dirty="0"/>
              <a:t>A fine needle (equal to 23 gauge or finer calibre) should be used for the vaccination, followed by firm pressure applied to the site (without rubbing) for at least 2 minutes </a:t>
            </a:r>
          </a:p>
          <a:p>
            <a:pPr marL="285750" indent="-285750">
              <a:lnSpc>
                <a:spcPct val="120000"/>
              </a:lnSpc>
              <a:buFont typeface="Arial" panose="020B0604020202020204" pitchFamily="34" charset="0"/>
              <a:buChar char="•"/>
              <a:tabLst>
                <a:tab pos="450850" algn="l"/>
              </a:tabLst>
            </a:pPr>
            <a:r>
              <a:rPr lang="en-GB" sz="1600" dirty="0"/>
              <a:t>Influenza vaccines licensed for intramuscular or subcutaneous administration may alternatively be administered by the subcutaneous route </a:t>
            </a:r>
          </a:p>
          <a:p>
            <a:pPr marL="285750" indent="-285750">
              <a:lnSpc>
                <a:spcPct val="120000"/>
              </a:lnSpc>
              <a:buFont typeface="Arial" panose="020B0604020202020204" pitchFamily="34" charset="0"/>
              <a:buChar char="•"/>
              <a:tabLst>
                <a:tab pos="450850" algn="l"/>
              </a:tabLst>
            </a:pPr>
            <a:r>
              <a:rPr lang="en-GB" sz="1600" dirty="0"/>
              <a:t>QIVc, QIVr and aQIV are not licensed for subcutaneous administration so should only be administered intramuscularly</a:t>
            </a:r>
          </a:p>
        </p:txBody>
      </p:sp>
      <p:sp>
        <p:nvSpPr>
          <p:cNvPr id="4" name="Slide Number Placeholder 4">
            <a:extLst>
              <a:ext uri="{FF2B5EF4-FFF2-40B4-BE49-F238E27FC236}">
                <a16:creationId xmlns:a16="http://schemas.microsoft.com/office/drawing/2014/main" id="{6EA33D6E-4B53-42F3-A296-5D4A37F4F1E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57</a:t>
            </a:fld>
            <a:endParaRPr lang="en-GB" dirty="0"/>
          </a:p>
        </p:txBody>
      </p:sp>
    </p:spTree>
    <p:extLst>
      <p:ext uri="{BB962C8B-B14F-4D97-AF65-F5344CB8AC3E}">
        <p14:creationId xmlns:p14="http://schemas.microsoft.com/office/powerpoint/2010/main" val="21788346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EFA53-A88F-43C2-8CD1-80D10D478CDF}"/>
              </a:ext>
            </a:extLst>
          </p:cNvPr>
          <p:cNvSpPr>
            <a:spLocks noGrp="1"/>
          </p:cNvSpPr>
          <p:nvPr>
            <p:ph type="title"/>
          </p:nvPr>
        </p:nvSpPr>
        <p:spPr>
          <a:xfrm>
            <a:off x="479500" y="403353"/>
            <a:ext cx="6688216" cy="688331"/>
          </a:xfrm>
        </p:spPr>
        <p:txBody>
          <a:bodyPr/>
          <a:lstStyle/>
          <a:p>
            <a:r>
              <a:rPr lang="en-GB" sz="3600" b="1" dirty="0"/>
              <a:t>Egg allergy in adults</a:t>
            </a:r>
          </a:p>
        </p:txBody>
      </p:sp>
      <p:sp>
        <p:nvSpPr>
          <p:cNvPr id="3" name="Content Placeholder 2">
            <a:extLst>
              <a:ext uri="{FF2B5EF4-FFF2-40B4-BE49-F238E27FC236}">
                <a16:creationId xmlns:a16="http://schemas.microsoft.com/office/drawing/2014/main" id="{C9B65D55-0C45-4493-AB6C-D95E93424DBE}"/>
              </a:ext>
            </a:extLst>
          </p:cNvPr>
          <p:cNvSpPr>
            <a:spLocks noGrp="1"/>
          </p:cNvSpPr>
          <p:nvPr>
            <p:ph idx="1"/>
          </p:nvPr>
        </p:nvSpPr>
        <p:spPr>
          <a:xfrm>
            <a:off x="710380" y="1253331"/>
            <a:ext cx="10515600" cy="5022044"/>
          </a:xfrm>
        </p:spPr>
        <p:txBody>
          <a:bodyPr>
            <a:normAutofit fontScale="55000" lnSpcReduction="20000"/>
          </a:bodyPr>
          <a:lstStyle/>
          <a:p>
            <a:pPr>
              <a:lnSpc>
                <a:spcPct val="110000"/>
              </a:lnSpc>
              <a:spcAft>
                <a:spcPts val="0"/>
              </a:spcAft>
              <a:buFont typeface="Arial" pitchFamily="34" charset="0"/>
              <a:buChar char="•"/>
            </a:pPr>
            <a:r>
              <a:rPr lang="en-GB" sz="3200" dirty="0">
                <a:solidFill>
                  <a:srgbClr val="002060"/>
                </a:solidFill>
                <a:latin typeface="+mj-lt"/>
              </a:rPr>
              <a:t>For many years, most flu vaccines have been prepared from flu viruses grown in embryonated hens’ eggs and the final vaccine product contains varying amounts of egg protein as ovalbumin </a:t>
            </a:r>
          </a:p>
          <a:p>
            <a:pPr>
              <a:lnSpc>
                <a:spcPct val="110000"/>
              </a:lnSpc>
            </a:pPr>
            <a:r>
              <a:rPr lang="en-GB" sz="3200" dirty="0">
                <a:solidFill>
                  <a:srgbClr val="002060"/>
                </a:solidFill>
                <a:latin typeface="+mj-lt"/>
              </a:rPr>
              <a:t>The ovalbumin content for the 2023 to 2024 flu vaccines is available here: </a:t>
            </a:r>
            <a:r>
              <a:rPr lang="en-GB" sz="3200" dirty="0">
                <a:hlinkClick r:id="rId2"/>
              </a:rPr>
              <a:t>www.gov.uk/government/publications/influenza-vaccines-marketed-in-the-uk</a:t>
            </a:r>
            <a:r>
              <a:rPr lang="en-GB" sz="3200" dirty="0"/>
              <a:t> </a:t>
            </a:r>
          </a:p>
          <a:p>
            <a:pPr>
              <a:lnSpc>
                <a:spcPct val="110000"/>
              </a:lnSpc>
              <a:spcAft>
                <a:spcPts val="0"/>
              </a:spcAft>
              <a:buFont typeface="Arial" pitchFamily="34" charset="0"/>
              <a:buChar char="•"/>
            </a:pPr>
            <a:r>
              <a:rPr lang="en-GB" sz="3200" dirty="0">
                <a:solidFill>
                  <a:srgbClr val="002060"/>
                </a:solidFill>
                <a:latin typeface="+mj-lt"/>
                <a:ea typeface="Times New Roman"/>
                <a:cs typeface="Frutiger 45 Light"/>
              </a:rPr>
              <a:t>for the 2023 to 2024 season, those aged 18 years and over are recommended to receive either QIVc or QIVr, both of which are egg free</a:t>
            </a:r>
            <a:endParaRPr lang="en-GB" sz="3200" b="1" dirty="0">
              <a:solidFill>
                <a:srgbClr val="002060"/>
              </a:solidFill>
              <a:latin typeface="+mj-lt"/>
            </a:endParaRPr>
          </a:p>
          <a:p>
            <a:pPr>
              <a:lnSpc>
                <a:spcPct val="110000"/>
              </a:lnSpc>
              <a:spcAft>
                <a:spcPts val="0"/>
              </a:spcAft>
              <a:buFont typeface="Arial" pitchFamily="34" charset="0"/>
              <a:buChar char="•"/>
            </a:pPr>
            <a:r>
              <a:rPr lang="en-GB" sz="3200" dirty="0">
                <a:solidFill>
                  <a:srgbClr val="002060"/>
                </a:solidFill>
                <a:latin typeface="+mj-lt"/>
              </a:rPr>
              <a:t>Adults with egg allergy can be immunised in any setting using:</a:t>
            </a:r>
          </a:p>
          <a:p>
            <a:pPr lvl="1">
              <a:lnSpc>
                <a:spcPct val="110000"/>
              </a:lnSpc>
              <a:spcAft>
                <a:spcPts val="0"/>
              </a:spcAft>
              <a:buFont typeface="Arial" pitchFamily="34" charset="0"/>
              <a:buChar char="•"/>
            </a:pPr>
            <a:r>
              <a:rPr lang="en-GB" sz="3200" dirty="0">
                <a:solidFill>
                  <a:srgbClr val="002060"/>
                </a:solidFill>
                <a:latin typeface="+mj-lt"/>
              </a:rPr>
              <a:t>The cell-based quadrivalent inactivated egg-free vaccines QIVc or QIVr</a:t>
            </a:r>
          </a:p>
          <a:p>
            <a:pPr lvl="1">
              <a:lnSpc>
                <a:spcPct val="110000"/>
              </a:lnSpc>
            </a:pPr>
            <a:r>
              <a:rPr lang="en-GB" sz="3200" dirty="0">
                <a:solidFill>
                  <a:srgbClr val="002060"/>
                </a:solidFill>
                <a:latin typeface="+mj-lt"/>
              </a:rPr>
              <a:t>*</a:t>
            </a:r>
            <a:r>
              <a:rPr lang="en-GB" sz="3200" dirty="0" err="1">
                <a:solidFill>
                  <a:srgbClr val="002060"/>
                </a:solidFill>
                <a:latin typeface="+mj-lt"/>
              </a:rPr>
              <a:t>QIVe</a:t>
            </a:r>
            <a:r>
              <a:rPr lang="en-GB" sz="3200" dirty="0">
                <a:solidFill>
                  <a:srgbClr val="002060"/>
                </a:solidFill>
                <a:latin typeface="+mj-lt"/>
              </a:rPr>
              <a:t> should only be offered if it is not possible to give QIVc or QIVr. If QIVe is given, it must have an ovalbumin content less than 0.12 micrograms/ml (equivalent to &lt;0.06 micrograms for 0.5ml dose)</a:t>
            </a:r>
          </a:p>
          <a:p>
            <a:pPr>
              <a:lnSpc>
                <a:spcPct val="110000"/>
              </a:lnSpc>
              <a:spcAft>
                <a:spcPts val="0"/>
              </a:spcAft>
              <a:buFont typeface="Arial" pitchFamily="34" charset="0"/>
              <a:buChar char="•"/>
            </a:pPr>
            <a:r>
              <a:rPr lang="en-GB" sz="3200" dirty="0">
                <a:solidFill>
                  <a:srgbClr val="002060"/>
                </a:solidFill>
                <a:latin typeface="+mj-lt"/>
              </a:rPr>
              <a:t>Adults with severe anaphylaxis to egg which has previously required intensive care should be offered an egg-free vaccine or referred to a specialist for assessment with regard </a:t>
            </a:r>
            <a:r>
              <a:rPr lang="en-GB" sz="3200" dirty="0">
                <a:latin typeface="+mj-lt"/>
              </a:rPr>
              <a:t>to receiving immunisation in hospital if this is not possible</a:t>
            </a:r>
          </a:p>
          <a:p>
            <a:pPr marL="0" indent="0" algn="ctr">
              <a:lnSpc>
                <a:spcPct val="110000"/>
              </a:lnSpc>
              <a:buNone/>
            </a:pPr>
            <a:r>
              <a:rPr lang="en-GB" sz="2800" b="1" dirty="0"/>
              <a:t>*</a:t>
            </a:r>
            <a:r>
              <a:rPr lang="en-GB" sz="3600" b="1" dirty="0" err="1"/>
              <a:t>QIVe</a:t>
            </a:r>
            <a:r>
              <a:rPr lang="en-GB" sz="3600" b="1" dirty="0"/>
              <a:t> is no longer on the approved vaccine list for reimbursement in 2023-24.</a:t>
            </a:r>
            <a:endParaRPr lang="en-GB" sz="3600" dirty="0"/>
          </a:p>
          <a:p>
            <a:pPr>
              <a:lnSpc>
                <a:spcPct val="110000"/>
              </a:lnSpc>
              <a:spcAft>
                <a:spcPts val="0"/>
              </a:spcAft>
              <a:buFont typeface="Arial" pitchFamily="34" charset="0"/>
              <a:buChar char="•"/>
            </a:pPr>
            <a:endParaRPr lang="en-GB" sz="3200" dirty="0">
              <a:latin typeface="+mj-lt"/>
            </a:endParaRPr>
          </a:p>
          <a:p>
            <a:pPr marL="0" indent="0">
              <a:buNone/>
            </a:pPr>
            <a:endParaRPr lang="en-GB" dirty="0"/>
          </a:p>
        </p:txBody>
      </p:sp>
      <p:sp>
        <p:nvSpPr>
          <p:cNvPr id="4" name="Slide Number Placeholder 4">
            <a:extLst>
              <a:ext uri="{FF2B5EF4-FFF2-40B4-BE49-F238E27FC236}">
                <a16:creationId xmlns:a16="http://schemas.microsoft.com/office/drawing/2014/main" id="{6E177069-B98C-4106-D92C-6F8A843C660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58</a:t>
            </a:fld>
            <a:endParaRPr lang="en-GB" dirty="0"/>
          </a:p>
        </p:txBody>
      </p:sp>
    </p:spTree>
    <p:extLst>
      <p:ext uri="{BB962C8B-B14F-4D97-AF65-F5344CB8AC3E}">
        <p14:creationId xmlns:p14="http://schemas.microsoft.com/office/powerpoint/2010/main" val="41513631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C7FA3-3C30-13FE-CBFE-0C0773C84B1F}"/>
              </a:ext>
            </a:extLst>
          </p:cNvPr>
          <p:cNvSpPr>
            <a:spLocks noGrp="1"/>
          </p:cNvSpPr>
          <p:nvPr>
            <p:ph type="title"/>
          </p:nvPr>
        </p:nvSpPr>
        <p:spPr>
          <a:xfrm>
            <a:off x="5212080" y="294005"/>
            <a:ext cx="6675120" cy="1325563"/>
          </a:xfrm>
        </p:spPr>
        <p:txBody>
          <a:bodyPr/>
          <a:lstStyle/>
          <a:p>
            <a:pPr algn="ctr"/>
            <a:r>
              <a:rPr lang="en-GB" sz="3600" dirty="0"/>
              <a:t>Management chart for influenza (flu) vaccination in egg allergic individuals for 2023/24</a:t>
            </a:r>
            <a:br>
              <a:rPr lang="en-GB" sz="3600" dirty="0"/>
            </a:br>
            <a:r>
              <a:rPr lang="en-GB" sz="3600" dirty="0"/>
              <a:t/>
            </a:r>
            <a:br>
              <a:rPr lang="en-GB" sz="3600" dirty="0"/>
            </a:br>
            <a:r>
              <a:rPr lang="en-GB" sz="2000" dirty="0"/>
              <a:t>This resource is available to view here: </a:t>
            </a:r>
            <a:r>
              <a:rPr lang="en-GB" sz="2000" dirty="0">
                <a:hlinkClick r:id="rId2"/>
              </a:rPr>
              <a:t>Resources for health and social care professionals - Public Health Wales (</a:t>
            </a:r>
            <a:r>
              <a:rPr lang="en-GB" sz="2000" dirty="0" err="1">
                <a:hlinkClick r:id="rId2"/>
              </a:rPr>
              <a:t>nhs.wales</a:t>
            </a:r>
            <a:r>
              <a:rPr lang="en-GB" sz="2000" dirty="0">
                <a:hlinkClick r:id="rId2"/>
              </a:rPr>
              <a:t>)</a:t>
            </a:r>
            <a:r>
              <a:rPr lang="en-GB" sz="2000" dirty="0"/>
              <a:t>  under </a:t>
            </a:r>
            <a:br>
              <a:rPr lang="en-GB" sz="2000" dirty="0"/>
            </a:br>
            <a:r>
              <a:rPr lang="en-GB" sz="2000" dirty="0"/>
              <a:t>further clinical resources and information </a:t>
            </a:r>
            <a:r>
              <a:rPr lang="en-GB" dirty="0"/>
              <a:t/>
            </a:r>
            <a:br>
              <a:rPr lang="en-GB" dirty="0"/>
            </a:br>
            <a:r>
              <a:rPr lang="en-GB" dirty="0"/>
              <a:t/>
            </a:r>
            <a:br>
              <a:rPr lang="en-GB" dirty="0"/>
            </a:br>
            <a:r>
              <a:rPr lang="en-GB" dirty="0"/>
              <a:t> </a:t>
            </a:r>
          </a:p>
        </p:txBody>
      </p:sp>
      <p:pic>
        <p:nvPicPr>
          <p:cNvPr id="7" name="Content Placeholder 6">
            <a:extLst>
              <a:ext uri="{FF2B5EF4-FFF2-40B4-BE49-F238E27FC236}">
                <a16:creationId xmlns:a16="http://schemas.microsoft.com/office/drawing/2014/main" id="{472622B7-A09F-42FD-E431-989BCF295E5E}"/>
              </a:ext>
            </a:extLst>
          </p:cNvPr>
          <p:cNvPicPr>
            <a:picLocks noGrp="1" noChangeAspect="1"/>
          </p:cNvPicPr>
          <p:nvPr>
            <p:ph idx="1"/>
          </p:nvPr>
        </p:nvPicPr>
        <p:blipFill rotWithShape="1">
          <a:blip r:embed="rId3"/>
          <a:srcRect l="33702" t="16254" r="35239" b="6094"/>
          <a:stretch/>
        </p:blipFill>
        <p:spPr>
          <a:xfrm>
            <a:off x="-1" y="0"/>
            <a:ext cx="4955983" cy="6969760"/>
          </a:xfrm>
        </p:spPr>
      </p:pic>
      <p:sp>
        <p:nvSpPr>
          <p:cNvPr id="3" name="Slide Number Placeholder 4">
            <a:extLst>
              <a:ext uri="{FF2B5EF4-FFF2-40B4-BE49-F238E27FC236}">
                <a16:creationId xmlns:a16="http://schemas.microsoft.com/office/drawing/2014/main" id="{C61DFB09-D55D-F532-5ECB-07367E675E3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59</a:t>
            </a:fld>
            <a:endParaRPr lang="en-GB" dirty="0"/>
          </a:p>
        </p:txBody>
      </p:sp>
    </p:spTree>
    <p:extLst>
      <p:ext uri="{BB962C8B-B14F-4D97-AF65-F5344CB8AC3E}">
        <p14:creationId xmlns:p14="http://schemas.microsoft.com/office/powerpoint/2010/main" val="1424373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47251-7750-8545-D8DF-7BD6F03787C0}"/>
              </a:ext>
            </a:extLst>
          </p:cNvPr>
          <p:cNvSpPr>
            <a:spLocks noGrp="1"/>
          </p:cNvSpPr>
          <p:nvPr>
            <p:ph type="title"/>
          </p:nvPr>
        </p:nvSpPr>
        <p:spPr/>
        <p:txBody>
          <a:bodyPr/>
          <a:lstStyle/>
          <a:p>
            <a:r>
              <a:rPr lang="en-GB" sz="3600" b="1" dirty="0"/>
              <a:t>Learning outcomes</a:t>
            </a:r>
          </a:p>
        </p:txBody>
      </p:sp>
      <p:sp>
        <p:nvSpPr>
          <p:cNvPr id="3" name="Content Placeholder 2">
            <a:extLst>
              <a:ext uri="{FF2B5EF4-FFF2-40B4-BE49-F238E27FC236}">
                <a16:creationId xmlns:a16="http://schemas.microsoft.com/office/drawing/2014/main" id="{5DC6D927-68F2-D0BC-A8FD-5D49CBBB49DF}"/>
              </a:ext>
            </a:extLst>
          </p:cNvPr>
          <p:cNvSpPr>
            <a:spLocks noGrp="1"/>
          </p:cNvSpPr>
          <p:nvPr>
            <p:ph idx="1"/>
          </p:nvPr>
        </p:nvSpPr>
        <p:spPr>
          <a:xfrm>
            <a:off x="838200" y="1253331"/>
            <a:ext cx="10515600" cy="4351338"/>
          </a:xfrm>
        </p:spPr>
        <p:txBody>
          <a:bodyPr/>
          <a:lstStyle/>
          <a:p>
            <a:pPr marL="0" indent="0">
              <a:buNone/>
            </a:pPr>
            <a:r>
              <a:rPr lang="en-GB" sz="2000" b="1" dirty="0">
                <a:solidFill>
                  <a:srgbClr val="002060"/>
                </a:solidFill>
                <a:latin typeface="Arial" charset="0"/>
                <a:ea typeface="ヒラギノ角ゴ Pro W3" charset="-128"/>
                <a:cs typeface="ヒラギノ角ゴ Pro W3" charset="-128"/>
              </a:rPr>
              <a:t>On completion of this resource, healthcare practitioners will be able to:</a:t>
            </a:r>
          </a:p>
          <a:p>
            <a:pPr marL="266700" indent="-266700"/>
            <a:r>
              <a:rPr lang="en-GB" sz="2000" dirty="0">
                <a:latin typeface="Arial" charset="0"/>
                <a:ea typeface="ヒラギノ角ゴ Pro W3" charset="-128"/>
                <a:cs typeface="ヒラギノ角ゴ Pro W3" charset="-128"/>
              </a:rPr>
              <a:t>Describe the cause of flu</a:t>
            </a:r>
          </a:p>
          <a:p>
            <a:pPr marL="266700" indent="-266700"/>
            <a:r>
              <a:rPr lang="en-GB" sz="2000" dirty="0">
                <a:latin typeface="Arial" charset="0"/>
                <a:ea typeface="ヒラギノ角ゴ Pro W3" charset="-128"/>
                <a:cs typeface="ヒラギノ角ゴ Pro W3" charset="-128"/>
              </a:rPr>
              <a:t>Understand how flu is transmitted and the possible effects of flu</a:t>
            </a:r>
          </a:p>
          <a:p>
            <a:pPr marL="266700" indent="-266700"/>
            <a:r>
              <a:rPr lang="en-GB" sz="2000" dirty="0">
                <a:latin typeface="Arial" charset="0"/>
                <a:ea typeface="ヒラギノ角ゴ Pro W3" charset="-128"/>
                <a:cs typeface="ヒラギノ角ゴ Pro W3" charset="-128"/>
              </a:rPr>
              <a:t>Explain which vaccines should be used and the precautions and contraindications to the administration of these</a:t>
            </a:r>
          </a:p>
          <a:p>
            <a:pPr marL="266700" indent="-266700"/>
            <a:r>
              <a:rPr lang="en-GB" sz="2000" dirty="0">
                <a:latin typeface="Arial" charset="0"/>
                <a:ea typeface="ヒラギノ角ゴ Pro W3" charset="-128"/>
                <a:cs typeface="ヒラギノ角ゴ Pro W3" charset="-128"/>
              </a:rPr>
              <a:t>Explain the sequence of steps in flu vaccine administration</a:t>
            </a:r>
          </a:p>
          <a:p>
            <a:pPr marL="266700" indent="-266700"/>
            <a:r>
              <a:rPr lang="en-GB" sz="2000" dirty="0">
                <a:latin typeface="Arial" charset="0"/>
                <a:ea typeface="ヒラギノ角ゴ Pro W3" charset="-128"/>
                <a:cs typeface="ヒラギノ角ゴ Pro W3" charset="-128"/>
              </a:rPr>
              <a:t>Explain the possible side effects from flu vaccines</a:t>
            </a:r>
          </a:p>
          <a:p>
            <a:pPr marL="266700" indent="-266700"/>
            <a:r>
              <a:rPr lang="en-GB" sz="2000" dirty="0">
                <a:latin typeface="Arial" charset="0"/>
                <a:ea typeface="ヒラギノ角ゴ Pro W3" charset="-128"/>
                <a:cs typeface="ヒラギノ角ゴ Pro W3" charset="-128"/>
              </a:rPr>
              <a:t>Understand the importance of their role in promoting and providing evidence based information about flu vaccination to patients</a:t>
            </a:r>
          </a:p>
          <a:p>
            <a:pPr marL="266700" indent="-266700"/>
            <a:r>
              <a:rPr lang="en-GB" sz="2000" dirty="0">
                <a:latin typeface="Arial" charset="0"/>
                <a:ea typeface="ヒラギノ角ゴ Pro W3" charset="-128"/>
                <a:cs typeface="ヒラギノ角ゴ Pro W3" charset="-128"/>
              </a:rPr>
              <a:t>Identify sources of additional information</a:t>
            </a:r>
          </a:p>
          <a:p>
            <a:endParaRPr lang="en-GB" dirty="0"/>
          </a:p>
        </p:txBody>
      </p:sp>
      <p:sp>
        <p:nvSpPr>
          <p:cNvPr id="4" name="Slide Number Placeholder 4">
            <a:extLst>
              <a:ext uri="{FF2B5EF4-FFF2-40B4-BE49-F238E27FC236}">
                <a16:creationId xmlns:a16="http://schemas.microsoft.com/office/drawing/2014/main" id="{FD563336-97C9-929C-7CD1-71AA2EAAE4A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a:t>
            </a:fld>
            <a:endParaRPr lang="en-GB" dirty="0"/>
          </a:p>
        </p:txBody>
      </p:sp>
    </p:spTree>
    <p:extLst>
      <p:ext uri="{BB962C8B-B14F-4D97-AF65-F5344CB8AC3E}">
        <p14:creationId xmlns:p14="http://schemas.microsoft.com/office/powerpoint/2010/main" val="14787527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13420-C557-4282-B745-C9AB88171C88}"/>
              </a:ext>
            </a:extLst>
          </p:cNvPr>
          <p:cNvSpPr>
            <a:spLocks noGrp="1"/>
          </p:cNvSpPr>
          <p:nvPr>
            <p:ph type="title"/>
          </p:nvPr>
        </p:nvSpPr>
        <p:spPr>
          <a:xfrm>
            <a:off x="628789" y="328710"/>
            <a:ext cx="6922385" cy="679000"/>
          </a:xfrm>
        </p:spPr>
        <p:txBody>
          <a:bodyPr/>
          <a:lstStyle/>
          <a:p>
            <a:r>
              <a:rPr lang="en-GB" sz="3600" b="1" dirty="0"/>
              <a:t>Egg allergy in children</a:t>
            </a:r>
          </a:p>
        </p:txBody>
      </p:sp>
      <p:sp>
        <p:nvSpPr>
          <p:cNvPr id="3" name="Content Placeholder 2">
            <a:extLst>
              <a:ext uri="{FF2B5EF4-FFF2-40B4-BE49-F238E27FC236}">
                <a16:creationId xmlns:a16="http://schemas.microsoft.com/office/drawing/2014/main" id="{64436CB0-84C0-462C-81C3-9CDCE5A2F46F}"/>
              </a:ext>
            </a:extLst>
          </p:cNvPr>
          <p:cNvSpPr>
            <a:spLocks noGrp="1"/>
          </p:cNvSpPr>
          <p:nvPr>
            <p:ph idx="1"/>
          </p:nvPr>
        </p:nvSpPr>
        <p:spPr>
          <a:xfrm>
            <a:off x="330205" y="1520890"/>
            <a:ext cx="11123857" cy="4605274"/>
          </a:xfrm>
        </p:spPr>
        <p:txBody>
          <a:bodyPr>
            <a:normAutofit fontScale="70000" lnSpcReduction="20000"/>
          </a:bodyPr>
          <a:lstStyle/>
          <a:p>
            <a:pPr>
              <a:lnSpc>
                <a:spcPct val="120000"/>
              </a:lnSpc>
            </a:pPr>
            <a:r>
              <a:rPr lang="en-GB" sz="2400" dirty="0"/>
              <a:t>Children who have required </a:t>
            </a:r>
            <a:r>
              <a:rPr lang="en-GB" sz="2400" b="1" dirty="0"/>
              <a:t>admission to intensive care for a previous severe anaphylaxis to egg </a:t>
            </a:r>
            <a:r>
              <a:rPr lang="en-GB" sz="2400" dirty="0"/>
              <a:t>should be given LAIV in the hospital setting</a:t>
            </a:r>
            <a:endParaRPr lang="en-US" sz="2400" dirty="0"/>
          </a:p>
          <a:p>
            <a:pPr>
              <a:lnSpc>
                <a:spcPct val="120000"/>
              </a:lnSpc>
              <a:buFont typeface="Arial" panose="020B0604020202020204" pitchFamily="34" charset="0"/>
              <a:buChar char="•"/>
            </a:pPr>
            <a:r>
              <a:rPr lang="en-US" sz="2400" dirty="0"/>
              <a:t>Children with an egg allergy (</a:t>
            </a:r>
            <a:r>
              <a:rPr lang="en-GB" sz="2400" dirty="0"/>
              <a:t>including those with previous anaphylaxis to egg) </a:t>
            </a:r>
            <a:r>
              <a:rPr lang="en-US" sz="2400" dirty="0"/>
              <a:t>can be safely vaccinated with LAIV in any setting (including primary care and schools)</a:t>
            </a:r>
          </a:p>
          <a:p>
            <a:pPr>
              <a:lnSpc>
                <a:spcPct val="120000"/>
              </a:lnSpc>
              <a:buFont typeface="Arial" panose="020B0604020202020204" pitchFamily="34" charset="0"/>
              <a:buChar char="•"/>
            </a:pPr>
            <a:r>
              <a:rPr lang="en-US" sz="2400" dirty="0"/>
              <a:t>Children with both egg allergy and a clinical risk factor that contraindicate LAIV (for example immunosuppression) should be offered an* inactivated flu vaccine with a very low ovalbumin content (less than 0.12micrograms/ml)</a:t>
            </a:r>
          </a:p>
          <a:p>
            <a:pPr>
              <a:lnSpc>
                <a:spcPct val="120000"/>
              </a:lnSpc>
              <a:buFont typeface="Arial" panose="020B0604020202020204" pitchFamily="34" charset="0"/>
              <a:buChar char="•"/>
            </a:pPr>
            <a:r>
              <a:rPr lang="en-GB" sz="2400" dirty="0"/>
              <a:t>Children over age 2 years with egg allergy can also be given the quadrivalent cell-based inactivated egg-free vaccine</a:t>
            </a:r>
            <a:r>
              <a:rPr lang="en-GB" dirty="0"/>
              <a:t> </a:t>
            </a:r>
            <a:r>
              <a:rPr lang="en-GB" sz="2400" dirty="0"/>
              <a:t>QIVc</a:t>
            </a:r>
          </a:p>
          <a:p>
            <a:pPr>
              <a:lnSpc>
                <a:spcPct val="120000"/>
              </a:lnSpc>
              <a:buFont typeface="Arial" panose="020B0604020202020204" pitchFamily="34" charset="0"/>
              <a:buChar char="•"/>
            </a:pPr>
            <a:r>
              <a:rPr lang="en-GB" sz="2400" dirty="0"/>
              <a:t>Egg-allergic children with asthma can receive LAIV if their asthma is well-controlled (see previous slide on severe asthma)</a:t>
            </a:r>
          </a:p>
          <a:p>
            <a:pPr>
              <a:lnSpc>
                <a:spcPct val="120000"/>
              </a:lnSpc>
              <a:buFont typeface="Arial" panose="020B0604020202020204" pitchFamily="34" charset="0"/>
              <a:buChar char="•"/>
            </a:pPr>
            <a:endParaRPr lang="en-GB" sz="700" dirty="0">
              <a:solidFill>
                <a:srgbClr val="000000"/>
              </a:solidFill>
              <a:ea typeface="Times New Roman"/>
              <a:cs typeface="Frutiger 45 Light"/>
            </a:endParaRPr>
          </a:p>
          <a:p>
            <a:pPr marL="0" indent="0" algn="ctr">
              <a:lnSpc>
                <a:spcPct val="120000"/>
              </a:lnSpc>
              <a:buNone/>
            </a:pPr>
            <a:r>
              <a:rPr lang="en-US" sz="2000" dirty="0"/>
              <a:t>*</a:t>
            </a:r>
            <a:r>
              <a:rPr lang="en-US" sz="2300" b="1" dirty="0"/>
              <a:t>Children aged 6 months to under 9 years in a clinical risk group who have not been previously vaccinated against influenza will require a second dose (of either LAIV (over 2 years) or inactivated vaccine as appropriate)- with an interval of 4 weeks </a:t>
            </a:r>
            <a:endParaRPr lang="en-GB" sz="2300" b="1" dirty="0"/>
          </a:p>
          <a:p>
            <a:pPr marL="0" indent="0">
              <a:lnSpc>
                <a:spcPct val="120000"/>
              </a:lnSpc>
              <a:buNone/>
            </a:pPr>
            <a:endParaRPr lang="en-GB" dirty="0"/>
          </a:p>
        </p:txBody>
      </p:sp>
      <p:sp>
        <p:nvSpPr>
          <p:cNvPr id="4" name="Slide Number Placeholder 4">
            <a:extLst>
              <a:ext uri="{FF2B5EF4-FFF2-40B4-BE49-F238E27FC236}">
                <a16:creationId xmlns:a16="http://schemas.microsoft.com/office/drawing/2014/main" id="{005C82A0-BA50-A38D-3A5E-E8C70A18CDD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60</a:t>
            </a:fld>
            <a:endParaRPr lang="en-GB" dirty="0"/>
          </a:p>
        </p:txBody>
      </p:sp>
    </p:spTree>
    <p:extLst>
      <p:ext uri="{BB962C8B-B14F-4D97-AF65-F5344CB8AC3E}">
        <p14:creationId xmlns:p14="http://schemas.microsoft.com/office/powerpoint/2010/main" val="18756821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13420-C557-4282-B745-C9AB88171C88}"/>
              </a:ext>
            </a:extLst>
          </p:cNvPr>
          <p:cNvSpPr>
            <a:spLocks noGrp="1"/>
          </p:cNvSpPr>
          <p:nvPr>
            <p:ph type="title"/>
          </p:nvPr>
        </p:nvSpPr>
        <p:spPr>
          <a:xfrm>
            <a:off x="628789" y="328710"/>
            <a:ext cx="7724101" cy="679000"/>
          </a:xfrm>
        </p:spPr>
        <p:txBody>
          <a:bodyPr/>
          <a:lstStyle/>
          <a:p>
            <a:r>
              <a:rPr lang="en-GB" sz="3600" b="1" dirty="0"/>
              <a:t>Children with cochlear implants</a:t>
            </a:r>
          </a:p>
        </p:txBody>
      </p:sp>
      <p:sp>
        <p:nvSpPr>
          <p:cNvPr id="3" name="Content Placeholder 2">
            <a:extLst>
              <a:ext uri="{FF2B5EF4-FFF2-40B4-BE49-F238E27FC236}">
                <a16:creationId xmlns:a16="http://schemas.microsoft.com/office/drawing/2014/main" id="{64436CB0-84C0-462C-81C3-9CDCE5A2F46F}"/>
              </a:ext>
            </a:extLst>
          </p:cNvPr>
          <p:cNvSpPr>
            <a:spLocks noGrp="1"/>
          </p:cNvSpPr>
          <p:nvPr>
            <p:ph idx="1"/>
          </p:nvPr>
        </p:nvSpPr>
        <p:spPr>
          <a:xfrm>
            <a:off x="361027" y="1126363"/>
            <a:ext cx="11123857" cy="4605274"/>
          </a:xfrm>
        </p:spPr>
        <p:txBody>
          <a:bodyPr>
            <a:normAutofit/>
          </a:bodyPr>
          <a:lstStyle/>
          <a:p>
            <a:pPr marL="0" indent="0">
              <a:buNone/>
            </a:pPr>
            <a:r>
              <a:rPr lang="en-GB" sz="2000" dirty="0"/>
              <a:t>Children with cochlear implants can be given LAIV safely although ideally it should not be given:</a:t>
            </a:r>
          </a:p>
          <a:p>
            <a:pPr marL="0" indent="0">
              <a:buNone/>
            </a:pPr>
            <a:endParaRPr lang="en-GB" sz="2000" dirty="0"/>
          </a:p>
          <a:p>
            <a:pPr lvl="1"/>
            <a:r>
              <a:rPr lang="en-GB" sz="2000" dirty="0"/>
              <a:t>In the week prior to implant surgery, or </a:t>
            </a:r>
          </a:p>
          <a:p>
            <a:pPr lvl="1"/>
            <a:r>
              <a:rPr lang="en-GB" sz="2000" dirty="0"/>
              <a:t>for 2 weeks afterwards, or </a:t>
            </a:r>
          </a:p>
          <a:p>
            <a:pPr lvl="1"/>
            <a:r>
              <a:rPr lang="en-GB" sz="2000" dirty="0"/>
              <a:t>if there is evidence of on-going cerebrospinal fluid leak.</a:t>
            </a:r>
          </a:p>
          <a:p>
            <a:pPr marL="457200" lvl="1" indent="0">
              <a:buNone/>
            </a:pPr>
            <a:endParaRPr lang="en-GB" sz="2000" dirty="0"/>
          </a:p>
          <a:p>
            <a:pPr marL="457200" lvl="1" indent="0" algn="ctr">
              <a:buNone/>
            </a:pPr>
            <a:r>
              <a:rPr lang="en-GB" sz="1600">
                <a:hlinkClick r:id="rId2"/>
              </a:rPr>
              <a:t>Influenza: the green book, chapter 19 - GOV.UK (www.gov.uk)</a:t>
            </a:r>
            <a:endParaRPr lang="en-GB" sz="2000" dirty="0"/>
          </a:p>
          <a:p>
            <a:pPr>
              <a:lnSpc>
                <a:spcPct val="120000"/>
              </a:lnSpc>
            </a:pPr>
            <a:endParaRPr lang="en-GB" dirty="0"/>
          </a:p>
        </p:txBody>
      </p:sp>
      <p:sp>
        <p:nvSpPr>
          <p:cNvPr id="4" name="Slide Number Placeholder 4">
            <a:extLst>
              <a:ext uri="{FF2B5EF4-FFF2-40B4-BE49-F238E27FC236}">
                <a16:creationId xmlns:a16="http://schemas.microsoft.com/office/drawing/2014/main" id="{0A91686A-7EB7-90CD-4B0E-DDBE25DFC5E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61</a:t>
            </a:fld>
            <a:endParaRPr lang="en-GB" dirty="0"/>
          </a:p>
        </p:txBody>
      </p:sp>
    </p:spTree>
    <p:extLst>
      <p:ext uri="{BB962C8B-B14F-4D97-AF65-F5344CB8AC3E}">
        <p14:creationId xmlns:p14="http://schemas.microsoft.com/office/powerpoint/2010/main" val="29885500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D1AE1-72E5-44AE-BB61-9F37167E73F7}"/>
              </a:ext>
            </a:extLst>
          </p:cNvPr>
          <p:cNvSpPr>
            <a:spLocks noGrp="1"/>
          </p:cNvSpPr>
          <p:nvPr>
            <p:ph type="title"/>
          </p:nvPr>
        </p:nvSpPr>
        <p:spPr>
          <a:xfrm>
            <a:off x="548722" y="132118"/>
            <a:ext cx="10007606" cy="716323"/>
          </a:xfrm>
        </p:spPr>
        <p:txBody>
          <a:bodyPr/>
          <a:lstStyle/>
          <a:p>
            <a:r>
              <a:rPr lang="en-US" sz="3600" b="1" dirty="0"/>
              <a:t>Inadvertent administration of LAIV</a:t>
            </a:r>
            <a:endParaRPr lang="en-GB" sz="3600" b="1" dirty="0"/>
          </a:p>
        </p:txBody>
      </p:sp>
      <p:sp>
        <p:nvSpPr>
          <p:cNvPr id="3" name="Content Placeholder 2">
            <a:extLst>
              <a:ext uri="{FF2B5EF4-FFF2-40B4-BE49-F238E27FC236}">
                <a16:creationId xmlns:a16="http://schemas.microsoft.com/office/drawing/2014/main" id="{0D4868D4-004D-488C-A437-FAABECB0303F}"/>
              </a:ext>
            </a:extLst>
          </p:cNvPr>
          <p:cNvSpPr>
            <a:spLocks noGrp="1"/>
          </p:cNvSpPr>
          <p:nvPr>
            <p:ph idx="1"/>
          </p:nvPr>
        </p:nvSpPr>
        <p:spPr>
          <a:xfrm>
            <a:off x="742508" y="848441"/>
            <a:ext cx="10515600" cy="4351338"/>
          </a:xfrm>
        </p:spPr>
        <p:txBody>
          <a:bodyPr/>
          <a:lstStyle/>
          <a:p>
            <a:pPr>
              <a:buFont typeface="Arial" panose="020B0604020202020204" pitchFamily="34" charset="0"/>
              <a:buChar char="•"/>
            </a:pPr>
            <a:r>
              <a:rPr lang="en-US" sz="1800" dirty="0"/>
              <a:t>If an immunocompromised individual receives LAIV,  the degree of immunosuppression should be assessed</a:t>
            </a:r>
          </a:p>
          <a:p>
            <a:pPr>
              <a:buFont typeface="Arial" panose="020B0604020202020204" pitchFamily="34" charset="0"/>
              <a:buChar char="•"/>
            </a:pPr>
            <a:r>
              <a:rPr lang="en-US" sz="1800" dirty="0"/>
              <a:t>If the individual is severely immunocompromised, antiviral prophylaxis should be considered</a:t>
            </a:r>
          </a:p>
          <a:p>
            <a:pPr>
              <a:buFont typeface="Arial" panose="020B0604020202020204" pitchFamily="34" charset="0"/>
              <a:buChar char="•"/>
            </a:pPr>
            <a:r>
              <a:rPr lang="en-US" sz="1800" dirty="0"/>
              <a:t>Otherwise they should be advised to seek medical advice if they develop flu-like symptoms in the 4 days following administration of the vaccine</a:t>
            </a:r>
          </a:p>
          <a:p>
            <a:pPr>
              <a:buFont typeface="Arial" panose="020B0604020202020204" pitchFamily="34" charset="0"/>
              <a:buChar char="•"/>
            </a:pPr>
            <a:r>
              <a:rPr lang="en-US" sz="1800" dirty="0"/>
              <a:t>If antivirals are used for prophylaxis or treatment, the individual should also be offered inactivated flu vaccine in order to maximise their protection (this can be given straight away)</a:t>
            </a:r>
          </a:p>
          <a:p>
            <a:r>
              <a:rPr lang="en-GB" sz="1800" dirty="0">
                <a:effectLst/>
              </a:rPr>
              <a:t>There is limited data on the use of live attenuated flu vaccine in pregnancy. However, in a study </a:t>
            </a:r>
            <a:br>
              <a:rPr lang="en-GB" sz="1800" dirty="0">
                <a:effectLst/>
              </a:rPr>
            </a:br>
            <a:r>
              <a:rPr lang="en-GB" sz="1800" dirty="0">
                <a:effectLst/>
              </a:rPr>
              <a:t>of inadvertent LAIV administration to pregnant women, there was no evidence of significant </a:t>
            </a:r>
            <a:br>
              <a:rPr lang="en-GB" sz="1800" dirty="0">
                <a:effectLst/>
              </a:rPr>
            </a:br>
            <a:r>
              <a:rPr lang="en-GB" sz="1800" dirty="0">
                <a:effectLst/>
              </a:rPr>
              <a:t>maternal adverse outcomes. The live viruses in LAIV have been attenuated (weakened) </a:t>
            </a:r>
            <a:br>
              <a:rPr lang="en-GB" sz="1800" dirty="0">
                <a:effectLst/>
              </a:rPr>
            </a:br>
            <a:r>
              <a:rPr lang="en-GB" sz="1800" dirty="0">
                <a:effectLst/>
              </a:rPr>
              <a:t>and adapted to cold so that they can only replicate at the lower temperatures found in the nasal </a:t>
            </a:r>
            <a:br>
              <a:rPr lang="en-GB" sz="1800" dirty="0">
                <a:effectLst/>
              </a:rPr>
            </a:br>
            <a:r>
              <a:rPr lang="en-GB" sz="1800" dirty="0">
                <a:effectLst/>
              </a:rPr>
              <a:t>passage. These live viruses cannot replicate efficiently elsewhere in the body and therefore </a:t>
            </a:r>
            <a:br>
              <a:rPr lang="en-GB" sz="1800" dirty="0">
                <a:effectLst/>
              </a:rPr>
            </a:br>
            <a:r>
              <a:rPr lang="en-GB" sz="1800" dirty="0">
                <a:effectLst/>
              </a:rPr>
              <a:t>there is no theoretical basis for concern about infection of the unborn foetus or the mother’s </a:t>
            </a:r>
            <a:br>
              <a:rPr lang="en-GB" sz="1800" dirty="0">
                <a:effectLst/>
              </a:rPr>
            </a:br>
            <a:r>
              <a:rPr lang="en-GB" sz="1800" dirty="0">
                <a:effectLst/>
              </a:rPr>
              <a:t>lungs. Inactivated influenza vaccines are, however, preferred for those who are pregnant</a:t>
            </a:r>
            <a:r>
              <a:rPr lang="en-GB" sz="1800" dirty="0">
                <a:effectLst/>
                <a:latin typeface="Segoe UI" panose="020B0502040204020203" pitchFamily="34" charset="0"/>
              </a:rPr>
              <a:t> </a:t>
            </a:r>
            <a:r>
              <a:rPr lang="en-GB" sz="1800" dirty="0">
                <a:latin typeface="Segoe UI" panose="020B0502040204020203" pitchFamily="34" charset="0"/>
              </a:rPr>
              <a:t>             </a:t>
            </a:r>
            <a:r>
              <a:rPr lang="en-GB" sz="1800" dirty="0">
                <a:hlinkClick r:id="rId3"/>
              </a:rPr>
              <a:t>The national influenza immunisation programme 2022 to 2023: Information for healthcare practitioners (publishing.service.gov.uk)</a:t>
            </a:r>
            <a:endParaRPr lang="en-GB" sz="1800" dirty="0">
              <a:effectLst/>
              <a:latin typeface="Segoe UI" panose="020B0502040204020203" pitchFamily="34" charset="0"/>
            </a:endParaRPr>
          </a:p>
          <a:p>
            <a:endParaRPr lang="en-GB" sz="1800" dirty="0">
              <a:effectLst/>
              <a:latin typeface="Arial" panose="020B0604020202020204" pitchFamily="34" charset="0"/>
            </a:endParaRPr>
          </a:p>
          <a:p>
            <a:pPr>
              <a:buFont typeface="Arial" panose="020B0604020202020204" pitchFamily="34" charset="0"/>
              <a:buChar char="•"/>
            </a:pPr>
            <a:endParaRPr lang="en-GB" sz="1800" dirty="0"/>
          </a:p>
          <a:p>
            <a:pPr>
              <a:buFont typeface="Arial" panose="020B0604020202020204" pitchFamily="34" charset="0"/>
              <a:buChar char="•"/>
            </a:pPr>
            <a:endParaRPr lang="en-GB" sz="1800" dirty="0"/>
          </a:p>
          <a:p>
            <a:endParaRPr lang="en-GB" dirty="0"/>
          </a:p>
        </p:txBody>
      </p:sp>
      <p:sp>
        <p:nvSpPr>
          <p:cNvPr id="4" name="Slide Number Placeholder 4">
            <a:extLst>
              <a:ext uri="{FF2B5EF4-FFF2-40B4-BE49-F238E27FC236}">
                <a16:creationId xmlns:a16="http://schemas.microsoft.com/office/drawing/2014/main" id="{6BACE7ED-39B0-3F01-3A8A-F60F199B1B5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62</a:t>
            </a:fld>
            <a:endParaRPr lang="en-GB" dirty="0"/>
          </a:p>
        </p:txBody>
      </p:sp>
    </p:spTree>
    <p:extLst>
      <p:ext uri="{BB962C8B-B14F-4D97-AF65-F5344CB8AC3E}">
        <p14:creationId xmlns:p14="http://schemas.microsoft.com/office/powerpoint/2010/main" val="311742267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5A9A-6BBC-473E-9FA5-4D6E20235D74}"/>
              </a:ext>
            </a:extLst>
          </p:cNvPr>
          <p:cNvSpPr>
            <a:spLocks noGrp="1"/>
          </p:cNvSpPr>
          <p:nvPr>
            <p:ph type="title"/>
          </p:nvPr>
        </p:nvSpPr>
        <p:spPr>
          <a:xfrm>
            <a:off x="582133" y="366033"/>
            <a:ext cx="8296395" cy="660339"/>
          </a:xfrm>
        </p:spPr>
        <p:txBody>
          <a:bodyPr/>
          <a:lstStyle/>
          <a:p>
            <a:r>
              <a:rPr lang="en-GB" sz="3600" b="1" dirty="0"/>
              <a:t>LAIV and ‘viral shedding</a:t>
            </a:r>
            <a:r>
              <a:rPr lang="en-GB" dirty="0"/>
              <a:t>’</a:t>
            </a:r>
          </a:p>
        </p:txBody>
      </p:sp>
      <p:sp>
        <p:nvSpPr>
          <p:cNvPr id="3" name="Content Placeholder 2">
            <a:extLst>
              <a:ext uri="{FF2B5EF4-FFF2-40B4-BE49-F238E27FC236}">
                <a16:creationId xmlns:a16="http://schemas.microsoft.com/office/drawing/2014/main" id="{3893DE1C-C973-4DDB-B527-AB317629C26E}"/>
              </a:ext>
            </a:extLst>
          </p:cNvPr>
          <p:cNvSpPr>
            <a:spLocks noGrp="1"/>
          </p:cNvSpPr>
          <p:nvPr>
            <p:ph idx="1"/>
          </p:nvPr>
        </p:nvSpPr>
        <p:spPr>
          <a:xfrm>
            <a:off x="432844" y="1401602"/>
            <a:ext cx="11123857" cy="4351338"/>
          </a:xfrm>
        </p:spPr>
        <p:txBody>
          <a:bodyPr>
            <a:noAutofit/>
          </a:bodyPr>
          <a:lstStyle/>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LAIV does not create an external mist of vaccine virus in the air when children are being vaccinated and others in the room should not be at risk of ‘catching’ the vaccine virus</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Administration of the intranasal vaccine delivers just 0.1ml of fluid straight into each nostril and almost all the fluid is immediately absorbed into the child’s nose</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Although vaccinated children are known to shed virus a few days after vaccination, the vaccine virus that is shed is less able to spread from person to person than natural flu infection </a:t>
            </a: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endPar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endParaRPr>
          </a:p>
          <a:p>
            <a:pPr marL="215900" marR="0" lvl="2" indent="-215900" algn="l" defTabSz="914400" rtl="0" eaLnBrk="0" fontAlgn="base" latinLnBrk="0" hangingPunct="0">
              <a:lnSpc>
                <a:spcPct val="100000"/>
              </a:lnSpc>
              <a:spcBef>
                <a:spcPts val="0"/>
              </a:spcBef>
              <a:spcAft>
                <a:spcPct val="0"/>
              </a:spcAft>
              <a:buClrTx/>
              <a:buSzTx/>
              <a:buFont typeface="Arial" pitchFamily="84" charset="0"/>
              <a:buChar char="•"/>
              <a:tabLst/>
              <a:defRPr/>
            </a:pPr>
            <a:r>
              <a:rPr kumimoji="0" lang="en-GB"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The amount of virus shed is normally below the levels needed to pass on infection to others and the virus does not survive for long outside of the body. This is in contrast to natural flu infection, which spreads easily during the flu season </a:t>
            </a:r>
          </a:p>
          <a:p>
            <a:endParaRPr lang="en-GB" sz="2200" dirty="0"/>
          </a:p>
        </p:txBody>
      </p:sp>
      <p:sp>
        <p:nvSpPr>
          <p:cNvPr id="4" name="Slide Number Placeholder 4">
            <a:extLst>
              <a:ext uri="{FF2B5EF4-FFF2-40B4-BE49-F238E27FC236}">
                <a16:creationId xmlns:a16="http://schemas.microsoft.com/office/drawing/2014/main" id="{10EBB26B-A085-FEAC-733B-11923E27875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63</a:t>
            </a:fld>
            <a:endParaRPr lang="en-GB" dirty="0"/>
          </a:p>
        </p:txBody>
      </p:sp>
    </p:spTree>
    <p:extLst>
      <p:ext uri="{BB962C8B-B14F-4D97-AF65-F5344CB8AC3E}">
        <p14:creationId xmlns:p14="http://schemas.microsoft.com/office/powerpoint/2010/main" val="18545552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EA168-EAE0-4438-AC15-A5C691FAEE18}"/>
              </a:ext>
            </a:extLst>
          </p:cNvPr>
          <p:cNvSpPr>
            <a:spLocks noGrp="1"/>
          </p:cNvSpPr>
          <p:nvPr>
            <p:ph type="title"/>
          </p:nvPr>
        </p:nvSpPr>
        <p:spPr>
          <a:xfrm>
            <a:off x="563474" y="366032"/>
            <a:ext cx="9140365" cy="725653"/>
          </a:xfrm>
        </p:spPr>
        <p:txBody>
          <a:bodyPr>
            <a:normAutofit fontScale="90000"/>
          </a:bodyPr>
          <a:lstStyle/>
          <a:p>
            <a:r>
              <a:rPr lang="en-GB" sz="3600" b="1" dirty="0"/>
              <a:t>Risk of transmission of live vaccine virus </a:t>
            </a:r>
          </a:p>
        </p:txBody>
      </p:sp>
      <p:sp>
        <p:nvSpPr>
          <p:cNvPr id="3" name="Content Placeholder 2">
            <a:extLst>
              <a:ext uri="{FF2B5EF4-FFF2-40B4-BE49-F238E27FC236}">
                <a16:creationId xmlns:a16="http://schemas.microsoft.com/office/drawing/2014/main" id="{7BED6914-1BA9-44ED-B96A-5DBFE6CCF425}"/>
              </a:ext>
            </a:extLst>
          </p:cNvPr>
          <p:cNvSpPr>
            <a:spLocks noGrp="1"/>
          </p:cNvSpPr>
          <p:nvPr>
            <p:ph idx="1"/>
          </p:nvPr>
        </p:nvSpPr>
        <p:spPr>
          <a:xfrm>
            <a:off x="690717" y="1253331"/>
            <a:ext cx="10515600" cy="4351338"/>
          </a:xfrm>
        </p:spPr>
        <p:txBody>
          <a:bodyPr>
            <a:normAutofit/>
          </a:bodyPr>
          <a:lstStyle/>
          <a:p>
            <a:pPr>
              <a:lnSpc>
                <a:spcPct val="100000"/>
              </a:lnSpc>
              <a:spcBef>
                <a:spcPct val="0"/>
              </a:spcBef>
              <a:buFont typeface="Arial" pitchFamily="34" charset="0"/>
              <a:buChar char="•"/>
            </a:pPr>
            <a:r>
              <a:rPr lang="en-GB" sz="2000" dirty="0">
                <a:latin typeface="Arial" charset="0"/>
                <a:ea typeface="ヒラギノ角ゴ Pro W3" charset="-128"/>
                <a:cs typeface="ヒラギノ角ゴ Pro W3" charset="-128"/>
              </a:rPr>
              <a:t>There is a theoretical potential for transmission of live attenuated flu virus to very severely immunocompromised contacts for 1 to 2 weeks following vaccination</a:t>
            </a:r>
          </a:p>
          <a:p>
            <a:pPr>
              <a:lnSpc>
                <a:spcPct val="100000"/>
              </a:lnSpc>
              <a:spcBef>
                <a:spcPct val="0"/>
              </a:spcBef>
              <a:buFont typeface="Arial" pitchFamily="34" charset="0"/>
              <a:buChar char="•"/>
            </a:pPr>
            <a:endParaRPr lang="en-GB" sz="2000" dirty="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dirty="0"/>
              <a:t>Following extensive use of LAIV in the US, there have been no reported instances of illness or infections from the vaccine virus among immunocompromised patients inadvertently exposed to vaccinated children</a:t>
            </a:r>
          </a:p>
          <a:p>
            <a:pPr>
              <a:lnSpc>
                <a:spcPct val="100000"/>
              </a:lnSpc>
              <a:spcBef>
                <a:spcPct val="0"/>
              </a:spcBef>
              <a:buFont typeface="Arial" pitchFamily="34" charset="0"/>
              <a:buChar char="•"/>
            </a:pPr>
            <a:endParaRPr lang="en-GB" sz="2000" dirty="0">
              <a:latin typeface="Arial" charset="0"/>
              <a:ea typeface="ヒラギノ角ゴ Pro W3" charset="-128"/>
              <a:cs typeface="ヒラギノ角ゴ Pro W3" charset="-128"/>
            </a:endParaRPr>
          </a:p>
          <a:p>
            <a:pPr>
              <a:lnSpc>
                <a:spcPct val="100000"/>
              </a:lnSpc>
              <a:spcBef>
                <a:spcPct val="0"/>
              </a:spcBef>
              <a:buFont typeface="Arial" pitchFamily="34" charset="0"/>
              <a:buChar char="•"/>
            </a:pPr>
            <a:r>
              <a:rPr lang="en-GB" sz="2000" dirty="0">
                <a:latin typeface="Arial" charset="0"/>
                <a:ea typeface="ヒラギノ角ゴ Pro W3" charset="-128"/>
                <a:cs typeface="ヒラギノ角ゴ Pro W3" charset="-128"/>
              </a:rPr>
              <a:t>However, if close contact with very severely immunocompromised patients (such as bone marrow transplant patients requiring isolation) is likely or unavoidable (for example other household members) consider an appropriate inactivated flu vaccine instead</a:t>
            </a:r>
          </a:p>
        </p:txBody>
      </p:sp>
      <p:sp>
        <p:nvSpPr>
          <p:cNvPr id="4" name="Slide Number Placeholder 4">
            <a:extLst>
              <a:ext uri="{FF2B5EF4-FFF2-40B4-BE49-F238E27FC236}">
                <a16:creationId xmlns:a16="http://schemas.microsoft.com/office/drawing/2014/main" id="{3BC6DEBA-D75F-5F73-0286-CBA65E74E57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64</a:t>
            </a:fld>
            <a:endParaRPr lang="en-GB" dirty="0"/>
          </a:p>
        </p:txBody>
      </p:sp>
    </p:spTree>
    <p:extLst>
      <p:ext uri="{BB962C8B-B14F-4D97-AF65-F5344CB8AC3E}">
        <p14:creationId xmlns:p14="http://schemas.microsoft.com/office/powerpoint/2010/main" val="6794147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9A88E-DB35-49B0-B0F8-B40EAC5AD849}"/>
              </a:ext>
            </a:extLst>
          </p:cNvPr>
          <p:cNvSpPr>
            <a:spLocks noGrp="1"/>
          </p:cNvSpPr>
          <p:nvPr>
            <p:ph type="title"/>
          </p:nvPr>
        </p:nvSpPr>
        <p:spPr>
          <a:xfrm>
            <a:off x="229943" y="365125"/>
            <a:ext cx="11631852" cy="1325563"/>
          </a:xfrm>
        </p:spPr>
        <p:txBody>
          <a:bodyPr>
            <a:normAutofit/>
          </a:bodyPr>
          <a:lstStyle/>
          <a:p>
            <a:pPr algn="ctr"/>
            <a:r>
              <a:rPr lang="en-GB" sz="3600" b="1" dirty="0"/>
              <a:t>Exposure of healthcare professionals to live attenuated influenza vaccine viruses</a:t>
            </a:r>
          </a:p>
        </p:txBody>
      </p:sp>
      <p:sp>
        <p:nvSpPr>
          <p:cNvPr id="3" name="Content Placeholder 2">
            <a:extLst>
              <a:ext uri="{FF2B5EF4-FFF2-40B4-BE49-F238E27FC236}">
                <a16:creationId xmlns:a16="http://schemas.microsoft.com/office/drawing/2014/main" id="{EDF1FC0D-55B2-4FD8-951A-0C7CE499B0FF}"/>
              </a:ext>
            </a:extLst>
          </p:cNvPr>
          <p:cNvSpPr>
            <a:spLocks noGrp="1"/>
          </p:cNvSpPr>
          <p:nvPr>
            <p:ph idx="1"/>
          </p:nvPr>
        </p:nvSpPr>
        <p:spPr>
          <a:xfrm>
            <a:off x="330205" y="1644194"/>
            <a:ext cx="11123857" cy="4351338"/>
          </a:xfrm>
        </p:spPr>
        <p:txBody>
          <a:bodyPr>
            <a:normAutofit fontScale="85000" lnSpcReduction="20000"/>
          </a:bodyPr>
          <a:lstStyle/>
          <a:p>
            <a:pPr>
              <a:lnSpc>
                <a:spcPct val="110000"/>
              </a:lnSpc>
              <a:buFont typeface="Arial" pitchFamily="34" charset="0"/>
              <a:buChar char="•"/>
            </a:pPr>
            <a:r>
              <a:rPr lang="en-GB" sz="2400" dirty="0"/>
              <a:t>Theoretically there may be some low level exposure to the vaccine viruses for those administering LAIV and/or from recently vaccinated patients</a:t>
            </a:r>
          </a:p>
          <a:p>
            <a:pPr>
              <a:lnSpc>
                <a:spcPct val="110000"/>
              </a:lnSpc>
              <a:buFont typeface="Arial" pitchFamily="34" charset="0"/>
              <a:buChar char="•"/>
            </a:pPr>
            <a:r>
              <a:rPr lang="en-GB" sz="2400" dirty="0"/>
              <a:t>In the US, where there has been extensive use of LAIV, there have not been any reported instances of illness or infections from the vaccine virus among healthcare professionals inadvertently exposed  </a:t>
            </a:r>
          </a:p>
          <a:p>
            <a:pPr>
              <a:lnSpc>
                <a:spcPct val="110000"/>
              </a:lnSpc>
              <a:buFont typeface="Arial" pitchFamily="34" charset="0"/>
              <a:buChar char="•"/>
            </a:pPr>
            <a:r>
              <a:rPr lang="en-GB" sz="2400" dirty="0"/>
              <a:t>Risk of acquiring vaccine viruses from the environment is unknown but probably low  </a:t>
            </a:r>
          </a:p>
          <a:p>
            <a:pPr>
              <a:lnSpc>
                <a:spcPct val="110000"/>
              </a:lnSpc>
              <a:buFont typeface="Arial" pitchFamily="34" charset="0"/>
              <a:buChar char="•"/>
            </a:pPr>
            <a:r>
              <a:rPr lang="en-GB" sz="2400" dirty="0"/>
              <a:t>The vaccine viruses are cold-adapted and attenuated and therefore unlikely to cause symptomatic flu </a:t>
            </a:r>
          </a:p>
          <a:p>
            <a:pPr>
              <a:lnSpc>
                <a:spcPct val="110000"/>
              </a:lnSpc>
              <a:buFont typeface="Arial" pitchFamily="34" charset="0"/>
              <a:buChar char="•"/>
            </a:pPr>
            <a:r>
              <a:rPr lang="en-GB" sz="2400" dirty="0"/>
              <a:t>As a precaution, </a:t>
            </a:r>
            <a:r>
              <a:rPr lang="en-GB" sz="2400" b="1" dirty="0"/>
              <a:t>very severely immunosuppressed individuals should not administer LAIV</a:t>
            </a:r>
          </a:p>
          <a:p>
            <a:pPr>
              <a:lnSpc>
                <a:spcPct val="110000"/>
              </a:lnSpc>
              <a:buFont typeface="Arial" pitchFamily="34" charset="0"/>
              <a:buChar char="•"/>
            </a:pPr>
            <a:r>
              <a:rPr lang="en-GB" sz="2400" dirty="0"/>
              <a:t>Other healthcare workers who have less severe immunosuppression or are pregnant, should follow normal clinical practice to avoid inhaling the vaccine and ensure that they themselves are appropriately vaccinated</a:t>
            </a:r>
            <a:endParaRPr lang="en-GB" sz="2400" b="1" dirty="0"/>
          </a:p>
          <a:p>
            <a:endParaRPr lang="en-GB" dirty="0"/>
          </a:p>
        </p:txBody>
      </p:sp>
      <p:sp>
        <p:nvSpPr>
          <p:cNvPr id="4" name="Slide Number Placeholder 4">
            <a:extLst>
              <a:ext uri="{FF2B5EF4-FFF2-40B4-BE49-F238E27FC236}">
                <a16:creationId xmlns:a16="http://schemas.microsoft.com/office/drawing/2014/main" id="{651E1A1A-5469-E252-FC85-AA2EEA6D980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65</a:t>
            </a:fld>
            <a:endParaRPr lang="en-GB" dirty="0"/>
          </a:p>
        </p:txBody>
      </p:sp>
    </p:spTree>
    <p:extLst>
      <p:ext uri="{BB962C8B-B14F-4D97-AF65-F5344CB8AC3E}">
        <p14:creationId xmlns:p14="http://schemas.microsoft.com/office/powerpoint/2010/main" val="1217470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38D0D-17FB-402B-9E6E-01AE32C24FBC}"/>
              </a:ext>
            </a:extLst>
          </p:cNvPr>
          <p:cNvSpPr>
            <a:spLocks noGrp="1"/>
          </p:cNvSpPr>
          <p:nvPr>
            <p:ph type="title"/>
          </p:nvPr>
        </p:nvSpPr>
        <p:spPr>
          <a:xfrm>
            <a:off x="563471" y="384695"/>
            <a:ext cx="5557410" cy="753645"/>
          </a:xfrm>
        </p:spPr>
        <p:txBody>
          <a:bodyPr/>
          <a:lstStyle/>
          <a:p>
            <a:r>
              <a:rPr lang="en-GB" sz="3600" b="1" dirty="0">
                <a:latin typeface="Arial" charset="0"/>
                <a:ea typeface="ヒラギノ角ゴ Pro W3" charset="-128"/>
                <a:cs typeface="ヒラギノ角ゴ Pro W3" charset="-128"/>
              </a:rPr>
              <a:t>Storage of flu vaccine</a:t>
            </a:r>
            <a:endParaRPr lang="en-GB" sz="3600" b="1" dirty="0"/>
          </a:p>
        </p:txBody>
      </p:sp>
      <p:sp>
        <p:nvSpPr>
          <p:cNvPr id="3" name="Content Placeholder 2">
            <a:extLst>
              <a:ext uri="{FF2B5EF4-FFF2-40B4-BE49-F238E27FC236}">
                <a16:creationId xmlns:a16="http://schemas.microsoft.com/office/drawing/2014/main" id="{826B7E12-ED76-4A06-B505-E2ADF1DF740F}"/>
              </a:ext>
            </a:extLst>
          </p:cNvPr>
          <p:cNvSpPr>
            <a:spLocks noGrp="1"/>
          </p:cNvSpPr>
          <p:nvPr>
            <p:ph idx="1"/>
          </p:nvPr>
        </p:nvSpPr>
        <p:spPr>
          <a:xfrm>
            <a:off x="504672" y="1043746"/>
            <a:ext cx="11123857" cy="5083784"/>
          </a:xfrm>
        </p:spPr>
        <p:txBody>
          <a:bodyPr>
            <a:normAutofit fontScale="62500" lnSpcReduction="20000"/>
          </a:bodyPr>
          <a:lstStyle/>
          <a:p>
            <a:pPr marL="0" lvl="1" indent="0">
              <a:lnSpc>
                <a:spcPct val="120000"/>
              </a:lnSpc>
              <a:spcBef>
                <a:spcPts val="1200"/>
              </a:spcBef>
              <a:buNone/>
            </a:pPr>
            <a:r>
              <a:rPr lang="en-GB" sz="2900" b="1" dirty="0">
                <a:latin typeface="+mn-lt"/>
              </a:rPr>
              <a:t>Efficacy, safety and quality may be adversely affected if vaccines are not stored at the temperatures specified in the licence</a:t>
            </a:r>
          </a:p>
          <a:p>
            <a:pPr marL="0" indent="0">
              <a:lnSpc>
                <a:spcPct val="120000"/>
              </a:lnSpc>
              <a:buNone/>
            </a:pPr>
            <a:r>
              <a:rPr lang="en-GB" sz="2900" dirty="0">
                <a:latin typeface="+mn-lt"/>
                <a:ea typeface="ヒラギノ角ゴ Pro W3" charset="-128"/>
                <a:cs typeface="ヒラギノ角ゴ Pro W3" charset="-128"/>
              </a:rPr>
              <a:t>All flu vaccines, inactivated and LAIV, must be stored in accordance with manufacturer’s instructions:</a:t>
            </a:r>
          </a:p>
          <a:p>
            <a:pPr marL="342900" lvl="1">
              <a:lnSpc>
                <a:spcPct val="120000"/>
              </a:lnSpc>
              <a:spcBef>
                <a:spcPct val="0"/>
              </a:spcBef>
              <a:buFont typeface="Arial" charset="0"/>
              <a:buChar char="•"/>
            </a:pPr>
            <a:r>
              <a:rPr lang="en-GB" sz="2900" dirty="0">
                <a:latin typeface="+mn-lt"/>
              </a:rPr>
              <a:t>Store between +2⁰C and +8⁰C </a:t>
            </a:r>
          </a:p>
          <a:p>
            <a:pPr marL="342900" lvl="1">
              <a:lnSpc>
                <a:spcPct val="120000"/>
              </a:lnSpc>
              <a:spcBef>
                <a:spcPct val="0"/>
              </a:spcBef>
              <a:buFont typeface="Arial" charset="0"/>
              <a:buChar char="•"/>
            </a:pPr>
            <a:r>
              <a:rPr lang="en-GB" sz="2900" dirty="0">
                <a:latin typeface="+mn-lt"/>
              </a:rPr>
              <a:t>Do not freeze</a:t>
            </a:r>
          </a:p>
          <a:p>
            <a:pPr marL="342900" lvl="1">
              <a:lnSpc>
                <a:spcPct val="120000"/>
              </a:lnSpc>
              <a:spcBef>
                <a:spcPct val="0"/>
              </a:spcBef>
              <a:buFont typeface="Arial" charset="0"/>
              <a:buChar char="•"/>
            </a:pPr>
            <a:r>
              <a:rPr lang="en-GB" sz="2900" dirty="0">
                <a:latin typeface="+mn-lt"/>
              </a:rPr>
              <a:t>Store in original packaging</a:t>
            </a:r>
          </a:p>
          <a:p>
            <a:pPr marL="342900" lvl="1">
              <a:lnSpc>
                <a:spcPct val="120000"/>
              </a:lnSpc>
              <a:spcBef>
                <a:spcPct val="0"/>
              </a:spcBef>
              <a:buFont typeface="Arial" charset="0"/>
              <a:buChar char="•"/>
            </a:pPr>
            <a:r>
              <a:rPr lang="en-GB" sz="2900" dirty="0">
                <a:latin typeface="+mn-lt"/>
              </a:rPr>
              <a:t>Protect from light</a:t>
            </a:r>
          </a:p>
          <a:p>
            <a:pPr marL="0" indent="0">
              <a:buNone/>
            </a:pPr>
            <a:endParaRPr lang="en-GB" sz="2900" b="1" dirty="0">
              <a:latin typeface="+mn-lt"/>
              <a:ea typeface="Arial" charset="0"/>
              <a:cs typeface="Arial" charset="0"/>
            </a:endParaRPr>
          </a:p>
          <a:p>
            <a:pPr marL="0" indent="0">
              <a:buNone/>
            </a:pPr>
            <a:r>
              <a:rPr lang="en-GB" sz="2900" b="1" dirty="0">
                <a:latin typeface="+mn-lt"/>
                <a:ea typeface="Arial" charset="0"/>
                <a:cs typeface="Arial" charset="0"/>
              </a:rPr>
              <a:t>Check expiry dates regularly:</a:t>
            </a:r>
          </a:p>
          <a:p>
            <a:pPr marL="342900" lvl="1">
              <a:lnSpc>
                <a:spcPct val="120000"/>
              </a:lnSpc>
              <a:spcBef>
                <a:spcPts val="1200"/>
              </a:spcBef>
              <a:buFont typeface="Arial" charset="0"/>
              <a:buChar char="•"/>
            </a:pPr>
            <a:r>
              <a:rPr lang="en-GB" sz="2900" dirty="0">
                <a:latin typeface="+mn-lt"/>
              </a:rPr>
              <a:t>The LAIV has an expiry date 18 weeks after manufacture – this is much shorter than inactivated flu vaccines</a:t>
            </a:r>
          </a:p>
          <a:p>
            <a:pPr marL="342900" lvl="1">
              <a:lnSpc>
                <a:spcPct val="120000"/>
              </a:lnSpc>
              <a:spcBef>
                <a:spcPts val="1200"/>
              </a:spcBef>
              <a:buFont typeface="Arial" charset="0"/>
              <a:buChar char="•"/>
            </a:pPr>
            <a:r>
              <a:rPr lang="en-GB" sz="2900" dirty="0">
                <a:latin typeface="+mn-lt"/>
              </a:rPr>
              <a:t>It is important that the expiry date on the nasal spray applicator is checked before use</a:t>
            </a:r>
          </a:p>
          <a:p>
            <a:pPr marL="342900" lvl="1">
              <a:lnSpc>
                <a:spcPct val="120000"/>
              </a:lnSpc>
              <a:spcBef>
                <a:spcPts val="1200"/>
              </a:spcBef>
              <a:buFont typeface="Arial" charset="0"/>
              <a:buChar char="•"/>
            </a:pPr>
            <a:endParaRPr lang="en-GB" sz="2900" dirty="0">
              <a:latin typeface="+mn-lt"/>
            </a:endParaRPr>
          </a:p>
          <a:p>
            <a:pPr marL="0" indent="0" algn="ctr">
              <a:buNone/>
            </a:pPr>
            <a:r>
              <a:rPr lang="en-GB" sz="2900" b="1" dirty="0">
                <a:effectLst/>
                <a:ea typeface="Calibri" panose="020F0502020204030204" pitchFamily="34" charset="0"/>
              </a:rPr>
              <a:t>Vaccines (Handling and Storage) Cold Chain Management Procedure for Wales can be viewed here:</a:t>
            </a:r>
          </a:p>
          <a:p>
            <a:pPr marL="0" indent="0" algn="ctr">
              <a:buNone/>
            </a:pPr>
            <a:r>
              <a:rPr lang="en-GB" sz="2900" b="1" u="sng" dirty="0">
                <a:solidFill>
                  <a:srgbClr val="0000FF"/>
                </a:solidFill>
                <a:effectLst/>
                <a:ea typeface="Calibri" panose="020F0502020204030204" pitchFamily="34" charset="0"/>
                <a:hlinkClick r:id="rId3"/>
              </a:rPr>
              <a:t>Clinical Governance and Infection Control Policies - Public Health Wales (</a:t>
            </a:r>
            <a:r>
              <a:rPr lang="en-GB" sz="2900" b="1" u="sng" dirty="0" err="1">
                <a:solidFill>
                  <a:srgbClr val="0000FF"/>
                </a:solidFill>
                <a:effectLst/>
                <a:ea typeface="Calibri" panose="020F0502020204030204" pitchFamily="34" charset="0"/>
                <a:hlinkClick r:id="rId3"/>
              </a:rPr>
              <a:t>nhs.wales</a:t>
            </a:r>
            <a:r>
              <a:rPr lang="en-GB" sz="2900" b="1" u="sng" dirty="0">
                <a:solidFill>
                  <a:srgbClr val="0000FF"/>
                </a:solidFill>
                <a:effectLst/>
                <a:ea typeface="Calibri" panose="020F0502020204030204" pitchFamily="34" charset="0"/>
                <a:hlinkClick r:id="rId3"/>
              </a:rPr>
              <a:t>)</a:t>
            </a:r>
            <a:r>
              <a:rPr lang="en-GB" sz="2900" b="1" dirty="0">
                <a:effectLst/>
                <a:ea typeface="Calibri" panose="020F0502020204030204" pitchFamily="34" charset="0"/>
              </a:rPr>
              <a:t>. </a:t>
            </a:r>
          </a:p>
          <a:p>
            <a:pPr marL="342900" lvl="1" algn="ctr">
              <a:lnSpc>
                <a:spcPct val="120000"/>
              </a:lnSpc>
              <a:spcBef>
                <a:spcPts val="1200"/>
              </a:spcBef>
              <a:buFont typeface="Arial" charset="0"/>
              <a:buChar char="•"/>
            </a:pPr>
            <a:endParaRPr lang="en-GB" dirty="0">
              <a:latin typeface="+mn-lt"/>
            </a:endParaRPr>
          </a:p>
          <a:p>
            <a:pPr marL="342900" lvl="1">
              <a:lnSpc>
                <a:spcPct val="120000"/>
              </a:lnSpc>
              <a:spcBef>
                <a:spcPts val="1200"/>
              </a:spcBef>
              <a:buFont typeface="Arial" charset="0"/>
              <a:buChar char="•"/>
            </a:pPr>
            <a:endParaRPr lang="en-GB" dirty="0">
              <a:latin typeface="+mn-lt"/>
            </a:endParaRPr>
          </a:p>
          <a:p>
            <a:pPr marL="0" indent="0">
              <a:buNone/>
            </a:pPr>
            <a:endParaRPr lang="en-GB" dirty="0"/>
          </a:p>
        </p:txBody>
      </p:sp>
      <p:sp>
        <p:nvSpPr>
          <p:cNvPr id="4" name="Slide Number Placeholder 4">
            <a:extLst>
              <a:ext uri="{FF2B5EF4-FFF2-40B4-BE49-F238E27FC236}">
                <a16:creationId xmlns:a16="http://schemas.microsoft.com/office/drawing/2014/main" id="{7DE79B53-BBB1-623A-8475-4182E42F2B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66</a:t>
            </a:fld>
            <a:endParaRPr lang="en-GB" dirty="0"/>
          </a:p>
        </p:txBody>
      </p:sp>
    </p:spTree>
    <p:extLst>
      <p:ext uri="{BB962C8B-B14F-4D97-AF65-F5344CB8AC3E}">
        <p14:creationId xmlns:p14="http://schemas.microsoft.com/office/powerpoint/2010/main" val="3829216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6A695-B860-B767-2922-41DE4D586940}"/>
              </a:ext>
            </a:extLst>
          </p:cNvPr>
          <p:cNvSpPr>
            <a:spLocks noGrp="1"/>
          </p:cNvSpPr>
          <p:nvPr>
            <p:ph type="title"/>
          </p:nvPr>
        </p:nvSpPr>
        <p:spPr>
          <a:xfrm>
            <a:off x="838200" y="365125"/>
            <a:ext cx="10515600" cy="493519"/>
          </a:xfrm>
        </p:spPr>
        <p:txBody>
          <a:bodyPr/>
          <a:lstStyle/>
          <a:p>
            <a:r>
              <a:rPr lang="en-GB" sz="4400" b="1" dirty="0"/>
              <a:t>Legal framework for vaccination</a:t>
            </a:r>
            <a:endParaRPr lang="en-GB" dirty="0"/>
          </a:p>
        </p:txBody>
      </p:sp>
      <p:sp>
        <p:nvSpPr>
          <p:cNvPr id="3" name="Content Placeholder 2">
            <a:extLst>
              <a:ext uri="{FF2B5EF4-FFF2-40B4-BE49-F238E27FC236}">
                <a16:creationId xmlns:a16="http://schemas.microsoft.com/office/drawing/2014/main" id="{699FA0B6-FDB7-68E9-95CD-B667A0B6E65C}"/>
              </a:ext>
            </a:extLst>
          </p:cNvPr>
          <p:cNvSpPr>
            <a:spLocks noGrp="1"/>
          </p:cNvSpPr>
          <p:nvPr>
            <p:ph idx="1"/>
          </p:nvPr>
        </p:nvSpPr>
        <p:spPr>
          <a:xfrm>
            <a:off x="838200" y="1332106"/>
            <a:ext cx="10515600" cy="4351338"/>
          </a:xfrm>
        </p:spPr>
        <p:txBody>
          <a:bodyPr/>
          <a:lstStyle/>
          <a:p>
            <a:pPr marL="228600"/>
            <a:r>
              <a:rPr lang="en-GB" sz="1800" dirty="0">
                <a:solidFill>
                  <a:srgbClr val="002060"/>
                </a:solidFill>
                <a:effectLst/>
                <a:ea typeface="Calibri" panose="020F0502020204030204" pitchFamily="34" charset="0"/>
              </a:rPr>
              <a:t>It is currently intended for National Protocols to be available before the start of the season to support mixed workforce and flexible delivery models.</a:t>
            </a:r>
          </a:p>
          <a:p>
            <a:pPr marL="228600"/>
            <a:r>
              <a:rPr lang="en-GB" sz="1800" dirty="0">
                <a:solidFill>
                  <a:srgbClr val="002060"/>
                </a:solidFill>
                <a:effectLst/>
                <a:ea typeface="Calibri" panose="020F0502020204030204" pitchFamily="34" charset="0"/>
              </a:rPr>
              <a:t>There will be a </a:t>
            </a:r>
            <a:r>
              <a:rPr lang="en-GB" sz="1800" dirty="0">
                <a:solidFill>
                  <a:srgbClr val="212A73"/>
                </a:solidFill>
                <a:effectLst/>
                <a:ea typeface="Calibri" panose="020F0502020204030204" pitchFamily="34" charset="0"/>
              </a:rPr>
              <a:t>transition period </a:t>
            </a:r>
            <a:r>
              <a:rPr lang="en-GB" sz="1800" dirty="0">
                <a:solidFill>
                  <a:srgbClr val="002060"/>
                </a:solidFill>
                <a:effectLst/>
                <a:ea typeface="Calibri" panose="020F0502020204030204" pitchFamily="34" charset="0"/>
              </a:rPr>
              <a:t>during July and August 2023, whereby the Welsh Medicines Advice Service (WMAS) will start to lead on the development of PGDs. During this period </a:t>
            </a:r>
            <a:r>
              <a:rPr lang="en-GB" sz="1800" u="sng" dirty="0">
                <a:solidFill>
                  <a:srgbClr val="000000"/>
                </a:solidFill>
                <a:effectLst/>
                <a:ea typeface="Calibri" panose="020F0502020204030204" pitchFamily="34" charset="0"/>
                <a:hlinkClick r:id="rId3" tooltip="https://phw.nhs.wales/topics/immunisation-and-vaccines/vaccine-resources-for-health-and-social-care-professionals/patient-group-directions-pgds-and-protocols-landing-page/"/>
              </a:rPr>
              <a:t>Public Health Wales</a:t>
            </a:r>
            <a:r>
              <a:rPr lang="en-GB" sz="1800" dirty="0">
                <a:solidFill>
                  <a:srgbClr val="000000"/>
                </a:solidFill>
                <a:effectLst/>
                <a:ea typeface="Calibri" panose="020F0502020204030204" pitchFamily="34" charset="0"/>
              </a:rPr>
              <a:t> </a:t>
            </a:r>
            <a:r>
              <a:rPr lang="en-GB" sz="1800" dirty="0">
                <a:solidFill>
                  <a:srgbClr val="002060"/>
                </a:solidFill>
                <a:effectLst/>
                <a:ea typeface="Calibri" panose="020F0502020204030204" pitchFamily="34" charset="0"/>
              </a:rPr>
              <a:t>(PHW) and the </a:t>
            </a:r>
            <a:r>
              <a:rPr lang="en-GB" sz="1800" u="sng" dirty="0">
                <a:solidFill>
                  <a:srgbClr val="000000"/>
                </a:solidFill>
                <a:effectLst/>
                <a:ea typeface="Calibri" panose="020F0502020204030204" pitchFamily="34" charset="0"/>
                <a:hlinkClick r:id="rId4" tooltip="https://www.wmic.wales.nhs.uk/navs-cymru-hcp/"/>
              </a:rPr>
              <a:t>Welsh Medicines Advice Service</a:t>
            </a:r>
            <a:r>
              <a:rPr lang="en-GB" sz="1800" dirty="0">
                <a:solidFill>
                  <a:srgbClr val="000000"/>
                </a:solidFill>
                <a:effectLst/>
                <a:ea typeface="Calibri" panose="020F0502020204030204" pitchFamily="34" charset="0"/>
              </a:rPr>
              <a:t> </a:t>
            </a:r>
            <a:r>
              <a:rPr lang="en-GB" sz="1800" dirty="0">
                <a:solidFill>
                  <a:srgbClr val="002060"/>
                </a:solidFill>
                <a:effectLst/>
                <a:ea typeface="Calibri" panose="020F0502020204030204" pitchFamily="34" charset="0"/>
              </a:rPr>
              <a:t>website will host PHW PGDs information and templates. It is anticipated that this transition period will be completed by w/e 18</a:t>
            </a:r>
            <a:r>
              <a:rPr lang="en-GB" sz="1800" baseline="30000" dirty="0">
                <a:solidFill>
                  <a:srgbClr val="002060"/>
                </a:solidFill>
                <a:effectLst/>
                <a:ea typeface="Calibri" panose="020F0502020204030204" pitchFamily="34" charset="0"/>
              </a:rPr>
              <a:t>th</a:t>
            </a:r>
            <a:r>
              <a:rPr lang="en-GB" sz="1800" dirty="0">
                <a:solidFill>
                  <a:srgbClr val="002060"/>
                </a:solidFill>
                <a:effectLst/>
                <a:ea typeface="Calibri" panose="020F0502020204030204" pitchFamily="34" charset="0"/>
              </a:rPr>
              <a:t> August 2023.  </a:t>
            </a:r>
          </a:p>
          <a:p>
            <a:pPr marL="228600"/>
            <a:r>
              <a:rPr lang="en-GB" sz="1800" dirty="0">
                <a:solidFill>
                  <a:srgbClr val="002060"/>
                </a:solidFill>
                <a:effectLst/>
                <a:ea typeface="Calibri" panose="020F0502020204030204" pitchFamily="34" charset="0"/>
              </a:rPr>
              <a:t>UK Health Security Agency (UKHSA) provide updated PGDs (Patient Group Directions) which are available at the </a:t>
            </a:r>
            <a:r>
              <a:rPr lang="en-GB" sz="1800" u="sng" dirty="0">
                <a:solidFill>
                  <a:srgbClr val="000000"/>
                </a:solidFill>
                <a:effectLst/>
                <a:ea typeface="Calibri" panose="020F0502020204030204" pitchFamily="34" charset="0"/>
                <a:hlinkClick r:id="rId4" tooltip="https://www.wmic.wales.nhs.uk/navs-cymru-hcp/"/>
              </a:rPr>
              <a:t>Welsh Medicines Advice Service</a:t>
            </a:r>
            <a:r>
              <a:rPr lang="en-GB" sz="1800" dirty="0">
                <a:solidFill>
                  <a:srgbClr val="000000"/>
                </a:solidFill>
                <a:effectLst/>
                <a:ea typeface="Calibri" panose="020F0502020204030204" pitchFamily="34" charset="0"/>
              </a:rPr>
              <a:t> </a:t>
            </a:r>
            <a:r>
              <a:rPr lang="en-GB" sz="1800" dirty="0">
                <a:solidFill>
                  <a:srgbClr val="002060"/>
                </a:solidFill>
                <a:effectLst/>
                <a:ea typeface="Calibri" panose="020F0502020204030204" pitchFamily="34" charset="0"/>
              </a:rPr>
              <a:t>(WMAS). These are template PGD’s that can be amended locally by health boards.</a:t>
            </a:r>
          </a:p>
          <a:p>
            <a:pPr marL="228600"/>
            <a:r>
              <a:rPr lang="en-GB" sz="1800" dirty="0">
                <a:solidFill>
                  <a:srgbClr val="002060"/>
                </a:solidFill>
                <a:effectLst/>
                <a:ea typeface="Calibri" panose="020F0502020204030204" pitchFamily="34" charset="0"/>
              </a:rPr>
              <a:t>An advisory Document to supplement the UKHSA LAIV PGD template is available for Wales on </a:t>
            </a:r>
            <a:r>
              <a:rPr lang="en-GB" sz="1800" u="sng" dirty="0">
                <a:solidFill>
                  <a:srgbClr val="000000"/>
                </a:solidFill>
                <a:effectLst/>
                <a:ea typeface="Calibri" panose="020F0502020204030204" pitchFamily="34" charset="0"/>
                <a:hlinkClick r:id="rId5" tooltip="https://www.wmic.wales.nhs.uk/pgds-templates-advice/"/>
              </a:rPr>
              <a:t>Patient Group Directions (PGD) - Welsh Medicines Advice Service (wales.nhs.uk)</a:t>
            </a:r>
            <a:endParaRPr lang="en-GB" sz="1800" u="sng" dirty="0">
              <a:solidFill>
                <a:srgbClr val="000000"/>
              </a:solidFill>
              <a:effectLst/>
              <a:ea typeface="Calibri" panose="020F0502020204030204" pitchFamily="34" charset="0"/>
            </a:endParaRPr>
          </a:p>
          <a:p>
            <a:r>
              <a:rPr lang="en-GB" sz="1800" dirty="0">
                <a:solidFill>
                  <a:srgbClr val="002060"/>
                </a:solidFill>
                <a:effectLst/>
                <a:ea typeface="Times New Roman" panose="02020603050405020304" pitchFamily="18" charset="0"/>
              </a:rPr>
              <a:t>The NHS Wales PGD for </a:t>
            </a:r>
            <a:r>
              <a:rPr lang="en-GB" sz="1800" dirty="0">
                <a:solidFill>
                  <a:srgbClr val="002060"/>
                </a:solidFill>
                <a:effectLst/>
                <a:ea typeface="Calibri" panose="020F0502020204030204" pitchFamily="34" charset="0"/>
              </a:rPr>
              <a:t>injectable influenza vaccines </a:t>
            </a:r>
            <a:r>
              <a:rPr lang="en-GB" sz="1800" dirty="0">
                <a:solidFill>
                  <a:srgbClr val="002060"/>
                </a:solidFill>
                <a:effectLst/>
                <a:ea typeface="Times New Roman" panose="02020603050405020304" pitchFamily="18" charset="0"/>
              </a:rPr>
              <a:t>will be available on </a:t>
            </a:r>
            <a:r>
              <a:rPr lang="en-GB" sz="1800" dirty="0">
                <a:solidFill>
                  <a:srgbClr val="002060"/>
                </a:solidFill>
                <a:effectLst/>
                <a:ea typeface="Times New Roman" panose="02020603050405020304" pitchFamily="18" charset="0"/>
                <a:hlinkClick r:id="rId4" tooltip="https://www.wmic.wales.nhs.uk/navs-cymru-hcp/">
                  <a:extLst>
                    <a:ext uri="{A12FA001-AC4F-418D-AE19-62706E023703}">
                      <ahyp:hlinkClr xmlns:ahyp="http://schemas.microsoft.com/office/drawing/2018/hyperlinkcolor" xmlns="" val="tx"/>
                    </a:ext>
                  </a:extLst>
                </a:hlinkClick>
              </a:rPr>
              <a:t>Welsh Medicines Advice Service</a:t>
            </a:r>
            <a:r>
              <a:rPr lang="en-GB" sz="1800" dirty="0">
                <a:solidFill>
                  <a:srgbClr val="002060"/>
                </a:solidFill>
                <a:effectLst/>
                <a:ea typeface="Times New Roman" panose="02020603050405020304" pitchFamily="18" charset="0"/>
              </a:rPr>
              <a:t> website w/c 21</a:t>
            </a:r>
            <a:r>
              <a:rPr lang="en-GB" sz="1800" baseline="30000" dirty="0">
                <a:solidFill>
                  <a:srgbClr val="002060"/>
                </a:solidFill>
                <a:effectLst/>
                <a:ea typeface="Times New Roman" panose="02020603050405020304" pitchFamily="18" charset="0"/>
              </a:rPr>
              <a:t>st</a:t>
            </a:r>
            <a:r>
              <a:rPr lang="en-GB" sz="1800" dirty="0">
                <a:solidFill>
                  <a:srgbClr val="002060"/>
                </a:solidFill>
                <a:effectLst/>
                <a:ea typeface="Times New Roman" panose="02020603050405020304" pitchFamily="18" charset="0"/>
              </a:rPr>
              <a:t> August 2023</a:t>
            </a:r>
          </a:p>
          <a:p>
            <a:pPr marL="228600"/>
            <a:endParaRPr lang="en-GB" sz="1800" dirty="0">
              <a:effectLst/>
              <a:ea typeface="Calibri" panose="020F0502020204030204" pitchFamily="34" charset="0"/>
            </a:endParaRPr>
          </a:p>
          <a:p>
            <a:pPr marL="0" lvl="0" indent="0">
              <a:buSzPts val="1000"/>
              <a:buNone/>
              <a:tabLst>
                <a:tab pos="457200" algn="l"/>
              </a:tabLst>
            </a:pPr>
            <a:r>
              <a:rPr lang="en-GB" sz="1800" dirty="0">
                <a:solidFill>
                  <a:srgbClr val="002060"/>
                </a:solidFill>
                <a:latin typeface="Arial" panose="020B0604020202020204" pitchFamily="34" charset="0"/>
                <a:ea typeface="Times New Roman" panose="02020603050405020304" pitchFamily="18" charset="0"/>
                <a:cs typeface="Arial" panose="020B0604020202020204" pitchFamily="34" charset="0"/>
              </a:rPr>
              <a:t>                                Further information is available here: </a:t>
            </a:r>
            <a:r>
              <a:rPr lang="en-GB" sz="1800" dirty="0">
                <a:hlinkClick r:id="rId6"/>
              </a:rPr>
              <a:t>(WHC 2023/023)</a:t>
            </a:r>
          </a:p>
          <a:p>
            <a:pPr marL="342900" lvl="0" indent="-342900">
              <a:buSzPts val="1000"/>
              <a:buFont typeface="Symbol" panose="05050102010706020507" pitchFamily="18" charset="2"/>
              <a:buChar char=""/>
              <a:tabLst>
                <a:tab pos="457200" algn="l"/>
              </a:tabLst>
            </a:pP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4">
            <a:extLst>
              <a:ext uri="{FF2B5EF4-FFF2-40B4-BE49-F238E27FC236}">
                <a16:creationId xmlns:a16="http://schemas.microsoft.com/office/drawing/2014/main" id="{8FEE887F-6CCB-BFE4-93BF-B634F4E5684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67</a:t>
            </a:fld>
            <a:endParaRPr lang="en-GB" dirty="0"/>
          </a:p>
        </p:txBody>
      </p:sp>
    </p:spTree>
    <p:extLst>
      <p:ext uri="{BB962C8B-B14F-4D97-AF65-F5344CB8AC3E}">
        <p14:creationId xmlns:p14="http://schemas.microsoft.com/office/powerpoint/2010/main" val="41951297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32FD0-4A6E-4631-83D1-48AB06A9BB12}"/>
              </a:ext>
            </a:extLst>
          </p:cNvPr>
          <p:cNvSpPr>
            <a:spLocks noGrp="1"/>
          </p:cNvSpPr>
          <p:nvPr>
            <p:ph type="title"/>
          </p:nvPr>
        </p:nvSpPr>
        <p:spPr>
          <a:xfrm>
            <a:off x="358199" y="356700"/>
            <a:ext cx="10515600" cy="669670"/>
          </a:xfrm>
        </p:spPr>
        <p:txBody>
          <a:bodyPr/>
          <a:lstStyle/>
          <a:p>
            <a:r>
              <a:rPr lang="en-GB" sz="3600" b="1" dirty="0"/>
              <a:t>Vaccine administration (inactivated vaccines)</a:t>
            </a:r>
          </a:p>
        </p:txBody>
      </p:sp>
      <p:sp>
        <p:nvSpPr>
          <p:cNvPr id="3" name="Content Placeholder 2">
            <a:extLst>
              <a:ext uri="{FF2B5EF4-FFF2-40B4-BE49-F238E27FC236}">
                <a16:creationId xmlns:a16="http://schemas.microsoft.com/office/drawing/2014/main" id="{8546D23D-7826-4938-84F9-3B6DF79EA880}"/>
              </a:ext>
            </a:extLst>
          </p:cNvPr>
          <p:cNvSpPr>
            <a:spLocks noGrp="1"/>
          </p:cNvSpPr>
          <p:nvPr>
            <p:ph idx="1"/>
          </p:nvPr>
        </p:nvSpPr>
        <p:spPr>
          <a:xfrm>
            <a:off x="358199" y="1212774"/>
            <a:ext cx="11123857" cy="4933892"/>
          </a:xfrm>
        </p:spPr>
        <p:txBody>
          <a:bodyPr>
            <a:noAutofit/>
          </a:bodyPr>
          <a:lstStyle/>
          <a:p>
            <a:pPr marL="285750" indent="-285750">
              <a:lnSpc>
                <a:spcPct val="120000"/>
              </a:lnSpc>
              <a:buFont typeface="Arial" panose="020B0604020202020204" pitchFamily="34" charset="0"/>
              <a:buChar char="•"/>
              <a:tabLst>
                <a:tab pos="450850" algn="l"/>
              </a:tabLst>
            </a:pPr>
            <a:r>
              <a:rPr lang="en-GB" sz="1600" b="1" dirty="0"/>
              <a:t>Inactivated</a:t>
            </a:r>
            <a:r>
              <a:rPr lang="en-GB" sz="1600" dirty="0"/>
              <a:t> flu vaccines should be given intramuscularly into the upper arm (deltoid muscle) of those aged 12 months or older and into the anterolateral aspect of the thigh in infants aged 6 months to one year of age</a:t>
            </a:r>
          </a:p>
          <a:p>
            <a:pPr marL="285750" indent="-285750">
              <a:lnSpc>
                <a:spcPct val="120000"/>
              </a:lnSpc>
              <a:buFont typeface="Arial" panose="020B0604020202020204" pitchFamily="34" charset="0"/>
              <a:buChar char="•"/>
              <a:tabLst>
                <a:tab pos="450850" algn="l"/>
              </a:tabLst>
            </a:pPr>
            <a:r>
              <a:rPr lang="en-US" sz="1600" dirty="0"/>
              <a:t>Due to the presence of adjuvant </a:t>
            </a:r>
            <a:r>
              <a:rPr lang="en-GB" sz="1600" dirty="0"/>
              <a:t>and therefore increased potential for more local reactions if administered by subcutaneous injection</a:t>
            </a:r>
            <a:r>
              <a:rPr lang="en-US" sz="1600" dirty="0"/>
              <a:t>, </a:t>
            </a:r>
            <a:r>
              <a:rPr lang="en-US" sz="1600" b="1" dirty="0"/>
              <a:t>aQIV</a:t>
            </a:r>
            <a:r>
              <a:rPr lang="en-US" sz="1600" dirty="0"/>
              <a:t> </a:t>
            </a:r>
            <a:r>
              <a:rPr lang="en-US" sz="1600" b="1" dirty="0"/>
              <a:t>should only be administered intramuscularly using a 25mm length needle</a:t>
            </a:r>
          </a:p>
          <a:p>
            <a:pPr marL="285750" indent="-285750">
              <a:lnSpc>
                <a:spcPct val="120000"/>
              </a:lnSpc>
              <a:buFont typeface="Arial" panose="020B0604020202020204" pitchFamily="34" charset="0"/>
              <a:buChar char="•"/>
              <a:tabLst>
                <a:tab pos="450850" algn="l"/>
              </a:tabLst>
            </a:pPr>
            <a:r>
              <a:rPr lang="en-GB" sz="1600" dirty="0">
                <a:effectLst/>
                <a:latin typeface="Arial" panose="020B0604020202020204" pitchFamily="34" charset="0"/>
                <a:ea typeface="Times New Roman" panose="02020603050405020304" pitchFamily="18" charset="0"/>
                <a:cs typeface="Times New Roman" panose="02020603050405020304" pitchFamily="18" charset="0"/>
              </a:rPr>
              <a:t>The cell-based quadrivalent vaccines (QIVc and QIVr) are also not licensed for subcutaneous administration so should only be administered intramuscularly </a:t>
            </a:r>
          </a:p>
          <a:p>
            <a:pPr marL="285750" indent="-285750">
              <a:lnSpc>
                <a:spcPct val="120000"/>
              </a:lnSpc>
              <a:buFont typeface="Arial" panose="020B0604020202020204" pitchFamily="34" charset="0"/>
              <a:buChar char="•"/>
              <a:tabLst>
                <a:tab pos="450850" algn="l"/>
              </a:tabLst>
            </a:pPr>
            <a:r>
              <a:rPr lang="en-GB" sz="1600" dirty="0"/>
              <a:t>Inactivated and live flu vaccines can currently be given at the same time as, or at any interval before or after, other currently used live and inactivated vaccines</a:t>
            </a:r>
            <a:endParaRPr lang="en-GB" sz="1600" strike="sngStrike" dirty="0"/>
          </a:p>
          <a:p>
            <a:pPr>
              <a:lnSpc>
                <a:spcPct val="120000"/>
              </a:lnSpc>
            </a:pPr>
            <a:r>
              <a:rPr lang="en-GB" sz="1600" dirty="0"/>
              <a:t>Shingrix® can be given at the same time as inactivated or live vaccines. This now includes the adjuvanted quadrivalent influenza vaccine (</a:t>
            </a:r>
            <a:r>
              <a:rPr lang="en-GB" sz="1600" dirty="0" err="1"/>
              <a:t>aQIV</a:t>
            </a:r>
            <a:r>
              <a:rPr lang="en-GB" sz="1600" dirty="0"/>
              <a:t>) </a:t>
            </a:r>
            <a:r>
              <a:rPr lang="en-GB" sz="1600" dirty="0">
                <a:hlinkClick r:id="rId3"/>
              </a:rPr>
              <a:t>Shingles (herpes zoster): the green book, chapter 28a - GOV.UK (www.gov.uk)</a:t>
            </a:r>
            <a:endParaRPr lang="en-GB" sz="1600" dirty="0"/>
          </a:p>
          <a:p>
            <a:pPr lvl="1">
              <a:lnSpc>
                <a:spcPct val="120000"/>
              </a:lnSpc>
              <a:buFont typeface="Courier New" panose="02070309020205020404" pitchFamily="49" charset="0"/>
              <a:buChar char="o"/>
            </a:pPr>
            <a:r>
              <a:rPr lang="en-GB" sz="1600" dirty="0"/>
              <a:t>Previously, a 7-day interval was recommended between Shingrix® and </a:t>
            </a:r>
            <a:r>
              <a:rPr lang="en-GB" sz="1600" dirty="0" err="1"/>
              <a:t>aQIV</a:t>
            </a:r>
            <a:r>
              <a:rPr lang="en-GB" sz="1600" dirty="0"/>
              <a:t> because the potential reactogenicity from two adjuvanted vaccines may reduce tolerability in those being vaccinated.</a:t>
            </a:r>
          </a:p>
          <a:p>
            <a:pPr lvl="1">
              <a:lnSpc>
                <a:spcPct val="120000"/>
              </a:lnSpc>
              <a:buFont typeface="Courier New" panose="02070309020205020404" pitchFamily="49" charset="0"/>
              <a:buChar char="o"/>
            </a:pPr>
            <a:r>
              <a:rPr lang="en-GB" sz="1600" dirty="0"/>
              <a:t>Therefore, an appointment for flu vaccination can be an opportunity to also provide shingles vaccine, although shingles vaccine should be offered all year round, rather than purely as a seasonal programme.</a:t>
            </a:r>
          </a:p>
          <a:p>
            <a:pPr marL="285750" indent="-285750">
              <a:lnSpc>
                <a:spcPct val="120000"/>
              </a:lnSpc>
              <a:buFont typeface="Arial" panose="020B0604020202020204" pitchFamily="34" charset="0"/>
              <a:buChar char="•"/>
              <a:tabLst>
                <a:tab pos="450850" algn="l"/>
              </a:tabLst>
            </a:pPr>
            <a:endParaRPr lang="en-GB" sz="1000" dirty="0"/>
          </a:p>
        </p:txBody>
      </p:sp>
      <p:sp>
        <p:nvSpPr>
          <p:cNvPr id="4" name="Slide Number Placeholder 4">
            <a:extLst>
              <a:ext uri="{FF2B5EF4-FFF2-40B4-BE49-F238E27FC236}">
                <a16:creationId xmlns:a16="http://schemas.microsoft.com/office/drawing/2014/main" id="{C765701C-2A0F-5AAB-6CB9-277E4D74603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68</a:t>
            </a:fld>
            <a:endParaRPr lang="en-GB" dirty="0"/>
          </a:p>
        </p:txBody>
      </p:sp>
    </p:spTree>
    <p:extLst>
      <p:ext uri="{BB962C8B-B14F-4D97-AF65-F5344CB8AC3E}">
        <p14:creationId xmlns:p14="http://schemas.microsoft.com/office/powerpoint/2010/main" val="423681602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02143-0F68-43F3-88C2-24508872AF88}"/>
              </a:ext>
            </a:extLst>
          </p:cNvPr>
          <p:cNvSpPr>
            <a:spLocks noGrp="1"/>
          </p:cNvSpPr>
          <p:nvPr>
            <p:ph type="title"/>
          </p:nvPr>
        </p:nvSpPr>
        <p:spPr>
          <a:xfrm>
            <a:off x="460833" y="403358"/>
            <a:ext cx="11077207" cy="641678"/>
          </a:xfrm>
        </p:spPr>
        <p:txBody>
          <a:bodyPr>
            <a:normAutofit fontScale="90000"/>
          </a:bodyPr>
          <a:lstStyle/>
          <a:p>
            <a:r>
              <a:rPr lang="en-GB" sz="4000" b="1" dirty="0"/>
              <a:t>Consequences of incorrect injection technique</a:t>
            </a:r>
            <a:r>
              <a:rPr lang="en-GB" b="1" dirty="0"/>
              <a:t/>
            </a:r>
            <a:br>
              <a:rPr lang="en-GB" b="1" dirty="0"/>
            </a:br>
            <a:endParaRPr lang="en-GB" b="1" dirty="0"/>
          </a:p>
        </p:txBody>
      </p:sp>
      <p:sp>
        <p:nvSpPr>
          <p:cNvPr id="3" name="Content Placeholder 2">
            <a:extLst>
              <a:ext uri="{FF2B5EF4-FFF2-40B4-BE49-F238E27FC236}">
                <a16:creationId xmlns:a16="http://schemas.microsoft.com/office/drawing/2014/main" id="{5CBCEB1C-8DDA-41CC-BE88-88885A3DFC8A}"/>
              </a:ext>
            </a:extLst>
          </p:cNvPr>
          <p:cNvSpPr>
            <a:spLocks noGrp="1"/>
          </p:cNvSpPr>
          <p:nvPr>
            <p:ph idx="1"/>
          </p:nvPr>
        </p:nvSpPr>
        <p:spPr>
          <a:xfrm>
            <a:off x="460833" y="1483774"/>
            <a:ext cx="11123857" cy="4351338"/>
          </a:xfrm>
        </p:spPr>
        <p:txBody>
          <a:bodyPr>
            <a:noAutofit/>
          </a:bodyPr>
          <a:lstStyle/>
          <a:p>
            <a:pPr>
              <a:lnSpc>
                <a:spcPct val="110000"/>
              </a:lnSpc>
            </a:pPr>
            <a:r>
              <a:rPr lang="en-GB" sz="2000" dirty="0"/>
              <a:t>It is essential that the correct site and injection technique are used to administer vaccines</a:t>
            </a:r>
          </a:p>
          <a:p>
            <a:pPr>
              <a:lnSpc>
                <a:spcPct val="110000"/>
              </a:lnSpc>
            </a:pPr>
            <a:r>
              <a:rPr lang="en-GB" sz="2000" dirty="0"/>
              <a:t>Injecting too high into the upper arm might result in the vaccine being deposited in the shoulder capsule rather than the deltoid muscle </a:t>
            </a:r>
          </a:p>
          <a:p>
            <a:pPr>
              <a:lnSpc>
                <a:spcPct val="110000"/>
              </a:lnSpc>
            </a:pPr>
            <a:r>
              <a:rPr lang="en-GB" sz="2000" dirty="0"/>
              <a:t>If this happens, inflammation can occur, leading to a shoulder injury or a frozen shoulder</a:t>
            </a:r>
          </a:p>
          <a:p>
            <a:pPr lvl="1">
              <a:lnSpc>
                <a:spcPct val="110000"/>
              </a:lnSpc>
              <a:buFont typeface="Wingdings" panose="05000000000000000000" pitchFamily="2" charset="2"/>
              <a:buChar char="Ø"/>
            </a:pPr>
            <a:r>
              <a:rPr lang="en-GB" sz="2000" dirty="0"/>
              <a:t>This leads to pain, weakness and a limited range of motion that can last for months</a:t>
            </a:r>
          </a:p>
          <a:p>
            <a:pPr>
              <a:lnSpc>
                <a:spcPct val="110000"/>
              </a:lnSpc>
            </a:pPr>
            <a:r>
              <a:rPr lang="en-GB" sz="2000" dirty="0"/>
              <a:t>Injecting too far to the side of the arm or too low on the arm risks injecting into the axillary nerve or the radial nerve </a:t>
            </a:r>
          </a:p>
          <a:p>
            <a:pPr lvl="1">
              <a:lnSpc>
                <a:spcPct val="110000"/>
              </a:lnSpc>
              <a:buFont typeface="Wingdings" panose="05000000000000000000" pitchFamily="2" charset="2"/>
              <a:buChar char="Ø"/>
            </a:pPr>
            <a:r>
              <a:rPr lang="en-GB" sz="2000" dirty="0"/>
              <a:t>This can cause a burning or shooting pain during the procedure and can lead to nerve damage (neuropathy/paralysis)</a:t>
            </a:r>
          </a:p>
          <a:p>
            <a:pPr>
              <a:lnSpc>
                <a:spcPct val="110000"/>
              </a:lnSpc>
            </a:pPr>
            <a:r>
              <a:rPr lang="en-GB" sz="2000" dirty="0"/>
              <a:t>To avoid shoulder injury, always assess the limb before administering the vaccine to identify the correct site for injection</a:t>
            </a:r>
          </a:p>
        </p:txBody>
      </p:sp>
      <p:sp>
        <p:nvSpPr>
          <p:cNvPr id="4" name="Slide Number Placeholder 4">
            <a:extLst>
              <a:ext uri="{FF2B5EF4-FFF2-40B4-BE49-F238E27FC236}">
                <a16:creationId xmlns:a16="http://schemas.microsoft.com/office/drawing/2014/main" id="{E13160A5-6049-0977-FDCD-D277FFE2A7E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69</a:t>
            </a:fld>
            <a:endParaRPr lang="en-GB" dirty="0"/>
          </a:p>
        </p:txBody>
      </p:sp>
    </p:spTree>
    <p:extLst>
      <p:ext uri="{BB962C8B-B14F-4D97-AF65-F5344CB8AC3E}">
        <p14:creationId xmlns:p14="http://schemas.microsoft.com/office/powerpoint/2010/main" val="719179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232E7-7D27-9750-E51D-8FA1A5E16C9B}"/>
              </a:ext>
            </a:extLst>
          </p:cNvPr>
          <p:cNvSpPr>
            <a:spLocks noGrp="1"/>
          </p:cNvSpPr>
          <p:nvPr>
            <p:ph type="title"/>
          </p:nvPr>
        </p:nvSpPr>
        <p:spPr/>
        <p:txBody>
          <a:bodyPr/>
          <a:lstStyle/>
          <a:p>
            <a:r>
              <a:rPr lang="en-GB" sz="3600" b="1" dirty="0"/>
              <a:t>Influenza overview</a:t>
            </a:r>
          </a:p>
        </p:txBody>
      </p:sp>
      <p:sp>
        <p:nvSpPr>
          <p:cNvPr id="3" name="Content Placeholder 2">
            <a:extLst>
              <a:ext uri="{FF2B5EF4-FFF2-40B4-BE49-F238E27FC236}">
                <a16:creationId xmlns:a16="http://schemas.microsoft.com/office/drawing/2014/main" id="{CC82AC09-C9AC-D0F0-4BF5-5C87345D4456}"/>
              </a:ext>
            </a:extLst>
          </p:cNvPr>
          <p:cNvSpPr>
            <a:spLocks noGrp="1"/>
          </p:cNvSpPr>
          <p:nvPr>
            <p:ph idx="1"/>
          </p:nvPr>
        </p:nvSpPr>
        <p:spPr>
          <a:xfrm>
            <a:off x="838200" y="1451999"/>
            <a:ext cx="10515600" cy="4351338"/>
          </a:xfrm>
        </p:spPr>
        <p:txBody>
          <a:bodyPr/>
          <a:lstStyle/>
          <a:p>
            <a:pPr marL="457200" indent="-457200"/>
            <a:r>
              <a:rPr lang="en-GB" dirty="0">
                <a:latin typeface="Arial" charset="0"/>
                <a:ea typeface="ヒラギノ角ゴ Pro W3" charset="-128"/>
                <a:cs typeface="ヒラギノ角ゴ Pro W3" charset="-128"/>
              </a:rPr>
              <a:t>Flu is an acute viral infection of the respiratory tract (nose, mouth, throat, bronchial tubes and lungs)</a:t>
            </a:r>
          </a:p>
          <a:p>
            <a:pPr marL="457200" indent="-457200"/>
            <a:r>
              <a:rPr lang="en-GB" dirty="0">
                <a:latin typeface="Arial" charset="0"/>
                <a:ea typeface="ヒラギノ角ゴ Pro W3" charset="-128"/>
                <a:cs typeface="ヒラギノ角ゴ Pro W3" charset="-128"/>
              </a:rPr>
              <a:t>It is a highly infectious illness which spreads rapidly in communities</a:t>
            </a:r>
          </a:p>
          <a:p>
            <a:pPr marL="457200" indent="-457200"/>
            <a:r>
              <a:rPr lang="en-GB" dirty="0"/>
              <a:t>Even people with mild or no symptoms can infect others</a:t>
            </a:r>
            <a:endParaRPr lang="en-GB" dirty="0">
              <a:latin typeface="Arial" charset="0"/>
              <a:ea typeface="ヒラギノ角ゴ Pro W3" charset="-128"/>
              <a:cs typeface="ヒラギノ角ゴ Pro W3" charset="-128"/>
            </a:endParaRPr>
          </a:p>
          <a:p>
            <a:pPr marL="457200" indent="-457200"/>
            <a:r>
              <a:rPr lang="en-GB" dirty="0">
                <a:latin typeface="Arial" charset="0"/>
                <a:ea typeface="ヒラギノ角ゴ Pro W3" charset="-128"/>
                <a:cs typeface="ヒラギノ角ゴ Pro W3" charset="-128"/>
              </a:rPr>
              <a:t>Most cases in the UK occur during an 8 to 10 week period during the winter</a:t>
            </a:r>
          </a:p>
          <a:p>
            <a:endParaRPr lang="en-GB" dirty="0"/>
          </a:p>
        </p:txBody>
      </p:sp>
      <p:sp>
        <p:nvSpPr>
          <p:cNvPr id="4" name="Slide Number Placeholder 4">
            <a:extLst>
              <a:ext uri="{FF2B5EF4-FFF2-40B4-BE49-F238E27FC236}">
                <a16:creationId xmlns:a16="http://schemas.microsoft.com/office/drawing/2014/main" id="{D094ADC2-961B-0A95-E1C8-B512519E25B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a:t>
            </a:fld>
            <a:endParaRPr lang="en-GB" dirty="0"/>
          </a:p>
        </p:txBody>
      </p:sp>
    </p:spTree>
    <p:extLst>
      <p:ext uri="{BB962C8B-B14F-4D97-AF65-F5344CB8AC3E}">
        <p14:creationId xmlns:p14="http://schemas.microsoft.com/office/powerpoint/2010/main" val="374926873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E648-0892-4A8C-B2A5-65206308836C}"/>
              </a:ext>
            </a:extLst>
          </p:cNvPr>
          <p:cNvSpPr>
            <a:spLocks noGrp="1"/>
          </p:cNvSpPr>
          <p:nvPr>
            <p:ph type="title"/>
          </p:nvPr>
        </p:nvSpPr>
        <p:spPr>
          <a:xfrm>
            <a:off x="236896" y="160015"/>
            <a:ext cx="11955104" cy="1325563"/>
          </a:xfrm>
        </p:spPr>
        <p:txBody>
          <a:bodyPr>
            <a:normAutofit/>
          </a:bodyPr>
          <a:lstStyle/>
          <a:p>
            <a:r>
              <a:rPr lang="en-GB" sz="3600" b="1" dirty="0">
                <a:latin typeface="Arial" charset="0"/>
                <a:ea typeface="ヒラギノ角ゴ Pro W3" charset="-128"/>
                <a:cs typeface="ヒラギノ角ゴ Pro W3" charset="-128"/>
              </a:rPr>
              <a:t>Administration of L</a:t>
            </a:r>
            <a:r>
              <a:rPr lang="en-GB" sz="3600" b="1" dirty="0">
                <a:latin typeface="Arial" charset="0"/>
              </a:rPr>
              <a:t>ive Attenuated Influenza  vaccine (</a:t>
            </a:r>
            <a:r>
              <a:rPr lang="en-GB" sz="3600" b="1" dirty="0">
                <a:latin typeface="Arial" charset="0"/>
                <a:ea typeface="ヒラギノ角ゴ Pro W3" charset="-128"/>
                <a:cs typeface="ヒラギノ角ゴ Pro W3" charset="-128"/>
              </a:rPr>
              <a:t>LAIV)</a:t>
            </a:r>
            <a:endParaRPr lang="en-GB" sz="3600" b="1" dirty="0"/>
          </a:p>
        </p:txBody>
      </p:sp>
      <p:sp>
        <p:nvSpPr>
          <p:cNvPr id="3" name="Content Placeholder 2">
            <a:extLst>
              <a:ext uri="{FF2B5EF4-FFF2-40B4-BE49-F238E27FC236}">
                <a16:creationId xmlns:a16="http://schemas.microsoft.com/office/drawing/2014/main" id="{F24E6CE4-0F1F-4020-B791-98DAB91645DB}"/>
              </a:ext>
            </a:extLst>
          </p:cNvPr>
          <p:cNvSpPr>
            <a:spLocks noGrp="1"/>
          </p:cNvSpPr>
          <p:nvPr>
            <p:ph idx="1"/>
          </p:nvPr>
        </p:nvSpPr>
        <p:spPr>
          <a:xfrm>
            <a:off x="236896" y="1485578"/>
            <a:ext cx="9121705" cy="5866945"/>
          </a:xfrm>
        </p:spPr>
        <p:txBody>
          <a:bodyPr>
            <a:noAutofit/>
          </a:bodyPr>
          <a:lstStyle/>
          <a:p>
            <a:pPr marL="342900" lvl="1">
              <a:lnSpc>
                <a:spcPct val="120000"/>
              </a:lnSpc>
              <a:spcBef>
                <a:spcPct val="0"/>
              </a:spcBef>
              <a:buFont typeface="Arial" charset="0"/>
              <a:buChar char="•"/>
            </a:pPr>
            <a:r>
              <a:rPr lang="en-GB" sz="1800" dirty="0">
                <a:latin typeface="Arial" charset="0"/>
              </a:rPr>
              <a:t>LAIV is different from other flu vaccines – it is a </a:t>
            </a:r>
            <a:r>
              <a:rPr lang="en-GB" sz="1800" b="1" dirty="0">
                <a:latin typeface="Arial" charset="0"/>
              </a:rPr>
              <a:t>live attenuated nasal vaccine and must not be injected</a:t>
            </a:r>
          </a:p>
          <a:p>
            <a:pPr marL="166687" lvl="1" indent="0">
              <a:lnSpc>
                <a:spcPct val="120000"/>
              </a:lnSpc>
              <a:spcBef>
                <a:spcPct val="0"/>
              </a:spcBef>
            </a:pPr>
            <a:endParaRPr lang="en-GB" sz="1400" b="1" u="sng" dirty="0">
              <a:latin typeface="Arial" charset="0"/>
            </a:endParaRPr>
          </a:p>
          <a:p>
            <a:pPr marL="342900" lvl="1">
              <a:lnSpc>
                <a:spcPct val="120000"/>
              </a:lnSpc>
              <a:spcBef>
                <a:spcPct val="0"/>
              </a:spcBef>
              <a:buFont typeface="Arial" charset="0"/>
              <a:buChar char="•"/>
            </a:pPr>
            <a:r>
              <a:rPr lang="en-GB" sz="1800" dirty="0">
                <a:latin typeface="Arial" charset="0"/>
              </a:rPr>
              <a:t>Do not attempt to attach a needle</a:t>
            </a:r>
          </a:p>
          <a:p>
            <a:pPr marL="166687" lvl="1" indent="0">
              <a:lnSpc>
                <a:spcPct val="120000"/>
              </a:lnSpc>
              <a:spcBef>
                <a:spcPct val="0"/>
              </a:spcBef>
            </a:pPr>
            <a:endParaRPr lang="en-GB" sz="1400" dirty="0">
              <a:latin typeface="Arial" charset="0"/>
            </a:endParaRPr>
          </a:p>
          <a:p>
            <a:pPr marL="342900" lvl="1">
              <a:lnSpc>
                <a:spcPct val="120000"/>
              </a:lnSpc>
              <a:spcBef>
                <a:spcPct val="0"/>
              </a:spcBef>
              <a:buFont typeface="Arial" charset="0"/>
              <a:buChar char="•"/>
            </a:pPr>
            <a:r>
              <a:rPr lang="en-GB" sz="1800" dirty="0">
                <a:latin typeface="Arial" charset="0"/>
              </a:rPr>
              <a:t>LAIV can be administered at the same time as, or at any interval from other currently used vaccines including live vaccines</a:t>
            </a:r>
          </a:p>
          <a:p>
            <a:pPr marL="166687" lvl="1" indent="0">
              <a:lnSpc>
                <a:spcPct val="120000"/>
              </a:lnSpc>
              <a:spcBef>
                <a:spcPct val="0"/>
              </a:spcBef>
            </a:pPr>
            <a:endParaRPr lang="en-GB" sz="1400" dirty="0">
              <a:latin typeface="Arial" charset="0"/>
            </a:endParaRPr>
          </a:p>
          <a:p>
            <a:pPr marL="342900" lvl="1">
              <a:lnSpc>
                <a:spcPct val="120000"/>
              </a:lnSpc>
              <a:spcBef>
                <a:spcPct val="0"/>
              </a:spcBef>
              <a:buFont typeface="Arial" charset="0"/>
              <a:buChar char="•"/>
            </a:pPr>
            <a:r>
              <a:rPr lang="en-GB" sz="1800" dirty="0">
                <a:latin typeface="Arial" charset="0"/>
              </a:rPr>
              <a:t>The applicator has a divider clip to enable one application in each nostril</a:t>
            </a:r>
          </a:p>
          <a:p>
            <a:pPr marL="342900" lvl="1">
              <a:lnSpc>
                <a:spcPct val="120000"/>
              </a:lnSpc>
              <a:spcBef>
                <a:spcPct val="0"/>
              </a:spcBef>
              <a:buFont typeface="Arial" charset="0"/>
              <a:buChar char="•"/>
            </a:pPr>
            <a:endParaRPr lang="en-GB" sz="1400" dirty="0">
              <a:latin typeface="Arial" charset="0"/>
            </a:endParaRPr>
          </a:p>
          <a:p>
            <a:pPr marL="342900" lvl="1">
              <a:lnSpc>
                <a:spcPct val="120000"/>
              </a:lnSpc>
              <a:spcBef>
                <a:spcPct val="0"/>
              </a:spcBef>
              <a:buFont typeface="Arial" charset="0"/>
              <a:buChar char="•"/>
            </a:pPr>
            <a:r>
              <a:rPr lang="en-GB" sz="1800" dirty="0">
                <a:latin typeface="Arial" charset="0"/>
              </a:rPr>
              <a:t>The vaccinee should breathe normally - they do not need to actively inhale or sniff</a:t>
            </a:r>
          </a:p>
          <a:p>
            <a:pPr marL="342900" lvl="1">
              <a:lnSpc>
                <a:spcPct val="120000"/>
              </a:lnSpc>
              <a:spcBef>
                <a:spcPct val="0"/>
              </a:spcBef>
            </a:pPr>
            <a:endParaRPr lang="en-GB" sz="1400" dirty="0">
              <a:latin typeface="Arial" charset="0"/>
            </a:endParaRPr>
          </a:p>
          <a:p>
            <a:pPr marL="342900" lvl="1">
              <a:lnSpc>
                <a:spcPct val="120000"/>
              </a:lnSpc>
              <a:spcBef>
                <a:spcPct val="0"/>
              </a:spcBef>
              <a:buFont typeface="Arial" charset="0"/>
              <a:buChar char="•"/>
            </a:pPr>
            <a:r>
              <a:rPr lang="en-GB" sz="1800" dirty="0">
                <a:latin typeface="Arial" charset="0"/>
              </a:rPr>
              <a:t>The vaccine is rapidly absorbed so there is no need to repeat either half of dose if patient sneezes, blows their nose </a:t>
            </a:r>
            <a:r>
              <a:rPr lang="en-US" sz="1800" dirty="0">
                <a:latin typeface="Arial" charset="0"/>
              </a:rPr>
              <a:t>or their nose drips </a:t>
            </a:r>
            <a:r>
              <a:rPr lang="en-GB" sz="1800" dirty="0">
                <a:latin typeface="Arial" charset="0"/>
              </a:rPr>
              <a:t>following administration</a:t>
            </a:r>
          </a:p>
        </p:txBody>
      </p:sp>
      <p:pic>
        <p:nvPicPr>
          <p:cNvPr id="6" name="Picture 5">
            <a:extLst>
              <a:ext uri="{FF2B5EF4-FFF2-40B4-BE49-F238E27FC236}">
                <a16:creationId xmlns:a16="http://schemas.microsoft.com/office/drawing/2014/main" id="{19ECC345-8306-485D-A8AA-E1D73D614CBA}"/>
              </a:ext>
            </a:extLst>
          </p:cNvPr>
          <p:cNvPicPr>
            <a:picLocks noChangeAspect="1"/>
          </p:cNvPicPr>
          <p:nvPr/>
        </p:nvPicPr>
        <p:blipFill>
          <a:blip r:embed="rId3"/>
          <a:stretch>
            <a:fillRect/>
          </a:stretch>
        </p:blipFill>
        <p:spPr>
          <a:xfrm>
            <a:off x="9698114" y="2507088"/>
            <a:ext cx="2014188" cy="1288348"/>
          </a:xfrm>
          <a:prstGeom prst="rect">
            <a:avLst/>
          </a:prstGeom>
        </p:spPr>
      </p:pic>
      <p:sp>
        <p:nvSpPr>
          <p:cNvPr id="4" name="Slide Number Placeholder 4">
            <a:extLst>
              <a:ext uri="{FF2B5EF4-FFF2-40B4-BE49-F238E27FC236}">
                <a16:creationId xmlns:a16="http://schemas.microsoft.com/office/drawing/2014/main" id="{D07EEE7E-0C07-16DC-B024-A8F3B999A71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70</a:t>
            </a:fld>
            <a:endParaRPr lang="en-GB" dirty="0"/>
          </a:p>
        </p:txBody>
      </p:sp>
    </p:spTree>
    <p:extLst>
      <p:ext uri="{BB962C8B-B14F-4D97-AF65-F5344CB8AC3E}">
        <p14:creationId xmlns:p14="http://schemas.microsoft.com/office/powerpoint/2010/main" val="78679969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21A10-B17A-4A0C-B73C-77CACE8F534F}"/>
              </a:ext>
            </a:extLst>
          </p:cNvPr>
          <p:cNvSpPr>
            <a:spLocks noGrp="1"/>
          </p:cNvSpPr>
          <p:nvPr>
            <p:ph type="title"/>
          </p:nvPr>
        </p:nvSpPr>
        <p:spPr>
          <a:xfrm>
            <a:off x="526154" y="310050"/>
            <a:ext cx="6238545" cy="762976"/>
          </a:xfrm>
        </p:spPr>
        <p:txBody>
          <a:bodyPr/>
          <a:lstStyle/>
          <a:p>
            <a:r>
              <a:rPr lang="en-GB" sz="3600" b="1" dirty="0">
                <a:ea typeface="ヒラギノ角ゴ Pro W3" charset="-128"/>
                <a:cs typeface="ヒラギノ角ゴ Pro W3" charset="-128"/>
              </a:rPr>
              <a:t>Administration of LAIV (1)</a:t>
            </a:r>
            <a:endParaRPr lang="en-GB" sz="3600" b="1" dirty="0"/>
          </a:p>
        </p:txBody>
      </p:sp>
      <p:pic>
        <p:nvPicPr>
          <p:cNvPr id="6" name="Picture 3">
            <a:extLst>
              <a:ext uri="{FF2B5EF4-FFF2-40B4-BE49-F238E27FC236}">
                <a16:creationId xmlns:a16="http://schemas.microsoft.com/office/drawing/2014/main" id="{2C2EE827-7B25-4FC6-84CF-60C3E4B69F8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583837"/>
            <a:ext cx="9749882" cy="4590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4">
            <a:extLst>
              <a:ext uri="{FF2B5EF4-FFF2-40B4-BE49-F238E27FC236}">
                <a16:creationId xmlns:a16="http://schemas.microsoft.com/office/drawing/2014/main" id="{5AE63DDF-ECC3-2D81-C022-D34B918A514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71</a:t>
            </a:fld>
            <a:endParaRPr lang="en-GB" dirty="0"/>
          </a:p>
        </p:txBody>
      </p:sp>
    </p:spTree>
    <p:extLst>
      <p:ext uri="{BB962C8B-B14F-4D97-AF65-F5344CB8AC3E}">
        <p14:creationId xmlns:p14="http://schemas.microsoft.com/office/powerpoint/2010/main" val="420405300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8B8A3-E2A9-4C87-83A2-621078E5447B}"/>
              </a:ext>
            </a:extLst>
          </p:cNvPr>
          <p:cNvSpPr>
            <a:spLocks noGrp="1"/>
          </p:cNvSpPr>
          <p:nvPr>
            <p:ph type="title"/>
          </p:nvPr>
        </p:nvSpPr>
        <p:spPr>
          <a:xfrm>
            <a:off x="591464" y="328711"/>
            <a:ext cx="6257204" cy="632347"/>
          </a:xfrm>
        </p:spPr>
        <p:txBody>
          <a:bodyPr>
            <a:noAutofit/>
          </a:bodyPr>
          <a:lstStyle/>
          <a:p>
            <a:r>
              <a:rPr lang="en-GB" sz="3600" b="1" dirty="0">
                <a:ea typeface="ヒラギノ角ゴ Pro W3" charset="-128"/>
                <a:cs typeface="ヒラギノ角ゴ Pro W3" charset="-128"/>
              </a:rPr>
              <a:t>Administration of LAIV (2)</a:t>
            </a:r>
            <a:endParaRPr lang="en-GB" sz="3600" b="1" dirty="0"/>
          </a:p>
        </p:txBody>
      </p:sp>
      <p:pic>
        <p:nvPicPr>
          <p:cNvPr id="6" name="Picture 3">
            <a:extLst>
              <a:ext uri="{FF2B5EF4-FFF2-40B4-BE49-F238E27FC236}">
                <a16:creationId xmlns:a16="http://schemas.microsoft.com/office/drawing/2014/main" id="{E9649F4E-AAA4-4B38-B435-03A953D2248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7654" y="1266695"/>
            <a:ext cx="9854400" cy="469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4">
            <a:extLst>
              <a:ext uri="{FF2B5EF4-FFF2-40B4-BE49-F238E27FC236}">
                <a16:creationId xmlns:a16="http://schemas.microsoft.com/office/drawing/2014/main" id="{1B639803-C59E-BA7F-2354-F4E63D518A7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72</a:t>
            </a:fld>
            <a:endParaRPr lang="en-GB" dirty="0"/>
          </a:p>
        </p:txBody>
      </p:sp>
    </p:spTree>
    <p:extLst>
      <p:ext uri="{BB962C8B-B14F-4D97-AF65-F5344CB8AC3E}">
        <p14:creationId xmlns:p14="http://schemas.microsoft.com/office/powerpoint/2010/main" val="218227232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A9F46-CA43-4C5A-B578-282568517B9C}"/>
              </a:ext>
            </a:extLst>
          </p:cNvPr>
          <p:cNvSpPr>
            <a:spLocks noGrp="1"/>
          </p:cNvSpPr>
          <p:nvPr>
            <p:ph type="title"/>
          </p:nvPr>
        </p:nvSpPr>
        <p:spPr>
          <a:xfrm>
            <a:off x="591460" y="366031"/>
            <a:ext cx="8198579" cy="706992"/>
          </a:xfrm>
        </p:spPr>
        <p:txBody>
          <a:bodyPr/>
          <a:lstStyle/>
          <a:p>
            <a:r>
              <a:rPr lang="en-GB" sz="3600" b="1" dirty="0"/>
              <a:t>LAIV administration video</a:t>
            </a:r>
          </a:p>
        </p:txBody>
      </p:sp>
      <p:sp>
        <p:nvSpPr>
          <p:cNvPr id="3" name="Content Placeholder 2">
            <a:extLst>
              <a:ext uri="{FF2B5EF4-FFF2-40B4-BE49-F238E27FC236}">
                <a16:creationId xmlns:a16="http://schemas.microsoft.com/office/drawing/2014/main" id="{D4247E07-04F1-4F57-93AF-09FB5DB83DC9}"/>
              </a:ext>
            </a:extLst>
          </p:cNvPr>
          <p:cNvSpPr>
            <a:spLocks noGrp="1"/>
          </p:cNvSpPr>
          <p:nvPr>
            <p:ph idx="1"/>
          </p:nvPr>
        </p:nvSpPr>
        <p:spPr>
          <a:xfrm>
            <a:off x="414184" y="1616201"/>
            <a:ext cx="5765795" cy="4351338"/>
          </a:xfrm>
        </p:spPr>
        <p:txBody>
          <a:bodyPr>
            <a:normAutofit fontScale="62500" lnSpcReduction="20000"/>
          </a:bodyPr>
          <a:lstStyle/>
          <a:p>
            <a:pPr marL="0" indent="0">
              <a:lnSpc>
                <a:spcPct val="100000"/>
              </a:lnSpc>
            </a:pPr>
            <a:r>
              <a:rPr lang="en-GB" sz="2400" dirty="0">
                <a:latin typeface="Arial" charset="0"/>
                <a:ea typeface="ヒラギノ角ゴ Pro W3" charset="-128"/>
                <a:cs typeface="ヒラギノ角ゴ Pro W3" charset="-128"/>
              </a:rPr>
              <a:t> </a:t>
            </a:r>
            <a:r>
              <a:rPr lang="en-GB" sz="3200" dirty="0">
                <a:latin typeface="Arial" charset="0"/>
                <a:ea typeface="ヒラギノ角ゴ Pro W3" charset="-128"/>
                <a:cs typeface="ヒラギノ角ゴ Pro W3" charset="-128"/>
              </a:rPr>
              <a:t>A video for healthcare practitioners on how to administer LAIV has been produced by NHS Education for Scotland and Public Health Scotland</a:t>
            </a:r>
          </a:p>
          <a:p>
            <a:pPr marL="0" indent="0">
              <a:lnSpc>
                <a:spcPct val="100000"/>
              </a:lnSpc>
            </a:pPr>
            <a:endParaRPr lang="en-GB" sz="3200" dirty="0">
              <a:latin typeface="Arial" charset="0"/>
              <a:ea typeface="ヒラギノ角ゴ Pro W3" charset="-128"/>
              <a:cs typeface="ヒラギノ角ゴ Pro W3" charset="-128"/>
            </a:endParaRPr>
          </a:p>
          <a:p>
            <a:pPr marL="0" indent="0">
              <a:lnSpc>
                <a:spcPct val="100000"/>
              </a:lnSpc>
            </a:pPr>
            <a:r>
              <a:rPr lang="en-GB" sz="3200" dirty="0">
                <a:latin typeface="Arial" charset="0"/>
                <a:ea typeface="ヒラギノ角ゴ Pro W3" charset="-128"/>
                <a:cs typeface="ヒラギノ角ゴ Pro W3" charset="-128"/>
              </a:rPr>
              <a:t> It is available to view on the NES website at: </a:t>
            </a:r>
            <a:r>
              <a:rPr lang="en-GB" sz="3200" dirty="0">
                <a:latin typeface="Arial" charset="0"/>
                <a:ea typeface="ヒラギノ角ゴ Pro W3" charset="-128"/>
                <a:cs typeface="ヒラギノ角ゴ Pro W3" charset="-128"/>
                <a:hlinkClick r:id="rId3"/>
              </a:rPr>
              <a:t>https://learn.nes.nhs.scot/63183/immunisation/seasonal-flu/administration-of-fluenz-tetra-video</a:t>
            </a:r>
            <a:r>
              <a:rPr lang="en-GB" sz="3200" dirty="0">
                <a:latin typeface="Arial" charset="0"/>
                <a:ea typeface="ヒラギノ角ゴ Pro W3" charset="-128"/>
                <a:cs typeface="ヒラギノ角ゴ Pro W3" charset="-128"/>
              </a:rPr>
              <a:t> (recommended watching from 2 minutes to 4m 30s for vaccinators in Wales)</a:t>
            </a:r>
          </a:p>
          <a:p>
            <a:pPr marL="0" indent="0">
              <a:lnSpc>
                <a:spcPct val="100000"/>
              </a:lnSpc>
            </a:pPr>
            <a:endParaRPr lang="en-GB" sz="3200" dirty="0">
              <a:latin typeface="Arial" charset="0"/>
              <a:ea typeface="ヒラギノ角ゴ Pro W3" charset="-128"/>
              <a:cs typeface="ヒラギノ角ゴ Pro W3" charset="-128"/>
            </a:endParaRPr>
          </a:p>
          <a:p>
            <a:pPr marL="0" indent="0">
              <a:lnSpc>
                <a:spcPct val="100000"/>
              </a:lnSpc>
            </a:pPr>
            <a:endParaRPr lang="en-GB" sz="1800" dirty="0">
              <a:latin typeface="Arial" charset="0"/>
              <a:ea typeface="ヒラギノ角ゴ Pro W3" charset="-128"/>
              <a:cs typeface="ヒラギノ角ゴ Pro W3" charset="-128"/>
            </a:endParaRPr>
          </a:p>
          <a:p>
            <a:pPr marL="0" indent="0" algn="l">
              <a:buNone/>
            </a:pPr>
            <a:endParaRPr lang="en-GB" sz="2400" dirty="0"/>
          </a:p>
          <a:p>
            <a:pPr marL="0" indent="0">
              <a:buNone/>
            </a:pPr>
            <a:r>
              <a:rPr lang="en-GB" sz="1200" dirty="0"/>
              <a:t/>
            </a:r>
            <a:br>
              <a:rPr lang="en-GB" sz="1200" dirty="0"/>
            </a:br>
            <a:endParaRPr lang="en-GB" sz="1800" dirty="0">
              <a:latin typeface="Arial" charset="0"/>
              <a:ea typeface="ヒラギノ角ゴ Pro W3" charset="-128"/>
              <a:cs typeface="ヒラギノ角ゴ Pro W3" charset="-128"/>
            </a:endParaRPr>
          </a:p>
        </p:txBody>
      </p:sp>
      <p:pic>
        <p:nvPicPr>
          <p:cNvPr id="8" name="Picture 7">
            <a:extLst>
              <a:ext uri="{FF2B5EF4-FFF2-40B4-BE49-F238E27FC236}">
                <a16:creationId xmlns:a16="http://schemas.microsoft.com/office/drawing/2014/main" id="{FFA8FB90-85EA-46F7-9400-EEF3A6C77E8A}"/>
              </a:ext>
            </a:extLst>
          </p:cNvPr>
          <p:cNvPicPr>
            <a:picLocks noChangeAspect="1"/>
          </p:cNvPicPr>
          <p:nvPr/>
        </p:nvPicPr>
        <p:blipFill>
          <a:blip r:embed="rId4"/>
          <a:stretch>
            <a:fillRect/>
          </a:stretch>
        </p:blipFill>
        <p:spPr>
          <a:xfrm>
            <a:off x="6393825" y="1594988"/>
            <a:ext cx="5467970" cy="2924175"/>
          </a:xfrm>
          <a:prstGeom prst="rect">
            <a:avLst/>
          </a:prstGeom>
          <a:ln>
            <a:solidFill>
              <a:schemeClr val="tx1"/>
            </a:solidFill>
          </a:ln>
        </p:spPr>
      </p:pic>
      <p:sp>
        <p:nvSpPr>
          <p:cNvPr id="5" name="TextBox 4">
            <a:extLst>
              <a:ext uri="{FF2B5EF4-FFF2-40B4-BE49-F238E27FC236}">
                <a16:creationId xmlns:a16="http://schemas.microsoft.com/office/drawing/2014/main" id="{C4B5E27E-D6D0-8A7C-7B01-FA13539B96F8}"/>
              </a:ext>
            </a:extLst>
          </p:cNvPr>
          <p:cNvSpPr txBox="1"/>
          <p:nvPr/>
        </p:nvSpPr>
        <p:spPr>
          <a:xfrm>
            <a:off x="6179979" y="4715838"/>
            <a:ext cx="6103088" cy="1077218"/>
          </a:xfrm>
          <a:prstGeom prst="rect">
            <a:avLst/>
          </a:prstGeom>
          <a:noFill/>
        </p:spPr>
        <p:txBody>
          <a:bodyPr wrap="square">
            <a:spAutoFit/>
          </a:bodyPr>
          <a:lstStyle/>
          <a:p>
            <a:pPr marL="0" indent="0" algn="ctr">
              <a:buNone/>
            </a:pPr>
            <a:r>
              <a:rPr lang="en-GB" sz="1600" dirty="0"/>
              <a:t>This video was updated by Public Health Scotland and NHS Education for Scotland for 2021/22 flu season, the PPE advice is now out of date. See here for up to date NHS Wales guidance: </a:t>
            </a:r>
            <a:r>
              <a:rPr lang="en-GB" sz="1600" dirty="0">
                <a:hlinkClick r:id="rId5"/>
              </a:rPr>
              <a:t>Guidance - Public Health Wales (</a:t>
            </a:r>
            <a:r>
              <a:rPr lang="en-GB" sz="1600" dirty="0" err="1">
                <a:hlinkClick r:id="rId5"/>
              </a:rPr>
              <a:t>nhs.wales</a:t>
            </a:r>
            <a:r>
              <a:rPr lang="en-GB" sz="1600" dirty="0">
                <a:hlinkClick r:id="rId5"/>
              </a:rPr>
              <a:t>)</a:t>
            </a:r>
            <a:endParaRPr lang="en-GB" sz="1600" dirty="0"/>
          </a:p>
        </p:txBody>
      </p:sp>
      <p:sp>
        <p:nvSpPr>
          <p:cNvPr id="4" name="Slide Number Placeholder 4">
            <a:extLst>
              <a:ext uri="{FF2B5EF4-FFF2-40B4-BE49-F238E27FC236}">
                <a16:creationId xmlns:a16="http://schemas.microsoft.com/office/drawing/2014/main" id="{A67FAAA5-4457-9271-F90B-64A7A1CE7A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73</a:t>
            </a:fld>
            <a:endParaRPr lang="en-GB" dirty="0"/>
          </a:p>
        </p:txBody>
      </p:sp>
    </p:spTree>
    <p:extLst>
      <p:ext uri="{BB962C8B-B14F-4D97-AF65-F5344CB8AC3E}">
        <p14:creationId xmlns:p14="http://schemas.microsoft.com/office/powerpoint/2010/main" val="38026226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CE3A2-389A-42CC-9B92-2907A4EFC1C7}"/>
              </a:ext>
            </a:extLst>
          </p:cNvPr>
          <p:cNvSpPr>
            <a:spLocks noGrp="1"/>
          </p:cNvSpPr>
          <p:nvPr>
            <p:ph type="title"/>
          </p:nvPr>
        </p:nvSpPr>
        <p:spPr>
          <a:xfrm>
            <a:off x="516816" y="328710"/>
            <a:ext cx="10918100" cy="688331"/>
          </a:xfrm>
        </p:spPr>
        <p:txBody>
          <a:bodyPr/>
          <a:lstStyle/>
          <a:p>
            <a:r>
              <a:rPr lang="en-GB" sz="3600" b="1" dirty="0"/>
              <a:t>Commonly reported adverse reactions</a:t>
            </a:r>
          </a:p>
        </p:txBody>
      </p:sp>
      <p:sp>
        <p:nvSpPr>
          <p:cNvPr id="3" name="Content Placeholder 2">
            <a:extLst>
              <a:ext uri="{FF2B5EF4-FFF2-40B4-BE49-F238E27FC236}">
                <a16:creationId xmlns:a16="http://schemas.microsoft.com/office/drawing/2014/main" id="{B1BBBCE2-EF65-42AB-B861-35D1B6145C86}"/>
              </a:ext>
            </a:extLst>
          </p:cNvPr>
          <p:cNvSpPr>
            <a:spLocks noGrp="1"/>
          </p:cNvSpPr>
          <p:nvPr>
            <p:ph idx="1"/>
          </p:nvPr>
        </p:nvSpPr>
        <p:spPr>
          <a:xfrm>
            <a:off x="534071" y="1145483"/>
            <a:ext cx="11123857" cy="4999926"/>
          </a:xfrm>
        </p:spPr>
        <p:txBody>
          <a:bodyPr>
            <a:noAutofit/>
          </a:bodyPr>
          <a:lstStyle/>
          <a:p>
            <a:pPr marL="0" indent="0">
              <a:lnSpc>
                <a:spcPct val="120000"/>
              </a:lnSpc>
              <a:buNone/>
            </a:pPr>
            <a:r>
              <a:rPr lang="en-GB" sz="1800" b="1" dirty="0"/>
              <a:t>Following inactivated flu vaccine:</a:t>
            </a:r>
          </a:p>
          <a:p>
            <a:pPr>
              <a:lnSpc>
                <a:spcPct val="120000"/>
              </a:lnSpc>
              <a:buFont typeface="Arial" panose="020B0604020202020204" pitchFamily="34" charset="0"/>
              <a:buChar char="•"/>
            </a:pPr>
            <a:r>
              <a:rPr lang="en-GB" sz="1800" dirty="0"/>
              <a:t>Pain, swelling or redness at the injection site, low grade fever, malaise, shivering, sweating, fatigue, headache, myalgia and arthralgia </a:t>
            </a:r>
          </a:p>
          <a:p>
            <a:pPr>
              <a:lnSpc>
                <a:spcPct val="120000"/>
              </a:lnSpc>
              <a:buFont typeface="Arial" panose="020B0604020202020204" pitchFamily="34" charset="0"/>
              <a:buChar char="•"/>
            </a:pPr>
            <a:r>
              <a:rPr lang="en-GB" sz="1800" dirty="0"/>
              <a:t>A small painless nodule may also form at the injection site</a:t>
            </a:r>
          </a:p>
          <a:p>
            <a:pPr>
              <a:lnSpc>
                <a:spcPct val="120000"/>
              </a:lnSpc>
              <a:buFont typeface="Arial" panose="020B0604020202020204" pitchFamily="34" charset="0"/>
              <a:buChar char="•"/>
            </a:pPr>
            <a:r>
              <a:rPr lang="en-GB" sz="1800" dirty="0"/>
              <a:t>These symptoms usually disappear within 1 to 2 days without treatment</a:t>
            </a:r>
          </a:p>
          <a:p>
            <a:pPr>
              <a:lnSpc>
                <a:spcPct val="120000"/>
              </a:lnSpc>
              <a:buFont typeface="Arial" panose="020B0604020202020204" pitchFamily="34" charset="0"/>
              <a:buChar char="•"/>
            </a:pPr>
            <a:r>
              <a:rPr lang="en-GB" sz="1800" dirty="0"/>
              <a:t>Due to the MF59 adjuvant, a higher incidence of mild post-immunisation reactions has been reported with aTIV, compared to non-adjuvanted influenza vaccines</a:t>
            </a:r>
          </a:p>
          <a:p>
            <a:pPr>
              <a:lnSpc>
                <a:spcPct val="120000"/>
              </a:lnSpc>
            </a:pPr>
            <a:endParaRPr lang="en-GB" sz="100" b="1" dirty="0"/>
          </a:p>
          <a:p>
            <a:pPr marL="0" indent="0">
              <a:lnSpc>
                <a:spcPct val="120000"/>
              </a:lnSpc>
              <a:buNone/>
            </a:pPr>
            <a:r>
              <a:rPr lang="en-GB" sz="1800" b="1" dirty="0"/>
              <a:t>Following live attenuated flu vaccine:</a:t>
            </a:r>
          </a:p>
          <a:p>
            <a:pPr>
              <a:lnSpc>
                <a:spcPct val="120000"/>
              </a:lnSpc>
              <a:buFont typeface="Arial" panose="020B0604020202020204" pitchFamily="34" charset="0"/>
              <a:buChar char="•"/>
            </a:pPr>
            <a:r>
              <a:rPr lang="en-GB" sz="1800" dirty="0"/>
              <a:t>Nasal congestion/rhinorrhoea, reduced appetite, weakness, fever and headache </a:t>
            </a:r>
          </a:p>
          <a:p>
            <a:pPr>
              <a:lnSpc>
                <a:spcPct val="120000"/>
              </a:lnSpc>
            </a:pPr>
            <a:r>
              <a:rPr lang="en-GB" sz="1800" dirty="0"/>
              <a:t>Rarely, after live or inactivated vaccine, immediate reactions such as urticaria, angio-oedema, bronchospasm and anaphylaxis can occur</a:t>
            </a:r>
          </a:p>
        </p:txBody>
      </p:sp>
      <p:sp>
        <p:nvSpPr>
          <p:cNvPr id="4" name="Slide Number Placeholder 4">
            <a:extLst>
              <a:ext uri="{FF2B5EF4-FFF2-40B4-BE49-F238E27FC236}">
                <a16:creationId xmlns:a16="http://schemas.microsoft.com/office/drawing/2014/main" id="{14F35084-57CC-417A-5C9C-F1030179B24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74</a:t>
            </a:fld>
            <a:endParaRPr lang="en-GB" dirty="0"/>
          </a:p>
        </p:txBody>
      </p:sp>
    </p:spTree>
    <p:extLst>
      <p:ext uri="{BB962C8B-B14F-4D97-AF65-F5344CB8AC3E}">
        <p14:creationId xmlns:p14="http://schemas.microsoft.com/office/powerpoint/2010/main" val="6516476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0327B-A65D-4B75-B668-62A3B05E9CD5}"/>
              </a:ext>
            </a:extLst>
          </p:cNvPr>
          <p:cNvSpPr>
            <a:spLocks noGrp="1"/>
          </p:cNvSpPr>
          <p:nvPr>
            <p:ph type="title"/>
          </p:nvPr>
        </p:nvSpPr>
        <p:spPr>
          <a:xfrm>
            <a:off x="544814" y="484547"/>
            <a:ext cx="5986618" cy="623017"/>
          </a:xfrm>
        </p:spPr>
        <p:txBody>
          <a:bodyPr/>
          <a:lstStyle/>
          <a:p>
            <a:r>
              <a:rPr lang="en-GB" sz="3600" b="1" dirty="0"/>
              <a:t>Reporting adverse events</a:t>
            </a:r>
          </a:p>
        </p:txBody>
      </p:sp>
      <p:sp>
        <p:nvSpPr>
          <p:cNvPr id="3" name="Content Placeholder 2">
            <a:extLst>
              <a:ext uri="{FF2B5EF4-FFF2-40B4-BE49-F238E27FC236}">
                <a16:creationId xmlns:a16="http://schemas.microsoft.com/office/drawing/2014/main" id="{B33A87A9-CF72-4694-AAEC-8CE66F8B5C54}"/>
              </a:ext>
            </a:extLst>
          </p:cNvPr>
          <p:cNvSpPr>
            <a:spLocks noGrp="1"/>
          </p:cNvSpPr>
          <p:nvPr>
            <p:ph idx="1"/>
          </p:nvPr>
        </p:nvSpPr>
        <p:spPr>
          <a:xfrm>
            <a:off x="544814" y="1597538"/>
            <a:ext cx="11043811" cy="4351338"/>
          </a:xfrm>
        </p:spPr>
        <p:txBody>
          <a:bodyPr>
            <a:normAutofit/>
          </a:bodyPr>
          <a:lstStyle/>
          <a:p>
            <a:pPr marL="0" indent="0">
              <a:lnSpc>
                <a:spcPct val="110000"/>
              </a:lnSpc>
              <a:spcBef>
                <a:spcPts val="1000"/>
              </a:spcBef>
              <a:buNone/>
            </a:pPr>
            <a:r>
              <a:rPr lang="en-GB" sz="2000" dirty="0">
                <a:solidFill>
                  <a:schemeClr val="tx1"/>
                </a:solidFill>
              </a:rPr>
              <a:t>All serious suspected reactions following flu vaccination should be reported to the Medicines and Healthcare products Regulatory Agency (MHRA) using the Yellow Card scheme </a:t>
            </a:r>
          </a:p>
          <a:p>
            <a:pPr>
              <a:lnSpc>
                <a:spcPct val="110000"/>
              </a:lnSpc>
            </a:pPr>
            <a:r>
              <a:rPr lang="en-GB" sz="2000" b="0" i="0" dirty="0">
                <a:solidFill>
                  <a:srgbClr val="002060"/>
                </a:solidFill>
                <a:effectLst/>
              </a:rPr>
              <a:t>Suspected adverse events occurring in children or involving products that carry the black triangle symbol (▼) should be reported, even where these are mild or expected.</a:t>
            </a:r>
            <a:endParaRPr lang="en-GB" sz="2000" dirty="0">
              <a:solidFill>
                <a:srgbClr val="002060"/>
              </a:solidFill>
            </a:endParaRPr>
          </a:p>
          <a:p>
            <a:pPr>
              <a:lnSpc>
                <a:spcPct val="110000"/>
              </a:lnSpc>
            </a:pPr>
            <a:r>
              <a:rPr lang="en-GB" sz="2000" dirty="0"/>
              <a:t>Anyone (patients and HCWs) can make a Yellow Card report, even if they are uncertain as to whether a vaccine caused the condition/side effect</a:t>
            </a:r>
          </a:p>
          <a:p>
            <a:pPr>
              <a:lnSpc>
                <a:spcPct val="110000"/>
              </a:lnSpc>
            </a:pPr>
            <a:r>
              <a:rPr lang="en-GB" sz="2000" dirty="0"/>
              <a:t>Vaccinees should be advised that they can report any adverse reactions using the MHRA’s online Yellow Card scheme (</a:t>
            </a:r>
            <a:r>
              <a:rPr lang="en-GB" sz="2000" u="sng" dirty="0">
                <a:solidFill>
                  <a:srgbClr val="0563C1"/>
                </a:solidFill>
                <a:effectLst/>
                <a:latin typeface="Calibri" panose="020F0502020204030204" pitchFamily="34" charset="0"/>
                <a:ea typeface="Calibri" panose="020F0502020204030204" pitchFamily="34" charset="0"/>
                <a:hlinkClick r:id="rId2"/>
              </a:rPr>
              <a:t>www.mhra.gov.uk/yellowcard</a:t>
            </a:r>
            <a:r>
              <a:rPr lang="en-GB" sz="2000" dirty="0"/>
              <a:t>), by downloading the Yellow Card app or by calling the Yellow Card scheme on 0800 731 6789 9am to 5pm Monday to Friday</a:t>
            </a:r>
          </a:p>
        </p:txBody>
      </p:sp>
      <p:pic>
        <p:nvPicPr>
          <p:cNvPr id="6" name="Picture 2">
            <a:extLst>
              <a:ext uri="{FF2B5EF4-FFF2-40B4-BE49-F238E27FC236}">
                <a16:creationId xmlns:a16="http://schemas.microsoft.com/office/drawing/2014/main" id="{93035227-4D85-4763-B14A-A631E6530256}"/>
              </a:ext>
            </a:extLst>
          </p:cNvPr>
          <p:cNvPicPr>
            <a:picLocks noChangeAspect="1" noChangeArrowheads="1"/>
          </p:cNvPicPr>
          <p:nvPr/>
        </p:nvPicPr>
        <p:blipFill>
          <a:blip r:embed="rId3" cstate="print"/>
          <a:srcRect t="22614" r="84051" b="64341"/>
          <a:stretch>
            <a:fillRect/>
          </a:stretch>
        </p:blipFill>
        <p:spPr bwMode="auto">
          <a:xfrm>
            <a:off x="7352801" y="55550"/>
            <a:ext cx="2823587" cy="1226916"/>
          </a:xfrm>
          <a:prstGeom prst="rect">
            <a:avLst/>
          </a:prstGeom>
          <a:noFill/>
          <a:ln w="9525">
            <a:noFill/>
            <a:miter lim="800000"/>
            <a:headEnd/>
            <a:tailEnd/>
          </a:ln>
        </p:spPr>
      </p:pic>
      <p:sp>
        <p:nvSpPr>
          <p:cNvPr id="4" name="Slide Number Placeholder 4">
            <a:extLst>
              <a:ext uri="{FF2B5EF4-FFF2-40B4-BE49-F238E27FC236}">
                <a16:creationId xmlns:a16="http://schemas.microsoft.com/office/drawing/2014/main" id="{94056FDE-6181-B01D-9498-34A90BEB82B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75</a:t>
            </a:fld>
            <a:endParaRPr lang="en-GB" dirty="0"/>
          </a:p>
        </p:txBody>
      </p:sp>
    </p:spTree>
    <p:extLst>
      <p:ext uri="{BB962C8B-B14F-4D97-AF65-F5344CB8AC3E}">
        <p14:creationId xmlns:p14="http://schemas.microsoft.com/office/powerpoint/2010/main" val="15265295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E3DB2-2E63-4BA8-29B7-E0046B369E09}"/>
              </a:ext>
            </a:extLst>
          </p:cNvPr>
          <p:cNvSpPr>
            <a:spLocks noGrp="1"/>
          </p:cNvSpPr>
          <p:nvPr>
            <p:ph type="title"/>
          </p:nvPr>
        </p:nvSpPr>
        <p:spPr>
          <a:xfrm>
            <a:off x="838200" y="365126"/>
            <a:ext cx="10515600" cy="748972"/>
          </a:xfrm>
        </p:spPr>
        <p:txBody>
          <a:bodyPr/>
          <a:lstStyle/>
          <a:p>
            <a:r>
              <a:rPr lang="en-GB" sz="3600" b="1" dirty="0"/>
              <a:t>Improving vaccine uptake</a:t>
            </a:r>
          </a:p>
        </p:txBody>
      </p:sp>
      <p:sp>
        <p:nvSpPr>
          <p:cNvPr id="3" name="Content Placeholder 2">
            <a:extLst>
              <a:ext uri="{FF2B5EF4-FFF2-40B4-BE49-F238E27FC236}">
                <a16:creationId xmlns:a16="http://schemas.microsoft.com/office/drawing/2014/main" id="{0C247DA0-CB47-DA67-82D7-1BC00D9E592C}"/>
              </a:ext>
            </a:extLst>
          </p:cNvPr>
          <p:cNvSpPr>
            <a:spLocks noGrp="1"/>
          </p:cNvSpPr>
          <p:nvPr>
            <p:ph idx="1"/>
          </p:nvPr>
        </p:nvSpPr>
        <p:spPr>
          <a:xfrm>
            <a:off x="955158" y="1253331"/>
            <a:ext cx="10515600" cy="4351338"/>
          </a:xfrm>
        </p:spPr>
        <p:txBody>
          <a:bodyPr/>
          <a:lstStyle/>
          <a:p>
            <a:pPr marL="0" indent="0" algn="ctr" fontAlgn="base">
              <a:buNone/>
            </a:pPr>
            <a:r>
              <a:rPr lang="en-GB" sz="1800" b="1" i="0" dirty="0">
                <a:solidFill>
                  <a:srgbClr val="002060"/>
                </a:solidFill>
                <a:effectLst/>
              </a:rPr>
              <a:t>National Institute of Clinical Excellence (NICE) published guidance in August 2018 they made </a:t>
            </a:r>
            <a:r>
              <a:rPr lang="en-GB" sz="1800" b="1" i="0" dirty="0">
                <a:solidFill>
                  <a:srgbClr val="000000"/>
                </a:solidFill>
                <a:effectLst/>
                <a:hlinkClick r:id="rId3"/>
              </a:rPr>
              <a:t>7 key recommendations:(opens in a new tab)</a:t>
            </a:r>
            <a:endParaRPr lang="en-GB" sz="1800" b="0" i="0" dirty="0">
              <a:solidFill>
                <a:srgbClr val="000000"/>
              </a:solidFill>
              <a:effectLst/>
            </a:endParaRPr>
          </a:p>
          <a:p>
            <a:pPr algn="l" fontAlgn="base">
              <a:buFont typeface="+mj-lt"/>
              <a:buAutoNum type="arabicPeriod"/>
            </a:pPr>
            <a:r>
              <a:rPr lang="en-GB" sz="1800" b="0" i="0" dirty="0">
                <a:solidFill>
                  <a:srgbClr val="000000"/>
                </a:solidFill>
                <a:effectLst/>
                <a:hlinkClick r:id="rId4"/>
              </a:rPr>
              <a:t>Providers of flu vaccination(opens in a new tab)</a:t>
            </a:r>
            <a:r>
              <a:rPr lang="en-GB" sz="1800" b="0" i="0" dirty="0">
                <a:solidFill>
                  <a:srgbClr val="000000"/>
                </a:solidFill>
                <a:effectLst/>
              </a:rPr>
              <a:t> </a:t>
            </a:r>
            <a:r>
              <a:rPr lang="en-GB" sz="1800" b="0" i="0" dirty="0">
                <a:solidFill>
                  <a:srgbClr val="002060"/>
                </a:solidFill>
                <a:effectLst/>
              </a:rPr>
              <a:t>should work together with other agencies to develop programmes to increase vaccination uptake. </a:t>
            </a:r>
          </a:p>
          <a:p>
            <a:pPr algn="l" fontAlgn="base">
              <a:buFont typeface="+mj-lt"/>
              <a:buAutoNum type="arabicPeriod"/>
            </a:pPr>
            <a:r>
              <a:rPr lang="en-GB" sz="1800" b="0" i="0" dirty="0">
                <a:solidFill>
                  <a:srgbClr val="002060"/>
                </a:solidFill>
                <a:effectLst/>
              </a:rPr>
              <a:t>Educate health and social care staff, particularly those in contact with </a:t>
            </a:r>
            <a:r>
              <a:rPr lang="en-GB" sz="1800" b="0" i="0" dirty="0">
                <a:solidFill>
                  <a:srgbClr val="000000"/>
                </a:solidFill>
                <a:effectLst/>
                <a:hlinkClick r:id="rId5"/>
              </a:rPr>
              <a:t>eligible groups(opens in a new tab)</a:t>
            </a:r>
            <a:r>
              <a:rPr lang="en-GB" sz="1800" b="0" i="0" dirty="0">
                <a:solidFill>
                  <a:srgbClr val="000000"/>
                </a:solidFill>
                <a:effectLst/>
              </a:rPr>
              <a:t>, </a:t>
            </a:r>
            <a:r>
              <a:rPr lang="en-GB" sz="1800" b="0" i="0" dirty="0">
                <a:solidFill>
                  <a:srgbClr val="002060"/>
                </a:solidFill>
                <a:effectLst/>
              </a:rPr>
              <a:t>about flu vaccination. </a:t>
            </a:r>
          </a:p>
          <a:p>
            <a:pPr algn="l" fontAlgn="base">
              <a:buFont typeface="+mj-lt"/>
              <a:buAutoNum type="arabicPeriod"/>
            </a:pPr>
            <a:r>
              <a:rPr lang="en-GB" sz="1800" b="0" i="0" dirty="0">
                <a:solidFill>
                  <a:srgbClr val="002060"/>
                </a:solidFill>
                <a:effectLst/>
              </a:rPr>
              <a:t>Use every opportunity throughout the flu vaccination season to identify people in </a:t>
            </a:r>
            <a:r>
              <a:rPr lang="en-GB" sz="1800" b="0" i="0" dirty="0">
                <a:solidFill>
                  <a:srgbClr val="000000"/>
                </a:solidFill>
                <a:effectLst/>
                <a:hlinkClick r:id="rId5"/>
              </a:rPr>
              <a:t>eligible groups(opens in a new tab)</a:t>
            </a:r>
            <a:r>
              <a:rPr lang="en-GB" sz="1800" b="0" i="0" dirty="0">
                <a:solidFill>
                  <a:srgbClr val="000000"/>
                </a:solidFill>
                <a:effectLst/>
              </a:rPr>
              <a:t> </a:t>
            </a:r>
            <a:r>
              <a:rPr lang="en-GB" sz="1800" b="0" i="0" dirty="0">
                <a:solidFill>
                  <a:srgbClr val="002060"/>
                </a:solidFill>
                <a:effectLst/>
              </a:rPr>
              <a:t>and offer them the flu vaccination. </a:t>
            </a:r>
          </a:p>
          <a:p>
            <a:pPr algn="l" fontAlgn="base">
              <a:buFont typeface="+mj-lt"/>
              <a:buAutoNum type="arabicPeriod"/>
            </a:pPr>
            <a:r>
              <a:rPr lang="en-GB" sz="1800" b="0" i="0" dirty="0">
                <a:solidFill>
                  <a:srgbClr val="002060"/>
                </a:solidFill>
                <a:effectLst/>
              </a:rPr>
              <a:t>Use strategies to increase uptake among eligible groups in primary and secondary care.</a:t>
            </a:r>
          </a:p>
          <a:p>
            <a:pPr algn="l" fontAlgn="base">
              <a:buFont typeface="+mj-lt"/>
              <a:buAutoNum type="arabicPeriod"/>
            </a:pPr>
            <a:r>
              <a:rPr lang="en-GB" sz="1800" b="0" i="0" dirty="0">
                <a:solidFill>
                  <a:srgbClr val="002060"/>
                </a:solidFill>
                <a:effectLst/>
              </a:rPr>
              <a:t>Keep patient records up to date and accurate to help identify people who have not been vaccinated and are eligible for flu vaccination that season. </a:t>
            </a:r>
          </a:p>
          <a:p>
            <a:pPr algn="l" fontAlgn="base">
              <a:buFont typeface="+mj-lt"/>
              <a:buAutoNum type="arabicPeriod"/>
            </a:pPr>
            <a:r>
              <a:rPr lang="en-GB" sz="1800" b="0" i="0" dirty="0">
                <a:solidFill>
                  <a:srgbClr val="002060"/>
                </a:solidFill>
                <a:effectLst/>
              </a:rPr>
              <a:t>Offer flu vaccination to </a:t>
            </a:r>
            <a:r>
              <a:rPr lang="en-GB" sz="1800" b="0" i="0" dirty="0">
                <a:solidFill>
                  <a:srgbClr val="000000"/>
                </a:solidFill>
                <a:effectLst/>
                <a:hlinkClick r:id="rId6"/>
              </a:rPr>
              <a:t>carers(opens in a new tab)</a:t>
            </a:r>
            <a:r>
              <a:rPr lang="en-GB" sz="1800" b="0" i="0" dirty="0">
                <a:solidFill>
                  <a:srgbClr val="000000"/>
                </a:solidFill>
                <a:effectLst/>
              </a:rPr>
              <a:t>, </a:t>
            </a:r>
            <a:r>
              <a:rPr lang="en-GB" sz="1800" b="0" i="0" dirty="0">
                <a:solidFill>
                  <a:srgbClr val="002060"/>
                </a:solidFill>
                <a:effectLst/>
              </a:rPr>
              <a:t>base decisions to offer vaccination on whether the carer looks after someone whose wellbeing may be at risk if the carer was ill or hospitalised with flu.</a:t>
            </a:r>
          </a:p>
          <a:p>
            <a:pPr algn="l" fontAlgn="base">
              <a:buFont typeface="+mj-lt"/>
              <a:buAutoNum type="arabicPeriod"/>
            </a:pPr>
            <a:r>
              <a:rPr lang="en-GB" sz="1800" b="0" i="0" dirty="0">
                <a:solidFill>
                  <a:srgbClr val="002060"/>
                </a:solidFill>
                <a:effectLst/>
              </a:rPr>
              <a:t>Employers of health and social care staff are responsible for providing occupational flu vaccinations.</a:t>
            </a:r>
          </a:p>
          <a:p>
            <a:endParaRPr lang="en-GB" dirty="0">
              <a:highlight>
                <a:srgbClr val="FFFF00"/>
              </a:highlight>
            </a:endParaRPr>
          </a:p>
        </p:txBody>
      </p:sp>
      <p:sp>
        <p:nvSpPr>
          <p:cNvPr id="4" name="Slide Number Placeholder 4">
            <a:extLst>
              <a:ext uri="{FF2B5EF4-FFF2-40B4-BE49-F238E27FC236}">
                <a16:creationId xmlns:a16="http://schemas.microsoft.com/office/drawing/2014/main" id="{40C85BBB-7B62-4EF2-2840-08E7B94381B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76</a:t>
            </a:fld>
            <a:endParaRPr lang="en-GB" dirty="0"/>
          </a:p>
        </p:txBody>
      </p:sp>
    </p:spTree>
    <p:extLst>
      <p:ext uri="{BB962C8B-B14F-4D97-AF65-F5344CB8AC3E}">
        <p14:creationId xmlns:p14="http://schemas.microsoft.com/office/powerpoint/2010/main" val="324231743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p:txBody>
          <a:bodyPr/>
          <a:lstStyle/>
          <a:p>
            <a:pPr algn="ctr"/>
            <a:r>
              <a:rPr lang="en-GB" sz="4000" b="1" i="0" dirty="0">
                <a:solidFill>
                  <a:srgbClr val="002060"/>
                </a:solidFill>
                <a:effectLst/>
                <a:latin typeface="inherit"/>
              </a:rPr>
              <a:t>Optimising Vaccine Uptake: Using motivational interviewing for better conversations </a:t>
            </a:r>
            <a:r>
              <a:rPr lang="en-GB" sz="4000" b="0" i="0" dirty="0">
                <a:solidFill>
                  <a:srgbClr val="002060"/>
                </a:solidFill>
                <a:effectLst/>
                <a:latin typeface="Lato" panose="020F0502020204030203" pitchFamily="34" charset="0"/>
              </a:rPr>
              <a:t/>
            </a:r>
            <a:br>
              <a:rPr lang="en-GB" sz="4000" b="0" i="0" dirty="0">
                <a:solidFill>
                  <a:srgbClr val="002060"/>
                </a:solidFill>
                <a:effectLst/>
                <a:latin typeface="Lato" panose="020F0502020204030203" pitchFamily="34" charset="0"/>
              </a:rPr>
            </a:br>
            <a:endParaRPr lang="en-GB" sz="4000" dirty="0">
              <a:solidFill>
                <a:srgbClr val="002060"/>
              </a:solidFil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p:txBody>
          <a:bodyPr/>
          <a:lstStyle/>
          <a:p>
            <a:pPr algn="l" fontAlgn="base" latinLnBrk="0"/>
            <a:r>
              <a:rPr lang="en-GB" sz="2000" dirty="0"/>
              <a:t>The approach and style of a vaccine conversation can make a real difference in understanding individual hesitancy, addressing barriers, and influencing vaccine uptake. There is an eLearning module available called Optimising Vaccine Uptake: Using motivational interviewing for better conversations which aims to support staff with having positive conversations about immunisations.</a:t>
            </a:r>
          </a:p>
          <a:p>
            <a:pPr algn="l" fontAlgn="base" latinLnBrk="0"/>
            <a:r>
              <a:rPr lang="en-GB" sz="2000" dirty="0"/>
              <a:t>The module aims to provide health professionals the skills and knowledge required to implement motivational interviewing techniques when having vaccine-related conversations</a:t>
            </a:r>
          </a:p>
          <a:p>
            <a:pPr algn="l" fontAlgn="base" latinLnBrk="0"/>
            <a:r>
              <a:rPr lang="en-GB" sz="2000" dirty="0"/>
              <a:t>Further information about the module and how to access it is available here: </a:t>
            </a:r>
            <a:r>
              <a:rPr lang="en-GB" sz="2000" dirty="0">
                <a:hlinkClick r:id="rId2"/>
              </a:rPr>
              <a:t>Immunisation eLearning - Public Health Wales (</a:t>
            </a:r>
            <a:r>
              <a:rPr lang="en-GB" sz="2000" dirty="0" err="1">
                <a:hlinkClick r:id="rId2"/>
              </a:rPr>
              <a:t>nhs.wales</a:t>
            </a:r>
            <a:r>
              <a:rPr lang="en-GB" sz="2000" dirty="0">
                <a:hlinkClick r:id="rId2"/>
              </a:rPr>
              <a:t>)</a:t>
            </a:r>
            <a:endParaRPr lang="en-GB" sz="2000" dirty="0"/>
          </a:p>
          <a:p>
            <a:endParaRPr lang="en-GB" dirty="0"/>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77</a:t>
            </a:fld>
            <a:endParaRPr lang="en-GB" dirty="0"/>
          </a:p>
        </p:txBody>
      </p:sp>
    </p:spTree>
    <p:extLst>
      <p:ext uri="{BB962C8B-B14F-4D97-AF65-F5344CB8AC3E}">
        <p14:creationId xmlns:p14="http://schemas.microsoft.com/office/powerpoint/2010/main" val="4315776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1DA2E-E1B4-0FBA-39E3-DBF666E5671D}"/>
              </a:ext>
            </a:extLst>
          </p:cNvPr>
          <p:cNvSpPr>
            <a:spLocks noGrp="1"/>
          </p:cNvSpPr>
          <p:nvPr>
            <p:ph type="title"/>
          </p:nvPr>
        </p:nvSpPr>
        <p:spPr>
          <a:xfrm>
            <a:off x="838200" y="136525"/>
            <a:ext cx="10515600" cy="1325563"/>
          </a:xfrm>
        </p:spPr>
        <p:txBody>
          <a:bodyPr/>
          <a:lstStyle/>
          <a:p>
            <a:pPr algn="ctr"/>
            <a:r>
              <a:rPr lang="en-GB" sz="4000" b="1" i="0" dirty="0">
                <a:solidFill>
                  <a:srgbClr val="465478"/>
                </a:solidFill>
                <a:effectLst/>
                <a:latin typeface="+mn-lt"/>
              </a:rPr>
              <a:t>Maximising flu vaccine uptake in healthcare and social care staff</a:t>
            </a:r>
            <a:endParaRPr lang="en-GB" sz="4000" dirty="0">
              <a:latin typeface="+mn-lt"/>
            </a:endParaRPr>
          </a:p>
        </p:txBody>
      </p:sp>
      <p:sp>
        <p:nvSpPr>
          <p:cNvPr id="3" name="Content Placeholder 2">
            <a:extLst>
              <a:ext uri="{FF2B5EF4-FFF2-40B4-BE49-F238E27FC236}">
                <a16:creationId xmlns:a16="http://schemas.microsoft.com/office/drawing/2014/main" id="{46F7F3CD-E2BF-F393-CB11-741AD39360E1}"/>
              </a:ext>
            </a:extLst>
          </p:cNvPr>
          <p:cNvSpPr>
            <a:spLocks noGrp="1"/>
          </p:cNvSpPr>
          <p:nvPr>
            <p:ph idx="1"/>
          </p:nvPr>
        </p:nvSpPr>
        <p:spPr>
          <a:xfrm>
            <a:off x="838200" y="1462088"/>
            <a:ext cx="10515600" cy="4351338"/>
          </a:xfrm>
        </p:spPr>
        <p:txBody>
          <a:bodyPr/>
          <a:lstStyle/>
          <a:p>
            <a:pPr algn="l" fontAlgn="base"/>
            <a:r>
              <a:rPr lang="en-GB" sz="2000" dirty="0"/>
              <a:t>If you work on the healthcare staff facing element of the flu programme </a:t>
            </a:r>
            <a:r>
              <a:rPr lang="en-GB" sz="2000" dirty="0">
                <a:hlinkClick r:id="rId2"/>
              </a:rPr>
              <a:t>click here(opens in a new tab)</a:t>
            </a:r>
            <a:r>
              <a:rPr lang="en-GB" sz="2000" dirty="0"/>
              <a:t> to access a number of resources that may be useful to you, including:</a:t>
            </a:r>
          </a:p>
          <a:p>
            <a:pPr algn="l" fontAlgn="base">
              <a:buFont typeface="Arial" panose="020B0604020202020204" pitchFamily="34" charset="0"/>
              <a:buChar char="•"/>
            </a:pPr>
            <a:r>
              <a:rPr lang="en-GB" sz="2000" dirty="0"/>
              <a:t>Guidance and policy</a:t>
            </a:r>
          </a:p>
          <a:p>
            <a:pPr algn="l" fontAlgn="base">
              <a:buFont typeface="Arial" panose="020B0604020202020204" pitchFamily="34" charset="0"/>
              <a:buChar char="•"/>
            </a:pPr>
            <a:r>
              <a:rPr lang="en-GB" sz="2000" dirty="0"/>
              <a:t>Evidence </a:t>
            </a:r>
          </a:p>
          <a:p>
            <a:pPr algn="l" fontAlgn="base">
              <a:buFont typeface="Arial" panose="020B0604020202020204" pitchFamily="34" charset="0"/>
              <a:buChar char="•"/>
            </a:pPr>
            <a:r>
              <a:rPr lang="en-GB" sz="2000" dirty="0"/>
              <a:t>Links to vaccine uptake</a:t>
            </a:r>
          </a:p>
          <a:p>
            <a:pPr algn="l" fontAlgn="base">
              <a:buFont typeface="Arial" panose="020B0604020202020204" pitchFamily="34" charset="0"/>
              <a:buChar char="•"/>
            </a:pPr>
            <a:r>
              <a:rPr lang="en-GB" sz="2000" dirty="0"/>
              <a:t>Resources</a:t>
            </a:r>
          </a:p>
          <a:p>
            <a:pPr algn="l" fontAlgn="base">
              <a:buFont typeface="Arial" panose="020B0604020202020204" pitchFamily="34" charset="0"/>
              <a:buChar char="•"/>
            </a:pPr>
            <a:r>
              <a:rPr lang="en-GB" sz="2000" dirty="0"/>
              <a:t>Links to further information</a:t>
            </a:r>
          </a:p>
          <a:p>
            <a:pPr algn="l" fontAlgn="base">
              <a:buFont typeface="Arial" panose="020B0604020202020204" pitchFamily="34" charset="0"/>
              <a:buChar char="•"/>
            </a:pPr>
            <a:r>
              <a:rPr lang="en-GB" sz="2000" dirty="0"/>
              <a:t>Resources for peer vaccinators/flu champions</a:t>
            </a:r>
          </a:p>
          <a:p>
            <a:pPr algn="l" fontAlgn="base">
              <a:buFont typeface="Arial" panose="020B0604020202020204" pitchFamily="34" charset="0"/>
              <a:buChar char="•"/>
            </a:pPr>
            <a:r>
              <a:rPr lang="en-GB" sz="2000" dirty="0">
                <a:hlinkClick r:id="rId3"/>
              </a:rPr>
              <a:t>Staff flu campaign: an evaluation and planning toolkit (NHS Wales intranet only)(opens in a new tab)</a:t>
            </a:r>
            <a:endParaRPr lang="en-GB" sz="2000" dirty="0"/>
          </a:p>
          <a:p>
            <a:pPr algn="l" fontAlgn="base"/>
            <a:r>
              <a:rPr lang="en-GB" sz="2000" dirty="0"/>
              <a:t>More information on planning a healthcare staff flu campaign including delivering and evaluation can be found </a:t>
            </a:r>
            <a:r>
              <a:rPr lang="en-GB" sz="2000" dirty="0">
                <a:hlinkClick r:id="rId3"/>
              </a:rPr>
              <a:t>here(opens in a new tab)</a:t>
            </a:r>
            <a:r>
              <a:rPr lang="en-GB" sz="2000" dirty="0"/>
              <a:t> (NHS Wales intranet only)</a:t>
            </a:r>
          </a:p>
          <a:p>
            <a:endParaRPr lang="en-GB" dirty="0"/>
          </a:p>
        </p:txBody>
      </p:sp>
      <p:sp>
        <p:nvSpPr>
          <p:cNvPr id="4" name="Slide Number Placeholder 4">
            <a:extLst>
              <a:ext uri="{FF2B5EF4-FFF2-40B4-BE49-F238E27FC236}">
                <a16:creationId xmlns:a16="http://schemas.microsoft.com/office/drawing/2014/main" id="{D59BFAEA-88F1-0B9B-DA15-B620EF500A5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78</a:t>
            </a:fld>
            <a:endParaRPr lang="en-GB" dirty="0"/>
          </a:p>
        </p:txBody>
      </p:sp>
    </p:spTree>
    <p:extLst>
      <p:ext uri="{BB962C8B-B14F-4D97-AF65-F5344CB8AC3E}">
        <p14:creationId xmlns:p14="http://schemas.microsoft.com/office/powerpoint/2010/main" val="271204730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A6DFF-3B71-9C0D-77AD-3479E1C48A11}"/>
              </a:ext>
            </a:extLst>
          </p:cNvPr>
          <p:cNvSpPr>
            <a:spLocks noGrp="1"/>
          </p:cNvSpPr>
          <p:nvPr>
            <p:ph type="title"/>
          </p:nvPr>
        </p:nvSpPr>
        <p:spPr/>
        <p:txBody>
          <a:bodyPr/>
          <a:lstStyle/>
          <a:p>
            <a:r>
              <a:rPr lang="en-GB" sz="4000" b="1" dirty="0"/>
              <a:t>Social care staff</a:t>
            </a:r>
          </a:p>
        </p:txBody>
      </p:sp>
      <p:sp>
        <p:nvSpPr>
          <p:cNvPr id="3" name="Content Placeholder 2">
            <a:extLst>
              <a:ext uri="{FF2B5EF4-FFF2-40B4-BE49-F238E27FC236}">
                <a16:creationId xmlns:a16="http://schemas.microsoft.com/office/drawing/2014/main" id="{F770AEB8-70C6-8457-3D08-6EC915119F69}"/>
              </a:ext>
            </a:extLst>
          </p:cNvPr>
          <p:cNvSpPr>
            <a:spLocks noGrp="1"/>
          </p:cNvSpPr>
          <p:nvPr>
            <p:ph idx="1"/>
          </p:nvPr>
        </p:nvSpPr>
        <p:spPr/>
        <p:txBody>
          <a:bodyPr/>
          <a:lstStyle/>
          <a:p>
            <a:pPr algn="l" fontAlgn="base"/>
            <a:r>
              <a:rPr lang="en-GB" sz="2400" dirty="0"/>
              <a:t>If you work on the social care staff facing element of the flu programme, you will find a number of resources that may be useful to you on the </a:t>
            </a:r>
            <a:r>
              <a:rPr lang="en-GB" sz="2400" dirty="0">
                <a:hlinkClick r:id="rId2"/>
              </a:rPr>
              <a:t>flu vaccination, Public Health Wales internet site(opens in a new tab)</a:t>
            </a:r>
            <a:r>
              <a:rPr lang="en-GB" sz="2400" dirty="0"/>
              <a:t>. Information Including:</a:t>
            </a:r>
          </a:p>
          <a:p>
            <a:pPr algn="l" fontAlgn="base">
              <a:buFont typeface="Arial" panose="020B0604020202020204" pitchFamily="34" charset="0"/>
              <a:buChar char="•"/>
            </a:pPr>
            <a:r>
              <a:rPr lang="en-GB" sz="2400" dirty="0"/>
              <a:t>Guidance </a:t>
            </a:r>
          </a:p>
          <a:p>
            <a:pPr algn="l" fontAlgn="base">
              <a:buFont typeface="Arial" panose="020B0604020202020204" pitchFamily="34" charset="0"/>
              <a:buChar char="•"/>
            </a:pPr>
            <a:r>
              <a:rPr lang="en-GB" sz="2400" dirty="0"/>
              <a:t>Links to vaccine uptake</a:t>
            </a:r>
          </a:p>
          <a:p>
            <a:pPr algn="l" fontAlgn="base">
              <a:buFont typeface="Arial" panose="020B0604020202020204" pitchFamily="34" charset="0"/>
              <a:buChar char="•"/>
            </a:pPr>
            <a:r>
              <a:rPr lang="en-GB" sz="2400" dirty="0"/>
              <a:t>Resources</a:t>
            </a:r>
          </a:p>
          <a:p>
            <a:pPr algn="l" fontAlgn="base">
              <a:buFont typeface="Arial" panose="020B0604020202020204" pitchFamily="34" charset="0"/>
              <a:buChar char="•"/>
            </a:pPr>
            <a:r>
              <a:rPr lang="en-GB" sz="2400" dirty="0"/>
              <a:t>Links to further information</a:t>
            </a:r>
          </a:p>
          <a:p>
            <a:endParaRPr lang="en-GB" dirty="0"/>
          </a:p>
        </p:txBody>
      </p:sp>
      <p:sp>
        <p:nvSpPr>
          <p:cNvPr id="4" name="Slide Number Placeholder 4">
            <a:extLst>
              <a:ext uri="{FF2B5EF4-FFF2-40B4-BE49-F238E27FC236}">
                <a16:creationId xmlns:a16="http://schemas.microsoft.com/office/drawing/2014/main" id="{E31C6B03-2DFF-0115-7F7A-C1494441D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79</a:t>
            </a:fld>
            <a:endParaRPr lang="en-GB" dirty="0"/>
          </a:p>
        </p:txBody>
      </p:sp>
    </p:spTree>
    <p:extLst>
      <p:ext uri="{BB962C8B-B14F-4D97-AF65-F5344CB8AC3E}">
        <p14:creationId xmlns:p14="http://schemas.microsoft.com/office/powerpoint/2010/main" val="1663750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7359E-A360-D5A4-9C2D-D21E774F7A68}"/>
              </a:ext>
            </a:extLst>
          </p:cNvPr>
          <p:cNvSpPr>
            <a:spLocks noGrp="1"/>
          </p:cNvSpPr>
          <p:nvPr>
            <p:ph type="title"/>
          </p:nvPr>
        </p:nvSpPr>
        <p:spPr/>
        <p:txBody>
          <a:bodyPr/>
          <a:lstStyle/>
          <a:p>
            <a:r>
              <a:rPr lang="en-GB" sz="3600" b="1" dirty="0">
                <a:latin typeface="Arial" charset="0"/>
                <a:ea typeface="ヒラギノ角ゴ Pro W3" charset="-128"/>
                <a:cs typeface="ヒラギノ角ゴ Pro W3" charset="-128"/>
              </a:rPr>
              <a:t>Influenza viruses</a:t>
            </a:r>
            <a:endParaRPr lang="en-GB" sz="3600" b="1" dirty="0"/>
          </a:p>
        </p:txBody>
      </p:sp>
      <p:sp>
        <p:nvSpPr>
          <p:cNvPr id="3" name="Content Placeholder 2">
            <a:extLst>
              <a:ext uri="{FF2B5EF4-FFF2-40B4-BE49-F238E27FC236}">
                <a16:creationId xmlns:a16="http://schemas.microsoft.com/office/drawing/2014/main" id="{A3ED13C8-8D17-12FF-993D-5F97B2F1E60E}"/>
              </a:ext>
            </a:extLst>
          </p:cNvPr>
          <p:cNvSpPr>
            <a:spLocks noGrp="1"/>
          </p:cNvSpPr>
          <p:nvPr>
            <p:ph idx="1"/>
          </p:nvPr>
        </p:nvSpPr>
        <p:spPr>
          <a:xfrm>
            <a:off x="838200" y="1253331"/>
            <a:ext cx="10515600" cy="4351338"/>
          </a:xfrm>
        </p:spPr>
        <p:txBody>
          <a:bodyPr/>
          <a:lstStyle/>
          <a:p>
            <a:pPr marL="0" indent="0">
              <a:buNone/>
            </a:pPr>
            <a:r>
              <a:rPr lang="en-GB" sz="2400" dirty="0"/>
              <a:t>A viruses</a:t>
            </a:r>
          </a:p>
          <a:p>
            <a:r>
              <a:rPr lang="en-GB" sz="2400" dirty="0"/>
              <a:t>Cause outbreaks most years and are the usual cause of epidemics and pandemics</a:t>
            </a:r>
          </a:p>
          <a:p>
            <a:r>
              <a:rPr lang="en-GB" sz="2400" dirty="0"/>
              <a:t>Live and multiply in many different animals and may spread between them</a:t>
            </a:r>
          </a:p>
          <a:p>
            <a:r>
              <a:rPr lang="en-GB" sz="2400" dirty="0"/>
              <a:t>Birds, particularly wildfowl, are the main animal reservoir </a:t>
            </a:r>
          </a:p>
          <a:p>
            <a:endParaRPr lang="en-GB" sz="2400" dirty="0"/>
          </a:p>
          <a:p>
            <a:pPr marL="0" indent="0">
              <a:buNone/>
            </a:pPr>
            <a:r>
              <a:rPr lang="en-GB" sz="2400" dirty="0"/>
              <a:t>B viruses</a:t>
            </a:r>
          </a:p>
          <a:p>
            <a:r>
              <a:rPr lang="en-GB" sz="2400" dirty="0"/>
              <a:t>Tend to cause less severe disease and smaller outbreaks</a:t>
            </a:r>
          </a:p>
          <a:p>
            <a:r>
              <a:rPr lang="en-GB" sz="2400" dirty="0"/>
              <a:t>Predominantly found in humans</a:t>
            </a:r>
          </a:p>
          <a:p>
            <a:r>
              <a:rPr lang="en-GB" sz="2400" dirty="0"/>
              <a:t>Burden of disease mostly in children</a:t>
            </a:r>
          </a:p>
          <a:p>
            <a:endParaRPr lang="en-GB" dirty="0"/>
          </a:p>
        </p:txBody>
      </p:sp>
      <p:sp>
        <p:nvSpPr>
          <p:cNvPr id="4" name="Slide Number Placeholder 4">
            <a:extLst>
              <a:ext uri="{FF2B5EF4-FFF2-40B4-BE49-F238E27FC236}">
                <a16:creationId xmlns:a16="http://schemas.microsoft.com/office/drawing/2014/main" id="{B47A6E58-B152-B3C6-4FA0-2DDE8CEA6E2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a:t>
            </a:fld>
            <a:endParaRPr lang="en-GB" dirty="0"/>
          </a:p>
        </p:txBody>
      </p:sp>
    </p:spTree>
    <p:extLst>
      <p:ext uri="{BB962C8B-B14F-4D97-AF65-F5344CB8AC3E}">
        <p14:creationId xmlns:p14="http://schemas.microsoft.com/office/powerpoint/2010/main" val="28738247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B16BE-491D-459F-9607-C78CC6EB0D18}"/>
              </a:ext>
            </a:extLst>
          </p:cNvPr>
          <p:cNvSpPr>
            <a:spLocks noGrp="1"/>
          </p:cNvSpPr>
          <p:nvPr>
            <p:ph type="title"/>
          </p:nvPr>
        </p:nvSpPr>
        <p:spPr>
          <a:xfrm>
            <a:off x="376860" y="128554"/>
            <a:ext cx="11815140" cy="679000"/>
          </a:xfrm>
        </p:spPr>
        <p:txBody>
          <a:bodyPr>
            <a:normAutofit fontScale="90000"/>
          </a:bodyPr>
          <a:lstStyle/>
          <a:p>
            <a:r>
              <a:rPr lang="en-GB" sz="4000" b="1" dirty="0"/>
              <a:t>Key messages to health and social care workers</a:t>
            </a:r>
            <a:r>
              <a:rPr lang="en-GB" b="1" dirty="0"/>
              <a:t> </a:t>
            </a:r>
          </a:p>
        </p:txBody>
      </p:sp>
      <p:sp>
        <p:nvSpPr>
          <p:cNvPr id="3" name="Content Placeholder 2">
            <a:extLst>
              <a:ext uri="{FF2B5EF4-FFF2-40B4-BE49-F238E27FC236}">
                <a16:creationId xmlns:a16="http://schemas.microsoft.com/office/drawing/2014/main" id="{54CEDEBC-69A7-47A2-BF89-B9814DA6B9C7}"/>
              </a:ext>
            </a:extLst>
          </p:cNvPr>
          <p:cNvSpPr>
            <a:spLocks noGrp="1"/>
          </p:cNvSpPr>
          <p:nvPr>
            <p:ph idx="1"/>
          </p:nvPr>
        </p:nvSpPr>
        <p:spPr>
          <a:xfrm>
            <a:off x="573505" y="807554"/>
            <a:ext cx="10903852" cy="4351338"/>
          </a:xfrm>
        </p:spPr>
        <p:txBody>
          <a:bodyPr>
            <a:noAutofit/>
          </a:bodyPr>
          <a:lstStyle/>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Getting vaccinated against flu can help protect you, your patients and family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Everyone is susceptible to flu, even if you are in good health and eat well</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You can be infected with the virus and have no symptoms but can still pass flu virus to others including patients or residents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Good infection control measures reduce spread of flu and other acute respiratory infections in healthcare settings but are not sufficient alone to prevent them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Throughout the last 10 years there has generally been a good to moderate match between the strains of flu virus in the vaccine and those that subsequently circulated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Impact of flu on frail and vulnerable patients can be fatal and outbreaks can cause severe disruption in communities, care homes and hospitals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Flu vaccine has a good safety record and will help protect you. It cannot give you flu. Having the vaccination can encourage your colleagues to do likewise </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Staff act as positive role models for those with long-term health conditions and pregnant women to take up the offer too</a:t>
            </a:r>
          </a:p>
          <a:p>
            <a:pPr marL="215900" marR="0" lvl="2" indent="-215900" algn="l" defTabSz="914400" rtl="0" eaLnBrk="0" fontAlgn="base" latinLnBrk="0" hangingPunct="0">
              <a:lnSpc>
                <a:spcPct val="100000"/>
              </a:lnSpc>
              <a:spcBef>
                <a:spcPts val="0"/>
              </a:spcBef>
              <a:spcAft>
                <a:spcPts val="1200"/>
              </a:spcAft>
              <a:buClrTx/>
              <a:buSzTx/>
              <a:buFont typeface="Arial" pitchFamily="84" charset="0"/>
              <a:buChar char="•"/>
              <a:tabLst/>
              <a:defRPr/>
            </a:pPr>
            <a:r>
              <a:rPr kumimoji="0" lang="en-GB" sz="1600" b="0" i="0" u="none" strike="noStrike" kern="1200" cap="none" spc="0" normalizeH="0" baseline="0" noProof="0" dirty="0">
                <a:ln>
                  <a:noFill/>
                </a:ln>
                <a:solidFill>
                  <a:srgbClr val="002060"/>
                </a:solidFill>
                <a:effectLst/>
                <a:uLnTx/>
                <a:uFillTx/>
                <a:latin typeface="Arial" pitchFamily="34" charset="0"/>
                <a:ea typeface="ヒラギノ角ゴ Pro W3" pitchFamily="84" charset="-128"/>
                <a:cs typeface="+mn-cs"/>
              </a:rPr>
              <a:t>Duty of care as professionals to patients or residents to do everything in your power to protect them against infection, including being immunised against flu </a:t>
            </a:r>
          </a:p>
        </p:txBody>
      </p:sp>
      <p:sp>
        <p:nvSpPr>
          <p:cNvPr id="4" name="Slide Number Placeholder 4">
            <a:extLst>
              <a:ext uri="{FF2B5EF4-FFF2-40B4-BE49-F238E27FC236}">
                <a16:creationId xmlns:a16="http://schemas.microsoft.com/office/drawing/2014/main" id="{789E0754-1B99-FE10-8FFE-8737AA818FA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80</a:t>
            </a:fld>
            <a:endParaRPr lang="en-GB" dirty="0"/>
          </a:p>
        </p:txBody>
      </p:sp>
    </p:spTree>
    <p:extLst>
      <p:ext uri="{BB962C8B-B14F-4D97-AF65-F5344CB8AC3E}">
        <p14:creationId xmlns:p14="http://schemas.microsoft.com/office/powerpoint/2010/main" val="65030517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9D944-0EF8-290C-D134-FA3D135EFCAC}"/>
              </a:ext>
            </a:extLst>
          </p:cNvPr>
          <p:cNvSpPr>
            <a:spLocks noGrp="1"/>
          </p:cNvSpPr>
          <p:nvPr>
            <p:ph type="title"/>
          </p:nvPr>
        </p:nvSpPr>
        <p:spPr/>
        <p:txBody>
          <a:bodyPr/>
          <a:lstStyle/>
          <a:p>
            <a:r>
              <a:rPr lang="en-GB" sz="3600" b="1" dirty="0"/>
              <a:t>Resources </a:t>
            </a:r>
          </a:p>
        </p:txBody>
      </p:sp>
      <p:pic>
        <p:nvPicPr>
          <p:cNvPr id="11" name="Picture 10">
            <a:extLst>
              <a:ext uri="{FF2B5EF4-FFF2-40B4-BE49-F238E27FC236}">
                <a16:creationId xmlns:a16="http://schemas.microsoft.com/office/drawing/2014/main" id="{D11F8D7C-53C5-1425-E960-7A9264194306}"/>
              </a:ext>
            </a:extLst>
          </p:cNvPr>
          <p:cNvPicPr>
            <a:picLocks noChangeAspect="1"/>
          </p:cNvPicPr>
          <p:nvPr/>
        </p:nvPicPr>
        <p:blipFill rotWithShape="1">
          <a:blip r:embed="rId3"/>
          <a:srcRect l="31855" t="20026" r="36210" b="23011"/>
          <a:stretch/>
        </p:blipFill>
        <p:spPr>
          <a:xfrm>
            <a:off x="9785554" y="340029"/>
            <a:ext cx="2078933" cy="2085879"/>
          </a:xfrm>
          <a:prstGeom prst="rect">
            <a:avLst/>
          </a:prstGeom>
        </p:spPr>
      </p:pic>
      <p:pic>
        <p:nvPicPr>
          <p:cNvPr id="13" name="Picture 12">
            <a:extLst>
              <a:ext uri="{FF2B5EF4-FFF2-40B4-BE49-F238E27FC236}">
                <a16:creationId xmlns:a16="http://schemas.microsoft.com/office/drawing/2014/main" id="{D0A7D217-BE0D-86AD-F5FE-8D1F2B2257EC}"/>
              </a:ext>
            </a:extLst>
          </p:cNvPr>
          <p:cNvPicPr>
            <a:picLocks noChangeAspect="1"/>
          </p:cNvPicPr>
          <p:nvPr/>
        </p:nvPicPr>
        <p:blipFill rotWithShape="1">
          <a:blip r:embed="rId4"/>
          <a:srcRect l="30242" t="18638" r="48307" b="40502"/>
          <a:stretch/>
        </p:blipFill>
        <p:spPr>
          <a:xfrm>
            <a:off x="7499533" y="340029"/>
            <a:ext cx="1978006" cy="2119291"/>
          </a:xfrm>
          <a:prstGeom prst="rect">
            <a:avLst/>
          </a:prstGeom>
        </p:spPr>
      </p:pic>
      <p:pic>
        <p:nvPicPr>
          <p:cNvPr id="1026" name="Picture 2">
            <a:extLst>
              <a:ext uri="{FF2B5EF4-FFF2-40B4-BE49-F238E27FC236}">
                <a16:creationId xmlns:a16="http://schemas.microsoft.com/office/drawing/2014/main" id="{93A39B0B-2BF0-D8A3-7764-2F19A046DF7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9758" y="2908630"/>
            <a:ext cx="1943799" cy="27586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0870BCE1-5C73-4132-A730-161B5B8B3462}"/>
              </a:ext>
            </a:extLst>
          </p:cNvPr>
          <p:cNvPicPr>
            <a:picLocks noChangeAspect="1"/>
          </p:cNvPicPr>
          <p:nvPr/>
        </p:nvPicPr>
        <p:blipFill>
          <a:blip r:embed="rId6"/>
          <a:stretch>
            <a:fillRect/>
          </a:stretch>
        </p:blipFill>
        <p:spPr>
          <a:xfrm>
            <a:off x="9713635" y="2908629"/>
            <a:ext cx="1962709" cy="2758611"/>
          </a:xfrm>
          <a:prstGeom prst="rect">
            <a:avLst/>
          </a:prstGeom>
        </p:spPr>
      </p:pic>
      <p:sp>
        <p:nvSpPr>
          <p:cNvPr id="6" name="TextBox 5">
            <a:extLst>
              <a:ext uri="{FF2B5EF4-FFF2-40B4-BE49-F238E27FC236}">
                <a16:creationId xmlns:a16="http://schemas.microsoft.com/office/drawing/2014/main" id="{D5A0FCC3-0E65-E9CF-37BF-C604ED204821}"/>
              </a:ext>
            </a:extLst>
          </p:cNvPr>
          <p:cNvSpPr txBox="1"/>
          <p:nvPr/>
        </p:nvSpPr>
        <p:spPr>
          <a:xfrm>
            <a:off x="708917" y="1200470"/>
            <a:ext cx="6482601" cy="3416320"/>
          </a:xfrm>
          <a:prstGeom prst="rect">
            <a:avLst/>
          </a:prstGeom>
          <a:noFill/>
        </p:spPr>
        <p:txBody>
          <a:bodyPr wrap="square" rtlCol="0">
            <a:spAutoFit/>
          </a:bodyPr>
          <a:lstStyle/>
          <a:p>
            <a:pPr rtl="0">
              <a:buFont typeface="Arial" panose="020B0604020202020204" pitchFamily="34" charset="0"/>
              <a:buChar char="•"/>
            </a:pPr>
            <a:r>
              <a:rPr lang="en-GB" dirty="0"/>
              <a:t> All immunisation resources can be downloaded and ordered from: </a:t>
            </a:r>
            <a:r>
              <a:rPr lang="en-GB" dirty="0">
                <a:hlinkClick r:id="rId7"/>
              </a:rPr>
              <a:t>Health Information Resources - Public Health Wales (</a:t>
            </a:r>
            <a:r>
              <a:rPr lang="en-GB" dirty="0" err="1">
                <a:hlinkClick r:id="rId7"/>
              </a:rPr>
              <a:t>nhs.wales</a:t>
            </a:r>
            <a:r>
              <a:rPr lang="en-GB" dirty="0">
                <a:hlinkClick r:id="rId7"/>
              </a:rPr>
              <a:t>)</a:t>
            </a:r>
            <a:endParaRPr lang="en-GB" dirty="0">
              <a:effectLst/>
            </a:endParaRPr>
          </a:p>
          <a:p>
            <a:pPr rtl="0">
              <a:buFont typeface="Arial" panose="020B0604020202020204" pitchFamily="34" charset="0"/>
              <a:buChar char="•"/>
            </a:pPr>
            <a:endParaRPr lang="en-GB" dirty="0"/>
          </a:p>
          <a:p>
            <a:pPr rtl="0">
              <a:buFont typeface="Arial" panose="020B0604020202020204" pitchFamily="34" charset="0"/>
              <a:buChar char="•"/>
            </a:pPr>
            <a:r>
              <a:rPr lang="en-GB" dirty="0"/>
              <a:t> Leaflets and other resources in accessible formats can be accessed here: </a:t>
            </a:r>
            <a:r>
              <a:rPr lang="en-GB" dirty="0">
                <a:hlinkClick r:id="rId8"/>
              </a:rPr>
              <a:t>Flu vaccine accessible information - Public Health Wales (</a:t>
            </a:r>
            <a:r>
              <a:rPr lang="en-GB" dirty="0" err="1">
                <a:hlinkClick r:id="rId8"/>
              </a:rPr>
              <a:t>nhs.wales</a:t>
            </a:r>
            <a:r>
              <a:rPr lang="en-GB" dirty="0">
                <a:hlinkClick r:id="rId8"/>
              </a:rPr>
              <a:t>)</a:t>
            </a:r>
            <a:endParaRPr lang="en-GB" dirty="0">
              <a:effectLst/>
            </a:endParaRPr>
          </a:p>
          <a:p>
            <a:pPr rtl="0"/>
            <a:endParaRPr lang="en-GB" dirty="0"/>
          </a:p>
          <a:p>
            <a:pPr rtl="0">
              <a:buFont typeface="Arial" panose="020B0604020202020204" pitchFamily="34" charset="0"/>
              <a:buChar char="•"/>
            </a:pPr>
            <a:r>
              <a:rPr lang="en-GB" dirty="0"/>
              <a:t> Resources for health and social care professionals are available here: </a:t>
            </a:r>
            <a:r>
              <a:rPr lang="en-GB" dirty="0">
                <a:hlinkClick r:id="rId9"/>
              </a:rPr>
              <a:t>Resources for health and social care professionals - Public Health Wales (</a:t>
            </a:r>
            <a:r>
              <a:rPr lang="en-GB" dirty="0" err="1">
                <a:hlinkClick r:id="rId9"/>
              </a:rPr>
              <a:t>nhs.wales</a:t>
            </a:r>
            <a:r>
              <a:rPr lang="en-GB" dirty="0">
                <a:hlinkClick r:id="rId9"/>
              </a:rPr>
              <a:t>)</a:t>
            </a:r>
            <a:endParaRPr lang="en-GB" dirty="0"/>
          </a:p>
          <a:p>
            <a:pPr marL="285750" indent="-285750">
              <a:buFont typeface="Arial" panose="020B0604020202020204" pitchFamily="34" charset="0"/>
              <a:buChar char="•"/>
            </a:pPr>
            <a:endParaRPr lang="en-GB" dirty="0"/>
          </a:p>
        </p:txBody>
      </p:sp>
      <p:sp>
        <p:nvSpPr>
          <p:cNvPr id="3" name="Slide Number Placeholder 4">
            <a:extLst>
              <a:ext uri="{FF2B5EF4-FFF2-40B4-BE49-F238E27FC236}">
                <a16:creationId xmlns:a16="http://schemas.microsoft.com/office/drawing/2014/main" id="{E3BFE893-A771-01BA-D985-6FEEB6DD6B9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81</a:t>
            </a:fld>
            <a:endParaRPr lang="en-GB" dirty="0"/>
          </a:p>
        </p:txBody>
      </p:sp>
    </p:spTree>
    <p:extLst>
      <p:ext uri="{BB962C8B-B14F-4D97-AF65-F5344CB8AC3E}">
        <p14:creationId xmlns:p14="http://schemas.microsoft.com/office/powerpoint/2010/main" val="3150738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3D4E-ECFD-0BA5-595F-16F257D816D4}"/>
              </a:ext>
            </a:extLst>
          </p:cNvPr>
          <p:cNvSpPr>
            <a:spLocks noGrp="1"/>
          </p:cNvSpPr>
          <p:nvPr>
            <p:ph type="title"/>
          </p:nvPr>
        </p:nvSpPr>
        <p:spPr/>
        <p:txBody>
          <a:bodyPr/>
          <a:lstStyle/>
          <a:p>
            <a:r>
              <a:rPr lang="en-GB" sz="3600" b="1" dirty="0"/>
              <a:t>Flu A virus</a:t>
            </a:r>
          </a:p>
        </p:txBody>
      </p:sp>
      <p:sp>
        <p:nvSpPr>
          <p:cNvPr id="6" name="TextBox 7">
            <a:extLst>
              <a:ext uri="{FF2B5EF4-FFF2-40B4-BE49-F238E27FC236}">
                <a16:creationId xmlns:a16="http://schemas.microsoft.com/office/drawing/2014/main" id="{C23971BB-8044-3CCB-FAB2-45C783FBA40B}"/>
              </a:ext>
            </a:extLst>
          </p:cNvPr>
          <p:cNvSpPr txBox="1">
            <a:spLocks noGrp="1" noChangeArrowheads="1"/>
          </p:cNvSpPr>
          <p:nvPr>
            <p:ph idx="1"/>
          </p:nvPr>
        </p:nvSpPr>
        <p:spPr bwMode="auto">
          <a:xfrm>
            <a:off x="838200" y="1252538"/>
            <a:ext cx="10515600" cy="663771"/>
          </a:xfrm>
          <a:prstGeom prst="rect">
            <a:avLst/>
          </a:prstGeom>
          <a:noFill/>
          <a:ln w="9525">
            <a:noFill/>
            <a:miter lim="800000"/>
            <a:headEnd/>
            <a:tailEnd/>
          </a:ln>
        </p:spPr>
        <p:txBody>
          <a:bodyPr wrap="square">
            <a:prstTxWarp prst="textNoShape">
              <a:avLst/>
            </a:prstTxWarp>
            <a:spAutoFit/>
          </a:bodyPr>
          <a:lstStyle/>
          <a:p>
            <a:pPr marL="0" indent="0">
              <a:buNone/>
            </a:pPr>
            <a:r>
              <a:rPr lang="en-GB" sz="1600" b="1" dirty="0"/>
              <a:t>Genetic material (RNA) in the centre</a:t>
            </a:r>
          </a:p>
          <a:p>
            <a:endParaRPr lang="en-GB" sz="1600" dirty="0"/>
          </a:p>
        </p:txBody>
      </p:sp>
      <p:sp>
        <p:nvSpPr>
          <p:cNvPr id="7" name="Rectangle 3">
            <a:extLst>
              <a:ext uri="{FF2B5EF4-FFF2-40B4-BE49-F238E27FC236}">
                <a16:creationId xmlns:a16="http://schemas.microsoft.com/office/drawing/2014/main" id="{3E8C9319-EFF3-3185-C186-84290AE1AEA8}"/>
              </a:ext>
            </a:extLst>
          </p:cNvPr>
          <p:cNvSpPr txBox="1">
            <a:spLocks noChangeArrowheads="1"/>
          </p:cNvSpPr>
          <p:nvPr/>
        </p:nvSpPr>
        <p:spPr bwMode="auto">
          <a:xfrm>
            <a:off x="1447653" y="2112335"/>
            <a:ext cx="5711666" cy="122452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ts val="120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r>
              <a:rPr lang="en-US" sz="1600" b="1" dirty="0">
                <a:latin typeface="Arial" charset="0"/>
                <a:ea typeface="ヒラギノ角ゴ Pro W3" charset="-128"/>
                <a:cs typeface="ヒラギノ角ゴ Pro W3" charset="-128"/>
              </a:rPr>
              <a:t>Two surface antigens:</a:t>
            </a:r>
          </a:p>
          <a:p>
            <a:pPr marL="0" indent="266700">
              <a:buFont typeface="Arial" pitchFamily="34" charset="0"/>
              <a:buChar char="•"/>
            </a:pPr>
            <a:r>
              <a:rPr lang="en-US" sz="1600" dirty="0">
                <a:latin typeface="Arial" charset="0"/>
                <a:ea typeface="ヒラギノ角ゴ Pro W3" charset="-128"/>
                <a:cs typeface="ヒラギノ角ゴ Pro W3" charset="-128"/>
              </a:rPr>
              <a:t>Haemagglutinin (H) (blue)</a:t>
            </a:r>
          </a:p>
          <a:p>
            <a:pPr marL="0" indent="266700">
              <a:buFont typeface="Arial" pitchFamily="34" charset="0"/>
              <a:buChar char="•"/>
            </a:pPr>
            <a:r>
              <a:rPr lang="en-US" sz="1600" dirty="0">
                <a:latin typeface="Arial" charset="0"/>
                <a:ea typeface="ヒラギノ角ゴ Pro W3" charset="-128"/>
                <a:cs typeface="ヒラギノ角ゴ Pro W3" charset="-128"/>
              </a:rPr>
              <a:t>Neuraminidase (N) (red)</a:t>
            </a:r>
          </a:p>
          <a:p>
            <a:pPr marL="0" indent="0"/>
            <a:r>
              <a:rPr lang="en-US" sz="1600" dirty="0">
                <a:latin typeface="Arial" charset="0"/>
                <a:ea typeface="ヒラギノ角ゴ Pro W3" charset="-128"/>
                <a:cs typeface="ヒラギノ角ゴ Pro W3" charset="-128"/>
              </a:rPr>
              <a:t/>
            </a:r>
            <a:br>
              <a:rPr lang="en-US" sz="1600" dirty="0">
                <a:latin typeface="Arial" charset="0"/>
                <a:ea typeface="ヒラギノ角ゴ Pro W3" charset="-128"/>
                <a:cs typeface="ヒラギノ角ゴ Pro W3" charset="-128"/>
              </a:rPr>
            </a:br>
            <a:endParaRPr lang="en-GB" sz="1600" dirty="0">
              <a:latin typeface="Arial" charset="0"/>
              <a:ea typeface="ヒラギノ角ゴ Pro W3" charset="-128"/>
              <a:cs typeface="ヒラギノ角ゴ Pro W3" charset="-128"/>
            </a:endParaRPr>
          </a:p>
        </p:txBody>
      </p:sp>
      <p:pic>
        <p:nvPicPr>
          <p:cNvPr id="8" name="Picture 9" descr="virus">
            <a:extLst>
              <a:ext uri="{FF2B5EF4-FFF2-40B4-BE49-F238E27FC236}">
                <a16:creationId xmlns:a16="http://schemas.microsoft.com/office/drawing/2014/main" id="{B6C5DD26-E28F-524B-07AE-D466D7F479C1}"/>
              </a:ext>
            </a:extLst>
          </p:cNvPr>
          <p:cNvPicPr>
            <a:picLocks noChangeAspect="1" noChangeArrowheads="1"/>
          </p:cNvPicPr>
          <p:nvPr/>
        </p:nvPicPr>
        <p:blipFill>
          <a:blip r:embed="rId2" cstate="print"/>
          <a:srcRect/>
          <a:stretch>
            <a:fillRect/>
          </a:stretch>
        </p:blipFill>
        <p:spPr bwMode="auto">
          <a:xfrm>
            <a:off x="6261538" y="1093199"/>
            <a:ext cx="4494009" cy="3366169"/>
          </a:xfrm>
          <a:prstGeom prst="rect">
            <a:avLst/>
          </a:prstGeom>
          <a:noFill/>
          <a:ln w="9525">
            <a:noFill/>
            <a:miter lim="800000"/>
            <a:headEnd/>
            <a:tailEnd/>
          </a:ln>
        </p:spPr>
      </p:pic>
      <p:sp>
        <p:nvSpPr>
          <p:cNvPr id="10" name="Line 11">
            <a:extLst>
              <a:ext uri="{FF2B5EF4-FFF2-40B4-BE49-F238E27FC236}">
                <a16:creationId xmlns:a16="http://schemas.microsoft.com/office/drawing/2014/main" id="{7E37FFB5-2882-307B-37F9-971D0D5F8CA9}"/>
              </a:ext>
            </a:extLst>
          </p:cNvPr>
          <p:cNvSpPr>
            <a:spLocks noChangeShapeType="1"/>
          </p:cNvSpPr>
          <p:nvPr/>
        </p:nvSpPr>
        <p:spPr bwMode="auto">
          <a:xfrm>
            <a:off x="4080387" y="2646017"/>
            <a:ext cx="4307817" cy="106687"/>
          </a:xfrm>
          <a:prstGeom prst="line">
            <a:avLst/>
          </a:prstGeom>
          <a:noFill/>
          <a:ln w="57150">
            <a:solidFill>
              <a:srgbClr val="FF3E09"/>
            </a:solidFill>
            <a:round/>
            <a:headEnd/>
            <a:tailEnd type="triangle" w="lg" len="lg"/>
          </a:ln>
        </p:spPr>
        <p:txBody>
          <a:bodyPr>
            <a:prstTxWarp prst="textNoShape">
              <a:avLst/>
            </a:prstTxWarp>
          </a:bodyPr>
          <a:lstStyle/>
          <a:p>
            <a:endParaRPr lang="en-US" dirty="0"/>
          </a:p>
        </p:txBody>
      </p:sp>
      <p:sp>
        <p:nvSpPr>
          <p:cNvPr id="11" name="Line 11">
            <a:extLst>
              <a:ext uri="{FF2B5EF4-FFF2-40B4-BE49-F238E27FC236}">
                <a16:creationId xmlns:a16="http://schemas.microsoft.com/office/drawing/2014/main" id="{CC0E4921-DA6C-55D8-BD2A-A14F16C0FDE7}"/>
              </a:ext>
            </a:extLst>
          </p:cNvPr>
          <p:cNvSpPr>
            <a:spLocks noChangeShapeType="1"/>
          </p:cNvSpPr>
          <p:nvPr/>
        </p:nvSpPr>
        <p:spPr bwMode="auto">
          <a:xfrm>
            <a:off x="4011561" y="3046396"/>
            <a:ext cx="4411055" cy="277683"/>
          </a:xfrm>
          <a:prstGeom prst="line">
            <a:avLst/>
          </a:prstGeom>
          <a:noFill/>
          <a:ln w="57150">
            <a:solidFill>
              <a:srgbClr val="FF3E09"/>
            </a:solidFill>
            <a:round/>
            <a:headEnd/>
            <a:tailEnd type="triangle" w="lg" len="lg"/>
          </a:ln>
        </p:spPr>
        <p:txBody>
          <a:bodyPr>
            <a:prstTxWarp prst="textNoShape">
              <a:avLst/>
            </a:prstTxWarp>
          </a:bodyPr>
          <a:lstStyle/>
          <a:p>
            <a:endParaRPr lang="en-US" dirty="0"/>
          </a:p>
        </p:txBody>
      </p:sp>
      <p:sp>
        <p:nvSpPr>
          <p:cNvPr id="12" name="TextBox 11">
            <a:extLst>
              <a:ext uri="{FF2B5EF4-FFF2-40B4-BE49-F238E27FC236}">
                <a16:creationId xmlns:a16="http://schemas.microsoft.com/office/drawing/2014/main" id="{6E300FAD-C623-0353-E53E-F3939A5CE062}"/>
              </a:ext>
            </a:extLst>
          </p:cNvPr>
          <p:cNvSpPr txBox="1"/>
          <p:nvPr/>
        </p:nvSpPr>
        <p:spPr>
          <a:xfrm>
            <a:off x="1436453" y="3630548"/>
            <a:ext cx="3633068" cy="584775"/>
          </a:xfrm>
          <a:prstGeom prst="rect">
            <a:avLst/>
          </a:prstGeom>
          <a:noFill/>
        </p:spPr>
        <p:txBody>
          <a:bodyPr wrap="square" rtlCol="0">
            <a:spAutoFit/>
          </a:bodyPr>
          <a:lstStyle/>
          <a:p>
            <a:r>
              <a:rPr lang="en-GB" sz="1600" dirty="0"/>
              <a:t>There are 18 different types of H and 11 different types of N</a:t>
            </a:r>
          </a:p>
        </p:txBody>
      </p:sp>
      <p:sp>
        <p:nvSpPr>
          <p:cNvPr id="13" name="Rectangle 8">
            <a:extLst>
              <a:ext uri="{FF2B5EF4-FFF2-40B4-BE49-F238E27FC236}">
                <a16:creationId xmlns:a16="http://schemas.microsoft.com/office/drawing/2014/main" id="{CEB080BE-3CC6-C540-AB59-B006AFABE5B9}"/>
              </a:ext>
            </a:extLst>
          </p:cNvPr>
          <p:cNvSpPr>
            <a:spLocks noChangeArrowheads="1"/>
          </p:cNvSpPr>
          <p:nvPr/>
        </p:nvSpPr>
        <p:spPr bwMode="auto">
          <a:xfrm>
            <a:off x="648083" y="4631385"/>
            <a:ext cx="8244408" cy="1323439"/>
          </a:xfrm>
          <a:prstGeom prst="rect">
            <a:avLst/>
          </a:prstGeom>
          <a:noFill/>
          <a:ln w="9525">
            <a:noFill/>
            <a:miter lim="800000"/>
            <a:headEnd/>
            <a:tailEnd/>
          </a:ln>
        </p:spPr>
        <p:txBody>
          <a:bodyPr wrap="square" anchor="ctr">
            <a:prstTxWarp prst="textNoShape">
              <a:avLst/>
            </a:prstTxWarp>
            <a:spAutoFit/>
          </a:bodyPr>
          <a:lstStyle/>
          <a:p>
            <a:r>
              <a:rPr lang="en-GB" sz="1600" dirty="0"/>
              <a:t>The role of </a:t>
            </a:r>
            <a:r>
              <a:rPr lang="en-US" sz="1600" dirty="0"/>
              <a:t>haemagglutinin </a:t>
            </a:r>
            <a:r>
              <a:rPr lang="en-GB" sz="1600" dirty="0"/>
              <a:t>is to bind to the cells of the infected person</a:t>
            </a:r>
          </a:p>
          <a:p>
            <a:r>
              <a:rPr lang="en-GB" sz="1600" dirty="0"/>
              <a:t>The role of </a:t>
            </a:r>
            <a:r>
              <a:rPr lang="en-US" sz="1600" dirty="0"/>
              <a:t>neuraminidase </a:t>
            </a:r>
            <a:r>
              <a:rPr lang="en-GB" sz="1600" dirty="0"/>
              <a:t>is to release the virus from the cell surface</a:t>
            </a:r>
          </a:p>
          <a:p>
            <a:endParaRPr lang="en-GB" sz="1600" dirty="0"/>
          </a:p>
          <a:p>
            <a:r>
              <a:rPr lang="en-GB" sz="1600" dirty="0"/>
              <a:t>The different types of H and N are identified by numbers, hence H1N1 or H3N2 for example</a:t>
            </a:r>
          </a:p>
        </p:txBody>
      </p:sp>
      <p:sp>
        <p:nvSpPr>
          <p:cNvPr id="3" name="Slide Number Placeholder 4">
            <a:extLst>
              <a:ext uri="{FF2B5EF4-FFF2-40B4-BE49-F238E27FC236}">
                <a16:creationId xmlns:a16="http://schemas.microsoft.com/office/drawing/2014/main" id="{83875855-F8CE-9D1D-0D09-C6FADEC9568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a:t>
            </a:fld>
            <a:endParaRPr lang="en-GB" dirty="0"/>
          </a:p>
        </p:txBody>
      </p:sp>
    </p:spTree>
    <p:extLst>
      <p:ext uri="{BB962C8B-B14F-4D97-AF65-F5344CB8AC3E}">
        <p14:creationId xmlns:p14="http://schemas.microsoft.com/office/powerpoint/2010/main" val="2498609683"/>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931e256f-b55e-4a93-9b53-b46f7c3d7f1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234BB32D6917D4E80677FD8B675D607" ma:contentTypeVersion="15" ma:contentTypeDescription="Create a new document." ma:contentTypeScope="" ma:versionID="9670433e631e9c0d68ef18cb375050d2">
  <xsd:schema xmlns:xsd="http://www.w3.org/2001/XMLSchema" xmlns:xs="http://www.w3.org/2001/XMLSchema" xmlns:p="http://schemas.microsoft.com/office/2006/metadata/properties" xmlns:ns3="931e256f-b55e-4a93-9b53-b46f7c3d7f10" xmlns:ns4="cdf24104-6604-4219-bc52-05715086aa1f" targetNamespace="http://schemas.microsoft.com/office/2006/metadata/properties" ma:root="true" ma:fieldsID="5b35bcbcd9e998238bd84a0d78acda22" ns3:_="" ns4:_="">
    <xsd:import namespace="931e256f-b55e-4a93-9b53-b46f7c3d7f10"/>
    <xsd:import namespace="cdf24104-6604-4219-bc52-05715086aa1f"/>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1e256f-b55e-4a93-9b53-b46f7c3d7f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df24104-6604-4219-bc52-05715086aa1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F3318E-419E-4691-9552-64B6766ACA4A}">
  <ds:schemaRefs>
    <ds:schemaRef ds:uri="cdf24104-6604-4219-bc52-05715086aa1f"/>
    <ds:schemaRef ds:uri="931e256f-b55e-4a93-9b53-b46f7c3d7f10"/>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FEBCCE66-C9B1-487D-90EC-141A9BECBE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1e256f-b55e-4a93-9b53-b46f7c3d7f10"/>
    <ds:schemaRef ds:uri="cdf24104-6604-4219-bc52-05715086aa1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4978</TotalTime>
  <Words>14633</Words>
  <Application>Microsoft Office PowerPoint</Application>
  <PresentationFormat>Widescreen</PresentationFormat>
  <Paragraphs>970</Paragraphs>
  <Slides>81</Slides>
  <Notes>45</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81</vt:i4>
      </vt:variant>
    </vt:vector>
  </HeadingPairs>
  <TitlesOfParts>
    <vt:vector size="98" baseType="lpstr">
      <vt:lpstr>ＭＳ Ｐゴシック</vt:lpstr>
      <vt:lpstr>Arial</vt:lpstr>
      <vt:lpstr>Calibri</vt:lpstr>
      <vt:lpstr>Courier New</vt:lpstr>
      <vt:lpstr>Frutiger 45 Light</vt:lpstr>
      <vt:lpstr>inherit</vt:lpstr>
      <vt:lpstr>Lato</vt:lpstr>
      <vt:lpstr>merriweather</vt:lpstr>
      <vt:lpstr>Segoe UI</vt:lpstr>
      <vt:lpstr>Source Sans Pro</vt:lpstr>
      <vt:lpstr>Symbol</vt:lpstr>
      <vt:lpstr>Times New Roman</vt:lpstr>
      <vt:lpstr>var(--font-family-body)</vt:lpstr>
      <vt:lpstr>var(--font-family-head)</vt:lpstr>
      <vt:lpstr>Wingdings</vt:lpstr>
      <vt:lpstr>ヒラギノ角ゴ Pro W3</vt:lpstr>
      <vt:lpstr>Office Theme</vt:lpstr>
      <vt:lpstr>PowerPoint Presentation</vt:lpstr>
      <vt:lpstr>Acknowledgements</vt:lpstr>
      <vt:lpstr>Pre-requisites to administering Flu vaccine</vt:lpstr>
      <vt:lpstr>Key messages</vt:lpstr>
      <vt:lpstr>Aims of resource</vt:lpstr>
      <vt:lpstr>Learning outcomes</vt:lpstr>
      <vt:lpstr>Influenza overview</vt:lpstr>
      <vt:lpstr>Influenza viruses</vt:lpstr>
      <vt:lpstr>Flu A virus</vt:lpstr>
      <vt:lpstr>Genetic changes in the flu virus – what this means</vt:lpstr>
      <vt:lpstr>Possible complications of flu</vt:lpstr>
      <vt:lpstr>Features of flu</vt:lpstr>
      <vt:lpstr>Flu epidemiology </vt:lpstr>
      <vt:lpstr>When to vaccinate</vt:lpstr>
      <vt:lpstr>Childhood flu vaccination programme</vt:lpstr>
      <vt:lpstr>Flu vaccine eligibility: 2023 to 2024 flu season</vt:lpstr>
      <vt:lpstr>Clinical risk groups</vt:lpstr>
      <vt:lpstr>Additional groups that are eligible for a flu vaccine</vt:lpstr>
      <vt:lpstr>Table showing Influenza vaccination uptake in  Wales for the years 2020-21 to 2022- 23* </vt:lpstr>
      <vt:lpstr>Vaccine uptake</vt:lpstr>
      <vt:lpstr>Clinical risk groups</vt:lpstr>
      <vt:lpstr>Pregnant women (1)</vt:lpstr>
      <vt:lpstr>Pregnant women (2)</vt:lpstr>
      <vt:lpstr>Coverage of influenza vaccination in pregnant women in Wales 2022/23</vt:lpstr>
      <vt:lpstr>Residential care/nursing home residents and staff </vt:lpstr>
      <vt:lpstr>Health and social care workers</vt:lpstr>
      <vt:lpstr>Vaccine uptake for health and social care workers</vt:lpstr>
      <vt:lpstr>Childhood flu vaccination uptake in Wales for the years 2020-21 to 2022- 23* </vt:lpstr>
      <vt:lpstr>Childhood flu vaccination uptake in Wales for Children from 6 months in a clinical risk group</vt:lpstr>
      <vt:lpstr>Influenza vaccines and their components</vt:lpstr>
      <vt:lpstr>Influenza vaccines available for 2023 to 2024</vt:lpstr>
      <vt:lpstr>Flu vaccine presentation and dosage</vt:lpstr>
      <vt:lpstr>Vaccine composition 2023/24</vt:lpstr>
      <vt:lpstr>NHS Wales recommended flu vaccines 2023/24 influenza season</vt:lpstr>
      <vt:lpstr>Adjuvanted influenza vaccine (aQIV)</vt:lpstr>
      <vt:lpstr>Quadrivalent influenza cell culture vaccine (QIVc) </vt:lpstr>
      <vt:lpstr>Quadrivalent influenza cell culture vaccine (QIVc) - continued</vt:lpstr>
      <vt:lpstr>Quadrivalent recombinant influenza vaccine (QIVr)</vt:lpstr>
      <vt:lpstr>Recombinant vaccine technology</vt:lpstr>
      <vt:lpstr>High dose quadrivalent influenza vaccine (QIV-HD)</vt:lpstr>
      <vt:lpstr>Egg grown quadrivalent influenza vaccine (QIVe)</vt:lpstr>
      <vt:lpstr>Live attenuated influenza vaccine (LAIV)</vt:lpstr>
      <vt:lpstr>The LAIV used in the UK is Fluenz Tetra</vt:lpstr>
      <vt:lpstr>Porcine gelatine</vt:lpstr>
      <vt:lpstr>2023 to 2024 flu vaccine recommendations for those aged 65 years and over</vt:lpstr>
      <vt:lpstr>At-risk adults aged under 65 years  and pregnant women </vt:lpstr>
      <vt:lpstr>Children aged two to less than 18 years of age in an at-risk group</vt:lpstr>
      <vt:lpstr>Children aged less than two years old</vt:lpstr>
      <vt:lpstr>Number of doses</vt:lpstr>
      <vt:lpstr>Improving vaccine effectiveness</vt:lpstr>
      <vt:lpstr>Influenza vaccine effectiveness</vt:lpstr>
      <vt:lpstr>Contraindications to flu vaccination</vt:lpstr>
      <vt:lpstr>Salicylate therapy and LAIV </vt:lpstr>
      <vt:lpstr>Pregnancy and breast feeding  </vt:lpstr>
      <vt:lpstr>Precautions to flu vaccination</vt:lpstr>
      <vt:lpstr>Acute and severe asthma</vt:lpstr>
      <vt:lpstr>Patients taking anticoagulants or with a bleeding disorder</vt:lpstr>
      <vt:lpstr>Egg allergy in adults</vt:lpstr>
      <vt:lpstr>Management chart for influenza (flu) vaccination in egg allergic individuals for 2023/24  This resource is available to view here: Resources for health and social care professionals - Public Health Wales (nhs.wales)  under  further clinical resources and information    </vt:lpstr>
      <vt:lpstr>Egg allergy in children</vt:lpstr>
      <vt:lpstr>Children with cochlear implants</vt:lpstr>
      <vt:lpstr>Inadvertent administration of LAIV</vt:lpstr>
      <vt:lpstr>LAIV and ‘viral shedding’</vt:lpstr>
      <vt:lpstr>Risk of transmission of live vaccine virus </vt:lpstr>
      <vt:lpstr>Exposure of healthcare professionals to live attenuated influenza vaccine viruses</vt:lpstr>
      <vt:lpstr>Storage of flu vaccine</vt:lpstr>
      <vt:lpstr>Legal framework for vaccination</vt:lpstr>
      <vt:lpstr>Vaccine administration (inactivated vaccines)</vt:lpstr>
      <vt:lpstr>Consequences of incorrect injection technique </vt:lpstr>
      <vt:lpstr>Administration of Live Attenuated Influenza  vaccine (LAIV)</vt:lpstr>
      <vt:lpstr>Administration of LAIV (1)</vt:lpstr>
      <vt:lpstr>Administration of LAIV (2)</vt:lpstr>
      <vt:lpstr>LAIV administration video</vt:lpstr>
      <vt:lpstr>Commonly reported adverse reactions</vt:lpstr>
      <vt:lpstr>Reporting adverse events</vt:lpstr>
      <vt:lpstr>Improving vaccine uptake</vt:lpstr>
      <vt:lpstr>Optimising Vaccine Uptake: Using motivational interviewing for better conversations  </vt:lpstr>
      <vt:lpstr>Maximising flu vaccine uptake in healthcare and social care staff</vt:lpstr>
      <vt:lpstr>Social care staff</vt:lpstr>
      <vt:lpstr>Key messages to health and social care workers </vt:lpstr>
      <vt:lpstr>Resources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Emily Chapman (Public Health Wales - No. 2 Capital Quarter)</cp:lastModifiedBy>
  <cp:revision>187</cp:revision>
  <dcterms:created xsi:type="dcterms:W3CDTF">2020-12-14T08:16:43Z</dcterms:created>
  <dcterms:modified xsi:type="dcterms:W3CDTF">2023-08-29T15:48:21Z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0x0101008234BB32D6917D4E80677FD8B675D607</vt:lpwstr>
  </property>
</Properties>
</file>