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76"/>
  </p:notesMasterIdLst>
  <p:handoutMasterIdLst>
    <p:handoutMasterId r:id="rId77"/>
  </p:handoutMasterIdLst>
  <p:sldIdLst>
    <p:sldId id="256" r:id="rId5"/>
    <p:sldId id="2147375869" r:id="rId6"/>
    <p:sldId id="316" r:id="rId7"/>
    <p:sldId id="2147375819" r:id="rId8"/>
    <p:sldId id="260" r:id="rId9"/>
    <p:sldId id="2147375877" r:id="rId10"/>
    <p:sldId id="2147375872" r:id="rId11"/>
    <p:sldId id="2147375868" r:id="rId12"/>
    <p:sldId id="2147375886" r:id="rId13"/>
    <p:sldId id="2147375887" r:id="rId14"/>
    <p:sldId id="2147375888" r:id="rId15"/>
    <p:sldId id="2147375889" r:id="rId16"/>
    <p:sldId id="2147375870" r:id="rId17"/>
    <p:sldId id="320" r:id="rId18"/>
    <p:sldId id="2147375823" r:id="rId19"/>
    <p:sldId id="2147375824" r:id="rId20"/>
    <p:sldId id="2147375825" r:id="rId21"/>
    <p:sldId id="2147375826" r:id="rId22"/>
    <p:sldId id="2147375827" r:id="rId23"/>
    <p:sldId id="2147375893" r:id="rId24"/>
    <p:sldId id="2147375894" r:id="rId25"/>
    <p:sldId id="2147375895" r:id="rId26"/>
    <p:sldId id="2147375896" r:id="rId27"/>
    <p:sldId id="2147375897" r:id="rId28"/>
    <p:sldId id="2147375898" r:id="rId29"/>
    <p:sldId id="2147375899" r:id="rId30"/>
    <p:sldId id="2147375900" r:id="rId31"/>
    <p:sldId id="2147375873" r:id="rId32"/>
    <p:sldId id="328" r:id="rId33"/>
    <p:sldId id="331" r:id="rId34"/>
    <p:sldId id="2147375901" r:id="rId35"/>
    <p:sldId id="2147375880" r:id="rId36"/>
    <p:sldId id="337" r:id="rId37"/>
    <p:sldId id="2147375891" r:id="rId38"/>
    <p:sldId id="326" r:id="rId39"/>
    <p:sldId id="2147375874" r:id="rId40"/>
    <p:sldId id="338" r:id="rId41"/>
    <p:sldId id="258" r:id="rId42"/>
    <p:sldId id="2147375875" r:id="rId43"/>
    <p:sldId id="274" r:id="rId44"/>
    <p:sldId id="276" r:id="rId45"/>
    <p:sldId id="332" r:id="rId46"/>
    <p:sldId id="2147375878" r:id="rId47"/>
    <p:sldId id="277" r:id="rId48"/>
    <p:sldId id="373" r:id="rId49"/>
    <p:sldId id="287" r:id="rId50"/>
    <p:sldId id="305" r:id="rId51"/>
    <p:sldId id="362" r:id="rId52"/>
    <p:sldId id="363" r:id="rId53"/>
    <p:sldId id="2147375876" r:id="rId54"/>
    <p:sldId id="257" r:id="rId55"/>
    <p:sldId id="2147375798" r:id="rId56"/>
    <p:sldId id="264" r:id="rId57"/>
    <p:sldId id="2147375884" r:id="rId58"/>
    <p:sldId id="2147375885" r:id="rId59"/>
    <p:sldId id="2147375892" r:id="rId60"/>
    <p:sldId id="2147375797" r:id="rId61"/>
    <p:sldId id="380" r:id="rId62"/>
    <p:sldId id="379" r:id="rId63"/>
    <p:sldId id="384" r:id="rId64"/>
    <p:sldId id="389" r:id="rId65"/>
    <p:sldId id="386" r:id="rId66"/>
    <p:sldId id="390" r:id="rId67"/>
    <p:sldId id="391" r:id="rId68"/>
    <p:sldId id="388" r:id="rId69"/>
    <p:sldId id="382" r:id="rId70"/>
    <p:sldId id="2147375879" r:id="rId71"/>
    <p:sldId id="365" r:id="rId72"/>
    <p:sldId id="308" r:id="rId73"/>
    <p:sldId id="370" r:id="rId74"/>
    <p:sldId id="366" r:id="rId7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1519992A-3D09-C08D-DBF5-95040AB9B37F}" name="Ceriann Howard (Public Health Wales - No. 2 Capital Quarter)" initials="CH(HWN2CQ" userId="S::Ceriann.Howard2@wales.nhs.uk::21820608-678a-4a54-aec7-0e03d16ea59c" providerId="AD"/>
  <p188:author id="{A5CCCE2E-F254-443D-8D19-7CC115471B17}" name="Kate Lloyd (Public Health Wales - No. 2 Capital Quarter)" initials="KL(HWN2CQ" userId="S::Kate.Lloyd5@wales.nhs.uk::d2fef917-2188-4caf-afe2-dc2d6aa0f598" providerId="AD"/>
  <p188:author id="{2A2EBB7A-38E7-5357-C3C2-311358B1C636}" name="Claire Thompson (Public Health Wales - No. 2 Capital Quarter)" initials="CT(HWN2CQ" userId="S::Claire.Thompson@wales.nhs.uk::f072a33b-5616-4f50-9715-78a84fd54c68" providerId="AD"/>
  <p188:author id="{C11460A8-C1E2-2352-9CA8-9FFD42E0F657}" name="Clare Powell (Public Health Wales)" initials="CP(HW" userId="S::Clare.Powell2@wales.nhs.uk::d7f25bbe-a553-4284-9dbf-a45ba97dae4b"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Jodie Phillips (Public Health Wales - No. 2 Capital Quarter)" initials="JP(HW-N2CQ" lastIdx="12" clrIdx="0">
    <p:extLst>
      <p:ext uri="{19B8F6BF-5375-455C-9EA6-DF929625EA0E}">
        <p15:presenceInfo xmlns:p15="http://schemas.microsoft.com/office/powerpoint/2012/main" userId="S-1-5-21-978635462-3828570294-627434887-1192716" providerId="AD"/>
      </p:ext>
    </p:extLst>
  </p:cmAuthor>
  <p:cmAuthor id="2" name="Hannah Y. Lindsay (Public Health Wales - No. 2 Capital Quarter)" initials="HYL(HW-N2CQ" lastIdx="5" clrIdx="1">
    <p:extLst>
      <p:ext uri="{19B8F6BF-5375-455C-9EA6-DF929625EA0E}">
        <p15:presenceInfo xmlns:p15="http://schemas.microsoft.com/office/powerpoint/2012/main" userId="S-1-5-21-978635462-3828570294-627434887-1147744" providerId="AD"/>
      </p:ext>
    </p:extLst>
  </p:cmAuthor>
  <p:cmAuthor id="3" name="Lesley Lewis (Public Health Wales - No. 2 Capital Quarter)" initials="LL(HW-N2CQ" lastIdx="14" clrIdx="2">
    <p:extLst>
      <p:ext uri="{19B8F6BF-5375-455C-9EA6-DF929625EA0E}">
        <p15:presenceInfo xmlns:p15="http://schemas.microsoft.com/office/powerpoint/2012/main" userId="S-1-5-21-978635462-3828570294-627434887-913762" providerId="AD"/>
      </p:ext>
    </p:extLst>
  </p:cmAuthor>
  <p:cmAuthor id="4" name="Ashley Gould (Public Health Wales - No. 2 Capital Quarter)" initials="AG(HW-N2CQ" lastIdx="20" clrIdx="3">
    <p:extLst>
      <p:ext uri="{19B8F6BF-5375-455C-9EA6-DF929625EA0E}">
        <p15:presenceInfo xmlns:p15="http://schemas.microsoft.com/office/powerpoint/2012/main" userId="S-1-5-21-978635462-3828570294-627434887-274402" providerId="AD"/>
      </p:ext>
    </p:extLst>
  </p:cmAuthor>
  <p:cmAuthor id="5" name="James Field (Public Health Wales - No. 2 Capital Quarter)" initials="JQ" lastIdx="13" clrIdx="4">
    <p:extLst>
      <p:ext uri="{19B8F6BF-5375-455C-9EA6-DF929625EA0E}">
        <p15:presenceInfo xmlns:p15="http://schemas.microsoft.com/office/powerpoint/2012/main" userId="S::james.field@wales.nhs.uk::7456450a-a083-4289-9b33-e13e318a5e89"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12A73"/>
    <a:srgbClr val="B2E7F0"/>
    <a:srgbClr val="29B8CE"/>
    <a:srgbClr val="00A7A7"/>
    <a:srgbClr val="FFDC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689" autoAdjust="0"/>
    <p:restoredTop sz="94660"/>
  </p:normalViewPr>
  <p:slideViewPr>
    <p:cSldViewPr snapToGrid="0">
      <p:cViewPr varScale="1">
        <p:scale>
          <a:sx n="62" d="100"/>
          <a:sy n="62" d="100"/>
        </p:scale>
        <p:origin x="880" y="56"/>
      </p:cViewPr>
      <p:guideLst/>
    </p:cSldViewPr>
  </p:slideViewPr>
  <p:notesTextViewPr>
    <p:cViewPr>
      <p:scale>
        <a:sx n="1" d="1"/>
        <a:sy n="1" d="1"/>
      </p:scale>
      <p:origin x="0" y="0"/>
    </p:cViewPr>
  </p:notesTextViewPr>
  <p:sorterViewPr>
    <p:cViewPr>
      <p:scale>
        <a:sx n="100" d="100"/>
        <a:sy n="100" d="100"/>
      </p:scale>
      <p:origin x="0" y="-1396"/>
    </p:cViewPr>
  </p:sorter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2.xml"/><Relationship Id="rId21" Type="http://schemas.openxmlformats.org/officeDocument/2006/relationships/slide" Target="slides/slide17.xml"/><Relationship Id="rId42" Type="http://schemas.openxmlformats.org/officeDocument/2006/relationships/slide" Target="slides/slide38.xml"/><Relationship Id="rId47" Type="http://schemas.openxmlformats.org/officeDocument/2006/relationships/slide" Target="slides/slide43.xml"/><Relationship Id="rId63" Type="http://schemas.openxmlformats.org/officeDocument/2006/relationships/slide" Target="slides/slide59.xml"/><Relationship Id="rId68" Type="http://schemas.openxmlformats.org/officeDocument/2006/relationships/slide" Target="slides/slide64.xml"/><Relationship Id="rId16" Type="http://schemas.openxmlformats.org/officeDocument/2006/relationships/slide" Target="slides/slide12.xml"/><Relationship Id="rId11" Type="http://schemas.openxmlformats.org/officeDocument/2006/relationships/slide" Target="slides/slide7.xml"/><Relationship Id="rId32" Type="http://schemas.openxmlformats.org/officeDocument/2006/relationships/slide" Target="slides/slide28.xml"/><Relationship Id="rId37" Type="http://schemas.openxmlformats.org/officeDocument/2006/relationships/slide" Target="slides/slide33.xml"/><Relationship Id="rId53" Type="http://schemas.openxmlformats.org/officeDocument/2006/relationships/slide" Target="slides/slide49.xml"/><Relationship Id="rId58" Type="http://schemas.openxmlformats.org/officeDocument/2006/relationships/slide" Target="slides/slide54.xml"/><Relationship Id="rId74" Type="http://schemas.openxmlformats.org/officeDocument/2006/relationships/slide" Target="slides/slide70.xml"/><Relationship Id="rId79" Type="http://schemas.openxmlformats.org/officeDocument/2006/relationships/presProps" Target="presProps.xml"/><Relationship Id="rId5" Type="http://schemas.openxmlformats.org/officeDocument/2006/relationships/slide" Target="slides/slide1.xml"/><Relationship Id="rId61" Type="http://schemas.openxmlformats.org/officeDocument/2006/relationships/slide" Target="slides/slide57.xml"/><Relationship Id="rId82" Type="http://schemas.openxmlformats.org/officeDocument/2006/relationships/tableStyles" Target="tableStyles.xml"/><Relationship Id="rId19" Type="http://schemas.openxmlformats.org/officeDocument/2006/relationships/slide" Target="slides/slide1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slide" Target="slides/slide52.xml"/><Relationship Id="rId64" Type="http://schemas.openxmlformats.org/officeDocument/2006/relationships/slide" Target="slides/slide60.xml"/><Relationship Id="rId69" Type="http://schemas.openxmlformats.org/officeDocument/2006/relationships/slide" Target="slides/slide65.xml"/><Relationship Id="rId77" Type="http://schemas.openxmlformats.org/officeDocument/2006/relationships/handoutMaster" Target="handoutMasters/handoutMaster1.xml"/><Relationship Id="rId8" Type="http://schemas.openxmlformats.org/officeDocument/2006/relationships/slide" Target="slides/slide4.xml"/><Relationship Id="rId51" Type="http://schemas.openxmlformats.org/officeDocument/2006/relationships/slide" Target="slides/slide47.xml"/><Relationship Id="rId72" Type="http://schemas.openxmlformats.org/officeDocument/2006/relationships/slide" Target="slides/slide68.xml"/><Relationship Id="rId80" Type="http://schemas.openxmlformats.org/officeDocument/2006/relationships/viewProps" Target="viewProps.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slide" Target="slides/slide55.xml"/><Relationship Id="rId67" Type="http://schemas.openxmlformats.org/officeDocument/2006/relationships/slide" Target="slides/slide63.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slide" Target="slides/slide50.xml"/><Relationship Id="rId62" Type="http://schemas.openxmlformats.org/officeDocument/2006/relationships/slide" Target="slides/slide58.xml"/><Relationship Id="rId70" Type="http://schemas.openxmlformats.org/officeDocument/2006/relationships/slide" Target="slides/slide66.xml"/><Relationship Id="rId75" Type="http://schemas.openxmlformats.org/officeDocument/2006/relationships/slide" Target="slides/slide71.xml"/><Relationship Id="rId83" Type="http://schemas.microsoft.com/office/2018/10/relationships/authors" Target="authors.xml"/><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slide" Target="slides/slide53.xml"/><Relationship Id="rId10" Type="http://schemas.openxmlformats.org/officeDocument/2006/relationships/slide" Target="slides/slide6.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slide" Target="slides/slide56.xml"/><Relationship Id="rId65" Type="http://schemas.openxmlformats.org/officeDocument/2006/relationships/slide" Target="slides/slide61.xml"/><Relationship Id="rId73" Type="http://schemas.openxmlformats.org/officeDocument/2006/relationships/slide" Target="slides/slide69.xml"/><Relationship Id="rId78" Type="http://schemas.openxmlformats.org/officeDocument/2006/relationships/commentAuthors" Target="commentAuthors.xml"/><Relationship Id="rId81"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3" Type="http://schemas.openxmlformats.org/officeDocument/2006/relationships/slide" Target="slides/slide9.xml"/><Relationship Id="rId18" Type="http://schemas.openxmlformats.org/officeDocument/2006/relationships/slide" Target="slides/slide14.xml"/><Relationship Id="rId39" Type="http://schemas.openxmlformats.org/officeDocument/2006/relationships/slide" Target="slides/slide35.xml"/><Relationship Id="rId34" Type="http://schemas.openxmlformats.org/officeDocument/2006/relationships/slide" Target="slides/slide30.xml"/><Relationship Id="rId50" Type="http://schemas.openxmlformats.org/officeDocument/2006/relationships/slide" Target="slides/slide46.xml"/><Relationship Id="rId55" Type="http://schemas.openxmlformats.org/officeDocument/2006/relationships/slide" Target="slides/slide51.xml"/><Relationship Id="rId76" Type="http://schemas.openxmlformats.org/officeDocument/2006/relationships/notesMaster" Target="notesMasters/notesMaster1.xml"/><Relationship Id="rId7" Type="http://schemas.openxmlformats.org/officeDocument/2006/relationships/slide" Target="slides/slide3.xml"/><Relationship Id="rId71" Type="http://schemas.openxmlformats.org/officeDocument/2006/relationships/slide" Target="slides/slide67.xml"/><Relationship Id="rId2" Type="http://schemas.openxmlformats.org/officeDocument/2006/relationships/customXml" Target="../customXml/item2.xml"/><Relationship Id="rId29" Type="http://schemas.openxmlformats.org/officeDocument/2006/relationships/slide" Target="slides/slide25.xml"/><Relationship Id="rId24" Type="http://schemas.openxmlformats.org/officeDocument/2006/relationships/slide" Target="slides/slide20.xml"/><Relationship Id="rId40" Type="http://schemas.openxmlformats.org/officeDocument/2006/relationships/slide" Target="slides/slide36.xml"/><Relationship Id="rId45" Type="http://schemas.openxmlformats.org/officeDocument/2006/relationships/slide" Target="slides/slide41.xml"/><Relationship Id="rId66" Type="http://schemas.openxmlformats.org/officeDocument/2006/relationships/slide" Target="slides/slide6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94BFEFFB-9D59-421A-A817-24758BCB8412}" type="datetimeFigureOut">
              <a:rPr lang="en-GB" smtClean="0"/>
              <a:t>13/08/2024</a:t>
            </a:fld>
            <a:endParaRPr lang="en-GB"/>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r>
              <a:rPr lang="en-GB"/>
              <a:t>COVID-19 Vaccine Equity Committee Meeting </a:t>
            </a:r>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C51BA053-F0AD-45AD-8A89-5960FC23B41D}" type="slidenum">
              <a:rPr lang="en-GB" smtClean="0"/>
              <a:t>‹#›</a:t>
            </a:fld>
            <a:endParaRPr lang="en-GB"/>
          </a:p>
        </p:txBody>
      </p:sp>
    </p:spTree>
    <p:extLst>
      <p:ext uri="{BB962C8B-B14F-4D97-AF65-F5344CB8AC3E}">
        <p14:creationId xmlns:p14="http://schemas.microsoft.com/office/powerpoint/2010/main" val="2380884193"/>
      </p:ext>
    </p:extLst>
  </p:cSld>
  <p:clrMap bg1="lt1" tx1="dk1" bg2="lt2" tx2="dk2" accent1="accent1" accent2="accent2" accent3="accent3" accent4="accent4" accent5="accent5" accent6="accent6" hlink="hlink" folHlink="folHlink"/>
  <p:hf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59E7099-F52E-4117-8D96-2AA360E78F7F}" type="datetimeFigureOut">
              <a:rPr lang="en-GB" smtClean="0"/>
              <a:t>13/08/2024</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r>
              <a:rPr lang="en-GB"/>
              <a:t>COVID-19 Vaccine Equity Committee Meeting </a:t>
            </a:r>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0E9AB69-1183-4A53-8418-DBE90C92BBE7}" type="slidenum">
              <a:rPr lang="en-GB" smtClean="0"/>
              <a:t>‹#›</a:t>
            </a:fld>
            <a:endParaRPr lang="en-GB"/>
          </a:p>
        </p:txBody>
      </p:sp>
    </p:spTree>
    <p:extLst>
      <p:ext uri="{BB962C8B-B14F-4D97-AF65-F5344CB8AC3E}">
        <p14:creationId xmlns:p14="http://schemas.microsoft.com/office/powerpoint/2010/main" val="577858653"/>
      </p:ext>
    </p:extLst>
  </p:cSld>
  <p:clrMap bg1="lt1" tx1="dk1" bg2="lt2" tx2="dk2" accent1="accent1" accent2="accent2" accent3="accent3" accent4="accent4" accent5="accent5" accent6="accent6" hlink="hlink" folHlink="folHlink"/>
  <p:hf hd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3" Type="http://schemas.openxmlformats.org/officeDocument/2006/relationships/hyperlink" Target="https://www.gov.uk/government/publications/respiratory-syncytial-virus-the-green-book-chapter-27a" TargetMode="External"/><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3" Type="http://schemas.openxmlformats.org/officeDocument/2006/relationships/hyperlink" Target="https://www.medicines.org.uk/emc/product/15309/smpc#gref" TargetMode="External"/><Relationship Id="rId2" Type="http://schemas.openxmlformats.org/officeDocument/2006/relationships/slide" Target="../slides/slide41.xml"/><Relationship Id="rId1" Type="http://schemas.openxmlformats.org/officeDocument/2006/relationships/notesMaster" Target="../notesMasters/notesMaster1.xml"/><Relationship Id="rId4" Type="http://schemas.openxmlformats.org/officeDocument/2006/relationships/hyperlink" Target="https://www.gov.uk/government/publications/respiratory-syncytial-virus-the-green-book-chapter-27a" TargetMode="External"/></Relationships>
</file>

<file path=ppt/notesSlides/_rels/notesSlide18.xml.rels><?xml version="1.0" encoding="UTF-8" standalone="yes"?>
<Relationships xmlns="http://schemas.openxmlformats.org/package/2006/relationships"><Relationship Id="rId3" Type="http://schemas.openxmlformats.org/officeDocument/2006/relationships/hyperlink" Target="https://www.medicines.org.uk/emc/product/15309/smpc#gref" TargetMode="External"/><Relationship Id="rId2" Type="http://schemas.openxmlformats.org/officeDocument/2006/relationships/slide" Target="../slides/slide42.xml"/><Relationship Id="rId1" Type="http://schemas.openxmlformats.org/officeDocument/2006/relationships/notesMaster" Target="../notesMasters/notesMaster1.xml"/><Relationship Id="rId5" Type="http://schemas.openxmlformats.org/officeDocument/2006/relationships/hyperlink" Target="https://www.gov.uk/government/publications/respiratory-syncytial-virus-the-green-book-chapter-27a" TargetMode="External"/><Relationship Id="rId4" Type="http://schemas.openxmlformats.org/officeDocument/2006/relationships/hyperlink" Target="https://www.nejm.org/doi/10.1056/NEJMoa2216480?url_ver=Z39.88-2003&amp;rfr_id=ori:rid:crossref.org&amp;rfr_dat=cr_pub%20%200pubmed" TargetMode="Externa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3" Type="http://schemas.openxmlformats.org/officeDocument/2006/relationships/hyperlink" Target="https://www.gov.uk/government/publications/childhood-vaccines-parental-attitudes-survey-2023/childhood-vaccines-parental-attitudes-survey-2023-findings#:~:text=Respiratory%20syncytial%20virus%20(%20RSV%20)%20was,recalled%20by%2034%25%20of%20parents." TargetMode="External"/><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defRPr/>
            </a:pPr>
            <a:r>
              <a:rPr lang="en-GB" sz="1200" kern="1200" dirty="0">
                <a:solidFill>
                  <a:schemeClr val="tx1"/>
                </a:solidFill>
                <a:latin typeface="Arial" charset="0"/>
                <a:ea typeface="ＭＳ Ｐゴシック" charset="-128"/>
                <a:cs typeface="+mn-cs"/>
              </a:rPr>
              <a:t>Material contained in this document may be reproduced without prior permission provided it is done so accurately and is not used in a misleading context.</a:t>
            </a:r>
          </a:p>
          <a:p>
            <a:pPr>
              <a:defRPr/>
            </a:pPr>
            <a:endParaRPr lang="en-GB" sz="1200" kern="1200" dirty="0">
              <a:solidFill>
                <a:schemeClr val="tx1"/>
              </a:solidFill>
              <a:latin typeface="Arial" charset="0"/>
              <a:ea typeface="ＭＳ Ｐゴシック" charset="-128"/>
              <a:cs typeface="+mn-cs"/>
            </a:endParaRPr>
          </a:p>
          <a:p>
            <a:pPr eaLnBrk="1" fontAlgn="auto" hangingPunct="1">
              <a:spcBef>
                <a:spcPts val="0"/>
              </a:spcBef>
              <a:spcAft>
                <a:spcPts val="0"/>
              </a:spcAft>
              <a:defRPr/>
            </a:pPr>
            <a:r>
              <a:rPr lang="en-GB" sz="1200" kern="1200" dirty="0">
                <a:solidFill>
                  <a:schemeClr val="tx1"/>
                </a:solidFill>
                <a:latin typeface="Arial" charset="0"/>
                <a:ea typeface="ＭＳ Ｐゴシック" charset="-128"/>
                <a:cs typeface="+mn-cs"/>
              </a:rPr>
              <a:t>Acknowledgement to Public Health Wales NHS Trust to be stated.</a:t>
            </a:r>
          </a:p>
          <a:p>
            <a:pPr eaLnBrk="1" fontAlgn="auto" hangingPunct="1">
              <a:spcBef>
                <a:spcPts val="0"/>
              </a:spcBef>
              <a:spcAft>
                <a:spcPts val="0"/>
              </a:spcAft>
              <a:defRPr/>
            </a:pPr>
            <a:endParaRPr lang="en-GB" sz="1200" kern="1200" dirty="0">
              <a:solidFill>
                <a:schemeClr val="tx1"/>
              </a:solidFill>
              <a:latin typeface="Arial" charset="0"/>
              <a:ea typeface="ＭＳ Ｐゴシック" charset="-128"/>
              <a:cs typeface="+mn-cs"/>
            </a:endParaRPr>
          </a:p>
          <a:p>
            <a:pPr eaLnBrk="1" fontAlgn="auto" hangingPunct="1">
              <a:spcBef>
                <a:spcPts val="0"/>
              </a:spcBef>
              <a:spcAft>
                <a:spcPts val="0"/>
              </a:spcAft>
              <a:defRPr/>
            </a:pPr>
            <a:r>
              <a:rPr lang="en-GB" sz="1200" kern="1200" dirty="0">
                <a:solidFill>
                  <a:schemeClr val="tx1"/>
                </a:solidFill>
                <a:latin typeface="Arial" charset="0"/>
                <a:ea typeface="ＭＳ Ｐゴシック" charset="-128"/>
                <a:cs typeface="+mn-cs"/>
              </a:rPr>
              <a:t>© 2024 Public Health Wales NHS Trust.</a:t>
            </a:r>
            <a:endParaRPr lang="en-US" dirty="0">
              <a:latin typeface="Arial" pitchFamily="34" charset="0"/>
              <a:ea typeface="ＭＳ Ｐゴシック" pitchFamily="34" charset="-128"/>
            </a:endParaRPr>
          </a:p>
          <a:p>
            <a:endParaRPr lang="en-GB" dirty="0"/>
          </a:p>
          <a:p>
            <a:endParaRPr lang="en-GB" dirty="0"/>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1</a:t>
            </a:fld>
            <a:endParaRPr lang="en-GB"/>
          </a:p>
        </p:txBody>
      </p:sp>
    </p:spTree>
    <p:extLst>
      <p:ext uri="{BB962C8B-B14F-4D97-AF65-F5344CB8AC3E}">
        <p14:creationId xmlns:p14="http://schemas.microsoft.com/office/powerpoint/2010/main" val="85555221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lnSpc>
                <a:spcPct val="100000"/>
              </a:lnSpc>
              <a:buNone/>
              <a:tabLst>
                <a:tab pos="457200" algn="l"/>
              </a:tabLst>
            </a:pPr>
            <a:r>
              <a:rPr lang="en-GB" sz="2000" dirty="0">
                <a:highlight>
                  <a:srgbClr val="FFFF00"/>
                </a:highlight>
              </a:rPr>
              <a:t>The GB </a:t>
            </a:r>
            <a:r>
              <a:rPr lang="en-GB" sz="3200" dirty="0">
                <a:hlinkClick r:id="rId3"/>
              </a:rPr>
              <a:t>Respiratory syncytial virus: the green book, chapter 27a - GOV.UK (www.gov.uk)</a:t>
            </a:r>
            <a:r>
              <a:rPr lang="en-GB" sz="2000" dirty="0">
                <a:highlight>
                  <a:srgbClr val="FFFF00"/>
                </a:highlight>
              </a:rPr>
              <a:t> guidance says:</a:t>
            </a:r>
          </a:p>
          <a:p>
            <a:pPr marL="0" indent="0">
              <a:lnSpc>
                <a:spcPct val="100000"/>
              </a:lnSpc>
              <a:buNone/>
              <a:tabLst>
                <a:tab pos="457200" algn="l"/>
              </a:tabLst>
            </a:pPr>
            <a:r>
              <a:rPr lang="en-GB" sz="2000" dirty="0">
                <a:highlight>
                  <a:srgbClr val="FFFF00"/>
                </a:highlight>
              </a:rPr>
              <a:t>Clinically it is preferable to vaccinate as soon as possible after individuals become eligible, so they are protected at the earliest opportunity:</a:t>
            </a:r>
            <a:endParaRPr lang="en-GB" sz="2000" dirty="0">
              <a:highlight>
                <a:srgbClr val="FFFF00"/>
              </a:highlight>
              <a:cs typeface="Arial"/>
            </a:endParaRPr>
          </a:p>
          <a:p>
            <a:pPr marL="342900" indent="-342900">
              <a:lnSpc>
                <a:spcPct val="100000"/>
              </a:lnSpc>
              <a:buFont typeface="Arial" panose="020B0604020202020204" pitchFamily="34" charset="0"/>
              <a:buChar char="•"/>
              <a:tabLst>
                <a:tab pos="457200" algn="l"/>
              </a:tabLst>
            </a:pPr>
            <a:r>
              <a:rPr lang="en-GB" sz="2000" dirty="0">
                <a:highlight>
                  <a:srgbClr val="FFFF00"/>
                </a:highlight>
              </a:rPr>
              <a:t>for those turning 75 years of age between March and October each year, the vaccine should ideally be given by the end of October before RSV activity increases  and</a:t>
            </a:r>
          </a:p>
          <a:p>
            <a:pPr marL="342900" indent="-342900">
              <a:lnSpc>
                <a:spcPct val="100000"/>
              </a:lnSpc>
              <a:buFont typeface="Arial" panose="020B0604020202020204" pitchFamily="34" charset="0"/>
              <a:buChar char="•"/>
              <a:tabLst>
                <a:tab pos="457200" algn="l"/>
              </a:tabLst>
            </a:pPr>
            <a:r>
              <a:rPr lang="en-GB" sz="2000" dirty="0">
                <a:highlight>
                  <a:srgbClr val="FFFF00"/>
                </a:highlight>
              </a:rPr>
              <a:t>soon after turning 75 if their birthday falls during the RSV season (November to February)</a:t>
            </a:r>
            <a:endParaRPr lang="en-GB" sz="2000" dirty="0">
              <a:highlight>
                <a:srgbClr val="FFFF00"/>
              </a:highlight>
              <a:cs typeface="Arial"/>
            </a:endParaRPr>
          </a:p>
          <a:p>
            <a:endParaRPr lang="en-GB" dirty="0"/>
          </a:p>
        </p:txBody>
      </p:sp>
      <p:sp>
        <p:nvSpPr>
          <p:cNvPr id="4" name="Slide Number Placeholder 3"/>
          <p:cNvSpPr>
            <a:spLocks noGrp="1"/>
          </p:cNvSpPr>
          <p:nvPr>
            <p:ph type="sldNum" sz="quarter" idx="5"/>
          </p:nvPr>
        </p:nvSpPr>
        <p:spPr/>
        <p:txBody>
          <a:bodyPr/>
          <a:lstStyle/>
          <a:p>
            <a:fld id="{0C9349AD-43E2-A142-9B61-FBB06C64E86F}" type="slidenum">
              <a:rPr lang="en-US" smtClean="0"/>
              <a:t>21</a:t>
            </a:fld>
            <a:endParaRPr lang="en-US"/>
          </a:p>
        </p:txBody>
      </p:sp>
    </p:spTree>
    <p:extLst>
      <p:ext uri="{BB962C8B-B14F-4D97-AF65-F5344CB8AC3E}">
        <p14:creationId xmlns:p14="http://schemas.microsoft.com/office/powerpoint/2010/main" val="220939841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800" dirty="0">
                <a:effectLst/>
                <a:latin typeface="Segoe UI" panose="020B0502040204020203" pitchFamily="34" charset="0"/>
              </a:rPr>
              <a:t>Operational flexibility is provided for the start date of the one-off campaign for older adults in recognition of the pace</a:t>
            </a:r>
            <a:br>
              <a:rPr lang="en-GB" sz="1800" dirty="0">
                <a:effectLst/>
                <a:latin typeface="Segoe UI" panose="020B0502040204020203" pitchFamily="34" charset="0"/>
              </a:rPr>
            </a:br>
            <a:r>
              <a:rPr lang="en-GB" sz="1800" dirty="0">
                <a:effectLst/>
                <a:latin typeface="Segoe UI" panose="020B0502040204020203" pitchFamily="34" charset="0"/>
              </a:rPr>
              <a:t>at which we are standing up the RSV programme this autumn and that there will be other pressures on services at this time. The RSV programme must not disrupt the delivery of the winter respiratory vaccination programme 2024 to</a:t>
            </a:r>
            <a:br>
              <a:rPr lang="en-GB" sz="1800" dirty="0">
                <a:effectLst/>
                <a:latin typeface="Segoe UI" panose="020B0502040204020203" pitchFamily="34" charset="0"/>
              </a:rPr>
            </a:br>
            <a:r>
              <a:rPr lang="en-GB" sz="1800" dirty="0">
                <a:effectLst/>
                <a:latin typeface="Segoe UI" panose="020B0502040204020203" pitchFamily="34" charset="0"/>
              </a:rPr>
              <a:t>2025.</a:t>
            </a:r>
            <a:br>
              <a:rPr lang="en-GB" sz="1800" dirty="0">
                <a:effectLst/>
                <a:latin typeface="Segoe UI" panose="020B0502040204020203" pitchFamily="34" charset="0"/>
              </a:rPr>
            </a:br>
            <a:endParaRPr lang="en-GB" dirty="0"/>
          </a:p>
        </p:txBody>
      </p:sp>
      <p:sp>
        <p:nvSpPr>
          <p:cNvPr id="4" name="Slide Number Placeholder 3"/>
          <p:cNvSpPr>
            <a:spLocks noGrp="1"/>
          </p:cNvSpPr>
          <p:nvPr>
            <p:ph type="sldNum" sz="quarter" idx="5"/>
          </p:nvPr>
        </p:nvSpPr>
        <p:spPr/>
        <p:txBody>
          <a:bodyPr/>
          <a:lstStyle/>
          <a:p>
            <a:fld id="{0C9349AD-43E2-A142-9B61-FBB06C64E86F}" type="slidenum">
              <a:rPr lang="en-US" smtClean="0"/>
              <a:t>22</a:t>
            </a:fld>
            <a:endParaRPr lang="en-US"/>
          </a:p>
        </p:txBody>
      </p:sp>
    </p:spTree>
    <p:extLst>
      <p:ext uri="{BB962C8B-B14F-4D97-AF65-F5344CB8AC3E}">
        <p14:creationId xmlns:p14="http://schemas.microsoft.com/office/powerpoint/2010/main" val="311689466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GB" b="0" i="0" dirty="0">
                <a:solidFill>
                  <a:srgbClr val="0B0C0C"/>
                </a:solidFill>
                <a:effectLst/>
                <a:latin typeface="GDS Transport"/>
              </a:rPr>
              <a:t>It is therefore recommended that these vaccines should not routinely be scheduled to be given at the same appointment or on the same day. No specific interval is required between administering the vaccines.</a:t>
            </a:r>
          </a:p>
          <a:p>
            <a:pPr algn="l"/>
            <a:r>
              <a:rPr lang="en-GB" b="0" i="0" dirty="0">
                <a:solidFill>
                  <a:srgbClr val="0B0C0C"/>
                </a:solidFill>
                <a:effectLst/>
                <a:latin typeface="GDS Transport"/>
              </a:rPr>
              <a:t>If it is thought that the individual is unlikely to return for a second appointment or immediate protection is necessary, </a:t>
            </a:r>
            <a:r>
              <a:rPr lang="en-GB" b="0" i="0" dirty="0" err="1">
                <a:solidFill>
                  <a:srgbClr val="0B0C0C"/>
                </a:solidFill>
                <a:effectLst/>
                <a:latin typeface="GDS Transport"/>
              </a:rPr>
              <a:t>Abrysvo</a:t>
            </a:r>
            <a:r>
              <a:rPr lang="en-GB" b="0" i="0" dirty="0">
                <a:solidFill>
                  <a:srgbClr val="0B0C0C"/>
                </a:solidFill>
                <a:effectLst/>
                <a:latin typeface="GDS Transport"/>
              </a:rPr>
              <a:t>® can be administered at the same time as the influenza vaccine.</a:t>
            </a:r>
          </a:p>
          <a:p>
            <a:endParaRPr lang="en-GB" dirty="0"/>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24</a:t>
            </a:fld>
            <a:endParaRPr lang="en-GB"/>
          </a:p>
        </p:txBody>
      </p:sp>
    </p:spTree>
    <p:extLst>
      <p:ext uri="{BB962C8B-B14F-4D97-AF65-F5344CB8AC3E}">
        <p14:creationId xmlns:p14="http://schemas.microsoft.com/office/powerpoint/2010/main" val="28568495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GB" b="0" i="0" dirty="0">
                <a:solidFill>
                  <a:srgbClr val="0B0C0C"/>
                </a:solidFill>
                <a:effectLst/>
                <a:latin typeface="GDS Transport"/>
              </a:rPr>
              <a:t>It is therefore recommended that these vaccines should not routinely be scheduled to be given at the same appointment or on the same day. No specific interval is required between administering the vaccines.</a:t>
            </a:r>
          </a:p>
          <a:p>
            <a:pPr algn="l"/>
            <a:r>
              <a:rPr lang="en-GB" b="0" i="0" dirty="0">
                <a:solidFill>
                  <a:srgbClr val="0B0C0C"/>
                </a:solidFill>
                <a:effectLst/>
                <a:latin typeface="GDS Transport"/>
              </a:rPr>
              <a:t>If it is thought that the individual is unlikely to return for a second appointment or immediate protection is necessary, </a:t>
            </a:r>
            <a:r>
              <a:rPr lang="en-GB" b="0" i="0" dirty="0" err="1">
                <a:solidFill>
                  <a:srgbClr val="0B0C0C"/>
                </a:solidFill>
                <a:effectLst/>
                <a:latin typeface="GDS Transport"/>
              </a:rPr>
              <a:t>Abrysvo</a:t>
            </a:r>
            <a:r>
              <a:rPr lang="en-GB" b="0" i="0">
                <a:solidFill>
                  <a:srgbClr val="0B0C0C"/>
                </a:solidFill>
                <a:effectLst/>
                <a:latin typeface="GDS Transport"/>
              </a:rPr>
              <a:t>® can be administered at the same time as the influenza vaccine.</a:t>
            </a:r>
          </a:p>
          <a:p>
            <a:endParaRPr lang="en-GB"/>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25</a:t>
            </a:fld>
            <a:endParaRPr lang="en-GB"/>
          </a:p>
        </p:txBody>
      </p:sp>
    </p:spTree>
    <p:extLst>
      <p:ext uri="{BB962C8B-B14F-4D97-AF65-F5344CB8AC3E}">
        <p14:creationId xmlns:p14="http://schemas.microsoft.com/office/powerpoint/2010/main" val="387362236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28</a:t>
            </a:fld>
            <a:endParaRPr lang="en-GB"/>
          </a:p>
        </p:txBody>
      </p:sp>
    </p:spTree>
    <p:extLst>
      <p:ext uri="{BB962C8B-B14F-4D97-AF65-F5344CB8AC3E}">
        <p14:creationId xmlns:p14="http://schemas.microsoft.com/office/powerpoint/2010/main" val="99133894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Please note: </a:t>
            </a:r>
            <a:r>
              <a:rPr lang="en-US" err="1"/>
              <a:t>Abrysvo</a:t>
            </a:r>
            <a:r>
              <a:rPr lang="en-US"/>
              <a:t>® is licensed to be given up to 36 weeks gestation (this was based on the gestational ages included in the clinical trials). Pregnant women who have not received the RSV vaccine before 36 weeks remain eligible until delivery, and under the PGD the vaccine can be given off label in these circumstances.</a:t>
            </a:r>
          </a:p>
          <a:p>
            <a:endParaRPr lang="en-GB"/>
          </a:p>
          <a:p>
            <a:r>
              <a:rPr lang="en-US"/>
              <a:t>   </a:t>
            </a:r>
            <a:endParaRPr lang="en-GB"/>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3F8AA70-D14C-4B43-B2DB-D09A5DC98D55}"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31</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12013367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0C9349AD-43E2-A142-9B61-FBB06C64E86F}" type="slidenum">
              <a:rPr lang="en-US" smtClean="0"/>
              <a:t>40</a:t>
            </a:fld>
            <a:endParaRPr lang="en-US"/>
          </a:p>
        </p:txBody>
      </p:sp>
    </p:spTree>
    <p:extLst>
      <p:ext uri="{BB962C8B-B14F-4D97-AF65-F5344CB8AC3E}">
        <p14:creationId xmlns:p14="http://schemas.microsoft.com/office/powerpoint/2010/main" val="348392829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Source: </a:t>
            </a:r>
            <a:r>
              <a:rPr lang="en-US">
                <a:hlinkClick r:id="rId3"/>
              </a:rPr>
              <a:t>Abrysvo powder and solvent for solution for injection - Summary of Product Characteristics (SmPC) - (emc) (medicines.org.uk)</a:t>
            </a:r>
            <a:endParaRPr lang="en-US"/>
          </a:p>
          <a:p>
            <a:r>
              <a:rPr lang="en-GB"/>
              <a:t>The Green Book, Chapter 27A (</a:t>
            </a:r>
            <a:r>
              <a:rPr lang="en-GB">
                <a:hlinkClick r:id="rId4"/>
              </a:rPr>
              <a:t>https://www.gov.uk/government/publications/respiratory-syncytial-virus-the-green-book-chapter-27a</a:t>
            </a:r>
            <a:r>
              <a:rPr lang="en-GB"/>
              <a:t>) contains the following information regarding vaccine effectiveness in older adults: </a:t>
            </a:r>
            <a:endParaRPr lang="en-GB">
              <a:ea typeface="Calibri"/>
              <a:cs typeface="Calibri"/>
            </a:endParaRPr>
          </a:p>
          <a:p>
            <a:r>
              <a:rPr lang="en-GB"/>
              <a:t>For older adults, the pivotal phase 3, multi-country, randomised, double-blind, placebo-controlled trial recruited from the age of 60 years to assess </a:t>
            </a:r>
            <a:r>
              <a:rPr lang="en-GB" err="1"/>
              <a:t>Abrysvo’s</a:t>
            </a:r>
            <a:r>
              <a:rPr lang="en-GB"/>
              <a:t> efficacy against RSV lower respiratory tract infection (LRTI) with 2+ or 3+ symptoms (Walsh </a:t>
            </a:r>
            <a:r>
              <a:rPr lang="en-GB" i="1"/>
              <a:t>et al.</a:t>
            </a:r>
            <a:r>
              <a:rPr lang="en-GB"/>
              <a:t>, 2023). Participants were randomised to receive vaccine (n=18,488) or placebo (n=18,479), stratified by ages 60-69 years (63%), 70-79 years (32%) and ≥80 years (5%). Stable chronic underlying conditions were present in 52% of participants; immunocompromised individuals were excluded. At the end of the first RSV season VE against RSV LRTI with ≥2 symptoms was 65.1% (95%CI: 35.9 to 82.0%) and with ≥3 symptoms 88.9%, (95%CI: 53.6 to 98.7%) (Pfizer 2024). VE estimates by RSV subtype have overlapping confidence intervals (Walsh </a:t>
            </a:r>
            <a:r>
              <a:rPr lang="en-GB" i="1"/>
              <a:t>et al.</a:t>
            </a:r>
            <a:r>
              <a:rPr lang="en-GB"/>
              <a:t>, 2023). In the second season, VE was 77.8% against lower respiratory tract infection (LRTI )with 3+ symptoms (95%CI: 51.4 to 91.1%) and 55.7% (95%CI: 34.7 to 70.4%) against 2+ symptoms (Pfizer 2024).</a:t>
            </a:r>
            <a:endParaRPr lang="en-GB">
              <a:cs typeface="Calibri"/>
            </a:endParaRPr>
          </a:p>
        </p:txBody>
      </p:sp>
      <p:sp>
        <p:nvSpPr>
          <p:cNvPr id="4" name="Slide Number Placeholder 3"/>
          <p:cNvSpPr>
            <a:spLocks noGrp="1"/>
          </p:cNvSpPr>
          <p:nvPr>
            <p:ph type="sldNum" sz="quarter" idx="10"/>
          </p:nvPr>
        </p:nvSpPr>
        <p:spPr/>
        <p:txBody>
          <a:bodyPr/>
          <a:lstStyle/>
          <a:p>
            <a:fld id="{E3F8AA70-D14C-4B43-B2DB-D09A5DC98D55}" type="slidenum">
              <a:rPr lang="en-GB" smtClean="0"/>
              <a:t>41</a:t>
            </a:fld>
            <a:endParaRPr lang="en-GB"/>
          </a:p>
        </p:txBody>
      </p:sp>
    </p:spTree>
    <p:extLst>
      <p:ext uri="{BB962C8B-B14F-4D97-AF65-F5344CB8AC3E}">
        <p14:creationId xmlns:p14="http://schemas.microsoft.com/office/powerpoint/2010/main" val="248359825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Source: </a:t>
            </a:r>
            <a:r>
              <a:rPr lang="en-US">
                <a:hlinkClick r:id="rId3"/>
              </a:rPr>
              <a:t>Abrysvo powder and solvent for solution for injection - Summary of Product Characteristics (SmPC) - (emc) (medicines.org.uk)</a:t>
            </a:r>
            <a:endParaRPr lang="en-US"/>
          </a:p>
          <a:p>
            <a:r>
              <a:rPr lang="en-US"/>
              <a:t>Source: </a:t>
            </a:r>
            <a:r>
              <a:rPr lang="en-US">
                <a:hlinkClick r:id="rId4"/>
              </a:rPr>
              <a:t>Bivalent Prefusion F Vaccine in Pregnancy to Prevent RSV Illness in Infants | New England Journal of Medicine (nejm.org)</a:t>
            </a:r>
            <a:endParaRPr lang="en-US">
              <a:ea typeface="Calibri"/>
              <a:cs typeface="Calibri"/>
              <a:hlinkClick r:id="rId4"/>
            </a:endParaRPr>
          </a:p>
          <a:p>
            <a:endParaRPr lang="en-US">
              <a:ea typeface="Calibri"/>
              <a:cs typeface="Calibri"/>
            </a:endParaRPr>
          </a:p>
          <a:p>
            <a:r>
              <a:rPr lang="en-GB"/>
              <a:t>The Green Book, Chapter 27A (</a:t>
            </a:r>
            <a:r>
              <a:rPr lang="en-GB">
                <a:hlinkClick r:id="rId5"/>
              </a:rPr>
              <a:t>https://www.gov.uk/government/publications/respiratory-syncytial-virus-the-green-book-chapter-27a</a:t>
            </a:r>
            <a:r>
              <a:rPr lang="en-GB"/>
              <a:t>) contains the following information regarding vaccine effectiveness following maternal vaccination: </a:t>
            </a:r>
            <a:endParaRPr lang="en-US"/>
          </a:p>
          <a:p>
            <a:r>
              <a:rPr lang="en-GB"/>
              <a:t>Maternal (antenatal) vaccination has been demonstrated to be efficacious against RSV LRTI in infants from birth through 6 months of age (Kampmann </a:t>
            </a:r>
            <a:r>
              <a:rPr lang="en-GB" i="1"/>
              <a:t>et al.,</a:t>
            </a:r>
            <a:r>
              <a:rPr lang="en-GB"/>
              <a:t> 2023). The pivotal phase 3, multi-country, randomised, double-blind, placebo-controlled trial assessed the prevention of RSV LRTI and severe RSV LRTI (co-primary efficacy endpoints) in infants born to pregnant women vaccinated between weeks 24 and 36 of gestation. Vaccine was administered to 3,695 pregnant women with uncomplicated, singleton pregnancies; 3,697 received placebo. In the final analysis, VE against severe RSV LRTI was 82.4% (95%CI: 57.5 to 93.9%) at 90 days and 70.0% (95%CI: 50.6 to 82.5%) at 180 days. VE against RSV LRTI was 57.6% (95%CI: 31.1 to 74.6%) at 90 days and 49.2% (95%CI: 31.4 to 62.8%) at 180 days (Munjal </a:t>
            </a:r>
            <a:r>
              <a:rPr lang="en-GB" i="1"/>
              <a:t>et al.,</a:t>
            </a:r>
            <a:r>
              <a:rPr lang="en-GB"/>
              <a:t> 2024). VE estimates by RSV subtype have overlapping confidence intervals. There is some data showing high levels of antibody transfer to the infant even in infants born within two weeks of immunisation.</a:t>
            </a:r>
            <a:endParaRPr lang="en-US">
              <a:ea typeface="Calibri" panose="020F0502020204030204"/>
              <a:cs typeface="Calibri" panose="020F0502020204030204"/>
            </a:endParaRPr>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3F8AA70-D14C-4B43-B2DB-D09A5DC98D55}"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42</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07821908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0C9349AD-43E2-A142-9B61-FBB06C64E86F}" type="slidenum">
              <a:rPr lang="en-US" smtClean="0"/>
              <a:t>47</a:t>
            </a:fld>
            <a:endParaRPr lang="en-US"/>
          </a:p>
        </p:txBody>
      </p:sp>
    </p:spTree>
    <p:extLst>
      <p:ext uri="{BB962C8B-B14F-4D97-AF65-F5344CB8AC3E}">
        <p14:creationId xmlns:p14="http://schemas.microsoft.com/office/powerpoint/2010/main" val="96800888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3</a:t>
            </a:fld>
            <a:endParaRPr lang="en-GB"/>
          </a:p>
        </p:txBody>
      </p:sp>
    </p:spTree>
    <p:extLst>
      <p:ext uri="{BB962C8B-B14F-4D97-AF65-F5344CB8AC3E}">
        <p14:creationId xmlns:p14="http://schemas.microsoft.com/office/powerpoint/2010/main" val="303013516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C9349AD-43E2-A142-9B61-FBB06C64E86F}"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48</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96800888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C9349AD-43E2-A142-9B61-FBB06C64E86F}"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49</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89084293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51</a:t>
            </a:fld>
            <a:endParaRPr lang="en-GB"/>
          </a:p>
        </p:txBody>
      </p:sp>
    </p:spTree>
    <p:extLst>
      <p:ext uri="{BB962C8B-B14F-4D97-AF65-F5344CB8AC3E}">
        <p14:creationId xmlns:p14="http://schemas.microsoft.com/office/powerpoint/2010/main" val="361021230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Online survey to find out what parents of children aged 2 months to less than 5 years thought about vaccination. </a:t>
            </a:r>
          </a:p>
          <a:p>
            <a:r>
              <a:rPr lang="en-GB" dirty="0"/>
              <a:t>1000 respondents  with a child aged 2 months  to  less than 3 years 4 months </a:t>
            </a:r>
          </a:p>
          <a:p>
            <a:r>
              <a:rPr lang="en-GB" dirty="0"/>
              <a:t>1000 respondents who had a child 3 years 4 months to less than 5 years old. </a:t>
            </a:r>
          </a:p>
          <a:p>
            <a:endParaRPr lang="en-GB" dirty="0"/>
          </a:p>
          <a:p>
            <a:r>
              <a:rPr lang="en-GB" b="0" i="0" dirty="0">
                <a:solidFill>
                  <a:srgbClr val="0B0C0C"/>
                </a:solidFill>
                <a:effectLst/>
                <a:latin typeface="GDS Transport"/>
              </a:rPr>
              <a:t>The diseases rated most often as ‘very </a:t>
            </a:r>
            <a:r>
              <a:rPr lang="en-GB" b="0" i="0" dirty="0" err="1">
                <a:solidFill>
                  <a:srgbClr val="0B0C0C"/>
                </a:solidFill>
                <a:effectLst/>
                <a:latin typeface="GDS Transport"/>
              </a:rPr>
              <a:t>serious’</a:t>
            </a:r>
            <a:r>
              <a:rPr lang="en-GB" b="0" i="0" dirty="0">
                <a:solidFill>
                  <a:srgbClr val="0B0C0C"/>
                </a:solidFill>
                <a:effectLst/>
                <a:latin typeface="GDS Transport"/>
              </a:rPr>
              <a:t> for their child to catch by parents of babies and younger children were septicaemia (86%) and meningitis (81%)</a:t>
            </a:r>
          </a:p>
          <a:p>
            <a:endParaRPr lang="en-GB" dirty="0"/>
          </a:p>
          <a:p>
            <a:endParaRPr lang="en-GB" dirty="0"/>
          </a:p>
          <a:p>
            <a:endParaRPr lang="en-GB" dirty="0"/>
          </a:p>
          <a:p>
            <a:r>
              <a:rPr lang="en-GB" dirty="0"/>
              <a:t>RSV was the most frequently recalled health issue that parents had seen or heard about in the past 12 moths (39%) </a:t>
            </a:r>
          </a:p>
          <a:p>
            <a:r>
              <a:rPr lang="en-GB" dirty="0"/>
              <a:t>RSV</a:t>
            </a:r>
            <a:r>
              <a:rPr lang="en-GB" b="0" i="0" dirty="0">
                <a:solidFill>
                  <a:srgbClr val="0B0C0C"/>
                </a:solidFill>
                <a:effectLst/>
                <a:latin typeface="GDS Transport"/>
              </a:rPr>
              <a:t> was rated as very serious by 58% of parents of babies and younger children, higher than in parents of children aged 3 years 4 months to under 5 years of age</a:t>
            </a:r>
          </a:p>
          <a:p>
            <a:endParaRPr lang="en-GB" b="0" i="0" dirty="0">
              <a:solidFill>
                <a:srgbClr val="0B0C0C"/>
              </a:solidFill>
              <a:effectLst/>
              <a:latin typeface="GDS Transport"/>
            </a:endParaRPr>
          </a:p>
          <a:p>
            <a:endParaRPr lang="en-GB" dirty="0"/>
          </a:p>
          <a:p>
            <a:r>
              <a:rPr lang="en-GB" dirty="0">
                <a:hlinkClick r:id="rId3"/>
              </a:rPr>
              <a:t>Childhood vaccines: parental attitudes survey 2023 findings - GOV.UK (www.gov.uk)</a:t>
            </a:r>
            <a:endParaRPr lang="en-GB" dirty="0"/>
          </a:p>
        </p:txBody>
      </p:sp>
      <p:sp>
        <p:nvSpPr>
          <p:cNvPr id="4" name="Footer Placeholder 3"/>
          <p:cNvSpPr>
            <a:spLocks noGrp="1"/>
          </p:cNvSpPr>
          <p:nvPr>
            <p:ph type="ftr" sz="quarter" idx="4"/>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a:ln>
                  <a:noFill/>
                </a:ln>
                <a:solidFill>
                  <a:prstClr val="black"/>
                </a:solidFill>
                <a:effectLst/>
                <a:uLnTx/>
                <a:uFillTx/>
                <a:latin typeface="Calibri" panose="020F0502020204030204"/>
                <a:ea typeface="+mn-ea"/>
                <a:cs typeface="+mn-cs"/>
              </a:rPr>
              <a:t>COVID-19 Vaccine Equity Committee Meeting </a:t>
            </a:r>
          </a:p>
        </p:txBody>
      </p:sp>
      <p:sp>
        <p:nvSpPr>
          <p:cNvPr id="5" name="Slide Number Placeholder 4"/>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0E9AB69-1183-4A53-8418-DBE90C92BBE7}"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53</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02736737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Broad survey and questions specific to new vaccines and RSV. </a:t>
            </a:r>
          </a:p>
          <a:p>
            <a:endParaRPr lang="en-GB" dirty="0"/>
          </a:p>
          <a:p>
            <a:r>
              <a:rPr lang="en-GB" dirty="0"/>
              <a:t>Additionally, we have recently undertaken some insights from out Time to talk survey where we have aimed to gather insights from people in Wales in relation to RSV. These results will be available later in the month. </a:t>
            </a:r>
          </a:p>
        </p:txBody>
      </p:sp>
      <p:sp>
        <p:nvSpPr>
          <p:cNvPr id="4" name="Footer Placeholder 3"/>
          <p:cNvSpPr>
            <a:spLocks noGrp="1"/>
          </p:cNvSpPr>
          <p:nvPr>
            <p:ph type="ftr" sz="quarter" idx="4"/>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a:ln>
                  <a:noFill/>
                </a:ln>
                <a:solidFill>
                  <a:prstClr val="black"/>
                </a:solidFill>
                <a:effectLst/>
                <a:uLnTx/>
                <a:uFillTx/>
                <a:latin typeface="Calibri" panose="020F0502020204030204"/>
                <a:ea typeface="+mn-ea"/>
                <a:cs typeface="+mn-cs"/>
              </a:rPr>
              <a:t>COVID-19 Vaccine Equity Committee Meeting </a:t>
            </a:r>
          </a:p>
        </p:txBody>
      </p:sp>
      <p:sp>
        <p:nvSpPr>
          <p:cNvPr id="5" name="Slide Number Placeholder 4"/>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0E9AB69-1183-4A53-8418-DBE90C92BBE7}"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54</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26416525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Footer Placeholder 3"/>
          <p:cNvSpPr>
            <a:spLocks noGrp="1"/>
          </p:cNvSpPr>
          <p:nvPr>
            <p:ph type="ftr" sz="quarter" idx="4"/>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a:ln>
                  <a:noFill/>
                </a:ln>
                <a:solidFill>
                  <a:prstClr val="black"/>
                </a:solidFill>
                <a:effectLst/>
                <a:uLnTx/>
                <a:uFillTx/>
                <a:latin typeface="Calibri" panose="020F0502020204030204"/>
                <a:ea typeface="+mn-ea"/>
                <a:cs typeface="+mn-cs"/>
              </a:rPr>
              <a:t>COVID-19 Vaccine Equity Committee Meeting </a:t>
            </a:r>
          </a:p>
        </p:txBody>
      </p:sp>
      <p:sp>
        <p:nvSpPr>
          <p:cNvPr id="5" name="Slide Number Placeholder 4"/>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0E9AB69-1183-4A53-8418-DBE90C92BBE7}"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55</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73381944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3F8AA70-D14C-4B43-B2DB-D09A5DC98D55}"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71</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18175006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0C9349AD-43E2-A142-9B61-FBB06C64E86F}" type="slidenum">
              <a:rPr lang="en-US" smtClean="0"/>
              <a:t>5</a:t>
            </a:fld>
            <a:endParaRPr lang="en-US"/>
          </a:p>
        </p:txBody>
      </p:sp>
    </p:spTree>
    <p:extLst>
      <p:ext uri="{BB962C8B-B14F-4D97-AF65-F5344CB8AC3E}">
        <p14:creationId xmlns:p14="http://schemas.microsoft.com/office/powerpoint/2010/main" val="146008645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solidFill>
                  <a:srgbClr val="0B0C0C"/>
                </a:solidFill>
              </a:rPr>
              <a:t>In recent years, the RSV season has been interrupted by control measures against the COVID-19 pandemic which has resulted in unseasonal RSV activity; this included significant rebound activity in summer 2021 and summer 2022 and a very prolonged period of virus activity in 2022.</a:t>
            </a:r>
            <a:r>
              <a:rPr lang="en-US" dirty="0">
                <a:solidFill>
                  <a:srgbClr val="0B0C0C"/>
                </a:solidFill>
              </a:rPr>
              <a:t> </a:t>
            </a:r>
            <a:endParaRPr lang="en-US" dirty="0"/>
          </a:p>
          <a:p>
            <a:r>
              <a:rPr lang="en-GB" dirty="0">
                <a:solidFill>
                  <a:srgbClr val="0B0C0C"/>
                </a:solidFill>
              </a:rPr>
              <a:t>RSV is a leading cause of infant mortality globally, resulting in 20 to 30 deaths per year in the UK. RSV-related mortality in low-income countries is considerably higher, and in some analyses is the second commonest cause of death (after malaria) in infancy. </a:t>
            </a:r>
            <a:endParaRPr lang="en-GB" dirty="0"/>
          </a:p>
          <a:p>
            <a:endParaRPr lang="en-GB" dirty="0">
              <a:solidFill>
                <a:srgbClr val="0B0C0C"/>
              </a:solidFill>
              <a:latin typeface="GDS Transport"/>
            </a:endParaRPr>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3F8AA70-D14C-4B43-B2DB-D09A5DC98D55}"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14</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37197296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342900" lvl="0" indent="-342900">
              <a:lnSpc>
                <a:spcPct val="107000"/>
              </a:lnSpc>
              <a:buFont typeface="Symbol" panose="05050102010706020507" pitchFamily="18" charset="2"/>
              <a:buChar char=""/>
            </a:pPr>
            <a:r>
              <a:rPr lang="en-GB" sz="1800" kern="100" dirty="0">
                <a:effectLst/>
                <a:latin typeface="Calibri" panose="020F0502020204030204" pitchFamily="34" charset="0"/>
                <a:ea typeface="Calibri" panose="020F0502020204030204" pitchFamily="34" charset="0"/>
                <a:cs typeface="Times New Roman" panose="02020603050405020304" pitchFamily="18" charset="0"/>
              </a:rPr>
              <a:t>This slide highlights the burden of RSV cases in milder community cases, and more severe cases being admitted in hospitals.</a:t>
            </a:r>
          </a:p>
          <a:p>
            <a:pPr marL="0" lvl="0" indent="0">
              <a:lnSpc>
                <a:spcPct val="107000"/>
              </a:lnSpc>
              <a:buFont typeface="Symbol" panose="05050102010706020507" pitchFamily="18" charset="2"/>
              <a:buNone/>
            </a:pPr>
            <a:endParaRPr lang="en-GB"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buFont typeface="Symbol" panose="05050102010706020507" pitchFamily="18" charset="2"/>
              <a:buChar char=""/>
            </a:pPr>
            <a:r>
              <a:rPr lang="en-GB" sz="1800" kern="100" dirty="0">
                <a:effectLst/>
                <a:latin typeface="Calibri" panose="020F0502020204030204" pitchFamily="34" charset="0"/>
                <a:ea typeface="Calibri" panose="020F0502020204030204" pitchFamily="34" charset="0"/>
                <a:cs typeface="Times New Roman" panose="02020603050405020304" pitchFamily="18" charset="0"/>
              </a:rPr>
              <a:t>Both charts show the burden in children aged younger than 5 years from 2011 to 2020</a:t>
            </a:r>
          </a:p>
          <a:p>
            <a:pPr marL="0" lvl="0" indent="0">
              <a:lnSpc>
                <a:spcPct val="107000"/>
              </a:lnSpc>
              <a:buFont typeface="Symbol" panose="05050102010706020507" pitchFamily="18" charset="2"/>
              <a:buNone/>
            </a:pPr>
            <a:endParaRPr lang="en-GB"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buFont typeface="Symbol" panose="05050102010706020507" pitchFamily="18" charset="2"/>
              <a:buChar char=""/>
            </a:pPr>
            <a:r>
              <a:rPr lang="en-GB" sz="1800" kern="100" dirty="0">
                <a:effectLst/>
                <a:latin typeface="Calibri" panose="020F0502020204030204" pitchFamily="34" charset="0"/>
                <a:ea typeface="Calibri" panose="020F0502020204030204" pitchFamily="34" charset="0"/>
                <a:cs typeface="Times New Roman" panose="02020603050405020304" pitchFamily="18" charset="0"/>
              </a:rPr>
              <a:t>The chart on the left shows weekly numbers of consultations with GPs in Wales for bronchiolitis, one of the characteristic presentations of RSV in children.</a:t>
            </a:r>
          </a:p>
          <a:p>
            <a:pPr marL="0" lvl="0" indent="0">
              <a:lnSpc>
                <a:spcPct val="107000"/>
              </a:lnSpc>
              <a:buFont typeface="Symbol" panose="05050102010706020507" pitchFamily="18" charset="2"/>
              <a:buNone/>
            </a:pPr>
            <a:endParaRPr lang="en-GB"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buFont typeface="Symbol" panose="05050102010706020507" pitchFamily="18" charset="2"/>
              <a:buChar char=""/>
            </a:pPr>
            <a:r>
              <a:rPr lang="en-GB" sz="1800" kern="100" dirty="0">
                <a:effectLst/>
                <a:latin typeface="Calibri" panose="020F0502020204030204" pitchFamily="34" charset="0"/>
                <a:ea typeface="Calibri" panose="020F0502020204030204" pitchFamily="34" charset="0"/>
                <a:cs typeface="Times New Roman" panose="02020603050405020304" pitchFamily="18" charset="0"/>
              </a:rPr>
              <a:t>You can see that during RSV seasons, there are hundreds of children each week presenting to GPs with bronchiolitis</a:t>
            </a:r>
          </a:p>
          <a:p>
            <a:pPr marL="0" lvl="0" indent="0">
              <a:lnSpc>
                <a:spcPct val="107000"/>
              </a:lnSpc>
              <a:buFont typeface="Symbol" panose="05050102010706020507" pitchFamily="18" charset="2"/>
              <a:buNone/>
            </a:pPr>
            <a:endParaRPr lang="en-GB"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buFont typeface="Symbol" panose="05050102010706020507" pitchFamily="18" charset="2"/>
              <a:buChar char=""/>
            </a:pPr>
            <a:r>
              <a:rPr lang="en-GB" sz="1800" kern="100" dirty="0">
                <a:effectLst/>
                <a:latin typeface="Calibri" panose="020F0502020204030204" pitchFamily="34" charset="0"/>
                <a:ea typeface="Calibri" panose="020F0502020204030204" pitchFamily="34" charset="0"/>
                <a:cs typeface="Times New Roman" panose="02020603050405020304" pitchFamily="18" charset="0"/>
              </a:rPr>
              <a:t>The chart on the right shows the weekly numbers of children who are admitted to hospital where RSV is recorded as reason for admission. Again, you can see that during the peak of the season, there are hundreds of children admitted to hospital with RSV each week.</a:t>
            </a:r>
          </a:p>
          <a:p>
            <a:pPr marL="0" lvl="0" indent="0">
              <a:lnSpc>
                <a:spcPct val="107000"/>
              </a:lnSpc>
              <a:buFont typeface="Symbol" panose="05050102010706020507" pitchFamily="18" charset="2"/>
              <a:buNone/>
            </a:pPr>
            <a:endParaRPr lang="en-GB"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800"/>
              </a:spcAft>
              <a:buFont typeface="Symbol" panose="05050102010706020507" pitchFamily="18" charset="2"/>
              <a:buChar char=""/>
            </a:pPr>
            <a:r>
              <a:rPr lang="en-GB" sz="1800" kern="100" dirty="0">
                <a:effectLst/>
                <a:latin typeface="Calibri" panose="020F0502020204030204" pitchFamily="34" charset="0"/>
                <a:ea typeface="Calibri" panose="020F0502020204030204" pitchFamily="34" charset="0"/>
                <a:cs typeface="Times New Roman" panose="02020603050405020304" pitchFamily="18" charset="0"/>
              </a:rPr>
              <a:t>In both charts, you can see that the regular pattern of seasonal epidemics was interrupted in 2020. This was likely because of the social and travel restrictions that were set in place during the first year of the COVID-19 pandemic, which reduced transmission of RSV in the community and resulted in some atypical RSV epidemics in the years that followed.</a:t>
            </a:r>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15</a:t>
            </a:fld>
            <a:endParaRPr lang="en-GB"/>
          </a:p>
        </p:txBody>
      </p:sp>
    </p:spTree>
    <p:extLst>
      <p:ext uri="{BB962C8B-B14F-4D97-AF65-F5344CB8AC3E}">
        <p14:creationId xmlns:p14="http://schemas.microsoft.com/office/powerpoint/2010/main" val="263266852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342900" lvl="0" indent="-342900">
              <a:lnSpc>
                <a:spcPct val="107000"/>
              </a:lnSpc>
              <a:buFont typeface="Symbol" panose="05050102010706020507" pitchFamily="18" charset="2"/>
              <a:buChar char=""/>
            </a:pPr>
            <a:r>
              <a:rPr lang="en-GB" sz="1800" kern="100" dirty="0">
                <a:effectLst/>
                <a:latin typeface="Calibri" panose="020F0502020204030204" pitchFamily="34" charset="0"/>
                <a:ea typeface="Calibri" panose="020F0502020204030204" pitchFamily="34" charset="0"/>
                <a:cs typeface="Times New Roman" panose="02020603050405020304" pitchFamily="18" charset="0"/>
              </a:rPr>
              <a:t>This slide really highlights how atypical the RSV epidemics from 2020 to 2022 were in terms of timing and intensity.</a:t>
            </a:r>
          </a:p>
          <a:p>
            <a:pPr marL="457200">
              <a:lnSpc>
                <a:spcPct val="107000"/>
              </a:lnSpc>
            </a:pPr>
            <a:r>
              <a:rPr lang="en-GB" sz="1800" kern="100" dirty="0">
                <a:effectLst/>
                <a:latin typeface="Calibri" panose="020F0502020204030204" pitchFamily="34" charset="0"/>
                <a:ea typeface="Calibri" panose="020F0502020204030204" pitchFamily="34" charset="0"/>
                <a:cs typeface="Times New Roman" panose="02020603050405020304" pitchFamily="18" charset="0"/>
              </a:rPr>
              <a:t> </a:t>
            </a:r>
          </a:p>
          <a:p>
            <a:pPr marL="342900" lvl="0" indent="-342900">
              <a:lnSpc>
                <a:spcPct val="107000"/>
              </a:lnSpc>
              <a:buFont typeface="Symbol" panose="05050102010706020507" pitchFamily="18" charset="2"/>
              <a:buChar char=""/>
            </a:pPr>
            <a:r>
              <a:rPr lang="en-GB" sz="1800" kern="100" dirty="0">
                <a:effectLst/>
                <a:latin typeface="Calibri" panose="020F0502020204030204" pitchFamily="34" charset="0"/>
                <a:ea typeface="Calibri" panose="020F0502020204030204" pitchFamily="34" charset="0"/>
                <a:cs typeface="Times New Roman" panose="02020603050405020304" pitchFamily="18" charset="0"/>
              </a:rPr>
              <a:t>The chart on the left shows the weekly incidence of confirmed RSV cases in the under 5’s from July to April and we have overlay the RSV epidemics from 2016 to 2019</a:t>
            </a:r>
          </a:p>
          <a:p>
            <a:pPr marL="457200">
              <a:lnSpc>
                <a:spcPct val="107000"/>
              </a:lnSpc>
            </a:pPr>
            <a:r>
              <a:rPr lang="en-GB" sz="1800" kern="100" dirty="0">
                <a:effectLst/>
                <a:latin typeface="Calibri" panose="020F0502020204030204" pitchFamily="34" charset="0"/>
                <a:ea typeface="Calibri" panose="020F0502020204030204" pitchFamily="34" charset="0"/>
                <a:cs typeface="Times New Roman" panose="02020603050405020304" pitchFamily="18" charset="0"/>
              </a:rPr>
              <a:t> </a:t>
            </a:r>
          </a:p>
          <a:p>
            <a:pPr marL="342900" lvl="0" indent="-342900">
              <a:lnSpc>
                <a:spcPct val="107000"/>
              </a:lnSpc>
              <a:buFont typeface="Symbol" panose="05050102010706020507" pitchFamily="18" charset="2"/>
              <a:buChar char=""/>
            </a:pPr>
            <a:r>
              <a:rPr lang="en-GB" sz="1800" kern="100" dirty="0">
                <a:effectLst/>
                <a:latin typeface="Calibri" panose="020F0502020204030204" pitchFamily="34" charset="0"/>
                <a:ea typeface="Calibri" panose="020F0502020204030204" pitchFamily="34" charset="0"/>
                <a:cs typeface="Times New Roman" panose="02020603050405020304" pitchFamily="18" charset="0"/>
              </a:rPr>
              <a:t>You can see how consistent the start of each season was, usually beginning in early October, peaking before Christmas and back to baseline levels by the end of February</a:t>
            </a:r>
          </a:p>
          <a:p>
            <a:pPr marL="457200">
              <a:lnSpc>
                <a:spcPct val="107000"/>
              </a:lnSpc>
            </a:pPr>
            <a:r>
              <a:rPr lang="en-GB" sz="1800" kern="100" dirty="0">
                <a:effectLst/>
                <a:latin typeface="Calibri" panose="020F0502020204030204" pitchFamily="34" charset="0"/>
                <a:ea typeface="Calibri" panose="020F0502020204030204" pitchFamily="34" charset="0"/>
                <a:cs typeface="Times New Roman" panose="02020603050405020304" pitchFamily="18" charset="0"/>
              </a:rPr>
              <a:t> </a:t>
            </a:r>
          </a:p>
          <a:p>
            <a:pPr marL="342900" lvl="0" indent="-342900">
              <a:lnSpc>
                <a:spcPct val="107000"/>
              </a:lnSpc>
              <a:buFont typeface="Symbol" panose="05050102010706020507" pitchFamily="18" charset="2"/>
              <a:buChar char=""/>
            </a:pPr>
            <a:r>
              <a:rPr lang="en-GB" sz="1800" kern="100" dirty="0">
                <a:effectLst/>
                <a:latin typeface="Calibri" panose="020F0502020204030204" pitchFamily="34" charset="0"/>
                <a:ea typeface="Calibri" panose="020F0502020204030204" pitchFamily="34" charset="0"/>
                <a:cs typeface="Times New Roman" panose="02020603050405020304" pitchFamily="18" charset="0"/>
              </a:rPr>
              <a:t>Epidemics in these years reached medium to high levels of intensity</a:t>
            </a:r>
          </a:p>
          <a:p>
            <a:pPr marL="457200">
              <a:lnSpc>
                <a:spcPct val="107000"/>
              </a:lnSpc>
            </a:pPr>
            <a:r>
              <a:rPr lang="en-GB" sz="1800" kern="100" dirty="0">
                <a:effectLst/>
                <a:latin typeface="Calibri" panose="020F0502020204030204" pitchFamily="34" charset="0"/>
                <a:ea typeface="Calibri" panose="020F0502020204030204" pitchFamily="34" charset="0"/>
                <a:cs typeface="Times New Roman" panose="02020603050405020304" pitchFamily="18" charset="0"/>
              </a:rPr>
              <a:t> </a:t>
            </a:r>
          </a:p>
          <a:p>
            <a:pPr marL="342900" lvl="0" indent="-342900">
              <a:lnSpc>
                <a:spcPct val="107000"/>
              </a:lnSpc>
              <a:buFont typeface="Symbol" panose="05050102010706020507" pitchFamily="18" charset="2"/>
              <a:buChar char=""/>
            </a:pPr>
            <a:r>
              <a:rPr lang="en-GB" sz="1800" kern="100" dirty="0">
                <a:effectLst/>
                <a:latin typeface="Calibri" panose="020F0502020204030204" pitchFamily="34" charset="0"/>
                <a:ea typeface="Calibri" panose="020F0502020204030204" pitchFamily="34" charset="0"/>
                <a:cs typeface="Times New Roman" panose="02020603050405020304" pitchFamily="18" charset="0"/>
              </a:rPr>
              <a:t>The chart on the right shows similar information, but here we have overlayed the epidemics from 2019 to 2024. </a:t>
            </a:r>
          </a:p>
          <a:p>
            <a:pPr marL="457200">
              <a:lnSpc>
                <a:spcPct val="107000"/>
              </a:lnSpc>
            </a:pPr>
            <a:r>
              <a:rPr lang="en-GB" sz="1800" kern="100" dirty="0">
                <a:effectLst/>
                <a:latin typeface="Calibri" panose="020F0502020204030204" pitchFamily="34" charset="0"/>
                <a:ea typeface="Calibri" panose="020F0502020204030204" pitchFamily="34" charset="0"/>
                <a:cs typeface="Times New Roman" panose="02020603050405020304" pitchFamily="18" charset="0"/>
              </a:rPr>
              <a:t> </a:t>
            </a:r>
          </a:p>
          <a:p>
            <a:pPr marL="342900" lvl="0" indent="-342900">
              <a:lnSpc>
                <a:spcPct val="107000"/>
              </a:lnSpc>
              <a:buFont typeface="Symbol" panose="05050102010706020507" pitchFamily="18" charset="2"/>
              <a:buChar char=""/>
            </a:pPr>
            <a:r>
              <a:rPr lang="en-GB" sz="1800" kern="100" dirty="0">
                <a:effectLst/>
                <a:latin typeface="Calibri" panose="020F0502020204030204" pitchFamily="34" charset="0"/>
                <a:ea typeface="Calibri" panose="020F0502020204030204" pitchFamily="34" charset="0"/>
                <a:cs typeface="Times New Roman" panose="02020603050405020304" pitchFamily="18" charset="0"/>
              </a:rPr>
              <a:t>The pale blue line is the 2019/20 epidemic, which was the last typical season before the COVID-19 pandemic.</a:t>
            </a:r>
          </a:p>
          <a:p>
            <a:pPr marL="457200">
              <a:lnSpc>
                <a:spcPct val="107000"/>
              </a:lnSpc>
            </a:pPr>
            <a:r>
              <a:rPr lang="en-GB" sz="1800" kern="100" dirty="0">
                <a:effectLst/>
                <a:latin typeface="Calibri" panose="020F0502020204030204" pitchFamily="34" charset="0"/>
                <a:ea typeface="Calibri" panose="020F0502020204030204" pitchFamily="34" charset="0"/>
                <a:cs typeface="Times New Roman" panose="02020603050405020304" pitchFamily="18" charset="0"/>
              </a:rPr>
              <a:t> </a:t>
            </a:r>
          </a:p>
          <a:p>
            <a:pPr marL="342900" lvl="0" indent="-342900">
              <a:lnSpc>
                <a:spcPct val="107000"/>
              </a:lnSpc>
              <a:buFont typeface="Symbol" panose="05050102010706020507" pitchFamily="18" charset="2"/>
              <a:buChar char=""/>
            </a:pPr>
            <a:r>
              <a:rPr lang="en-GB" sz="1800" kern="100" dirty="0">
                <a:effectLst/>
                <a:latin typeface="Calibri" panose="020F0502020204030204" pitchFamily="34" charset="0"/>
                <a:ea typeface="Calibri" panose="020F0502020204030204" pitchFamily="34" charset="0"/>
                <a:cs typeface="Times New Roman" panose="02020603050405020304" pitchFamily="18" charset="0"/>
              </a:rPr>
              <a:t>The green line shows RSV incidence from July 2020 to June 2021, you can see that there were very low levels throughout 2020 and it was not until the spring of the following year that incidence began to increase.</a:t>
            </a:r>
          </a:p>
          <a:p>
            <a:pPr marL="457200">
              <a:lnSpc>
                <a:spcPct val="107000"/>
              </a:lnSpc>
            </a:pPr>
            <a:r>
              <a:rPr lang="en-GB" sz="1800" kern="100" dirty="0">
                <a:effectLst/>
                <a:latin typeface="Calibri" panose="020F0502020204030204" pitchFamily="34" charset="0"/>
                <a:ea typeface="Calibri" panose="020F0502020204030204" pitchFamily="34" charset="0"/>
                <a:cs typeface="Times New Roman" panose="02020603050405020304" pitchFamily="18" charset="0"/>
              </a:rPr>
              <a:t> </a:t>
            </a:r>
          </a:p>
          <a:p>
            <a:pPr marL="342900" lvl="0" indent="-342900">
              <a:lnSpc>
                <a:spcPct val="107000"/>
              </a:lnSpc>
              <a:buFont typeface="Symbol" panose="05050102010706020507" pitchFamily="18" charset="2"/>
              <a:buChar char=""/>
            </a:pPr>
            <a:r>
              <a:rPr lang="en-GB" sz="1800" kern="100" dirty="0">
                <a:effectLst/>
                <a:latin typeface="Calibri" panose="020F0502020204030204" pitchFamily="34" charset="0"/>
                <a:ea typeface="Calibri" panose="020F0502020204030204" pitchFamily="34" charset="0"/>
                <a:cs typeface="Times New Roman" panose="02020603050405020304" pitchFamily="18" charset="0"/>
              </a:rPr>
              <a:t>The purple line shows incidence from July 2021 to June 2022, you can see the continuing increase in incidence from July to a peak in September and back to baseline levels by January. This epidemic was the longer than previous RSV epidemic. </a:t>
            </a:r>
          </a:p>
          <a:p>
            <a:pPr marL="457200">
              <a:lnSpc>
                <a:spcPct val="107000"/>
              </a:lnSpc>
            </a:pPr>
            <a:r>
              <a:rPr lang="en-GB" sz="1800" kern="100" dirty="0">
                <a:effectLst/>
                <a:latin typeface="Calibri" panose="020F0502020204030204" pitchFamily="34" charset="0"/>
                <a:ea typeface="Calibri" panose="020F0502020204030204" pitchFamily="34" charset="0"/>
                <a:cs typeface="Times New Roman" panose="02020603050405020304" pitchFamily="18" charset="0"/>
              </a:rPr>
              <a:t> </a:t>
            </a:r>
          </a:p>
          <a:p>
            <a:pPr marL="342900" lvl="0" indent="-342900">
              <a:lnSpc>
                <a:spcPct val="107000"/>
              </a:lnSpc>
              <a:buFont typeface="Symbol" panose="05050102010706020507" pitchFamily="18" charset="2"/>
              <a:buChar char=""/>
            </a:pPr>
            <a:r>
              <a:rPr lang="en-GB" sz="1800" kern="100" dirty="0">
                <a:effectLst/>
                <a:latin typeface="Calibri" panose="020F0502020204030204" pitchFamily="34" charset="0"/>
                <a:ea typeface="Calibri" panose="020F0502020204030204" pitchFamily="34" charset="0"/>
                <a:cs typeface="Times New Roman" panose="02020603050405020304" pitchFamily="18" charset="0"/>
              </a:rPr>
              <a:t>Later in 2022, we saw activity again begin to increase from around April to a smaller peak in June 2022. This can be seen in the orange line in the chart.</a:t>
            </a:r>
          </a:p>
          <a:p>
            <a:pPr marL="457200">
              <a:lnSpc>
                <a:spcPct val="107000"/>
              </a:lnSpc>
            </a:pPr>
            <a:r>
              <a:rPr lang="en-GB" sz="1800" kern="100" dirty="0">
                <a:effectLst/>
                <a:latin typeface="Calibri" panose="020F0502020204030204" pitchFamily="34" charset="0"/>
                <a:ea typeface="Calibri" panose="020F0502020204030204" pitchFamily="34" charset="0"/>
                <a:cs typeface="Times New Roman" panose="02020603050405020304" pitchFamily="18" charset="0"/>
              </a:rPr>
              <a:t> </a:t>
            </a:r>
          </a:p>
          <a:p>
            <a:pPr marL="342900" lvl="0" indent="-342900">
              <a:lnSpc>
                <a:spcPct val="107000"/>
              </a:lnSpc>
              <a:buFont typeface="Symbol" panose="05050102010706020507" pitchFamily="18" charset="2"/>
              <a:buChar char=""/>
            </a:pPr>
            <a:r>
              <a:rPr lang="en-GB" sz="1800" kern="100" dirty="0">
                <a:effectLst/>
                <a:latin typeface="Calibri" panose="020F0502020204030204" pitchFamily="34" charset="0"/>
                <a:ea typeface="Calibri" panose="020F0502020204030204" pitchFamily="34" charset="0"/>
                <a:cs typeface="Times New Roman" panose="02020603050405020304" pitchFamily="18" charset="0"/>
              </a:rPr>
              <a:t>This epidemic was followed almost immediately by another which began in June 2022, peaked around Christmas and was back to baseline levels by March 2023. </a:t>
            </a:r>
          </a:p>
          <a:p>
            <a:pPr marL="457200">
              <a:lnSpc>
                <a:spcPct val="107000"/>
              </a:lnSpc>
            </a:pPr>
            <a:r>
              <a:rPr lang="en-GB" sz="1800" kern="100" dirty="0">
                <a:effectLst/>
                <a:latin typeface="Calibri" panose="020F0502020204030204" pitchFamily="34" charset="0"/>
                <a:ea typeface="Calibri" panose="020F0502020204030204" pitchFamily="34" charset="0"/>
                <a:cs typeface="Times New Roman" panose="02020603050405020304" pitchFamily="18" charset="0"/>
              </a:rPr>
              <a:t> </a:t>
            </a:r>
          </a:p>
          <a:p>
            <a:pPr marL="342900" lvl="0" indent="-342900">
              <a:lnSpc>
                <a:spcPct val="107000"/>
              </a:lnSpc>
              <a:buFont typeface="Symbol" panose="05050102010706020507" pitchFamily="18" charset="2"/>
              <a:buChar char=""/>
            </a:pPr>
            <a:r>
              <a:rPr lang="en-GB" sz="1800" kern="100" dirty="0">
                <a:effectLst/>
                <a:latin typeface="Calibri" panose="020F0502020204030204" pitchFamily="34" charset="0"/>
                <a:ea typeface="Calibri" panose="020F0502020204030204" pitchFamily="34" charset="0"/>
                <a:cs typeface="Times New Roman" panose="02020603050405020304" pitchFamily="18" charset="0"/>
              </a:rPr>
              <a:t>The red line on the chart is the 2023/24 RSV season, this is the most recent. It began earlier than historical RSV seasons and peaked slightly earlier too.</a:t>
            </a:r>
          </a:p>
          <a:p>
            <a:pPr marL="0" lvl="0" indent="0">
              <a:lnSpc>
                <a:spcPct val="107000"/>
              </a:lnSpc>
              <a:buFont typeface="Symbol" panose="05050102010706020507" pitchFamily="18" charset="2"/>
              <a:buNone/>
            </a:pPr>
            <a:endParaRPr lang="en-GB"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800"/>
              </a:spcAft>
              <a:buFont typeface="Symbol" panose="05050102010706020507" pitchFamily="18" charset="2"/>
              <a:buChar char=""/>
            </a:pPr>
            <a:r>
              <a:rPr lang="en-GB" sz="1800" kern="100" dirty="0">
                <a:effectLst/>
                <a:latin typeface="Calibri" panose="020F0502020204030204" pitchFamily="34" charset="0"/>
                <a:ea typeface="Calibri" panose="020F0502020204030204" pitchFamily="34" charset="0"/>
                <a:cs typeface="Times New Roman" panose="02020603050405020304" pitchFamily="18" charset="0"/>
              </a:rPr>
              <a:t>Although RSV seasons between 2020 and 2024 have moved around in terms of timing, there are signs that the seasonal pattern is moving back to the one we were familiar with before 2020.</a:t>
            </a:r>
          </a:p>
          <a:p>
            <a:r>
              <a:rPr lang="en-GB" sz="1800" dirty="0">
                <a:effectLst/>
                <a:latin typeface="Calibri" panose="020F0502020204030204" pitchFamily="34" charset="0"/>
                <a:ea typeface="Calibri" panose="020F0502020204030204" pitchFamily="34" charset="0"/>
                <a:cs typeface="Times New Roman" panose="02020603050405020304" pitchFamily="18" charset="0"/>
              </a:rPr>
              <a:t>The charts also show the significantly increased incidence of RSV since 2020. This may be explained by increased testing and changed testing patterns, but may also be in part due to the additional numbers of susceptible children who never experienced the virus during 2020.</a:t>
            </a:r>
            <a:endParaRPr lang="en-GB" sz="1800" kern="1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16</a:t>
            </a:fld>
            <a:endParaRPr lang="en-GB"/>
          </a:p>
        </p:txBody>
      </p:sp>
    </p:spTree>
    <p:extLst>
      <p:ext uri="{BB962C8B-B14F-4D97-AF65-F5344CB8AC3E}">
        <p14:creationId xmlns:p14="http://schemas.microsoft.com/office/powerpoint/2010/main" val="157670570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342900" lvl="0" indent="-342900">
              <a:lnSpc>
                <a:spcPct val="107000"/>
              </a:lnSpc>
              <a:buFont typeface="Symbol" panose="05050102010706020507" pitchFamily="18" charset="2"/>
              <a:buChar char=""/>
            </a:pPr>
            <a:r>
              <a:rPr lang="en-GB" sz="1800" kern="100" dirty="0">
                <a:effectLst/>
                <a:latin typeface="Calibri" panose="020F0502020204030204" pitchFamily="34" charset="0"/>
                <a:ea typeface="Calibri" panose="020F0502020204030204" pitchFamily="34" charset="0"/>
                <a:cs typeface="Times New Roman" panose="02020603050405020304" pitchFamily="18" charset="0"/>
              </a:rPr>
              <a:t>This slide summarises the causes of acute respiratory infections which we see during the winter months in the community and also in hospitals.</a:t>
            </a:r>
          </a:p>
          <a:p>
            <a:pPr marL="457200">
              <a:lnSpc>
                <a:spcPct val="107000"/>
              </a:lnSpc>
            </a:pPr>
            <a:r>
              <a:rPr lang="en-GB" sz="1800" kern="100" dirty="0">
                <a:effectLst/>
                <a:latin typeface="Calibri" panose="020F0502020204030204" pitchFamily="34" charset="0"/>
                <a:ea typeface="Calibri" panose="020F0502020204030204" pitchFamily="34" charset="0"/>
                <a:cs typeface="Times New Roman" panose="02020603050405020304" pitchFamily="18" charset="0"/>
              </a:rPr>
              <a:t> </a:t>
            </a:r>
          </a:p>
          <a:p>
            <a:pPr marL="342900" lvl="0" indent="-342900">
              <a:lnSpc>
                <a:spcPct val="107000"/>
              </a:lnSpc>
              <a:buFont typeface="Symbol" panose="05050102010706020507" pitchFamily="18" charset="2"/>
              <a:buChar char=""/>
            </a:pPr>
            <a:r>
              <a:rPr lang="en-GB" sz="1800" kern="100" dirty="0">
                <a:effectLst/>
                <a:latin typeface="Calibri" panose="020F0502020204030204" pitchFamily="34" charset="0"/>
                <a:ea typeface="Calibri" panose="020F0502020204030204" pitchFamily="34" charset="0"/>
                <a:cs typeface="Times New Roman" panose="02020603050405020304" pitchFamily="18" charset="0"/>
              </a:rPr>
              <a:t>The chart on the left shows the test results from patients swabbed by sentinel GPs across Wales who presented with acute respiratory symptoms. </a:t>
            </a:r>
          </a:p>
          <a:p>
            <a:pPr marL="457200">
              <a:lnSpc>
                <a:spcPct val="107000"/>
              </a:lnSpc>
            </a:pPr>
            <a:r>
              <a:rPr lang="en-GB" sz="1800" kern="100" dirty="0">
                <a:effectLst/>
                <a:latin typeface="Calibri" panose="020F0502020204030204" pitchFamily="34" charset="0"/>
                <a:ea typeface="Calibri" panose="020F0502020204030204" pitchFamily="34" charset="0"/>
                <a:cs typeface="Times New Roman" panose="02020603050405020304" pitchFamily="18" charset="0"/>
              </a:rPr>
              <a:t> </a:t>
            </a:r>
          </a:p>
          <a:p>
            <a:pPr marL="342900" lvl="0" indent="-342900">
              <a:lnSpc>
                <a:spcPct val="107000"/>
              </a:lnSpc>
              <a:buFont typeface="Symbol" panose="05050102010706020507" pitchFamily="18" charset="2"/>
              <a:buChar char=""/>
            </a:pPr>
            <a:r>
              <a:rPr lang="en-GB" sz="1800" kern="100" dirty="0">
                <a:effectLst/>
                <a:latin typeface="Calibri" panose="020F0502020204030204" pitchFamily="34" charset="0"/>
                <a:ea typeface="Calibri" panose="020F0502020204030204" pitchFamily="34" charset="0"/>
                <a:cs typeface="Times New Roman" panose="02020603050405020304" pitchFamily="18" charset="0"/>
              </a:rPr>
              <a:t>The chart on the right summarises similar information, but mainly for test results from patients attending or admitted to hospitals with respiratory symptoms.</a:t>
            </a:r>
          </a:p>
          <a:p>
            <a:pPr marL="457200">
              <a:lnSpc>
                <a:spcPct val="107000"/>
              </a:lnSpc>
            </a:pPr>
            <a:r>
              <a:rPr lang="en-GB" sz="1800" kern="100" dirty="0">
                <a:effectLst/>
                <a:latin typeface="Calibri" panose="020F0502020204030204" pitchFamily="34" charset="0"/>
                <a:ea typeface="Calibri" panose="020F0502020204030204" pitchFamily="34" charset="0"/>
                <a:cs typeface="Times New Roman" panose="02020603050405020304" pitchFamily="18" charset="0"/>
              </a:rPr>
              <a:t> </a:t>
            </a:r>
          </a:p>
          <a:p>
            <a:pPr marL="342900" lvl="0" indent="-342900">
              <a:lnSpc>
                <a:spcPct val="107000"/>
              </a:lnSpc>
              <a:buFont typeface="Symbol" panose="05050102010706020507" pitchFamily="18" charset="2"/>
              <a:buChar char=""/>
            </a:pPr>
            <a:r>
              <a:rPr lang="en-GB" sz="1800" kern="100" dirty="0">
                <a:effectLst/>
                <a:latin typeface="Calibri" panose="020F0502020204030204" pitchFamily="34" charset="0"/>
                <a:ea typeface="Calibri" panose="020F0502020204030204" pitchFamily="34" charset="0"/>
                <a:cs typeface="Times New Roman" panose="02020603050405020304" pitchFamily="18" charset="0"/>
              </a:rPr>
              <a:t>RSV positive test results are shown in lime green. You can see that as RSV case numbers begin to increase, from week 40 (which is the start of October), other causes of respiratory infection also increase.</a:t>
            </a:r>
          </a:p>
          <a:p>
            <a:pPr marL="457200">
              <a:lnSpc>
                <a:spcPct val="107000"/>
              </a:lnSpc>
            </a:pPr>
            <a:r>
              <a:rPr lang="en-GB" sz="1800" kern="100" dirty="0">
                <a:effectLst/>
                <a:latin typeface="Calibri" panose="020F0502020204030204" pitchFamily="34" charset="0"/>
                <a:ea typeface="Calibri" panose="020F0502020204030204" pitchFamily="34" charset="0"/>
                <a:cs typeface="Times New Roman" panose="02020603050405020304" pitchFamily="18" charset="0"/>
              </a:rPr>
              <a:t> </a:t>
            </a:r>
          </a:p>
          <a:p>
            <a:pPr marL="342900" lvl="0" indent="-342900">
              <a:lnSpc>
                <a:spcPct val="107000"/>
              </a:lnSpc>
              <a:spcAft>
                <a:spcPts val="800"/>
              </a:spcAft>
              <a:buFont typeface="Symbol" panose="05050102010706020507" pitchFamily="18" charset="2"/>
              <a:buChar char=""/>
            </a:pPr>
            <a:r>
              <a:rPr lang="en-GB" sz="1800" kern="100" dirty="0">
                <a:effectLst/>
                <a:latin typeface="Calibri" panose="020F0502020204030204" pitchFamily="34" charset="0"/>
                <a:ea typeface="Calibri" panose="020F0502020204030204" pitchFamily="34" charset="0"/>
                <a:cs typeface="Times New Roman" panose="02020603050405020304" pitchFamily="18" charset="0"/>
              </a:rPr>
              <a:t>You can also see that the RSV season overlaps with the annual flu season. During December and January both of these viruses may be circulating and adding to pressures for primary care and hospitals. </a:t>
            </a:r>
          </a:p>
          <a:p>
            <a:endParaRPr lang="en-GB" dirty="0"/>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17</a:t>
            </a:fld>
            <a:endParaRPr lang="en-GB"/>
          </a:p>
        </p:txBody>
      </p:sp>
    </p:spTree>
    <p:extLst>
      <p:ext uri="{BB962C8B-B14F-4D97-AF65-F5344CB8AC3E}">
        <p14:creationId xmlns:p14="http://schemas.microsoft.com/office/powerpoint/2010/main" val="237563802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342900" lvl="0" indent="-342900">
              <a:lnSpc>
                <a:spcPct val="107000"/>
              </a:lnSpc>
              <a:buFont typeface="Symbol" panose="05050102010706020507" pitchFamily="18" charset="2"/>
              <a:buChar char=""/>
            </a:pPr>
            <a:r>
              <a:rPr lang="en-GB" sz="1800" kern="100" dirty="0">
                <a:effectLst/>
                <a:latin typeface="Calibri" panose="020F0502020204030204" pitchFamily="34" charset="0"/>
                <a:ea typeface="Calibri" panose="020F0502020204030204" pitchFamily="34" charset="0"/>
                <a:cs typeface="Times New Roman" panose="02020603050405020304" pitchFamily="18" charset="0"/>
              </a:rPr>
              <a:t>This information is from an analysis carried out by Caroline Harris in 2021, and describes the age distribution of RSV cases in children aged up to 5y.</a:t>
            </a:r>
          </a:p>
          <a:p>
            <a:pPr marL="457200">
              <a:lnSpc>
                <a:spcPct val="107000"/>
              </a:lnSpc>
            </a:pPr>
            <a:r>
              <a:rPr lang="en-GB" sz="1800" kern="100" dirty="0">
                <a:effectLst/>
                <a:latin typeface="Calibri" panose="020F0502020204030204" pitchFamily="34" charset="0"/>
                <a:ea typeface="Calibri" panose="020F0502020204030204" pitchFamily="34" charset="0"/>
                <a:cs typeface="Times New Roman" panose="02020603050405020304" pitchFamily="18" charset="0"/>
              </a:rPr>
              <a:t> </a:t>
            </a:r>
          </a:p>
          <a:p>
            <a:pPr marL="342900" lvl="0" indent="-342900">
              <a:lnSpc>
                <a:spcPct val="107000"/>
              </a:lnSpc>
              <a:buFont typeface="Symbol" panose="05050102010706020507" pitchFamily="18" charset="2"/>
              <a:buChar char=""/>
            </a:pPr>
            <a:r>
              <a:rPr lang="en-GB" sz="1800" kern="100" dirty="0">
                <a:effectLst/>
                <a:latin typeface="Calibri" panose="020F0502020204030204" pitchFamily="34" charset="0"/>
                <a:ea typeface="Calibri" panose="020F0502020204030204" pitchFamily="34" charset="0"/>
                <a:cs typeface="Times New Roman" panose="02020603050405020304" pitchFamily="18" charset="0"/>
              </a:rPr>
              <a:t>The median age of cases in children from 2015-2019was around 5 to 6 months.</a:t>
            </a:r>
          </a:p>
          <a:p>
            <a:pPr marL="457200">
              <a:lnSpc>
                <a:spcPct val="107000"/>
              </a:lnSpc>
            </a:pPr>
            <a:endParaRPr lang="en-GB"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800"/>
              </a:spcAft>
              <a:buFont typeface="Symbol" panose="05050102010706020507" pitchFamily="18" charset="2"/>
              <a:buChar char=""/>
            </a:pPr>
            <a:r>
              <a:rPr lang="en-GB" sz="1800" kern="100" dirty="0">
                <a:effectLst/>
                <a:latin typeface="Calibri" panose="020F0502020204030204" pitchFamily="34" charset="0"/>
                <a:ea typeface="Calibri" panose="020F0502020204030204" pitchFamily="34" charset="0"/>
                <a:cs typeface="Times New Roman" panose="02020603050405020304" pitchFamily="18" charset="0"/>
              </a:rPr>
              <a:t>In 2021 this increased to 18 months of age, this may be related to changed testing patterns, but also the immune debt of children who did not experience RSV during 2020</a:t>
            </a:r>
          </a:p>
          <a:p>
            <a:endParaRPr lang="en-GB" dirty="0"/>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18</a:t>
            </a:fld>
            <a:endParaRPr lang="en-GB"/>
          </a:p>
        </p:txBody>
      </p:sp>
    </p:spTree>
    <p:extLst>
      <p:ext uri="{BB962C8B-B14F-4D97-AF65-F5344CB8AC3E}">
        <p14:creationId xmlns:p14="http://schemas.microsoft.com/office/powerpoint/2010/main" val="223905684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342900" lvl="0" indent="-342900">
              <a:lnSpc>
                <a:spcPct val="107000"/>
              </a:lnSpc>
              <a:buFont typeface="Symbol" panose="05050102010706020507" pitchFamily="18" charset="2"/>
              <a:buChar char=""/>
            </a:pPr>
            <a:r>
              <a:rPr lang="en-GB" sz="1800" kern="100" dirty="0">
                <a:effectLst/>
                <a:latin typeface="Calibri" panose="020F0502020204030204" pitchFamily="34" charset="0"/>
                <a:ea typeface="Calibri" panose="020F0502020204030204" pitchFamily="34" charset="0"/>
                <a:cs typeface="Times New Roman" panose="02020603050405020304" pitchFamily="18" charset="0"/>
              </a:rPr>
              <a:t>There is also a notable burden of disease in older adults for RSV, although surveillance data are not as comprehensive and without testing it can be difficult to distinguish RSV symptoms from other causes of acute respiratory infection.</a:t>
            </a:r>
          </a:p>
          <a:p>
            <a:pPr marL="457200">
              <a:lnSpc>
                <a:spcPct val="107000"/>
              </a:lnSpc>
            </a:pPr>
            <a:r>
              <a:rPr lang="en-GB" sz="1800" kern="100" dirty="0">
                <a:effectLst/>
                <a:latin typeface="Calibri" panose="020F0502020204030204" pitchFamily="34" charset="0"/>
                <a:ea typeface="Calibri" panose="020F0502020204030204" pitchFamily="34" charset="0"/>
                <a:cs typeface="Times New Roman" panose="02020603050405020304" pitchFamily="18" charset="0"/>
              </a:rPr>
              <a:t> </a:t>
            </a:r>
          </a:p>
          <a:p>
            <a:pPr marL="342900" lvl="0" indent="-342900">
              <a:lnSpc>
                <a:spcPct val="107000"/>
              </a:lnSpc>
              <a:buFont typeface="Symbol" panose="05050102010706020507" pitchFamily="18" charset="2"/>
              <a:buChar char=""/>
            </a:pPr>
            <a:r>
              <a:rPr lang="en-GB" sz="1800" kern="100" dirty="0">
                <a:effectLst/>
                <a:latin typeface="Calibri" panose="020F0502020204030204" pitchFamily="34" charset="0"/>
                <a:ea typeface="Calibri" panose="020F0502020204030204" pitchFamily="34" charset="0"/>
                <a:cs typeface="Times New Roman" panose="02020603050405020304" pitchFamily="18" charset="0"/>
              </a:rPr>
              <a:t>The table in this slide shows the proportion of RSV cases in hospital by age-group for the 2021/22 winter, and around 16% of cases were accounted for by patients aged 75y and older.</a:t>
            </a:r>
          </a:p>
          <a:p>
            <a:pPr marL="457200">
              <a:lnSpc>
                <a:spcPct val="107000"/>
              </a:lnSpc>
            </a:pPr>
            <a:r>
              <a:rPr lang="en-GB" sz="1800" kern="100" dirty="0">
                <a:effectLst/>
                <a:latin typeface="Calibri" panose="020F0502020204030204" pitchFamily="34" charset="0"/>
                <a:ea typeface="Calibri" panose="020F0502020204030204" pitchFamily="34" charset="0"/>
                <a:cs typeface="Times New Roman" panose="02020603050405020304" pitchFamily="18" charset="0"/>
              </a:rPr>
              <a:t> </a:t>
            </a:r>
          </a:p>
          <a:p>
            <a:pPr marL="342900" lvl="0" indent="-342900">
              <a:lnSpc>
                <a:spcPct val="107000"/>
              </a:lnSpc>
              <a:spcAft>
                <a:spcPts val="800"/>
              </a:spcAft>
              <a:buFont typeface="Symbol" panose="05050102010706020507" pitchFamily="18" charset="2"/>
              <a:buChar char=""/>
            </a:pPr>
            <a:r>
              <a:rPr lang="en-GB" sz="1800" kern="100" dirty="0">
                <a:effectLst/>
                <a:latin typeface="Calibri" panose="020F0502020204030204" pitchFamily="34" charset="0"/>
                <a:ea typeface="Calibri" panose="020F0502020204030204" pitchFamily="34" charset="0"/>
                <a:cs typeface="Times New Roman" panose="02020603050405020304" pitchFamily="18" charset="0"/>
              </a:rPr>
              <a:t>The burden and risk of severe outcomes of RSV in older adults is thought to be substantial. A 2022 meta-analyses of studies from developed countries estimated that 4.7% of all respiratory infection cases in adults aged 60y and older was due to RSV, of whom 24.5% were admitted to hospital, and the case-fatality proportion was 8.2%</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1 </a:t>
            </a:r>
            <a:r>
              <a:rPr lang="en-GB" sz="1800" dirty="0">
                <a:solidFill>
                  <a:srgbClr val="325083"/>
                </a:solidFill>
                <a:effectLst/>
                <a:latin typeface="Verdana" panose="020B0604030504040204" pitchFamily="34" charset="0"/>
                <a:ea typeface="Times New Roman" panose="02020603050405020304" pitchFamily="18" charset="0"/>
              </a:rPr>
              <a:t>Seasonal influenza in Wales 2021/22, Annual Report, 2021/22</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800" dirty="0">
                <a:solidFill>
                  <a:srgbClr val="325083"/>
                </a:solidFill>
                <a:effectLst/>
                <a:latin typeface="Verdana" panose="020B0604030504040204" pitchFamily="34" charset="0"/>
                <a:ea typeface="Times New Roman" panose="02020603050405020304" pitchFamily="18" charset="0"/>
              </a:rPr>
              <a:t>2 </a:t>
            </a:r>
            <a:r>
              <a:rPr lang="en-GB" sz="2800" b="0" i="0" dirty="0">
                <a:solidFill>
                  <a:srgbClr val="212121"/>
                </a:solidFill>
                <a:effectLst/>
                <a:latin typeface="Roboto" panose="02000000000000000000" pitchFamily="2" charset="0"/>
              </a:rPr>
              <a:t>Nguyen-Van-Tam JS, O'Leary M, Martin ET, </a:t>
            </a:r>
            <a:r>
              <a:rPr lang="en-GB" sz="2800" b="0" i="0" dirty="0" err="1">
                <a:solidFill>
                  <a:srgbClr val="212121"/>
                </a:solidFill>
                <a:effectLst/>
                <a:latin typeface="Roboto" panose="02000000000000000000" pitchFamily="2" charset="0"/>
              </a:rPr>
              <a:t>Heijnen</a:t>
            </a:r>
            <a:r>
              <a:rPr lang="en-GB" sz="2800" b="0" i="0" dirty="0">
                <a:solidFill>
                  <a:srgbClr val="212121"/>
                </a:solidFill>
                <a:effectLst/>
                <a:latin typeface="Roboto" panose="02000000000000000000" pitchFamily="2" charset="0"/>
              </a:rPr>
              <a:t> E, </a:t>
            </a:r>
            <a:r>
              <a:rPr lang="en-GB" sz="2800" b="0" i="0" dirty="0" err="1">
                <a:solidFill>
                  <a:srgbClr val="212121"/>
                </a:solidFill>
                <a:effectLst/>
                <a:latin typeface="Roboto" panose="02000000000000000000" pitchFamily="2" charset="0"/>
              </a:rPr>
              <a:t>Callendret</a:t>
            </a:r>
            <a:r>
              <a:rPr lang="en-GB" sz="2800" b="0" i="0" dirty="0">
                <a:solidFill>
                  <a:srgbClr val="212121"/>
                </a:solidFill>
                <a:effectLst/>
                <a:latin typeface="Roboto" panose="02000000000000000000" pitchFamily="2" charset="0"/>
              </a:rPr>
              <a:t> B, </a:t>
            </a:r>
            <a:r>
              <a:rPr lang="en-GB" sz="2800" b="0" i="0" dirty="0" err="1">
                <a:solidFill>
                  <a:srgbClr val="212121"/>
                </a:solidFill>
                <a:effectLst/>
                <a:latin typeface="Roboto" panose="02000000000000000000" pitchFamily="2" charset="0"/>
              </a:rPr>
              <a:t>Fleischhackl</a:t>
            </a:r>
            <a:r>
              <a:rPr lang="en-GB" sz="2800" b="0" i="0" dirty="0">
                <a:solidFill>
                  <a:srgbClr val="212121"/>
                </a:solidFill>
                <a:effectLst/>
                <a:latin typeface="Roboto" panose="02000000000000000000" pitchFamily="2" charset="0"/>
              </a:rPr>
              <a:t> R, Comeaux C, Tran TMP, Weber K. Burden of respiratory syncytial virus infection in older and high-risk adults: a systematic review and meta-analysis of the evidence from developed countries. </a:t>
            </a:r>
            <a:r>
              <a:rPr lang="en-GB" sz="2800" b="0" i="0" dirty="0" err="1">
                <a:solidFill>
                  <a:srgbClr val="212121"/>
                </a:solidFill>
                <a:effectLst/>
                <a:latin typeface="Roboto" panose="02000000000000000000" pitchFamily="2" charset="0"/>
              </a:rPr>
              <a:t>Eur</a:t>
            </a:r>
            <a:r>
              <a:rPr lang="en-GB" sz="2800" b="0" i="0" dirty="0">
                <a:solidFill>
                  <a:srgbClr val="212121"/>
                </a:solidFill>
                <a:effectLst/>
                <a:latin typeface="Roboto" panose="02000000000000000000" pitchFamily="2" charset="0"/>
              </a:rPr>
              <a:t> Respir Rev. 2022 Nov 15;31(166):220105. </a:t>
            </a:r>
            <a:r>
              <a:rPr lang="en-GB" sz="2800" b="0" i="0" dirty="0" err="1">
                <a:solidFill>
                  <a:srgbClr val="212121"/>
                </a:solidFill>
                <a:effectLst/>
                <a:latin typeface="Roboto" panose="02000000000000000000" pitchFamily="2" charset="0"/>
              </a:rPr>
              <a:t>doi</a:t>
            </a:r>
            <a:r>
              <a:rPr lang="en-GB" sz="2800" b="0" i="0" dirty="0">
                <a:solidFill>
                  <a:srgbClr val="212121"/>
                </a:solidFill>
                <a:effectLst/>
                <a:latin typeface="Roboto" panose="02000000000000000000" pitchFamily="2" charset="0"/>
              </a:rPr>
              <a:t>: 10.1183/16000617.0105-2022. PMID: 36384703; PMCID: PMC9724807. https://www.ncbi.nlm.nih.gov/pmc/articles/PMC9724807/ </a:t>
            </a:r>
            <a:endParaRPr lang="en-GB" sz="1800" dirty="0">
              <a:effectLst/>
              <a:latin typeface="Times New Roman" panose="02020603050405020304" pitchFamily="18" charset="0"/>
              <a:ea typeface="Times New Roman" panose="02020603050405020304" pitchFamily="18" charset="0"/>
            </a:endParaRPr>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19</a:t>
            </a:fld>
            <a:endParaRPr lang="en-GB"/>
          </a:p>
        </p:txBody>
      </p:sp>
    </p:spTree>
    <p:extLst>
      <p:ext uri="{BB962C8B-B14F-4D97-AF65-F5344CB8AC3E}">
        <p14:creationId xmlns:p14="http://schemas.microsoft.com/office/powerpoint/2010/main" val="229161263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hyperlink" Target="mailto:publications@phe.gov.uk" TargetMode="External"/><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7" name="Rectangle 6"/>
          <p:cNvSpPr/>
          <p:nvPr userDrawn="1"/>
        </p:nvSpPr>
        <p:spPr>
          <a:xfrm>
            <a:off x="0" y="3524738"/>
            <a:ext cx="12192000" cy="3333262"/>
          </a:xfrm>
          <a:prstGeom prst="rect">
            <a:avLst/>
          </a:prstGeom>
          <a:solidFill>
            <a:srgbClr val="212A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Text Placeholder 10"/>
          <p:cNvSpPr>
            <a:spLocks noGrp="1"/>
          </p:cNvSpPr>
          <p:nvPr>
            <p:ph type="body" sz="quarter" idx="10" hasCustomPrompt="1"/>
          </p:nvPr>
        </p:nvSpPr>
        <p:spPr>
          <a:xfrm>
            <a:off x="742950" y="3751263"/>
            <a:ext cx="7040563" cy="719137"/>
          </a:xfrm>
          <a:prstGeom prst="rect">
            <a:avLst/>
          </a:prstGeom>
        </p:spPr>
        <p:txBody>
          <a:bodyPr>
            <a:normAutofit/>
          </a:bodyPr>
          <a:lstStyle>
            <a:lvl1pPr marL="0" indent="0">
              <a:buNone/>
              <a:defRPr sz="4400" b="1" u="none" baseline="0">
                <a:solidFill>
                  <a:schemeClr val="bg1"/>
                </a:solidFill>
                <a:latin typeface="Arial" panose="020B0604020202020204" pitchFamily="34" charset="0"/>
                <a:cs typeface="Arial" panose="020B0604020202020204" pitchFamily="34" charset="0"/>
              </a:defRPr>
            </a:lvl1pPr>
          </a:lstStyle>
          <a:p>
            <a:pPr lvl="0"/>
            <a:r>
              <a:rPr lang="en-GB" b="1" u="none">
                <a:latin typeface="Arial" panose="020B0604020202020204" pitchFamily="34" charset="0"/>
                <a:cs typeface="Arial" panose="020B0604020202020204" pitchFamily="34" charset="0"/>
              </a:rPr>
              <a:t>Title of presentation</a:t>
            </a:r>
            <a:endParaRPr lang="en-GB"/>
          </a:p>
        </p:txBody>
      </p:sp>
      <p:sp>
        <p:nvSpPr>
          <p:cNvPr id="13" name="Content Placeholder 12"/>
          <p:cNvSpPr>
            <a:spLocks noGrp="1"/>
          </p:cNvSpPr>
          <p:nvPr>
            <p:ph sz="quarter" idx="11" hasCustomPrompt="1"/>
          </p:nvPr>
        </p:nvSpPr>
        <p:spPr>
          <a:xfrm>
            <a:off x="711200" y="4689475"/>
            <a:ext cx="5908675" cy="687388"/>
          </a:xfrm>
          <a:prstGeom prst="rect">
            <a:avLst/>
          </a:prstGeom>
        </p:spPr>
        <p:txBody>
          <a:bodyPr/>
          <a:lstStyle>
            <a:lvl1pPr marL="0" indent="0">
              <a:buNone/>
              <a:defRPr>
                <a:solidFill>
                  <a:srgbClr val="FFDC00"/>
                </a:solidFill>
                <a:latin typeface="Arial" panose="020B0604020202020204" pitchFamily="34" charset="0"/>
                <a:cs typeface="Arial" panose="020B0604020202020204" pitchFamily="34" charset="0"/>
              </a:defRPr>
            </a:lvl1pPr>
          </a:lstStyle>
          <a:p>
            <a:pPr lvl="0"/>
            <a:r>
              <a:rPr lang="en-GB"/>
              <a:t>Subtitle</a:t>
            </a:r>
          </a:p>
        </p:txBody>
      </p:sp>
      <p:pic>
        <p:nvPicPr>
          <p:cNvPr id="2" name="Pictur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2950" y="1636469"/>
            <a:ext cx="7264228" cy="1361533"/>
          </a:xfrm>
          <a:prstGeom prst="rect">
            <a:avLst/>
          </a:prstGeom>
        </p:spPr>
      </p:pic>
    </p:spTree>
    <p:extLst>
      <p:ext uri="{BB962C8B-B14F-4D97-AF65-F5344CB8AC3E}">
        <p14:creationId xmlns:p14="http://schemas.microsoft.com/office/powerpoint/2010/main" val="19781303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325563"/>
          </a:xfrm>
          <a:prstGeom prst="rect">
            <a:avLst/>
          </a:prstGeom>
        </p:spPr>
        <p:txBody>
          <a:bodyPr/>
          <a:lstStyle/>
          <a:p>
            <a:r>
              <a:rPr lang="en-US"/>
              <a:t>Click to edit Master title style</a:t>
            </a:r>
            <a:endParaRPr lang="en-GB"/>
          </a:p>
        </p:txBody>
      </p:sp>
      <p:sp>
        <p:nvSpPr>
          <p:cNvPr id="3" name="Content Placeholder 2"/>
          <p:cNvSpPr>
            <a:spLocks noGrp="1"/>
          </p:cNvSpPr>
          <p:nvPr>
            <p:ph idx="1"/>
          </p:nvPr>
        </p:nvSpPr>
        <p:spPr>
          <a:xfrm>
            <a:off x="838200" y="1825625"/>
            <a:ext cx="10515600" cy="435133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Footer Placeholder 4"/>
          <p:cNvSpPr>
            <a:spLocks noGrp="1"/>
          </p:cNvSpPr>
          <p:nvPr>
            <p:ph type="ftr" sz="quarter" idx="11"/>
          </p:nvPr>
        </p:nvSpPr>
        <p:spPr>
          <a:xfrm>
            <a:off x="838200" y="6356350"/>
            <a:ext cx="7315200" cy="365125"/>
          </a:xfrm>
          <a:prstGeom prst="rect">
            <a:avLst/>
          </a:prstGeom>
        </p:spPr>
        <p:txBody>
          <a:bodyPr/>
          <a:lstStyle>
            <a:lvl1pPr>
              <a:defRPr b="1">
                <a:solidFill>
                  <a:schemeClr val="bg1"/>
                </a:solidFill>
              </a:defRPr>
            </a:lvl1pPr>
          </a:lstStyle>
          <a:p>
            <a:r>
              <a:rPr lang="en-GB"/>
              <a:t>Respiratory virus vaccine campaign outline</a:t>
            </a:r>
          </a:p>
        </p:txBody>
      </p:sp>
      <p:sp>
        <p:nvSpPr>
          <p:cNvPr id="6" name="Slide Number Placeholder 5"/>
          <p:cNvSpPr>
            <a:spLocks noGrp="1"/>
          </p:cNvSpPr>
          <p:nvPr>
            <p:ph type="sldNum" sz="quarter" idx="12"/>
          </p:nvPr>
        </p:nvSpPr>
        <p:spPr>
          <a:xfrm>
            <a:off x="8610600" y="6356350"/>
            <a:ext cx="2743200" cy="365125"/>
          </a:xfrm>
          <a:prstGeom prst="rect">
            <a:avLst/>
          </a:prstGeom>
        </p:spPr>
        <p:txBody>
          <a:bodyPr/>
          <a:lstStyle>
            <a:lvl1pPr algn="r">
              <a:defRPr b="1">
                <a:solidFill>
                  <a:schemeClr val="bg1"/>
                </a:solidFill>
              </a:defRPr>
            </a:lvl1pPr>
          </a:lstStyle>
          <a:p>
            <a:fld id="{561D0CCE-8DCC-44DC-A653-AE62B1D84A52}" type="slidenum">
              <a:rPr lang="en-GB" smtClean="0"/>
              <a:pPr/>
              <a:t>‹#›</a:t>
            </a:fld>
            <a:endParaRPr lang="en-GB"/>
          </a:p>
        </p:txBody>
      </p:sp>
    </p:spTree>
    <p:extLst>
      <p:ext uri="{BB962C8B-B14F-4D97-AF65-F5344CB8AC3E}">
        <p14:creationId xmlns:p14="http://schemas.microsoft.com/office/powerpoint/2010/main" val="340932686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Title (1 lin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76196" y="290985"/>
            <a:ext cx="10704000" cy="648072"/>
          </a:xfrm>
        </p:spPr>
        <p:txBody>
          <a:bodyPr anchor="t" anchorCtr="0"/>
          <a:lstStyle>
            <a:lvl1pPr>
              <a:defRPr sz="4000" baseline="0">
                <a:solidFill>
                  <a:srgbClr val="00AE9E"/>
                </a:solidFill>
                <a:latin typeface="Arial" pitchFamily="34" charset="0"/>
              </a:defRPr>
            </a:lvl1pPr>
          </a:lstStyle>
          <a:p>
            <a:r>
              <a:rPr lang="en-US"/>
              <a:t>Click to edit Master title style</a:t>
            </a:r>
          </a:p>
        </p:txBody>
      </p:sp>
      <p:sp>
        <p:nvSpPr>
          <p:cNvPr id="3" name="Content Placeholder 2"/>
          <p:cNvSpPr>
            <a:spLocks noGrp="1"/>
          </p:cNvSpPr>
          <p:nvPr>
            <p:ph idx="1" hasCustomPrompt="1"/>
          </p:nvPr>
        </p:nvSpPr>
        <p:spPr>
          <a:xfrm>
            <a:off x="744000" y="1412777"/>
            <a:ext cx="10704000" cy="4739679"/>
          </a:xfrm>
        </p:spPr>
        <p:txBody>
          <a:bodyPr/>
          <a:lstStyle>
            <a:lvl1pPr marL="4763" indent="-4763">
              <a:lnSpc>
                <a:spcPct val="114000"/>
              </a:lnSpc>
              <a:spcBef>
                <a:spcPts val="0"/>
              </a:spcBef>
              <a:defRPr sz="1800" b="0" baseline="0">
                <a:solidFill>
                  <a:schemeClr val="tx1"/>
                </a:solidFill>
              </a:defRPr>
            </a:lvl1pPr>
          </a:lstStyle>
          <a:p>
            <a:pPr lvl="0"/>
            <a:r>
              <a:rPr lang="en-US"/>
              <a:t>Text should be 12-18pt Arial. Do not use other fonts.</a:t>
            </a:r>
          </a:p>
          <a:p>
            <a:pPr lvl="0"/>
            <a:endParaRPr lang="en-US" b="1">
              <a:latin typeface="Arial" pitchFamily="84" charset="0"/>
            </a:endParaRPr>
          </a:p>
          <a:p>
            <a:pPr lvl="0"/>
            <a:r>
              <a:rPr lang="en-US" b="1">
                <a:latin typeface="Arial" pitchFamily="84" charset="0"/>
              </a:rPr>
              <a:t>Note</a:t>
            </a:r>
          </a:p>
          <a:p>
            <a:pPr lvl="0"/>
            <a:r>
              <a:rPr lang="en-US">
                <a:latin typeface="Arial" pitchFamily="84" charset="0"/>
              </a:rPr>
              <a:t>This template should NOT be used to create publications, as this may mean</a:t>
            </a:r>
          </a:p>
          <a:p>
            <a:pPr lvl="0"/>
            <a:r>
              <a:rPr lang="en-US">
                <a:latin typeface="Arial" pitchFamily="84" charset="0"/>
              </a:rPr>
              <a:t>publication on GOV.UK will not be possible. </a:t>
            </a:r>
          </a:p>
          <a:p>
            <a:pPr lvl="0"/>
            <a:endParaRPr lang="en-US">
              <a:latin typeface="Arial" pitchFamily="84" charset="0"/>
            </a:endParaRPr>
          </a:p>
          <a:p>
            <a:pPr lvl="0"/>
            <a:r>
              <a:rPr lang="en-US">
                <a:latin typeface="Arial" pitchFamily="84" charset="0"/>
              </a:rPr>
              <a:t>Please contact </a:t>
            </a:r>
            <a:r>
              <a:rPr lang="en-US">
                <a:latin typeface="Arial" pitchFamily="84" charset="0"/>
                <a:hlinkClick r:id="rId2"/>
              </a:rPr>
              <a:t>publications@phe.gov.uk</a:t>
            </a:r>
            <a:r>
              <a:rPr lang="en-US">
                <a:latin typeface="Arial" pitchFamily="84" charset="0"/>
              </a:rPr>
              <a:t> for more details</a:t>
            </a:r>
          </a:p>
          <a:p>
            <a:pPr lvl="0"/>
            <a:endParaRPr lang="en-US"/>
          </a:p>
        </p:txBody>
      </p:sp>
      <p:sp>
        <p:nvSpPr>
          <p:cNvPr id="5" name="Slide Number Placeholder 5"/>
          <p:cNvSpPr>
            <a:spLocks noGrp="1"/>
          </p:cNvSpPr>
          <p:nvPr>
            <p:ph type="sldNum" sz="quarter" idx="10"/>
          </p:nvPr>
        </p:nvSpPr>
        <p:spPr>
          <a:xfrm>
            <a:off x="0" y="6308726"/>
            <a:ext cx="12192000" cy="549275"/>
          </a:xfrm>
        </p:spPr>
        <p:txBody>
          <a:bodyPr/>
          <a:lstStyle>
            <a:lvl1pPr>
              <a:defRPr/>
            </a:lvl1pPr>
          </a:lstStyle>
          <a:p>
            <a:pPr marL="531813">
              <a:defRPr/>
            </a:pPr>
            <a:r>
              <a:rPr lang="en-US"/>
              <a:t>  </a:t>
            </a:r>
            <a:fld id="{2565FA6D-D4C8-4C4C-AC4B-3269734D34D8}" type="slidenum">
              <a:rPr lang="en-US" smtClean="0"/>
              <a:pPr marL="531813">
                <a:defRPr/>
              </a:pPr>
              <a:t>‹#›</a:t>
            </a:fld>
            <a:endParaRPr lang="en-US"/>
          </a:p>
        </p:txBody>
      </p:sp>
      <p:sp>
        <p:nvSpPr>
          <p:cNvPr id="9" name="Footer Placeholder 8">
            <a:extLst>
              <a:ext uri="{FF2B5EF4-FFF2-40B4-BE49-F238E27FC236}">
                <a16:creationId xmlns:a16="http://schemas.microsoft.com/office/drawing/2014/main" id="{F9E5532D-DA05-4E0E-B4BB-41D6CDB30E83}"/>
              </a:ext>
            </a:extLst>
          </p:cNvPr>
          <p:cNvSpPr>
            <a:spLocks noGrp="1"/>
          </p:cNvSpPr>
          <p:nvPr>
            <p:ph type="ftr" sz="quarter" idx="11"/>
          </p:nvPr>
        </p:nvSpPr>
        <p:spPr>
          <a:xfrm>
            <a:off x="838200" y="6438850"/>
            <a:ext cx="10007606" cy="363600"/>
          </a:xfrm>
        </p:spPr>
        <p:txBody>
          <a:bodyPr/>
          <a:lstStyle/>
          <a:p>
            <a:r>
              <a:rPr lang="en-GB" sz="1400"/>
              <a:t>RSV vaccination programme for older adults: training slide set for healthcare practitioners</a:t>
            </a:r>
          </a:p>
        </p:txBody>
      </p:sp>
    </p:spTree>
    <p:extLst>
      <p:ext uri="{BB962C8B-B14F-4D97-AF65-F5344CB8AC3E}">
        <p14:creationId xmlns:p14="http://schemas.microsoft.com/office/powerpoint/2010/main" val="247920675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cSld name="1_Title and Content">
    <p:spTree>
      <p:nvGrpSpPr>
        <p:cNvPr id="1" name=""/>
        <p:cNvGrpSpPr/>
        <p:nvPr/>
      </p:nvGrpSpPr>
      <p:grpSpPr>
        <a:xfrm>
          <a:off x="0" y="0"/>
          <a:ext cx="0" cy="0"/>
          <a:chOff x="0" y="0"/>
          <a:chExt cx="0" cy="0"/>
        </a:xfrm>
      </p:grpSpPr>
    </p:spTree>
    <p:extLst>
      <p:ext uri="{BB962C8B-B14F-4D97-AF65-F5344CB8AC3E}">
        <p14:creationId xmlns:p14="http://schemas.microsoft.com/office/powerpoint/2010/main" val="543701705"/>
      </p:ext>
    </p:extLst>
  </p:cSld>
  <p:clrMapOvr>
    <a:masterClrMapping/>
  </p:clrMapOvr>
  <p:hf sldNum="0" hdr="0" ftr="0" dt="0"/>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0" y="6189786"/>
            <a:ext cx="12192000" cy="668214"/>
          </a:xfrm>
          <a:prstGeom prst="rect">
            <a:avLst/>
          </a:prstGeom>
          <a:solidFill>
            <a:srgbClr val="212A73"/>
          </a:solidFill>
          <a:ln>
            <a:solidFill>
              <a:srgbClr val="212A7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51833539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Lst>
  <p:hf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hyperlink" Target="https://www.reliasmedia.com/articles/31144-diagnosis-and-management-of-respiratory-syncytial-virus-in-the-emergency-department" TargetMode="External"/><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hyperlink" Target="https://www2.nphs.wales.nhs.uk/CommunitySurveillanceDocs.nsf/3dc04669c9e1eaa880257062003b246b/d583178ce92e227c80258b5d004ab197/$FILE/PHW%20Influenza%20Surveillance%20Report%20for%202024%20week%2028.pdf" TargetMode="External"/><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1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5.xml"/><Relationship Id="rId1" Type="http://schemas.openxmlformats.org/officeDocument/2006/relationships/slideLayout" Target="../slideLayouts/slideLayout4.xml"/><Relationship Id="rId4" Type="http://schemas.openxmlformats.org/officeDocument/2006/relationships/image" Target="../media/image12.png"/></Relationships>
</file>

<file path=ppt/slides/_rels/slide1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6.xml"/><Relationship Id="rId1" Type="http://schemas.openxmlformats.org/officeDocument/2006/relationships/slideLayout" Target="../slideLayouts/slideLayout4.xml"/><Relationship Id="rId4" Type="http://schemas.openxmlformats.org/officeDocument/2006/relationships/image" Target="../media/image14.png"/></Relationships>
</file>

<file path=ppt/slides/_rels/slide1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hyperlink" Target="https://phw.nhs.wales/topics/immunisation-and-vaccines/fluvaccine/weekly-influenza-and-acute-respiratory-infection-report/" TargetMode="External"/><Relationship Id="rId4" Type="http://schemas.openxmlformats.org/officeDocument/2006/relationships/image" Target="../media/image16.png"/></Relationships>
</file>

<file path=ppt/slides/_rels/slide18.xml.rels><?xml version="1.0" encoding="UTF-8" standalone="yes"?>
<Relationships xmlns="http://schemas.openxmlformats.org/package/2006/relationships"><Relationship Id="rId3" Type="http://schemas.openxmlformats.org/officeDocument/2006/relationships/image" Target="../media/image17.emf"/><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hyperlink" Target="https://www.gov.wales/sites/default/files/pdf-versions/2024/6/3/1719394081/introduction-rsv-vaccination-programme-2024-whc2024032.pdf" TargetMode="External"/><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https://www.gov.uk/government/publications/rsv-immunisation-programme-jcvi-advice-7-june-2023/respiratory-syncytial-virus-rsv-immunisation-programme-for-infants-and-older-adults-jcvi-full-statement-11-september-2023"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hyperlink" Target="https://www.gov.uk/government/publications/respiratory-syncytial-virus-rsv-programme-information-for-healthcare-professionals" TargetMode="External"/><Relationship Id="rId4" Type="http://schemas.openxmlformats.org/officeDocument/2006/relationships/hyperlink" Target="https://www.gov.uk/government/publications/respiratory-syncytial-virus-the-green-book-chapter-27a" TargetMode="Externa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hyperlink" Target="https://www.gov.uk/government/publications/respiratory-syncytial-virus-rsv-programme-information-for-healthcare-professionals/rsv-vaccination-of-pregnant-women-for-infant-protection-information-for-healthcare-practitioners" TargetMode="Externa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hyperlink" Target="https://www.gov.uk/government/publications/respiratory-syncytial-virus-the-green-book-chapter-27a" TargetMode="Externa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hyperlink" Target="https://www.wmic.wales.nhs.uk/wp-content/uploads/2024/07/7th-revision-vaccine-handling-and-storage-advice-Sept-17.pdf" TargetMode="External"/><Relationship Id="rId2" Type="http://schemas.openxmlformats.org/officeDocument/2006/relationships/hyperlink" Target="https://www.gov.uk/government/publications/storage-distribution-and-disposal-of-vaccines-the-green-book-chapter-3" TargetMode="Externa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https://nhswales365.sharepoint.com/sites/PHW_VPDPComms/SitePages/Policy,-letters-and-Welsh-Government.aspx#respiratory-syncytial-virus-%28rsv%29" TargetMode="External"/><Relationship Id="rId7" Type="http://schemas.openxmlformats.org/officeDocument/2006/relationships/image" Target="../media/image4.png"/><Relationship Id="rId2" Type="http://schemas.openxmlformats.org/officeDocument/2006/relationships/hyperlink" Target="https://www.gov.wales/introduction-rsv-vaccination-programme-2024-whc2024032" TargetMode="External"/><Relationship Id="rId1" Type="http://schemas.openxmlformats.org/officeDocument/2006/relationships/slideLayout" Target="../slideLayouts/slideLayout2.xml"/><Relationship Id="rId6" Type="http://schemas.openxmlformats.org/officeDocument/2006/relationships/image" Target="../media/image3.png"/><Relationship Id="rId5" Type="http://schemas.openxmlformats.org/officeDocument/2006/relationships/image" Target="../media/image2.png"/><Relationship Id="rId4" Type="http://schemas.openxmlformats.org/officeDocument/2006/relationships/hyperlink" Target="https://www.gov.uk/government/publications/respiratory-syncytial-virus-the-green-book-chapter-27a" TargetMode="External"/></Relationships>
</file>

<file path=ppt/slides/_rels/slide40.xml.rels><?xml version="1.0" encoding="UTF-8" standalone="yes"?>
<Relationships xmlns="http://schemas.openxmlformats.org/package/2006/relationships"><Relationship Id="rId3" Type="http://schemas.openxmlformats.org/officeDocument/2006/relationships/hyperlink" Target="https://www.medicines.org.uk/emc/product/15309/smpc#gref" TargetMode="External"/><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hyperlink" Target="http://www.mhra.gov.uk/yellowcard" TargetMode="External"/><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42.xml.rels><?xml version="1.0" encoding="UTF-8" standalone="yes"?>
<Relationships xmlns="http://schemas.openxmlformats.org/package/2006/relationships"><Relationship Id="rId3" Type="http://schemas.openxmlformats.org/officeDocument/2006/relationships/hyperlink" Target="http://www.mhra.gov.uk/yellowcard" TargetMode="External"/><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43.xml.rels><?xml version="1.0" encoding="UTF-8" standalone="yes"?>
<Relationships xmlns="http://schemas.openxmlformats.org/package/2006/relationships"><Relationship Id="rId2" Type="http://schemas.openxmlformats.org/officeDocument/2006/relationships/hyperlink" Target="http://www.gov.uk/government/publications/respiratory-syncytial-virus-the-green-book-chapter-27a" TargetMode="Externa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6.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hyperlink" Target="https://www.pfizerpro.co.uk/medicine/abrysvo/dosing/preparation" TargetMode="External"/><Relationship Id="rId1" Type="http://schemas.openxmlformats.org/officeDocument/2006/relationships/slideLayout" Target="../slideLayouts/slideLayout2.xml"/><Relationship Id="rId5" Type="http://schemas.openxmlformats.org/officeDocument/2006/relationships/hyperlink" Target="https://phw.nhs.wales/topics/immunisation-and-vaccines/vaccines-professionals/immunisation-training-resources-and-events/" TargetMode="External"/><Relationship Id="rId4" Type="http://schemas.openxmlformats.org/officeDocument/2006/relationships/hyperlink" Target="https://www.medicines.org.uk/emc/product/15309/smpc#gref" TargetMode="Externa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hyperlink" Target="https://yellowcard.mhra.gov.uk/" TargetMode="External"/><Relationship Id="rId2" Type="http://schemas.openxmlformats.org/officeDocument/2006/relationships/notesSlide" Target="../notesSlides/notesSlide21.xml"/><Relationship Id="rId1" Type="http://schemas.openxmlformats.org/officeDocument/2006/relationships/slideLayout" Target="../slideLayouts/slideLayout2.xml"/><Relationship Id="rId4" Type="http://schemas.openxmlformats.org/officeDocument/2006/relationships/image" Target="../media/image22.png"/></Relationships>
</file>

<file path=ppt/slides/_rels/slide5.xml.rels><?xml version="1.0" encoding="UTF-8" standalone="yes"?>
<Relationships xmlns="http://schemas.openxmlformats.org/package/2006/relationships"><Relationship Id="rId3" Type="http://schemas.openxmlformats.org/officeDocument/2006/relationships/hyperlink" Target="https://www.resus.org.uk/about-us/news-and-events/rcuk-publishes-anaphylaxis-guidance-vaccination-settings" TargetMode="External"/><Relationship Id="rId7" Type="http://schemas.openxmlformats.org/officeDocument/2006/relationships/hyperlink" Target="https://www.wmic.wales.nhs.uk/pgds-templates-advice/" TargetMode="Externa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hyperlink" Target="https://www.medicines.org.uk/emc/product/15309/smpc#gref" TargetMode="External"/><Relationship Id="rId5" Type="http://schemas.openxmlformats.org/officeDocument/2006/relationships/hyperlink" Target="https://www.gov.uk/government/collections/respiratory-syncytial-virus-rsv-vaccination-programme" TargetMode="External"/><Relationship Id="rId4" Type="http://schemas.openxmlformats.org/officeDocument/2006/relationships/hyperlink" Target="https://www.gov.uk/government/publications/respiratory-syncytial-virus-the-green-book-chapter-27a" TargetMode="Externa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hyperlink" Target="https://phw.nhs.wales/topics/time-to-talk-public-health-panel/" TargetMode="External"/><Relationship Id="rId1" Type="http://schemas.openxmlformats.org/officeDocument/2006/relationships/slideLayout" Target="../slideLayouts/slideLayout2.xml"/><Relationship Id="rId4" Type="http://schemas.openxmlformats.org/officeDocument/2006/relationships/hyperlink" Target="https://phw.nhs.wales/topics/time-to-talk-public-health-panel/time-to-talk-public-health-panel-publications/publications/time-to-talk-public-health-may-2024-panel-survey-findings/" TargetMode="Externa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https://phw.nhs.wales/topics/immunisation-and-vaccines/vaccines-professionals/immunisation-training-resources-and-events/" TargetMode="External"/><Relationship Id="rId2" Type="http://schemas.openxmlformats.org/officeDocument/2006/relationships/hyperlink" Target="https://nhswales365.sharepoint.com/sites/PHW_VPDPComms/SitePages/Training.aspx" TargetMode="Externa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image" Target="../media/image27.jpeg"/><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8" Type="http://schemas.openxmlformats.org/officeDocument/2006/relationships/image" Target="../media/image36.png"/><Relationship Id="rId3" Type="http://schemas.openxmlformats.org/officeDocument/2006/relationships/hyperlink" Target="https://phw.nhs.wales/topics/immunisation-and-vaccines/vaccination-information-in-accessible-formats/" TargetMode="External"/><Relationship Id="rId7" Type="http://schemas.openxmlformats.org/officeDocument/2006/relationships/image" Target="../media/image35.png"/><Relationship Id="rId2" Type="http://schemas.openxmlformats.org/officeDocument/2006/relationships/hyperlink" Target="https://phw.nhs.wales/services-and-teams/health-information-resources/#!/Beichiogrwydd-Pregnancy/c/161511753" TargetMode="External"/><Relationship Id="rId1" Type="http://schemas.openxmlformats.org/officeDocument/2006/relationships/slideLayout" Target="../slideLayouts/slideLayout2.xml"/><Relationship Id="rId6" Type="http://schemas.openxmlformats.org/officeDocument/2006/relationships/image" Target="../media/image34.png"/><Relationship Id="rId5" Type="http://schemas.openxmlformats.org/officeDocument/2006/relationships/image" Target="../media/image33.png"/><Relationship Id="rId4" Type="http://schemas.openxmlformats.org/officeDocument/2006/relationships/hyperlink" Target="https://phw.nhs.wales/topics/immunisation-and-vaccines/information-about-vaccinations-in-pregnancy/" TargetMode="External"/><Relationship Id="rId9" Type="http://schemas.openxmlformats.org/officeDocument/2006/relationships/image" Target="../media/image37.png"/></Relationships>
</file>

<file path=ppt/slides/_rels/slide69.xml.rels><?xml version="1.0" encoding="UTF-8" standalone="yes"?>
<Relationships xmlns="http://schemas.openxmlformats.org/package/2006/relationships"><Relationship Id="rId3" Type="http://schemas.openxmlformats.org/officeDocument/2006/relationships/hyperlink" Target="https://phw.nhs.wales/topics/immunisation-and-vaccines/vaccination-information-in-accessible-formats/" TargetMode="External"/><Relationship Id="rId2" Type="http://schemas.openxmlformats.org/officeDocument/2006/relationships/hyperlink" Target="https://phw.nhs.wales/services-and-teams/health-information-resources/#!/Imiwneiddio-Immunisation/c/161506753" TargetMode="External"/><Relationship Id="rId1" Type="http://schemas.openxmlformats.org/officeDocument/2006/relationships/slideLayout" Target="../slideLayouts/slideLayout2.xml"/><Relationship Id="rId4" Type="http://schemas.openxmlformats.org/officeDocument/2006/relationships/image" Target="../media/image38.png"/></Relationships>
</file>

<file path=ppt/slides/_rels/slide7.xml.rels><?xml version="1.0" encoding="UTF-8" standalone="yes"?>
<Relationships xmlns="http://schemas.openxmlformats.org/package/2006/relationships"><Relationship Id="rId2" Type="http://schemas.openxmlformats.org/officeDocument/2006/relationships/hyperlink" Target="https://www.wmic.wales.nhs.uk/pgds-templates-advice/#immunisations" TargetMode="External"/><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2" Type="http://schemas.openxmlformats.org/officeDocument/2006/relationships/hyperlink" Target="https://phw.nhs.wales/topics/immunisation-and-vaccines/immunisation-elearning/optimising-vaccine-uptake-using-motivational-interviewing-for-better-conversations/" TargetMode="External"/><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8" Type="http://schemas.openxmlformats.org/officeDocument/2006/relationships/hyperlink" Target="https://nhswales365.sharepoint.com/sites/PHW_VPDPComms/SitePages/Training.aspx" TargetMode="External"/><Relationship Id="rId13" Type="http://schemas.openxmlformats.org/officeDocument/2006/relationships/hyperlink" Target="https://www.gov.uk/government/publications/respiratory-syncytial-virus-rsv-symptoms-transmission-prevention-treatment/respiratory-syncytial-virus-rsv-symptoms-transmission-prevention-treatment#symptoms-and-diagnosis" TargetMode="External"/><Relationship Id="rId3" Type="http://schemas.openxmlformats.org/officeDocument/2006/relationships/hyperlink" Target="http://www.gov.uk/government/publications/respiratory-syncytial-virus-the-green-book-chapter-27a" TargetMode="External"/><Relationship Id="rId7" Type="http://schemas.openxmlformats.org/officeDocument/2006/relationships/hyperlink" Target="https://www.wmic.wales.nhs.uk/pgds-templates-advice/" TargetMode="External"/><Relationship Id="rId12" Type="http://schemas.openxmlformats.org/officeDocument/2006/relationships/hyperlink" Target="http://www.nhs.uk/conditions/bronchiolitis/" TargetMode="External"/><Relationship Id="rId2" Type="http://schemas.openxmlformats.org/officeDocument/2006/relationships/notesSlide" Target="../notesSlides/notesSlide26.xml"/><Relationship Id="rId1" Type="http://schemas.openxmlformats.org/officeDocument/2006/relationships/slideLayout" Target="../slideLayouts/slideLayout2.xml"/><Relationship Id="rId6" Type="http://schemas.openxmlformats.org/officeDocument/2006/relationships/hyperlink" Target="https://www.gov.uk/report-problem-medicine-medical-device" TargetMode="External"/><Relationship Id="rId11" Type="http://schemas.openxmlformats.org/officeDocument/2006/relationships/hyperlink" Target="https://www.pfizerpro.co.uk/medicine/abrysvo/dosing/preparation" TargetMode="External"/><Relationship Id="rId5" Type="http://schemas.openxmlformats.org/officeDocument/2006/relationships/hyperlink" Target="https://www.medicines.org.uk/emc/product/15309/smpc#gref" TargetMode="External"/><Relationship Id="rId10" Type="http://schemas.openxmlformats.org/officeDocument/2006/relationships/hyperlink" Target="https://www.gov.uk/government/publications/respiratory-syncytial-virus-rsv-programme-information-for-healthcare-professionals" TargetMode="External"/><Relationship Id="rId4" Type="http://schemas.openxmlformats.org/officeDocument/2006/relationships/hyperlink" Target="https://www.gov.wales/introduction-rsv-vaccination-programme-2024-whc2024032-html" TargetMode="External"/><Relationship Id="rId9" Type="http://schemas.openxmlformats.org/officeDocument/2006/relationships/hyperlink" Target="https://phw.nhs.wales/topics/immunisation-and-vaccines/vaccines-professionals/immunisation-training-resources-and-events/" TargetMode="External"/><Relationship Id="rId14" Type="http://schemas.openxmlformats.org/officeDocument/2006/relationships/hyperlink" Target="https://phw.nhs.wales/topics/immunisation-and-vaccines/respiratory-syncytial-virus-rsv-vaccination-information/" TargetMode="Externa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7402" y="3751262"/>
            <a:ext cx="11727785" cy="2590543"/>
          </a:xfrm>
        </p:spPr>
        <p:txBody>
          <a:bodyPr>
            <a:noAutofit/>
          </a:bodyPr>
          <a:lstStyle/>
          <a:p>
            <a:r>
              <a:rPr lang="en-GB" sz="3600" dirty="0">
                <a:latin typeface="Arial"/>
                <a:cs typeface="Arial"/>
              </a:rPr>
              <a:t>Respiratory Syncytial Virus (RSV) Q&amp;A webinar</a:t>
            </a:r>
            <a:endParaRPr lang="en-GB" sz="3600" dirty="0"/>
          </a:p>
        </p:txBody>
      </p:sp>
      <p:sp>
        <p:nvSpPr>
          <p:cNvPr id="3" name="TextBox 2">
            <a:extLst>
              <a:ext uri="{FF2B5EF4-FFF2-40B4-BE49-F238E27FC236}">
                <a16:creationId xmlns:a16="http://schemas.microsoft.com/office/drawing/2014/main" id="{5424C44A-CF2B-CF64-3107-594B030422AC}"/>
              </a:ext>
            </a:extLst>
          </p:cNvPr>
          <p:cNvSpPr txBox="1"/>
          <p:nvPr/>
        </p:nvSpPr>
        <p:spPr>
          <a:xfrm>
            <a:off x="382379" y="5288340"/>
            <a:ext cx="6339349" cy="1938992"/>
          </a:xfrm>
          <a:prstGeom prst="rect">
            <a:avLst/>
          </a:prstGeom>
          <a:noFill/>
        </p:spPr>
        <p:txBody>
          <a:bodyPr wrap="square">
            <a:spAutoFit/>
          </a:bodyPr>
          <a:lstStyle/>
          <a:p>
            <a:r>
              <a:rPr lang="en-GB" sz="2400" dirty="0">
                <a:solidFill>
                  <a:schemeClr val="bg1"/>
                </a:solidFill>
              </a:rPr>
              <a:t>Vaccine Preventable Disease Programme</a:t>
            </a:r>
          </a:p>
          <a:p>
            <a:r>
              <a:rPr lang="en-GB" sz="2400" dirty="0">
                <a:solidFill>
                  <a:schemeClr val="bg1"/>
                </a:solidFill>
              </a:rPr>
              <a:t>Public Health Wales</a:t>
            </a:r>
          </a:p>
          <a:p>
            <a:endParaRPr lang="en-GB" sz="2400" dirty="0">
              <a:solidFill>
                <a:schemeClr val="bg1"/>
              </a:solidFill>
            </a:endParaRPr>
          </a:p>
          <a:p>
            <a:r>
              <a:rPr lang="en-GB" sz="2400" dirty="0">
                <a:solidFill>
                  <a:schemeClr val="bg1"/>
                </a:solidFill>
              </a:rPr>
              <a:t>8</a:t>
            </a:r>
            <a:r>
              <a:rPr lang="en-GB" sz="2400" baseline="30000" dirty="0">
                <a:solidFill>
                  <a:schemeClr val="bg1"/>
                </a:solidFill>
              </a:rPr>
              <a:t>th</a:t>
            </a:r>
            <a:r>
              <a:rPr lang="en-GB" sz="2400" dirty="0">
                <a:solidFill>
                  <a:schemeClr val="bg1"/>
                </a:solidFill>
              </a:rPr>
              <a:t> August 2024</a:t>
            </a:r>
          </a:p>
          <a:p>
            <a:endParaRPr lang="en-GB" sz="2400" dirty="0">
              <a:solidFill>
                <a:schemeClr val="bg1"/>
              </a:solidFill>
            </a:endParaRPr>
          </a:p>
        </p:txBody>
      </p:sp>
    </p:spTree>
    <p:extLst>
      <p:ext uri="{BB962C8B-B14F-4D97-AF65-F5344CB8AC3E}">
        <p14:creationId xmlns:p14="http://schemas.microsoft.com/office/powerpoint/2010/main" val="126376142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DCE14B-C15F-C21D-33E7-8A3DF2862CBA}"/>
              </a:ext>
            </a:extLst>
          </p:cNvPr>
          <p:cNvSpPr>
            <a:spLocks noGrp="1"/>
          </p:cNvSpPr>
          <p:nvPr>
            <p:ph type="title"/>
          </p:nvPr>
        </p:nvSpPr>
        <p:spPr>
          <a:xfrm>
            <a:off x="92467" y="180013"/>
            <a:ext cx="12099533" cy="1325563"/>
          </a:xfrm>
        </p:spPr>
        <p:txBody>
          <a:bodyPr/>
          <a:lstStyle/>
          <a:p>
            <a:r>
              <a:rPr lang="en-GB" b="1" dirty="0"/>
              <a:t>RSV the virus, immunity and vaccine targets </a:t>
            </a:r>
          </a:p>
        </p:txBody>
      </p:sp>
      <p:pic>
        <p:nvPicPr>
          <p:cNvPr id="6" name="Content Placeholder 5">
            <a:extLst>
              <a:ext uri="{FF2B5EF4-FFF2-40B4-BE49-F238E27FC236}">
                <a16:creationId xmlns:a16="http://schemas.microsoft.com/office/drawing/2014/main" id="{E4EF54B9-8FCD-F059-AC05-24604FF1CF5A}"/>
              </a:ext>
            </a:extLst>
          </p:cNvPr>
          <p:cNvPicPr>
            <a:picLocks noGrp="1" noChangeAspect="1"/>
          </p:cNvPicPr>
          <p:nvPr>
            <p:ph idx="1"/>
          </p:nvPr>
        </p:nvPicPr>
        <p:blipFill>
          <a:blip r:embed="rId2"/>
          <a:stretch>
            <a:fillRect/>
          </a:stretch>
        </p:blipFill>
        <p:spPr>
          <a:xfrm>
            <a:off x="6880743" y="1419784"/>
            <a:ext cx="4110768" cy="3418546"/>
          </a:xfrm>
          <a:prstGeom prst="rect">
            <a:avLst/>
          </a:prstGeom>
        </p:spPr>
      </p:pic>
      <p:sp>
        <p:nvSpPr>
          <p:cNvPr id="5" name="Slide Number Placeholder 4">
            <a:extLst>
              <a:ext uri="{FF2B5EF4-FFF2-40B4-BE49-F238E27FC236}">
                <a16:creationId xmlns:a16="http://schemas.microsoft.com/office/drawing/2014/main" id="{D6E1317D-A622-55EB-9BD5-6264CBCE7B41}"/>
              </a:ext>
            </a:extLst>
          </p:cNvPr>
          <p:cNvSpPr>
            <a:spLocks noGrp="1"/>
          </p:cNvSpPr>
          <p:nvPr>
            <p:ph type="sldNum" sz="quarter" idx="12"/>
          </p:nvPr>
        </p:nvSpPr>
        <p:spPr/>
        <p:txBody>
          <a:bodyPr/>
          <a:lstStyle/>
          <a:p>
            <a:fld id="{561D0CCE-8DCC-44DC-A653-AE62B1D84A52}" type="slidenum">
              <a:rPr lang="en-GB" smtClean="0"/>
              <a:pPr/>
              <a:t>10</a:t>
            </a:fld>
            <a:endParaRPr lang="en-GB"/>
          </a:p>
        </p:txBody>
      </p:sp>
      <p:sp>
        <p:nvSpPr>
          <p:cNvPr id="7" name="TextShape 1">
            <a:extLst>
              <a:ext uri="{FF2B5EF4-FFF2-40B4-BE49-F238E27FC236}">
                <a16:creationId xmlns:a16="http://schemas.microsoft.com/office/drawing/2014/main" id="{F7480EE5-9F1E-6EBC-C130-99AB031301FF}"/>
              </a:ext>
            </a:extLst>
          </p:cNvPr>
          <p:cNvSpPr txBox="1"/>
          <p:nvPr/>
        </p:nvSpPr>
        <p:spPr>
          <a:xfrm>
            <a:off x="6977849" y="5175113"/>
            <a:ext cx="4433200" cy="428858"/>
          </a:xfrm>
          <a:prstGeom prst="rect">
            <a:avLst/>
          </a:prstGeom>
          <a:noFill/>
          <a:ln>
            <a:noFill/>
          </a:ln>
        </p:spPr>
        <p:txBody>
          <a:bodyPr lIns="90000" tIns="45000" rIns="90000" bIns="45000"/>
          <a:lstStyle/>
          <a:p>
            <a:r>
              <a:rPr lang="en-US" sz="800" b="1" strike="noStrike" spc="-1" dirty="0">
                <a:solidFill>
                  <a:srgbClr val="0054A6"/>
                </a:solidFill>
                <a:latin typeface="Arial"/>
              </a:rPr>
              <a:t>Priorities for developing respiratory syncytial virus vaccines in different target populations, Volume: 12, Issue: 535, DOI: (10.1126/scitranslmed.aax2466) </a:t>
            </a:r>
            <a:endParaRPr lang="en-US" sz="800" b="0" strike="noStrike" spc="-1" dirty="0">
              <a:solidFill>
                <a:srgbClr val="000000"/>
              </a:solidFill>
              <a:latin typeface="Arial"/>
            </a:endParaRPr>
          </a:p>
        </p:txBody>
      </p:sp>
      <p:sp>
        <p:nvSpPr>
          <p:cNvPr id="8" name="Content Placeholder 2">
            <a:extLst>
              <a:ext uri="{FF2B5EF4-FFF2-40B4-BE49-F238E27FC236}">
                <a16:creationId xmlns:a16="http://schemas.microsoft.com/office/drawing/2014/main" id="{CD15031B-E64A-08A9-9952-7ADEE61D7168}"/>
              </a:ext>
            </a:extLst>
          </p:cNvPr>
          <p:cNvSpPr txBox="1">
            <a:spLocks/>
          </p:cNvSpPr>
          <p:nvPr/>
        </p:nvSpPr>
        <p:spPr>
          <a:xfrm>
            <a:off x="319595" y="1419783"/>
            <a:ext cx="6116715" cy="4359579"/>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sz="1600" dirty="0"/>
              <a:t>RSV exists as two types RSV A and RSV B, with further subtyping (clades) based on the genetically diverse surface glycoprotein</a:t>
            </a:r>
          </a:p>
          <a:p>
            <a:r>
              <a:rPr lang="en-GB" sz="1600" dirty="0"/>
              <a:t>The virus enters the host cell by attachment via the G protein and then fuses itself via the F protein to the host cell, releasing it’s genome for replication </a:t>
            </a:r>
          </a:p>
          <a:p>
            <a:r>
              <a:rPr lang="en-GB" sz="1600" dirty="0"/>
              <a:t>First infection occurs in infanthood, however immunity is not lifelong, with infection and reinfection occurring throughout life - this is due to a combination of immunity waning and antigenic changes in the virus particularly in the surface glycoproteins</a:t>
            </a:r>
          </a:p>
          <a:p>
            <a:r>
              <a:rPr lang="en-GB" sz="1600" dirty="0"/>
              <a:t>Past attempts at developing vaccines have been challenging with early whole inactivated virus versions leading to increased severity of disease at first infection – was it actually possible?</a:t>
            </a:r>
          </a:p>
          <a:p>
            <a:r>
              <a:rPr lang="en-GB" sz="1600" dirty="0"/>
              <a:t>Whole genome sequencing has demonstrated that whilst the RNA genome does continue to mutate, antigenically the fusion protein is fairly stable – particularly in the pre fusion form, making it a good target for vaccines and monoclonal therapies</a:t>
            </a:r>
          </a:p>
          <a:p>
            <a:endParaRPr lang="en-GB" dirty="0"/>
          </a:p>
        </p:txBody>
      </p:sp>
    </p:spTree>
    <p:extLst>
      <p:ext uri="{BB962C8B-B14F-4D97-AF65-F5344CB8AC3E}">
        <p14:creationId xmlns:p14="http://schemas.microsoft.com/office/powerpoint/2010/main" val="363854758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F3DB8A-9C8D-E52B-9169-E0CBA40BFD82}"/>
              </a:ext>
            </a:extLst>
          </p:cNvPr>
          <p:cNvSpPr>
            <a:spLocks noGrp="1"/>
          </p:cNvSpPr>
          <p:nvPr>
            <p:ph type="title"/>
          </p:nvPr>
        </p:nvSpPr>
        <p:spPr>
          <a:xfrm>
            <a:off x="529975" y="158402"/>
            <a:ext cx="10515600" cy="1325563"/>
          </a:xfrm>
        </p:spPr>
        <p:txBody>
          <a:bodyPr/>
          <a:lstStyle/>
          <a:p>
            <a:r>
              <a:rPr lang="en-GB" b="1" dirty="0"/>
              <a:t>RSV – The Disease in Infants</a:t>
            </a:r>
          </a:p>
        </p:txBody>
      </p:sp>
      <p:sp>
        <p:nvSpPr>
          <p:cNvPr id="5" name="Slide Number Placeholder 4">
            <a:extLst>
              <a:ext uri="{FF2B5EF4-FFF2-40B4-BE49-F238E27FC236}">
                <a16:creationId xmlns:a16="http://schemas.microsoft.com/office/drawing/2014/main" id="{EE0DEAF0-1101-D2EC-094A-3D03DD75ABC5}"/>
              </a:ext>
            </a:extLst>
          </p:cNvPr>
          <p:cNvSpPr>
            <a:spLocks noGrp="1"/>
          </p:cNvSpPr>
          <p:nvPr>
            <p:ph type="sldNum" sz="quarter" idx="12"/>
          </p:nvPr>
        </p:nvSpPr>
        <p:spPr/>
        <p:txBody>
          <a:bodyPr/>
          <a:lstStyle/>
          <a:p>
            <a:fld id="{561D0CCE-8DCC-44DC-A653-AE62B1D84A52}" type="slidenum">
              <a:rPr lang="en-GB" smtClean="0"/>
              <a:pPr/>
              <a:t>11</a:t>
            </a:fld>
            <a:endParaRPr lang="en-GB"/>
          </a:p>
        </p:txBody>
      </p:sp>
      <p:sp>
        <p:nvSpPr>
          <p:cNvPr id="7" name="Content Placeholder 6">
            <a:extLst>
              <a:ext uri="{FF2B5EF4-FFF2-40B4-BE49-F238E27FC236}">
                <a16:creationId xmlns:a16="http://schemas.microsoft.com/office/drawing/2014/main" id="{5A748B90-EF4C-3E01-73D9-556A377449A6}"/>
              </a:ext>
            </a:extLst>
          </p:cNvPr>
          <p:cNvSpPr>
            <a:spLocks noGrp="1"/>
          </p:cNvSpPr>
          <p:nvPr>
            <p:ph idx="1"/>
          </p:nvPr>
        </p:nvSpPr>
        <p:spPr>
          <a:xfrm>
            <a:off x="355109" y="1162975"/>
            <a:ext cx="6205490" cy="4873841"/>
          </a:xfrm>
        </p:spPr>
        <p:txBody>
          <a:bodyPr/>
          <a:lstStyle/>
          <a:p>
            <a:r>
              <a:rPr lang="en-GB" sz="1600" dirty="0"/>
              <a:t>RSV is most commonly associated with the clinical syndrome bronchiolitis</a:t>
            </a:r>
          </a:p>
          <a:p>
            <a:r>
              <a:rPr lang="en-GB" sz="1600" dirty="0"/>
              <a:t>Every RSV season the proportion of babies under the age of 12 months admitted to paediatric units with bronchiolitis increases. Whilst other respiratory viruses can cause bronchiolitis, around 70% of cases are attributed to RSV.  </a:t>
            </a:r>
          </a:p>
          <a:p>
            <a:pPr lvl="1"/>
            <a:r>
              <a:rPr lang="en-GB" sz="1200" dirty="0"/>
              <a:t>Bronchiolitis is caused by increased mucus secretion and inflammation in the small airways of the lung, this is then combined with virally damaged cells sloughing into the same airway causing blockage.</a:t>
            </a:r>
          </a:p>
          <a:p>
            <a:pPr lvl="1"/>
            <a:r>
              <a:rPr lang="en-GB" sz="1200" dirty="0"/>
              <a:t>To breath, the infant is able to pass air into the lung but the blockage prevents air leaving easily – this leads to hyperinflation of the lung alveoli and the chest then physically appears inflated with poor inspiration and expiration of air. </a:t>
            </a:r>
          </a:p>
          <a:p>
            <a:pPr lvl="1"/>
            <a:r>
              <a:rPr lang="en-GB" sz="1200" dirty="0"/>
              <a:t>There is no treatment, antivirals like ribavirin have little to no effect, with infants admitted to hospital managed supportively – a proportion will require ITU admission</a:t>
            </a:r>
          </a:p>
          <a:p>
            <a:r>
              <a:rPr lang="en-GB" sz="1600" dirty="0"/>
              <a:t>Highly vulnerable infants are currently offered the prophylactic monoclonal palivizumab at monthly intervals throughout the RSV season to prevent severe disease</a:t>
            </a:r>
          </a:p>
          <a:p>
            <a:r>
              <a:rPr lang="en-GB" sz="1600" dirty="0"/>
              <a:t>RSV infection in early life has long been attributed to increased risk of asthma and childhood wheeze</a:t>
            </a:r>
          </a:p>
          <a:p>
            <a:endParaRPr lang="en-GB" dirty="0"/>
          </a:p>
        </p:txBody>
      </p:sp>
      <p:pic>
        <p:nvPicPr>
          <p:cNvPr id="8" name="Picture 7">
            <a:extLst>
              <a:ext uri="{FF2B5EF4-FFF2-40B4-BE49-F238E27FC236}">
                <a16:creationId xmlns:a16="http://schemas.microsoft.com/office/drawing/2014/main" id="{C992F47B-58E1-3124-B954-7B65DAFFBCAD}"/>
              </a:ext>
            </a:extLst>
          </p:cNvPr>
          <p:cNvPicPr>
            <a:picLocks noChangeAspect="1"/>
          </p:cNvPicPr>
          <p:nvPr/>
        </p:nvPicPr>
        <p:blipFill>
          <a:blip r:embed="rId2"/>
          <a:stretch>
            <a:fillRect/>
          </a:stretch>
        </p:blipFill>
        <p:spPr>
          <a:xfrm>
            <a:off x="7327822" y="1045960"/>
            <a:ext cx="3582834" cy="4323359"/>
          </a:xfrm>
          <a:prstGeom prst="rect">
            <a:avLst/>
          </a:prstGeom>
        </p:spPr>
      </p:pic>
      <p:sp>
        <p:nvSpPr>
          <p:cNvPr id="10" name="TextBox 9">
            <a:extLst>
              <a:ext uri="{FF2B5EF4-FFF2-40B4-BE49-F238E27FC236}">
                <a16:creationId xmlns:a16="http://schemas.microsoft.com/office/drawing/2014/main" id="{8913AEDD-85FE-041B-D3A7-3C5C51025A0F}"/>
              </a:ext>
            </a:extLst>
          </p:cNvPr>
          <p:cNvSpPr txBox="1"/>
          <p:nvPr/>
        </p:nvSpPr>
        <p:spPr>
          <a:xfrm>
            <a:off x="7111014" y="5493415"/>
            <a:ext cx="4991122" cy="261610"/>
          </a:xfrm>
          <a:prstGeom prst="rect">
            <a:avLst/>
          </a:prstGeom>
          <a:noFill/>
        </p:spPr>
        <p:txBody>
          <a:bodyPr wrap="square">
            <a:spAutoFit/>
          </a:bodyPr>
          <a:lstStyle/>
          <a:p>
            <a:r>
              <a:rPr lang="en-GB" sz="1100" dirty="0">
                <a:hlinkClick r:id="rId3"/>
              </a:rPr>
              <a:t>Diagnosis and Management of Respiratory Syncytial… | </a:t>
            </a:r>
            <a:r>
              <a:rPr lang="en-GB" sz="1100" dirty="0" err="1">
                <a:hlinkClick r:id="rId3"/>
              </a:rPr>
              <a:t>Relias</a:t>
            </a:r>
            <a:r>
              <a:rPr lang="en-GB" sz="1100" dirty="0">
                <a:hlinkClick r:id="rId3"/>
              </a:rPr>
              <a:t> Media</a:t>
            </a:r>
            <a:endParaRPr lang="en-GB" sz="1100" dirty="0"/>
          </a:p>
        </p:txBody>
      </p:sp>
    </p:spTree>
    <p:extLst>
      <p:ext uri="{BB962C8B-B14F-4D97-AF65-F5344CB8AC3E}">
        <p14:creationId xmlns:p14="http://schemas.microsoft.com/office/powerpoint/2010/main" val="39772104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D721B4-1ACC-E462-5D44-2417A2AC199A}"/>
              </a:ext>
            </a:extLst>
          </p:cNvPr>
          <p:cNvSpPr>
            <a:spLocks noGrp="1"/>
          </p:cNvSpPr>
          <p:nvPr>
            <p:ph type="title"/>
          </p:nvPr>
        </p:nvSpPr>
        <p:spPr>
          <a:xfrm>
            <a:off x="417250" y="74566"/>
            <a:ext cx="10515600" cy="1325563"/>
          </a:xfrm>
        </p:spPr>
        <p:txBody>
          <a:bodyPr/>
          <a:lstStyle/>
          <a:p>
            <a:r>
              <a:rPr lang="en-GB" b="1" dirty="0"/>
              <a:t>RSV – The Disease in Adults</a:t>
            </a:r>
          </a:p>
        </p:txBody>
      </p:sp>
      <p:sp>
        <p:nvSpPr>
          <p:cNvPr id="3" name="Content Placeholder 2">
            <a:extLst>
              <a:ext uri="{FF2B5EF4-FFF2-40B4-BE49-F238E27FC236}">
                <a16:creationId xmlns:a16="http://schemas.microsoft.com/office/drawing/2014/main" id="{775AE647-A88B-5F73-46A1-007994E3D69D}"/>
              </a:ext>
            </a:extLst>
          </p:cNvPr>
          <p:cNvSpPr>
            <a:spLocks noGrp="1"/>
          </p:cNvSpPr>
          <p:nvPr>
            <p:ph idx="1"/>
          </p:nvPr>
        </p:nvSpPr>
        <p:spPr>
          <a:xfrm>
            <a:off x="417250" y="1106533"/>
            <a:ext cx="5424257" cy="4351338"/>
          </a:xfrm>
        </p:spPr>
        <p:txBody>
          <a:bodyPr/>
          <a:lstStyle/>
          <a:p>
            <a:r>
              <a:rPr lang="en-GB" sz="1800" dirty="0"/>
              <a:t>RSV in older children and adults becomes part of the ‘common cold’ causing viruses</a:t>
            </a:r>
          </a:p>
          <a:p>
            <a:pPr lvl="1"/>
            <a:r>
              <a:rPr lang="en-GB" sz="1800" dirty="0"/>
              <a:t>Anecdotally adults with RSV describe the cold has being heavy and long lasting with prolonged post infection cough</a:t>
            </a:r>
          </a:p>
          <a:p>
            <a:r>
              <a:rPr lang="en-GB" sz="1800" dirty="0"/>
              <a:t>Diseases like Bronchiolitis and bronchitis are can occur in adults, particularly in those who smoke or have chronic lung conditions</a:t>
            </a:r>
          </a:p>
          <a:p>
            <a:r>
              <a:rPr lang="en-GB" sz="1800" dirty="0"/>
              <a:t>In the immunosuppressed, RSV is a significant cause of increased morbidity and mortality</a:t>
            </a:r>
          </a:p>
          <a:p>
            <a:pPr lvl="1"/>
            <a:r>
              <a:rPr lang="en-GB" sz="1400" dirty="0"/>
              <a:t>Treatment options are limited to ribavirin and immunoglobulins with little evidence of effectiveness</a:t>
            </a:r>
          </a:p>
          <a:p>
            <a:r>
              <a:rPr lang="en-GB" sz="1800" dirty="0"/>
              <a:t>Increased awareness of adult RSV,  has shown that in the elderly RSV is a significant cause of severe disease, often with insidious onset.</a:t>
            </a:r>
          </a:p>
          <a:p>
            <a:r>
              <a:rPr lang="en-GB" sz="1800" dirty="0"/>
              <a:t>Generally, severe RSV disease is most common at the extremes of the age spectrum and in people with underlying conditions. </a:t>
            </a:r>
          </a:p>
          <a:p>
            <a:endParaRPr lang="en-GB" sz="1800" dirty="0"/>
          </a:p>
          <a:p>
            <a:endParaRPr lang="en-GB" sz="1800" dirty="0"/>
          </a:p>
        </p:txBody>
      </p:sp>
      <p:sp>
        <p:nvSpPr>
          <p:cNvPr id="5" name="Slide Number Placeholder 4">
            <a:extLst>
              <a:ext uri="{FF2B5EF4-FFF2-40B4-BE49-F238E27FC236}">
                <a16:creationId xmlns:a16="http://schemas.microsoft.com/office/drawing/2014/main" id="{57E7421D-CF7F-DB45-CFB4-93D37E70B651}"/>
              </a:ext>
            </a:extLst>
          </p:cNvPr>
          <p:cNvSpPr>
            <a:spLocks noGrp="1"/>
          </p:cNvSpPr>
          <p:nvPr>
            <p:ph type="sldNum" sz="quarter" idx="12"/>
          </p:nvPr>
        </p:nvSpPr>
        <p:spPr/>
        <p:txBody>
          <a:bodyPr/>
          <a:lstStyle/>
          <a:p>
            <a:fld id="{561D0CCE-8DCC-44DC-A653-AE62B1D84A52}" type="slidenum">
              <a:rPr lang="en-GB" smtClean="0"/>
              <a:pPr/>
              <a:t>12</a:t>
            </a:fld>
            <a:endParaRPr lang="en-GB"/>
          </a:p>
        </p:txBody>
      </p:sp>
      <p:pic>
        <p:nvPicPr>
          <p:cNvPr id="6" name="Picture 5">
            <a:extLst>
              <a:ext uri="{FF2B5EF4-FFF2-40B4-BE49-F238E27FC236}">
                <a16:creationId xmlns:a16="http://schemas.microsoft.com/office/drawing/2014/main" id="{D291DF05-D574-1D9E-7FD7-92248320D2CD}"/>
              </a:ext>
            </a:extLst>
          </p:cNvPr>
          <p:cNvPicPr>
            <a:picLocks noChangeAspect="1"/>
          </p:cNvPicPr>
          <p:nvPr/>
        </p:nvPicPr>
        <p:blipFill>
          <a:blip r:embed="rId2"/>
          <a:stretch>
            <a:fillRect/>
          </a:stretch>
        </p:blipFill>
        <p:spPr>
          <a:xfrm>
            <a:off x="5974082" y="1541582"/>
            <a:ext cx="5782614" cy="3527568"/>
          </a:xfrm>
          <a:prstGeom prst="rect">
            <a:avLst/>
          </a:prstGeom>
        </p:spPr>
      </p:pic>
    </p:spTree>
    <p:extLst>
      <p:ext uri="{BB962C8B-B14F-4D97-AF65-F5344CB8AC3E}">
        <p14:creationId xmlns:p14="http://schemas.microsoft.com/office/powerpoint/2010/main" val="372411250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1669A8-CF37-C58C-8459-9FFD1035419F}"/>
              </a:ext>
            </a:extLst>
          </p:cNvPr>
          <p:cNvSpPr>
            <a:spLocks noGrp="1"/>
          </p:cNvSpPr>
          <p:nvPr>
            <p:ph type="title"/>
          </p:nvPr>
        </p:nvSpPr>
        <p:spPr>
          <a:xfrm>
            <a:off x="838200" y="1927595"/>
            <a:ext cx="10515600" cy="1325563"/>
          </a:xfrm>
        </p:spPr>
        <p:txBody>
          <a:bodyPr/>
          <a:lstStyle/>
          <a:p>
            <a:r>
              <a:rPr lang="en-GB" b="1" dirty="0"/>
              <a:t>RSV epidemiology</a:t>
            </a:r>
            <a:br>
              <a:rPr lang="en-GB" b="1" dirty="0"/>
            </a:br>
            <a:br>
              <a:rPr lang="en-GB" b="1" dirty="0"/>
            </a:br>
            <a:r>
              <a:rPr lang="en-GB" sz="3600" dirty="0"/>
              <a:t>Simon Cottrell-Scientific Lead/ Senior Principal Epidemiologist </a:t>
            </a:r>
            <a:br>
              <a:rPr lang="en-GB" sz="3600" dirty="0"/>
            </a:br>
            <a:r>
              <a:rPr lang="en-GB" sz="3600" dirty="0"/>
              <a:t>Public Health Wales – CDSC Health Protection</a:t>
            </a:r>
          </a:p>
        </p:txBody>
      </p:sp>
      <p:sp>
        <p:nvSpPr>
          <p:cNvPr id="5" name="Slide Number Placeholder 4">
            <a:extLst>
              <a:ext uri="{FF2B5EF4-FFF2-40B4-BE49-F238E27FC236}">
                <a16:creationId xmlns:a16="http://schemas.microsoft.com/office/drawing/2014/main" id="{BA6D9C34-F358-9829-45F1-0D9586CA64BD}"/>
              </a:ext>
            </a:extLst>
          </p:cNvPr>
          <p:cNvSpPr>
            <a:spLocks noGrp="1"/>
          </p:cNvSpPr>
          <p:nvPr>
            <p:ph type="sldNum" sz="quarter" idx="12"/>
          </p:nvPr>
        </p:nvSpPr>
        <p:spPr/>
        <p:txBody>
          <a:bodyPr/>
          <a:lstStyle/>
          <a:p>
            <a:fld id="{561D0CCE-8DCC-44DC-A653-AE62B1D84A52}" type="slidenum">
              <a:rPr lang="en-GB" smtClean="0"/>
              <a:pPr/>
              <a:t>13</a:t>
            </a:fld>
            <a:endParaRPr lang="en-GB"/>
          </a:p>
        </p:txBody>
      </p:sp>
    </p:spTree>
    <p:extLst>
      <p:ext uri="{BB962C8B-B14F-4D97-AF65-F5344CB8AC3E}">
        <p14:creationId xmlns:p14="http://schemas.microsoft.com/office/powerpoint/2010/main" val="407825168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F6F1838-BA06-4302-8A05-9FEC637A713F}"/>
              </a:ext>
            </a:extLst>
          </p:cNvPr>
          <p:cNvSpPr>
            <a:spLocks noGrp="1"/>
          </p:cNvSpPr>
          <p:nvPr>
            <p:ph type="title"/>
          </p:nvPr>
        </p:nvSpPr>
        <p:spPr>
          <a:xfrm>
            <a:off x="439069" y="230343"/>
            <a:ext cx="10515600" cy="766320"/>
          </a:xfrm>
        </p:spPr>
        <p:txBody>
          <a:bodyPr lIns="91440" tIns="45720" rIns="91440" bIns="45720" anchor="t"/>
          <a:lstStyle/>
          <a:p>
            <a:r>
              <a:rPr lang="en-GB" b="1" dirty="0"/>
              <a:t>RSV epidemiology</a:t>
            </a:r>
          </a:p>
        </p:txBody>
      </p:sp>
      <p:sp>
        <p:nvSpPr>
          <p:cNvPr id="3" name="Content Placeholder 2">
            <a:extLst>
              <a:ext uri="{FF2B5EF4-FFF2-40B4-BE49-F238E27FC236}">
                <a16:creationId xmlns:a16="http://schemas.microsoft.com/office/drawing/2014/main" id="{23225B5D-85E8-446D-86EB-27C2E4A6675D}"/>
              </a:ext>
            </a:extLst>
          </p:cNvPr>
          <p:cNvSpPr>
            <a:spLocks noGrp="1"/>
          </p:cNvSpPr>
          <p:nvPr>
            <p:ph idx="1"/>
          </p:nvPr>
        </p:nvSpPr>
        <p:spPr>
          <a:xfrm>
            <a:off x="114299" y="1318205"/>
            <a:ext cx="5432539" cy="4499994"/>
          </a:xfrm>
        </p:spPr>
        <p:txBody>
          <a:bodyPr vert="horz" lIns="91440" tIns="45720" rIns="91440" bIns="45720" rtlCol="0" anchor="t">
            <a:noAutofit/>
          </a:bodyPr>
          <a:lstStyle/>
          <a:p>
            <a:pPr marL="285750" indent="-285750"/>
            <a:r>
              <a:rPr lang="en-GB" sz="1800" dirty="0">
                <a:cs typeface="Arial"/>
              </a:rPr>
              <a:t>Activity is higher in winter, with RSV season in the UK usually starting from October, peaking in December and declining by March </a:t>
            </a:r>
          </a:p>
          <a:p>
            <a:pPr marL="285750" indent="-285750"/>
            <a:r>
              <a:rPr lang="en-GB" sz="1800" dirty="0">
                <a:cs typeface="Arial"/>
              </a:rPr>
              <a:t>Whilst the occurrence of the mid-winter peak is often predictable, its size varies from year to year </a:t>
            </a:r>
          </a:p>
          <a:p>
            <a:pPr marL="285750" indent="-285750"/>
            <a:r>
              <a:rPr lang="en-GB" sz="1800" dirty="0">
                <a:effectLst/>
                <a:ea typeface="Calibri" panose="020F0502020204030204" pitchFamily="34" charset="0"/>
              </a:rPr>
              <a:t>Confirmed case burden is highest in children aged up to 5y. In Wales, there are more than 1,000 babies (&lt;1y) in hospital with RSV annually</a:t>
            </a:r>
            <a:endParaRPr lang="en-GB" sz="1800" dirty="0">
              <a:cs typeface="Arial"/>
            </a:endParaRPr>
          </a:p>
          <a:p>
            <a:pPr marL="285750" indent="-285750"/>
            <a:r>
              <a:rPr lang="en-GB" sz="1800" dirty="0">
                <a:cs typeface="Arial"/>
              </a:rPr>
              <a:t>It is a leading cause of infant mortality globally, and results in 20 to 30 deaths per year in the UK</a:t>
            </a:r>
          </a:p>
          <a:p>
            <a:pPr marL="285750" indent="-285750"/>
            <a:r>
              <a:rPr lang="en-GB" sz="1800" dirty="0">
                <a:cs typeface="Arial"/>
              </a:rPr>
              <a:t>For further information on RSV in Wales please go to </a:t>
            </a:r>
            <a:r>
              <a:rPr lang="en-GB" sz="1800" dirty="0">
                <a:ea typeface="+mn-lt"/>
                <a:cs typeface="+mn-lt"/>
              </a:rPr>
              <a:t>Public Health Wales Weekly Influenza &amp; Acute Respiratory Infection Surveillance Report</a:t>
            </a:r>
            <a:r>
              <a:rPr lang="en-GB" sz="1800" dirty="0">
                <a:cs typeface="Arial"/>
              </a:rPr>
              <a:t>  </a:t>
            </a:r>
            <a:r>
              <a:rPr lang="en-GB" sz="1800" dirty="0">
                <a:ea typeface="+mn-lt"/>
                <a:cs typeface="+mn-lt"/>
                <a:hlinkClick r:id="rId3"/>
              </a:rPr>
              <a:t>10 (wales.nhs.uk)</a:t>
            </a:r>
            <a:endParaRPr lang="en-GB" sz="1800" dirty="0">
              <a:ea typeface="+mn-lt"/>
              <a:cs typeface="+mn-lt"/>
            </a:endParaRPr>
          </a:p>
        </p:txBody>
      </p:sp>
      <p:sp>
        <p:nvSpPr>
          <p:cNvPr id="11" name="Slide Number Placeholder 10">
            <a:extLst>
              <a:ext uri="{FF2B5EF4-FFF2-40B4-BE49-F238E27FC236}">
                <a16:creationId xmlns:a16="http://schemas.microsoft.com/office/drawing/2014/main" id="{85EC59C1-D0C4-4AFA-96A0-7FE1EAEEE6AD}"/>
              </a:ext>
            </a:extLst>
          </p:cNvPr>
          <p:cNvSpPr>
            <a:spLocks noGrp="1"/>
          </p:cNvSpPr>
          <p:nvPr>
            <p:ph type="sldNum" sz="quarter" idx="11"/>
          </p:nvPr>
        </p:nvSpPr>
        <p:spPr>
          <a:xfrm>
            <a:off x="11163729" y="6349389"/>
            <a:ext cx="7315200" cy="365125"/>
          </a:xfrm>
        </p:spPr>
        <p:txBody>
          <a:bodyPr/>
          <a:lstStyle/>
          <a:p>
            <a:pPr marL="0" marR="0" lvl="0" indent="0" defTabSz="914400" rtl="0" eaLnBrk="1" fontAlgn="auto" latinLnBrk="0" hangingPunct="1">
              <a:lnSpc>
                <a:spcPct val="100000"/>
              </a:lnSpc>
              <a:spcBef>
                <a:spcPts val="0"/>
              </a:spcBef>
              <a:spcAft>
                <a:spcPts val="0"/>
              </a:spcAft>
              <a:buClrTx/>
              <a:buSzTx/>
              <a:buFontTx/>
              <a:buNone/>
              <a:tabLst/>
              <a:defRPr/>
            </a:pPr>
            <a:fld id="{344369E4-5DE7-46E5-874E-4FD437973785}" type="slidenum">
              <a:rPr lang="en-GB"/>
              <a:pPr marL="0" marR="0" lvl="0" indent="0" defTabSz="914400" rtl="0" eaLnBrk="1" fontAlgn="auto" latinLnBrk="0" hangingPunct="1">
                <a:lnSpc>
                  <a:spcPct val="100000"/>
                </a:lnSpc>
                <a:spcBef>
                  <a:spcPts val="0"/>
                </a:spcBef>
                <a:spcAft>
                  <a:spcPts val="0"/>
                </a:spcAft>
                <a:buClrTx/>
                <a:buSzTx/>
                <a:buFontTx/>
                <a:buNone/>
                <a:tabLst/>
                <a:defRPr/>
              </a:pPr>
              <a:t>14</a:t>
            </a:fld>
            <a:endParaRPr lang="en-GB" dirty="0"/>
          </a:p>
        </p:txBody>
      </p:sp>
      <p:pic>
        <p:nvPicPr>
          <p:cNvPr id="6" name="Picture 5">
            <a:extLst>
              <a:ext uri="{FF2B5EF4-FFF2-40B4-BE49-F238E27FC236}">
                <a16:creationId xmlns:a16="http://schemas.microsoft.com/office/drawing/2014/main" id="{6C3575C5-9041-1562-D847-BC2CF24772D2}"/>
              </a:ext>
            </a:extLst>
          </p:cNvPr>
          <p:cNvPicPr>
            <a:picLocks noChangeAspect="1"/>
          </p:cNvPicPr>
          <p:nvPr/>
        </p:nvPicPr>
        <p:blipFill>
          <a:blip r:embed="rId4"/>
          <a:stretch>
            <a:fillRect/>
          </a:stretch>
        </p:blipFill>
        <p:spPr>
          <a:xfrm>
            <a:off x="5633934" y="1039801"/>
            <a:ext cx="6558066" cy="4480686"/>
          </a:xfrm>
          <a:prstGeom prst="rect">
            <a:avLst/>
          </a:prstGeom>
        </p:spPr>
      </p:pic>
    </p:spTree>
    <p:extLst>
      <p:ext uri="{BB962C8B-B14F-4D97-AF65-F5344CB8AC3E}">
        <p14:creationId xmlns:p14="http://schemas.microsoft.com/office/powerpoint/2010/main" val="57079145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a:extLst>
              <a:ext uri="{FF2B5EF4-FFF2-40B4-BE49-F238E27FC236}">
                <a16:creationId xmlns:a16="http://schemas.microsoft.com/office/drawing/2014/main" id="{434A5C61-78D9-DAEE-4D93-7645BCC8EA2A}"/>
              </a:ext>
            </a:extLst>
          </p:cNvPr>
          <p:cNvSpPr txBox="1">
            <a:spLocks noGrp="1"/>
          </p:cNvSpPr>
          <p:nvPr>
            <p:ph type="title"/>
          </p:nvPr>
        </p:nvSpPr>
        <p:spPr>
          <a:xfrm>
            <a:off x="480497" y="187973"/>
            <a:ext cx="10109211" cy="1240697"/>
          </a:xfrm>
          <a:prstGeom prst="rect">
            <a:avLst/>
          </a:prstGeom>
          <a:noFill/>
          <a:ln>
            <a:noFill/>
          </a:ln>
        </p:spPr>
        <p:txBody>
          <a:bodyPr vert="horz" wrap="square" lIns="0" tIns="9625" rIns="0" bIns="0" anchor="t" anchorCtr="0" compatLnSpc="1">
            <a:spAutoFit/>
          </a:bodyPr>
          <a:lstStyle/>
          <a:p>
            <a:pPr marL="7702">
              <a:spcBef>
                <a:spcPts val="76"/>
              </a:spcBef>
            </a:pPr>
            <a:r>
              <a:rPr lang="en-GB" b="1" spc="-12" dirty="0"/>
              <a:t>RSV burden in Wales (&lt;5ys)</a:t>
            </a:r>
            <a:br>
              <a:rPr lang="en-GB" spc="-12" dirty="0"/>
            </a:br>
            <a:r>
              <a:rPr lang="en-GB" sz="2244" spc="-6" dirty="0">
                <a:solidFill>
                  <a:srgbClr val="F43882"/>
                </a:solidFill>
                <a:latin typeface="Ubuntu-Light"/>
              </a:rPr>
              <a:t>And the impact of COVID-19 restrictions on RSV seasonality								</a:t>
            </a:r>
            <a:endParaRPr lang="en-GB" sz="2244" dirty="0">
              <a:latin typeface="Ubuntu-Light"/>
            </a:endParaRPr>
          </a:p>
        </p:txBody>
      </p:sp>
      <p:sp>
        <p:nvSpPr>
          <p:cNvPr id="3" name="object 4">
            <a:extLst>
              <a:ext uri="{FF2B5EF4-FFF2-40B4-BE49-F238E27FC236}">
                <a16:creationId xmlns:a16="http://schemas.microsoft.com/office/drawing/2014/main" id="{9745C789-59F5-AD4E-654A-8517E7208438}"/>
              </a:ext>
            </a:extLst>
          </p:cNvPr>
          <p:cNvSpPr txBox="1"/>
          <p:nvPr/>
        </p:nvSpPr>
        <p:spPr>
          <a:xfrm>
            <a:off x="310206" y="6300603"/>
            <a:ext cx="860235" cy="109216"/>
          </a:xfrm>
          <a:prstGeom prst="rect">
            <a:avLst/>
          </a:prstGeom>
          <a:noFill/>
          <a:ln cap="flat">
            <a:noFill/>
          </a:ln>
        </p:spPr>
        <p:txBody>
          <a:bodyPr vert="horz" wrap="square" lIns="0" tIns="1924" rIns="0" bIns="0" anchor="t" anchorCtr="0" compatLnSpc="1">
            <a:spAutoFit/>
          </a:bodyPr>
          <a:lstStyle/>
          <a:p>
            <a:pPr marL="7702" defTabSz="554492">
              <a:spcBef>
                <a:spcPts val="15"/>
              </a:spcBef>
              <a:defRPr sz="1800" b="0" i="0" u="none" strike="noStrike" kern="0" cap="none" spc="0" baseline="0">
                <a:solidFill>
                  <a:srgbClr val="000000"/>
                </a:solidFill>
                <a:uFillTx/>
              </a:defRPr>
            </a:pPr>
            <a:r>
              <a:rPr lang="en-US" sz="697" b="1" kern="0">
                <a:solidFill>
                  <a:srgbClr val="315083"/>
                </a:solidFill>
                <a:latin typeface="Ubuntu"/>
                <a:cs typeface="Ubuntu"/>
              </a:rPr>
              <a:t>Public</a:t>
            </a:r>
            <a:r>
              <a:rPr lang="en-US" sz="697" b="1" kern="0" spc="-6">
                <a:solidFill>
                  <a:srgbClr val="315083"/>
                </a:solidFill>
                <a:latin typeface="Ubuntu"/>
                <a:cs typeface="Ubuntu"/>
              </a:rPr>
              <a:t> </a:t>
            </a:r>
            <a:r>
              <a:rPr lang="en-US" sz="697" b="1" kern="0">
                <a:solidFill>
                  <a:srgbClr val="315083"/>
                </a:solidFill>
                <a:latin typeface="Ubuntu"/>
                <a:cs typeface="Ubuntu"/>
              </a:rPr>
              <a:t>Health </a:t>
            </a:r>
            <a:r>
              <a:rPr lang="en-US" sz="697" b="1" kern="0" spc="-6">
                <a:solidFill>
                  <a:srgbClr val="315083"/>
                </a:solidFill>
                <a:latin typeface="Ubuntu"/>
                <a:cs typeface="Ubuntu"/>
              </a:rPr>
              <a:t>Wales</a:t>
            </a:r>
            <a:endParaRPr lang="en-US" sz="697" kern="0">
              <a:solidFill>
                <a:srgbClr val="000000"/>
              </a:solidFill>
              <a:latin typeface="Ubuntu"/>
              <a:cs typeface="Ubuntu"/>
            </a:endParaRPr>
          </a:p>
        </p:txBody>
      </p:sp>
      <p:sp>
        <p:nvSpPr>
          <p:cNvPr id="4" name="object 6">
            <a:extLst>
              <a:ext uri="{FF2B5EF4-FFF2-40B4-BE49-F238E27FC236}">
                <a16:creationId xmlns:a16="http://schemas.microsoft.com/office/drawing/2014/main" id="{79DEA64E-1951-7951-C6CC-4821957A097F}"/>
              </a:ext>
            </a:extLst>
          </p:cNvPr>
          <p:cNvSpPr txBox="1"/>
          <p:nvPr/>
        </p:nvSpPr>
        <p:spPr>
          <a:xfrm>
            <a:off x="11800499" y="6300603"/>
            <a:ext cx="104738" cy="109216"/>
          </a:xfrm>
          <a:prstGeom prst="rect">
            <a:avLst/>
          </a:prstGeom>
          <a:noFill/>
          <a:ln cap="flat">
            <a:noFill/>
          </a:ln>
        </p:spPr>
        <p:txBody>
          <a:bodyPr vert="horz" wrap="square" lIns="0" tIns="1924" rIns="0" bIns="0" anchor="t" anchorCtr="0" compatLnSpc="1">
            <a:spAutoFit/>
          </a:bodyPr>
          <a:lstStyle/>
          <a:p>
            <a:pPr marL="23106" defTabSz="554492">
              <a:spcBef>
                <a:spcPts val="15"/>
              </a:spcBef>
              <a:defRPr sz="1800" b="0" i="0" u="none" strike="noStrike" kern="0" cap="none" spc="0" baseline="0">
                <a:solidFill>
                  <a:srgbClr val="000000"/>
                </a:solidFill>
                <a:uFillTx/>
              </a:defRPr>
            </a:pPr>
            <a:fld id="{AD570133-4991-4D4E-A234-3516903B9226}" type="slidenum">
              <a:rPr lang="en-US" sz="697" b="1" kern="0">
                <a:solidFill>
                  <a:srgbClr val="315083"/>
                </a:solidFill>
                <a:latin typeface="Ubuntu"/>
              </a:rPr>
              <a:pPr marL="23106" defTabSz="554492">
                <a:spcBef>
                  <a:spcPts val="15"/>
                </a:spcBef>
                <a:defRPr sz="1800" b="0" i="0" u="none" strike="noStrike" kern="0" cap="none" spc="0" baseline="0">
                  <a:solidFill>
                    <a:srgbClr val="000000"/>
                  </a:solidFill>
                  <a:uFillTx/>
                </a:defRPr>
              </a:pPr>
              <a:t>15</a:t>
            </a:fld>
            <a:endParaRPr lang="en-US" sz="697" b="1" kern="0">
              <a:solidFill>
                <a:srgbClr val="315083"/>
              </a:solidFill>
              <a:latin typeface="Ubuntu"/>
            </a:endParaRPr>
          </a:p>
        </p:txBody>
      </p:sp>
      <p:sp>
        <p:nvSpPr>
          <p:cNvPr id="5" name="object 3">
            <a:extLst>
              <a:ext uri="{FF2B5EF4-FFF2-40B4-BE49-F238E27FC236}">
                <a16:creationId xmlns:a16="http://schemas.microsoft.com/office/drawing/2014/main" id="{D8929A0F-A549-6256-2198-E91C62FEB562}"/>
              </a:ext>
            </a:extLst>
          </p:cNvPr>
          <p:cNvSpPr txBox="1"/>
          <p:nvPr/>
        </p:nvSpPr>
        <p:spPr>
          <a:xfrm>
            <a:off x="480497" y="1235269"/>
            <a:ext cx="5570429" cy="402108"/>
          </a:xfrm>
          <a:prstGeom prst="rect">
            <a:avLst/>
          </a:prstGeom>
          <a:noFill/>
          <a:ln cap="flat">
            <a:noFill/>
          </a:ln>
        </p:spPr>
        <p:txBody>
          <a:bodyPr vert="horz" wrap="square" lIns="0" tIns="7313" rIns="0" bIns="0" anchor="t" anchorCtr="0" compatLnSpc="1">
            <a:spAutoFit/>
          </a:bodyPr>
          <a:lstStyle/>
          <a:p>
            <a:pPr defTabSz="554492">
              <a:lnSpc>
                <a:spcPct val="90000"/>
              </a:lnSpc>
              <a:tabLst>
                <a:tab pos="2230484" algn="l"/>
              </a:tabLst>
              <a:defRPr sz="1800" b="0" i="0" u="none" strike="noStrike" kern="0" cap="none" spc="0" baseline="0">
                <a:solidFill>
                  <a:srgbClr val="000000"/>
                </a:solidFill>
                <a:uFillTx/>
              </a:defRPr>
            </a:pPr>
            <a:r>
              <a:rPr lang="en-GB" sz="1425" dirty="0">
                <a:solidFill>
                  <a:srgbClr val="7F7F7F"/>
                </a:solidFill>
                <a:latin typeface="Ubuntu-Light"/>
              </a:rPr>
              <a:t>Bronchiolitis GP consultation trends in children aged under 5 years, October 2010- July 2021, Wales.</a:t>
            </a:r>
            <a:endParaRPr lang="en-GB" sz="1425" kern="0" spc="-12" dirty="0">
              <a:solidFill>
                <a:srgbClr val="7F7F7F"/>
              </a:solidFill>
              <a:latin typeface="Ubuntu-Light"/>
              <a:cs typeface="Ubuntu-Light"/>
            </a:endParaRPr>
          </a:p>
        </p:txBody>
      </p:sp>
      <p:pic>
        <p:nvPicPr>
          <p:cNvPr id="6" name="Picture 5">
            <a:extLst>
              <a:ext uri="{FF2B5EF4-FFF2-40B4-BE49-F238E27FC236}">
                <a16:creationId xmlns:a16="http://schemas.microsoft.com/office/drawing/2014/main" id="{8C1553D9-973A-62A3-CA3C-D769C4C1AF7E}"/>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r="10015"/>
          <a:stretch/>
        </p:blipFill>
        <p:spPr bwMode="auto">
          <a:xfrm>
            <a:off x="114299" y="1694526"/>
            <a:ext cx="5867401" cy="3352473"/>
          </a:xfrm>
          <a:prstGeom prst="rect">
            <a:avLst/>
          </a:prstGeom>
          <a:noFill/>
          <a:ln>
            <a:noFill/>
          </a:ln>
        </p:spPr>
      </p:pic>
      <p:pic>
        <p:nvPicPr>
          <p:cNvPr id="8" name="Picture 7">
            <a:extLst>
              <a:ext uri="{FF2B5EF4-FFF2-40B4-BE49-F238E27FC236}">
                <a16:creationId xmlns:a16="http://schemas.microsoft.com/office/drawing/2014/main" id="{944F0481-D1F2-D028-FD88-ACDA5BD43583}"/>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r="10004"/>
          <a:stretch/>
        </p:blipFill>
        <p:spPr bwMode="auto">
          <a:xfrm>
            <a:off x="6141074" y="1637377"/>
            <a:ext cx="5936627" cy="3392029"/>
          </a:xfrm>
          <a:prstGeom prst="rect">
            <a:avLst/>
          </a:prstGeom>
          <a:noFill/>
          <a:ln>
            <a:noFill/>
          </a:ln>
        </p:spPr>
      </p:pic>
      <p:sp>
        <p:nvSpPr>
          <p:cNvPr id="9" name="object 3">
            <a:extLst>
              <a:ext uri="{FF2B5EF4-FFF2-40B4-BE49-F238E27FC236}">
                <a16:creationId xmlns:a16="http://schemas.microsoft.com/office/drawing/2014/main" id="{F359AA54-CC57-4687-19A0-89DBA290E8B1}"/>
              </a:ext>
            </a:extLst>
          </p:cNvPr>
          <p:cNvSpPr txBox="1"/>
          <p:nvPr/>
        </p:nvSpPr>
        <p:spPr>
          <a:xfrm>
            <a:off x="6507272" y="1235269"/>
            <a:ext cx="5570429" cy="402108"/>
          </a:xfrm>
          <a:prstGeom prst="rect">
            <a:avLst/>
          </a:prstGeom>
          <a:noFill/>
          <a:ln cap="flat">
            <a:noFill/>
          </a:ln>
        </p:spPr>
        <p:txBody>
          <a:bodyPr vert="horz" wrap="square" lIns="0" tIns="7313" rIns="0" bIns="0" anchor="t" anchorCtr="0" compatLnSpc="1">
            <a:spAutoFit/>
          </a:bodyPr>
          <a:lstStyle/>
          <a:p>
            <a:pPr defTabSz="554492">
              <a:lnSpc>
                <a:spcPct val="90000"/>
              </a:lnSpc>
              <a:tabLst>
                <a:tab pos="2230484" algn="l"/>
              </a:tabLst>
              <a:defRPr sz="1800" b="0" i="0" u="none" strike="noStrike" kern="0" cap="none" spc="0" baseline="0">
                <a:solidFill>
                  <a:srgbClr val="000000"/>
                </a:solidFill>
                <a:uFillTx/>
              </a:defRPr>
            </a:pPr>
            <a:r>
              <a:rPr lang="en-GB" sz="1425" dirty="0">
                <a:solidFill>
                  <a:srgbClr val="7F7F7F"/>
                </a:solidFill>
                <a:latin typeface="Ubuntu-Light"/>
              </a:rPr>
              <a:t>Bronchiolitis admission trends in children aged under 5 years, October 2010- June 2021, Wales</a:t>
            </a:r>
            <a:endParaRPr lang="en-GB" sz="1425" kern="0" spc="-12" dirty="0">
              <a:solidFill>
                <a:srgbClr val="7F7F7F"/>
              </a:solidFill>
              <a:latin typeface="Ubuntu-Light"/>
              <a:cs typeface="Ubuntu-Light"/>
            </a:endParaRPr>
          </a:p>
        </p:txBody>
      </p:sp>
      <p:sp>
        <p:nvSpPr>
          <p:cNvPr id="10" name="TextBox 9">
            <a:extLst>
              <a:ext uri="{FF2B5EF4-FFF2-40B4-BE49-F238E27FC236}">
                <a16:creationId xmlns:a16="http://schemas.microsoft.com/office/drawing/2014/main" id="{227B97CF-CC66-92B6-74E8-BB9501572C51}"/>
              </a:ext>
            </a:extLst>
          </p:cNvPr>
          <p:cNvSpPr txBox="1"/>
          <p:nvPr/>
        </p:nvSpPr>
        <p:spPr>
          <a:xfrm>
            <a:off x="183524" y="5046999"/>
            <a:ext cx="5731501" cy="253916"/>
          </a:xfrm>
          <a:prstGeom prst="rect">
            <a:avLst/>
          </a:prstGeom>
          <a:noFill/>
        </p:spPr>
        <p:txBody>
          <a:bodyPr wrap="square" rtlCol="0">
            <a:spAutoFit/>
          </a:bodyPr>
          <a:lstStyle/>
          <a:p>
            <a:r>
              <a:rPr lang="en-GB" sz="1050" b="1" dirty="0"/>
              <a:t>Data source</a:t>
            </a:r>
            <a:r>
              <a:rPr lang="en-GB" sz="1050" dirty="0"/>
              <a:t>: GP coded consultations accessed through Swansea University SAIL Databank</a:t>
            </a:r>
          </a:p>
        </p:txBody>
      </p:sp>
      <p:sp>
        <p:nvSpPr>
          <p:cNvPr id="11" name="TextBox 10">
            <a:extLst>
              <a:ext uri="{FF2B5EF4-FFF2-40B4-BE49-F238E27FC236}">
                <a16:creationId xmlns:a16="http://schemas.microsoft.com/office/drawing/2014/main" id="{53257B04-06CA-E036-E00C-269F9C59543F}"/>
              </a:ext>
            </a:extLst>
          </p:cNvPr>
          <p:cNvSpPr txBox="1"/>
          <p:nvPr/>
        </p:nvSpPr>
        <p:spPr>
          <a:xfrm>
            <a:off x="6276975" y="5046999"/>
            <a:ext cx="5731501" cy="415498"/>
          </a:xfrm>
          <a:prstGeom prst="rect">
            <a:avLst/>
          </a:prstGeom>
          <a:noFill/>
        </p:spPr>
        <p:txBody>
          <a:bodyPr wrap="square" rtlCol="0">
            <a:spAutoFit/>
          </a:bodyPr>
          <a:lstStyle/>
          <a:p>
            <a:r>
              <a:rPr lang="en-GB" sz="1050" b="1" dirty="0"/>
              <a:t>Data source</a:t>
            </a:r>
            <a:r>
              <a:rPr lang="en-GB" sz="1050" dirty="0"/>
              <a:t>: In-patient admissions from the national Patient Episode Database for Wales (PEDW), provided by DHCW</a:t>
            </a:r>
          </a:p>
        </p:txBody>
      </p:sp>
      <p:sp>
        <p:nvSpPr>
          <p:cNvPr id="12" name="TextBox 11">
            <a:extLst>
              <a:ext uri="{FF2B5EF4-FFF2-40B4-BE49-F238E27FC236}">
                <a16:creationId xmlns:a16="http://schemas.microsoft.com/office/drawing/2014/main" id="{B0C90D91-88EF-C08D-C01C-E3068078F1D6}"/>
              </a:ext>
            </a:extLst>
          </p:cNvPr>
          <p:cNvSpPr txBox="1"/>
          <p:nvPr/>
        </p:nvSpPr>
        <p:spPr>
          <a:xfrm>
            <a:off x="182248" y="5687998"/>
            <a:ext cx="10990577" cy="461665"/>
          </a:xfrm>
          <a:prstGeom prst="rect">
            <a:avLst/>
          </a:prstGeom>
          <a:noFill/>
        </p:spPr>
        <p:txBody>
          <a:bodyPr wrap="square" rtlCol="0">
            <a:spAutoFit/>
          </a:bodyPr>
          <a:lstStyle/>
          <a:p>
            <a:r>
              <a:rPr lang="en-GB" sz="1200" b="1" dirty="0"/>
              <a:t>Reference</a:t>
            </a:r>
            <a:r>
              <a:rPr lang="en-GB" sz="1200" dirty="0"/>
              <a:t>: Harris (C). 2021. The impact of COVID-19 restrictions on Respiratory Syncytial Virus circulation in Wales, and the potential impact of the absence of RSV circulation in Wales during 2020. MPH Dissertation, Cardiff University</a:t>
            </a:r>
          </a:p>
        </p:txBody>
      </p:sp>
      <p:sp>
        <p:nvSpPr>
          <p:cNvPr id="15" name="TextBox 14">
            <a:extLst>
              <a:ext uri="{FF2B5EF4-FFF2-40B4-BE49-F238E27FC236}">
                <a16:creationId xmlns:a16="http://schemas.microsoft.com/office/drawing/2014/main" id="{EE379B89-D3FE-2C2F-813F-5744219B7417}"/>
              </a:ext>
            </a:extLst>
          </p:cNvPr>
          <p:cNvSpPr txBox="1"/>
          <p:nvPr/>
        </p:nvSpPr>
        <p:spPr>
          <a:xfrm>
            <a:off x="10924028" y="6355211"/>
            <a:ext cx="1153673" cy="369332"/>
          </a:xfrm>
          <a:prstGeom prst="rect">
            <a:avLst/>
          </a:prstGeom>
          <a:noFill/>
        </p:spPr>
        <p:txBody>
          <a:bodyPr wrap="square">
            <a:spAutoFit/>
          </a:bodyPr>
          <a:lstStyle/>
          <a:p>
            <a:fld id="{561D0CCE-8DCC-44DC-A653-AE62B1D84A52}" type="slidenum">
              <a:rPr lang="en-GB" b="1" smtClean="0">
                <a:solidFill>
                  <a:schemeClr val="bg1"/>
                </a:solidFill>
              </a:rPr>
              <a:pPr/>
              <a:t>15</a:t>
            </a:fld>
            <a:endParaRPr lang="en-GB" b="1" dirty="0">
              <a:solidFill>
                <a:schemeClr val="bg1"/>
              </a:solidFill>
            </a:endParaRPr>
          </a:p>
        </p:txBody>
      </p:sp>
    </p:spTree>
    <p:extLst>
      <p:ext uri="{BB962C8B-B14F-4D97-AF65-F5344CB8AC3E}">
        <p14:creationId xmlns:p14="http://schemas.microsoft.com/office/powerpoint/2010/main" val="155926039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a:extLst>
              <a:ext uri="{FF2B5EF4-FFF2-40B4-BE49-F238E27FC236}">
                <a16:creationId xmlns:a16="http://schemas.microsoft.com/office/drawing/2014/main" id="{434A5C61-78D9-DAEE-4D93-7645BCC8EA2A}"/>
              </a:ext>
            </a:extLst>
          </p:cNvPr>
          <p:cNvSpPr txBox="1">
            <a:spLocks noGrp="1"/>
          </p:cNvSpPr>
          <p:nvPr>
            <p:ph type="title"/>
          </p:nvPr>
        </p:nvSpPr>
        <p:spPr>
          <a:xfrm>
            <a:off x="480497" y="187973"/>
            <a:ext cx="10109211" cy="929907"/>
          </a:xfrm>
          <a:prstGeom prst="rect">
            <a:avLst/>
          </a:prstGeom>
          <a:noFill/>
          <a:ln>
            <a:noFill/>
          </a:ln>
        </p:spPr>
        <p:txBody>
          <a:bodyPr vert="horz" wrap="square" lIns="0" tIns="9625" rIns="0" bIns="0" anchor="t" anchorCtr="0" compatLnSpc="1">
            <a:spAutoFit/>
          </a:bodyPr>
          <a:lstStyle/>
          <a:p>
            <a:pPr marL="7702">
              <a:spcBef>
                <a:spcPts val="76"/>
              </a:spcBef>
            </a:pPr>
            <a:r>
              <a:rPr lang="en-GB" b="1" spc="-12" dirty="0"/>
              <a:t>RSV seasonality pre and post 2020</a:t>
            </a:r>
            <a:br>
              <a:rPr lang="en-GB" spc="-12" dirty="0"/>
            </a:br>
            <a:r>
              <a:rPr lang="en-GB" sz="2244" spc="-6" dirty="0">
                <a:solidFill>
                  <a:srgbClr val="F43882"/>
                </a:solidFill>
                <a:latin typeface="Ubuntu-Light"/>
              </a:rPr>
              <a:t>								</a:t>
            </a:r>
            <a:endParaRPr lang="en-GB" sz="2244" dirty="0">
              <a:latin typeface="Ubuntu-Light"/>
            </a:endParaRPr>
          </a:p>
        </p:txBody>
      </p:sp>
      <p:sp>
        <p:nvSpPr>
          <p:cNvPr id="3" name="object 4">
            <a:extLst>
              <a:ext uri="{FF2B5EF4-FFF2-40B4-BE49-F238E27FC236}">
                <a16:creationId xmlns:a16="http://schemas.microsoft.com/office/drawing/2014/main" id="{9745C789-59F5-AD4E-654A-8517E7208438}"/>
              </a:ext>
            </a:extLst>
          </p:cNvPr>
          <p:cNvSpPr txBox="1"/>
          <p:nvPr/>
        </p:nvSpPr>
        <p:spPr>
          <a:xfrm>
            <a:off x="310206" y="6300603"/>
            <a:ext cx="860235" cy="109216"/>
          </a:xfrm>
          <a:prstGeom prst="rect">
            <a:avLst/>
          </a:prstGeom>
          <a:noFill/>
          <a:ln cap="flat">
            <a:noFill/>
          </a:ln>
        </p:spPr>
        <p:txBody>
          <a:bodyPr vert="horz" wrap="square" lIns="0" tIns="1924" rIns="0" bIns="0" anchor="t" anchorCtr="0" compatLnSpc="1">
            <a:spAutoFit/>
          </a:bodyPr>
          <a:lstStyle/>
          <a:p>
            <a:pPr marL="7702" defTabSz="554492">
              <a:spcBef>
                <a:spcPts val="15"/>
              </a:spcBef>
              <a:defRPr sz="1800" b="0" i="0" u="none" strike="noStrike" kern="0" cap="none" spc="0" baseline="0">
                <a:solidFill>
                  <a:srgbClr val="000000"/>
                </a:solidFill>
                <a:uFillTx/>
              </a:defRPr>
            </a:pPr>
            <a:r>
              <a:rPr lang="en-US" sz="697" b="1" kern="0">
                <a:solidFill>
                  <a:srgbClr val="315083"/>
                </a:solidFill>
                <a:latin typeface="Ubuntu"/>
                <a:cs typeface="Ubuntu"/>
              </a:rPr>
              <a:t>Public</a:t>
            </a:r>
            <a:r>
              <a:rPr lang="en-US" sz="697" b="1" kern="0" spc="-6">
                <a:solidFill>
                  <a:srgbClr val="315083"/>
                </a:solidFill>
                <a:latin typeface="Ubuntu"/>
                <a:cs typeface="Ubuntu"/>
              </a:rPr>
              <a:t> </a:t>
            </a:r>
            <a:r>
              <a:rPr lang="en-US" sz="697" b="1" kern="0">
                <a:solidFill>
                  <a:srgbClr val="315083"/>
                </a:solidFill>
                <a:latin typeface="Ubuntu"/>
                <a:cs typeface="Ubuntu"/>
              </a:rPr>
              <a:t>Health </a:t>
            </a:r>
            <a:r>
              <a:rPr lang="en-US" sz="697" b="1" kern="0" spc="-6">
                <a:solidFill>
                  <a:srgbClr val="315083"/>
                </a:solidFill>
                <a:latin typeface="Ubuntu"/>
                <a:cs typeface="Ubuntu"/>
              </a:rPr>
              <a:t>Wales</a:t>
            </a:r>
            <a:endParaRPr lang="en-US" sz="697" kern="0">
              <a:solidFill>
                <a:srgbClr val="000000"/>
              </a:solidFill>
              <a:latin typeface="Ubuntu"/>
              <a:cs typeface="Ubuntu"/>
            </a:endParaRPr>
          </a:p>
        </p:txBody>
      </p:sp>
      <p:sp>
        <p:nvSpPr>
          <p:cNvPr id="4" name="object 6">
            <a:extLst>
              <a:ext uri="{FF2B5EF4-FFF2-40B4-BE49-F238E27FC236}">
                <a16:creationId xmlns:a16="http://schemas.microsoft.com/office/drawing/2014/main" id="{79DEA64E-1951-7951-C6CC-4821957A097F}"/>
              </a:ext>
            </a:extLst>
          </p:cNvPr>
          <p:cNvSpPr txBox="1"/>
          <p:nvPr/>
        </p:nvSpPr>
        <p:spPr>
          <a:xfrm>
            <a:off x="11800499" y="6300603"/>
            <a:ext cx="104738" cy="109216"/>
          </a:xfrm>
          <a:prstGeom prst="rect">
            <a:avLst/>
          </a:prstGeom>
          <a:noFill/>
          <a:ln cap="flat">
            <a:noFill/>
          </a:ln>
        </p:spPr>
        <p:txBody>
          <a:bodyPr vert="horz" wrap="square" lIns="0" tIns="1924" rIns="0" bIns="0" anchor="t" anchorCtr="0" compatLnSpc="1">
            <a:spAutoFit/>
          </a:bodyPr>
          <a:lstStyle/>
          <a:p>
            <a:pPr marL="23106" defTabSz="554492">
              <a:spcBef>
                <a:spcPts val="15"/>
              </a:spcBef>
              <a:defRPr sz="1800" b="0" i="0" u="none" strike="noStrike" kern="0" cap="none" spc="0" baseline="0">
                <a:solidFill>
                  <a:srgbClr val="000000"/>
                </a:solidFill>
                <a:uFillTx/>
              </a:defRPr>
            </a:pPr>
            <a:fld id="{AD570133-4991-4D4E-A234-3516903B9226}" type="slidenum">
              <a:rPr lang="en-US" sz="697" b="1" kern="0">
                <a:solidFill>
                  <a:srgbClr val="315083"/>
                </a:solidFill>
                <a:latin typeface="Ubuntu"/>
              </a:rPr>
              <a:pPr marL="23106" defTabSz="554492">
                <a:spcBef>
                  <a:spcPts val="15"/>
                </a:spcBef>
                <a:defRPr sz="1800" b="0" i="0" u="none" strike="noStrike" kern="0" cap="none" spc="0" baseline="0">
                  <a:solidFill>
                    <a:srgbClr val="000000"/>
                  </a:solidFill>
                  <a:uFillTx/>
                </a:defRPr>
              </a:pPr>
              <a:t>16</a:t>
            </a:fld>
            <a:endParaRPr lang="en-US" sz="697" b="1" kern="0">
              <a:solidFill>
                <a:srgbClr val="315083"/>
              </a:solidFill>
              <a:latin typeface="Ubuntu"/>
            </a:endParaRPr>
          </a:p>
        </p:txBody>
      </p:sp>
      <p:sp>
        <p:nvSpPr>
          <p:cNvPr id="5" name="object 3">
            <a:extLst>
              <a:ext uri="{FF2B5EF4-FFF2-40B4-BE49-F238E27FC236}">
                <a16:creationId xmlns:a16="http://schemas.microsoft.com/office/drawing/2014/main" id="{D8929A0F-A549-6256-2198-E91C62FEB562}"/>
              </a:ext>
            </a:extLst>
          </p:cNvPr>
          <p:cNvSpPr txBox="1"/>
          <p:nvPr/>
        </p:nvSpPr>
        <p:spPr>
          <a:xfrm>
            <a:off x="856116" y="1273936"/>
            <a:ext cx="2234128" cy="318175"/>
          </a:xfrm>
          <a:prstGeom prst="rect">
            <a:avLst/>
          </a:prstGeom>
          <a:noFill/>
          <a:ln cap="flat">
            <a:noFill/>
          </a:ln>
        </p:spPr>
        <p:txBody>
          <a:bodyPr vert="horz" wrap="square" lIns="0" tIns="7313" rIns="0" bIns="0" anchor="t" anchorCtr="0" compatLnSpc="1">
            <a:spAutoFit/>
          </a:bodyPr>
          <a:lstStyle/>
          <a:p>
            <a:pPr defTabSz="554492">
              <a:lnSpc>
                <a:spcPct val="90000"/>
              </a:lnSpc>
              <a:tabLst>
                <a:tab pos="2230484" algn="l"/>
              </a:tabLst>
              <a:defRPr sz="1800" b="0" i="0" u="none" strike="noStrike" kern="0" cap="none" spc="0" baseline="0">
                <a:solidFill>
                  <a:srgbClr val="000000"/>
                </a:solidFill>
                <a:uFillTx/>
              </a:defRPr>
            </a:pPr>
            <a:r>
              <a:rPr lang="en-GB" sz="2244" kern="0" spc="-6" dirty="0">
                <a:solidFill>
                  <a:srgbClr val="F43882"/>
                </a:solidFill>
                <a:latin typeface="Ubuntu-Light"/>
                <a:ea typeface="+mj-ea"/>
                <a:cs typeface="+mj-cs"/>
              </a:rPr>
              <a:t>2016 to 2020</a:t>
            </a:r>
          </a:p>
        </p:txBody>
      </p:sp>
      <p:pic>
        <p:nvPicPr>
          <p:cNvPr id="7" name="Picture 6">
            <a:extLst>
              <a:ext uri="{FF2B5EF4-FFF2-40B4-BE49-F238E27FC236}">
                <a16:creationId xmlns:a16="http://schemas.microsoft.com/office/drawing/2014/main" id="{7D243906-E655-DAEC-D45D-08909F1EC2FC}"/>
              </a:ext>
            </a:extLst>
          </p:cNvPr>
          <p:cNvPicPr>
            <a:picLocks noChangeAspect="1"/>
          </p:cNvPicPr>
          <p:nvPr/>
        </p:nvPicPr>
        <p:blipFill>
          <a:blip r:embed="rId3"/>
          <a:stretch>
            <a:fillRect/>
          </a:stretch>
        </p:blipFill>
        <p:spPr>
          <a:xfrm>
            <a:off x="5724525" y="1670817"/>
            <a:ext cx="6467475" cy="2772598"/>
          </a:xfrm>
          <a:prstGeom prst="rect">
            <a:avLst/>
          </a:prstGeom>
        </p:spPr>
      </p:pic>
      <p:pic>
        <p:nvPicPr>
          <p:cNvPr id="8" name="Picture 7" descr="A graph of different colored lines&#10;&#10;Description automatically generated">
            <a:extLst>
              <a:ext uri="{FF2B5EF4-FFF2-40B4-BE49-F238E27FC236}">
                <a16:creationId xmlns:a16="http://schemas.microsoft.com/office/drawing/2014/main" id="{51F0B45A-FBD5-FF28-3AD6-D19A720D82A0}"/>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0" y="1670817"/>
            <a:ext cx="5545195" cy="2772598"/>
          </a:xfrm>
          <a:prstGeom prst="rect">
            <a:avLst/>
          </a:prstGeom>
        </p:spPr>
      </p:pic>
      <p:sp>
        <p:nvSpPr>
          <p:cNvPr id="9" name="object 3">
            <a:extLst>
              <a:ext uri="{FF2B5EF4-FFF2-40B4-BE49-F238E27FC236}">
                <a16:creationId xmlns:a16="http://schemas.microsoft.com/office/drawing/2014/main" id="{8BC079F6-B182-8C22-4938-6A3AC5ACF7C8}"/>
              </a:ext>
            </a:extLst>
          </p:cNvPr>
          <p:cNvSpPr txBox="1"/>
          <p:nvPr/>
        </p:nvSpPr>
        <p:spPr>
          <a:xfrm>
            <a:off x="6715431" y="1235261"/>
            <a:ext cx="2234128" cy="318175"/>
          </a:xfrm>
          <a:prstGeom prst="rect">
            <a:avLst/>
          </a:prstGeom>
          <a:noFill/>
          <a:ln cap="flat">
            <a:noFill/>
          </a:ln>
        </p:spPr>
        <p:txBody>
          <a:bodyPr vert="horz" wrap="square" lIns="0" tIns="7313" rIns="0" bIns="0" anchor="t" anchorCtr="0" compatLnSpc="1">
            <a:spAutoFit/>
          </a:bodyPr>
          <a:lstStyle/>
          <a:p>
            <a:pPr defTabSz="554492">
              <a:lnSpc>
                <a:spcPct val="90000"/>
              </a:lnSpc>
              <a:tabLst>
                <a:tab pos="2230484" algn="l"/>
              </a:tabLst>
              <a:defRPr sz="1800" b="0" i="0" u="none" strike="noStrike" kern="0" cap="none" spc="0" baseline="0">
                <a:solidFill>
                  <a:srgbClr val="000000"/>
                </a:solidFill>
                <a:uFillTx/>
              </a:defRPr>
            </a:pPr>
            <a:r>
              <a:rPr lang="en-GB" sz="2244" kern="0" spc="-6" dirty="0">
                <a:solidFill>
                  <a:srgbClr val="F43882"/>
                </a:solidFill>
                <a:latin typeface="Ubuntu-Light"/>
                <a:ea typeface="+mj-ea"/>
                <a:cs typeface="+mj-cs"/>
              </a:rPr>
              <a:t>2020 to 2024</a:t>
            </a:r>
          </a:p>
        </p:txBody>
      </p:sp>
      <p:sp>
        <p:nvSpPr>
          <p:cNvPr id="10" name="TextBox 9">
            <a:extLst>
              <a:ext uri="{FF2B5EF4-FFF2-40B4-BE49-F238E27FC236}">
                <a16:creationId xmlns:a16="http://schemas.microsoft.com/office/drawing/2014/main" id="{B89FA35F-2169-71E1-BF43-864E5C8E1D38}"/>
              </a:ext>
            </a:extLst>
          </p:cNvPr>
          <p:cNvSpPr txBox="1"/>
          <p:nvPr/>
        </p:nvSpPr>
        <p:spPr>
          <a:xfrm>
            <a:off x="310206" y="4594954"/>
            <a:ext cx="10840584" cy="523220"/>
          </a:xfrm>
          <a:prstGeom prst="rect">
            <a:avLst/>
          </a:prstGeom>
          <a:noFill/>
        </p:spPr>
        <p:txBody>
          <a:bodyPr wrap="square" rtlCol="0">
            <a:spAutoFit/>
          </a:bodyPr>
          <a:lstStyle/>
          <a:p>
            <a:r>
              <a:rPr lang="en-GB" sz="1400" b="1" dirty="0"/>
              <a:t>Data source</a:t>
            </a:r>
            <a:r>
              <a:rPr lang="en-GB" sz="1400" dirty="0"/>
              <a:t>: All Wales routine virological testing data accessed through Public Health Wales Datastore database, RSV laboratory confirmation data for patients aged &lt;5y</a:t>
            </a:r>
          </a:p>
        </p:txBody>
      </p:sp>
      <p:sp>
        <p:nvSpPr>
          <p:cNvPr id="6" name="TextBox 5">
            <a:extLst>
              <a:ext uri="{FF2B5EF4-FFF2-40B4-BE49-F238E27FC236}">
                <a16:creationId xmlns:a16="http://schemas.microsoft.com/office/drawing/2014/main" id="{A01430A2-BC2E-C1D8-D551-223A67652DC4}"/>
              </a:ext>
            </a:extLst>
          </p:cNvPr>
          <p:cNvSpPr txBox="1"/>
          <p:nvPr/>
        </p:nvSpPr>
        <p:spPr>
          <a:xfrm>
            <a:off x="10924028" y="6355211"/>
            <a:ext cx="1153673" cy="369332"/>
          </a:xfrm>
          <a:prstGeom prst="rect">
            <a:avLst/>
          </a:prstGeom>
          <a:noFill/>
        </p:spPr>
        <p:txBody>
          <a:bodyPr wrap="square">
            <a:spAutoFit/>
          </a:bodyPr>
          <a:lstStyle/>
          <a:p>
            <a:fld id="{561D0CCE-8DCC-44DC-A653-AE62B1D84A52}" type="slidenum">
              <a:rPr lang="en-GB" b="1" smtClean="0">
                <a:solidFill>
                  <a:schemeClr val="bg1"/>
                </a:solidFill>
              </a:rPr>
              <a:pPr/>
              <a:t>16</a:t>
            </a:fld>
            <a:endParaRPr lang="en-GB" b="1" dirty="0">
              <a:solidFill>
                <a:schemeClr val="bg1"/>
              </a:solidFill>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E2AC5122-F666-0AD8-DE63-00A0C2D78512}"/>
              </a:ext>
            </a:extLst>
          </p:cNvPr>
          <p:cNvPicPr>
            <a:picLocks noChangeAspect="1"/>
          </p:cNvPicPr>
          <p:nvPr/>
        </p:nvPicPr>
        <p:blipFill>
          <a:blip r:embed="rId3"/>
          <a:stretch>
            <a:fillRect/>
          </a:stretch>
        </p:blipFill>
        <p:spPr>
          <a:xfrm>
            <a:off x="-66675" y="2038954"/>
            <a:ext cx="6715919" cy="3804175"/>
          </a:xfrm>
          <a:prstGeom prst="rect">
            <a:avLst/>
          </a:prstGeom>
        </p:spPr>
      </p:pic>
      <p:sp>
        <p:nvSpPr>
          <p:cNvPr id="9" name="TextBox 8">
            <a:extLst>
              <a:ext uri="{FF2B5EF4-FFF2-40B4-BE49-F238E27FC236}">
                <a16:creationId xmlns:a16="http://schemas.microsoft.com/office/drawing/2014/main" id="{1AB4E560-FF92-06A1-F4AF-C507691BFBED}"/>
              </a:ext>
            </a:extLst>
          </p:cNvPr>
          <p:cNvSpPr txBox="1"/>
          <p:nvPr/>
        </p:nvSpPr>
        <p:spPr>
          <a:xfrm>
            <a:off x="1300003" y="5887063"/>
            <a:ext cx="8367445" cy="307777"/>
          </a:xfrm>
          <a:prstGeom prst="rect">
            <a:avLst/>
          </a:prstGeom>
          <a:noFill/>
        </p:spPr>
        <p:txBody>
          <a:bodyPr wrap="square">
            <a:spAutoFit/>
          </a:bodyPr>
          <a:lstStyle/>
          <a:p>
            <a:r>
              <a:rPr lang="en-GB" sz="1400" dirty="0"/>
              <a:t>Source:  Public Health Wales CDSC Weekly Influenza &amp; Acute Respiratory Infection Surveillance Report </a:t>
            </a:r>
          </a:p>
        </p:txBody>
      </p:sp>
      <p:pic>
        <p:nvPicPr>
          <p:cNvPr id="6" name="Picture 5">
            <a:extLst>
              <a:ext uri="{FF2B5EF4-FFF2-40B4-BE49-F238E27FC236}">
                <a16:creationId xmlns:a16="http://schemas.microsoft.com/office/drawing/2014/main" id="{6A513722-E88E-F27A-87A2-0DF54D8E27EA}"/>
              </a:ext>
            </a:extLst>
          </p:cNvPr>
          <p:cNvPicPr>
            <a:picLocks noChangeAspect="1"/>
          </p:cNvPicPr>
          <p:nvPr/>
        </p:nvPicPr>
        <p:blipFill rotWithShape="1">
          <a:blip r:embed="rId4"/>
          <a:srcRect b="11818"/>
          <a:stretch/>
        </p:blipFill>
        <p:spPr>
          <a:xfrm>
            <a:off x="6207410" y="2163521"/>
            <a:ext cx="5984590" cy="3613796"/>
          </a:xfrm>
          <a:prstGeom prst="rect">
            <a:avLst/>
          </a:prstGeom>
        </p:spPr>
      </p:pic>
      <p:sp>
        <p:nvSpPr>
          <p:cNvPr id="2" name="Title 1">
            <a:extLst>
              <a:ext uri="{FF2B5EF4-FFF2-40B4-BE49-F238E27FC236}">
                <a16:creationId xmlns:a16="http://schemas.microsoft.com/office/drawing/2014/main" id="{1B94C77B-1D58-4D3E-CE43-334BCDCCC9C8}"/>
              </a:ext>
            </a:extLst>
          </p:cNvPr>
          <p:cNvSpPr>
            <a:spLocks noGrp="1"/>
          </p:cNvSpPr>
          <p:nvPr>
            <p:ph type="title"/>
          </p:nvPr>
        </p:nvSpPr>
        <p:spPr>
          <a:xfrm>
            <a:off x="838200" y="365125"/>
            <a:ext cx="10515600" cy="662291"/>
          </a:xfrm>
        </p:spPr>
        <p:txBody>
          <a:bodyPr/>
          <a:lstStyle/>
          <a:p>
            <a:r>
              <a:rPr lang="en-GB" b="1" dirty="0"/>
              <a:t>Respiratory Syncytial Virus (RSV) </a:t>
            </a:r>
            <a:br>
              <a:rPr lang="en-GB" b="1" dirty="0"/>
            </a:br>
            <a:endParaRPr lang="en-GB" dirty="0"/>
          </a:p>
        </p:txBody>
      </p:sp>
      <p:sp>
        <p:nvSpPr>
          <p:cNvPr id="3" name="Content Placeholder 2">
            <a:extLst>
              <a:ext uri="{FF2B5EF4-FFF2-40B4-BE49-F238E27FC236}">
                <a16:creationId xmlns:a16="http://schemas.microsoft.com/office/drawing/2014/main" id="{3B4663BA-1AED-0344-CB4C-BF2AB02E26DB}"/>
              </a:ext>
            </a:extLst>
          </p:cNvPr>
          <p:cNvSpPr>
            <a:spLocks noGrp="1"/>
          </p:cNvSpPr>
          <p:nvPr>
            <p:ph idx="1"/>
          </p:nvPr>
        </p:nvSpPr>
        <p:spPr>
          <a:xfrm>
            <a:off x="838200" y="1253331"/>
            <a:ext cx="10973230" cy="4351338"/>
          </a:xfrm>
        </p:spPr>
        <p:txBody>
          <a:bodyPr/>
          <a:lstStyle/>
          <a:p>
            <a:r>
              <a:rPr lang="en-GB" sz="2000" dirty="0"/>
              <a:t>RSV infection is a clearly identified seasonal virus usually occurring in the UK within the period October to March, often peaking by mid-December. During this time a number of other causes of seasonal respiratory infection also circulate (including influenza). </a:t>
            </a:r>
          </a:p>
        </p:txBody>
      </p:sp>
      <p:sp>
        <p:nvSpPr>
          <p:cNvPr id="5" name="Slide Number Placeholder 4">
            <a:extLst>
              <a:ext uri="{FF2B5EF4-FFF2-40B4-BE49-F238E27FC236}">
                <a16:creationId xmlns:a16="http://schemas.microsoft.com/office/drawing/2014/main" id="{01EA106A-5B19-A401-2BF3-438DADA7DF0A}"/>
              </a:ext>
            </a:extLst>
          </p:cNvPr>
          <p:cNvSpPr>
            <a:spLocks noGrp="1"/>
          </p:cNvSpPr>
          <p:nvPr>
            <p:ph type="sldNum" sz="quarter" idx="12"/>
          </p:nvPr>
        </p:nvSpPr>
        <p:spPr/>
        <p:txBody>
          <a:bodyPr/>
          <a:lstStyle/>
          <a:p>
            <a:fld id="{561D0CCE-8DCC-44DC-A653-AE62B1D84A52}" type="slidenum">
              <a:rPr lang="en-GB" smtClean="0"/>
              <a:pPr/>
              <a:t>17</a:t>
            </a:fld>
            <a:endParaRPr lang="en-GB"/>
          </a:p>
        </p:txBody>
      </p:sp>
      <p:sp>
        <p:nvSpPr>
          <p:cNvPr id="11" name="TextBox 10">
            <a:extLst>
              <a:ext uri="{FF2B5EF4-FFF2-40B4-BE49-F238E27FC236}">
                <a16:creationId xmlns:a16="http://schemas.microsoft.com/office/drawing/2014/main" id="{0C3F22D9-5020-98C4-042A-2BBC753DC34E}"/>
              </a:ext>
            </a:extLst>
          </p:cNvPr>
          <p:cNvSpPr txBox="1"/>
          <p:nvPr/>
        </p:nvSpPr>
        <p:spPr>
          <a:xfrm>
            <a:off x="1037689" y="6308209"/>
            <a:ext cx="10828961" cy="369332"/>
          </a:xfrm>
          <a:prstGeom prst="rect">
            <a:avLst/>
          </a:prstGeom>
          <a:noFill/>
        </p:spPr>
        <p:txBody>
          <a:bodyPr wrap="square">
            <a:spAutoFit/>
          </a:bodyPr>
          <a:lstStyle/>
          <a:p>
            <a:r>
              <a:rPr lang="en-GB" dirty="0">
                <a:hlinkClick r:id="rId5"/>
              </a:rPr>
              <a:t>Weekly Influenza and Acute Respiratory Infection Report - Public Health Wales (</a:t>
            </a:r>
            <a:r>
              <a:rPr lang="en-GB" dirty="0" err="1">
                <a:hlinkClick r:id="rId5"/>
              </a:rPr>
              <a:t>nhs.wales</a:t>
            </a:r>
            <a:r>
              <a:rPr lang="en-GB" dirty="0">
                <a:hlinkClick r:id="rId5"/>
              </a:rPr>
              <a:t>)</a:t>
            </a:r>
            <a:endParaRPr lang="en-GB" dirty="0"/>
          </a:p>
        </p:txBody>
      </p:sp>
    </p:spTree>
    <p:extLst>
      <p:ext uri="{BB962C8B-B14F-4D97-AF65-F5344CB8AC3E}">
        <p14:creationId xmlns:p14="http://schemas.microsoft.com/office/powerpoint/2010/main" val="244620880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94C77B-1D58-4D3E-CE43-334BCDCCC9C8}"/>
              </a:ext>
            </a:extLst>
          </p:cNvPr>
          <p:cNvSpPr>
            <a:spLocks noGrp="1"/>
          </p:cNvSpPr>
          <p:nvPr>
            <p:ph type="title"/>
          </p:nvPr>
        </p:nvSpPr>
        <p:spPr>
          <a:xfrm>
            <a:off x="838200" y="365125"/>
            <a:ext cx="10515600" cy="662291"/>
          </a:xfrm>
        </p:spPr>
        <p:txBody>
          <a:bodyPr/>
          <a:lstStyle/>
          <a:p>
            <a:r>
              <a:rPr lang="en-GB" b="1" dirty="0"/>
              <a:t>RSV Burden of disease in Wales</a:t>
            </a:r>
            <a:br>
              <a:rPr lang="en-GB" b="1" dirty="0"/>
            </a:br>
            <a:endParaRPr lang="en-GB" dirty="0"/>
          </a:p>
        </p:txBody>
      </p:sp>
      <p:sp>
        <p:nvSpPr>
          <p:cNvPr id="3" name="Content Placeholder 2">
            <a:extLst>
              <a:ext uri="{FF2B5EF4-FFF2-40B4-BE49-F238E27FC236}">
                <a16:creationId xmlns:a16="http://schemas.microsoft.com/office/drawing/2014/main" id="{3B4663BA-1AED-0344-CB4C-BF2AB02E26DB}"/>
              </a:ext>
            </a:extLst>
          </p:cNvPr>
          <p:cNvSpPr>
            <a:spLocks noGrp="1"/>
          </p:cNvSpPr>
          <p:nvPr>
            <p:ph idx="1"/>
          </p:nvPr>
        </p:nvSpPr>
        <p:spPr>
          <a:xfrm>
            <a:off x="838200" y="1253331"/>
            <a:ext cx="9885680" cy="899622"/>
          </a:xfrm>
        </p:spPr>
        <p:txBody>
          <a:bodyPr/>
          <a:lstStyle/>
          <a:p>
            <a:r>
              <a:rPr lang="en-GB" sz="2000" dirty="0"/>
              <a:t>Confirmed cases of RSV in Wales are highest in children. From 2015-2020 more than 50% of confirmed cases in children aged &lt;5y each season were in infants aged 6 months or less</a:t>
            </a:r>
          </a:p>
          <a:p>
            <a:r>
              <a:rPr lang="en-GB" sz="2000" dirty="0"/>
              <a:t>Testing patterns for RSV have changed in recent years, leading to increased ascertainment of cases and a higher median case age in children aged &lt;5y</a:t>
            </a:r>
          </a:p>
          <a:p>
            <a:endParaRPr lang="en-GB" sz="2000" dirty="0"/>
          </a:p>
          <a:p>
            <a:endParaRPr lang="en-GB" sz="2000" dirty="0"/>
          </a:p>
        </p:txBody>
      </p:sp>
      <p:sp>
        <p:nvSpPr>
          <p:cNvPr id="5" name="Slide Number Placeholder 4">
            <a:extLst>
              <a:ext uri="{FF2B5EF4-FFF2-40B4-BE49-F238E27FC236}">
                <a16:creationId xmlns:a16="http://schemas.microsoft.com/office/drawing/2014/main" id="{01EA106A-5B19-A401-2BF3-438DADA7DF0A}"/>
              </a:ext>
            </a:extLst>
          </p:cNvPr>
          <p:cNvSpPr>
            <a:spLocks noGrp="1"/>
          </p:cNvSpPr>
          <p:nvPr>
            <p:ph type="sldNum" sz="quarter" idx="12"/>
          </p:nvPr>
        </p:nvSpPr>
        <p:spPr/>
        <p:txBody>
          <a:bodyPr/>
          <a:lstStyle/>
          <a:p>
            <a:fld id="{561D0CCE-8DCC-44DC-A653-AE62B1D84A52}" type="slidenum">
              <a:rPr lang="en-GB" smtClean="0"/>
              <a:pPr/>
              <a:t>18</a:t>
            </a:fld>
            <a:endParaRPr lang="en-GB"/>
          </a:p>
        </p:txBody>
      </p:sp>
      <p:pic>
        <p:nvPicPr>
          <p:cNvPr id="4" name="Picture 3">
            <a:extLst>
              <a:ext uri="{FF2B5EF4-FFF2-40B4-BE49-F238E27FC236}">
                <a16:creationId xmlns:a16="http://schemas.microsoft.com/office/drawing/2014/main" id="{B223D87C-6FBF-6A30-57B6-077D98BDA2A9}"/>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042972" y="3070528"/>
            <a:ext cx="9680908" cy="1812623"/>
          </a:xfrm>
          <a:prstGeom prst="rect">
            <a:avLst/>
          </a:prstGeom>
          <a:noFill/>
          <a:ln>
            <a:noFill/>
          </a:ln>
        </p:spPr>
      </p:pic>
      <p:sp>
        <p:nvSpPr>
          <p:cNvPr id="6" name="TextBox 5">
            <a:extLst>
              <a:ext uri="{FF2B5EF4-FFF2-40B4-BE49-F238E27FC236}">
                <a16:creationId xmlns:a16="http://schemas.microsoft.com/office/drawing/2014/main" id="{5F7E5A15-DDFC-706F-8075-11C4455958E7}"/>
              </a:ext>
            </a:extLst>
          </p:cNvPr>
          <p:cNvSpPr txBox="1"/>
          <p:nvPr/>
        </p:nvSpPr>
        <p:spPr>
          <a:xfrm>
            <a:off x="182248" y="5687998"/>
            <a:ext cx="10990577" cy="461665"/>
          </a:xfrm>
          <a:prstGeom prst="rect">
            <a:avLst/>
          </a:prstGeom>
          <a:noFill/>
        </p:spPr>
        <p:txBody>
          <a:bodyPr wrap="square" rtlCol="0">
            <a:spAutoFit/>
          </a:bodyPr>
          <a:lstStyle/>
          <a:p>
            <a:r>
              <a:rPr lang="en-GB" sz="1200" b="1" dirty="0"/>
              <a:t>Reference</a:t>
            </a:r>
            <a:r>
              <a:rPr lang="en-GB" sz="1200" dirty="0"/>
              <a:t>: Harris (C). 2021. The impact of COVID-19 restrictions on Respiratory Syncytial Virus circulation in Wales, and the potential impact of the absence of RSV circulation in Wales during 2020. MPH Dissertation, Cardiff University</a:t>
            </a:r>
          </a:p>
        </p:txBody>
      </p:sp>
      <p:sp>
        <p:nvSpPr>
          <p:cNvPr id="7" name="TextBox 6">
            <a:extLst>
              <a:ext uri="{FF2B5EF4-FFF2-40B4-BE49-F238E27FC236}">
                <a16:creationId xmlns:a16="http://schemas.microsoft.com/office/drawing/2014/main" id="{9A896556-D33F-761A-C2EC-0E5AC46FB286}"/>
              </a:ext>
            </a:extLst>
          </p:cNvPr>
          <p:cNvSpPr txBox="1"/>
          <p:nvPr/>
        </p:nvSpPr>
        <p:spPr>
          <a:xfrm>
            <a:off x="938856" y="4883151"/>
            <a:ext cx="9785024" cy="461665"/>
          </a:xfrm>
          <a:prstGeom prst="rect">
            <a:avLst/>
          </a:prstGeom>
          <a:noFill/>
        </p:spPr>
        <p:txBody>
          <a:bodyPr wrap="square" rtlCol="0">
            <a:spAutoFit/>
          </a:bodyPr>
          <a:lstStyle/>
          <a:p>
            <a:r>
              <a:rPr lang="en-GB" sz="1200" b="1" dirty="0"/>
              <a:t>Data source</a:t>
            </a:r>
            <a:r>
              <a:rPr lang="en-GB" sz="1200" dirty="0"/>
              <a:t>: All Wales routine virological testing data accessed through Public Health Wales Datastore database, RSV laboratory confirmation data for patients aged &lt;5y</a:t>
            </a:r>
          </a:p>
        </p:txBody>
      </p:sp>
    </p:spTree>
    <p:extLst>
      <p:ext uri="{BB962C8B-B14F-4D97-AF65-F5344CB8AC3E}">
        <p14:creationId xmlns:p14="http://schemas.microsoft.com/office/powerpoint/2010/main" val="292205135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94C77B-1D58-4D3E-CE43-334BCDCCC9C8}"/>
              </a:ext>
            </a:extLst>
          </p:cNvPr>
          <p:cNvSpPr>
            <a:spLocks noGrp="1"/>
          </p:cNvSpPr>
          <p:nvPr>
            <p:ph type="title"/>
          </p:nvPr>
        </p:nvSpPr>
        <p:spPr>
          <a:xfrm>
            <a:off x="838200" y="365125"/>
            <a:ext cx="10515600" cy="662291"/>
          </a:xfrm>
        </p:spPr>
        <p:txBody>
          <a:bodyPr/>
          <a:lstStyle/>
          <a:p>
            <a:r>
              <a:rPr lang="en-GB" b="1" dirty="0"/>
              <a:t>RSV Burden of disease in Wales</a:t>
            </a:r>
            <a:br>
              <a:rPr lang="en-GB" b="1" dirty="0"/>
            </a:br>
            <a:endParaRPr lang="en-GB" dirty="0"/>
          </a:p>
        </p:txBody>
      </p:sp>
      <p:sp>
        <p:nvSpPr>
          <p:cNvPr id="3" name="Content Placeholder 2">
            <a:extLst>
              <a:ext uri="{FF2B5EF4-FFF2-40B4-BE49-F238E27FC236}">
                <a16:creationId xmlns:a16="http://schemas.microsoft.com/office/drawing/2014/main" id="{3B4663BA-1AED-0344-CB4C-BF2AB02E26DB}"/>
              </a:ext>
            </a:extLst>
          </p:cNvPr>
          <p:cNvSpPr>
            <a:spLocks noGrp="1"/>
          </p:cNvSpPr>
          <p:nvPr>
            <p:ph idx="1"/>
          </p:nvPr>
        </p:nvSpPr>
        <p:spPr>
          <a:xfrm>
            <a:off x="628650" y="1975619"/>
            <a:ext cx="6172200" cy="899622"/>
          </a:xfrm>
        </p:spPr>
        <p:txBody>
          <a:bodyPr/>
          <a:lstStyle/>
          <a:p>
            <a:r>
              <a:rPr lang="en-GB" sz="2000" dirty="0"/>
              <a:t>After children aged &lt;5y, adults aged 75y and older in Wales account for the highest number of confirmed RSV cases admitted to hospital</a:t>
            </a:r>
            <a:r>
              <a:rPr lang="en-GB" sz="2000" baseline="30000" dirty="0">
                <a:effectLst/>
                <a:ea typeface="Calibri" panose="020F0502020204030204" pitchFamily="34" charset="0"/>
                <a:cs typeface="Times New Roman" panose="02020603050405020304" pitchFamily="18" charset="0"/>
              </a:rPr>
              <a:t>1</a:t>
            </a:r>
          </a:p>
          <a:p>
            <a:r>
              <a:rPr lang="en-GB" sz="2000" dirty="0"/>
              <a:t>The risk of severe outcomes increases significantly in those aged 75y and older</a:t>
            </a:r>
            <a:r>
              <a:rPr lang="en-GB" sz="2000" baseline="30000" dirty="0"/>
              <a:t>2</a:t>
            </a:r>
          </a:p>
          <a:p>
            <a:endParaRPr lang="en-GB" sz="2000" dirty="0"/>
          </a:p>
          <a:p>
            <a:endParaRPr lang="en-GB" sz="2000" dirty="0"/>
          </a:p>
        </p:txBody>
      </p:sp>
      <p:sp>
        <p:nvSpPr>
          <p:cNvPr id="5" name="Slide Number Placeholder 4">
            <a:extLst>
              <a:ext uri="{FF2B5EF4-FFF2-40B4-BE49-F238E27FC236}">
                <a16:creationId xmlns:a16="http://schemas.microsoft.com/office/drawing/2014/main" id="{01EA106A-5B19-A401-2BF3-438DADA7DF0A}"/>
              </a:ext>
            </a:extLst>
          </p:cNvPr>
          <p:cNvSpPr>
            <a:spLocks noGrp="1"/>
          </p:cNvSpPr>
          <p:nvPr>
            <p:ph type="sldNum" sz="quarter" idx="12"/>
          </p:nvPr>
        </p:nvSpPr>
        <p:spPr/>
        <p:txBody>
          <a:bodyPr/>
          <a:lstStyle/>
          <a:p>
            <a:fld id="{561D0CCE-8DCC-44DC-A653-AE62B1D84A52}" type="slidenum">
              <a:rPr lang="en-GB" smtClean="0"/>
              <a:pPr/>
              <a:t>19</a:t>
            </a:fld>
            <a:endParaRPr lang="en-GB"/>
          </a:p>
        </p:txBody>
      </p:sp>
      <p:sp>
        <p:nvSpPr>
          <p:cNvPr id="7" name="TextBox 6">
            <a:extLst>
              <a:ext uri="{FF2B5EF4-FFF2-40B4-BE49-F238E27FC236}">
                <a16:creationId xmlns:a16="http://schemas.microsoft.com/office/drawing/2014/main" id="{9A896556-D33F-761A-C2EC-0E5AC46FB286}"/>
              </a:ext>
            </a:extLst>
          </p:cNvPr>
          <p:cNvSpPr txBox="1"/>
          <p:nvPr/>
        </p:nvSpPr>
        <p:spPr>
          <a:xfrm>
            <a:off x="7179789" y="5335303"/>
            <a:ext cx="4612161" cy="461665"/>
          </a:xfrm>
          <a:prstGeom prst="rect">
            <a:avLst/>
          </a:prstGeom>
          <a:noFill/>
        </p:spPr>
        <p:txBody>
          <a:bodyPr wrap="square" rtlCol="0">
            <a:spAutoFit/>
          </a:bodyPr>
          <a:lstStyle/>
          <a:p>
            <a:r>
              <a:rPr lang="en-GB" sz="1200" b="1" dirty="0"/>
              <a:t>Data source</a:t>
            </a:r>
            <a:r>
              <a:rPr lang="en-GB" sz="1200" dirty="0"/>
              <a:t>: All Wales routine virological testing data accessed through Public Health Wales Datastore database</a:t>
            </a:r>
          </a:p>
        </p:txBody>
      </p:sp>
      <p:pic>
        <p:nvPicPr>
          <p:cNvPr id="9" name="Picture 8">
            <a:extLst>
              <a:ext uri="{FF2B5EF4-FFF2-40B4-BE49-F238E27FC236}">
                <a16:creationId xmlns:a16="http://schemas.microsoft.com/office/drawing/2014/main" id="{3C91FD75-0B59-55BC-C095-3551B7B2C0F9}"/>
              </a:ext>
            </a:extLst>
          </p:cNvPr>
          <p:cNvPicPr>
            <a:picLocks noChangeAspect="1"/>
          </p:cNvPicPr>
          <p:nvPr/>
        </p:nvPicPr>
        <p:blipFill rotWithShape="1">
          <a:blip r:embed="rId3"/>
          <a:srcRect r="21915"/>
          <a:stretch/>
        </p:blipFill>
        <p:spPr>
          <a:xfrm>
            <a:off x="7305675" y="1707550"/>
            <a:ext cx="4486275" cy="3627753"/>
          </a:xfrm>
          <a:prstGeom prst="rect">
            <a:avLst/>
          </a:prstGeom>
        </p:spPr>
      </p:pic>
      <p:sp>
        <p:nvSpPr>
          <p:cNvPr id="10" name="TextBox 9">
            <a:extLst>
              <a:ext uri="{FF2B5EF4-FFF2-40B4-BE49-F238E27FC236}">
                <a16:creationId xmlns:a16="http://schemas.microsoft.com/office/drawing/2014/main" id="{EC723FE0-D3F4-F486-596C-89103846D2C2}"/>
              </a:ext>
            </a:extLst>
          </p:cNvPr>
          <p:cNvSpPr txBox="1"/>
          <p:nvPr/>
        </p:nvSpPr>
        <p:spPr>
          <a:xfrm>
            <a:off x="7305675" y="1145606"/>
            <a:ext cx="4705350" cy="461665"/>
          </a:xfrm>
          <a:prstGeom prst="rect">
            <a:avLst/>
          </a:prstGeom>
          <a:noFill/>
        </p:spPr>
        <p:txBody>
          <a:bodyPr wrap="square" rtlCol="0">
            <a:spAutoFit/>
          </a:bodyPr>
          <a:lstStyle/>
          <a:p>
            <a:r>
              <a:rPr lang="en-GB" sz="1200" b="1" dirty="0"/>
              <a:t>Patients testing positive for RSV in Wales, between 2021 week 40 and 2022 week 15, by hospital location and age group</a:t>
            </a:r>
            <a:endParaRPr lang="en-GB" sz="1200" dirty="0"/>
          </a:p>
        </p:txBody>
      </p:sp>
    </p:spTree>
    <p:extLst>
      <p:ext uri="{BB962C8B-B14F-4D97-AF65-F5344CB8AC3E}">
        <p14:creationId xmlns:p14="http://schemas.microsoft.com/office/powerpoint/2010/main" val="338221899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706D08-D68C-2722-1044-4DEB3A25FBC5}"/>
              </a:ext>
            </a:extLst>
          </p:cNvPr>
          <p:cNvSpPr>
            <a:spLocks noGrp="1"/>
          </p:cNvSpPr>
          <p:nvPr>
            <p:ph type="title"/>
          </p:nvPr>
        </p:nvSpPr>
        <p:spPr/>
        <p:txBody>
          <a:bodyPr/>
          <a:lstStyle/>
          <a:p>
            <a:r>
              <a:rPr lang="en-GB" b="1" dirty="0"/>
              <a:t>Acknowledgements</a:t>
            </a:r>
          </a:p>
        </p:txBody>
      </p:sp>
      <p:sp>
        <p:nvSpPr>
          <p:cNvPr id="3" name="Content Placeholder 2">
            <a:extLst>
              <a:ext uri="{FF2B5EF4-FFF2-40B4-BE49-F238E27FC236}">
                <a16:creationId xmlns:a16="http://schemas.microsoft.com/office/drawing/2014/main" id="{82AE052D-CA2D-76E4-B4F6-04B3A75B8632}"/>
              </a:ext>
            </a:extLst>
          </p:cNvPr>
          <p:cNvSpPr>
            <a:spLocks noGrp="1"/>
          </p:cNvSpPr>
          <p:nvPr>
            <p:ph idx="1"/>
          </p:nvPr>
        </p:nvSpPr>
        <p:spPr>
          <a:xfrm>
            <a:off x="838200" y="1394110"/>
            <a:ext cx="10515600" cy="4351338"/>
          </a:xfrm>
        </p:spPr>
        <p:txBody>
          <a:bodyPr/>
          <a:lstStyle/>
          <a:p>
            <a:r>
              <a:rPr lang="en-GB" sz="2400" dirty="0"/>
              <a:t>UK Health Security Agency (UKHSA)</a:t>
            </a:r>
          </a:p>
          <a:p>
            <a:r>
              <a:rPr lang="en-GB" sz="2400" dirty="0"/>
              <a:t>Vaccine Programme Wales (VPW)</a:t>
            </a:r>
          </a:p>
          <a:p>
            <a:r>
              <a:rPr lang="en-GB" sz="2400" dirty="0"/>
              <a:t>Vaccine Preventable Disease Programme (VPDP)</a:t>
            </a:r>
          </a:p>
          <a:p>
            <a:r>
              <a:rPr lang="en-GB" sz="2400" dirty="0"/>
              <a:t>Dr Catherine Moore - Consultant Clinical Scientist, Director Wales National Influenza Centre, Wales Specialist Virology Centre, Public Health Wales</a:t>
            </a:r>
          </a:p>
          <a:p>
            <a:r>
              <a:rPr lang="nl-NL" sz="2400" dirty="0"/>
              <a:t>Katie Rees - Principal Support &amp; Business Analyst (DHCW - PCMH Digital)</a:t>
            </a:r>
          </a:p>
          <a:p>
            <a:r>
              <a:rPr lang="en-GB" sz="2400"/>
              <a:t>Joshua Hunt (DHCW - PCMH)</a:t>
            </a:r>
            <a:endParaRPr lang="en-GB" sz="2400" dirty="0"/>
          </a:p>
        </p:txBody>
      </p:sp>
      <p:sp>
        <p:nvSpPr>
          <p:cNvPr id="5" name="Slide Number Placeholder 4">
            <a:extLst>
              <a:ext uri="{FF2B5EF4-FFF2-40B4-BE49-F238E27FC236}">
                <a16:creationId xmlns:a16="http://schemas.microsoft.com/office/drawing/2014/main" id="{CEE50043-4D25-1D8B-069B-2BACBDED7E2B}"/>
              </a:ext>
            </a:extLst>
          </p:cNvPr>
          <p:cNvSpPr>
            <a:spLocks noGrp="1"/>
          </p:cNvSpPr>
          <p:nvPr>
            <p:ph type="sldNum" sz="quarter" idx="12"/>
          </p:nvPr>
        </p:nvSpPr>
        <p:spPr/>
        <p:txBody>
          <a:bodyPr/>
          <a:lstStyle/>
          <a:p>
            <a:fld id="{561D0CCE-8DCC-44DC-A653-AE62B1D84A52}" type="slidenum">
              <a:rPr lang="en-GB" smtClean="0"/>
              <a:pPr/>
              <a:t>2</a:t>
            </a:fld>
            <a:endParaRPr lang="en-GB"/>
          </a:p>
        </p:txBody>
      </p:sp>
    </p:spTree>
    <p:extLst>
      <p:ext uri="{BB962C8B-B14F-4D97-AF65-F5344CB8AC3E}">
        <p14:creationId xmlns:p14="http://schemas.microsoft.com/office/powerpoint/2010/main" val="304320831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F0287F-44B7-C2B0-0F46-82B60AA00133}"/>
              </a:ext>
            </a:extLst>
          </p:cNvPr>
          <p:cNvSpPr>
            <a:spLocks noGrp="1"/>
          </p:cNvSpPr>
          <p:nvPr>
            <p:ph type="title"/>
          </p:nvPr>
        </p:nvSpPr>
        <p:spPr>
          <a:xfrm>
            <a:off x="838200" y="1731588"/>
            <a:ext cx="10515600" cy="1325563"/>
          </a:xfrm>
        </p:spPr>
        <p:txBody>
          <a:bodyPr/>
          <a:lstStyle/>
          <a:p>
            <a:r>
              <a:rPr lang="en-GB" b="1" dirty="0"/>
              <a:t>RSV vaccination of older adults programme</a:t>
            </a:r>
            <a:br>
              <a:rPr lang="en-GB" b="1" dirty="0"/>
            </a:br>
            <a:br>
              <a:rPr lang="en-GB" b="1" dirty="0"/>
            </a:br>
            <a:r>
              <a:rPr lang="en-GB" sz="3600" dirty="0"/>
              <a:t>Ceriann Howard</a:t>
            </a:r>
            <a:br>
              <a:rPr lang="en-GB" sz="3600" dirty="0"/>
            </a:br>
            <a:r>
              <a:rPr lang="en-GB" sz="3600" dirty="0"/>
              <a:t>Specialist Nurse Immunisation </a:t>
            </a:r>
            <a:br>
              <a:rPr lang="en-GB" sz="3600" dirty="0"/>
            </a:br>
            <a:r>
              <a:rPr lang="en-GB" sz="3600" dirty="0"/>
              <a:t>VPDP, PHW </a:t>
            </a:r>
            <a:br>
              <a:rPr lang="en-GB" dirty="0"/>
            </a:br>
            <a:endParaRPr lang="en-GB" dirty="0"/>
          </a:p>
        </p:txBody>
      </p:sp>
      <p:sp>
        <p:nvSpPr>
          <p:cNvPr id="5" name="Slide Number Placeholder 4">
            <a:extLst>
              <a:ext uri="{FF2B5EF4-FFF2-40B4-BE49-F238E27FC236}">
                <a16:creationId xmlns:a16="http://schemas.microsoft.com/office/drawing/2014/main" id="{E4E19B21-8277-962C-36B6-B68072996B3D}"/>
              </a:ext>
            </a:extLst>
          </p:cNvPr>
          <p:cNvSpPr>
            <a:spLocks noGrp="1"/>
          </p:cNvSpPr>
          <p:nvPr>
            <p:ph type="sldNum" sz="quarter" idx="12"/>
          </p:nvPr>
        </p:nvSpPr>
        <p:spPr/>
        <p:txBody>
          <a:bodyPr/>
          <a:lstStyle/>
          <a:p>
            <a:fld id="{561D0CCE-8DCC-44DC-A653-AE62B1D84A52}" type="slidenum">
              <a:rPr lang="en-GB" smtClean="0"/>
              <a:pPr/>
              <a:t>20</a:t>
            </a:fld>
            <a:endParaRPr lang="en-GB"/>
          </a:p>
        </p:txBody>
      </p:sp>
    </p:spTree>
    <p:extLst>
      <p:ext uri="{BB962C8B-B14F-4D97-AF65-F5344CB8AC3E}">
        <p14:creationId xmlns:p14="http://schemas.microsoft.com/office/powerpoint/2010/main" val="87961610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5F9443-0C1A-33E3-52E3-EEFC9B4A04C6}"/>
              </a:ext>
            </a:extLst>
          </p:cNvPr>
          <p:cNvSpPr>
            <a:spLocks noGrp="1"/>
          </p:cNvSpPr>
          <p:nvPr>
            <p:ph type="title"/>
          </p:nvPr>
        </p:nvSpPr>
        <p:spPr>
          <a:xfrm>
            <a:off x="452919" y="0"/>
            <a:ext cx="10515600" cy="803646"/>
          </a:xfrm>
        </p:spPr>
        <p:txBody>
          <a:bodyPr lIns="91440" tIns="45720" rIns="91440" bIns="45720" anchor="t">
            <a:normAutofit fontScale="90000"/>
          </a:bodyPr>
          <a:lstStyle/>
          <a:p>
            <a:pPr algn="ctr"/>
            <a:r>
              <a:rPr lang="en-GB" b="1" dirty="0">
                <a:latin typeface="Arial"/>
                <a:cs typeface="Arial"/>
              </a:rPr>
              <a:t>Routine vaccination programme for older adults and eligibility</a:t>
            </a:r>
          </a:p>
        </p:txBody>
      </p:sp>
      <p:sp>
        <p:nvSpPr>
          <p:cNvPr id="3" name="Content Placeholder 2">
            <a:extLst>
              <a:ext uri="{FF2B5EF4-FFF2-40B4-BE49-F238E27FC236}">
                <a16:creationId xmlns:a16="http://schemas.microsoft.com/office/drawing/2014/main" id="{4159B239-6A5C-6B46-479E-F4F262031AE0}"/>
              </a:ext>
            </a:extLst>
          </p:cNvPr>
          <p:cNvSpPr>
            <a:spLocks noGrp="1"/>
          </p:cNvSpPr>
          <p:nvPr>
            <p:ph idx="1"/>
          </p:nvPr>
        </p:nvSpPr>
        <p:spPr>
          <a:xfrm>
            <a:off x="642902" y="1485512"/>
            <a:ext cx="11097581" cy="4397340"/>
          </a:xfrm>
        </p:spPr>
        <p:txBody>
          <a:bodyPr vert="horz" lIns="91440" tIns="45720" rIns="91440" bIns="45720" rtlCol="0" anchor="t">
            <a:noAutofit/>
          </a:bodyPr>
          <a:lstStyle/>
          <a:p>
            <a:pPr marL="0" indent="0">
              <a:lnSpc>
                <a:spcPct val="100000"/>
              </a:lnSpc>
              <a:buNone/>
            </a:pPr>
            <a:r>
              <a:rPr lang="en-GB" sz="2000" dirty="0">
                <a:latin typeface="Arial"/>
                <a:cs typeface="Arial"/>
              </a:rPr>
              <a:t>The aim of the programme is to reduce the incidence and severity of RSV disease, and hospitalisation because of RSV disease, in eligible older adults.</a:t>
            </a:r>
            <a:endParaRPr lang="en-US" sz="2000" dirty="0">
              <a:latin typeface="Arial"/>
              <a:cs typeface="Arial"/>
            </a:endParaRPr>
          </a:p>
          <a:p>
            <a:pPr marL="0" indent="0">
              <a:lnSpc>
                <a:spcPct val="100000"/>
              </a:lnSpc>
              <a:buNone/>
            </a:pPr>
            <a:r>
              <a:rPr lang="en-GB" sz="2000" dirty="0"/>
              <a:t>From 1 September there will be a routine (year-round) programme</a:t>
            </a:r>
            <a:endParaRPr lang="en-US" dirty="0"/>
          </a:p>
          <a:p>
            <a:pPr marL="0" indent="0">
              <a:lnSpc>
                <a:spcPct val="100000"/>
              </a:lnSpc>
              <a:buNone/>
            </a:pPr>
            <a:r>
              <a:rPr lang="en-GB" sz="2000" dirty="0">
                <a:cs typeface="Arial"/>
              </a:rPr>
              <a:t>Older adult eligibility:</a:t>
            </a:r>
          </a:p>
          <a:p>
            <a:pPr marL="800100" lvl="1" indent="-342900">
              <a:lnSpc>
                <a:spcPct val="100000"/>
              </a:lnSpc>
              <a:tabLst>
                <a:tab pos="457200" algn="l"/>
              </a:tabLst>
            </a:pPr>
            <a:r>
              <a:rPr lang="en-GB" sz="2000" dirty="0"/>
              <a:t>individuals will become eligible on their 75th birthday and remain eligible until aged 79 years and 364 days (that is, up until and including the day before their 80th birthday)</a:t>
            </a:r>
            <a:endParaRPr lang="en-GB" sz="2000" dirty="0">
              <a:cs typeface="Arial"/>
            </a:endParaRPr>
          </a:p>
          <a:p>
            <a:pPr marL="800100" lvl="1" indent="-342900">
              <a:lnSpc>
                <a:spcPct val="100000"/>
              </a:lnSpc>
              <a:tabLst>
                <a:tab pos="457200" algn="l"/>
              </a:tabLst>
            </a:pPr>
            <a:r>
              <a:rPr lang="en-GB" sz="2000" dirty="0"/>
              <a:t>individuals will have been born on or after 1 September 1949</a:t>
            </a:r>
          </a:p>
          <a:p>
            <a:pPr marL="800100" lvl="1" indent="-342900">
              <a:lnSpc>
                <a:spcPct val="100000"/>
              </a:lnSpc>
              <a:tabLst>
                <a:tab pos="457200" algn="l"/>
              </a:tabLst>
            </a:pPr>
            <a:r>
              <a:rPr lang="en-GB" sz="2000" dirty="0"/>
              <a:t>individuals should be invited within 12 weeks of their 75th birthday</a:t>
            </a:r>
          </a:p>
          <a:p>
            <a:pPr marL="0" indent="0">
              <a:lnSpc>
                <a:spcPct val="100000"/>
              </a:lnSpc>
              <a:buNone/>
              <a:tabLst>
                <a:tab pos="457200" algn="l"/>
              </a:tabLst>
            </a:pPr>
            <a:endParaRPr lang="en-GB" sz="2000" dirty="0">
              <a:highlight>
                <a:srgbClr val="FFFF00"/>
              </a:highlight>
            </a:endParaRPr>
          </a:p>
        </p:txBody>
      </p:sp>
      <p:sp>
        <p:nvSpPr>
          <p:cNvPr id="5" name="Slide Number Placeholder 4">
            <a:extLst>
              <a:ext uri="{FF2B5EF4-FFF2-40B4-BE49-F238E27FC236}">
                <a16:creationId xmlns:a16="http://schemas.microsoft.com/office/drawing/2014/main" id="{852C5FBD-C60B-A9DA-601E-4E2B7F5FA396}"/>
              </a:ext>
            </a:extLst>
          </p:cNvPr>
          <p:cNvSpPr>
            <a:spLocks noGrp="1"/>
          </p:cNvSpPr>
          <p:nvPr>
            <p:ph type="sldNum" sz="quarter" idx="11"/>
          </p:nvPr>
        </p:nvSpPr>
        <p:spPr>
          <a:xfrm>
            <a:off x="11358937" y="6366624"/>
            <a:ext cx="7315200" cy="365125"/>
          </a:xfrm>
        </p:spPr>
        <p:txBody>
          <a:bodyPr/>
          <a:lstStyle/>
          <a:p>
            <a:fld id="{344369E4-5DE7-46E5-874E-4FD437973785}" type="slidenum">
              <a:rPr lang="en-GB" smtClean="0"/>
              <a:pPr/>
              <a:t>21</a:t>
            </a:fld>
            <a:endParaRPr lang="en-GB" sz="1400" dirty="0"/>
          </a:p>
        </p:txBody>
      </p:sp>
    </p:spTree>
    <p:extLst>
      <p:ext uri="{BB962C8B-B14F-4D97-AF65-F5344CB8AC3E}">
        <p14:creationId xmlns:p14="http://schemas.microsoft.com/office/powerpoint/2010/main" val="168563709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1A6F6E-FB16-84D5-4F29-D0FB73F99A78}"/>
              </a:ext>
            </a:extLst>
          </p:cNvPr>
          <p:cNvSpPr>
            <a:spLocks noGrp="1"/>
          </p:cNvSpPr>
          <p:nvPr>
            <p:ph type="title"/>
          </p:nvPr>
        </p:nvSpPr>
        <p:spPr>
          <a:xfrm>
            <a:off x="330205" y="-77067"/>
            <a:ext cx="10515600" cy="711398"/>
          </a:xfrm>
        </p:spPr>
        <p:txBody>
          <a:bodyPr lIns="91440" tIns="45720" rIns="91440" bIns="45720" anchor="t"/>
          <a:lstStyle/>
          <a:p>
            <a:r>
              <a:rPr lang="en-GB" b="1" dirty="0">
                <a:latin typeface="Arial"/>
                <a:cs typeface="Arial"/>
              </a:rPr>
              <a:t>Catch-up campaign</a:t>
            </a:r>
            <a:endParaRPr lang="en-GB" b="1" dirty="0"/>
          </a:p>
        </p:txBody>
      </p:sp>
      <p:sp>
        <p:nvSpPr>
          <p:cNvPr id="3" name="Content Placeholder 2">
            <a:extLst>
              <a:ext uri="{FF2B5EF4-FFF2-40B4-BE49-F238E27FC236}">
                <a16:creationId xmlns:a16="http://schemas.microsoft.com/office/drawing/2014/main" id="{E430740C-1017-D769-A173-CF2C44E8C2C4}"/>
              </a:ext>
            </a:extLst>
          </p:cNvPr>
          <p:cNvSpPr>
            <a:spLocks noGrp="1"/>
          </p:cNvSpPr>
          <p:nvPr>
            <p:ph idx="1"/>
          </p:nvPr>
        </p:nvSpPr>
        <p:spPr>
          <a:xfrm>
            <a:off x="330205" y="634331"/>
            <a:ext cx="11531590" cy="5879805"/>
          </a:xfrm>
        </p:spPr>
        <p:txBody>
          <a:bodyPr vert="horz" lIns="91440" tIns="45720" rIns="91440" bIns="45720" rtlCol="0" anchor="t">
            <a:noAutofit/>
          </a:bodyPr>
          <a:lstStyle/>
          <a:p>
            <a:pPr marL="0" indent="0">
              <a:lnSpc>
                <a:spcPct val="100000"/>
              </a:lnSpc>
              <a:buNone/>
              <a:tabLst>
                <a:tab pos="457200" algn="l"/>
              </a:tabLst>
            </a:pPr>
            <a:r>
              <a:rPr lang="en-GB" sz="2000" dirty="0"/>
              <a:t>There will be a catch-up campaign for those already aged 75 to 79 (but not yet 80) on 1 September 2024:</a:t>
            </a:r>
            <a:endParaRPr lang="en-US" dirty="0"/>
          </a:p>
          <a:p>
            <a:pPr marL="800100" lvl="2" indent="-342900">
              <a:lnSpc>
                <a:spcPct val="100000"/>
              </a:lnSpc>
              <a:tabLst>
                <a:tab pos="457200" algn="l"/>
              </a:tabLst>
            </a:pPr>
            <a:r>
              <a:rPr lang="en-GB" dirty="0"/>
              <a:t>individuals who are aged 79 years on 1 September will have their 80th birthday within the first year after the catch-up campaign commences (date of birth range 2 September 1944 to 31 August 1945 inclusive) but they remain eligible up until and including 31 August 2025 to ensure that they have sufficient opportunity to be vaccinated</a:t>
            </a:r>
          </a:p>
          <a:p>
            <a:pPr marL="800100" lvl="2" indent="-342900">
              <a:lnSpc>
                <a:spcPct val="100000"/>
              </a:lnSpc>
              <a:tabLst>
                <a:tab pos="457200" algn="l"/>
              </a:tabLst>
            </a:pPr>
            <a:endParaRPr lang="en-GB" dirty="0">
              <a:cs typeface="Arial"/>
            </a:endParaRPr>
          </a:p>
          <a:p>
            <a:pPr marL="800100" lvl="2" indent="-342900">
              <a:lnSpc>
                <a:spcPct val="100000"/>
              </a:lnSpc>
              <a:tabLst>
                <a:tab pos="457200" algn="l"/>
              </a:tabLst>
            </a:pPr>
            <a:r>
              <a:rPr lang="en-GB" dirty="0"/>
              <a:t>other eligible individuals (date of birth range 1 September 1945 to 31 August 1949) are eligible until and including the day before their 80th birthday</a:t>
            </a:r>
          </a:p>
          <a:p>
            <a:pPr marL="800100" lvl="2" indent="-342900">
              <a:lnSpc>
                <a:spcPct val="100000"/>
              </a:lnSpc>
              <a:tabLst>
                <a:tab pos="457200" algn="l"/>
              </a:tabLst>
            </a:pPr>
            <a:endParaRPr lang="en-GB" dirty="0"/>
          </a:p>
          <a:p>
            <a:pPr marL="800100" lvl="2" indent="-342900">
              <a:lnSpc>
                <a:spcPct val="100000"/>
              </a:lnSpc>
              <a:tabLst>
                <a:tab pos="457200" algn="l"/>
              </a:tabLst>
            </a:pPr>
            <a:r>
              <a:rPr lang="en-GB" sz="2000" dirty="0">
                <a:effectLst/>
              </a:rPr>
              <a:t>The formal launch of the one-off campaign for those aged 75 to 79 begins in February 2025. There is operational flexibility to start from 1 September 2024, if there is capacity or vaccination is requested by eligible persons and can be accommodated. The one-off campaign will run for 12 months from the start of the programme, therefore starting from 1 September 2024 and concluding by 31 August 2025. </a:t>
            </a:r>
            <a:endParaRPr lang="en-GB" dirty="0"/>
          </a:p>
          <a:p>
            <a:pPr marL="457200" lvl="2" indent="0" algn="ctr">
              <a:lnSpc>
                <a:spcPct val="100000"/>
              </a:lnSpc>
              <a:buNone/>
              <a:tabLst>
                <a:tab pos="457200" algn="l"/>
              </a:tabLst>
            </a:pPr>
            <a:r>
              <a:rPr lang="en-GB" sz="1800" dirty="0">
                <a:effectLst/>
                <a:latin typeface="Segoe UI" panose="020B0502040204020203" pitchFamily="34" charset="0"/>
                <a:hlinkClick r:id="rId3"/>
              </a:rPr>
              <a:t>https://www.gov.wales/sites/default/files/pdf-versions/2024/6/3/1719394081/introduction-rsv-vaccination-programme-2024-whc2024032.pdf</a:t>
            </a:r>
            <a:endParaRPr lang="en-GB" sz="1800" dirty="0">
              <a:effectLst/>
              <a:latin typeface="Segoe UI" panose="020B0502040204020203" pitchFamily="34" charset="0"/>
            </a:endParaRPr>
          </a:p>
          <a:p>
            <a:pPr marL="800100" lvl="2" indent="-342900">
              <a:lnSpc>
                <a:spcPct val="100000"/>
              </a:lnSpc>
              <a:tabLst>
                <a:tab pos="457200" algn="l"/>
              </a:tabLst>
            </a:pPr>
            <a:r>
              <a:rPr lang="en-GB" sz="1800" dirty="0">
                <a:effectLst/>
                <a:latin typeface="Segoe UI" panose="020B0502040204020203" pitchFamily="34" charset="0"/>
              </a:rPr>
              <a:t> </a:t>
            </a:r>
            <a:endParaRPr lang="en-GB" sz="1800" dirty="0">
              <a:effectLst/>
              <a:latin typeface="Arial" panose="020B0604020202020204" pitchFamily="34" charset="0"/>
            </a:endParaRPr>
          </a:p>
          <a:p>
            <a:pPr marL="800100" lvl="2" indent="-342900">
              <a:lnSpc>
                <a:spcPct val="100000"/>
              </a:lnSpc>
              <a:tabLst>
                <a:tab pos="457200" algn="l"/>
              </a:tabLst>
            </a:pPr>
            <a:endParaRPr lang="en-GB" dirty="0">
              <a:cs typeface="Arial"/>
            </a:endParaRPr>
          </a:p>
        </p:txBody>
      </p:sp>
      <p:sp>
        <p:nvSpPr>
          <p:cNvPr id="5" name="Slide Number Placeholder 4">
            <a:extLst>
              <a:ext uri="{FF2B5EF4-FFF2-40B4-BE49-F238E27FC236}">
                <a16:creationId xmlns:a16="http://schemas.microsoft.com/office/drawing/2014/main" id="{E8122816-FAFF-85EA-2682-0E709CB4F388}"/>
              </a:ext>
            </a:extLst>
          </p:cNvPr>
          <p:cNvSpPr>
            <a:spLocks noGrp="1"/>
          </p:cNvSpPr>
          <p:nvPr>
            <p:ph type="sldNum" sz="quarter" idx="11"/>
          </p:nvPr>
        </p:nvSpPr>
        <p:spPr>
          <a:xfrm>
            <a:off x="11328115" y="6376898"/>
            <a:ext cx="7315200" cy="365125"/>
          </a:xfrm>
        </p:spPr>
        <p:txBody>
          <a:bodyPr/>
          <a:lstStyle/>
          <a:p>
            <a:fld id="{344369E4-5DE7-46E5-874E-4FD437973785}" type="slidenum">
              <a:rPr lang="en-GB" smtClean="0"/>
              <a:pPr/>
              <a:t>22</a:t>
            </a:fld>
            <a:endParaRPr lang="en-GB" sz="1400" dirty="0"/>
          </a:p>
        </p:txBody>
      </p:sp>
    </p:spTree>
    <p:extLst>
      <p:ext uri="{BB962C8B-B14F-4D97-AF65-F5344CB8AC3E}">
        <p14:creationId xmlns:p14="http://schemas.microsoft.com/office/powerpoint/2010/main" val="181100272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800F0A-A4CA-0F81-DF52-74DDC5D2410C}"/>
              </a:ext>
            </a:extLst>
          </p:cNvPr>
          <p:cNvSpPr>
            <a:spLocks noGrp="1"/>
          </p:cNvSpPr>
          <p:nvPr>
            <p:ph type="title"/>
          </p:nvPr>
        </p:nvSpPr>
        <p:spPr>
          <a:xfrm>
            <a:off x="600075" y="136525"/>
            <a:ext cx="10515600" cy="753476"/>
          </a:xfrm>
        </p:spPr>
        <p:txBody>
          <a:bodyPr/>
          <a:lstStyle/>
          <a:p>
            <a:r>
              <a:rPr lang="en-GB" b="1" dirty="0"/>
              <a:t>Eligibility table</a:t>
            </a:r>
          </a:p>
        </p:txBody>
      </p:sp>
      <p:sp>
        <p:nvSpPr>
          <p:cNvPr id="5" name="Slide Number Placeholder 4">
            <a:extLst>
              <a:ext uri="{FF2B5EF4-FFF2-40B4-BE49-F238E27FC236}">
                <a16:creationId xmlns:a16="http://schemas.microsoft.com/office/drawing/2014/main" id="{76246006-F032-AE5B-FDF2-C2DC37777F3F}"/>
              </a:ext>
            </a:extLst>
          </p:cNvPr>
          <p:cNvSpPr>
            <a:spLocks noGrp="1"/>
          </p:cNvSpPr>
          <p:nvPr>
            <p:ph type="sldNum" sz="quarter" idx="12"/>
          </p:nvPr>
        </p:nvSpPr>
        <p:spPr/>
        <p:txBody>
          <a:bodyPr/>
          <a:lstStyle/>
          <a:p>
            <a:fld id="{561D0CCE-8DCC-44DC-A653-AE62B1D84A52}" type="slidenum">
              <a:rPr lang="en-GB" smtClean="0"/>
              <a:pPr/>
              <a:t>23</a:t>
            </a:fld>
            <a:endParaRPr lang="en-GB"/>
          </a:p>
        </p:txBody>
      </p:sp>
      <p:sp>
        <p:nvSpPr>
          <p:cNvPr id="12" name="TextBox 11">
            <a:extLst>
              <a:ext uri="{FF2B5EF4-FFF2-40B4-BE49-F238E27FC236}">
                <a16:creationId xmlns:a16="http://schemas.microsoft.com/office/drawing/2014/main" id="{351B4104-9E58-E179-A817-0B5A3CEF598E}"/>
              </a:ext>
            </a:extLst>
          </p:cNvPr>
          <p:cNvSpPr txBox="1"/>
          <p:nvPr/>
        </p:nvSpPr>
        <p:spPr>
          <a:xfrm>
            <a:off x="838201" y="4606862"/>
            <a:ext cx="10515600" cy="1200329"/>
          </a:xfrm>
          <a:prstGeom prst="rect">
            <a:avLst/>
          </a:prstGeom>
          <a:noFill/>
        </p:spPr>
        <p:txBody>
          <a:bodyPr wrap="square">
            <a:spAutoFit/>
          </a:bodyPr>
          <a:lstStyle/>
          <a:p>
            <a:r>
              <a:rPr lang="en-GB" dirty="0">
                <a:solidFill>
                  <a:schemeClr val="accent6"/>
                </a:solidFill>
              </a:rPr>
              <a:t>ˆ Those turning 80 years of age between 2 September 2024 and 31 August 2025 will remain eligible up to and including 31 August 2025 (for the first year of the programme).</a:t>
            </a:r>
          </a:p>
          <a:p>
            <a:r>
              <a:rPr lang="en-GB" dirty="0">
                <a:solidFill>
                  <a:schemeClr val="accent6"/>
                </a:solidFill>
              </a:rPr>
              <a:t>ˆˆ There is operational flexibility to start from 1 September 2024, if there is capacity or vaccination is requested by eligible persons and can be accommodated.</a:t>
            </a:r>
          </a:p>
        </p:txBody>
      </p:sp>
      <p:graphicFrame>
        <p:nvGraphicFramePr>
          <p:cNvPr id="3" name="Table 2">
            <a:extLst>
              <a:ext uri="{FF2B5EF4-FFF2-40B4-BE49-F238E27FC236}">
                <a16:creationId xmlns:a16="http://schemas.microsoft.com/office/drawing/2014/main" id="{A51D8EDE-3A14-10D0-87FC-E2A63E30EFCC}"/>
              </a:ext>
            </a:extLst>
          </p:cNvPr>
          <p:cNvGraphicFramePr>
            <a:graphicFrameLocks noGrp="1"/>
          </p:cNvGraphicFramePr>
          <p:nvPr/>
        </p:nvGraphicFramePr>
        <p:xfrm>
          <a:off x="838200" y="1212789"/>
          <a:ext cx="10277475" cy="3394073"/>
        </p:xfrm>
        <a:graphic>
          <a:graphicData uri="http://schemas.openxmlformats.org/drawingml/2006/table">
            <a:tbl>
              <a:tblPr firstRow="1" firstCol="1" bandRow="1"/>
              <a:tblGrid>
                <a:gridCol w="2479766">
                  <a:extLst>
                    <a:ext uri="{9D8B030D-6E8A-4147-A177-3AD203B41FA5}">
                      <a16:colId xmlns:a16="http://schemas.microsoft.com/office/drawing/2014/main" val="2930728555"/>
                    </a:ext>
                  </a:extLst>
                </a:gridCol>
                <a:gridCol w="4371124">
                  <a:extLst>
                    <a:ext uri="{9D8B030D-6E8A-4147-A177-3AD203B41FA5}">
                      <a16:colId xmlns:a16="http://schemas.microsoft.com/office/drawing/2014/main" val="3648268721"/>
                    </a:ext>
                  </a:extLst>
                </a:gridCol>
                <a:gridCol w="3426585">
                  <a:extLst>
                    <a:ext uri="{9D8B030D-6E8A-4147-A177-3AD203B41FA5}">
                      <a16:colId xmlns:a16="http://schemas.microsoft.com/office/drawing/2014/main" val="403208693"/>
                    </a:ext>
                  </a:extLst>
                </a:gridCol>
              </a:tblGrid>
              <a:tr h="804238">
                <a:tc>
                  <a:txBody>
                    <a:bodyPr/>
                    <a:lstStyle/>
                    <a:p>
                      <a:pPr>
                        <a:lnSpc>
                          <a:spcPct val="107000"/>
                        </a:lnSpc>
                        <a:spcAft>
                          <a:spcPts val="800"/>
                        </a:spcAft>
                      </a:pPr>
                      <a:r>
                        <a:rPr lang="en-GB" sz="2400" b="1" kern="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Individuals age on 1 September 2024</a:t>
                      </a:r>
                      <a:endParaRPr lang="en-GB" sz="24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F7CAAC"/>
                      </a:solidFill>
                      <a:prstDash val="solid"/>
                      <a:round/>
                      <a:headEnd type="none" w="med" len="med"/>
                      <a:tailEnd type="none" w="med" len="med"/>
                    </a:lnL>
                    <a:lnR w="12700" cap="flat" cmpd="sng" algn="ctr">
                      <a:solidFill>
                        <a:srgbClr val="F7CAAC"/>
                      </a:solidFill>
                      <a:prstDash val="solid"/>
                      <a:round/>
                      <a:headEnd type="none" w="med" len="med"/>
                      <a:tailEnd type="none" w="med" len="med"/>
                    </a:lnR>
                    <a:lnT w="12700" cap="flat" cmpd="sng" algn="ctr">
                      <a:solidFill>
                        <a:srgbClr val="F7CAAC"/>
                      </a:solidFill>
                      <a:prstDash val="solid"/>
                      <a:round/>
                      <a:headEnd type="none" w="med" len="med"/>
                      <a:tailEnd type="none" w="med" len="med"/>
                    </a:lnT>
                    <a:lnB w="19050" cap="flat" cmpd="sng" algn="ctr">
                      <a:solidFill>
                        <a:srgbClr val="F4B083"/>
                      </a:solidFill>
                      <a:prstDash val="solid"/>
                      <a:round/>
                      <a:headEnd type="none" w="med" len="med"/>
                      <a:tailEnd type="none" w="med" len="med"/>
                    </a:lnB>
                    <a:solidFill>
                      <a:srgbClr val="FDE6CF"/>
                    </a:solidFill>
                  </a:tcPr>
                </a:tc>
                <a:tc>
                  <a:txBody>
                    <a:bodyPr/>
                    <a:lstStyle/>
                    <a:p>
                      <a:pPr>
                        <a:lnSpc>
                          <a:spcPct val="107000"/>
                        </a:lnSpc>
                        <a:spcAft>
                          <a:spcPts val="800"/>
                        </a:spcAft>
                      </a:pPr>
                      <a:r>
                        <a:rPr lang="en-GB" sz="2400" b="1" kern="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When should individuals have the RSV vaccine</a:t>
                      </a:r>
                      <a:endParaRPr lang="en-GB" sz="24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F7CAAC"/>
                      </a:solidFill>
                      <a:prstDash val="solid"/>
                      <a:round/>
                      <a:headEnd type="none" w="med" len="med"/>
                      <a:tailEnd type="none" w="med" len="med"/>
                    </a:lnL>
                    <a:lnR w="12700" cap="flat" cmpd="sng" algn="ctr">
                      <a:solidFill>
                        <a:srgbClr val="F7CAAC"/>
                      </a:solidFill>
                      <a:prstDash val="solid"/>
                      <a:round/>
                      <a:headEnd type="none" w="med" len="med"/>
                      <a:tailEnd type="none" w="med" len="med"/>
                    </a:lnR>
                    <a:lnT w="12700" cap="flat" cmpd="sng" algn="ctr">
                      <a:solidFill>
                        <a:srgbClr val="F7CAAC"/>
                      </a:solidFill>
                      <a:prstDash val="solid"/>
                      <a:round/>
                      <a:headEnd type="none" w="med" len="med"/>
                      <a:tailEnd type="none" w="med" len="med"/>
                    </a:lnT>
                    <a:lnB w="19050" cap="flat" cmpd="sng" algn="ctr">
                      <a:solidFill>
                        <a:srgbClr val="F4B083"/>
                      </a:solidFill>
                      <a:prstDash val="solid"/>
                      <a:round/>
                      <a:headEnd type="none" w="med" len="med"/>
                      <a:tailEnd type="none" w="med" len="med"/>
                    </a:lnB>
                    <a:solidFill>
                      <a:srgbClr val="FDE6CF"/>
                    </a:solidFill>
                  </a:tcPr>
                </a:tc>
                <a:tc>
                  <a:txBody>
                    <a:bodyPr/>
                    <a:lstStyle/>
                    <a:p>
                      <a:pPr>
                        <a:lnSpc>
                          <a:spcPct val="107000"/>
                        </a:lnSpc>
                        <a:spcAft>
                          <a:spcPts val="800"/>
                        </a:spcAft>
                      </a:pPr>
                      <a:r>
                        <a:rPr lang="en-GB" sz="2400" b="1" kern="1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How long are they eligible for?</a:t>
                      </a:r>
                      <a:endParaRPr lang="en-GB" sz="24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F7CAAC"/>
                      </a:solidFill>
                      <a:prstDash val="solid"/>
                      <a:round/>
                      <a:headEnd type="none" w="med" len="med"/>
                      <a:tailEnd type="none" w="med" len="med"/>
                    </a:lnL>
                    <a:lnR w="12700" cap="flat" cmpd="sng" algn="ctr">
                      <a:solidFill>
                        <a:srgbClr val="F7CAAC"/>
                      </a:solidFill>
                      <a:prstDash val="solid"/>
                      <a:round/>
                      <a:headEnd type="none" w="med" len="med"/>
                      <a:tailEnd type="none" w="med" len="med"/>
                    </a:lnR>
                    <a:lnT w="12700" cap="flat" cmpd="sng" algn="ctr">
                      <a:solidFill>
                        <a:srgbClr val="F7CAAC"/>
                      </a:solidFill>
                      <a:prstDash val="solid"/>
                      <a:round/>
                      <a:headEnd type="none" w="med" len="med"/>
                      <a:tailEnd type="none" w="med" len="med"/>
                    </a:lnT>
                    <a:lnB w="19050" cap="flat" cmpd="sng" algn="ctr">
                      <a:solidFill>
                        <a:srgbClr val="F4B083"/>
                      </a:solidFill>
                      <a:prstDash val="solid"/>
                      <a:round/>
                      <a:headEnd type="none" w="med" len="med"/>
                      <a:tailEnd type="none" w="med" len="med"/>
                    </a:lnB>
                    <a:solidFill>
                      <a:srgbClr val="FDE6CF"/>
                    </a:solidFill>
                  </a:tcPr>
                </a:tc>
                <a:extLst>
                  <a:ext uri="{0D108BD9-81ED-4DB2-BD59-A6C34878D82A}">
                    <a16:rowId xmlns:a16="http://schemas.microsoft.com/office/drawing/2014/main" val="1497320430"/>
                  </a:ext>
                </a:extLst>
              </a:tr>
              <a:tr h="874095">
                <a:tc>
                  <a:txBody>
                    <a:bodyPr/>
                    <a:lstStyle/>
                    <a:p>
                      <a:pPr>
                        <a:lnSpc>
                          <a:spcPct val="115000"/>
                        </a:lnSpc>
                        <a:spcAft>
                          <a:spcPts val="800"/>
                        </a:spcAft>
                      </a:pPr>
                      <a:r>
                        <a:rPr lang="en-GB" sz="2400" b="1" kern="1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74</a:t>
                      </a:r>
                      <a:endParaRPr lang="en-GB" sz="24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F7CAAC"/>
                      </a:solidFill>
                      <a:prstDash val="solid"/>
                      <a:round/>
                      <a:headEnd type="none" w="med" len="med"/>
                      <a:tailEnd type="none" w="med" len="med"/>
                    </a:lnL>
                    <a:lnR w="12700" cap="flat" cmpd="sng" algn="ctr">
                      <a:solidFill>
                        <a:srgbClr val="F7CAAC"/>
                      </a:solidFill>
                      <a:prstDash val="solid"/>
                      <a:round/>
                      <a:headEnd type="none" w="med" len="med"/>
                      <a:tailEnd type="none" w="med" len="med"/>
                    </a:lnR>
                    <a:lnT w="19050" cap="flat" cmpd="sng" algn="ctr">
                      <a:solidFill>
                        <a:srgbClr val="F4B083"/>
                      </a:solidFill>
                      <a:prstDash val="solid"/>
                      <a:round/>
                      <a:headEnd type="none" w="med" len="med"/>
                      <a:tailEnd type="none" w="med" len="med"/>
                    </a:lnT>
                    <a:lnB w="12700" cap="flat" cmpd="sng" algn="ctr">
                      <a:solidFill>
                        <a:srgbClr val="F7CAAC"/>
                      </a:solidFill>
                      <a:prstDash val="solid"/>
                      <a:round/>
                      <a:headEnd type="none" w="med" len="med"/>
                      <a:tailEnd type="none" w="med" len="med"/>
                    </a:lnB>
                    <a:solidFill>
                      <a:srgbClr val="FDE6CF"/>
                    </a:solidFill>
                  </a:tcPr>
                </a:tc>
                <a:tc>
                  <a:txBody>
                    <a:bodyPr/>
                    <a:lstStyle/>
                    <a:p>
                      <a:pPr>
                        <a:lnSpc>
                          <a:spcPct val="115000"/>
                        </a:lnSpc>
                        <a:spcAft>
                          <a:spcPts val="800"/>
                        </a:spcAft>
                      </a:pPr>
                      <a:r>
                        <a:rPr lang="en-GB" sz="2400" kern="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On or after their 75</a:t>
                      </a:r>
                      <a:r>
                        <a:rPr lang="en-GB" sz="2400" kern="0" baseline="300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th</a:t>
                      </a:r>
                      <a:r>
                        <a:rPr lang="en-GB" sz="2400" kern="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birthday</a:t>
                      </a:r>
                      <a:endParaRPr lang="en-GB" sz="24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F7CAAC"/>
                      </a:solidFill>
                      <a:prstDash val="solid"/>
                      <a:round/>
                      <a:headEnd type="none" w="med" len="med"/>
                      <a:tailEnd type="none" w="med" len="med"/>
                    </a:lnL>
                    <a:lnR w="12700" cap="flat" cmpd="sng" algn="ctr">
                      <a:solidFill>
                        <a:srgbClr val="F7CAAC"/>
                      </a:solidFill>
                      <a:prstDash val="solid"/>
                      <a:round/>
                      <a:headEnd type="none" w="med" len="med"/>
                      <a:tailEnd type="none" w="med" len="med"/>
                    </a:lnR>
                    <a:lnT w="19050" cap="flat" cmpd="sng" algn="ctr">
                      <a:solidFill>
                        <a:srgbClr val="F4B083"/>
                      </a:solidFill>
                      <a:prstDash val="solid"/>
                      <a:round/>
                      <a:headEnd type="none" w="med" len="med"/>
                      <a:tailEnd type="none" w="med" len="med"/>
                    </a:lnT>
                    <a:lnB w="12700" cap="flat" cmpd="sng" algn="ctr">
                      <a:solidFill>
                        <a:srgbClr val="F7CAAC"/>
                      </a:solidFill>
                      <a:prstDash val="solid"/>
                      <a:round/>
                      <a:headEnd type="none" w="med" len="med"/>
                      <a:tailEnd type="none" w="med" len="med"/>
                    </a:lnB>
                    <a:solidFill>
                      <a:srgbClr val="F7F6D5"/>
                    </a:solidFill>
                  </a:tcPr>
                </a:tc>
                <a:tc>
                  <a:txBody>
                    <a:bodyPr/>
                    <a:lstStyle/>
                    <a:p>
                      <a:pPr>
                        <a:lnSpc>
                          <a:spcPct val="115000"/>
                        </a:lnSpc>
                        <a:spcAft>
                          <a:spcPts val="800"/>
                        </a:spcAft>
                      </a:pPr>
                      <a:r>
                        <a:rPr lang="en-GB" sz="2400" kern="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Until their 80</a:t>
                      </a:r>
                      <a:r>
                        <a:rPr lang="en-GB" sz="2400" kern="0" baseline="300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th</a:t>
                      </a:r>
                      <a:r>
                        <a:rPr lang="en-GB" sz="2400" kern="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birthday</a:t>
                      </a:r>
                      <a:endParaRPr lang="en-GB" sz="24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F7CAAC"/>
                      </a:solidFill>
                      <a:prstDash val="solid"/>
                      <a:round/>
                      <a:headEnd type="none" w="med" len="med"/>
                      <a:tailEnd type="none" w="med" len="med"/>
                    </a:lnL>
                    <a:lnR w="12700" cap="flat" cmpd="sng" algn="ctr">
                      <a:solidFill>
                        <a:srgbClr val="F7CAAC"/>
                      </a:solidFill>
                      <a:prstDash val="solid"/>
                      <a:round/>
                      <a:headEnd type="none" w="med" len="med"/>
                      <a:tailEnd type="none" w="med" len="med"/>
                    </a:lnR>
                    <a:lnT w="19050" cap="flat" cmpd="sng" algn="ctr">
                      <a:solidFill>
                        <a:srgbClr val="F4B083"/>
                      </a:solidFill>
                      <a:prstDash val="solid"/>
                      <a:round/>
                      <a:headEnd type="none" w="med" len="med"/>
                      <a:tailEnd type="none" w="med" len="med"/>
                    </a:lnT>
                    <a:lnB w="12700" cap="flat" cmpd="sng" algn="ctr">
                      <a:solidFill>
                        <a:srgbClr val="F7CAAC"/>
                      </a:solidFill>
                      <a:prstDash val="solid"/>
                      <a:round/>
                      <a:headEnd type="none" w="med" len="med"/>
                      <a:tailEnd type="none" w="med" len="med"/>
                    </a:lnB>
                    <a:solidFill>
                      <a:srgbClr val="F7F6D5"/>
                    </a:solidFill>
                  </a:tcPr>
                </a:tc>
                <a:extLst>
                  <a:ext uri="{0D108BD9-81ED-4DB2-BD59-A6C34878D82A}">
                    <a16:rowId xmlns:a16="http://schemas.microsoft.com/office/drawing/2014/main" val="2069095703"/>
                  </a:ext>
                </a:extLst>
              </a:tr>
              <a:tr h="857870">
                <a:tc>
                  <a:txBody>
                    <a:bodyPr/>
                    <a:lstStyle/>
                    <a:p>
                      <a:pPr>
                        <a:lnSpc>
                          <a:spcPct val="115000"/>
                        </a:lnSpc>
                        <a:spcAft>
                          <a:spcPts val="800"/>
                        </a:spcAft>
                      </a:pPr>
                      <a:r>
                        <a:rPr lang="en-GB" sz="2400" b="1" kern="10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75 - 78</a:t>
                      </a:r>
                      <a:endParaRPr lang="en-GB" sz="24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F7CAAC"/>
                      </a:solidFill>
                      <a:prstDash val="solid"/>
                      <a:round/>
                      <a:headEnd type="none" w="med" len="med"/>
                      <a:tailEnd type="none" w="med" len="med"/>
                    </a:lnL>
                    <a:lnR w="12700" cap="flat" cmpd="sng" algn="ctr">
                      <a:solidFill>
                        <a:srgbClr val="F7CAAC"/>
                      </a:solidFill>
                      <a:prstDash val="solid"/>
                      <a:round/>
                      <a:headEnd type="none" w="med" len="med"/>
                      <a:tailEnd type="none" w="med" len="med"/>
                    </a:lnR>
                    <a:lnT w="12700" cap="flat" cmpd="sng" algn="ctr">
                      <a:solidFill>
                        <a:srgbClr val="F7CAAC"/>
                      </a:solidFill>
                      <a:prstDash val="solid"/>
                      <a:round/>
                      <a:headEnd type="none" w="med" len="med"/>
                      <a:tailEnd type="none" w="med" len="med"/>
                    </a:lnT>
                    <a:lnB w="12700" cap="flat" cmpd="sng" algn="ctr">
                      <a:solidFill>
                        <a:srgbClr val="F7CAAC"/>
                      </a:solidFill>
                      <a:prstDash val="solid"/>
                      <a:round/>
                      <a:headEnd type="none" w="med" len="med"/>
                      <a:tailEnd type="none" w="med" len="med"/>
                    </a:lnB>
                    <a:solidFill>
                      <a:srgbClr val="FDE6CF"/>
                    </a:solidFill>
                  </a:tcPr>
                </a:tc>
                <a:tc>
                  <a:txBody>
                    <a:bodyPr/>
                    <a:lstStyle/>
                    <a:p>
                      <a:pPr>
                        <a:lnSpc>
                          <a:spcPct val="115000"/>
                        </a:lnSpc>
                        <a:spcAft>
                          <a:spcPts val="800"/>
                        </a:spcAft>
                      </a:pPr>
                      <a:r>
                        <a:rPr lang="en-GB" sz="2400" kern="1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Between 1 September 2024 and 31 August 2025ˆˆ</a:t>
                      </a:r>
                      <a:endParaRPr lang="en-GB" sz="24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F7CAAC"/>
                      </a:solidFill>
                      <a:prstDash val="solid"/>
                      <a:round/>
                      <a:headEnd type="none" w="med" len="med"/>
                      <a:tailEnd type="none" w="med" len="med"/>
                    </a:lnL>
                    <a:lnR w="12700" cap="flat" cmpd="sng" algn="ctr">
                      <a:solidFill>
                        <a:srgbClr val="F7CAAC"/>
                      </a:solidFill>
                      <a:prstDash val="solid"/>
                      <a:round/>
                      <a:headEnd type="none" w="med" len="med"/>
                      <a:tailEnd type="none" w="med" len="med"/>
                    </a:lnR>
                    <a:lnT w="12700" cap="flat" cmpd="sng" algn="ctr">
                      <a:solidFill>
                        <a:srgbClr val="F7CAAC"/>
                      </a:solidFill>
                      <a:prstDash val="solid"/>
                      <a:round/>
                      <a:headEnd type="none" w="med" len="med"/>
                      <a:tailEnd type="none" w="med" len="med"/>
                    </a:lnT>
                    <a:lnB w="12700" cap="flat" cmpd="sng" algn="ctr">
                      <a:solidFill>
                        <a:srgbClr val="F7CAAC"/>
                      </a:solidFill>
                      <a:prstDash val="solid"/>
                      <a:round/>
                      <a:headEnd type="none" w="med" len="med"/>
                      <a:tailEnd type="none" w="med" len="med"/>
                    </a:lnB>
                    <a:solidFill>
                      <a:srgbClr val="F7F6D5"/>
                    </a:solidFill>
                  </a:tcPr>
                </a:tc>
                <a:tc>
                  <a:txBody>
                    <a:bodyPr/>
                    <a:lstStyle/>
                    <a:p>
                      <a:pPr>
                        <a:lnSpc>
                          <a:spcPct val="115000"/>
                        </a:lnSpc>
                        <a:spcAft>
                          <a:spcPts val="800"/>
                        </a:spcAft>
                      </a:pPr>
                      <a:r>
                        <a:rPr lang="en-GB" sz="2400" kern="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Until their 80</a:t>
                      </a:r>
                      <a:r>
                        <a:rPr lang="en-GB" sz="2400" kern="0" baseline="300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th</a:t>
                      </a:r>
                      <a:r>
                        <a:rPr lang="en-GB" sz="2400" kern="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birthday</a:t>
                      </a:r>
                      <a:endParaRPr lang="en-GB" sz="24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F7CAAC"/>
                      </a:solidFill>
                      <a:prstDash val="solid"/>
                      <a:round/>
                      <a:headEnd type="none" w="med" len="med"/>
                      <a:tailEnd type="none" w="med" len="med"/>
                    </a:lnL>
                    <a:lnR w="12700" cap="flat" cmpd="sng" algn="ctr">
                      <a:solidFill>
                        <a:srgbClr val="F7CAAC"/>
                      </a:solidFill>
                      <a:prstDash val="solid"/>
                      <a:round/>
                      <a:headEnd type="none" w="med" len="med"/>
                      <a:tailEnd type="none" w="med" len="med"/>
                    </a:lnR>
                    <a:lnT w="12700" cap="flat" cmpd="sng" algn="ctr">
                      <a:solidFill>
                        <a:srgbClr val="F7CAAC"/>
                      </a:solidFill>
                      <a:prstDash val="solid"/>
                      <a:round/>
                      <a:headEnd type="none" w="med" len="med"/>
                      <a:tailEnd type="none" w="med" len="med"/>
                    </a:lnT>
                    <a:lnB w="12700" cap="flat" cmpd="sng" algn="ctr">
                      <a:solidFill>
                        <a:srgbClr val="F7CAAC"/>
                      </a:solidFill>
                      <a:prstDash val="solid"/>
                      <a:round/>
                      <a:headEnd type="none" w="med" len="med"/>
                      <a:tailEnd type="none" w="med" len="med"/>
                    </a:lnB>
                    <a:solidFill>
                      <a:srgbClr val="F7F6D5"/>
                    </a:solidFill>
                  </a:tcPr>
                </a:tc>
                <a:extLst>
                  <a:ext uri="{0D108BD9-81ED-4DB2-BD59-A6C34878D82A}">
                    <a16:rowId xmlns:a16="http://schemas.microsoft.com/office/drawing/2014/main" val="1568725495"/>
                  </a:ext>
                </a:extLst>
              </a:tr>
              <a:tr h="857870">
                <a:tc>
                  <a:txBody>
                    <a:bodyPr/>
                    <a:lstStyle/>
                    <a:p>
                      <a:pPr>
                        <a:lnSpc>
                          <a:spcPct val="115000"/>
                        </a:lnSpc>
                        <a:spcAft>
                          <a:spcPts val="800"/>
                        </a:spcAft>
                      </a:pPr>
                      <a:r>
                        <a:rPr lang="en-GB" sz="2400" b="1" kern="10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79</a:t>
                      </a:r>
                      <a:r>
                        <a:rPr lang="en-GB" sz="2400" b="1" kern="100">
                          <a:solidFill>
                            <a:srgbClr val="000000"/>
                          </a:solidFill>
                          <a:effectLst/>
                          <a:latin typeface="Calibri" panose="020F0502020204030204" pitchFamily="34" charset="0"/>
                          <a:ea typeface="Calibri" panose="020F0502020204030204" pitchFamily="34" charset="0"/>
                          <a:cs typeface="Calibri" panose="020F0502020204030204" pitchFamily="34" charset="0"/>
                        </a:rPr>
                        <a:t>ˆ</a:t>
                      </a:r>
                      <a:endParaRPr lang="en-GB" sz="24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F7CAAC"/>
                      </a:solidFill>
                      <a:prstDash val="solid"/>
                      <a:round/>
                      <a:headEnd type="none" w="med" len="med"/>
                      <a:tailEnd type="none" w="med" len="med"/>
                    </a:lnL>
                    <a:lnR w="12700" cap="flat" cmpd="sng" algn="ctr">
                      <a:solidFill>
                        <a:srgbClr val="F7CAAC"/>
                      </a:solidFill>
                      <a:prstDash val="solid"/>
                      <a:round/>
                      <a:headEnd type="none" w="med" len="med"/>
                      <a:tailEnd type="none" w="med" len="med"/>
                    </a:lnR>
                    <a:lnT w="12700" cap="flat" cmpd="sng" algn="ctr">
                      <a:solidFill>
                        <a:srgbClr val="F7CAAC"/>
                      </a:solidFill>
                      <a:prstDash val="solid"/>
                      <a:round/>
                      <a:headEnd type="none" w="med" len="med"/>
                      <a:tailEnd type="none" w="med" len="med"/>
                    </a:lnT>
                    <a:lnB w="12700" cap="flat" cmpd="sng" algn="ctr">
                      <a:solidFill>
                        <a:srgbClr val="F7CAAC"/>
                      </a:solidFill>
                      <a:prstDash val="solid"/>
                      <a:round/>
                      <a:headEnd type="none" w="med" len="med"/>
                      <a:tailEnd type="none" w="med" len="med"/>
                    </a:lnB>
                    <a:solidFill>
                      <a:srgbClr val="FDE6CF"/>
                    </a:solidFill>
                  </a:tcPr>
                </a:tc>
                <a:tc>
                  <a:txBody>
                    <a:bodyPr/>
                    <a:lstStyle/>
                    <a:p>
                      <a:pPr>
                        <a:lnSpc>
                          <a:spcPct val="115000"/>
                        </a:lnSpc>
                        <a:spcAft>
                          <a:spcPts val="800"/>
                        </a:spcAft>
                      </a:pPr>
                      <a:r>
                        <a:rPr lang="en-GB" sz="2400" kern="10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Between 1 September 2024 and 31 August 2025ˆˆ</a:t>
                      </a:r>
                      <a:endParaRPr lang="en-GB" sz="24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F7CAAC"/>
                      </a:solidFill>
                      <a:prstDash val="solid"/>
                      <a:round/>
                      <a:headEnd type="none" w="med" len="med"/>
                      <a:tailEnd type="none" w="med" len="med"/>
                    </a:lnL>
                    <a:lnR w="12700" cap="flat" cmpd="sng" algn="ctr">
                      <a:solidFill>
                        <a:srgbClr val="F7CAAC"/>
                      </a:solidFill>
                      <a:prstDash val="solid"/>
                      <a:round/>
                      <a:headEnd type="none" w="med" len="med"/>
                      <a:tailEnd type="none" w="med" len="med"/>
                    </a:lnR>
                    <a:lnT w="12700" cap="flat" cmpd="sng" algn="ctr">
                      <a:solidFill>
                        <a:srgbClr val="F7CAAC"/>
                      </a:solidFill>
                      <a:prstDash val="solid"/>
                      <a:round/>
                      <a:headEnd type="none" w="med" len="med"/>
                      <a:tailEnd type="none" w="med" len="med"/>
                    </a:lnT>
                    <a:lnB w="12700" cap="flat" cmpd="sng" algn="ctr">
                      <a:solidFill>
                        <a:srgbClr val="F7CAAC"/>
                      </a:solidFill>
                      <a:prstDash val="solid"/>
                      <a:round/>
                      <a:headEnd type="none" w="med" len="med"/>
                      <a:tailEnd type="none" w="med" len="med"/>
                    </a:lnB>
                    <a:solidFill>
                      <a:srgbClr val="F7F6D5"/>
                    </a:solidFill>
                  </a:tcPr>
                </a:tc>
                <a:tc>
                  <a:txBody>
                    <a:bodyPr/>
                    <a:lstStyle/>
                    <a:p>
                      <a:pPr>
                        <a:lnSpc>
                          <a:spcPct val="115000"/>
                        </a:lnSpc>
                        <a:spcAft>
                          <a:spcPts val="800"/>
                        </a:spcAft>
                      </a:pPr>
                      <a:r>
                        <a:rPr lang="en-GB" sz="2400" kern="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Until the 31 August 2025</a:t>
                      </a:r>
                      <a:endParaRPr lang="en-GB" sz="24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F7CAAC"/>
                      </a:solidFill>
                      <a:prstDash val="solid"/>
                      <a:round/>
                      <a:headEnd type="none" w="med" len="med"/>
                      <a:tailEnd type="none" w="med" len="med"/>
                    </a:lnL>
                    <a:lnR w="12700" cap="flat" cmpd="sng" algn="ctr">
                      <a:solidFill>
                        <a:srgbClr val="F7CAAC"/>
                      </a:solidFill>
                      <a:prstDash val="solid"/>
                      <a:round/>
                      <a:headEnd type="none" w="med" len="med"/>
                      <a:tailEnd type="none" w="med" len="med"/>
                    </a:lnR>
                    <a:lnT w="12700" cap="flat" cmpd="sng" algn="ctr">
                      <a:solidFill>
                        <a:srgbClr val="F7CAAC"/>
                      </a:solidFill>
                      <a:prstDash val="solid"/>
                      <a:round/>
                      <a:headEnd type="none" w="med" len="med"/>
                      <a:tailEnd type="none" w="med" len="med"/>
                    </a:lnT>
                    <a:lnB w="12700" cap="flat" cmpd="sng" algn="ctr">
                      <a:solidFill>
                        <a:srgbClr val="F7CAAC"/>
                      </a:solidFill>
                      <a:prstDash val="solid"/>
                      <a:round/>
                      <a:headEnd type="none" w="med" len="med"/>
                      <a:tailEnd type="none" w="med" len="med"/>
                    </a:lnB>
                    <a:solidFill>
                      <a:srgbClr val="F7F6D5"/>
                    </a:solidFill>
                  </a:tcPr>
                </a:tc>
                <a:extLst>
                  <a:ext uri="{0D108BD9-81ED-4DB2-BD59-A6C34878D82A}">
                    <a16:rowId xmlns:a16="http://schemas.microsoft.com/office/drawing/2014/main" val="4045120255"/>
                  </a:ext>
                </a:extLst>
              </a:tr>
            </a:tbl>
          </a:graphicData>
        </a:graphic>
      </p:graphicFrame>
    </p:spTree>
    <p:extLst>
      <p:ext uri="{BB962C8B-B14F-4D97-AF65-F5344CB8AC3E}">
        <p14:creationId xmlns:p14="http://schemas.microsoft.com/office/powerpoint/2010/main" val="289543122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63F060-E677-749D-027E-652804F56516}"/>
              </a:ext>
            </a:extLst>
          </p:cNvPr>
          <p:cNvSpPr>
            <a:spLocks noGrp="1"/>
          </p:cNvSpPr>
          <p:nvPr>
            <p:ph type="title"/>
          </p:nvPr>
        </p:nvSpPr>
        <p:spPr>
          <a:xfrm>
            <a:off x="201149" y="127224"/>
            <a:ext cx="11521478" cy="1078889"/>
          </a:xfrm>
        </p:spPr>
        <p:txBody>
          <a:bodyPr vert="horz" lIns="91440" tIns="45720" rIns="91440" bIns="45720" rtlCol="0" anchor="t">
            <a:noAutofit/>
          </a:bodyPr>
          <a:lstStyle/>
          <a:p>
            <a:pPr algn="ctr"/>
            <a:r>
              <a:rPr lang="en-GB" b="1" dirty="0">
                <a:cs typeface="Arial"/>
              </a:rPr>
              <a:t>Administering </a:t>
            </a:r>
            <a:r>
              <a:rPr lang="en-GB" b="1" dirty="0" err="1">
                <a:cs typeface="Arial"/>
              </a:rPr>
              <a:t>Abrysvo</a:t>
            </a:r>
            <a:r>
              <a:rPr lang="en-GB" b="1" baseline="30000" dirty="0">
                <a:cs typeface="Arial"/>
              </a:rPr>
              <a:t>®</a:t>
            </a:r>
            <a:r>
              <a:rPr lang="en-GB" b="1" dirty="0">
                <a:cs typeface="Arial"/>
              </a:rPr>
              <a:t> at the same time as</a:t>
            </a:r>
            <a:r>
              <a:rPr lang="en-GB" b="1" dirty="0">
                <a:solidFill>
                  <a:srgbClr val="007C91"/>
                </a:solidFill>
                <a:cs typeface="Arial"/>
              </a:rPr>
              <a:t> </a:t>
            </a:r>
            <a:r>
              <a:rPr lang="en-US" b="1" dirty="0">
                <a:cs typeface="Arial"/>
              </a:rPr>
              <a:t>seasonal influenza vaccine</a:t>
            </a:r>
            <a:endParaRPr lang="en-GB" b="1" dirty="0">
              <a:cs typeface="Arial"/>
            </a:endParaRPr>
          </a:p>
          <a:p>
            <a:endParaRPr lang="en-GB" sz="3600" strike="sngStrike" dirty="0"/>
          </a:p>
        </p:txBody>
      </p:sp>
      <p:sp>
        <p:nvSpPr>
          <p:cNvPr id="3" name="Content Placeholder 2">
            <a:extLst>
              <a:ext uri="{FF2B5EF4-FFF2-40B4-BE49-F238E27FC236}">
                <a16:creationId xmlns:a16="http://schemas.microsoft.com/office/drawing/2014/main" id="{C8B4B8F0-E96C-B03B-6F6F-DDE762E76CEB}"/>
              </a:ext>
            </a:extLst>
          </p:cNvPr>
          <p:cNvSpPr>
            <a:spLocks noGrp="1"/>
          </p:cNvSpPr>
          <p:nvPr>
            <p:ph idx="1"/>
          </p:nvPr>
        </p:nvSpPr>
        <p:spPr>
          <a:xfrm>
            <a:off x="332913" y="1614720"/>
            <a:ext cx="11526173" cy="4741630"/>
          </a:xfrm>
        </p:spPr>
        <p:txBody>
          <a:bodyPr vert="horz" lIns="91440" tIns="45720" rIns="91440" bIns="45720" rtlCol="0" anchor="t">
            <a:normAutofit fontScale="85000" lnSpcReduction="20000"/>
          </a:bodyPr>
          <a:lstStyle/>
          <a:p>
            <a:pPr>
              <a:lnSpc>
                <a:spcPct val="107000"/>
              </a:lnSpc>
              <a:spcAft>
                <a:spcPts val="800"/>
              </a:spcAft>
              <a:buFont typeface="Arial"/>
              <a:buChar char="•"/>
            </a:pPr>
            <a:r>
              <a:rPr lang="en-GB" sz="2200" dirty="0">
                <a:cs typeface="Arial"/>
              </a:rPr>
              <a:t>There is some data which shows that in older adults administering </a:t>
            </a:r>
            <a:r>
              <a:rPr lang="en-GB" sz="2200" dirty="0" err="1">
                <a:cs typeface="Arial"/>
              </a:rPr>
              <a:t>Abrysvo</a:t>
            </a:r>
            <a:r>
              <a:rPr lang="en-GB" sz="2200" baseline="30000" dirty="0">
                <a:cs typeface="Arial"/>
              </a:rPr>
              <a:t>®</a:t>
            </a:r>
            <a:r>
              <a:rPr lang="en-GB" sz="2200" dirty="0">
                <a:cs typeface="Arial"/>
              </a:rPr>
              <a:t> at the same time as seasonal influenza vaccine may reduce the immune response to the RSV vaccine</a:t>
            </a:r>
            <a:endParaRPr lang="en-US" sz="2200" dirty="0"/>
          </a:p>
          <a:p>
            <a:pPr>
              <a:lnSpc>
                <a:spcPct val="107000"/>
              </a:lnSpc>
              <a:spcAft>
                <a:spcPts val="800"/>
              </a:spcAft>
              <a:buFont typeface="Arial"/>
              <a:buChar char="•"/>
            </a:pPr>
            <a:r>
              <a:rPr lang="en-GB" sz="2200" dirty="0">
                <a:cs typeface="Arial"/>
              </a:rPr>
              <a:t>There is also data that suggests that the response to the influenza A(H3N2) component of seasonal influenza vaccine (the influenza subtype which most severely affects older adults) may be diminished when RSV and seasonal influenza vaccine are co-administered to older adults</a:t>
            </a:r>
            <a:endParaRPr lang="en-US" sz="2200" dirty="0">
              <a:cs typeface="Arial"/>
            </a:endParaRPr>
          </a:p>
          <a:p>
            <a:pPr>
              <a:lnSpc>
                <a:spcPct val="107000"/>
              </a:lnSpc>
              <a:spcAft>
                <a:spcPts val="800"/>
              </a:spcAft>
              <a:buFont typeface="Arial"/>
              <a:buChar char="•"/>
            </a:pPr>
            <a:r>
              <a:rPr lang="en-GB" sz="2200" dirty="0">
                <a:cs typeface="Arial"/>
              </a:rPr>
              <a:t>The clinical significance of any reduced response is unknown, but influenza immune response is known to correlate with protection against infection, and there is emerging data that RSV immune response also correlates with clinical protection</a:t>
            </a:r>
          </a:p>
          <a:p>
            <a:pPr>
              <a:lnSpc>
                <a:spcPct val="107000"/>
              </a:lnSpc>
              <a:spcAft>
                <a:spcPts val="800"/>
              </a:spcAft>
              <a:buFont typeface="Arial"/>
              <a:buChar char="•"/>
            </a:pPr>
            <a:r>
              <a:rPr lang="en-GB" sz="2200" b="1" dirty="0">
                <a:cs typeface="Arial"/>
              </a:rPr>
              <a:t>It is therefore recommended that these vaccines are not routinely scheduled to be given at the same appointment or on the same day</a:t>
            </a:r>
          </a:p>
          <a:p>
            <a:pPr>
              <a:lnSpc>
                <a:spcPct val="107000"/>
              </a:lnSpc>
              <a:spcAft>
                <a:spcPts val="800"/>
              </a:spcAft>
              <a:buFont typeface="Arial"/>
              <a:buChar char="•"/>
            </a:pPr>
            <a:r>
              <a:rPr lang="en-GB" sz="2200" dirty="0">
                <a:cs typeface="Arial"/>
              </a:rPr>
              <a:t>No specific interval is required between administering the vaccines</a:t>
            </a:r>
          </a:p>
          <a:p>
            <a:pPr>
              <a:lnSpc>
                <a:spcPct val="107000"/>
              </a:lnSpc>
              <a:spcAft>
                <a:spcPts val="800"/>
              </a:spcAft>
              <a:buFont typeface="Arial"/>
              <a:buChar char="•"/>
            </a:pPr>
            <a:r>
              <a:rPr lang="en-GB" sz="2200" dirty="0">
                <a:cs typeface="Arial"/>
              </a:rPr>
              <a:t>However, if it is thought that the individual is unlikely to return for a second appointment or immediate protection is necessary, </a:t>
            </a:r>
            <a:r>
              <a:rPr lang="en-GB" sz="2200" dirty="0" err="1">
                <a:cs typeface="Arial"/>
              </a:rPr>
              <a:t>Abrysvo</a:t>
            </a:r>
            <a:r>
              <a:rPr lang="en-GB" sz="2200" baseline="30000" dirty="0">
                <a:cs typeface="Arial"/>
              </a:rPr>
              <a:t>®</a:t>
            </a:r>
            <a:r>
              <a:rPr lang="en-GB" sz="2200" dirty="0">
                <a:cs typeface="Arial"/>
              </a:rPr>
              <a:t> can be administered at the same time as the influenza vaccine</a:t>
            </a:r>
            <a:endParaRPr lang="en-US" sz="2200" dirty="0">
              <a:cs typeface="Arial"/>
            </a:endParaRPr>
          </a:p>
          <a:p>
            <a:pPr marL="0" indent="0">
              <a:buNone/>
            </a:pPr>
            <a:endParaRPr lang="en-US" b="1" dirty="0"/>
          </a:p>
        </p:txBody>
      </p:sp>
      <p:sp>
        <p:nvSpPr>
          <p:cNvPr id="5" name="Slide Number Placeholder 4">
            <a:extLst>
              <a:ext uri="{FF2B5EF4-FFF2-40B4-BE49-F238E27FC236}">
                <a16:creationId xmlns:a16="http://schemas.microsoft.com/office/drawing/2014/main" id="{5D335D92-DEFA-6D2A-43B9-1577798CC4FB}"/>
              </a:ext>
            </a:extLst>
          </p:cNvPr>
          <p:cNvSpPr>
            <a:spLocks noGrp="1"/>
          </p:cNvSpPr>
          <p:nvPr>
            <p:ph type="sldNum" sz="quarter" idx="11"/>
          </p:nvPr>
        </p:nvSpPr>
        <p:spPr>
          <a:xfrm>
            <a:off x="11410308" y="6356350"/>
            <a:ext cx="7315200" cy="365125"/>
          </a:xfrm>
        </p:spPr>
        <p:txBody>
          <a:bodyPr/>
          <a:lstStyle/>
          <a:p>
            <a:fld id="{344369E4-5DE7-46E5-874E-4FD437973785}" type="slidenum">
              <a:rPr lang="en-GB" smtClean="0"/>
              <a:pPr/>
              <a:t>24</a:t>
            </a:fld>
            <a:endParaRPr lang="en-GB" sz="1400" dirty="0"/>
          </a:p>
        </p:txBody>
      </p:sp>
    </p:spTree>
    <p:extLst>
      <p:ext uri="{BB962C8B-B14F-4D97-AF65-F5344CB8AC3E}">
        <p14:creationId xmlns:p14="http://schemas.microsoft.com/office/powerpoint/2010/main" val="134594080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63F060-E677-749D-027E-652804F56516}"/>
              </a:ext>
            </a:extLst>
          </p:cNvPr>
          <p:cNvSpPr>
            <a:spLocks noGrp="1"/>
          </p:cNvSpPr>
          <p:nvPr>
            <p:ph type="title"/>
          </p:nvPr>
        </p:nvSpPr>
        <p:spPr>
          <a:xfrm>
            <a:off x="399478" y="179416"/>
            <a:ext cx="10446328" cy="1168879"/>
          </a:xfrm>
        </p:spPr>
        <p:txBody>
          <a:bodyPr vert="horz" lIns="91440" tIns="45720" rIns="91440" bIns="45720" rtlCol="0" anchor="t">
            <a:noAutofit/>
          </a:bodyPr>
          <a:lstStyle/>
          <a:p>
            <a:pPr algn="ctr"/>
            <a:r>
              <a:rPr lang="en-GB" b="1" dirty="0">
                <a:cs typeface="Arial"/>
              </a:rPr>
              <a:t>Administering </a:t>
            </a:r>
            <a:r>
              <a:rPr lang="en-GB" b="1" dirty="0" err="1">
                <a:cs typeface="Arial"/>
              </a:rPr>
              <a:t>Abrysvo</a:t>
            </a:r>
            <a:r>
              <a:rPr lang="en-GB" b="1" baseline="30000" dirty="0">
                <a:cs typeface="Arial"/>
              </a:rPr>
              <a:t>®</a:t>
            </a:r>
            <a:r>
              <a:rPr lang="en-GB" b="1" dirty="0">
                <a:cs typeface="Arial"/>
              </a:rPr>
              <a:t> at the same time as</a:t>
            </a:r>
            <a:r>
              <a:rPr lang="en-GB" b="1" dirty="0">
                <a:solidFill>
                  <a:srgbClr val="007C91"/>
                </a:solidFill>
                <a:cs typeface="Arial"/>
              </a:rPr>
              <a:t> </a:t>
            </a:r>
            <a:r>
              <a:rPr lang="en-GB" b="1" dirty="0">
                <a:cs typeface="Arial"/>
              </a:rPr>
              <a:t>COVID-19 vaccine</a:t>
            </a:r>
            <a:r>
              <a:rPr lang="en-GB" dirty="0">
                <a:cs typeface="Arial"/>
              </a:rPr>
              <a:t> </a:t>
            </a:r>
            <a:endParaRPr lang="en-GB" strike="sngStrike" dirty="0"/>
          </a:p>
        </p:txBody>
      </p:sp>
      <p:sp>
        <p:nvSpPr>
          <p:cNvPr id="3" name="Content Placeholder 2">
            <a:extLst>
              <a:ext uri="{FF2B5EF4-FFF2-40B4-BE49-F238E27FC236}">
                <a16:creationId xmlns:a16="http://schemas.microsoft.com/office/drawing/2014/main" id="{C8B4B8F0-E96C-B03B-6F6F-DDE762E76CEB}"/>
              </a:ext>
            </a:extLst>
          </p:cNvPr>
          <p:cNvSpPr>
            <a:spLocks noGrp="1"/>
          </p:cNvSpPr>
          <p:nvPr>
            <p:ph idx="1"/>
          </p:nvPr>
        </p:nvSpPr>
        <p:spPr>
          <a:xfrm>
            <a:off x="309657" y="1949487"/>
            <a:ext cx="11123857" cy="3236468"/>
          </a:xfrm>
        </p:spPr>
        <p:txBody>
          <a:bodyPr vert="horz" lIns="91440" tIns="45720" rIns="91440" bIns="45720" rtlCol="0" anchor="t">
            <a:normAutofit/>
          </a:bodyPr>
          <a:lstStyle/>
          <a:p>
            <a:pPr marL="285750" indent="-285750"/>
            <a:r>
              <a:rPr lang="en-GB" sz="2000" dirty="0">
                <a:cs typeface="Arial"/>
              </a:rPr>
              <a:t>There is also data in older adults which shows co-administration with of COVID 19 vaccination and RSV vaccination may reduce the immune response to the RSV vaccine</a:t>
            </a:r>
            <a:endParaRPr lang="en-US" sz="2000" dirty="0"/>
          </a:p>
          <a:p>
            <a:pPr marL="285750" indent="-285750"/>
            <a:r>
              <a:rPr lang="en-GB" sz="2000" dirty="0">
                <a:cs typeface="Arial"/>
              </a:rPr>
              <a:t>The clinical significance of any reduced response is unknown, </a:t>
            </a:r>
            <a:endParaRPr lang="en-GB" sz="2000" dirty="0"/>
          </a:p>
          <a:p>
            <a:pPr marL="285750" indent="-285750"/>
            <a:r>
              <a:rPr lang="en-GB" sz="2000" b="1" dirty="0">
                <a:cs typeface="Arial"/>
              </a:rPr>
              <a:t>It is therefore recommended that these vaccines should not routinely be scheduled to be given at the same appointment or on the same day</a:t>
            </a:r>
            <a:endParaRPr lang="en-GB" sz="2000" b="1" dirty="0"/>
          </a:p>
          <a:p>
            <a:pPr marL="285750" indent="-285750"/>
            <a:r>
              <a:rPr lang="en-GB" sz="2000" dirty="0">
                <a:cs typeface="Arial"/>
              </a:rPr>
              <a:t>No specific interval is required between administering the vaccines</a:t>
            </a:r>
          </a:p>
          <a:p>
            <a:pPr marL="285750" indent="-285750"/>
            <a:r>
              <a:rPr lang="en-GB" sz="2000" dirty="0">
                <a:cs typeface="Arial"/>
              </a:rPr>
              <a:t>However, if it is thought that the individual is unlikely to return for a second appointment or immediate protection is necessary, </a:t>
            </a:r>
            <a:r>
              <a:rPr lang="en-GB" sz="2000" dirty="0" err="1">
                <a:cs typeface="Arial"/>
              </a:rPr>
              <a:t>Abrysvo</a:t>
            </a:r>
            <a:r>
              <a:rPr lang="en-GB" sz="2000" baseline="30000" dirty="0">
                <a:cs typeface="Arial"/>
              </a:rPr>
              <a:t>® </a:t>
            </a:r>
            <a:r>
              <a:rPr lang="en-GB" sz="2000" dirty="0">
                <a:cs typeface="Arial"/>
              </a:rPr>
              <a:t>can be administered at the same time as the COVID 19 vaccine</a:t>
            </a:r>
          </a:p>
          <a:p>
            <a:pPr marL="0" indent="0">
              <a:buNone/>
            </a:pPr>
            <a:endParaRPr lang="en-GB" dirty="0">
              <a:latin typeface="Arial"/>
              <a:cs typeface="Arial"/>
            </a:endParaRPr>
          </a:p>
        </p:txBody>
      </p:sp>
      <p:sp>
        <p:nvSpPr>
          <p:cNvPr id="5" name="Slide Number Placeholder 4">
            <a:extLst>
              <a:ext uri="{FF2B5EF4-FFF2-40B4-BE49-F238E27FC236}">
                <a16:creationId xmlns:a16="http://schemas.microsoft.com/office/drawing/2014/main" id="{5D335D92-DEFA-6D2A-43B9-1577798CC4FB}"/>
              </a:ext>
            </a:extLst>
          </p:cNvPr>
          <p:cNvSpPr>
            <a:spLocks noGrp="1"/>
          </p:cNvSpPr>
          <p:nvPr>
            <p:ph type="sldNum" sz="quarter" idx="11"/>
          </p:nvPr>
        </p:nvSpPr>
        <p:spPr>
          <a:xfrm>
            <a:off x="11112358" y="6356350"/>
            <a:ext cx="7315200" cy="365125"/>
          </a:xfrm>
        </p:spPr>
        <p:txBody>
          <a:bodyPr/>
          <a:lstStyle/>
          <a:p>
            <a:fld id="{344369E4-5DE7-46E5-874E-4FD437973785}" type="slidenum">
              <a:rPr lang="en-GB" smtClean="0"/>
              <a:pPr/>
              <a:t>25</a:t>
            </a:fld>
            <a:endParaRPr lang="en-GB" sz="1400" dirty="0"/>
          </a:p>
        </p:txBody>
      </p:sp>
      <p:sp>
        <p:nvSpPr>
          <p:cNvPr id="4" name="TextBox 3">
            <a:extLst>
              <a:ext uri="{FF2B5EF4-FFF2-40B4-BE49-F238E27FC236}">
                <a16:creationId xmlns:a16="http://schemas.microsoft.com/office/drawing/2014/main" id="{BFB5EAE9-6D23-D8CA-77BC-945194BCD2D0}"/>
              </a:ext>
            </a:extLst>
          </p:cNvPr>
          <p:cNvSpPr txBox="1"/>
          <p:nvPr/>
        </p:nvSpPr>
        <p:spPr>
          <a:xfrm>
            <a:off x="600891" y="5185955"/>
            <a:ext cx="10724606" cy="707886"/>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n-GB" sz="2000" dirty="0"/>
              <a:t>As we get older, we all experience age related reduction in immune response to vaccination, this is a natural part of ageing and is called immunosenescence </a:t>
            </a:r>
          </a:p>
        </p:txBody>
      </p:sp>
    </p:spTree>
    <p:extLst>
      <p:ext uri="{BB962C8B-B14F-4D97-AF65-F5344CB8AC3E}">
        <p14:creationId xmlns:p14="http://schemas.microsoft.com/office/powerpoint/2010/main" val="39056846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78AC38-1992-AED5-6121-08C9FCA909EC}"/>
              </a:ext>
            </a:extLst>
          </p:cNvPr>
          <p:cNvSpPr>
            <a:spLocks noGrp="1"/>
          </p:cNvSpPr>
          <p:nvPr>
            <p:ph type="title"/>
          </p:nvPr>
        </p:nvSpPr>
        <p:spPr>
          <a:xfrm>
            <a:off x="295405" y="145920"/>
            <a:ext cx="11590750" cy="1325563"/>
          </a:xfrm>
        </p:spPr>
        <p:txBody>
          <a:bodyPr lIns="91440" tIns="45720" rIns="91440" bIns="45720" anchor="t">
            <a:normAutofit/>
          </a:bodyPr>
          <a:lstStyle/>
          <a:p>
            <a:pPr algn="ctr"/>
            <a:r>
              <a:rPr lang="en-GB" b="1" dirty="0">
                <a:cs typeface="Arial"/>
              </a:rPr>
              <a:t>Administering </a:t>
            </a:r>
            <a:r>
              <a:rPr lang="en-GB" b="1" dirty="0" err="1">
                <a:cs typeface="Arial"/>
              </a:rPr>
              <a:t>Abrysvo</a:t>
            </a:r>
            <a:r>
              <a:rPr lang="en-GB" b="1" baseline="30000" dirty="0">
                <a:cs typeface="Arial"/>
              </a:rPr>
              <a:t>®</a:t>
            </a:r>
            <a:r>
              <a:rPr lang="en-GB" b="1" dirty="0">
                <a:cs typeface="Arial"/>
              </a:rPr>
              <a:t> at the same time as</a:t>
            </a:r>
            <a:r>
              <a:rPr lang="en-GB" b="1" dirty="0">
                <a:solidFill>
                  <a:srgbClr val="007C91"/>
                </a:solidFill>
                <a:cs typeface="Arial"/>
              </a:rPr>
              <a:t> </a:t>
            </a:r>
            <a:r>
              <a:rPr lang="en-GB" b="1" dirty="0">
                <a:cs typeface="Arial"/>
              </a:rPr>
              <a:t>other vaccines</a:t>
            </a:r>
            <a:endParaRPr lang="en-US" b="1" dirty="0">
              <a:cs typeface="Arial"/>
            </a:endParaRPr>
          </a:p>
        </p:txBody>
      </p:sp>
      <p:sp>
        <p:nvSpPr>
          <p:cNvPr id="3" name="Content Placeholder 2">
            <a:extLst>
              <a:ext uri="{FF2B5EF4-FFF2-40B4-BE49-F238E27FC236}">
                <a16:creationId xmlns:a16="http://schemas.microsoft.com/office/drawing/2014/main" id="{5BD82425-1AF5-5F4D-2519-207EBA27BB2D}"/>
              </a:ext>
            </a:extLst>
          </p:cNvPr>
          <p:cNvSpPr>
            <a:spLocks noGrp="1"/>
          </p:cNvSpPr>
          <p:nvPr>
            <p:ph idx="1"/>
          </p:nvPr>
        </p:nvSpPr>
        <p:spPr>
          <a:xfrm>
            <a:off x="416469" y="1688562"/>
            <a:ext cx="11037593" cy="4116337"/>
          </a:xfrm>
        </p:spPr>
        <p:txBody>
          <a:bodyPr vert="horz" lIns="91440" tIns="45720" rIns="91440" bIns="45720" rtlCol="0" anchor="t">
            <a:noAutofit/>
          </a:bodyPr>
          <a:lstStyle/>
          <a:p>
            <a:r>
              <a:rPr lang="en-US" sz="2000" b="1" dirty="0">
                <a:cs typeface="Arial"/>
              </a:rPr>
              <a:t>Co-administration with pneumococcal, Shingrix</a:t>
            </a:r>
            <a:r>
              <a:rPr lang="en-US" sz="2000" b="1" baseline="30000" dirty="0">
                <a:cs typeface="Arial"/>
              </a:rPr>
              <a:t>®</a:t>
            </a:r>
            <a:r>
              <a:rPr lang="en-US" sz="2000" b="1" dirty="0">
                <a:cs typeface="Arial"/>
              </a:rPr>
              <a:t> (shingles) and other inactivated or non-live vaccines</a:t>
            </a:r>
            <a:endParaRPr lang="en-US" sz="2000" dirty="0">
              <a:cs typeface="Arial"/>
            </a:endParaRPr>
          </a:p>
          <a:p>
            <a:pPr marL="800100" lvl="1" indent="-342900">
              <a:buFont typeface="Courier New" panose="020B0604020202020204" pitchFamily="34" charset="0"/>
              <a:buChar char="o"/>
            </a:pPr>
            <a:r>
              <a:rPr lang="en-GB" sz="2000" dirty="0">
                <a:cs typeface="Arial"/>
              </a:rPr>
              <a:t>in line with general advice about co-administration of inactivated and non-live vaccines, </a:t>
            </a:r>
            <a:r>
              <a:rPr lang="en-GB" sz="2000" dirty="0" err="1">
                <a:cs typeface="Arial"/>
              </a:rPr>
              <a:t>Abrysvo</a:t>
            </a:r>
            <a:r>
              <a:rPr lang="en-GB" sz="2000" baseline="30000" dirty="0">
                <a:cs typeface="Arial"/>
              </a:rPr>
              <a:t>®</a:t>
            </a:r>
            <a:r>
              <a:rPr lang="en-GB" sz="2000" dirty="0">
                <a:cs typeface="Arial"/>
              </a:rPr>
              <a:t> can be safely given concomitantly with pneumococcal and/or the Shingrix shingles vaccines </a:t>
            </a:r>
            <a:endParaRPr lang="en-US" sz="2000" dirty="0">
              <a:cs typeface="Arial"/>
            </a:endParaRPr>
          </a:p>
          <a:p>
            <a:pPr marL="800100" lvl="1" indent="-342900">
              <a:buFont typeface="Courier New" panose="020B0604020202020204" pitchFamily="34" charset="0"/>
              <a:buChar char="o"/>
            </a:pPr>
            <a:r>
              <a:rPr lang="en-GB" sz="2000" dirty="0" err="1">
                <a:cs typeface="Arial"/>
              </a:rPr>
              <a:t>Abrysvo</a:t>
            </a:r>
            <a:r>
              <a:rPr lang="en-GB" sz="2000" baseline="30000" dirty="0">
                <a:cs typeface="Arial"/>
              </a:rPr>
              <a:t>® </a:t>
            </a:r>
            <a:r>
              <a:rPr lang="en-GB" sz="2000" dirty="0">
                <a:cs typeface="Arial"/>
              </a:rPr>
              <a:t>can be given at any interval before or after these vaccines or other inactivated or non-live vaccines </a:t>
            </a:r>
            <a:endParaRPr lang="en-US" sz="2000" dirty="0">
              <a:cs typeface="Arial"/>
            </a:endParaRPr>
          </a:p>
          <a:p>
            <a:pPr marL="342900" indent="-342900"/>
            <a:endParaRPr lang="en-GB" sz="2000" dirty="0"/>
          </a:p>
          <a:p>
            <a:r>
              <a:rPr lang="en-GB" sz="2000" b="1" dirty="0">
                <a:cs typeface="Arial"/>
              </a:rPr>
              <a:t>Co-administration with a live vaccine</a:t>
            </a:r>
            <a:endParaRPr lang="en-US" sz="2000" dirty="0">
              <a:cs typeface="Arial"/>
            </a:endParaRPr>
          </a:p>
          <a:p>
            <a:pPr marL="742950" lvl="1">
              <a:lnSpc>
                <a:spcPct val="100000"/>
              </a:lnSpc>
              <a:buFont typeface="Courier New" panose="020B0604020202020204" pitchFamily="34" charset="0"/>
              <a:buChar char="o"/>
            </a:pPr>
            <a:r>
              <a:rPr lang="en-GB" sz="2000" dirty="0">
                <a:cs typeface="Arial"/>
              </a:rPr>
              <a:t>although live vaccines are not commonly indicated in older adults, </a:t>
            </a:r>
            <a:r>
              <a:rPr lang="en-US" sz="2000" dirty="0" err="1">
                <a:cs typeface="Arial"/>
              </a:rPr>
              <a:t>Abrysvo</a:t>
            </a:r>
            <a:r>
              <a:rPr lang="en-US" sz="2000" baseline="30000" dirty="0">
                <a:cs typeface="Arial"/>
              </a:rPr>
              <a:t>® </a:t>
            </a:r>
            <a:r>
              <a:rPr lang="en-US" sz="2000" dirty="0">
                <a:cs typeface="Arial"/>
              </a:rPr>
              <a:t>is an inactivated or non-live vaccine so can be given at the same time as any live vaccines </a:t>
            </a:r>
          </a:p>
        </p:txBody>
      </p:sp>
      <p:sp>
        <p:nvSpPr>
          <p:cNvPr id="5" name="Slide Number Placeholder 4">
            <a:extLst>
              <a:ext uri="{FF2B5EF4-FFF2-40B4-BE49-F238E27FC236}">
                <a16:creationId xmlns:a16="http://schemas.microsoft.com/office/drawing/2014/main" id="{21EF843C-306D-2EC8-AF5D-21F33E62F4F5}"/>
              </a:ext>
            </a:extLst>
          </p:cNvPr>
          <p:cNvSpPr>
            <a:spLocks noGrp="1"/>
          </p:cNvSpPr>
          <p:nvPr>
            <p:ph type="sldNum" sz="quarter" idx="11"/>
          </p:nvPr>
        </p:nvSpPr>
        <p:spPr>
          <a:xfrm>
            <a:off x="11040438" y="6346955"/>
            <a:ext cx="7315200" cy="365125"/>
          </a:xfrm>
        </p:spPr>
        <p:txBody>
          <a:bodyPr/>
          <a:lstStyle/>
          <a:p>
            <a:fld id="{344369E4-5DE7-46E5-874E-4FD437973785}" type="slidenum">
              <a:rPr lang="en-GB" smtClean="0"/>
              <a:pPr/>
              <a:t>26</a:t>
            </a:fld>
            <a:endParaRPr lang="en-GB" sz="1400" dirty="0"/>
          </a:p>
        </p:txBody>
      </p:sp>
    </p:spTree>
    <p:extLst>
      <p:ext uri="{BB962C8B-B14F-4D97-AF65-F5344CB8AC3E}">
        <p14:creationId xmlns:p14="http://schemas.microsoft.com/office/powerpoint/2010/main" val="71808148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6C0288-144B-3EEE-DA70-015E7F62B92D}"/>
              </a:ext>
            </a:extLst>
          </p:cNvPr>
          <p:cNvSpPr>
            <a:spLocks noGrp="1"/>
          </p:cNvSpPr>
          <p:nvPr>
            <p:ph type="title"/>
          </p:nvPr>
        </p:nvSpPr>
        <p:spPr>
          <a:xfrm>
            <a:off x="838200" y="242056"/>
            <a:ext cx="10515600" cy="707927"/>
          </a:xfrm>
        </p:spPr>
        <p:txBody>
          <a:bodyPr/>
          <a:lstStyle/>
          <a:p>
            <a:r>
              <a:rPr lang="en-GB" b="1" dirty="0"/>
              <a:t>Co-administration: </a:t>
            </a:r>
          </a:p>
        </p:txBody>
      </p:sp>
      <p:sp>
        <p:nvSpPr>
          <p:cNvPr id="5" name="Slide Number Placeholder 4">
            <a:extLst>
              <a:ext uri="{FF2B5EF4-FFF2-40B4-BE49-F238E27FC236}">
                <a16:creationId xmlns:a16="http://schemas.microsoft.com/office/drawing/2014/main" id="{38D9D8D2-E13C-6818-9B4D-85CBAB4AB9DB}"/>
              </a:ext>
            </a:extLst>
          </p:cNvPr>
          <p:cNvSpPr>
            <a:spLocks noGrp="1"/>
          </p:cNvSpPr>
          <p:nvPr>
            <p:ph type="sldNum" sz="quarter" idx="12"/>
          </p:nvPr>
        </p:nvSpPr>
        <p:spPr/>
        <p:txBody>
          <a:bodyPr/>
          <a:lstStyle/>
          <a:p>
            <a:fld id="{561D0CCE-8DCC-44DC-A653-AE62B1D84A52}" type="slidenum">
              <a:rPr lang="en-GB" smtClean="0"/>
              <a:pPr/>
              <a:t>27</a:t>
            </a:fld>
            <a:endParaRPr lang="en-GB"/>
          </a:p>
        </p:txBody>
      </p:sp>
      <p:pic>
        <p:nvPicPr>
          <p:cNvPr id="6" name="Content Placeholder 5">
            <a:extLst>
              <a:ext uri="{FF2B5EF4-FFF2-40B4-BE49-F238E27FC236}">
                <a16:creationId xmlns:a16="http://schemas.microsoft.com/office/drawing/2014/main" id="{328AAEE4-8182-ACEC-205B-48C698ABFCB2}"/>
              </a:ext>
            </a:extLst>
          </p:cNvPr>
          <p:cNvPicPr>
            <a:picLocks noGrp="1" noChangeAspect="1"/>
          </p:cNvPicPr>
          <p:nvPr>
            <p:ph idx="1"/>
          </p:nvPr>
        </p:nvPicPr>
        <p:blipFill>
          <a:blip r:embed="rId2"/>
          <a:stretch>
            <a:fillRect/>
          </a:stretch>
        </p:blipFill>
        <p:spPr>
          <a:xfrm>
            <a:off x="1008017" y="1167427"/>
            <a:ext cx="8772525" cy="3333750"/>
          </a:xfrm>
          <a:prstGeom prst="rect">
            <a:avLst/>
          </a:prstGeom>
          <a:ln w="19050">
            <a:solidFill>
              <a:schemeClr val="tx1"/>
            </a:solidFill>
          </a:ln>
        </p:spPr>
      </p:pic>
      <p:sp>
        <p:nvSpPr>
          <p:cNvPr id="8" name="TextBox 7">
            <a:extLst>
              <a:ext uri="{FF2B5EF4-FFF2-40B4-BE49-F238E27FC236}">
                <a16:creationId xmlns:a16="http://schemas.microsoft.com/office/drawing/2014/main" id="{9BF27F65-1472-899D-0FF1-6BC5B78DB085}"/>
              </a:ext>
            </a:extLst>
          </p:cNvPr>
          <p:cNvSpPr txBox="1"/>
          <p:nvPr/>
        </p:nvSpPr>
        <p:spPr>
          <a:xfrm>
            <a:off x="1008017" y="4668944"/>
            <a:ext cx="8772525" cy="1169551"/>
          </a:xfrm>
          <a:prstGeom prst="rect">
            <a:avLst/>
          </a:prstGeom>
          <a:noFill/>
        </p:spPr>
        <p:txBody>
          <a:bodyPr wrap="square">
            <a:spAutoFit/>
          </a:bodyPr>
          <a:lstStyle/>
          <a:p>
            <a:r>
              <a:rPr lang="en-GB" sz="1400" dirty="0">
                <a:solidFill>
                  <a:schemeClr val="accent6"/>
                </a:solidFill>
              </a:rPr>
              <a:t>ˆˆˆ Giving </a:t>
            </a:r>
            <a:r>
              <a:rPr lang="en-GB" sz="1400" dirty="0" err="1">
                <a:solidFill>
                  <a:schemeClr val="accent6"/>
                </a:solidFill>
              </a:rPr>
              <a:t>Abrysvo</a:t>
            </a:r>
            <a:r>
              <a:rPr lang="en-GB" sz="1400" dirty="0">
                <a:solidFill>
                  <a:schemeClr val="accent6"/>
                </a:solidFill>
              </a:rPr>
              <a:t>® with the seasonal influenza vaccine may reduce the immune response to both the RSV and influenza (H3N2) components, which may increase the risk of severe respiratory disease in older adults. Additionally, co-administering the COVID-19 vaccine may diminish the immune response to the RSV vaccine. However, if it is thought that the individual is unlikely to return for their influenza or COVID-19 vaccine, they can be given at the same time. </a:t>
            </a:r>
          </a:p>
        </p:txBody>
      </p:sp>
      <p:sp>
        <p:nvSpPr>
          <p:cNvPr id="10" name="TextBox 9">
            <a:extLst>
              <a:ext uri="{FF2B5EF4-FFF2-40B4-BE49-F238E27FC236}">
                <a16:creationId xmlns:a16="http://schemas.microsoft.com/office/drawing/2014/main" id="{F7267D62-424C-008C-705D-4686F660A9B6}"/>
              </a:ext>
            </a:extLst>
          </p:cNvPr>
          <p:cNvSpPr txBox="1"/>
          <p:nvPr/>
        </p:nvSpPr>
        <p:spPr>
          <a:xfrm>
            <a:off x="8053251" y="2918921"/>
            <a:ext cx="437606" cy="369332"/>
          </a:xfrm>
          <a:prstGeom prst="rect">
            <a:avLst/>
          </a:prstGeom>
          <a:noFill/>
        </p:spPr>
        <p:txBody>
          <a:bodyPr wrap="square">
            <a:spAutoFit/>
          </a:bodyPr>
          <a:lstStyle/>
          <a:p>
            <a:r>
              <a:rPr lang="en-GB" sz="1800" dirty="0">
                <a:solidFill>
                  <a:schemeClr val="accent6"/>
                </a:solidFill>
              </a:rPr>
              <a:t> </a:t>
            </a:r>
            <a:r>
              <a:rPr lang="en-GB" sz="1200" dirty="0">
                <a:solidFill>
                  <a:schemeClr val="accent6"/>
                </a:solidFill>
              </a:rPr>
              <a:t>®</a:t>
            </a:r>
            <a:endParaRPr lang="en-GB" dirty="0"/>
          </a:p>
        </p:txBody>
      </p:sp>
    </p:spTree>
    <p:extLst>
      <p:ext uri="{BB962C8B-B14F-4D97-AF65-F5344CB8AC3E}">
        <p14:creationId xmlns:p14="http://schemas.microsoft.com/office/powerpoint/2010/main" val="421305930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65D06D3-7725-D280-79E1-F2046B2951AD}"/>
              </a:ext>
            </a:extLst>
          </p:cNvPr>
          <p:cNvSpPr>
            <a:spLocks noGrp="1"/>
          </p:cNvSpPr>
          <p:nvPr>
            <p:ph idx="1"/>
          </p:nvPr>
        </p:nvSpPr>
        <p:spPr>
          <a:xfrm>
            <a:off x="838200" y="1476615"/>
            <a:ext cx="10515600" cy="4351338"/>
          </a:xfrm>
        </p:spPr>
        <p:txBody>
          <a:bodyPr/>
          <a:lstStyle/>
          <a:p>
            <a:pPr marL="0" indent="0">
              <a:buNone/>
            </a:pPr>
            <a:r>
              <a:rPr lang="en-GB" sz="4400" b="1" dirty="0">
                <a:solidFill>
                  <a:srgbClr val="002060"/>
                </a:solidFill>
                <a:latin typeface="+mj-lt"/>
                <a:cs typeface="Arial"/>
              </a:rPr>
              <a:t>RSV vaccination of pregnant women for infant protection </a:t>
            </a:r>
          </a:p>
          <a:p>
            <a:pPr marL="0" indent="0">
              <a:buNone/>
            </a:pPr>
            <a:endParaRPr lang="en-GB" sz="3600" dirty="0">
              <a:solidFill>
                <a:srgbClr val="002060"/>
              </a:solidFill>
              <a:latin typeface="+mj-lt"/>
            </a:endParaRPr>
          </a:p>
          <a:p>
            <a:pPr marL="0" indent="0">
              <a:buNone/>
            </a:pPr>
            <a:r>
              <a:rPr lang="en-GB" sz="3600" dirty="0">
                <a:solidFill>
                  <a:srgbClr val="002060"/>
                </a:solidFill>
                <a:latin typeface="+mj-lt"/>
              </a:rPr>
              <a:t>Kate Lloyd </a:t>
            </a:r>
          </a:p>
          <a:p>
            <a:pPr marL="0" indent="0">
              <a:buNone/>
            </a:pPr>
            <a:r>
              <a:rPr lang="en-GB" sz="3600" dirty="0">
                <a:solidFill>
                  <a:srgbClr val="002060"/>
                </a:solidFill>
                <a:latin typeface="+mj-lt"/>
              </a:rPr>
              <a:t>Specialist Nurse Immunisation </a:t>
            </a:r>
          </a:p>
          <a:p>
            <a:pPr marL="0" indent="0">
              <a:buNone/>
            </a:pPr>
            <a:r>
              <a:rPr lang="en-GB" sz="3600" dirty="0">
                <a:solidFill>
                  <a:srgbClr val="002060"/>
                </a:solidFill>
                <a:latin typeface="+mj-lt"/>
              </a:rPr>
              <a:t>VPDP, PHW</a:t>
            </a:r>
          </a:p>
        </p:txBody>
      </p:sp>
      <p:sp>
        <p:nvSpPr>
          <p:cNvPr id="5" name="Slide Number Placeholder 4">
            <a:extLst>
              <a:ext uri="{FF2B5EF4-FFF2-40B4-BE49-F238E27FC236}">
                <a16:creationId xmlns:a16="http://schemas.microsoft.com/office/drawing/2014/main" id="{50297665-80D9-C88F-D1A8-0B4B718CE909}"/>
              </a:ext>
            </a:extLst>
          </p:cNvPr>
          <p:cNvSpPr>
            <a:spLocks noGrp="1"/>
          </p:cNvSpPr>
          <p:nvPr>
            <p:ph type="sldNum" sz="quarter" idx="12"/>
          </p:nvPr>
        </p:nvSpPr>
        <p:spPr/>
        <p:txBody>
          <a:bodyPr/>
          <a:lstStyle/>
          <a:p>
            <a:fld id="{561D0CCE-8DCC-44DC-A653-AE62B1D84A52}" type="slidenum">
              <a:rPr lang="en-GB" smtClean="0"/>
              <a:pPr/>
              <a:t>28</a:t>
            </a:fld>
            <a:endParaRPr lang="en-GB"/>
          </a:p>
        </p:txBody>
      </p:sp>
    </p:spTree>
    <p:extLst>
      <p:ext uri="{BB962C8B-B14F-4D97-AF65-F5344CB8AC3E}">
        <p14:creationId xmlns:p14="http://schemas.microsoft.com/office/powerpoint/2010/main" val="123850976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5F9443-0C1A-33E3-52E3-EEFC9B4A04C6}"/>
              </a:ext>
            </a:extLst>
          </p:cNvPr>
          <p:cNvSpPr>
            <a:spLocks noGrp="1"/>
          </p:cNvSpPr>
          <p:nvPr>
            <p:ph type="title"/>
          </p:nvPr>
        </p:nvSpPr>
        <p:spPr>
          <a:xfrm>
            <a:off x="283314" y="-93010"/>
            <a:ext cx="11409212" cy="983983"/>
          </a:xfrm>
        </p:spPr>
        <p:txBody>
          <a:bodyPr lIns="91440" tIns="45720" rIns="91440" bIns="45720" anchor="t"/>
          <a:lstStyle/>
          <a:p>
            <a:pPr algn="ctr"/>
            <a:r>
              <a:rPr lang="en-GB" b="1" dirty="0">
                <a:effectLst/>
              </a:rPr>
              <a:t>Routine vaccination programme for pregnant women and eligibility </a:t>
            </a:r>
            <a:br>
              <a:rPr lang="en-GB" sz="1800" dirty="0">
                <a:effectLst/>
                <a:latin typeface="Arial" panose="020B0604020202020204" pitchFamily="34" charset="0"/>
              </a:rPr>
            </a:br>
            <a:endParaRPr lang="en-GB" b="1" dirty="0">
              <a:latin typeface="Arial"/>
              <a:cs typeface="Arial"/>
            </a:endParaRPr>
          </a:p>
        </p:txBody>
      </p:sp>
      <p:sp>
        <p:nvSpPr>
          <p:cNvPr id="3" name="Content Placeholder 2">
            <a:extLst>
              <a:ext uri="{FF2B5EF4-FFF2-40B4-BE49-F238E27FC236}">
                <a16:creationId xmlns:a16="http://schemas.microsoft.com/office/drawing/2014/main" id="{4159B239-6A5C-6B46-479E-F4F262031AE0}"/>
              </a:ext>
            </a:extLst>
          </p:cNvPr>
          <p:cNvSpPr>
            <a:spLocks noGrp="1"/>
          </p:cNvSpPr>
          <p:nvPr>
            <p:ph idx="1"/>
          </p:nvPr>
        </p:nvSpPr>
        <p:spPr>
          <a:xfrm>
            <a:off x="283314" y="1263383"/>
            <a:ext cx="11831782" cy="4946871"/>
          </a:xfrm>
        </p:spPr>
        <p:txBody>
          <a:bodyPr vert="horz" lIns="91440" tIns="45720" rIns="91440" bIns="45720" rtlCol="0" anchor="t">
            <a:noAutofit/>
          </a:bodyPr>
          <a:lstStyle/>
          <a:p>
            <a:r>
              <a:rPr lang="en-GB" sz="1750" dirty="0">
                <a:latin typeface="Arial"/>
                <a:cs typeface="Arial"/>
              </a:rPr>
              <a:t>The purpose of the RSV vaccination of pregnant women programme is to boost immunity in women during pregnancy so RSV antibodies are passed from mother to baby to passively protect infants in the first months of life</a:t>
            </a:r>
          </a:p>
          <a:p>
            <a:r>
              <a:rPr lang="en-GB" sz="1750" dirty="0">
                <a:latin typeface="Arial"/>
                <a:cs typeface="Arial"/>
              </a:rPr>
              <a:t>Most women will have had RSV, but infection does not give them good immunity to pass on to their baby in the womb</a:t>
            </a:r>
          </a:p>
          <a:p>
            <a:r>
              <a:rPr lang="en-GB" sz="1750" dirty="0">
                <a:latin typeface="Arial"/>
                <a:cs typeface="Arial"/>
              </a:rPr>
              <a:t>If the woman is given an RSV vaccine from week 28 of pregnancy, the vaccine will temporarily boost their antibody to high levels</a:t>
            </a:r>
          </a:p>
          <a:p>
            <a:r>
              <a:rPr lang="en-GB" sz="1750" dirty="0">
                <a:latin typeface="Arial"/>
                <a:cs typeface="Arial"/>
              </a:rPr>
              <a:t>This enables the mother to transfer a high level of RSV antibodies across the placenta to their unborn child which should passively protect the infant against RSV disease until at least 6 months of age</a:t>
            </a:r>
            <a:endParaRPr lang="en-US" sz="1750" dirty="0">
              <a:latin typeface="Arial"/>
              <a:cs typeface="Arial"/>
            </a:endParaRPr>
          </a:p>
          <a:p>
            <a:r>
              <a:rPr lang="en-GB" sz="1750" dirty="0">
                <a:latin typeface="Arial"/>
                <a:cs typeface="Arial"/>
              </a:rPr>
              <a:t>This will be a year-round programme and all women should be offered an RSV vaccine in every pregnancy</a:t>
            </a:r>
          </a:p>
          <a:p>
            <a:r>
              <a:rPr lang="en-GB" sz="1750" dirty="0">
                <a:latin typeface="Arial"/>
                <a:cs typeface="Arial"/>
              </a:rPr>
              <a:t>Vaccination should be offered from 28 weeks' gestation (ideally in week 28 or soon after), however women may be offered vaccination up until delivery</a:t>
            </a:r>
          </a:p>
          <a:p>
            <a:r>
              <a:rPr lang="en-US" sz="1750" dirty="0">
                <a:latin typeface="Arial"/>
                <a:cs typeface="Arial"/>
              </a:rPr>
              <a:t>It is clinically reasonable for women who present in </a:t>
            </a:r>
            <a:r>
              <a:rPr lang="en-US" sz="1750" dirty="0" err="1">
                <a:latin typeface="Arial"/>
                <a:cs typeface="Arial"/>
              </a:rPr>
              <a:t>labour</a:t>
            </a:r>
            <a:r>
              <a:rPr lang="en-US" sz="1750" dirty="0">
                <a:latin typeface="Arial"/>
                <a:cs typeface="Arial"/>
              </a:rPr>
              <a:t> and have not received the RSV vaccine during pregnancy to be offered the vaccine up until discharge from maternity services. This will </a:t>
            </a:r>
            <a:r>
              <a:rPr lang="en-GB" sz="1750" dirty="0">
                <a:latin typeface="Arial"/>
                <a:cs typeface="Arial"/>
              </a:rPr>
              <a:t>not offer passive protection to the baby through transplacental antibody transfer but may protect the mother from contracting RSV, thus reducing the chance of transmission to the infant, and may help increase levels of antibodies in breast milk. Though neither of these is expected to be as protective a transplacental antibody transfer from vaccination earlier in pregnancy</a:t>
            </a:r>
          </a:p>
        </p:txBody>
      </p:sp>
      <p:sp>
        <p:nvSpPr>
          <p:cNvPr id="5" name="Slide Number Placeholder 4">
            <a:extLst>
              <a:ext uri="{FF2B5EF4-FFF2-40B4-BE49-F238E27FC236}">
                <a16:creationId xmlns:a16="http://schemas.microsoft.com/office/drawing/2014/main" id="{852C5FBD-C60B-A9DA-601E-4E2B7F5FA396}"/>
              </a:ext>
            </a:extLst>
          </p:cNvPr>
          <p:cNvSpPr>
            <a:spLocks noGrp="1"/>
          </p:cNvSpPr>
          <p:nvPr>
            <p:ph type="sldNum" sz="quarter" idx="11"/>
          </p:nvPr>
        </p:nvSpPr>
        <p:spPr>
          <a:xfrm>
            <a:off x="11132906" y="6350376"/>
            <a:ext cx="7315200" cy="365125"/>
          </a:xfrm>
        </p:spPr>
        <p:txBody>
          <a:bodyPr/>
          <a:lstStyle/>
          <a:p>
            <a:pPr marL="0" marR="0" lvl="0" indent="0" defTabSz="914400" rtl="0" eaLnBrk="1" fontAlgn="auto" latinLnBrk="0" hangingPunct="1">
              <a:lnSpc>
                <a:spcPct val="100000"/>
              </a:lnSpc>
              <a:spcBef>
                <a:spcPts val="0"/>
              </a:spcBef>
              <a:spcAft>
                <a:spcPts val="0"/>
              </a:spcAft>
              <a:buClrTx/>
              <a:buSzTx/>
              <a:buFontTx/>
              <a:buNone/>
              <a:tabLst/>
              <a:defRPr/>
            </a:pPr>
            <a:fld id="{344369E4-5DE7-46E5-874E-4FD437973785}" type="slidenum">
              <a:rPr lang="en-GB"/>
              <a:pPr marL="0" marR="0" lvl="0" indent="0" defTabSz="914400" rtl="0" eaLnBrk="1" fontAlgn="auto" latinLnBrk="0" hangingPunct="1">
                <a:lnSpc>
                  <a:spcPct val="100000"/>
                </a:lnSpc>
                <a:spcBef>
                  <a:spcPts val="0"/>
                </a:spcBef>
                <a:spcAft>
                  <a:spcPts val="0"/>
                </a:spcAft>
                <a:buClrTx/>
                <a:buSzTx/>
                <a:buFontTx/>
                <a:buNone/>
                <a:tabLst/>
                <a:defRPr/>
              </a:pPr>
              <a:t>29</a:t>
            </a:fld>
            <a:endParaRPr lang="en-GB" dirty="0"/>
          </a:p>
        </p:txBody>
      </p:sp>
    </p:spTree>
    <p:extLst>
      <p:ext uri="{BB962C8B-B14F-4D97-AF65-F5344CB8AC3E}">
        <p14:creationId xmlns:p14="http://schemas.microsoft.com/office/powerpoint/2010/main" val="401817556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5BC1D9-731B-1E31-9570-F1207E730636}"/>
              </a:ext>
            </a:extLst>
          </p:cNvPr>
          <p:cNvSpPr>
            <a:spLocks noGrp="1"/>
          </p:cNvSpPr>
          <p:nvPr>
            <p:ph type="title"/>
          </p:nvPr>
        </p:nvSpPr>
        <p:spPr>
          <a:xfrm>
            <a:off x="468330" y="0"/>
            <a:ext cx="10515600" cy="1325563"/>
          </a:xfrm>
        </p:spPr>
        <p:txBody>
          <a:bodyPr lIns="91440" tIns="45720" rIns="91440" bIns="45720" anchor="t"/>
          <a:lstStyle/>
          <a:p>
            <a:r>
              <a:rPr lang="en-US" b="1" dirty="0"/>
              <a:t>Background</a:t>
            </a:r>
          </a:p>
        </p:txBody>
      </p:sp>
      <p:sp>
        <p:nvSpPr>
          <p:cNvPr id="3" name="Content Placeholder 2">
            <a:extLst>
              <a:ext uri="{FF2B5EF4-FFF2-40B4-BE49-F238E27FC236}">
                <a16:creationId xmlns:a16="http://schemas.microsoft.com/office/drawing/2014/main" id="{C9B46EF1-9570-CACE-E365-91FF41E864FF}"/>
              </a:ext>
            </a:extLst>
          </p:cNvPr>
          <p:cNvSpPr>
            <a:spLocks noGrp="1"/>
          </p:cNvSpPr>
          <p:nvPr>
            <p:ph idx="1"/>
          </p:nvPr>
        </p:nvSpPr>
        <p:spPr>
          <a:xfrm>
            <a:off x="393902" y="790372"/>
            <a:ext cx="11255340" cy="4127799"/>
          </a:xfrm>
        </p:spPr>
        <p:txBody>
          <a:bodyPr lIns="91440" tIns="45720" rIns="91440" bIns="45720" anchor="t"/>
          <a:lstStyle/>
          <a:p>
            <a:r>
              <a:rPr lang="en-US" sz="2000" dirty="0">
                <a:cs typeface="Arial"/>
              </a:rPr>
              <a:t>Since 2023, the Joint Committee on Vaccination and Immunisation (JCVI) has been actively reviewing evidence and considering a range of issues including disease epidemiology, vaccine efficacy, vaccine safety and the cost-effectiveness of introducing a routine RSV vaccination </a:t>
            </a:r>
            <a:r>
              <a:rPr lang="en-US" sz="2000" dirty="0" err="1">
                <a:cs typeface="Arial"/>
              </a:rPr>
              <a:t>programme</a:t>
            </a:r>
            <a:r>
              <a:rPr lang="en-US" sz="2000" dirty="0">
                <a:cs typeface="Arial"/>
              </a:rPr>
              <a:t> in the UK. </a:t>
            </a:r>
          </a:p>
          <a:p>
            <a:r>
              <a:rPr lang="en-US" sz="2000" dirty="0">
                <a:cs typeface="Arial"/>
              </a:rPr>
              <a:t>They subsequently recommended that a </a:t>
            </a:r>
            <a:r>
              <a:rPr lang="en-US" sz="2000" dirty="0" err="1">
                <a:cs typeface="Arial"/>
              </a:rPr>
              <a:t>programme</a:t>
            </a:r>
            <a:r>
              <a:rPr lang="en-US" sz="2000" dirty="0">
                <a:cs typeface="Arial"/>
              </a:rPr>
              <a:t> that is cost effective should be developed for both infants and older adults: </a:t>
            </a:r>
            <a:r>
              <a:rPr lang="en-US" sz="2000" dirty="0">
                <a:cs typeface="Arial"/>
                <a:hlinkClick r:id="rId3"/>
              </a:rPr>
              <a:t>www.gov.uk/government/publications/rsv-immunisation-programme-jcvi-advice-7-june-2023/respiratory-syncytial-virus-rsv-immunisation-programme-for-infants-and-older-adults-jcvi-full-statement-11-september-2023</a:t>
            </a:r>
            <a:endParaRPr lang="en-US" sz="2000" dirty="0">
              <a:cs typeface="Arial"/>
            </a:endParaRPr>
          </a:p>
          <a:p>
            <a:r>
              <a:rPr lang="en-US" sz="2000" dirty="0">
                <a:cs typeface="Arial"/>
              </a:rPr>
              <a:t>From 1 September 2024, the RSV vaccine should be offered to:</a:t>
            </a:r>
            <a:endParaRPr lang="en-US" sz="2000" dirty="0"/>
          </a:p>
          <a:p>
            <a:pPr lvl="1"/>
            <a:r>
              <a:rPr lang="en-US" sz="2000" dirty="0">
                <a:latin typeface="Courier New"/>
                <a:cs typeface="Courier New"/>
              </a:rPr>
              <a:t>	</a:t>
            </a:r>
            <a:r>
              <a:rPr lang="en-US" sz="2000" dirty="0">
                <a:cs typeface="Arial"/>
              </a:rPr>
              <a:t>all pregnant women from 28 weeks' gestation </a:t>
            </a:r>
            <a:endParaRPr lang="en-US" sz="2000" dirty="0"/>
          </a:p>
          <a:p>
            <a:pPr lvl="1"/>
            <a:r>
              <a:rPr lang="en-US" sz="2000" dirty="0">
                <a:latin typeface="Courier New"/>
                <a:cs typeface="Courier New"/>
              </a:rPr>
              <a:t>	</a:t>
            </a:r>
            <a:r>
              <a:rPr lang="en-US" sz="2000" dirty="0">
                <a:cs typeface="Arial"/>
              </a:rPr>
              <a:t>adults turning 75 years old on or after 1st September 2024</a:t>
            </a:r>
            <a:endParaRPr lang="en-US" sz="2000" dirty="0"/>
          </a:p>
          <a:p>
            <a:pPr lvl="1"/>
            <a:r>
              <a:rPr lang="en-US" sz="2000" dirty="0">
                <a:latin typeface="Courier New"/>
                <a:cs typeface="Courier New"/>
              </a:rPr>
              <a:t>	</a:t>
            </a:r>
            <a:r>
              <a:rPr lang="en-US" sz="2000" dirty="0">
                <a:cs typeface="Arial"/>
              </a:rPr>
              <a:t>adults already aged 75 to 79 years on 1st September 2024 </a:t>
            </a:r>
          </a:p>
          <a:p>
            <a:pPr lvl="1"/>
            <a:r>
              <a:rPr lang="en-US" sz="2000" dirty="0">
                <a:cs typeface="Arial"/>
              </a:rPr>
              <a:t>RSV vaccine should be offered to eligible individuals throughout the year as this is a year-round </a:t>
            </a:r>
            <a:r>
              <a:rPr lang="en-US" sz="2000" dirty="0" err="1">
                <a:cs typeface="Arial"/>
              </a:rPr>
              <a:t>programme</a:t>
            </a:r>
            <a:endParaRPr lang="en-US" sz="2000" dirty="0">
              <a:cs typeface="Arial"/>
            </a:endParaRPr>
          </a:p>
          <a:p>
            <a:pPr marL="0" indent="0" algn="ctr">
              <a:buNone/>
            </a:pPr>
            <a:r>
              <a:rPr lang="en-GB" sz="1800" u="sng" dirty="0">
                <a:cs typeface="Arial"/>
                <a:hlinkClick r:id="rId4"/>
              </a:rPr>
              <a:t>Green Book RSV Chapter 27a</a:t>
            </a:r>
            <a:r>
              <a:rPr lang="en-GB" sz="1800" dirty="0">
                <a:hlinkClick r:id="rId5"/>
              </a:rPr>
              <a:t> </a:t>
            </a:r>
          </a:p>
          <a:p>
            <a:pPr marL="0" indent="0" algn="ctr">
              <a:buNone/>
            </a:pPr>
            <a:r>
              <a:rPr lang="en-GB" sz="1800" dirty="0">
                <a:hlinkClick r:id="rId5"/>
              </a:rPr>
              <a:t>Respiratory syncytial virus (RSV) programme: information for healthcare professionals - GOV.UK (www.gov.uk)</a:t>
            </a:r>
            <a:endParaRPr lang="en-US" sz="1800" dirty="0">
              <a:cs typeface="Arial"/>
            </a:endParaRPr>
          </a:p>
        </p:txBody>
      </p:sp>
      <p:sp>
        <p:nvSpPr>
          <p:cNvPr id="5" name="Slide Number Placeholder 4">
            <a:extLst>
              <a:ext uri="{FF2B5EF4-FFF2-40B4-BE49-F238E27FC236}">
                <a16:creationId xmlns:a16="http://schemas.microsoft.com/office/drawing/2014/main" id="{105B25F4-39C9-2481-2564-C88B699ECA2D}"/>
              </a:ext>
            </a:extLst>
          </p:cNvPr>
          <p:cNvSpPr>
            <a:spLocks noGrp="1"/>
          </p:cNvSpPr>
          <p:nvPr>
            <p:ph type="sldNum" sz="quarter" idx="12"/>
          </p:nvPr>
        </p:nvSpPr>
        <p:spPr>
          <a:xfrm>
            <a:off x="8790397" y="6335799"/>
            <a:ext cx="2743200" cy="365125"/>
          </a:xfrm>
        </p:spPr>
        <p:txBody>
          <a:bodyPr/>
          <a:lstStyle/>
          <a:p>
            <a:fld id="{561D0CCE-8DCC-44DC-A653-AE62B1D84A52}" type="slidenum">
              <a:rPr lang="en-GB" smtClean="0"/>
              <a:pPr/>
              <a:t>3</a:t>
            </a:fld>
            <a:endParaRPr lang="en-GB" dirty="0"/>
          </a:p>
        </p:txBody>
      </p:sp>
    </p:spTree>
    <p:extLst>
      <p:ext uri="{BB962C8B-B14F-4D97-AF65-F5344CB8AC3E}">
        <p14:creationId xmlns:p14="http://schemas.microsoft.com/office/powerpoint/2010/main" val="309043032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03265F-FF68-3366-3F13-918BCC7A42D9}"/>
              </a:ext>
            </a:extLst>
          </p:cNvPr>
          <p:cNvSpPr>
            <a:spLocks noGrp="1"/>
          </p:cNvSpPr>
          <p:nvPr>
            <p:ph type="title"/>
          </p:nvPr>
        </p:nvSpPr>
        <p:spPr>
          <a:xfrm>
            <a:off x="165103" y="191672"/>
            <a:ext cx="11861794" cy="880623"/>
          </a:xfrm>
        </p:spPr>
        <p:txBody>
          <a:bodyPr lIns="91440" tIns="45720" rIns="91440" bIns="45720" anchor="t"/>
          <a:lstStyle/>
          <a:p>
            <a:r>
              <a:rPr lang="en-US" b="1" dirty="0">
                <a:latin typeface="Arial"/>
                <a:cs typeface="Arial"/>
              </a:rPr>
              <a:t>How the vaccine works to protect the infant</a:t>
            </a:r>
          </a:p>
        </p:txBody>
      </p:sp>
      <p:sp>
        <p:nvSpPr>
          <p:cNvPr id="3" name="Content Placeholder 2">
            <a:extLst>
              <a:ext uri="{FF2B5EF4-FFF2-40B4-BE49-F238E27FC236}">
                <a16:creationId xmlns:a16="http://schemas.microsoft.com/office/drawing/2014/main" id="{1A96BE9C-412A-F052-1F79-C4224795F8A7}"/>
              </a:ext>
            </a:extLst>
          </p:cNvPr>
          <p:cNvSpPr>
            <a:spLocks noGrp="1"/>
          </p:cNvSpPr>
          <p:nvPr>
            <p:ph idx="1"/>
          </p:nvPr>
        </p:nvSpPr>
        <p:spPr>
          <a:xfrm>
            <a:off x="358781" y="1249900"/>
            <a:ext cx="11123857" cy="4358199"/>
          </a:xfrm>
        </p:spPr>
        <p:txBody>
          <a:bodyPr vert="horz" lIns="91440" tIns="45720" rIns="91440" bIns="45720" rtlCol="0" anchor="t">
            <a:noAutofit/>
          </a:bodyPr>
          <a:lstStyle/>
          <a:p>
            <a:r>
              <a:rPr lang="en-GB" sz="2000" dirty="0">
                <a:cs typeface="Times New Roman"/>
              </a:rPr>
              <a:t>When a pregnant woman is given RSV vaccine, her immune system recognises the proteins in the vaccine as being foreign and makes antibodies against them</a:t>
            </a:r>
          </a:p>
          <a:p>
            <a:r>
              <a:rPr lang="en-GB" sz="2000" dirty="0">
                <a:cs typeface="Times New Roman"/>
              </a:rPr>
              <a:t>These antibodies pass across the placenta and provide the baby with protection against RSV during their first few months of life </a:t>
            </a:r>
            <a:endParaRPr lang="en-GB" sz="2000" dirty="0"/>
          </a:p>
          <a:p>
            <a:r>
              <a:rPr lang="en-GB" sz="2000" dirty="0">
                <a:cs typeface="Times New Roman"/>
              </a:rPr>
              <a:t>In the trial, </a:t>
            </a:r>
            <a:r>
              <a:rPr lang="en-GB" sz="2000" dirty="0">
                <a:cs typeface="Arial"/>
              </a:rPr>
              <a:t>Abrysvo</a:t>
            </a:r>
            <a:r>
              <a:rPr lang="en-GB" sz="2000" baseline="30000" dirty="0">
                <a:cs typeface="Arial"/>
              </a:rPr>
              <a:t>®</a:t>
            </a:r>
            <a:r>
              <a:rPr lang="en-GB" sz="2000" dirty="0">
                <a:cs typeface="Times New Roman"/>
              </a:rPr>
              <a:t> was shown to be effective at preventing lower respiratory tract disease caused by RSV in infants born to vaccinated mothers for at least the first 6 months of life and beyond </a:t>
            </a:r>
            <a:endParaRPr lang="en-GB" sz="2000" dirty="0"/>
          </a:p>
          <a:p>
            <a:r>
              <a:rPr lang="en-GB" sz="2000" dirty="0">
                <a:cs typeface="Times New Roman"/>
              </a:rPr>
              <a:t>For the best protection, </a:t>
            </a:r>
            <a:r>
              <a:rPr lang="en-GB" sz="2000" dirty="0">
                <a:cs typeface="Arial"/>
              </a:rPr>
              <a:t>Abrysvo</a:t>
            </a:r>
            <a:r>
              <a:rPr lang="en-GB" sz="2000" baseline="30000" dirty="0">
                <a:cs typeface="Arial"/>
              </a:rPr>
              <a:t>®</a:t>
            </a:r>
            <a:r>
              <a:rPr lang="en-GB" sz="2000" dirty="0">
                <a:cs typeface="Times New Roman"/>
              </a:rPr>
              <a:t> is recommended for pregnant women </a:t>
            </a:r>
            <a:r>
              <a:rPr lang="en-GB" sz="2000" dirty="0">
                <a:cs typeface="Arial"/>
              </a:rPr>
              <a:t>in week 28 or soon after. This gives enough time for the mother to make antibodies and for these to cross the placenta, to help protect the baby, even if born early</a:t>
            </a:r>
          </a:p>
          <a:p>
            <a:r>
              <a:rPr lang="en-GB" sz="2000" dirty="0">
                <a:cs typeface="Times New Roman"/>
              </a:rPr>
              <a:t>RSV vaccine can be offered to pregnant women up until delivery, but this may not offer as high a level of passive protection to the baby</a:t>
            </a:r>
            <a:endParaRPr lang="en-GB" sz="2000" dirty="0"/>
          </a:p>
        </p:txBody>
      </p:sp>
      <p:sp>
        <p:nvSpPr>
          <p:cNvPr id="5" name="Slide Number Placeholder 4">
            <a:extLst>
              <a:ext uri="{FF2B5EF4-FFF2-40B4-BE49-F238E27FC236}">
                <a16:creationId xmlns:a16="http://schemas.microsoft.com/office/drawing/2014/main" id="{C0A4CD6F-18CB-FDF9-FC0F-2446D384DE2F}"/>
              </a:ext>
            </a:extLst>
          </p:cNvPr>
          <p:cNvSpPr>
            <a:spLocks noGrp="1"/>
          </p:cNvSpPr>
          <p:nvPr>
            <p:ph type="sldNum" sz="quarter" idx="11"/>
          </p:nvPr>
        </p:nvSpPr>
        <p:spPr>
          <a:xfrm>
            <a:off x="11184276" y="6380211"/>
            <a:ext cx="7315200" cy="365125"/>
          </a:xfrm>
        </p:spPr>
        <p:txBody>
          <a:bodyPr/>
          <a:lstStyle/>
          <a:p>
            <a:fld id="{344369E4-5DE7-46E5-874E-4FD437973785}" type="slidenum">
              <a:rPr lang="en-GB"/>
              <a:pPr/>
              <a:t>30</a:t>
            </a:fld>
            <a:endParaRPr lang="en-GB" dirty="0"/>
          </a:p>
        </p:txBody>
      </p:sp>
    </p:spTree>
    <p:extLst>
      <p:ext uri="{BB962C8B-B14F-4D97-AF65-F5344CB8AC3E}">
        <p14:creationId xmlns:p14="http://schemas.microsoft.com/office/powerpoint/2010/main" val="254387809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9EF1FE-E177-4E03-9586-AC7B4E44F12E}"/>
              </a:ext>
            </a:extLst>
          </p:cNvPr>
          <p:cNvSpPr>
            <a:spLocks noGrp="1"/>
          </p:cNvSpPr>
          <p:nvPr>
            <p:ph type="title"/>
          </p:nvPr>
        </p:nvSpPr>
        <p:spPr>
          <a:xfrm>
            <a:off x="330206" y="318344"/>
            <a:ext cx="10515600" cy="833679"/>
          </a:xfrm>
        </p:spPr>
        <p:txBody>
          <a:bodyPr lIns="91440" tIns="45720" rIns="91440" bIns="45720" anchor="t">
            <a:normAutofit/>
          </a:bodyPr>
          <a:lstStyle/>
          <a:p>
            <a:pPr algn="ctr"/>
            <a:r>
              <a:rPr lang="en-GB" b="1" dirty="0">
                <a:latin typeface="Arial"/>
                <a:cs typeface="Arial"/>
              </a:rPr>
              <a:t>When Abrysvo</a:t>
            </a:r>
            <a:r>
              <a:rPr lang="en-GB" b="1" baseline="30000" dirty="0">
                <a:latin typeface="Arial"/>
                <a:cs typeface="Arial"/>
              </a:rPr>
              <a:t>® </a:t>
            </a:r>
            <a:r>
              <a:rPr lang="en-GB" b="1" dirty="0">
                <a:latin typeface="Arial"/>
                <a:cs typeface="Arial"/>
              </a:rPr>
              <a:t>should be given</a:t>
            </a:r>
            <a:endParaRPr lang="en-GB" dirty="0">
              <a:cs typeface="Arial"/>
            </a:endParaRPr>
          </a:p>
        </p:txBody>
      </p:sp>
      <p:sp>
        <p:nvSpPr>
          <p:cNvPr id="3" name="Content Placeholder 2">
            <a:extLst>
              <a:ext uri="{FF2B5EF4-FFF2-40B4-BE49-F238E27FC236}">
                <a16:creationId xmlns:a16="http://schemas.microsoft.com/office/drawing/2014/main" id="{DA0945BE-AF2C-45B8-A88B-8B0B5BE47D23}"/>
              </a:ext>
            </a:extLst>
          </p:cNvPr>
          <p:cNvSpPr>
            <a:spLocks noGrp="1"/>
          </p:cNvSpPr>
          <p:nvPr>
            <p:ph idx="1"/>
          </p:nvPr>
        </p:nvSpPr>
        <p:spPr>
          <a:xfrm>
            <a:off x="349391" y="1152023"/>
            <a:ext cx="11493217" cy="4945224"/>
          </a:xfrm>
        </p:spPr>
        <p:txBody>
          <a:bodyPr vert="horz" lIns="91440" tIns="45720" rIns="91440" bIns="45720" rtlCol="0" anchor="t">
            <a:normAutofit fontScale="77500" lnSpcReduction="20000"/>
          </a:bodyPr>
          <a:lstStyle/>
          <a:p>
            <a:pPr marL="0" indent="0">
              <a:lnSpc>
                <a:spcPct val="110000"/>
              </a:lnSpc>
              <a:spcAft>
                <a:spcPts val="600"/>
              </a:spcAft>
              <a:buNone/>
            </a:pPr>
            <a:r>
              <a:rPr lang="en-GB" sz="2100" b="1" i="0" dirty="0">
                <a:effectLst/>
                <a:latin typeface="Arial" panose="020B0604020202020204" pitchFamily="34" charset="0"/>
              </a:rPr>
              <a:t>From 1</a:t>
            </a:r>
            <a:r>
              <a:rPr lang="en-GB" sz="2100" b="1" i="0" baseline="30000" dirty="0">
                <a:effectLst/>
                <a:latin typeface="Arial" panose="020B0604020202020204" pitchFamily="34" charset="0"/>
              </a:rPr>
              <a:t>st</a:t>
            </a:r>
            <a:r>
              <a:rPr lang="en-GB" sz="2100" b="1" i="0" dirty="0">
                <a:effectLst/>
                <a:latin typeface="Arial" panose="020B0604020202020204" pitchFamily="34" charset="0"/>
              </a:rPr>
              <a:t> September 2024: </a:t>
            </a:r>
          </a:p>
          <a:p>
            <a:pPr>
              <a:lnSpc>
                <a:spcPct val="110000"/>
              </a:lnSpc>
              <a:spcAft>
                <a:spcPts val="600"/>
              </a:spcAft>
            </a:pPr>
            <a:r>
              <a:rPr lang="en-GB" sz="2100" b="0" i="0" dirty="0">
                <a:effectLst/>
                <a:latin typeface="Arial" panose="020B0604020202020204" pitchFamily="34" charset="0"/>
              </a:rPr>
              <a:t>The routine programme will offer vaccination to all pregnant women at 28 weeks gestation, to protect infants. </a:t>
            </a:r>
          </a:p>
          <a:p>
            <a:pPr>
              <a:lnSpc>
                <a:spcPct val="110000"/>
              </a:lnSpc>
              <a:spcAft>
                <a:spcPts val="600"/>
              </a:spcAft>
            </a:pPr>
            <a:r>
              <a:rPr lang="en-GB" sz="2100" b="0" i="0" dirty="0">
                <a:effectLst/>
                <a:latin typeface="Arial" panose="020B0604020202020204" pitchFamily="34" charset="0"/>
              </a:rPr>
              <a:t>A catch-up programme must be undertaken for women past 28 weeks gestation up to discharge from midwifery services. The vaccine should be offered at or near their next antenatal appointment. </a:t>
            </a:r>
          </a:p>
          <a:p>
            <a:pPr>
              <a:lnSpc>
                <a:spcPct val="110000"/>
              </a:lnSpc>
              <a:spcAft>
                <a:spcPts val="600"/>
              </a:spcAft>
            </a:pPr>
            <a:r>
              <a:rPr lang="en-GB" sz="2100" dirty="0">
                <a:cs typeface="Times New Roman"/>
              </a:rPr>
              <a:t>Abrysvo® is licensed between week 28 and week 36 gestation but can be given ‘off-label’ up until delivery</a:t>
            </a:r>
          </a:p>
          <a:p>
            <a:pPr>
              <a:lnSpc>
                <a:spcPct val="110000"/>
              </a:lnSpc>
              <a:spcAft>
                <a:spcPts val="600"/>
              </a:spcAft>
            </a:pPr>
            <a:r>
              <a:rPr lang="en-US" sz="2100" dirty="0">
                <a:cs typeface="Arial"/>
              </a:rPr>
              <a:t>Pregnant women will remain eligible until discharge from maternity services and should be actively offered vaccination at each opportunity – This recommendation has been agreed in Wales via the Vaccine Clinical Advisory Group (VCAG) – VPW</a:t>
            </a:r>
          </a:p>
          <a:p>
            <a:pPr>
              <a:lnSpc>
                <a:spcPct val="110000"/>
              </a:lnSpc>
            </a:pPr>
            <a:r>
              <a:rPr lang="en-GB" sz="2100" dirty="0">
                <a:cs typeface="Times New Roman"/>
              </a:rPr>
              <a:t>Women who have not yet received it should still be vaccinated later in pregnancy: </a:t>
            </a:r>
          </a:p>
          <a:p>
            <a:pPr lvl="1">
              <a:lnSpc>
                <a:spcPct val="110000"/>
              </a:lnSpc>
              <a:buFont typeface="Courier New" panose="020B0604020202020204" pitchFamily="34" charset="0"/>
              <a:buChar char="o"/>
            </a:pPr>
            <a:r>
              <a:rPr lang="en-GB" sz="2100" dirty="0">
                <a:cs typeface="Times New Roman"/>
              </a:rPr>
              <a:t>vaccination late in pregnancy may not provide optimal protection to the infant as there may be insufficient time for the mother to make a good response and have antibodies to pass across the placenta</a:t>
            </a:r>
          </a:p>
          <a:p>
            <a:pPr lvl="1">
              <a:lnSpc>
                <a:spcPct val="110000"/>
              </a:lnSpc>
              <a:buFont typeface="Courier New" panose="020B0604020202020204" pitchFamily="34" charset="0"/>
              <a:buChar char="o"/>
            </a:pPr>
            <a:r>
              <a:rPr lang="en-GB" sz="2100" dirty="0">
                <a:cs typeface="Times New Roman"/>
              </a:rPr>
              <a:t>however, data show that most women who gave birth within two weeks of vaccination still passed on protective antibodies to their babies</a:t>
            </a:r>
          </a:p>
          <a:p>
            <a:pPr lvl="1">
              <a:lnSpc>
                <a:spcPct val="110000"/>
              </a:lnSpc>
              <a:buFont typeface="Courier New" panose="020B0604020202020204" pitchFamily="34" charset="0"/>
              <a:buChar char="o"/>
            </a:pPr>
            <a:r>
              <a:rPr lang="en-GB" sz="2100" dirty="0">
                <a:cs typeface="Times New Roman"/>
              </a:rPr>
              <a:t>late vaccination may also protect the mother from RSV infection and reduce the risk of her becoming a source of infection to their infant, and may help pass on some antibodies through breast milk</a:t>
            </a:r>
          </a:p>
          <a:p>
            <a:pPr marL="0" indent="0">
              <a:lnSpc>
                <a:spcPct val="120000"/>
              </a:lnSpc>
              <a:spcAft>
                <a:spcPts val="600"/>
              </a:spcAft>
              <a:buNone/>
            </a:pPr>
            <a:endParaRPr lang="en-GB" sz="2000" dirty="0"/>
          </a:p>
        </p:txBody>
      </p:sp>
      <p:sp>
        <p:nvSpPr>
          <p:cNvPr id="4" name="Slide Number Placeholder 4">
            <a:extLst>
              <a:ext uri="{FF2B5EF4-FFF2-40B4-BE49-F238E27FC236}">
                <a16:creationId xmlns:a16="http://schemas.microsoft.com/office/drawing/2014/main" id="{D054E355-6B5D-1646-8A50-F8AAB5F1EC48}"/>
              </a:ext>
            </a:extLst>
          </p:cNvPr>
          <p:cNvSpPr txBox="1">
            <a:spLocks/>
          </p:cNvSpPr>
          <p:nvPr/>
        </p:nvSpPr>
        <p:spPr>
          <a:xfrm>
            <a:off x="11184276" y="6380211"/>
            <a:ext cx="7315200" cy="365125"/>
          </a:xfrm>
          <a:prstGeom prst="rect">
            <a:avLst/>
          </a:prstGeom>
        </p:spPr>
        <p:txBody>
          <a:bodyPr/>
          <a:lstStyle>
            <a:defPPr>
              <a:defRPr lang="en-US"/>
            </a:defPPr>
            <a:lvl1pPr marL="0" algn="l" defTabSz="914400" rtl="0" eaLnBrk="1" latinLnBrk="0" hangingPunct="1">
              <a:defRPr sz="1800" b="1"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344369E4-5DE7-46E5-874E-4FD437973785}" type="slidenum">
              <a:rPr lang="en-GB" smtClean="0"/>
              <a:pPr/>
              <a:t>31</a:t>
            </a:fld>
            <a:endParaRPr lang="en-GB" dirty="0"/>
          </a:p>
        </p:txBody>
      </p:sp>
    </p:spTree>
    <p:extLst>
      <p:ext uri="{BB962C8B-B14F-4D97-AF65-F5344CB8AC3E}">
        <p14:creationId xmlns:p14="http://schemas.microsoft.com/office/powerpoint/2010/main" val="32378150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78EF12F-02E0-C84E-CAE7-02A95B9953A5}"/>
              </a:ext>
            </a:extLst>
          </p:cNvPr>
          <p:cNvSpPr>
            <a:spLocks noGrp="1"/>
          </p:cNvSpPr>
          <p:nvPr>
            <p:ph type="title"/>
          </p:nvPr>
        </p:nvSpPr>
        <p:spPr>
          <a:xfrm>
            <a:off x="0" y="50801"/>
            <a:ext cx="12129856" cy="1325563"/>
          </a:xfrm>
        </p:spPr>
        <p:txBody>
          <a:bodyPr/>
          <a:lstStyle/>
          <a:p>
            <a:pPr algn="ctr"/>
            <a:r>
              <a:rPr lang="en-GB" b="1" dirty="0" err="1">
                <a:latin typeface="Arial"/>
                <a:cs typeface="Arial"/>
              </a:rPr>
              <a:t>Abrysvo</a:t>
            </a:r>
            <a:r>
              <a:rPr lang="en-GB" b="1" baseline="30000" dirty="0">
                <a:latin typeface="Arial"/>
                <a:cs typeface="Arial"/>
              </a:rPr>
              <a:t>® </a:t>
            </a:r>
            <a:r>
              <a:rPr lang="en-GB" b="1" dirty="0"/>
              <a:t>vaccine given </a:t>
            </a:r>
            <a:br>
              <a:rPr lang="en-GB" b="1" dirty="0"/>
            </a:br>
            <a:r>
              <a:rPr lang="en-GB" b="1" dirty="0"/>
              <a:t>before 28 weeks gestation</a:t>
            </a:r>
          </a:p>
        </p:txBody>
      </p:sp>
      <p:sp>
        <p:nvSpPr>
          <p:cNvPr id="3" name="Content Placeholder 2">
            <a:extLst>
              <a:ext uri="{FF2B5EF4-FFF2-40B4-BE49-F238E27FC236}">
                <a16:creationId xmlns:a16="http://schemas.microsoft.com/office/drawing/2014/main" id="{8662AF85-D6A4-20B0-AE80-18DBED7EA6E9}"/>
              </a:ext>
            </a:extLst>
          </p:cNvPr>
          <p:cNvSpPr>
            <a:spLocks noGrp="1"/>
          </p:cNvSpPr>
          <p:nvPr>
            <p:ph idx="1"/>
          </p:nvPr>
        </p:nvSpPr>
        <p:spPr>
          <a:xfrm>
            <a:off x="838200" y="1415805"/>
            <a:ext cx="10515600" cy="4351338"/>
          </a:xfrm>
        </p:spPr>
        <p:txBody>
          <a:bodyPr/>
          <a:lstStyle/>
          <a:p>
            <a:pPr marL="0" indent="0" algn="l">
              <a:buNone/>
            </a:pPr>
            <a:r>
              <a:rPr lang="en-GB" sz="2000" b="1" i="0" dirty="0">
                <a:solidFill>
                  <a:srgbClr val="002060"/>
                </a:solidFill>
                <a:effectLst/>
              </a:rPr>
              <a:t>Before week 28</a:t>
            </a:r>
          </a:p>
          <a:p>
            <a:pPr algn="l"/>
            <a:r>
              <a:rPr lang="en-GB" sz="2000" b="0" i="0" dirty="0">
                <a:solidFill>
                  <a:srgbClr val="002060"/>
                </a:solidFill>
                <a:effectLst/>
              </a:rPr>
              <a:t>The vaccine should not routinely be given before week 28 of pregnancy. Where a consultant obstetrician or similar specialist considers that there is a compelling clinical reason for early immunisation the vaccine could be prescribed off-label and the rationale documented</a:t>
            </a:r>
          </a:p>
          <a:p>
            <a:pPr marL="0" indent="0" algn="l">
              <a:buNone/>
            </a:pPr>
            <a:r>
              <a:rPr lang="en-GB" sz="2000" b="1" dirty="0"/>
              <a:t>Vaccine inadvertently given before 28 weeks’ gestation</a:t>
            </a:r>
          </a:p>
          <a:p>
            <a:pPr algn="l"/>
            <a:r>
              <a:rPr lang="en-GB" sz="2000" dirty="0"/>
              <a:t>If the dose was inadvertently given prior to 16 weeks of pregnancy, the dose should be repeated to maximise the volume of antibodies generated by the mother transferring across the placenta to the unborn baby. If a repeat dose is required, it should be given from 28 weeks of pregnancy</a:t>
            </a:r>
          </a:p>
          <a:p>
            <a:pPr algn="l"/>
            <a:r>
              <a:rPr lang="en-GB" sz="2000" dirty="0"/>
              <a:t>If the woman is more than 16 weeks pregnant when she receives the vaccine, this will be counted as a valid dose and does not need to be repeated as vaccination from this stage would be expected to generate an antibody response that will transfer across the placenta to protect the infant</a:t>
            </a:r>
          </a:p>
          <a:p>
            <a:pPr marL="0" indent="0" algn="l">
              <a:buNone/>
            </a:pPr>
            <a:r>
              <a:rPr lang="en-GB" sz="1400" dirty="0">
                <a:hlinkClick r:id="rId2"/>
              </a:rPr>
              <a:t>RSV vaccination of pregnant women for infant protection: information for healthcare practitioners - GOV.UK (www.gov.uk)</a:t>
            </a:r>
            <a:endParaRPr lang="en-GB" sz="2000" dirty="0"/>
          </a:p>
          <a:p>
            <a:pPr algn="l"/>
            <a:endParaRPr lang="en-GB" sz="2000" b="0" i="0" dirty="0">
              <a:solidFill>
                <a:srgbClr val="002060"/>
              </a:solidFill>
              <a:effectLst/>
            </a:endParaRPr>
          </a:p>
          <a:p>
            <a:endParaRPr lang="en-GB" dirty="0"/>
          </a:p>
        </p:txBody>
      </p:sp>
      <p:sp>
        <p:nvSpPr>
          <p:cNvPr id="5" name="Slide Number Placeholder 4">
            <a:extLst>
              <a:ext uri="{FF2B5EF4-FFF2-40B4-BE49-F238E27FC236}">
                <a16:creationId xmlns:a16="http://schemas.microsoft.com/office/drawing/2014/main" id="{A2E2D0AB-6B06-BDCA-2742-39D97D714E78}"/>
              </a:ext>
            </a:extLst>
          </p:cNvPr>
          <p:cNvSpPr>
            <a:spLocks noGrp="1"/>
          </p:cNvSpPr>
          <p:nvPr>
            <p:ph type="sldNum" sz="quarter" idx="12"/>
          </p:nvPr>
        </p:nvSpPr>
        <p:spPr/>
        <p:txBody>
          <a:bodyPr/>
          <a:lstStyle/>
          <a:p>
            <a:fld id="{561D0CCE-8DCC-44DC-A653-AE62B1D84A52}" type="slidenum">
              <a:rPr lang="en-GB" smtClean="0"/>
              <a:pPr/>
              <a:t>32</a:t>
            </a:fld>
            <a:endParaRPr lang="en-GB"/>
          </a:p>
        </p:txBody>
      </p:sp>
    </p:spTree>
    <p:extLst>
      <p:ext uri="{BB962C8B-B14F-4D97-AF65-F5344CB8AC3E}">
        <p14:creationId xmlns:p14="http://schemas.microsoft.com/office/powerpoint/2010/main" val="6760873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4225ED-E491-74FB-DAFA-620E100D871A}"/>
              </a:ext>
            </a:extLst>
          </p:cNvPr>
          <p:cNvSpPr>
            <a:spLocks noGrp="1"/>
          </p:cNvSpPr>
          <p:nvPr>
            <p:ph type="title"/>
          </p:nvPr>
        </p:nvSpPr>
        <p:spPr>
          <a:xfrm>
            <a:off x="279645" y="147302"/>
            <a:ext cx="11022739" cy="1181528"/>
          </a:xfrm>
        </p:spPr>
        <p:txBody>
          <a:bodyPr lIns="91440" tIns="45720" rIns="91440" bIns="45720" anchor="t">
            <a:noAutofit/>
          </a:bodyPr>
          <a:lstStyle/>
          <a:p>
            <a:pPr algn="ctr"/>
            <a:r>
              <a:rPr lang="en-GB" b="1" dirty="0">
                <a:latin typeface="Arial"/>
                <a:cs typeface="Arial"/>
              </a:rPr>
              <a:t>Women with current or </a:t>
            </a:r>
            <a:br>
              <a:rPr lang="en-GB" b="1" dirty="0">
                <a:latin typeface="Arial"/>
                <a:cs typeface="Arial"/>
              </a:rPr>
            </a:br>
            <a:r>
              <a:rPr lang="en-GB" b="1" dirty="0">
                <a:latin typeface="Arial"/>
                <a:cs typeface="Arial"/>
              </a:rPr>
              <a:t>previous history of RSV</a:t>
            </a:r>
          </a:p>
        </p:txBody>
      </p:sp>
      <p:sp>
        <p:nvSpPr>
          <p:cNvPr id="3" name="Content Placeholder 2">
            <a:extLst>
              <a:ext uri="{FF2B5EF4-FFF2-40B4-BE49-F238E27FC236}">
                <a16:creationId xmlns:a16="http://schemas.microsoft.com/office/drawing/2014/main" id="{EDEFCF24-0529-D141-6884-8095FEB15D9E}"/>
              </a:ext>
            </a:extLst>
          </p:cNvPr>
          <p:cNvSpPr>
            <a:spLocks noGrp="1"/>
          </p:cNvSpPr>
          <p:nvPr>
            <p:ph idx="1"/>
          </p:nvPr>
        </p:nvSpPr>
        <p:spPr>
          <a:xfrm>
            <a:off x="229087" y="1910380"/>
            <a:ext cx="11123857" cy="3452730"/>
          </a:xfrm>
        </p:spPr>
        <p:txBody>
          <a:bodyPr vert="horz" lIns="91440" tIns="45720" rIns="91440" bIns="45720" rtlCol="0" anchor="t">
            <a:noAutofit/>
          </a:bodyPr>
          <a:lstStyle/>
          <a:p>
            <a:pPr marL="571500" indent="-342900"/>
            <a:r>
              <a:rPr lang="en-US" sz="2000" dirty="0">
                <a:latin typeface="Arial"/>
                <a:cs typeface="Times New Roman"/>
              </a:rPr>
              <a:t>Although it might be expected that a woman diagnosed with RSV infection during pregnancy would transfer some antibodies to her unborn baby, there is no assurance that the levels would be high enough to sufficiently protect the infant </a:t>
            </a:r>
          </a:p>
          <a:p>
            <a:pPr marL="571500" indent="-342900"/>
            <a:r>
              <a:rPr lang="en-US" sz="2000" dirty="0">
                <a:latin typeface="Arial"/>
                <a:cs typeface="Times New Roman"/>
              </a:rPr>
              <a:t>As high levels of antibodies are made following vaccination, offering vaccine in week 28 of pregnancy or as soon as possible after that should ensure that optimal antibody levels can be passed to the baby</a:t>
            </a:r>
          </a:p>
          <a:p>
            <a:pPr marL="571500" indent="-342900"/>
            <a:r>
              <a:rPr lang="en-US" sz="2000" dirty="0">
                <a:latin typeface="Arial"/>
                <a:cs typeface="Times New Roman"/>
              </a:rPr>
              <a:t>Vaccination of women who may be infected or asymptomatic or incubating RSV infection is unlikely to have a detrimental effect on the illness but women currently experiencing symptoms of RSV disease should not attend for vaccination if they are acutely unwell with a fever</a:t>
            </a:r>
          </a:p>
        </p:txBody>
      </p:sp>
      <p:sp>
        <p:nvSpPr>
          <p:cNvPr id="4" name="Footer Placeholder 3">
            <a:extLst>
              <a:ext uri="{FF2B5EF4-FFF2-40B4-BE49-F238E27FC236}">
                <a16:creationId xmlns:a16="http://schemas.microsoft.com/office/drawing/2014/main" id="{87F75544-5F2B-CF0A-B586-F1BE07BD3D5A}"/>
              </a:ext>
            </a:extLst>
          </p:cNvPr>
          <p:cNvSpPr>
            <a:spLocks noGrp="1"/>
          </p:cNvSpPr>
          <p:nvPr>
            <p:ph type="ftr" sz="quarter" idx="10"/>
          </p:nvPr>
        </p:nvSpPr>
        <p:spPr/>
        <p:txBody>
          <a:bodyPr/>
          <a:lstStyle/>
          <a:p>
            <a:r>
              <a:rPr lang="en-US" sz="1400"/>
              <a:t> </a:t>
            </a:r>
            <a:endParaRPr lang="en-GB" sz="1400"/>
          </a:p>
        </p:txBody>
      </p:sp>
      <p:sp>
        <p:nvSpPr>
          <p:cNvPr id="5" name="Slide Number Placeholder 4">
            <a:extLst>
              <a:ext uri="{FF2B5EF4-FFF2-40B4-BE49-F238E27FC236}">
                <a16:creationId xmlns:a16="http://schemas.microsoft.com/office/drawing/2014/main" id="{2DF8E0C3-3DDB-9FCE-23A0-0625C5066554}"/>
              </a:ext>
            </a:extLst>
          </p:cNvPr>
          <p:cNvSpPr>
            <a:spLocks noGrp="1"/>
          </p:cNvSpPr>
          <p:nvPr>
            <p:ph type="sldNum" sz="quarter" idx="11"/>
          </p:nvPr>
        </p:nvSpPr>
        <p:spPr>
          <a:xfrm>
            <a:off x="11352944" y="6326116"/>
            <a:ext cx="7315200" cy="365125"/>
          </a:xfrm>
        </p:spPr>
        <p:txBody>
          <a:bodyPr/>
          <a:lstStyle/>
          <a:p>
            <a:fld id="{344369E4-5DE7-46E5-874E-4FD437973785}" type="slidenum">
              <a:rPr lang="en-GB"/>
              <a:pPr/>
              <a:t>33</a:t>
            </a:fld>
            <a:endParaRPr lang="en-GB" dirty="0"/>
          </a:p>
        </p:txBody>
      </p:sp>
    </p:spTree>
    <p:extLst>
      <p:ext uri="{BB962C8B-B14F-4D97-AF65-F5344CB8AC3E}">
        <p14:creationId xmlns:p14="http://schemas.microsoft.com/office/powerpoint/2010/main" val="3424189066"/>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C6159F-44A6-C0BC-81BE-E5A01494C50C}"/>
              </a:ext>
            </a:extLst>
          </p:cNvPr>
          <p:cNvSpPr>
            <a:spLocks noGrp="1"/>
          </p:cNvSpPr>
          <p:nvPr>
            <p:ph type="title"/>
          </p:nvPr>
        </p:nvSpPr>
        <p:spPr>
          <a:xfrm>
            <a:off x="1" y="58392"/>
            <a:ext cx="12192000" cy="1325563"/>
          </a:xfrm>
        </p:spPr>
        <p:txBody>
          <a:bodyPr/>
          <a:lstStyle/>
          <a:p>
            <a:pPr algn="ctr"/>
            <a:r>
              <a:rPr lang="en-GB" b="1" dirty="0"/>
              <a:t>Co-administration of Abrysvo® in pregnancy </a:t>
            </a:r>
          </a:p>
        </p:txBody>
      </p:sp>
      <p:sp>
        <p:nvSpPr>
          <p:cNvPr id="5" name="Slide Number Placeholder 4">
            <a:extLst>
              <a:ext uri="{FF2B5EF4-FFF2-40B4-BE49-F238E27FC236}">
                <a16:creationId xmlns:a16="http://schemas.microsoft.com/office/drawing/2014/main" id="{A026FF77-A81C-E243-E816-F7061884C00C}"/>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61D0CCE-8DCC-44DC-A653-AE62B1D84A52}" type="slidenum">
              <a:rPr kumimoji="0" lang="en-GB" sz="1800" b="1" i="0" u="none" strike="noStrike" kern="1200" cap="none" spc="0" normalizeH="0" baseline="0" noProof="0" smtClean="0">
                <a:ln>
                  <a:noFill/>
                </a:ln>
                <a:solidFill>
                  <a:prstClr val="white"/>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34</a:t>
            </a:fld>
            <a:endParaRPr kumimoji="0" lang="en-GB" sz="1800" b="1" i="0" u="none" strike="noStrike" kern="1200" cap="none" spc="0" normalizeH="0" baseline="0" noProof="0">
              <a:ln>
                <a:noFill/>
              </a:ln>
              <a:solidFill>
                <a:prstClr val="white"/>
              </a:solidFill>
              <a:effectLst/>
              <a:uLnTx/>
              <a:uFillTx/>
              <a:latin typeface="Arial"/>
              <a:ea typeface="+mn-ea"/>
              <a:cs typeface="+mn-cs"/>
            </a:endParaRPr>
          </a:p>
        </p:txBody>
      </p:sp>
      <p:sp>
        <p:nvSpPr>
          <p:cNvPr id="12" name="TextBox 11">
            <a:extLst>
              <a:ext uri="{FF2B5EF4-FFF2-40B4-BE49-F238E27FC236}">
                <a16:creationId xmlns:a16="http://schemas.microsoft.com/office/drawing/2014/main" id="{C6155A5C-6EED-9EBE-649A-B8A9CF4803E0}"/>
              </a:ext>
            </a:extLst>
          </p:cNvPr>
          <p:cNvSpPr txBox="1"/>
          <p:nvPr/>
        </p:nvSpPr>
        <p:spPr>
          <a:xfrm>
            <a:off x="343231" y="3892497"/>
            <a:ext cx="11505538" cy="2305246"/>
          </a:xfrm>
          <a:prstGeom prst="rect">
            <a:avLst/>
          </a:prstGeom>
          <a:noFill/>
        </p:spPr>
        <p:txBody>
          <a:bodyPr wrap="square">
            <a:spAutoFit/>
          </a:body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US" sz="2000" b="1" i="0" u="none" strike="noStrike" kern="1200" cap="none" spc="0" normalizeH="0" baseline="0" noProof="0" dirty="0">
                <a:ln>
                  <a:noFill/>
                </a:ln>
                <a:solidFill>
                  <a:srgbClr val="212A73"/>
                </a:solidFill>
                <a:effectLst/>
                <a:uLnTx/>
                <a:uFillTx/>
                <a:latin typeface="Arial"/>
                <a:ea typeface="+mn-ea"/>
                <a:cs typeface="Arial"/>
              </a:rPr>
              <a:t>*</a:t>
            </a:r>
            <a:r>
              <a:rPr kumimoji="0" lang="en-US" sz="1400" b="1" i="0" u="none" strike="noStrike" kern="1200" cap="none" spc="0" normalizeH="0" baseline="0" noProof="0" dirty="0">
                <a:ln>
                  <a:noFill/>
                </a:ln>
                <a:solidFill>
                  <a:srgbClr val="212A73"/>
                </a:solidFill>
                <a:effectLst/>
                <a:uLnTx/>
                <a:uFillTx/>
                <a:latin typeface="Arial"/>
                <a:ea typeface="+mn-ea"/>
                <a:cs typeface="Arial"/>
              </a:rPr>
              <a:t>Pertussis-containing vaccine </a:t>
            </a:r>
            <a:endParaRPr kumimoji="0" lang="en-US" sz="1400" b="1" i="0" u="none" strike="noStrike" kern="1200" cap="none" spc="0" normalizeH="0" baseline="0" noProof="0" dirty="0">
              <a:ln>
                <a:noFill/>
              </a:ln>
              <a:solidFill>
                <a:srgbClr val="212A73"/>
              </a:solidFill>
              <a:effectLst/>
              <a:uLnTx/>
              <a:uFillTx/>
              <a:latin typeface="Arial"/>
              <a:ea typeface="+mn-ea"/>
              <a:cs typeface="+mn-cs"/>
            </a:endParaRP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GB" sz="1400" b="0" i="0" u="none" strike="noStrike" kern="1200" cap="none" spc="0" normalizeH="0" baseline="0" noProof="0" dirty="0">
                <a:ln>
                  <a:noFill/>
                </a:ln>
                <a:solidFill>
                  <a:srgbClr val="212A73"/>
                </a:solidFill>
                <a:effectLst/>
                <a:uLnTx/>
                <a:uFillTx/>
                <a:latin typeface="Arial"/>
                <a:ea typeface="+mn-ea"/>
                <a:cs typeface="Arial"/>
              </a:rPr>
              <a:t>Some evidence suggests that coadministration of RSV and pertussis containing vaccines may reduce the response made to pertussis components. The clinical significance of this is unclear and any impact on protection is likely to be small; the key pertussis toxoid component is least affected </a:t>
            </a:r>
            <a:endParaRPr kumimoji="0" lang="en-US" sz="1400" b="0" i="0" u="none" strike="noStrike" kern="1200" cap="none" spc="0" normalizeH="0" baseline="0" noProof="0" dirty="0">
              <a:ln>
                <a:noFill/>
              </a:ln>
              <a:solidFill>
                <a:srgbClr val="212A73"/>
              </a:solidFill>
              <a:effectLst/>
              <a:uLnTx/>
              <a:uFillTx/>
              <a:latin typeface="Arial"/>
              <a:ea typeface="+mn-ea"/>
              <a:cs typeface="Arial"/>
            </a:endParaRP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GB" sz="1400" b="0" i="0" u="none" strike="noStrike" kern="1200" cap="none" spc="0" normalizeH="0" baseline="0" noProof="0" dirty="0">
                <a:ln>
                  <a:noFill/>
                </a:ln>
                <a:solidFill>
                  <a:srgbClr val="212A73"/>
                </a:solidFill>
                <a:effectLst/>
                <a:uLnTx/>
                <a:uFillTx/>
                <a:latin typeface="Arial"/>
                <a:ea typeface="+mn-ea"/>
                <a:cs typeface="Arial"/>
              </a:rPr>
              <a:t>Giving the vaccines separately at the usual scheduled times ( from 16 weeks gestation for pertussis and from 28 weeks'  gestation for RSV) will avoid any potential attenuation (weakening) of antibody response to the pertussis containing vaccine </a:t>
            </a:r>
            <a:endParaRPr kumimoji="0" lang="en-US" sz="1400" b="0" i="0" u="none" strike="noStrike" kern="1200" cap="none" spc="0" normalizeH="0" baseline="0" noProof="0" dirty="0">
              <a:ln>
                <a:noFill/>
              </a:ln>
              <a:solidFill>
                <a:srgbClr val="212A73"/>
              </a:solidFill>
              <a:effectLst/>
              <a:uLnTx/>
              <a:uFillTx/>
              <a:latin typeface="Arial"/>
              <a:ea typeface="+mn-ea"/>
              <a:cs typeface="Arial"/>
            </a:endParaRP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GB" sz="1400" b="0" i="0" u="none" strike="noStrike" kern="1200" cap="none" spc="0" normalizeH="0" baseline="0" noProof="0" dirty="0">
                <a:ln>
                  <a:noFill/>
                </a:ln>
                <a:solidFill>
                  <a:srgbClr val="212A73"/>
                </a:solidFill>
                <a:effectLst/>
                <a:uLnTx/>
                <a:uFillTx/>
                <a:latin typeface="Arial"/>
                <a:ea typeface="+mn-ea"/>
                <a:cs typeface="Arial"/>
              </a:rPr>
              <a:t>If a woman has not received a pertussis containing vaccine by the time she presents for an RSV vaccine, they can and </a:t>
            </a:r>
            <a:r>
              <a:rPr kumimoji="0" lang="en-GB" sz="1400" b="1" i="0" u="none" strike="noStrike" kern="1200" cap="none" spc="0" normalizeH="0" baseline="0" noProof="0" dirty="0">
                <a:ln>
                  <a:noFill/>
                </a:ln>
                <a:solidFill>
                  <a:srgbClr val="212A73"/>
                </a:solidFill>
                <a:effectLst/>
                <a:uLnTx/>
                <a:uFillTx/>
                <a:latin typeface="Arial"/>
                <a:ea typeface="+mn-ea"/>
                <a:cs typeface="Arial"/>
              </a:rPr>
              <a:t>should</a:t>
            </a:r>
            <a:r>
              <a:rPr kumimoji="0" lang="en-GB" sz="1400" b="0" i="0" u="none" strike="noStrike" kern="1200" cap="none" spc="0" normalizeH="0" baseline="0" noProof="0" dirty="0">
                <a:ln>
                  <a:noFill/>
                </a:ln>
                <a:solidFill>
                  <a:srgbClr val="212A73"/>
                </a:solidFill>
                <a:effectLst/>
                <a:uLnTx/>
                <a:uFillTx/>
                <a:latin typeface="Arial"/>
                <a:ea typeface="+mn-ea"/>
                <a:cs typeface="Arial"/>
              </a:rPr>
              <a:t> both be given at the same appointment to provide timely protection against both infections to the infant and to avoid the risk of the woman not returning for a later appointment</a:t>
            </a:r>
            <a:endParaRPr kumimoji="0" lang="en-US" sz="1400" b="0" i="0" u="none" strike="noStrike" kern="1200" cap="none" spc="0" normalizeH="0" baseline="0" noProof="0" dirty="0">
              <a:ln>
                <a:noFill/>
              </a:ln>
              <a:solidFill>
                <a:srgbClr val="212A73"/>
              </a:solidFill>
              <a:effectLst/>
              <a:uLnTx/>
              <a:uFillTx/>
              <a:latin typeface="Arial"/>
              <a:ea typeface="+mn-ea"/>
              <a:cs typeface="+mn-cs"/>
            </a:endParaRPr>
          </a:p>
        </p:txBody>
      </p:sp>
      <p:graphicFrame>
        <p:nvGraphicFramePr>
          <p:cNvPr id="13" name="Table 12">
            <a:extLst>
              <a:ext uri="{FF2B5EF4-FFF2-40B4-BE49-F238E27FC236}">
                <a16:creationId xmlns:a16="http://schemas.microsoft.com/office/drawing/2014/main" id="{CF48253C-B602-4D7B-6468-DC154F300BA2}"/>
              </a:ext>
            </a:extLst>
          </p:cNvPr>
          <p:cNvGraphicFramePr>
            <a:graphicFrameLocks noGrp="1"/>
          </p:cNvGraphicFramePr>
          <p:nvPr>
            <p:extLst>
              <p:ext uri="{D42A27DB-BD31-4B8C-83A1-F6EECF244321}">
                <p14:modId xmlns:p14="http://schemas.microsoft.com/office/powerpoint/2010/main" val="3022304551"/>
              </p:ext>
            </p:extLst>
          </p:nvPr>
        </p:nvGraphicFramePr>
        <p:xfrm>
          <a:off x="1438275" y="926513"/>
          <a:ext cx="9315450" cy="2902089"/>
        </p:xfrm>
        <a:graphic>
          <a:graphicData uri="http://schemas.openxmlformats.org/drawingml/2006/table">
            <a:tbl>
              <a:tblPr firstRow="1" bandRow="1">
                <a:tableStyleId>{5C22544A-7EE6-4342-B048-85BDC9FD1C3A}</a:tableStyleId>
              </a:tblPr>
              <a:tblGrid>
                <a:gridCol w="4657725">
                  <a:extLst>
                    <a:ext uri="{9D8B030D-6E8A-4147-A177-3AD203B41FA5}">
                      <a16:colId xmlns:a16="http://schemas.microsoft.com/office/drawing/2014/main" val="3575168397"/>
                    </a:ext>
                  </a:extLst>
                </a:gridCol>
                <a:gridCol w="4657725">
                  <a:extLst>
                    <a:ext uri="{9D8B030D-6E8A-4147-A177-3AD203B41FA5}">
                      <a16:colId xmlns:a16="http://schemas.microsoft.com/office/drawing/2014/main" val="2610366668"/>
                    </a:ext>
                  </a:extLst>
                </a:gridCol>
              </a:tblGrid>
              <a:tr h="450750">
                <a:tc>
                  <a:txBody>
                    <a:bodyPr/>
                    <a:lstStyle/>
                    <a:p>
                      <a:r>
                        <a:rPr lang="en-GB" dirty="0"/>
                        <a:t>Vaccine/ medication given in pregnancy </a:t>
                      </a:r>
                    </a:p>
                  </a:txBody>
                  <a:tcPr/>
                </a:tc>
                <a:tc>
                  <a:txBody>
                    <a:bodyPr/>
                    <a:lstStyle/>
                    <a:p>
                      <a:r>
                        <a:rPr lang="en-GB" dirty="0"/>
                        <a:t>Can they be administered together? </a:t>
                      </a:r>
                    </a:p>
                  </a:txBody>
                  <a:tcPr/>
                </a:tc>
                <a:extLst>
                  <a:ext uri="{0D108BD9-81ED-4DB2-BD59-A6C34878D82A}">
                    <a16:rowId xmlns:a16="http://schemas.microsoft.com/office/drawing/2014/main" val="3928675826"/>
                  </a:ext>
                </a:extLst>
              </a:tr>
              <a:tr h="450750">
                <a:tc>
                  <a:txBody>
                    <a:bodyPr/>
                    <a:lstStyle/>
                    <a:p>
                      <a:r>
                        <a:rPr lang="en-GB" dirty="0"/>
                        <a:t>Abrysvo® and anti-D immunoglobulin </a:t>
                      </a:r>
                    </a:p>
                  </a:txBody>
                  <a:tcPr/>
                </a:tc>
                <a:tc>
                  <a:txBody>
                    <a:bodyPr/>
                    <a:lstStyle/>
                    <a:p>
                      <a:r>
                        <a:rPr lang="en-GB" dirty="0"/>
                        <a:t>Yes </a:t>
                      </a:r>
                    </a:p>
                  </a:txBody>
                  <a:tcPr/>
                </a:tc>
                <a:extLst>
                  <a:ext uri="{0D108BD9-81ED-4DB2-BD59-A6C34878D82A}">
                    <a16:rowId xmlns:a16="http://schemas.microsoft.com/office/drawing/2014/main" val="3008034489"/>
                  </a:ext>
                </a:extLst>
              </a:tr>
              <a:tr h="666863">
                <a:tc>
                  <a:txBody>
                    <a:bodyPr/>
                    <a:lstStyle/>
                    <a:p>
                      <a:r>
                        <a:rPr lang="en-GB" dirty="0"/>
                        <a:t>Abrysvo® and pertussis containing vaccine</a:t>
                      </a:r>
                    </a:p>
                  </a:txBody>
                  <a:tcPr/>
                </a:tc>
                <a:tc>
                  <a:txBody>
                    <a:bodyPr/>
                    <a:lstStyle/>
                    <a:p>
                      <a:r>
                        <a:rPr lang="en-GB" dirty="0"/>
                        <a:t>Yes* </a:t>
                      </a:r>
                    </a:p>
                    <a:p>
                      <a:r>
                        <a:rPr lang="en-GB" sz="1200" dirty="0"/>
                        <a:t>(pertussis is offered from 16 weeks)</a:t>
                      </a:r>
                    </a:p>
                  </a:txBody>
                  <a:tcPr/>
                </a:tc>
                <a:extLst>
                  <a:ext uri="{0D108BD9-81ED-4DB2-BD59-A6C34878D82A}">
                    <a16:rowId xmlns:a16="http://schemas.microsoft.com/office/drawing/2014/main" val="1586568201"/>
                  </a:ext>
                </a:extLst>
              </a:tr>
              <a:tr h="666863">
                <a:tc>
                  <a:txBody>
                    <a:bodyPr/>
                    <a:lstStyle/>
                    <a:p>
                      <a:r>
                        <a:rPr lang="en-GB" dirty="0"/>
                        <a:t>Abrysvo® and seasonal influenza vaccine </a:t>
                      </a:r>
                    </a:p>
                  </a:txBody>
                  <a:tcPr/>
                </a:tc>
                <a:tc>
                  <a:txBody>
                    <a:bodyPr/>
                    <a:lstStyle/>
                    <a:p>
                      <a:r>
                        <a:rPr lang="en-GB" dirty="0"/>
                        <a:t>Yes </a:t>
                      </a:r>
                    </a:p>
                    <a:p>
                      <a:r>
                        <a:rPr lang="en-GB" sz="1200" dirty="0"/>
                        <a:t>(Influenza can be given at any stage of pregnancy)</a:t>
                      </a:r>
                    </a:p>
                  </a:txBody>
                  <a:tcPr/>
                </a:tc>
                <a:extLst>
                  <a:ext uri="{0D108BD9-81ED-4DB2-BD59-A6C34878D82A}">
                    <a16:rowId xmlns:a16="http://schemas.microsoft.com/office/drawing/2014/main" val="3611029382"/>
                  </a:ext>
                </a:extLst>
              </a:tr>
              <a:tr h="666863">
                <a:tc>
                  <a:txBody>
                    <a:bodyPr/>
                    <a:lstStyle/>
                    <a:p>
                      <a:r>
                        <a:rPr lang="en-GB" dirty="0"/>
                        <a:t>Abrysvo® and seasonal COVID-19 vaccine </a:t>
                      </a:r>
                    </a:p>
                  </a:txBody>
                  <a:tcPr/>
                </a:tc>
                <a:tc>
                  <a:txBody>
                    <a:bodyPr/>
                    <a:lstStyle/>
                    <a:p>
                      <a:r>
                        <a:rPr lang="en-GB" dirty="0"/>
                        <a:t>Yes </a:t>
                      </a:r>
                    </a:p>
                    <a:p>
                      <a:r>
                        <a:rPr lang="en-GB" sz="1200" dirty="0"/>
                        <a:t>(COVID-19 can be given at any stage of pregnancy)</a:t>
                      </a:r>
                    </a:p>
                  </a:txBody>
                  <a:tcPr/>
                </a:tc>
                <a:extLst>
                  <a:ext uri="{0D108BD9-81ED-4DB2-BD59-A6C34878D82A}">
                    <a16:rowId xmlns:a16="http://schemas.microsoft.com/office/drawing/2014/main" val="565116681"/>
                  </a:ext>
                </a:extLst>
              </a:tr>
            </a:tbl>
          </a:graphicData>
        </a:graphic>
      </p:graphicFrame>
    </p:spTree>
    <p:extLst>
      <p:ext uri="{BB962C8B-B14F-4D97-AF65-F5344CB8AC3E}">
        <p14:creationId xmlns:p14="http://schemas.microsoft.com/office/powerpoint/2010/main" val="1756278085"/>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451FEC2-2D86-E59D-7797-CDC9C5770473}"/>
              </a:ext>
            </a:extLst>
          </p:cNvPr>
          <p:cNvSpPr>
            <a:spLocks noGrp="1"/>
          </p:cNvSpPr>
          <p:nvPr>
            <p:ph type="title"/>
          </p:nvPr>
        </p:nvSpPr>
        <p:spPr>
          <a:xfrm>
            <a:off x="364118" y="0"/>
            <a:ext cx="11516878" cy="1325563"/>
          </a:xfrm>
        </p:spPr>
        <p:txBody>
          <a:bodyPr lIns="91440" tIns="45720" rIns="91440" bIns="45720" anchor="t">
            <a:normAutofit/>
          </a:bodyPr>
          <a:lstStyle/>
          <a:p>
            <a:pPr algn="ctr"/>
            <a:r>
              <a:rPr lang="en-US" b="1" dirty="0">
                <a:latin typeface="Arial"/>
                <a:cs typeface="Arial"/>
              </a:rPr>
              <a:t>RSV monoclonal antibody for high-risk infants - </a:t>
            </a:r>
            <a:r>
              <a:rPr lang="en-GB" sz="4400" b="1" dirty="0"/>
              <a:t>Selective programme</a:t>
            </a:r>
            <a:endParaRPr lang="en-US" b="1" dirty="0">
              <a:latin typeface="Arial"/>
              <a:cs typeface="Arial"/>
            </a:endParaRPr>
          </a:p>
        </p:txBody>
      </p:sp>
      <p:sp>
        <p:nvSpPr>
          <p:cNvPr id="3" name="Content Placeholder 2">
            <a:extLst>
              <a:ext uri="{FF2B5EF4-FFF2-40B4-BE49-F238E27FC236}">
                <a16:creationId xmlns:a16="http://schemas.microsoft.com/office/drawing/2014/main" id="{F85173AA-5179-B485-CDA9-61566CD48F03}"/>
              </a:ext>
            </a:extLst>
          </p:cNvPr>
          <p:cNvSpPr>
            <a:spLocks noGrp="1"/>
          </p:cNvSpPr>
          <p:nvPr>
            <p:ph idx="1"/>
          </p:nvPr>
        </p:nvSpPr>
        <p:spPr>
          <a:xfrm>
            <a:off x="364118" y="1258616"/>
            <a:ext cx="11584704" cy="4908630"/>
          </a:xfrm>
        </p:spPr>
        <p:txBody>
          <a:bodyPr vert="horz" lIns="91440" tIns="45720" rIns="91440" bIns="45720" rtlCol="0" anchor="t">
            <a:noAutofit/>
          </a:bodyPr>
          <a:lstStyle/>
          <a:p>
            <a:pPr>
              <a:lnSpc>
                <a:spcPct val="110000"/>
              </a:lnSpc>
            </a:pPr>
            <a:r>
              <a:rPr lang="en-GB" sz="1800" dirty="0">
                <a:cs typeface="Arial"/>
              </a:rPr>
              <a:t>It is not possible to vaccinate newborn babies to protect them against RSV during the early months of life – the immature immune system is not able to make a good response. Instead, passive immunisation can be used</a:t>
            </a:r>
          </a:p>
          <a:p>
            <a:pPr>
              <a:lnSpc>
                <a:spcPct val="110000"/>
              </a:lnSpc>
            </a:pPr>
            <a:r>
              <a:rPr lang="en-GB" sz="1800" dirty="0">
                <a:cs typeface="Arial"/>
              </a:rPr>
              <a:t>An RSV monoclonal antibody passive immunisation programme for eligible high-risk infants has been delivered in secondary care by paediatric services since the JCVI recommended it in 2010</a:t>
            </a:r>
          </a:p>
          <a:p>
            <a:pPr>
              <a:lnSpc>
                <a:spcPct val="110000"/>
              </a:lnSpc>
            </a:pPr>
            <a:r>
              <a:rPr lang="en-GB" sz="1800" b="1" dirty="0">
                <a:cs typeface="Arial"/>
              </a:rPr>
              <a:t>This selective immunisation programme will continue, and high-risk infants will remain eligible for monoclonal antibody immunisation in addition to all pregnant women being eligible for RSV vaccination during every pregnancy</a:t>
            </a:r>
            <a:endParaRPr lang="en-US" sz="1800" b="1" dirty="0">
              <a:cs typeface="Arial"/>
            </a:endParaRPr>
          </a:p>
          <a:p>
            <a:pPr>
              <a:lnSpc>
                <a:spcPct val="110000"/>
              </a:lnSpc>
            </a:pPr>
            <a:r>
              <a:rPr lang="en-GB" sz="1800" dirty="0">
                <a:cs typeface="Arial"/>
              </a:rPr>
              <a:t>High-risk infants and children who meet the eligibility criteria in the high-risk section of the </a:t>
            </a:r>
            <a:r>
              <a:rPr lang="en-GB" sz="1800" dirty="0">
                <a:cs typeface="Arial"/>
                <a:hlinkClick r:id="rId2"/>
              </a:rPr>
              <a:t>Green Book RSV chapter</a:t>
            </a:r>
            <a:r>
              <a:rPr lang="en-GB" sz="1800" dirty="0">
                <a:cs typeface="Arial"/>
              </a:rPr>
              <a:t> should be offered a monoclonal antibody immunisation regardless of whether or not their mothers received RSV vaccine in pregnancy</a:t>
            </a:r>
          </a:p>
          <a:p>
            <a:pPr>
              <a:lnSpc>
                <a:spcPct val="110000"/>
              </a:lnSpc>
            </a:pPr>
            <a:r>
              <a:rPr lang="en-GB" sz="1800" dirty="0">
                <a:cs typeface="Arial"/>
              </a:rPr>
              <a:t>Monoclonal antibody for high-risk infants is a different product to the vaccine offered to pregnant women and older adults</a:t>
            </a:r>
            <a:endParaRPr lang="en-GB" sz="1800" dirty="0"/>
          </a:p>
          <a:p>
            <a:pPr>
              <a:lnSpc>
                <a:spcPct val="110000"/>
              </a:lnSpc>
            </a:pPr>
            <a:r>
              <a:rPr lang="en-GB" sz="1800" dirty="0">
                <a:cs typeface="Arial"/>
              </a:rPr>
              <a:t>Further information on monoclonal antibodies and the high-risk infant programme can be found in the </a:t>
            </a:r>
            <a:r>
              <a:rPr lang="en-GB" sz="1800" dirty="0">
                <a:cs typeface="Arial"/>
                <a:hlinkClick r:id="rId2"/>
              </a:rPr>
              <a:t>Green Book RSV chapter</a:t>
            </a:r>
            <a:r>
              <a:rPr lang="en-GB" sz="1800" dirty="0">
                <a:cs typeface="Arial"/>
              </a:rPr>
              <a:t> </a:t>
            </a:r>
          </a:p>
        </p:txBody>
      </p:sp>
      <p:sp>
        <p:nvSpPr>
          <p:cNvPr id="5" name="Slide Number Placeholder 4">
            <a:extLst>
              <a:ext uri="{FF2B5EF4-FFF2-40B4-BE49-F238E27FC236}">
                <a16:creationId xmlns:a16="http://schemas.microsoft.com/office/drawing/2014/main" id="{CDF4973D-88C8-B8FB-B52A-3ED922F4FC3C}"/>
              </a:ext>
            </a:extLst>
          </p:cNvPr>
          <p:cNvSpPr>
            <a:spLocks noGrp="1"/>
          </p:cNvSpPr>
          <p:nvPr>
            <p:ph type="sldNum" sz="quarter" idx="11"/>
          </p:nvPr>
        </p:nvSpPr>
        <p:spPr>
          <a:xfrm>
            <a:off x="11338390" y="6351801"/>
            <a:ext cx="7315200" cy="365125"/>
          </a:xfrm>
        </p:spPr>
        <p:txBody>
          <a:bodyPr/>
          <a:lstStyle/>
          <a:p>
            <a:fld id="{344369E4-5DE7-46E5-874E-4FD437973785}" type="slidenum">
              <a:rPr lang="en-GB"/>
              <a:pPr/>
              <a:t>35</a:t>
            </a:fld>
            <a:endParaRPr lang="en-GB" dirty="0"/>
          </a:p>
        </p:txBody>
      </p:sp>
    </p:spTree>
    <p:extLst>
      <p:ext uri="{BB962C8B-B14F-4D97-AF65-F5344CB8AC3E}">
        <p14:creationId xmlns:p14="http://schemas.microsoft.com/office/powerpoint/2010/main" val="3952798277"/>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CBB5AF-DAD9-B3B0-E4CB-6B352E21077F}"/>
              </a:ext>
            </a:extLst>
          </p:cNvPr>
          <p:cNvSpPr>
            <a:spLocks noGrp="1"/>
          </p:cNvSpPr>
          <p:nvPr>
            <p:ph type="title"/>
          </p:nvPr>
        </p:nvSpPr>
        <p:spPr>
          <a:xfrm>
            <a:off x="838200" y="1505557"/>
            <a:ext cx="10515600" cy="1325563"/>
          </a:xfrm>
        </p:spPr>
        <p:txBody>
          <a:bodyPr/>
          <a:lstStyle/>
          <a:p>
            <a:r>
              <a:rPr lang="en-US" b="1" dirty="0">
                <a:latin typeface="Arial"/>
                <a:cs typeface="Arial"/>
              </a:rPr>
              <a:t>Ordering Considerations </a:t>
            </a:r>
            <a:br>
              <a:rPr lang="en-US" b="1" dirty="0">
                <a:latin typeface="Arial"/>
                <a:cs typeface="Arial"/>
              </a:rPr>
            </a:br>
            <a:r>
              <a:rPr lang="en-US" b="1" dirty="0">
                <a:latin typeface="Arial"/>
                <a:cs typeface="Arial"/>
              </a:rPr>
              <a:t> </a:t>
            </a:r>
            <a:r>
              <a:rPr lang="en-GB" b="1" dirty="0" err="1">
                <a:latin typeface="Arial"/>
                <a:cs typeface="Arial"/>
              </a:rPr>
              <a:t>Abrysvo</a:t>
            </a:r>
            <a:r>
              <a:rPr lang="en-GB" b="1" baseline="30000" dirty="0">
                <a:latin typeface="Arial"/>
                <a:cs typeface="Arial"/>
              </a:rPr>
              <a:t>®</a:t>
            </a:r>
            <a:r>
              <a:rPr lang="en-GB" b="1" dirty="0">
                <a:latin typeface="Arial"/>
                <a:cs typeface="Arial"/>
              </a:rPr>
              <a:t> vaccine</a:t>
            </a:r>
            <a:r>
              <a:rPr lang="en-GB" dirty="0">
                <a:latin typeface="Arial"/>
                <a:cs typeface="Arial"/>
              </a:rPr>
              <a:t> </a:t>
            </a:r>
            <a:br>
              <a:rPr lang="en-US" b="1" dirty="0">
                <a:latin typeface="Arial"/>
                <a:cs typeface="Arial"/>
              </a:rPr>
            </a:br>
            <a:br>
              <a:rPr lang="en-US" sz="3600" b="1" dirty="0">
                <a:latin typeface="Arial"/>
                <a:cs typeface="Arial"/>
              </a:rPr>
            </a:br>
            <a:r>
              <a:rPr lang="en-US" sz="3600" dirty="0">
                <a:latin typeface="Arial"/>
                <a:cs typeface="Arial"/>
              </a:rPr>
              <a:t>Rhys Oats</a:t>
            </a:r>
            <a:br>
              <a:rPr lang="en-US" sz="3600" dirty="0">
                <a:latin typeface="Arial"/>
                <a:cs typeface="Arial"/>
              </a:rPr>
            </a:br>
            <a:r>
              <a:rPr lang="en-GB" sz="3600" dirty="0">
                <a:latin typeface="Arial"/>
                <a:cs typeface="Arial"/>
              </a:rPr>
              <a:t>Vaccine Supply and Logistics Lead</a:t>
            </a:r>
            <a:br>
              <a:rPr lang="en-GB" sz="3600" dirty="0">
                <a:latin typeface="Arial"/>
                <a:cs typeface="Arial"/>
              </a:rPr>
            </a:br>
            <a:r>
              <a:rPr lang="en-GB" sz="3600" dirty="0">
                <a:latin typeface="Arial"/>
                <a:cs typeface="Arial"/>
              </a:rPr>
              <a:t>Vaccine Programme Wales</a:t>
            </a:r>
            <a:endParaRPr lang="en-GB" dirty="0"/>
          </a:p>
        </p:txBody>
      </p:sp>
      <p:sp>
        <p:nvSpPr>
          <p:cNvPr id="5" name="Slide Number Placeholder 4">
            <a:extLst>
              <a:ext uri="{FF2B5EF4-FFF2-40B4-BE49-F238E27FC236}">
                <a16:creationId xmlns:a16="http://schemas.microsoft.com/office/drawing/2014/main" id="{21325F02-13A6-76BB-3C19-592FCBB17D58}"/>
              </a:ext>
            </a:extLst>
          </p:cNvPr>
          <p:cNvSpPr>
            <a:spLocks noGrp="1"/>
          </p:cNvSpPr>
          <p:nvPr>
            <p:ph type="sldNum" sz="quarter" idx="12"/>
          </p:nvPr>
        </p:nvSpPr>
        <p:spPr/>
        <p:txBody>
          <a:bodyPr/>
          <a:lstStyle/>
          <a:p>
            <a:fld id="{561D0CCE-8DCC-44DC-A653-AE62B1D84A52}" type="slidenum">
              <a:rPr lang="en-GB" smtClean="0"/>
              <a:pPr/>
              <a:t>36</a:t>
            </a:fld>
            <a:endParaRPr lang="en-GB"/>
          </a:p>
        </p:txBody>
      </p:sp>
    </p:spTree>
    <p:extLst>
      <p:ext uri="{BB962C8B-B14F-4D97-AF65-F5344CB8AC3E}">
        <p14:creationId xmlns:p14="http://schemas.microsoft.com/office/powerpoint/2010/main" val="115042869"/>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D596CE-57E5-9EA9-1FB6-E17B55070663}"/>
              </a:ext>
            </a:extLst>
          </p:cNvPr>
          <p:cNvSpPr>
            <a:spLocks noGrp="1"/>
          </p:cNvSpPr>
          <p:nvPr>
            <p:ph type="title"/>
          </p:nvPr>
        </p:nvSpPr>
        <p:spPr>
          <a:xfrm>
            <a:off x="95693" y="0"/>
            <a:ext cx="12004157" cy="1325563"/>
          </a:xfrm>
        </p:spPr>
        <p:txBody>
          <a:bodyPr lIns="91440" tIns="45720" rIns="91440" bIns="45720" anchor="t"/>
          <a:lstStyle/>
          <a:p>
            <a:pPr algn="ctr"/>
            <a:r>
              <a:rPr lang="en-US" b="1" dirty="0">
                <a:latin typeface="Arial"/>
                <a:cs typeface="Arial"/>
              </a:rPr>
              <a:t>Storage Considerations </a:t>
            </a:r>
            <a:br>
              <a:rPr lang="en-US" b="1" dirty="0">
                <a:latin typeface="Arial"/>
                <a:cs typeface="Arial"/>
              </a:rPr>
            </a:br>
            <a:r>
              <a:rPr lang="en-US" b="1" dirty="0">
                <a:latin typeface="Arial"/>
                <a:cs typeface="Arial"/>
              </a:rPr>
              <a:t> </a:t>
            </a:r>
            <a:r>
              <a:rPr lang="en-GB" b="1" dirty="0" err="1">
                <a:latin typeface="Arial"/>
                <a:cs typeface="Arial"/>
              </a:rPr>
              <a:t>Abrysvo</a:t>
            </a:r>
            <a:r>
              <a:rPr lang="en-GB" b="1" baseline="30000" dirty="0">
                <a:latin typeface="Arial"/>
                <a:cs typeface="Arial"/>
              </a:rPr>
              <a:t>®</a:t>
            </a:r>
            <a:r>
              <a:rPr lang="en-GB" b="1" dirty="0">
                <a:latin typeface="Arial"/>
                <a:cs typeface="Arial"/>
              </a:rPr>
              <a:t> vaccine</a:t>
            </a:r>
            <a:r>
              <a:rPr lang="en-GB" dirty="0">
                <a:latin typeface="Arial"/>
                <a:cs typeface="Arial"/>
              </a:rPr>
              <a:t> </a:t>
            </a:r>
            <a:endParaRPr lang="en-US" b="1" dirty="0">
              <a:latin typeface="Arial"/>
              <a:cs typeface="Arial"/>
            </a:endParaRPr>
          </a:p>
        </p:txBody>
      </p:sp>
      <p:sp>
        <p:nvSpPr>
          <p:cNvPr id="4" name="Footer Placeholder 3">
            <a:extLst>
              <a:ext uri="{FF2B5EF4-FFF2-40B4-BE49-F238E27FC236}">
                <a16:creationId xmlns:a16="http://schemas.microsoft.com/office/drawing/2014/main" id="{77167A54-ED49-2C7A-7D75-9249D1FA3BB0}"/>
              </a:ext>
            </a:extLst>
          </p:cNvPr>
          <p:cNvSpPr>
            <a:spLocks noGrp="1"/>
          </p:cNvSpPr>
          <p:nvPr>
            <p:ph type="ftr" sz="quarter" idx="10"/>
          </p:nvPr>
        </p:nvSpPr>
        <p:spPr/>
        <p:txBody>
          <a:bodyPr/>
          <a:lstStyle/>
          <a:p>
            <a:r>
              <a:rPr lang="en-GB" sz="1400">
                <a:latin typeface="Arial"/>
                <a:cs typeface="Arial"/>
              </a:rPr>
              <a:t>  </a:t>
            </a:r>
            <a:endParaRPr lang="en-US">
              <a:latin typeface="Arial"/>
              <a:cs typeface="Arial"/>
            </a:endParaRPr>
          </a:p>
        </p:txBody>
      </p:sp>
      <p:sp>
        <p:nvSpPr>
          <p:cNvPr id="5" name="Slide Number Placeholder 4">
            <a:extLst>
              <a:ext uri="{FF2B5EF4-FFF2-40B4-BE49-F238E27FC236}">
                <a16:creationId xmlns:a16="http://schemas.microsoft.com/office/drawing/2014/main" id="{47257784-251D-75E6-714E-50C6A0737230}"/>
              </a:ext>
            </a:extLst>
          </p:cNvPr>
          <p:cNvSpPr>
            <a:spLocks noGrp="1"/>
          </p:cNvSpPr>
          <p:nvPr>
            <p:ph type="sldNum" sz="quarter" idx="11"/>
          </p:nvPr>
        </p:nvSpPr>
        <p:spPr>
          <a:xfrm>
            <a:off x="11248490" y="6349389"/>
            <a:ext cx="7315200" cy="365125"/>
          </a:xfrm>
        </p:spPr>
        <p:txBody>
          <a:bodyPr/>
          <a:lstStyle/>
          <a:p>
            <a:fld id="{344369E4-5DE7-46E5-874E-4FD437973785}" type="slidenum">
              <a:rPr lang="en-GB"/>
              <a:pPr/>
              <a:t>37</a:t>
            </a:fld>
            <a:endParaRPr lang="en-GB" dirty="0"/>
          </a:p>
        </p:txBody>
      </p:sp>
      <p:sp>
        <p:nvSpPr>
          <p:cNvPr id="7" name="Content Placeholder 6">
            <a:extLst>
              <a:ext uri="{FF2B5EF4-FFF2-40B4-BE49-F238E27FC236}">
                <a16:creationId xmlns:a16="http://schemas.microsoft.com/office/drawing/2014/main" id="{76922681-4AD2-243A-FC75-71A052CF44E3}"/>
              </a:ext>
            </a:extLst>
          </p:cNvPr>
          <p:cNvSpPr>
            <a:spLocks noGrp="1"/>
          </p:cNvSpPr>
          <p:nvPr>
            <p:ph idx="1"/>
          </p:nvPr>
        </p:nvSpPr>
        <p:spPr>
          <a:xfrm>
            <a:off x="252046" y="1546792"/>
            <a:ext cx="10889175" cy="4351338"/>
          </a:xfrm>
        </p:spPr>
        <p:txBody>
          <a:bodyPr vert="horz" lIns="91440" tIns="45720" rIns="91440" bIns="45720" rtlCol="0" anchor="t">
            <a:noAutofit/>
          </a:bodyPr>
          <a:lstStyle/>
          <a:p>
            <a:r>
              <a:rPr lang="en-GB" sz="2000" b="0" i="0" dirty="0">
                <a:effectLst/>
              </a:rPr>
              <a:t>Store vaccines in a validated fridge specifically designed for pharmaceutical products. Do not use a domestic fridge</a:t>
            </a:r>
          </a:p>
          <a:p>
            <a:r>
              <a:rPr lang="en-GB" sz="2000" b="0" i="0" dirty="0">
                <a:effectLst/>
              </a:rPr>
              <a:t>Maintain the temperature between +2 and + 8⁰C. Keep the vaccine fridge secure. It should only be accessible to authorised practice staff. Therefore, keep it locked or in a locked room.</a:t>
            </a:r>
          </a:p>
          <a:p>
            <a:r>
              <a:rPr lang="en-GB" sz="2000" b="0" i="0" dirty="0">
                <a:effectLst/>
              </a:rPr>
              <a:t>Good practice is to have a data logger in the fridge to monitor in</a:t>
            </a:r>
            <a:r>
              <a:rPr lang="en-GB" sz="2000" dirty="0"/>
              <a:t>ternal temperatures.</a:t>
            </a:r>
            <a:endParaRPr lang="en-GB" sz="2000" b="0" i="0" dirty="0">
              <a:effectLst/>
            </a:endParaRPr>
          </a:p>
          <a:p>
            <a:r>
              <a:rPr lang="en-GB" sz="2000" b="0" i="0" dirty="0">
                <a:effectLst/>
              </a:rPr>
              <a:t>Reduce the possibility of accidentally interrupting the electricity supply. For example, install a switchless socket or clearly label the plug with a cautionary notice: ’Do not unplug/switch off’.</a:t>
            </a:r>
          </a:p>
          <a:p>
            <a:r>
              <a:rPr lang="en-GB" sz="2000" b="0" i="0" dirty="0">
                <a:effectLst/>
              </a:rPr>
              <a:t>Use a large enough fridge to allow enough space around the vaccine packages for air to circulate.</a:t>
            </a:r>
            <a:endParaRPr lang="en-GB" sz="2000" dirty="0"/>
          </a:p>
          <a:p>
            <a:r>
              <a:rPr lang="en-GB" sz="2000" dirty="0">
                <a:latin typeface="Arial"/>
                <a:cs typeface="Arial"/>
              </a:rPr>
              <a:t>Vaccines should be ordered, stored and monitored as described in the </a:t>
            </a:r>
            <a:r>
              <a:rPr lang="en-GB" sz="2000" dirty="0">
                <a:latin typeface="Arial"/>
                <a:cs typeface="Arial"/>
                <a:hlinkClick r:id="rId2"/>
              </a:rPr>
              <a:t>Green Book Chapter 3 (Storage, distribution and disposal of </a:t>
            </a:r>
            <a:r>
              <a:rPr lang="en-GB" sz="2000" dirty="0">
                <a:solidFill>
                  <a:srgbClr val="000000"/>
                </a:solidFill>
                <a:latin typeface="Arial"/>
                <a:cs typeface="Arial"/>
                <a:hlinkClick r:id="rId2"/>
              </a:rPr>
              <a:t>vaccines</a:t>
            </a:r>
            <a:r>
              <a:rPr lang="en-GB" sz="2000" dirty="0">
                <a:latin typeface="Arial"/>
                <a:cs typeface="Arial"/>
              </a:rPr>
              <a:t>). </a:t>
            </a:r>
            <a:endParaRPr lang="en-GB" sz="2000" dirty="0">
              <a:solidFill>
                <a:srgbClr val="822333"/>
              </a:solidFill>
              <a:latin typeface="Arial"/>
              <a:cs typeface="Arial"/>
            </a:endParaRPr>
          </a:p>
          <a:p>
            <a:r>
              <a:rPr lang="en-GB" sz="2000" dirty="0">
                <a:solidFill>
                  <a:srgbClr val="212A73"/>
                </a:solidFill>
                <a:latin typeface="Arial"/>
                <a:cs typeface="Arial"/>
              </a:rPr>
              <a:t>The advisory document for the ordering, storage and handling of vaccines has been updated, the updated edition will be available to view </a:t>
            </a:r>
            <a:r>
              <a:rPr lang="en-GB" sz="2000" dirty="0">
                <a:solidFill>
                  <a:srgbClr val="212A73"/>
                </a:solidFill>
                <a:latin typeface="Arial"/>
                <a:cs typeface="Arial"/>
                <a:hlinkClick r:id="rId3"/>
              </a:rPr>
              <a:t>here</a:t>
            </a:r>
            <a:endParaRPr lang="en-GB" sz="2000" dirty="0">
              <a:solidFill>
                <a:srgbClr val="212A73"/>
              </a:solidFill>
              <a:latin typeface="Arial"/>
              <a:cs typeface="Arial"/>
            </a:endParaRPr>
          </a:p>
          <a:p>
            <a:endParaRPr lang="en-GB" sz="1900" dirty="0">
              <a:latin typeface="Arial"/>
              <a:cs typeface="Arial"/>
            </a:endParaRPr>
          </a:p>
        </p:txBody>
      </p:sp>
    </p:spTree>
    <p:extLst>
      <p:ext uri="{BB962C8B-B14F-4D97-AF65-F5344CB8AC3E}">
        <p14:creationId xmlns:p14="http://schemas.microsoft.com/office/powerpoint/2010/main" val="2896641796"/>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599A30-DE16-2C05-9941-A679C4F503C5}"/>
              </a:ext>
            </a:extLst>
          </p:cNvPr>
          <p:cNvSpPr>
            <a:spLocks noGrp="1"/>
          </p:cNvSpPr>
          <p:nvPr>
            <p:ph type="title"/>
          </p:nvPr>
        </p:nvSpPr>
        <p:spPr>
          <a:xfrm>
            <a:off x="838200" y="29587"/>
            <a:ext cx="10515600" cy="691778"/>
          </a:xfrm>
        </p:spPr>
        <p:txBody>
          <a:bodyPr/>
          <a:lstStyle/>
          <a:p>
            <a:pPr algn="ctr"/>
            <a:r>
              <a:rPr lang="en-US" b="1" dirty="0">
                <a:latin typeface="Arial"/>
                <a:cs typeface="Arial"/>
              </a:rPr>
              <a:t>Ordering Considerations </a:t>
            </a:r>
            <a:br>
              <a:rPr lang="en-US" b="1" dirty="0">
                <a:latin typeface="Arial"/>
                <a:cs typeface="Arial"/>
              </a:rPr>
            </a:br>
            <a:r>
              <a:rPr lang="en-US" b="1" dirty="0">
                <a:latin typeface="Arial"/>
                <a:cs typeface="Arial"/>
              </a:rPr>
              <a:t> </a:t>
            </a:r>
            <a:r>
              <a:rPr lang="en-GB" b="1" dirty="0" err="1">
                <a:latin typeface="Arial"/>
                <a:cs typeface="Arial"/>
              </a:rPr>
              <a:t>Abrysvo</a:t>
            </a:r>
            <a:r>
              <a:rPr lang="en-GB" b="1" baseline="30000" dirty="0">
                <a:latin typeface="Arial"/>
                <a:cs typeface="Arial"/>
              </a:rPr>
              <a:t>®</a:t>
            </a:r>
            <a:r>
              <a:rPr lang="en-GB" b="1" dirty="0">
                <a:latin typeface="Arial"/>
                <a:cs typeface="Arial"/>
              </a:rPr>
              <a:t> vaccine</a:t>
            </a:r>
            <a:r>
              <a:rPr lang="en-GB" dirty="0">
                <a:latin typeface="Arial"/>
                <a:cs typeface="Arial"/>
              </a:rPr>
              <a:t> </a:t>
            </a:r>
            <a:endParaRPr lang="en-GB" dirty="0"/>
          </a:p>
        </p:txBody>
      </p:sp>
      <p:sp>
        <p:nvSpPr>
          <p:cNvPr id="3" name="Content Placeholder 2">
            <a:extLst>
              <a:ext uri="{FF2B5EF4-FFF2-40B4-BE49-F238E27FC236}">
                <a16:creationId xmlns:a16="http://schemas.microsoft.com/office/drawing/2014/main" id="{11C9FA1F-BCBA-444F-EEEC-995B7DEBB179}"/>
              </a:ext>
            </a:extLst>
          </p:cNvPr>
          <p:cNvSpPr>
            <a:spLocks noGrp="1"/>
          </p:cNvSpPr>
          <p:nvPr>
            <p:ph idx="1"/>
          </p:nvPr>
        </p:nvSpPr>
        <p:spPr>
          <a:xfrm>
            <a:off x="465337" y="1628995"/>
            <a:ext cx="7320379" cy="4429496"/>
          </a:xfrm>
        </p:spPr>
        <p:txBody>
          <a:bodyPr/>
          <a:lstStyle/>
          <a:p>
            <a:pPr marL="0" indent="0">
              <a:buNone/>
            </a:pPr>
            <a:r>
              <a:rPr lang="en-GB" b="1" u="sng" dirty="0"/>
              <a:t>Considerations when ordering </a:t>
            </a:r>
            <a:r>
              <a:rPr lang="en-GB" b="1" u="sng" dirty="0" err="1"/>
              <a:t>Abrysvo</a:t>
            </a:r>
            <a:r>
              <a:rPr lang="en-GB" b="1" baseline="30000" dirty="0">
                <a:latin typeface="Arial"/>
                <a:cs typeface="Arial"/>
              </a:rPr>
              <a:t>®</a:t>
            </a:r>
            <a:endParaRPr lang="en-GB" dirty="0"/>
          </a:p>
          <a:p>
            <a:r>
              <a:rPr lang="en-GB" sz="1600" dirty="0" err="1"/>
              <a:t>Abrysvo</a:t>
            </a:r>
            <a:r>
              <a:rPr lang="en-GB" sz="1600" b="0" i="0" baseline="30000" dirty="0">
                <a:effectLst/>
                <a:highlight>
                  <a:srgbClr val="FFFFFF"/>
                </a:highlight>
              </a:rPr>
              <a:t>® </a:t>
            </a:r>
            <a:r>
              <a:rPr lang="en-GB" sz="1600" dirty="0">
                <a:effectLst/>
                <a:ea typeface="Arial" panose="020B0604020202020204" pitchFamily="34" charset="0"/>
              </a:rPr>
              <a:t>stocks should be monitored by the named staff members to avoid over-ordering or stockpiling.</a:t>
            </a:r>
          </a:p>
          <a:p>
            <a:r>
              <a:rPr lang="en-GB" sz="1600" dirty="0"/>
              <a:t>Current expiry and quantity of </a:t>
            </a:r>
            <a:r>
              <a:rPr lang="en-GB" sz="1600" dirty="0" err="1"/>
              <a:t>Abrysvo</a:t>
            </a:r>
            <a:r>
              <a:rPr lang="en-GB" sz="1600" b="0" i="0" baseline="30000" dirty="0">
                <a:effectLst/>
                <a:highlight>
                  <a:srgbClr val="FFFFFF"/>
                </a:highlight>
              </a:rPr>
              <a:t>®</a:t>
            </a:r>
            <a:r>
              <a:rPr lang="en-GB" sz="1600" dirty="0"/>
              <a:t> should be checked before ordering.</a:t>
            </a:r>
          </a:p>
          <a:p>
            <a:r>
              <a:rPr lang="en-GB" sz="1600" dirty="0"/>
              <a:t>Only order stock sufficient for two weeks worth of clinics.</a:t>
            </a:r>
          </a:p>
          <a:p>
            <a:r>
              <a:rPr lang="en-GB" sz="1600" dirty="0"/>
              <a:t>One </a:t>
            </a:r>
            <a:r>
              <a:rPr lang="en-GB" sz="1600" dirty="0">
                <a:highlight>
                  <a:srgbClr val="FFFFFF"/>
                </a:highlight>
              </a:rPr>
              <a:t>p</a:t>
            </a:r>
            <a:r>
              <a:rPr lang="en-GB" sz="1600" b="0" i="0" dirty="0">
                <a:effectLst/>
                <a:highlight>
                  <a:srgbClr val="FFFFFF"/>
                </a:highlight>
              </a:rPr>
              <a:t>ack contains one vial of vaccine, diluent for reconstitution and patient information leaflet (PIL). Each pack will also contain one 25 G x 25 mm (1") needle.</a:t>
            </a:r>
          </a:p>
          <a:p>
            <a:r>
              <a:rPr lang="en-GB" sz="1600" dirty="0">
                <a:highlight>
                  <a:srgbClr val="FFFFFF"/>
                </a:highlight>
              </a:rPr>
              <a:t>Ensure the correct </a:t>
            </a:r>
            <a:r>
              <a:rPr lang="en-GB" sz="1600" dirty="0" err="1">
                <a:highlight>
                  <a:srgbClr val="FFFFFF"/>
                </a:highlight>
              </a:rPr>
              <a:t>Abrysvo</a:t>
            </a:r>
            <a:r>
              <a:rPr lang="en-GB" sz="1600" b="0" i="0" baseline="30000" dirty="0">
                <a:effectLst/>
                <a:highlight>
                  <a:srgbClr val="FFFFFF"/>
                </a:highlight>
              </a:rPr>
              <a:t>®</a:t>
            </a:r>
            <a:r>
              <a:rPr lang="en-GB" sz="1600" dirty="0">
                <a:highlight>
                  <a:srgbClr val="FFFFFF"/>
                </a:highlight>
              </a:rPr>
              <a:t> is ordered for the required cohort (</a:t>
            </a:r>
            <a:r>
              <a:rPr lang="en-GB" sz="1600" dirty="0" err="1">
                <a:highlight>
                  <a:srgbClr val="FFFFFF"/>
                </a:highlight>
              </a:rPr>
              <a:t>Eg</a:t>
            </a:r>
            <a:r>
              <a:rPr lang="en-GB" sz="1600" dirty="0">
                <a:highlight>
                  <a:srgbClr val="FFFFFF"/>
                </a:highlight>
              </a:rPr>
              <a:t> maternal vaccine for infant or for older adult protection).</a:t>
            </a:r>
          </a:p>
          <a:p>
            <a:r>
              <a:rPr lang="en-GB" sz="1600" b="0" i="0" dirty="0">
                <a:effectLst/>
                <a:highlight>
                  <a:srgbClr val="FFFFFF"/>
                </a:highlight>
              </a:rPr>
              <a:t>The pack of </a:t>
            </a:r>
            <a:r>
              <a:rPr lang="en-GB" sz="1600" b="0" i="0" dirty="0" err="1">
                <a:effectLst/>
                <a:highlight>
                  <a:srgbClr val="FFFFFF"/>
                </a:highlight>
              </a:rPr>
              <a:t>Abrysvo</a:t>
            </a:r>
            <a:r>
              <a:rPr lang="en-GB" sz="1600" b="0" i="0" baseline="30000" dirty="0">
                <a:effectLst/>
                <a:highlight>
                  <a:srgbClr val="FFFFFF"/>
                </a:highlight>
              </a:rPr>
              <a:t>®</a:t>
            </a:r>
            <a:r>
              <a:rPr lang="en-GB" sz="1600" b="0" i="0" dirty="0">
                <a:effectLst/>
                <a:highlight>
                  <a:srgbClr val="FFFFFF"/>
                </a:highlight>
              </a:rPr>
              <a:t> vaccine is physically larger than most other vaccines supplied via ImmForm. Each single dose pack measures 73mm x 35mm x 116mm (H x W x D). </a:t>
            </a:r>
            <a:r>
              <a:rPr lang="en-GB" sz="1600" b="1" i="0" u="sng" dirty="0">
                <a:effectLst/>
                <a:highlight>
                  <a:srgbClr val="FFFFFF"/>
                </a:highlight>
              </a:rPr>
              <a:t>Please ensure you have enough fridge capacity before placing large orders.</a:t>
            </a:r>
            <a:endParaRPr lang="en-GB" sz="1600" b="1" u="sng" dirty="0"/>
          </a:p>
        </p:txBody>
      </p:sp>
      <p:sp>
        <p:nvSpPr>
          <p:cNvPr id="5" name="Slide Number Placeholder 4">
            <a:extLst>
              <a:ext uri="{FF2B5EF4-FFF2-40B4-BE49-F238E27FC236}">
                <a16:creationId xmlns:a16="http://schemas.microsoft.com/office/drawing/2014/main" id="{76B678D4-EB00-CFD8-EC72-A1F762B5CE52}"/>
              </a:ext>
            </a:extLst>
          </p:cNvPr>
          <p:cNvSpPr>
            <a:spLocks noGrp="1"/>
          </p:cNvSpPr>
          <p:nvPr>
            <p:ph type="sldNum" sz="quarter" idx="12"/>
          </p:nvPr>
        </p:nvSpPr>
        <p:spPr/>
        <p:txBody>
          <a:bodyPr/>
          <a:lstStyle/>
          <a:p>
            <a:fld id="{561D0CCE-8DCC-44DC-A653-AE62B1D84A52}" type="slidenum">
              <a:rPr lang="en-GB" smtClean="0"/>
              <a:pPr/>
              <a:t>38</a:t>
            </a:fld>
            <a:endParaRPr lang="en-GB"/>
          </a:p>
        </p:txBody>
      </p:sp>
      <p:pic>
        <p:nvPicPr>
          <p:cNvPr id="6" name="Picture 5" descr="A syringe and vials next to a box&#10;&#10;Description automatically generated">
            <a:extLst>
              <a:ext uri="{FF2B5EF4-FFF2-40B4-BE49-F238E27FC236}">
                <a16:creationId xmlns:a16="http://schemas.microsoft.com/office/drawing/2014/main" id="{C21BFBBD-E917-CB28-715E-BC4675E390EC}"/>
              </a:ext>
            </a:extLst>
          </p:cNvPr>
          <p:cNvPicPr>
            <a:picLocks noChangeAspect="1"/>
          </p:cNvPicPr>
          <p:nvPr/>
        </p:nvPicPr>
        <p:blipFill rotWithShape="1">
          <a:blip r:embed="rId2"/>
          <a:srcRect l="13789" t="4478" r="21863" b="560"/>
          <a:stretch/>
        </p:blipFill>
        <p:spPr>
          <a:xfrm>
            <a:off x="8158579" y="2304022"/>
            <a:ext cx="3870475" cy="3363526"/>
          </a:xfrm>
          <a:prstGeom prst="rect">
            <a:avLst/>
          </a:prstGeom>
        </p:spPr>
      </p:pic>
    </p:spTree>
    <p:extLst>
      <p:ext uri="{BB962C8B-B14F-4D97-AF65-F5344CB8AC3E}">
        <p14:creationId xmlns:p14="http://schemas.microsoft.com/office/powerpoint/2010/main" val="2945275691"/>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EBDAFC-57F7-C611-1B5A-89B184961144}"/>
              </a:ext>
            </a:extLst>
          </p:cNvPr>
          <p:cNvSpPr>
            <a:spLocks noGrp="1"/>
          </p:cNvSpPr>
          <p:nvPr>
            <p:ph type="title"/>
          </p:nvPr>
        </p:nvSpPr>
        <p:spPr>
          <a:xfrm>
            <a:off x="838200" y="1410521"/>
            <a:ext cx="11353800" cy="1325563"/>
          </a:xfrm>
        </p:spPr>
        <p:txBody>
          <a:bodyPr/>
          <a:lstStyle/>
          <a:p>
            <a:r>
              <a:rPr lang="en-GB" b="1" dirty="0" err="1">
                <a:latin typeface="Arial"/>
                <a:cs typeface="Arial"/>
              </a:rPr>
              <a:t>Abrysvo</a:t>
            </a:r>
            <a:r>
              <a:rPr lang="en-GB" b="1" baseline="30000" dirty="0">
                <a:latin typeface="Arial"/>
                <a:cs typeface="Arial"/>
              </a:rPr>
              <a:t>®</a:t>
            </a:r>
            <a:r>
              <a:rPr lang="en-GB" b="1" dirty="0">
                <a:latin typeface="Arial"/>
                <a:cs typeface="Arial"/>
              </a:rPr>
              <a:t> RSV vaccine</a:t>
            </a:r>
            <a:r>
              <a:rPr lang="en-GB" dirty="0">
                <a:latin typeface="Arial"/>
                <a:cs typeface="Arial"/>
              </a:rPr>
              <a:t> </a:t>
            </a:r>
            <a:br>
              <a:rPr lang="en-GB" dirty="0">
                <a:latin typeface="Arial"/>
                <a:cs typeface="Arial"/>
              </a:rPr>
            </a:br>
            <a:br>
              <a:rPr lang="en-GB" dirty="0">
                <a:latin typeface="Arial"/>
                <a:cs typeface="Arial"/>
              </a:rPr>
            </a:br>
            <a:r>
              <a:rPr lang="en-GB" sz="3600" dirty="0">
                <a:latin typeface="Arial"/>
                <a:cs typeface="Arial"/>
              </a:rPr>
              <a:t>Clare Powell</a:t>
            </a:r>
            <a:br>
              <a:rPr lang="en-GB" sz="3600" dirty="0">
                <a:latin typeface="Arial"/>
                <a:cs typeface="Arial"/>
              </a:rPr>
            </a:br>
            <a:r>
              <a:rPr lang="en-GB" sz="3600" dirty="0">
                <a:latin typeface="Arial"/>
                <a:cs typeface="Arial"/>
              </a:rPr>
              <a:t>Specialist Nurse Immunisation</a:t>
            </a:r>
            <a:br>
              <a:rPr lang="en-GB" sz="3600" dirty="0">
                <a:latin typeface="Arial"/>
                <a:cs typeface="Arial"/>
              </a:rPr>
            </a:br>
            <a:r>
              <a:rPr lang="en-GB" sz="3600" dirty="0">
                <a:latin typeface="Arial"/>
                <a:cs typeface="Arial"/>
              </a:rPr>
              <a:t>Training lead</a:t>
            </a:r>
            <a:br>
              <a:rPr lang="en-GB" sz="3600" dirty="0">
                <a:latin typeface="Arial"/>
                <a:cs typeface="Arial"/>
              </a:rPr>
            </a:br>
            <a:r>
              <a:rPr lang="en-GB" sz="3600" dirty="0">
                <a:latin typeface="Arial"/>
                <a:cs typeface="Arial"/>
              </a:rPr>
              <a:t>VPDP, PHW</a:t>
            </a:r>
            <a:endParaRPr lang="en-GB" sz="3600" dirty="0"/>
          </a:p>
        </p:txBody>
      </p:sp>
      <p:sp>
        <p:nvSpPr>
          <p:cNvPr id="5" name="Slide Number Placeholder 4">
            <a:extLst>
              <a:ext uri="{FF2B5EF4-FFF2-40B4-BE49-F238E27FC236}">
                <a16:creationId xmlns:a16="http://schemas.microsoft.com/office/drawing/2014/main" id="{B21A1A92-7B67-6A55-D0C2-D5D7F374662C}"/>
              </a:ext>
            </a:extLst>
          </p:cNvPr>
          <p:cNvSpPr>
            <a:spLocks noGrp="1"/>
          </p:cNvSpPr>
          <p:nvPr>
            <p:ph type="sldNum" sz="quarter" idx="12"/>
          </p:nvPr>
        </p:nvSpPr>
        <p:spPr/>
        <p:txBody>
          <a:bodyPr/>
          <a:lstStyle/>
          <a:p>
            <a:fld id="{561D0CCE-8DCC-44DC-A653-AE62B1D84A52}" type="slidenum">
              <a:rPr lang="en-GB" smtClean="0"/>
              <a:pPr/>
              <a:t>39</a:t>
            </a:fld>
            <a:endParaRPr lang="en-GB"/>
          </a:p>
        </p:txBody>
      </p:sp>
    </p:spTree>
    <p:extLst>
      <p:ext uri="{BB962C8B-B14F-4D97-AF65-F5344CB8AC3E}">
        <p14:creationId xmlns:p14="http://schemas.microsoft.com/office/powerpoint/2010/main" val="122766756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73DB1A-B149-4A11-3B7B-988C60FC967C}"/>
              </a:ext>
            </a:extLst>
          </p:cNvPr>
          <p:cNvSpPr>
            <a:spLocks noGrp="1"/>
          </p:cNvSpPr>
          <p:nvPr>
            <p:ph type="title"/>
          </p:nvPr>
        </p:nvSpPr>
        <p:spPr>
          <a:xfrm>
            <a:off x="419044" y="143774"/>
            <a:ext cx="10515600" cy="802954"/>
          </a:xfrm>
        </p:spPr>
        <p:txBody>
          <a:bodyPr/>
          <a:lstStyle/>
          <a:p>
            <a:r>
              <a:rPr lang="en-GB" b="1"/>
              <a:t>Key publications </a:t>
            </a:r>
          </a:p>
        </p:txBody>
      </p:sp>
      <p:sp>
        <p:nvSpPr>
          <p:cNvPr id="3" name="Content Placeholder 2">
            <a:extLst>
              <a:ext uri="{FF2B5EF4-FFF2-40B4-BE49-F238E27FC236}">
                <a16:creationId xmlns:a16="http://schemas.microsoft.com/office/drawing/2014/main" id="{0703F584-E58C-5ACE-1EFD-3AA4D185412D}"/>
              </a:ext>
            </a:extLst>
          </p:cNvPr>
          <p:cNvSpPr>
            <a:spLocks noGrp="1"/>
          </p:cNvSpPr>
          <p:nvPr>
            <p:ph idx="1"/>
          </p:nvPr>
        </p:nvSpPr>
        <p:spPr>
          <a:xfrm>
            <a:off x="674072" y="947517"/>
            <a:ext cx="7056415" cy="5170847"/>
          </a:xfrm>
        </p:spPr>
        <p:txBody>
          <a:bodyPr/>
          <a:lstStyle/>
          <a:p>
            <a:pPr algn="just"/>
            <a:r>
              <a:rPr lang="en-GB" sz="2000" dirty="0"/>
              <a:t>Welsh Government issued a health circular on 24 June 2024, </a:t>
            </a:r>
            <a:r>
              <a:rPr lang="en-GB" sz="2000" dirty="0">
                <a:hlinkClick r:id="rId2"/>
              </a:rPr>
              <a:t>Introduction of RSV Vaccination Programme 2024 (WHC/2024/032)</a:t>
            </a:r>
            <a:r>
              <a:rPr lang="en-GB" sz="2000" dirty="0"/>
              <a:t>, confirming a start date of 1st September 2024</a:t>
            </a:r>
          </a:p>
          <a:p>
            <a:pPr algn="just"/>
            <a:endParaRPr lang="en-GB" sz="2000" dirty="0"/>
          </a:p>
          <a:p>
            <a:pPr algn="just"/>
            <a:r>
              <a:rPr lang="en-GB" sz="2000" dirty="0"/>
              <a:t>Vaccine Programme Wales also issued a letter on the 28 June 2024, </a:t>
            </a:r>
            <a:r>
              <a:rPr lang="en-GB" sz="2000" dirty="0">
                <a:hlinkClick r:id="rId3"/>
              </a:rPr>
              <a:t>Respiratory Syncytial Virus (RSV) Vaccination Campaign 2024</a:t>
            </a:r>
            <a:r>
              <a:rPr lang="en-GB" sz="2000" dirty="0"/>
              <a:t>, summarising the maternal and adult RSV vaccination programmes, highlighting the vaccine to be used and the resources available from Public Health Wales to support the implementation of the campaign</a:t>
            </a:r>
          </a:p>
          <a:p>
            <a:pPr algn="just"/>
            <a:endParaRPr lang="en-GB" sz="2000" dirty="0"/>
          </a:p>
          <a:p>
            <a:pPr algn="just"/>
            <a:r>
              <a:rPr lang="en-GB" sz="2000" dirty="0"/>
              <a:t>The Green Book RSV chapter 27a is currently being updated. This provides the national clinical guidance and will be available to view here: </a:t>
            </a:r>
            <a:r>
              <a:rPr lang="en-GB" sz="2000" dirty="0">
                <a:hlinkClick r:id="rId4"/>
              </a:rPr>
              <a:t>Respiratory syncytial virus: the green book, chapter 27a - GOV.UK (www.gov.uk)</a:t>
            </a:r>
            <a:r>
              <a:rPr lang="en-GB" sz="2000" dirty="0"/>
              <a:t>  </a:t>
            </a:r>
          </a:p>
          <a:p>
            <a:endParaRPr lang="en-GB" dirty="0"/>
          </a:p>
        </p:txBody>
      </p:sp>
      <p:sp>
        <p:nvSpPr>
          <p:cNvPr id="5" name="Slide Number Placeholder 4">
            <a:extLst>
              <a:ext uri="{FF2B5EF4-FFF2-40B4-BE49-F238E27FC236}">
                <a16:creationId xmlns:a16="http://schemas.microsoft.com/office/drawing/2014/main" id="{0DBCB81D-66D6-FBEC-4E29-BD8442BDBC0D}"/>
              </a:ext>
            </a:extLst>
          </p:cNvPr>
          <p:cNvSpPr>
            <a:spLocks noGrp="1"/>
          </p:cNvSpPr>
          <p:nvPr>
            <p:ph type="sldNum" sz="quarter" idx="12"/>
          </p:nvPr>
        </p:nvSpPr>
        <p:spPr/>
        <p:txBody>
          <a:bodyPr/>
          <a:lstStyle/>
          <a:p>
            <a:fld id="{561D0CCE-8DCC-44DC-A653-AE62B1D84A52}" type="slidenum">
              <a:rPr lang="en-GB" smtClean="0"/>
              <a:pPr/>
              <a:t>4</a:t>
            </a:fld>
            <a:endParaRPr lang="en-GB"/>
          </a:p>
        </p:txBody>
      </p:sp>
      <p:pic>
        <p:nvPicPr>
          <p:cNvPr id="7" name="Picture 6">
            <a:extLst>
              <a:ext uri="{FF2B5EF4-FFF2-40B4-BE49-F238E27FC236}">
                <a16:creationId xmlns:a16="http://schemas.microsoft.com/office/drawing/2014/main" id="{A077A451-3179-C8C1-D3FB-5BE64BA75384}"/>
              </a:ext>
            </a:extLst>
          </p:cNvPr>
          <p:cNvPicPr>
            <a:picLocks noChangeAspect="1"/>
          </p:cNvPicPr>
          <p:nvPr/>
        </p:nvPicPr>
        <p:blipFill>
          <a:blip r:embed="rId5"/>
          <a:stretch>
            <a:fillRect/>
          </a:stretch>
        </p:blipFill>
        <p:spPr>
          <a:xfrm rot="774673">
            <a:off x="8492009" y="476164"/>
            <a:ext cx="2579217" cy="1942644"/>
          </a:xfrm>
          <a:prstGeom prst="rect">
            <a:avLst/>
          </a:prstGeom>
          <a:ln>
            <a:solidFill>
              <a:srgbClr val="002060"/>
            </a:solidFill>
          </a:ln>
        </p:spPr>
      </p:pic>
      <p:pic>
        <p:nvPicPr>
          <p:cNvPr id="9" name="Picture 8">
            <a:extLst>
              <a:ext uri="{FF2B5EF4-FFF2-40B4-BE49-F238E27FC236}">
                <a16:creationId xmlns:a16="http://schemas.microsoft.com/office/drawing/2014/main" id="{25568544-B1FC-67A5-F286-C092E25F32B5}"/>
              </a:ext>
            </a:extLst>
          </p:cNvPr>
          <p:cNvPicPr>
            <a:picLocks noChangeAspect="1"/>
          </p:cNvPicPr>
          <p:nvPr/>
        </p:nvPicPr>
        <p:blipFill>
          <a:blip r:embed="rId6"/>
          <a:stretch>
            <a:fillRect/>
          </a:stretch>
        </p:blipFill>
        <p:spPr>
          <a:xfrm rot="843685">
            <a:off x="8806135" y="1941242"/>
            <a:ext cx="1637924" cy="2415344"/>
          </a:xfrm>
          <a:prstGeom prst="rect">
            <a:avLst/>
          </a:prstGeom>
          <a:ln>
            <a:solidFill>
              <a:srgbClr val="002060"/>
            </a:solidFill>
          </a:ln>
        </p:spPr>
      </p:pic>
      <p:pic>
        <p:nvPicPr>
          <p:cNvPr id="8" name="Picture 7">
            <a:extLst>
              <a:ext uri="{FF2B5EF4-FFF2-40B4-BE49-F238E27FC236}">
                <a16:creationId xmlns:a16="http://schemas.microsoft.com/office/drawing/2014/main" id="{ED9E7A09-2421-4999-CDB4-901D4EB644DF}"/>
              </a:ext>
            </a:extLst>
          </p:cNvPr>
          <p:cNvPicPr>
            <a:picLocks noChangeAspect="1"/>
          </p:cNvPicPr>
          <p:nvPr/>
        </p:nvPicPr>
        <p:blipFill>
          <a:blip r:embed="rId7"/>
          <a:stretch>
            <a:fillRect/>
          </a:stretch>
        </p:blipFill>
        <p:spPr>
          <a:xfrm rot="813383">
            <a:off x="8900091" y="3490854"/>
            <a:ext cx="1763054" cy="2475311"/>
          </a:xfrm>
          <a:prstGeom prst="rect">
            <a:avLst/>
          </a:prstGeom>
          <a:ln>
            <a:solidFill>
              <a:srgbClr val="002060"/>
            </a:solidFill>
          </a:ln>
        </p:spPr>
      </p:pic>
    </p:spTree>
    <p:extLst>
      <p:ext uri="{BB962C8B-B14F-4D97-AF65-F5344CB8AC3E}">
        <p14:creationId xmlns:p14="http://schemas.microsoft.com/office/powerpoint/2010/main" val="2580913545"/>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A092B6-B19B-7753-E325-C7399E127C85}"/>
              </a:ext>
            </a:extLst>
          </p:cNvPr>
          <p:cNvSpPr>
            <a:spLocks noGrp="1"/>
          </p:cNvSpPr>
          <p:nvPr>
            <p:ph type="title"/>
          </p:nvPr>
        </p:nvSpPr>
        <p:spPr>
          <a:xfrm>
            <a:off x="348763" y="54972"/>
            <a:ext cx="11685860" cy="835081"/>
          </a:xfrm>
        </p:spPr>
        <p:txBody>
          <a:bodyPr lIns="91440" tIns="45720" rIns="91440" bIns="45720" anchor="t"/>
          <a:lstStyle/>
          <a:p>
            <a:r>
              <a:rPr lang="en-GB" sz="4000" b="1" dirty="0" err="1">
                <a:cs typeface="Arial"/>
              </a:rPr>
              <a:t>Abrysvo</a:t>
            </a:r>
            <a:r>
              <a:rPr lang="en-GB" sz="4000" b="1" baseline="30000" dirty="0">
                <a:cs typeface="Arial"/>
              </a:rPr>
              <a:t>®</a:t>
            </a:r>
            <a:r>
              <a:rPr lang="en-GB" sz="4000" b="1" dirty="0">
                <a:cs typeface="Arial"/>
              </a:rPr>
              <a:t> vaccine: pharmaceutical information</a:t>
            </a:r>
            <a:endParaRPr lang="en-GB" sz="4000" b="1" baseline="30000" dirty="0">
              <a:cs typeface="Arial"/>
            </a:endParaRPr>
          </a:p>
        </p:txBody>
      </p:sp>
      <p:sp>
        <p:nvSpPr>
          <p:cNvPr id="3" name="Content Placeholder 2">
            <a:extLst>
              <a:ext uri="{FF2B5EF4-FFF2-40B4-BE49-F238E27FC236}">
                <a16:creationId xmlns:a16="http://schemas.microsoft.com/office/drawing/2014/main" id="{7700BDA9-3FC7-1888-6FD4-0BA1867A2072}"/>
              </a:ext>
            </a:extLst>
          </p:cNvPr>
          <p:cNvSpPr>
            <a:spLocks noGrp="1"/>
          </p:cNvSpPr>
          <p:nvPr>
            <p:ph idx="1"/>
          </p:nvPr>
        </p:nvSpPr>
        <p:spPr>
          <a:xfrm>
            <a:off x="514150" y="787001"/>
            <a:ext cx="11041669" cy="4539720"/>
          </a:xfrm>
        </p:spPr>
        <p:txBody>
          <a:bodyPr vert="horz" lIns="91440" tIns="45720" rIns="91440" bIns="45720" rtlCol="0" anchor="t">
            <a:noAutofit/>
          </a:bodyPr>
          <a:lstStyle/>
          <a:p>
            <a:r>
              <a:rPr lang="en-GB" sz="2000" dirty="0" err="1">
                <a:latin typeface="Arial"/>
                <a:cs typeface="Times New Roman"/>
              </a:rPr>
              <a:t>Abrysvo</a:t>
            </a:r>
            <a:r>
              <a:rPr lang="en-GB" sz="2000" baseline="30000" dirty="0">
                <a:latin typeface="Arial"/>
                <a:cs typeface="Times New Roman"/>
              </a:rPr>
              <a:t>®</a:t>
            </a:r>
            <a:r>
              <a:rPr lang="en-GB" sz="2000" dirty="0">
                <a:latin typeface="Arial"/>
                <a:cs typeface="Times New Roman"/>
              </a:rPr>
              <a:t> was licensed in the UK in November 2023 by the Medicines and Healthcare products Regulatory Agency (MHRA) on the basis of quality, safety and efficacy following clinical trials in over 17,000 adults over the age of 60 and over 4,000 pregnant women </a:t>
            </a:r>
          </a:p>
          <a:p>
            <a:r>
              <a:rPr lang="en-GB" sz="2000" dirty="0" err="1">
                <a:cs typeface="Arial"/>
              </a:rPr>
              <a:t>Abrysvo</a:t>
            </a:r>
            <a:r>
              <a:rPr lang="en-GB" sz="2000" baseline="30000" dirty="0">
                <a:cs typeface="Arial"/>
              </a:rPr>
              <a:t>® </a:t>
            </a:r>
            <a:r>
              <a:rPr lang="en-GB" sz="2000" dirty="0">
                <a:cs typeface="Arial"/>
              </a:rPr>
              <a:t>is the recommended vaccine for RSV vaccination of older adults and pregnant women for infant protection and is the only vaccine currently available for use within the national programme in the UK </a:t>
            </a:r>
          </a:p>
          <a:p>
            <a:r>
              <a:rPr lang="en-GB" sz="2000" dirty="0">
                <a:cs typeface="Arial"/>
              </a:rPr>
              <a:t>It is a non-live, bivalent recombinant vaccine</a:t>
            </a:r>
            <a:endParaRPr lang="en-GB" sz="2000" dirty="0"/>
          </a:p>
          <a:p>
            <a:r>
              <a:rPr lang="en-GB" sz="2000" dirty="0">
                <a:cs typeface="Arial"/>
              </a:rPr>
              <a:t>As it does not contain any live organisms, it cannot cause the disease against which it protects and can be given to immunosuppressed individuals</a:t>
            </a:r>
            <a:endParaRPr lang="en-GB" sz="2000" dirty="0"/>
          </a:p>
          <a:p>
            <a:r>
              <a:rPr lang="en-GB" sz="2000" dirty="0" err="1">
                <a:cs typeface="Arial"/>
              </a:rPr>
              <a:t>Abrysvo</a:t>
            </a:r>
            <a:r>
              <a:rPr lang="en-GB" sz="2000" baseline="30000" dirty="0">
                <a:cs typeface="Arial"/>
              </a:rPr>
              <a:t>®  </a:t>
            </a:r>
            <a:r>
              <a:rPr lang="en-GB" sz="2000" dirty="0">
                <a:cs typeface="Arial"/>
              </a:rPr>
              <a:t>requires reconstitution prior to administration </a:t>
            </a:r>
          </a:p>
          <a:p>
            <a:r>
              <a:rPr lang="en-GB" sz="2000" dirty="0">
                <a:latin typeface="Arial"/>
                <a:cs typeface="Arial"/>
              </a:rPr>
              <a:t>The full volume (0.5 mL) of the reconstituted vaccine should be administered</a:t>
            </a:r>
            <a:endParaRPr lang="en-GB" sz="1400" dirty="0"/>
          </a:p>
          <a:p>
            <a:pPr marL="229870" lvl="1"/>
            <a:r>
              <a:rPr lang="en-GB" sz="2000" dirty="0" err="1">
                <a:cs typeface="Arial"/>
              </a:rPr>
              <a:t>Abrysvo</a:t>
            </a:r>
            <a:r>
              <a:rPr lang="en-GB" sz="2000" dirty="0">
                <a:cs typeface="Arial"/>
              </a:rPr>
              <a:t>® is licensed for active immunisation of individuals 60 years of age and older for the prevention of lower respiratory tract disease caused by RSV and p</a:t>
            </a:r>
            <a:r>
              <a:rPr lang="en-GB" sz="2000" dirty="0"/>
              <a:t>assive protection against lower respiratory tract disease caused RSV in infants from birth through 6 months of age following maternal immunisation during pregnancy</a:t>
            </a:r>
          </a:p>
          <a:p>
            <a:pPr marL="229870" lvl="1"/>
            <a:r>
              <a:rPr lang="en-GB" sz="2000" dirty="0">
                <a:latin typeface="Arial"/>
                <a:cs typeface="Arial"/>
              </a:rPr>
              <a:t>Infants born to women who have received </a:t>
            </a:r>
            <a:r>
              <a:rPr lang="en-GB" sz="2000" dirty="0" err="1">
                <a:latin typeface="Arial"/>
                <a:cs typeface="Arial"/>
              </a:rPr>
              <a:t>Abrysvo</a:t>
            </a:r>
            <a:r>
              <a:rPr lang="en-GB" sz="2000" baseline="30000" dirty="0">
                <a:latin typeface="Arial"/>
                <a:cs typeface="Arial"/>
              </a:rPr>
              <a:t>®</a:t>
            </a:r>
            <a:r>
              <a:rPr lang="en-GB" sz="2000" dirty="0">
                <a:latin typeface="Arial"/>
                <a:cs typeface="Arial"/>
              </a:rPr>
              <a:t> can be safely breastfed</a:t>
            </a:r>
          </a:p>
          <a:p>
            <a:pPr marL="1270" lvl="1" indent="0" algn="ctr">
              <a:buNone/>
            </a:pPr>
            <a:r>
              <a:rPr lang="en-GB" sz="2000" dirty="0">
                <a:cs typeface="Arial"/>
              </a:rPr>
              <a:t>  </a:t>
            </a:r>
          </a:p>
        </p:txBody>
      </p:sp>
      <p:sp>
        <p:nvSpPr>
          <p:cNvPr id="5" name="Slide Number Placeholder 4">
            <a:extLst>
              <a:ext uri="{FF2B5EF4-FFF2-40B4-BE49-F238E27FC236}">
                <a16:creationId xmlns:a16="http://schemas.microsoft.com/office/drawing/2014/main" id="{1DEE4CB4-82E8-987B-DE05-F0BAA411B8DA}"/>
              </a:ext>
            </a:extLst>
          </p:cNvPr>
          <p:cNvSpPr>
            <a:spLocks noGrp="1"/>
          </p:cNvSpPr>
          <p:nvPr>
            <p:ph type="sldNum" sz="quarter" idx="11"/>
          </p:nvPr>
        </p:nvSpPr>
        <p:spPr>
          <a:xfrm>
            <a:off x="11555819" y="6310312"/>
            <a:ext cx="7315200" cy="365125"/>
          </a:xfrm>
        </p:spPr>
        <p:txBody>
          <a:bodyPr/>
          <a:lstStyle/>
          <a:p>
            <a:fld id="{344369E4-5DE7-46E5-874E-4FD437973785}" type="slidenum">
              <a:rPr lang="en-GB" smtClean="0"/>
              <a:pPr/>
              <a:t>40</a:t>
            </a:fld>
            <a:endParaRPr lang="en-GB" sz="1400" dirty="0"/>
          </a:p>
        </p:txBody>
      </p:sp>
      <p:sp>
        <p:nvSpPr>
          <p:cNvPr id="8" name="TextBox 7">
            <a:extLst>
              <a:ext uri="{FF2B5EF4-FFF2-40B4-BE49-F238E27FC236}">
                <a16:creationId xmlns:a16="http://schemas.microsoft.com/office/drawing/2014/main" id="{A95DB488-CAB9-0249-E81B-3A4394A2FEDE}"/>
              </a:ext>
            </a:extLst>
          </p:cNvPr>
          <p:cNvSpPr txBox="1"/>
          <p:nvPr/>
        </p:nvSpPr>
        <p:spPr>
          <a:xfrm>
            <a:off x="943640" y="6211669"/>
            <a:ext cx="9436394" cy="646331"/>
          </a:xfrm>
          <a:prstGeom prst="rect">
            <a:avLst/>
          </a:prstGeom>
          <a:noFill/>
        </p:spPr>
        <p:txBody>
          <a:bodyPr wrap="square">
            <a:spAutoFit/>
          </a:bodyPr>
          <a:lstStyle/>
          <a:p>
            <a:pPr algn="ctr"/>
            <a:r>
              <a:rPr lang="en-GB" sz="1800" dirty="0" err="1">
                <a:hlinkClick r:id="rId3"/>
              </a:rPr>
              <a:t>Abrysvo</a:t>
            </a:r>
            <a:r>
              <a:rPr lang="en-GB" sz="1800" dirty="0">
                <a:hlinkClick r:id="rId3"/>
              </a:rPr>
              <a:t> powder and solvent for solution for injection - Summary of Product Characteristics (SmPC) - (</a:t>
            </a:r>
            <a:r>
              <a:rPr lang="en-GB" sz="1800" dirty="0" err="1">
                <a:hlinkClick r:id="rId3"/>
              </a:rPr>
              <a:t>emc</a:t>
            </a:r>
            <a:r>
              <a:rPr lang="en-GB" sz="1800" dirty="0">
                <a:hlinkClick r:id="rId3"/>
              </a:rPr>
              <a:t>) (medicines.org.uk)</a:t>
            </a:r>
            <a:endParaRPr lang="en-GB" dirty="0"/>
          </a:p>
        </p:txBody>
      </p:sp>
    </p:spTree>
    <p:extLst>
      <p:ext uri="{BB962C8B-B14F-4D97-AF65-F5344CB8AC3E}">
        <p14:creationId xmlns:p14="http://schemas.microsoft.com/office/powerpoint/2010/main" val="2661068520"/>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5124D0-040B-4D68-8664-411D7862424D}"/>
              </a:ext>
            </a:extLst>
          </p:cNvPr>
          <p:cNvSpPr>
            <a:spLocks noGrp="1"/>
          </p:cNvSpPr>
          <p:nvPr>
            <p:ph type="title"/>
          </p:nvPr>
        </p:nvSpPr>
        <p:spPr>
          <a:xfrm>
            <a:off x="376196" y="-68288"/>
            <a:ext cx="10704000" cy="648072"/>
          </a:xfrm>
        </p:spPr>
        <p:txBody>
          <a:bodyPr lIns="91440" tIns="45720" rIns="91440" bIns="45720" anchor="t" anchorCtr="0"/>
          <a:lstStyle/>
          <a:p>
            <a:pPr algn="ctr"/>
            <a:r>
              <a:rPr lang="en-GB" sz="4400" b="1" dirty="0" err="1">
                <a:solidFill>
                  <a:schemeClr val="tx1"/>
                </a:solidFill>
                <a:latin typeface="Arial"/>
                <a:cs typeface="Arial"/>
              </a:rPr>
              <a:t>Abrysvo</a:t>
            </a:r>
            <a:r>
              <a:rPr lang="en-GB" sz="4400" b="1" baseline="30000" dirty="0">
                <a:solidFill>
                  <a:schemeClr val="tx1"/>
                </a:solidFill>
                <a:latin typeface="Arial"/>
                <a:cs typeface="Arial"/>
              </a:rPr>
              <a:t>® </a:t>
            </a:r>
            <a:r>
              <a:rPr lang="en-GB" sz="4400" b="1" dirty="0">
                <a:solidFill>
                  <a:schemeClr val="tx1"/>
                </a:solidFill>
                <a:latin typeface="Arial"/>
                <a:cs typeface="Arial"/>
              </a:rPr>
              <a:t>vaccine: </a:t>
            </a:r>
            <a:br>
              <a:rPr lang="en-GB" sz="4400" b="1" dirty="0">
                <a:solidFill>
                  <a:schemeClr val="tx1"/>
                </a:solidFill>
                <a:latin typeface="Arial"/>
                <a:cs typeface="Arial"/>
              </a:rPr>
            </a:br>
            <a:r>
              <a:rPr lang="en-GB" sz="4400" b="1" dirty="0">
                <a:solidFill>
                  <a:schemeClr val="tx1"/>
                </a:solidFill>
                <a:latin typeface="Arial"/>
                <a:cs typeface="Arial"/>
              </a:rPr>
              <a:t>effectiveness in older adults</a:t>
            </a:r>
            <a:endParaRPr lang="en-GB" sz="4400" b="1" dirty="0">
              <a:solidFill>
                <a:schemeClr val="tx1"/>
              </a:solidFill>
            </a:endParaRPr>
          </a:p>
        </p:txBody>
      </p:sp>
      <p:sp>
        <p:nvSpPr>
          <p:cNvPr id="11" name="Slide Number Placeholder 10">
            <a:extLst>
              <a:ext uri="{FF2B5EF4-FFF2-40B4-BE49-F238E27FC236}">
                <a16:creationId xmlns:a16="http://schemas.microsoft.com/office/drawing/2014/main" id="{91BFB48E-5B63-4F0E-9C11-E6AEEACA9E26}"/>
              </a:ext>
            </a:extLst>
          </p:cNvPr>
          <p:cNvSpPr>
            <a:spLocks noGrp="1"/>
          </p:cNvSpPr>
          <p:nvPr>
            <p:ph type="sldNum" sz="quarter" idx="10"/>
          </p:nvPr>
        </p:nvSpPr>
        <p:spPr>
          <a:xfrm>
            <a:off x="10861829" y="6278215"/>
            <a:ext cx="10479640" cy="370276"/>
          </a:xfrm>
        </p:spPr>
        <p:txBody>
          <a:bodyPr/>
          <a:lstStyle/>
          <a:p>
            <a:pPr marL="531813" algn="l">
              <a:lnSpc>
                <a:spcPct val="150000"/>
              </a:lnSpc>
              <a:defRPr/>
            </a:pPr>
            <a:fld id="{344369E4-5DE7-46E5-874E-4FD437973785}" type="slidenum">
              <a:rPr lang="en-GB" b="1" smtClean="0">
                <a:solidFill>
                  <a:schemeClr val="bg1"/>
                </a:solidFill>
              </a:rPr>
              <a:pPr marL="531813" algn="l">
                <a:lnSpc>
                  <a:spcPct val="150000"/>
                </a:lnSpc>
                <a:defRPr/>
              </a:pPr>
              <a:t>41</a:t>
            </a:fld>
            <a:endParaRPr lang="en-US" b="1" dirty="0">
              <a:solidFill>
                <a:schemeClr val="bg1"/>
              </a:solidFill>
            </a:endParaRPr>
          </a:p>
        </p:txBody>
      </p:sp>
      <p:sp>
        <p:nvSpPr>
          <p:cNvPr id="5" name="Content Placeholder 4">
            <a:extLst>
              <a:ext uri="{FF2B5EF4-FFF2-40B4-BE49-F238E27FC236}">
                <a16:creationId xmlns:a16="http://schemas.microsoft.com/office/drawing/2014/main" id="{19C7C45D-22BA-49E6-A8FF-1DFBDDED67CD}"/>
              </a:ext>
            </a:extLst>
          </p:cNvPr>
          <p:cNvSpPr>
            <a:spLocks noGrp="1"/>
          </p:cNvSpPr>
          <p:nvPr>
            <p:ph idx="1"/>
          </p:nvPr>
        </p:nvSpPr>
        <p:spPr>
          <a:xfrm>
            <a:off x="550856" y="1121727"/>
            <a:ext cx="10704000" cy="4739679"/>
          </a:xfrm>
        </p:spPr>
        <p:txBody>
          <a:bodyPr vert="horz" lIns="91440" tIns="45720" rIns="91440" bIns="45720" rtlCol="0" anchor="t">
            <a:noAutofit/>
          </a:bodyPr>
          <a:lstStyle/>
          <a:p>
            <a:pPr marL="267970" indent="-267970">
              <a:lnSpc>
                <a:spcPct val="107000"/>
              </a:lnSpc>
              <a:spcAft>
                <a:spcPts val="800"/>
              </a:spcAft>
            </a:pPr>
            <a:r>
              <a:rPr lang="en-GB" sz="2000" dirty="0" err="1">
                <a:cs typeface="Arial"/>
              </a:rPr>
              <a:t>Abrysvo</a:t>
            </a:r>
            <a:r>
              <a:rPr lang="en-GB" sz="2000" baseline="30000" dirty="0">
                <a:cs typeface="Arial"/>
              </a:rPr>
              <a:t>®</a:t>
            </a:r>
            <a:r>
              <a:rPr lang="en-GB" sz="2000" dirty="0">
                <a:cs typeface="Arial"/>
              </a:rPr>
              <a:t> was licensed in the UK by the MHRA in November 2023 on the basis of safety and efficacy following a clinical trial of over 17,000 immunocompetent adults aged 60 years and above, 52% of whom had at least one stable chronic underlying condition </a:t>
            </a:r>
            <a:endParaRPr lang="en-GB" sz="2000" strike="sngStrike" dirty="0">
              <a:highlight>
                <a:srgbClr val="FFFF00"/>
              </a:highlight>
              <a:cs typeface="Arial"/>
            </a:endParaRPr>
          </a:p>
          <a:p>
            <a:pPr marL="267970" indent="-267970">
              <a:lnSpc>
                <a:spcPct val="107000"/>
              </a:lnSpc>
              <a:spcAft>
                <a:spcPts val="800"/>
              </a:spcAft>
            </a:pPr>
            <a:r>
              <a:rPr lang="en-GB" sz="2000" dirty="0">
                <a:cs typeface="Arial"/>
              </a:rPr>
              <a:t>At the end of the first RSV season, analysis demonstrated statistically significant vaccine efficacy (VE) for </a:t>
            </a:r>
            <a:r>
              <a:rPr lang="en-GB" sz="2000" dirty="0" err="1">
                <a:cs typeface="Arial"/>
              </a:rPr>
              <a:t>Abrysvo</a:t>
            </a:r>
            <a:r>
              <a:rPr lang="en-GB" sz="2000" baseline="30000" dirty="0">
                <a:cs typeface="Arial"/>
              </a:rPr>
              <a:t>®</a:t>
            </a:r>
            <a:r>
              <a:rPr lang="en-GB" sz="2000" dirty="0">
                <a:cs typeface="Arial"/>
              </a:rPr>
              <a:t> for reduction of RSV-associated lower respiratory tract illness with 2 or more symptoms of 65.1% and 3 or more symptoms of 88.9%</a:t>
            </a:r>
          </a:p>
          <a:p>
            <a:pPr marL="267970" indent="-267970">
              <a:lnSpc>
                <a:spcPct val="107000"/>
              </a:lnSpc>
              <a:spcAft>
                <a:spcPts val="800"/>
              </a:spcAft>
            </a:pPr>
            <a:r>
              <a:rPr lang="en-GB" sz="2000" dirty="0">
                <a:cs typeface="Arial"/>
              </a:rPr>
              <a:t>In the second season, the efficacy against 2 or more symptoms was 55.7% and against 3 or more symptoms was 77.8%.</a:t>
            </a:r>
          </a:p>
          <a:p>
            <a:pPr marL="267970" indent="-267970">
              <a:lnSpc>
                <a:spcPct val="107000"/>
              </a:lnSpc>
              <a:spcAft>
                <a:spcPts val="800"/>
              </a:spcAft>
            </a:pPr>
            <a:r>
              <a:rPr lang="en-GB" sz="2000" dirty="0" err="1">
                <a:cs typeface="Arial"/>
              </a:rPr>
              <a:t>Abrysvo</a:t>
            </a:r>
            <a:r>
              <a:rPr lang="en-GB" sz="2000" baseline="30000" dirty="0">
                <a:cs typeface="Arial"/>
              </a:rPr>
              <a:t>® </a:t>
            </a:r>
            <a:r>
              <a:rPr lang="en-GB" sz="2000" dirty="0">
                <a:cs typeface="Arial"/>
              </a:rPr>
              <a:t>is licensed for use in Europe, the USA and in many other parts of the world. Over 3 million doses were administered to adults in the USA during winter 2023 to 2024 </a:t>
            </a:r>
          </a:p>
          <a:p>
            <a:pPr marL="267970" indent="-267970">
              <a:lnSpc>
                <a:spcPct val="107000"/>
              </a:lnSpc>
              <a:spcAft>
                <a:spcPts val="800"/>
              </a:spcAft>
            </a:pPr>
            <a:r>
              <a:rPr lang="en-GB" sz="2000" dirty="0">
                <a:cs typeface="Arial"/>
              </a:rPr>
              <a:t>Healthcare professionals are asked to report all suspected adverse reactions via the Yellow Card Scheme at: </a:t>
            </a:r>
            <a:r>
              <a:rPr lang="en-GB" sz="2000" dirty="0">
                <a:cs typeface="Arial"/>
                <a:hlinkClick r:id="rId3"/>
              </a:rPr>
              <a:t>www.mhra.gov.uk/yellowcard</a:t>
            </a:r>
            <a:endParaRPr lang="en-GB" sz="2000" dirty="0">
              <a:cs typeface="Arial"/>
            </a:endParaRPr>
          </a:p>
          <a:p>
            <a:pPr marL="4445" indent="-4445">
              <a:lnSpc>
                <a:spcPct val="107000"/>
              </a:lnSpc>
              <a:spcAft>
                <a:spcPts val="800"/>
              </a:spcAft>
            </a:pPr>
            <a:r>
              <a:rPr lang="en-GB" sz="2000" dirty="0"/>
              <a:t>   </a:t>
            </a:r>
            <a:r>
              <a:rPr lang="en-GB" sz="2000" b="1" dirty="0"/>
              <a:t>There is currently no data to support second doses in older adults</a:t>
            </a:r>
          </a:p>
        </p:txBody>
      </p:sp>
    </p:spTree>
    <p:extLst>
      <p:ext uri="{BB962C8B-B14F-4D97-AF65-F5344CB8AC3E}">
        <p14:creationId xmlns:p14="http://schemas.microsoft.com/office/powerpoint/2010/main" val="686160321"/>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5124D0-040B-4D68-8664-411D7862424D}"/>
              </a:ext>
            </a:extLst>
          </p:cNvPr>
          <p:cNvSpPr>
            <a:spLocks noGrp="1"/>
          </p:cNvSpPr>
          <p:nvPr>
            <p:ph type="title"/>
          </p:nvPr>
        </p:nvSpPr>
        <p:spPr>
          <a:xfrm>
            <a:off x="164386" y="0"/>
            <a:ext cx="11846103" cy="547034"/>
          </a:xfrm>
        </p:spPr>
        <p:txBody>
          <a:bodyPr lIns="91440" tIns="45720" rIns="91440" bIns="45720" anchor="t" anchorCtr="0">
            <a:noAutofit/>
          </a:bodyPr>
          <a:lstStyle/>
          <a:p>
            <a:pPr algn="ctr"/>
            <a:r>
              <a:rPr lang="en-GB" sz="4400" b="1" dirty="0">
                <a:solidFill>
                  <a:srgbClr val="002060"/>
                </a:solidFill>
                <a:latin typeface="Arial"/>
                <a:cs typeface="Arial"/>
              </a:rPr>
              <a:t>Abrysvo</a:t>
            </a:r>
            <a:r>
              <a:rPr lang="en-GB" sz="4400" b="1" baseline="30000" dirty="0">
                <a:solidFill>
                  <a:srgbClr val="002060"/>
                </a:solidFill>
                <a:latin typeface="Arial"/>
                <a:cs typeface="Arial"/>
              </a:rPr>
              <a:t>®</a:t>
            </a:r>
            <a:r>
              <a:rPr lang="en-GB" sz="4400" b="1" dirty="0">
                <a:solidFill>
                  <a:srgbClr val="002060"/>
                </a:solidFill>
                <a:latin typeface="Arial"/>
                <a:cs typeface="Arial"/>
              </a:rPr>
              <a:t> vaccine: effectiveness in pregnant women for infant protection</a:t>
            </a:r>
            <a:endParaRPr lang="en-US" sz="4400" b="1" dirty="0">
              <a:solidFill>
                <a:srgbClr val="002060"/>
              </a:solidFill>
              <a:latin typeface="Arial"/>
              <a:cs typeface="Arial"/>
            </a:endParaRPr>
          </a:p>
        </p:txBody>
      </p:sp>
      <p:sp>
        <p:nvSpPr>
          <p:cNvPr id="3" name="Content Placeholder 2">
            <a:extLst>
              <a:ext uri="{FF2B5EF4-FFF2-40B4-BE49-F238E27FC236}">
                <a16:creationId xmlns:a16="http://schemas.microsoft.com/office/drawing/2014/main" id="{4E469076-98AD-4ECA-91AD-AAF95C1D40F5}"/>
              </a:ext>
            </a:extLst>
          </p:cNvPr>
          <p:cNvSpPr>
            <a:spLocks noGrp="1"/>
          </p:cNvSpPr>
          <p:nvPr>
            <p:ph idx="1"/>
          </p:nvPr>
        </p:nvSpPr>
        <p:spPr>
          <a:xfrm>
            <a:off x="520034" y="1422760"/>
            <a:ext cx="11223328" cy="4731460"/>
          </a:xfrm>
        </p:spPr>
        <p:txBody>
          <a:bodyPr vert="horz" lIns="91440" tIns="45720" rIns="91440" bIns="45720" rtlCol="0" anchor="t">
            <a:normAutofit fontScale="85000" lnSpcReduction="20000"/>
          </a:bodyPr>
          <a:lstStyle/>
          <a:p>
            <a:pPr>
              <a:spcBef>
                <a:spcPts val="1000"/>
              </a:spcBef>
            </a:pPr>
            <a:r>
              <a:rPr lang="en-GB" sz="2200" dirty="0">
                <a:latin typeface="Arial"/>
                <a:cs typeface="Times New Roman"/>
              </a:rPr>
              <a:t>Abrysvo® was licensed in the UK in November 2023 following clinical trials which showed it to be safe and effective. It is currently the only RSV vaccine licensed for use in pregnancy</a:t>
            </a:r>
          </a:p>
          <a:p>
            <a:pPr marL="0" indent="0">
              <a:lnSpc>
                <a:spcPct val="90000"/>
              </a:lnSpc>
              <a:spcBef>
                <a:spcPts val="1000"/>
              </a:spcBef>
              <a:buNone/>
            </a:pPr>
            <a:endParaRPr lang="en-GB" sz="2200" dirty="0">
              <a:latin typeface="Arial"/>
              <a:cs typeface="Times New Roman"/>
            </a:endParaRPr>
          </a:p>
          <a:p>
            <a:pPr>
              <a:lnSpc>
                <a:spcPct val="90000"/>
              </a:lnSpc>
              <a:spcBef>
                <a:spcPts val="1000"/>
              </a:spcBef>
            </a:pPr>
            <a:r>
              <a:rPr lang="en-GB" sz="2200" dirty="0">
                <a:latin typeface="Arial"/>
                <a:cs typeface="Times New Roman"/>
              </a:rPr>
              <a:t>Abrysvo® has been licensed for use as a maternal vaccination in the United States since August 2023 </a:t>
            </a:r>
          </a:p>
          <a:p>
            <a:pPr>
              <a:lnSpc>
                <a:spcPct val="90000"/>
              </a:lnSpc>
              <a:spcBef>
                <a:spcPts val="1000"/>
              </a:spcBef>
            </a:pPr>
            <a:endParaRPr lang="en-GB" sz="2200" dirty="0">
              <a:latin typeface="Arial"/>
              <a:cs typeface="Times New Roman"/>
            </a:endParaRPr>
          </a:p>
          <a:p>
            <a:pPr>
              <a:lnSpc>
                <a:spcPct val="90000"/>
              </a:lnSpc>
              <a:spcBef>
                <a:spcPts val="1000"/>
              </a:spcBef>
            </a:pPr>
            <a:r>
              <a:rPr lang="en-GB" sz="2200" dirty="0">
                <a:latin typeface="Arial"/>
                <a:cs typeface="Times New Roman"/>
              </a:rPr>
              <a:t>It has also been licensed for use in several European countries, Canada, Australia, Argentina and Japan</a:t>
            </a:r>
          </a:p>
          <a:p>
            <a:pPr marL="0" indent="0">
              <a:lnSpc>
                <a:spcPct val="90000"/>
              </a:lnSpc>
              <a:spcBef>
                <a:spcPts val="1000"/>
              </a:spcBef>
              <a:buNone/>
            </a:pPr>
            <a:endParaRPr lang="en-GB" sz="2200" dirty="0">
              <a:latin typeface="Arial"/>
              <a:cs typeface="Times New Roman"/>
            </a:endParaRPr>
          </a:p>
          <a:p>
            <a:pPr>
              <a:lnSpc>
                <a:spcPct val="90000"/>
              </a:lnSpc>
              <a:spcBef>
                <a:spcPts val="1000"/>
              </a:spcBef>
            </a:pPr>
            <a:r>
              <a:rPr lang="en-GB" sz="2200" dirty="0">
                <a:latin typeface="Arial"/>
                <a:cs typeface="Times New Roman"/>
              </a:rPr>
              <a:t>In trials, Abrysvo® was shown to be 70% effective at preventing severe lower respiratory tract disease caused by RSV in infants born to vaccinated mothers for at least the first 6 months of life (which is the period of time when infants are most vulnerable to severe RSV infection) </a:t>
            </a:r>
          </a:p>
          <a:p>
            <a:pPr marL="0" indent="0">
              <a:lnSpc>
                <a:spcPct val="90000"/>
              </a:lnSpc>
              <a:spcBef>
                <a:spcPts val="1000"/>
              </a:spcBef>
              <a:buNone/>
            </a:pPr>
            <a:endParaRPr lang="en-GB" sz="2200" dirty="0">
              <a:latin typeface="Arial"/>
              <a:cs typeface="Times New Roman"/>
            </a:endParaRPr>
          </a:p>
          <a:p>
            <a:pPr marL="0" indent="0" fontAlgn="base">
              <a:buNone/>
            </a:pPr>
            <a:endParaRPr lang="en-US" sz="2200" b="0" i="0" dirty="0">
              <a:solidFill>
                <a:srgbClr val="212A73"/>
              </a:solidFill>
              <a:effectLst/>
              <a:latin typeface="Arial" panose="020B0604020202020204" pitchFamily="34" charset="0"/>
            </a:endParaRPr>
          </a:p>
          <a:p>
            <a:pPr fontAlgn="base"/>
            <a:r>
              <a:rPr lang="en-GB" sz="2200" b="0" i="0" u="none" strike="noStrike" dirty="0">
                <a:solidFill>
                  <a:srgbClr val="212A73"/>
                </a:solidFill>
                <a:effectLst/>
                <a:latin typeface="Arial" panose="020B0604020202020204" pitchFamily="34" charset="0"/>
              </a:rPr>
              <a:t>Healthcare professionals are asked to report all suspected adverse reactions via the Yellow Card Scheme at: </a:t>
            </a:r>
            <a:r>
              <a:rPr lang="en-GB" sz="2200" b="0" i="0" u="sng" strike="noStrike" dirty="0">
                <a:solidFill>
                  <a:srgbClr val="00A7A7"/>
                </a:solidFill>
                <a:effectLst/>
                <a:latin typeface="Arial" panose="020B0604020202020204" pitchFamily="34" charset="0"/>
                <a:hlinkClick r:id="rId3"/>
              </a:rPr>
              <a:t>www.mhra.gov.uk/yellowcard</a:t>
            </a:r>
            <a:r>
              <a:rPr lang="en-GB" sz="2200" b="0" i="0" dirty="0">
                <a:solidFill>
                  <a:srgbClr val="212A73"/>
                </a:solidFill>
                <a:effectLst/>
                <a:latin typeface="Arial" panose="020B0604020202020204" pitchFamily="34" charset="0"/>
              </a:rPr>
              <a:t>​</a:t>
            </a:r>
          </a:p>
          <a:p>
            <a:pPr marL="4445" indent="-4445">
              <a:lnSpc>
                <a:spcPct val="90000"/>
              </a:lnSpc>
              <a:spcBef>
                <a:spcPts val="1000"/>
              </a:spcBef>
            </a:pPr>
            <a:endParaRPr lang="en-GB" sz="2000" dirty="0">
              <a:latin typeface="Arial"/>
              <a:cs typeface="Times New Roman"/>
            </a:endParaRPr>
          </a:p>
        </p:txBody>
      </p:sp>
      <p:sp>
        <p:nvSpPr>
          <p:cNvPr id="4" name="Slide Number Placeholder 10">
            <a:extLst>
              <a:ext uri="{FF2B5EF4-FFF2-40B4-BE49-F238E27FC236}">
                <a16:creationId xmlns:a16="http://schemas.microsoft.com/office/drawing/2014/main" id="{EC419FFF-D370-09D2-5C04-5EEEF1C2910B}"/>
              </a:ext>
            </a:extLst>
          </p:cNvPr>
          <p:cNvSpPr>
            <a:spLocks noGrp="1"/>
          </p:cNvSpPr>
          <p:nvPr>
            <p:ph type="sldNum" sz="quarter" idx="10"/>
          </p:nvPr>
        </p:nvSpPr>
        <p:spPr>
          <a:xfrm>
            <a:off x="10861829" y="6278215"/>
            <a:ext cx="10479640" cy="370276"/>
          </a:xfrm>
        </p:spPr>
        <p:txBody>
          <a:bodyPr/>
          <a:lstStyle/>
          <a:p>
            <a:pPr marL="531813" algn="l">
              <a:lnSpc>
                <a:spcPct val="150000"/>
              </a:lnSpc>
              <a:defRPr/>
            </a:pPr>
            <a:fld id="{344369E4-5DE7-46E5-874E-4FD437973785}" type="slidenum">
              <a:rPr lang="en-GB" b="1" smtClean="0">
                <a:solidFill>
                  <a:schemeClr val="bg1"/>
                </a:solidFill>
              </a:rPr>
              <a:pPr marL="531813" algn="l">
                <a:lnSpc>
                  <a:spcPct val="150000"/>
                </a:lnSpc>
                <a:defRPr/>
              </a:pPr>
              <a:t>42</a:t>
            </a:fld>
            <a:endParaRPr lang="en-US" b="1" dirty="0">
              <a:solidFill>
                <a:schemeClr val="bg1"/>
              </a:solidFill>
            </a:endParaRPr>
          </a:p>
        </p:txBody>
      </p:sp>
    </p:spTree>
    <p:extLst>
      <p:ext uri="{BB962C8B-B14F-4D97-AF65-F5344CB8AC3E}">
        <p14:creationId xmlns:p14="http://schemas.microsoft.com/office/powerpoint/2010/main" val="807768506"/>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49A609-BDD0-4BD4-FBC3-66A4847E25DA}"/>
              </a:ext>
            </a:extLst>
          </p:cNvPr>
          <p:cNvSpPr>
            <a:spLocks noGrp="1"/>
          </p:cNvSpPr>
          <p:nvPr>
            <p:ph type="title"/>
          </p:nvPr>
        </p:nvSpPr>
        <p:spPr>
          <a:xfrm>
            <a:off x="0" y="0"/>
            <a:ext cx="12192000" cy="1325563"/>
          </a:xfrm>
        </p:spPr>
        <p:txBody>
          <a:bodyPr/>
          <a:lstStyle/>
          <a:p>
            <a:pPr algn="ctr"/>
            <a:r>
              <a:rPr lang="en-GB" sz="4400" b="1" dirty="0" err="1">
                <a:solidFill>
                  <a:srgbClr val="002060"/>
                </a:solidFill>
                <a:latin typeface="Arial"/>
                <a:cs typeface="Arial"/>
              </a:rPr>
              <a:t>Abrysvo</a:t>
            </a:r>
            <a:r>
              <a:rPr lang="en-GB" sz="4400" b="1" baseline="30000" dirty="0">
                <a:solidFill>
                  <a:srgbClr val="002060"/>
                </a:solidFill>
                <a:latin typeface="Arial"/>
                <a:cs typeface="Arial"/>
              </a:rPr>
              <a:t>® </a:t>
            </a:r>
            <a:r>
              <a:rPr lang="en-GB" sz="4400" b="1" dirty="0">
                <a:solidFill>
                  <a:srgbClr val="002060"/>
                </a:solidFill>
                <a:latin typeface="Arial"/>
                <a:cs typeface="Arial"/>
              </a:rPr>
              <a:t>vaccine safety in pregnant women</a:t>
            </a:r>
            <a:endParaRPr lang="en-GB" dirty="0"/>
          </a:p>
        </p:txBody>
      </p:sp>
      <p:sp>
        <p:nvSpPr>
          <p:cNvPr id="3" name="Content Placeholder 2">
            <a:extLst>
              <a:ext uri="{FF2B5EF4-FFF2-40B4-BE49-F238E27FC236}">
                <a16:creationId xmlns:a16="http://schemas.microsoft.com/office/drawing/2014/main" id="{6912C040-A910-2EF2-0EA0-F34F6F23D7D2}"/>
              </a:ext>
            </a:extLst>
          </p:cNvPr>
          <p:cNvSpPr>
            <a:spLocks noGrp="1"/>
          </p:cNvSpPr>
          <p:nvPr>
            <p:ph idx="1"/>
          </p:nvPr>
        </p:nvSpPr>
        <p:spPr>
          <a:xfrm>
            <a:off x="138222" y="662781"/>
            <a:ext cx="11748977" cy="4351338"/>
          </a:xfrm>
        </p:spPr>
        <p:txBody>
          <a:bodyPr/>
          <a:lstStyle/>
          <a:p>
            <a:pPr>
              <a:spcBef>
                <a:spcPts val="600"/>
              </a:spcBef>
              <a:buClr>
                <a:srgbClr val="007C91"/>
              </a:buClr>
            </a:pPr>
            <a:r>
              <a:rPr lang="en-US" sz="2000" dirty="0">
                <a:cs typeface="Times New Roman"/>
              </a:rPr>
              <a:t>There were slightly more premature births in the vaccine group compared to the unvaccinated group (2.1% in the vaccine group and 1.9% in the placebo group in the month following vaccination), but this was not statistically significant and there was no temporal relationship between vaccination and premature birth. Average birth weight and average gestational age at birth was the same in infants of vaccinated and unvaccinated mothers</a:t>
            </a:r>
          </a:p>
          <a:p>
            <a:pPr>
              <a:spcBef>
                <a:spcPts val="600"/>
              </a:spcBef>
              <a:buClr>
                <a:srgbClr val="007C91"/>
              </a:buClr>
            </a:pPr>
            <a:endParaRPr lang="en-US" sz="2000" dirty="0">
              <a:highlight>
                <a:srgbClr val="FFFF00"/>
              </a:highlight>
              <a:cs typeface="Times New Roman"/>
            </a:endParaRPr>
          </a:p>
          <a:p>
            <a:pPr>
              <a:spcBef>
                <a:spcPts val="600"/>
              </a:spcBef>
              <a:buClr>
                <a:srgbClr val="007C91"/>
              </a:buClr>
            </a:pPr>
            <a:r>
              <a:rPr lang="en-GB" sz="2000" dirty="0"/>
              <a:t>There was no mortality signals associated with prematurity, and the overall number of deaths by 24 months of age was 5 in the vaccination arm and 12 in the placebo arm. There are no safety concerns around congenital anomalies, which were less common in the vaccine arm than the placebo group. JCVI has advised that it is reassured that the safety data for </a:t>
            </a:r>
            <a:r>
              <a:rPr lang="en-GB" sz="2000" dirty="0" err="1"/>
              <a:t>Abrysvo</a:t>
            </a:r>
            <a:r>
              <a:rPr lang="en-GB" sz="2000" baseline="30000" dirty="0">
                <a:cs typeface="Times New Roman"/>
              </a:rPr>
              <a:t> ®</a:t>
            </a:r>
            <a:r>
              <a:rPr lang="en-GB" sz="2000" dirty="0"/>
              <a:t> vaccine does not raise significant concerns, and the vaccine is approved by the MHRA on the basis of safety, quality and effectiveness </a:t>
            </a:r>
            <a:endParaRPr lang="en-US" sz="2000" dirty="0">
              <a:highlight>
                <a:srgbClr val="FFFF00"/>
              </a:highlight>
              <a:cs typeface="Times New Roman"/>
            </a:endParaRPr>
          </a:p>
          <a:p>
            <a:pPr marL="228600" indent="-228600">
              <a:lnSpc>
                <a:spcPct val="90000"/>
              </a:lnSpc>
              <a:spcBef>
                <a:spcPts val="600"/>
              </a:spcBef>
              <a:buClr>
                <a:srgbClr val="007C91"/>
              </a:buClr>
              <a:buFont typeface="Arial" panose="020B0604020202020204" pitchFamily="34" charset="0"/>
              <a:buChar char="•"/>
            </a:pPr>
            <a:endParaRPr lang="en-US" sz="2000" dirty="0">
              <a:highlight>
                <a:srgbClr val="FFFF00"/>
              </a:highlight>
              <a:cs typeface="Times New Roman"/>
            </a:endParaRPr>
          </a:p>
          <a:p>
            <a:pPr marL="228600" indent="-228600">
              <a:lnSpc>
                <a:spcPct val="90000"/>
              </a:lnSpc>
              <a:spcBef>
                <a:spcPts val="600"/>
              </a:spcBef>
              <a:buClr>
                <a:srgbClr val="007C91"/>
              </a:buClr>
              <a:buFont typeface="Arial" panose="020B0604020202020204" pitchFamily="34" charset="0"/>
              <a:buChar char="•"/>
            </a:pPr>
            <a:r>
              <a:rPr lang="en-US" sz="2000" dirty="0">
                <a:cs typeface="Times New Roman"/>
              </a:rPr>
              <a:t>The RSV vaccine is a non-live vaccine (may be referred to as inactivated). It does not contain any live organisms, cannot replicate and therefore cannot cause infection in either the mother or the fetus</a:t>
            </a:r>
          </a:p>
          <a:p>
            <a:pPr marL="228600" indent="-228600">
              <a:lnSpc>
                <a:spcPct val="90000"/>
              </a:lnSpc>
              <a:spcBef>
                <a:spcPts val="600"/>
              </a:spcBef>
              <a:buClr>
                <a:srgbClr val="007C91"/>
              </a:buClr>
              <a:buFont typeface="Arial" panose="020B0604020202020204" pitchFamily="34" charset="0"/>
              <a:buChar char="•"/>
            </a:pPr>
            <a:endParaRPr lang="en-US" sz="2000" dirty="0">
              <a:cs typeface="Times New Roman"/>
            </a:endParaRPr>
          </a:p>
          <a:p>
            <a:pPr marL="228600" indent="-228600">
              <a:lnSpc>
                <a:spcPct val="90000"/>
              </a:lnSpc>
              <a:spcBef>
                <a:spcPts val="600"/>
              </a:spcBef>
              <a:buClr>
                <a:srgbClr val="007C91"/>
              </a:buClr>
              <a:buFont typeface="Arial" panose="020B0604020202020204" pitchFamily="34" charset="0"/>
              <a:buChar char="•"/>
            </a:pPr>
            <a:r>
              <a:rPr lang="en-US" sz="2000" dirty="0">
                <a:cs typeface="Times New Roman"/>
              </a:rPr>
              <a:t>As of July 2024, </a:t>
            </a:r>
            <a:r>
              <a:rPr lang="en-GB" sz="2000" dirty="0" err="1">
                <a:cs typeface="Times New Roman"/>
              </a:rPr>
              <a:t>Abrysvo</a:t>
            </a:r>
            <a:r>
              <a:rPr lang="en-GB" sz="2000" baseline="30000" dirty="0">
                <a:cs typeface="Times New Roman"/>
              </a:rPr>
              <a:t>®</a:t>
            </a:r>
            <a:r>
              <a:rPr lang="en-US" sz="2000" dirty="0">
                <a:cs typeface="Times New Roman"/>
              </a:rPr>
              <a:t> has been given to more than 100,000 pregnant women in the USA where monitoring has shown a good safety record</a:t>
            </a:r>
          </a:p>
          <a:p>
            <a:pPr marL="0" indent="0" algn="ctr">
              <a:buNone/>
            </a:pPr>
            <a:r>
              <a:rPr lang="en-GB" sz="2000" dirty="0">
                <a:latin typeface="+mn-lt"/>
                <a:cs typeface="Arial"/>
                <a:hlinkClick r:id="rId2"/>
              </a:rPr>
              <a:t>RSV Green Book Chapter (27a)</a:t>
            </a:r>
            <a:endParaRPr lang="en-GB" sz="2000" dirty="0">
              <a:latin typeface="+mn-lt"/>
              <a:cs typeface="Arial"/>
            </a:endParaRPr>
          </a:p>
          <a:p>
            <a:pPr algn="ctr"/>
            <a:endParaRPr lang="en-GB" dirty="0"/>
          </a:p>
        </p:txBody>
      </p:sp>
      <p:sp>
        <p:nvSpPr>
          <p:cNvPr id="5" name="Slide Number Placeholder 4">
            <a:extLst>
              <a:ext uri="{FF2B5EF4-FFF2-40B4-BE49-F238E27FC236}">
                <a16:creationId xmlns:a16="http://schemas.microsoft.com/office/drawing/2014/main" id="{0120531C-F81C-9FE1-B850-F32664813FB7}"/>
              </a:ext>
            </a:extLst>
          </p:cNvPr>
          <p:cNvSpPr>
            <a:spLocks noGrp="1"/>
          </p:cNvSpPr>
          <p:nvPr>
            <p:ph type="sldNum" sz="quarter" idx="12"/>
          </p:nvPr>
        </p:nvSpPr>
        <p:spPr/>
        <p:txBody>
          <a:bodyPr/>
          <a:lstStyle/>
          <a:p>
            <a:fld id="{561D0CCE-8DCC-44DC-A653-AE62B1D84A52}" type="slidenum">
              <a:rPr lang="en-GB" smtClean="0"/>
              <a:pPr/>
              <a:t>43</a:t>
            </a:fld>
            <a:endParaRPr lang="en-GB" dirty="0"/>
          </a:p>
        </p:txBody>
      </p:sp>
    </p:spTree>
    <p:extLst>
      <p:ext uri="{BB962C8B-B14F-4D97-AF65-F5344CB8AC3E}">
        <p14:creationId xmlns:p14="http://schemas.microsoft.com/office/powerpoint/2010/main" val="4270771996"/>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CCFA3B-FFC9-D604-6F25-10C6575BF728}"/>
              </a:ext>
            </a:extLst>
          </p:cNvPr>
          <p:cNvSpPr>
            <a:spLocks noGrp="1"/>
          </p:cNvSpPr>
          <p:nvPr>
            <p:ph type="title"/>
          </p:nvPr>
        </p:nvSpPr>
        <p:spPr>
          <a:xfrm>
            <a:off x="886558" y="240168"/>
            <a:ext cx="10704000" cy="648072"/>
          </a:xfrm>
        </p:spPr>
        <p:txBody>
          <a:bodyPr lIns="91440" tIns="45720" rIns="91440" bIns="45720" anchor="t" anchorCtr="0"/>
          <a:lstStyle/>
          <a:p>
            <a:r>
              <a:rPr lang="en-GB" sz="4400" b="1" dirty="0" err="1">
                <a:solidFill>
                  <a:srgbClr val="002060"/>
                </a:solidFill>
                <a:latin typeface="Arial"/>
                <a:cs typeface="Arial"/>
              </a:rPr>
              <a:t>Abrysvo</a:t>
            </a:r>
            <a:r>
              <a:rPr lang="en-GB" sz="4400" b="1" baseline="30000" dirty="0">
                <a:solidFill>
                  <a:srgbClr val="002060"/>
                </a:solidFill>
                <a:latin typeface="Arial"/>
                <a:cs typeface="Arial"/>
              </a:rPr>
              <a:t>® </a:t>
            </a:r>
            <a:r>
              <a:rPr lang="en-GB" sz="4400" b="1" dirty="0">
                <a:solidFill>
                  <a:schemeClr val="tx1"/>
                </a:solidFill>
                <a:latin typeface="Arial"/>
                <a:cs typeface="Arial"/>
              </a:rPr>
              <a:t>Vaccine safety in older adults</a:t>
            </a:r>
          </a:p>
        </p:txBody>
      </p:sp>
      <p:sp>
        <p:nvSpPr>
          <p:cNvPr id="3" name="Content Placeholder 2">
            <a:extLst>
              <a:ext uri="{FF2B5EF4-FFF2-40B4-BE49-F238E27FC236}">
                <a16:creationId xmlns:a16="http://schemas.microsoft.com/office/drawing/2014/main" id="{B8A4AF69-2DD2-4CA2-FB2E-6272C4D9B206}"/>
              </a:ext>
            </a:extLst>
          </p:cNvPr>
          <p:cNvSpPr>
            <a:spLocks noGrp="1"/>
          </p:cNvSpPr>
          <p:nvPr>
            <p:ph idx="1"/>
          </p:nvPr>
        </p:nvSpPr>
        <p:spPr>
          <a:xfrm>
            <a:off x="797437" y="1115463"/>
            <a:ext cx="10329476" cy="4782378"/>
          </a:xfrm>
        </p:spPr>
        <p:txBody>
          <a:bodyPr lIns="91440" tIns="45720" rIns="91440" bIns="45720" anchor="t">
            <a:normAutofit/>
          </a:bodyPr>
          <a:lstStyle/>
          <a:p>
            <a:pPr marL="0" indent="0">
              <a:lnSpc>
                <a:spcPct val="100000"/>
              </a:lnSpc>
              <a:spcBef>
                <a:spcPts val="600"/>
              </a:spcBef>
              <a:buNone/>
            </a:pPr>
            <a:endParaRPr lang="en-US" sz="1400" dirty="0">
              <a:latin typeface="Arial"/>
              <a:ea typeface="Times New Roman" panose="02020603050405020304" pitchFamily="18" charset="0"/>
              <a:cs typeface="Arial"/>
            </a:endParaRPr>
          </a:p>
          <a:p>
            <a:pPr marL="447675" indent="-447675">
              <a:lnSpc>
                <a:spcPct val="100000"/>
              </a:lnSpc>
              <a:spcBef>
                <a:spcPts val="600"/>
              </a:spcBef>
            </a:pPr>
            <a:r>
              <a:rPr lang="en-US" sz="2200" dirty="0">
                <a:effectLst/>
                <a:ea typeface="Times New Roman" panose="02020603050405020304" pitchFamily="18" charset="0"/>
                <a:cs typeface="Times New Roman"/>
              </a:rPr>
              <a:t>A small number of cases of Guillain-Barré syndrome (GBS) have been reported in older adults following vaccination with </a:t>
            </a:r>
            <a:r>
              <a:rPr lang="en-US" sz="2200" dirty="0" err="1">
                <a:effectLst/>
                <a:ea typeface="Times New Roman" panose="02020603050405020304" pitchFamily="18" charset="0"/>
                <a:cs typeface="Times New Roman"/>
              </a:rPr>
              <a:t>Abrysvo</a:t>
            </a:r>
            <a:r>
              <a:rPr lang="en-US" sz="2200" baseline="30000" dirty="0">
                <a:effectLst/>
                <a:ea typeface="Times New Roman" panose="02020603050405020304" pitchFamily="18" charset="0"/>
                <a:cs typeface="Times New Roman"/>
              </a:rPr>
              <a:t>®</a:t>
            </a:r>
            <a:r>
              <a:rPr lang="en-US" sz="2200" dirty="0">
                <a:effectLst/>
                <a:ea typeface="Times New Roman" panose="02020603050405020304" pitchFamily="18" charset="0"/>
                <a:cs typeface="Times New Roman"/>
              </a:rPr>
              <a:t> in the trials and in post-marketing surveillance in the USA. </a:t>
            </a:r>
            <a:r>
              <a:rPr lang="en-US" sz="2200" dirty="0">
                <a:effectLst/>
                <a:ea typeface="Arial" panose="020B0604020202020204" pitchFamily="34" charset="0"/>
                <a:cs typeface="Arial"/>
              </a:rPr>
              <a:t>GBS is a rare and serious condition that affects the nerves. It mainly affects the feet, hands and limbs, causing problems such as numbness, weakness and pain. In severe cases, GBS can cause difficulty moving, walking, breathing and/ or swallowing. GBS is most common following infection, including campylobacter and influenza</a:t>
            </a:r>
          </a:p>
          <a:p>
            <a:pPr marL="447675" indent="-447675">
              <a:lnSpc>
                <a:spcPct val="100000"/>
              </a:lnSpc>
              <a:spcBef>
                <a:spcPts val="600"/>
              </a:spcBef>
            </a:pPr>
            <a:endParaRPr lang="en-GB" sz="2200" dirty="0">
              <a:effectLst/>
              <a:ea typeface="Times New Roman" panose="02020603050405020304" pitchFamily="18" charset="0"/>
              <a:cs typeface="Arial"/>
            </a:endParaRPr>
          </a:p>
          <a:p>
            <a:pPr marL="447675" indent="-447675">
              <a:lnSpc>
                <a:spcPct val="100000"/>
              </a:lnSpc>
              <a:spcBef>
                <a:spcPts val="600"/>
              </a:spcBef>
            </a:pPr>
            <a:r>
              <a:rPr lang="en-US" sz="2200" dirty="0">
                <a:cs typeface="Arial"/>
              </a:rPr>
              <a:t>Around 5 cases of GBS were reported for every million doses of</a:t>
            </a:r>
            <a:r>
              <a:rPr lang="en-GB" sz="2200" dirty="0">
                <a:cs typeface="Arial"/>
              </a:rPr>
              <a:t> </a:t>
            </a:r>
            <a:r>
              <a:rPr lang="en-GB" sz="2200" dirty="0" err="1">
                <a:cs typeface="Arial"/>
              </a:rPr>
              <a:t>Abrysvo</a:t>
            </a:r>
            <a:r>
              <a:rPr lang="en-GB" sz="2200" baseline="30000" dirty="0">
                <a:cs typeface="Arial"/>
              </a:rPr>
              <a:t>®</a:t>
            </a:r>
            <a:r>
              <a:rPr lang="en-GB" sz="2200" dirty="0">
                <a:cs typeface="Arial"/>
              </a:rPr>
              <a:t> </a:t>
            </a:r>
            <a:r>
              <a:rPr lang="en-US" sz="2200" dirty="0">
                <a:cs typeface="Arial"/>
              </a:rPr>
              <a:t>given to recipients in the USA (against a background rate of 0.5 per million people vaccinated with vaccines considered not to have association with GBS) </a:t>
            </a:r>
            <a:endParaRPr lang="en-US" sz="2200" dirty="0">
              <a:cs typeface="Arial" panose="020B0604020202020204" pitchFamily="34" charset="0"/>
            </a:endParaRPr>
          </a:p>
          <a:p>
            <a:pPr marL="4445" indent="-4445"/>
            <a:endParaRPr lang="en-GB" dirty="0">
              <a:cs typeface="Arial"/>
            </a:endParaRPr>
          </a:p>
        </p:txBody>
      </p:sp>
      <p:sp>
        <p:nvSpPr>
          <p:cNvPr id="4" name="Slide Number Placeholder 3">
            <a:extLst>
              <a:ext uri="{FF2B5EF4-FFF2-40B4-BE49-F238E27FC236}">
                <a16:creationId xmlns:a16="http://schemas.microsoft.com/office/drawing/2014/main" id="{00068289-D387-29B2-4EA3-A0BC36BEB210}"/>
              </a:ext>
            </a:extLst>
          </p:cNvPr>
          <p:cNvSpPr>
            <a:spLocks noGrp="1"/>
          </p:cNvSpPr>
          <p:nvPr>
            <p:ph type="sldNum" sz="quarter" idx="10"/>
          </p:nvPr>
        </p:nvSpPr>
        <p:spPr>
          <a:xfrm>
            <a:off x="10555949" y="6383016"/>
            <a:ext cx="12274194" cy="549275"/>
          </a:xfrm>
        </p:spPr>
        <p:txBody>
          <a:bodyPr/>
          <a:lstStyle/>
          <a:p>
            <a:pPr marL="531813">
              <a:defRPr/>
            </a:pPr>
            <a:r>
              <a:rPr lang="en-US" dirty="0">
                <a:solidFill>
                  <a:schemeClr val="bg1"/>
                </a:solidFill>
              </a:rPr>
              <a:t>  </a:t>
            </a:r>
            <a:fld id="{2565FA6D-D4C8-4C4C-AC4B-3269734D34D8}" type="slidenum">
              <a:rPr lang="en-US" b="1" smtClean="0">
                <a:solidFill>
                  <a:schemeClr val="bg1"/>
                </a:solidFill>
              </a:rPr>
              <a:pPr marL="531813">
                <a:defRPr/>
              </a:pPr>
              <a:t>44</a:t>
            </a:fld>
            <a:endParaRPr lang="en-US" b="1" dirty="0">
              <a:solidFill>
                <a:schemeClr val="bg1"/>
              </a:solidFill>
            </a:endParaRPr>
          </a:p>
        </p:txBody>
      </p:sp>
    </p:spTree>
    <p:extLst>
      <p:ext uri="{BB962C8B-B14F-4D97-AF65-F5344CB8AC3E}">
        <p14:creationId xmlns:p14="http://schemas.microsoft.com/office/powerpoint/2010/main" val="4128698244"/>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527E64-18EF-8EA9-9562-C50EFB621F90}"/>
              </a:ext>
            </a:extLst>
          </p:cNvPr>
          <p:cNvSpPr>
            <a:spLocks noGrp="1"/>
          </p:cNvSpPr>
          <p:nvPr>
            <p:ph type="title"/>
          </p:nvPr>
        </p:nvSpPr>
        <p:spPr/>
        <p:txBody>
          <a:bodyPr/>
          <a:lstStyle/>
          <a:p>
            <a:pPr algn="ctr"/>
            <a:r>
              <a:rPr lang="en-GB" sz="4000" b="1" dirty="0" err="1">
                <a:solidFill>
                  <a:srgbClr val="002060"/>
                </a:solidFill>
                <a:latin typeface="Arial"/>
                <a:cs typeface="Arial"/>
              </a:rPr>
              <a:t>Abrysvo</a:t>
            </a:r>
            <a:r>
              <a:rPr lang="en-GB" sz="4000" b="1" baseline="30000" dirty="0">
                <a:solidFill>
                  <a:srgbClr val="002060"/>
                </a:solidFill>
                <a:latin typeface="Arial"/>
                <a:cs typeface="Arial"/>
              </a:rPr>
              <a:t>® </a:t>
            </a:r>
            <a:r>
              <a:rPr lang="en-GB" sz="4000" b="1" dirty="0">
                <a:solidFill>
                  <a:schemeClr val="tx1"/>
                </a:solidFill>
                <a:latin typeface="Arial"/>
                <a:cs typeface="Arial"/>
              </a:rPr>
              <a:t>Vaccine safety</a:t>
            </a:r>
            <a:endParaRPr lang="en-GB" dirty="0"/>
          </a:p>
        </p:txBody>
      </p:sp>
      <p:sp>
        <p:nvSpPr>
          <p:cNvPr id="3" name="Content Placeholder 2">
            <a:extLst>
              <a:ext uri="{FF2B5EF4-FFF2-40B4-BE49-F238E27FC236}">
                <a16:creationId xmlns:a16="http://schemas.microsoft.com/office/drawing/2014/main" id="{AA4B580D-C32B-D5BC-E7D1-0D42B1849ABB}"/>
              </a:ext>
            </a:extLst>
          </p:cNvPr>
          <p:cNvSpPr>
            <a:spLocks noGrp="1"/>
          </p:cNvSpPr>
          <p:nvPr>
            <p:ph idx="1"/>
          </p:nvPr>
        </p:nvSpPr>
        <p:spPr>
          <a:xfrm>
            <a:off x="744000" y="1412777"/>
            <a:ext cx="10228800" cy="4320203"/>
          </a:xfrm>
        </p:spPr>
        <p:txBody>
          <a:bodyPr/>
          <a:lstStyle/>
          <a:p>
            <a:pPr marL="447675" indent="-447675">
              <a:lnSpc>
                <a:spcPct val="100000"/>
              </a:lnSpc>
              <a:spcBef>
                <a:spcPts val="600"/>
              </a:spcBef>
            </a:pPr>
            <a:r>
              <a:rPr lang="en-US" sz="2000" b="1" dirty="0">
                <a:cs typeface="Arial"/>
              </a:rPr>
              <a:t>Overall, the benefits of RSV protection in the eligible groups are highly favorable relative to the risks of serious adverse reactions </a:t>
            </a:r>
            <a:endParaRPr lang="en-GB" sz="2000" b="1" dirty="0">
              <a:cs typeface="Arial" panose="020B0604020202020204" pitchFamily="34" charset="0"/>
            </a:endParaRPr>
          </a:p>
          <a:p>
            <a:pPr marL="447675" indent="-447675">
              <a:lnSpc>
                <a:spcPct val="100000"/>
              </a:lnSpc>
              <a:spcBef>
                <a:spcPts val="600"/>
              </a:spcBef>
            </a:pPr>
            <a:r>
              <a:rPr lang="en-US" sz="2000" dirty="0">
                <a:cs typeface="Arial"/>
              </a:rPr>
              <a:t>Healthcare professionals should be alert to the signs and symptoms of GBS, to ensure correct diagnosis in order to initiate adequate supportive care and treatment and to rule out other causes</a:t>
            </a:r>
          </a:p>
          <a:p>
            <a:pPr marL="447675" indent="-447675">
              <a:buClr>
                <a:srgbClr val="007C91"/>
              </a:buClr>
              <a:buFont typeface="Arial" panose="020B0604020202020204" pitchFamily="34" charset="0"/>
              <a:buChar char="•"/>
              <a:defRPr/>
            </a:pPr>
            <a:r>
              <a:rPr lang="en-US" sz="2000" dirty="0">
                <a:cs typeface="Arial"/>
              </a:rPr>
              <a:t>Individuals with a history of GBS should be vaccinated if they are in an eligible group. There is evidence from other vaccines to suggest that having had a prior diagnosis of GBS does not predispose an individual to further episodes of GBS following immunisation</a:t>
            </a:r>
          </a:p>
          <a:p>
            <a:pPr marL="447675" indent="-447675">
              <a:buClr>
                <a:srgbClr val="007C91"/>
              </a:buClr>
              <a:buFont typeface="Arial" panose="020B0604020202020204" pitchFamily="34" charset="0"/>
              <a:buChar char="•"/>
              <a:defRPr/>
            </a:pPr>
            <a:r>
              <a:rPr lang="en-US" sz="2000" dirty="0">
                <a:cs typeface="Arial"/>
              </a:rPr>
              <a:t>Cases of GBS that occur following vaccination may occur by chance (the background rate of GBS is 20 per million per year in the population)</a:t>
            </a:r>
            <a:endParaRPr lang="en-GB" sz="2000" dirty="0">
              <a:cs typeface="Arial"/>
            </a:endParaRPr>
          </a:p>
          <a:p>
            <a:endParaRPr lang="en-GB" dirty="0"/>
          </a:p>
        </p:txBody>
      </p:sp>
      <p:sp>
        <p:nvSpPr>
          <p:cNvPr id="4" name="Slide Number Placeholder 3">
            <a:extLst>
              <a:ext uri="{FF2B5EF4-FFF2-40B4-BE49-F238E27FC236}">
                <a16:creationId xmlns:a16="http://schemas.microsoft.com/office/drawing/2014/main" id="{BFB166DD-BFC4-0530-E603-1C7F0BDF46CD}"/>
              </a:ext>
            </a:extLst>
          </p:cNvPr>
          <p:cNvSpPr>
            <a:spLocks noGrp="1"/>
          </p:cNvSpPr>
          <p:nvPr>
            <p:ph type="sldNum" sz="quarter" idx="10"/>
          </p:nvPr>
        </p:nvSpPr>
        <p:spPr/>
        <p:txBody>
          <a:bodyPr/>
          <a:lstStyle/>
          <a:p>
            <a:pPr marL="531813">
              <a:defRPr/>
            </a:pPr>
            <a:r>
              <a:rPr lang="en-US"/>
              <a:t>  </a:t>
            </a:r>
            <a:fld id="{2565FA6D-D4C8-4C4C-AC4B-3269734D34D8}" type="slidenum">
              <a:rPr lang="en-US" smtClean="0"/>
              <a:pPr marL="531813">
                <a:defRPr/>
              </a:pPr>
              <a:t>45</a:t>
            </a:fld>
            <a:endParaRPr lang="en-US"/>
          </a:p>
        </p:txBody>
      </p:sp>
      <p:sp>
        <p:nvSpPr>
          <p:cNvPr id="5" name="Footer Placeholder 4">
            <a:extLst>
              <a:ext uri="{FF2B5EF4-FFF2-40B4-BE49-F238E27FC236}">
                <a16:creationId xmlns:a16="http://schemas.microsoft.com/office/drawing/2014/main" id="{447BA7C7-F00C-B0B3-053F-819CA0A8941F}"/>
              </a:ext>
            </a:extLst>
          </p:cNvPr>
          <p:cNvSpPr>
            <a:spLocks noGrp="1"/>
          </p:cNvSpPr>
          <p:nvPr>
            <p:ph type="ftr" sz="quarter" idx="11"/>
          </p:nvPr>
        </p:nvSpPr>
        <p:spPr>
          <a:xfrm>
            <a:off x="838200" y="6308726"/>
            <a:ext cx="10007606" cy="363600"/>
          </a:xfrm>
        </p:spPr>
        <p:txBody>
          <a:bodyPr/>
          <a:lstStyle/>
          <a:p>
            <a:r>
              <a:rPr lang="en-GB" sz="1400" dirty="0"/>
              <a:t>RSV vaccination programme for older adults: training slide set for healthcare practitioners</a:t>
            </a:r>
          </a:p>
        </p:txBody>
      </p:sp>
      <p:sp>
        <p:nvSpPr>
          <p:cNvPr id="7" name="Slide Number Placeholder 10">
            <a:extLst>
              <a:ext uri="{FF2B5EF4-FFF2-40B4-BE49-F238E27FC236}">
                <a16:creationId xmlns:a16="http://schemas.microsoft.com/office/drawing/2014/main" id="{F6BA1DC7-7D84-793A-AB0B-E5FE6189201C}"/>
              </a:ext>
            </a:extLst>
          </p:cNvPr>
          <p:cNvSpPr txBox="1">
            <a:spLocks/>
          </p:cNvSpPr>
          <p:nvPr/>
        </p:nvSpPr>
        <p:spPr>
          <a:xfrm>
            <a:off x="10723300" y="6299589"/>
            <a:ext cx="10479640" cy="370276"/>
          </a:xfr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531813">
              <a:lnSpc>
                <a:spcPct val="150000"/>
              </a:lnSpc>
              <a:defRPr/>
            </a:pPr>
            <a:fld id="{344369E4-5DE7-46E5-874E-4FD437973785}" type="slidenum">
              <a:rPr lang="en-GB" b="1" smtClean="0">
                <a:solidFill>
                  <a:schemeClr val="bg1"/>
                </a:solidFill>
              </a:rPr>
              <a:pPr marL="531813">
                <a:lnSpc>
                  <a:spcPct val="150000"/>
                </a:lnSpc>
                <a:defRPr/>
              </a:pPr>
              <a:t>45</a:t>
            </a:fld>
            <a:endParaRPr lang="en-US" b="1" dirty="0">
              <a:solidFill>
                <a:schemeClr val="bg1"/>
              </a:solidFill>
            </a:endParaRPr>
          </a:p>
        </p:txBody>
      </p:sp>
    </p:spTree>
    <p:extLst>
      <p:ext uri="{BB962C8B-B14F-4D97-AF65-F5344CB8AC3E}">
        <p14:creationId xmlns:p14="http://schemas.microsoft.com/office/powerpoint/2010/main" val="224157038"/>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783223-E3AF-430F-7049-235E069FF2FA}"/>
              </a:ext>
            </a:extLst>
          </p:cNvPr>
          <p:cNvSpPr>
            <a:spLocks noGrp="1"/>
          </p:cNvSpPr>
          <p:nvPr>
            <p:ph type="title"/>
          </p:nvPr>
        </p:nvSpPr>
        <p:spPr>
          <a:xfrm>
            <a:off x="404037" y="21812"/>
            <a:ext cx="10515600" cy="598725"/>
          </a:xfrm>
        </p:spPr>
        <p:txBody>
          <a:bodyPr lIns="91440" tIns="45720" rIns="91440" bIns="45720" anchor="t">
            <a:normAutofit fontScale="90000"/>
          </a:bodyPr>
          <a:lstStyle/>
          <a:p>
            <a:pPr algn="ctr"/>
            <a:r>
              <a:rPr lang="en-GB" b="1" dirty="0">
                <a:latin typeface="Arial"/>
                <a:cs typeface="Arial"/>
              </a:rPr>
              <a:t>Preparing the </a:t>
            </a:r>
            <a:r>
              <a:rPr lang="en-GB" b="1" dirty="0" err="1">
                <a:latin typeface="Arial"/>
                <a:cs typeface="Arial"/>
              </a:rPr>
              <a:t>Abrysvo</a:t>
            </a:r>
            <a:r>
              <a:rPr lang="en-GB" b="1" baseline="30000" dirty="0">
                <a:latin typeface="Arial"/>
                <a:cs typeface="Arial"/>
              </a:rPr>
              <a:t>®</a:t>
            </a:r>
            <a:r>
              <a:rPr lang="en-GB" b="1" dirty="0">
                <a:latin typeface="Arial"/>
                <a:cs typeface="Arial"/>
              </a:rPr>
              <a:t> vaccine</a:t>
            </a:r>
            <a:r>
              <a:rPr lang="en-GB" dirty="0">
                <a:latin typeface="Arial"/>
                <a:cs typeface="Arial"/>
              </a:rPr>
              <a:t> </a:t>
            </a:r>
            <a:endParaRPr lang="en-US" dirty="0"/>
          </a:p>
        </p:txBody>
      </p:sp>
      <p:sp>
        <p:nvSpPr>
          <p:cNvPr id="3" name="Content Placeholder 2">
            <a:extLst>
              <a:ext uri="{FF2B5EF4-FFF2-40B4-BE49-F238E27FC236}">
                <a16:creationId xmlns:a16="http://schemas.microsoft.com/office/drawing/2014/main" id="{6EF75CA4-C850-5F50-86A2-336BB7B091CC}"/>
              </a:ext>
            </a:extLst>
          </p:cNvPr>
          <p:cNvSpPr>
            <a:spLocks noGrp="1"/>
          </p:cNvSpPr>
          <p:nvPr>
            <p:ph idx="1"/>
          </p:nvPr>
        </p:nvSpPr>
        <p:spPr>
          <a:xfrm>
            <a:off x="330205" y="684592"/>
            <a:ext cx="11457758" cy="4509385"/>
          </a:xfrm>
        </p:spPr>
        <p:txBody>
          <a:bodyPr vert="horz" lIns="91440" tIns="45720" rIns="91440" bIns="45720" rtlCol="0" anchor="t">
            <a:normAutofit fontScale="62500" lnSpcReduction="20000"/>
          </a:bodyPr>
          <a:lstStyle/>
          <a:p>
            <a:r>
              <a:rPr lang="en-US" sz="3200" dirty="0" err="1">
                <a:cs typeface="Arial"/>
              </a:rPr>
              <a:t>Abrysvo</a:t>
            </a:r>
            <a:r>
              <a:rPr lang="en-US" sz="3200" baseline="30000" dirty="0">
                <a:cs typeface="Arial"/>
              </a:rPr>
              <a:t>®</a:t>
            </a:r>
            <a:r>
              <a:rPr lang="en-US" sz="3200" dirty="0">
                <a:cs typeface="Arial"/>
              </a:rPr>
              <a:t> vaccine must be reconstituted prior to administration by adding the entire contents of the pre-filled syringe of solvent to the vial containing the powder using the vial adaptor</a:t>
            </a:r>
          </a:p>
          <a:p>
            <a:r>
              <a:rPr lang="en-US" sz="3200" dirty="0">
                <a:cs typeface="Arial"/>
              </a:rPr>
              <a:t>the vaccine must be reconstituted only with the solvent provided</a:t>
            </a:r>
          </a:p>
          <a:p>
            <a:endParaRPr lang="en-US" sz="2900" dirty="0"/>
          </a:p>
          <a:p>
            <a:endParaRPr lang="en-US" sz="2900" dirty="0"/>
          </a:p>
          <a:p>
            <a:endParaRPr lang="en-US" sz="2900" dirty="0"/>
          </a:p>
          <a:p>
            <a:endParaRPr lang="en-US" sz="2900" dirty="0"/>
          </a:p>
          <a:p>
            <a:endParaRPr lang="en-US" sz="2900" dirty="0"/>
          </a:p>
          <a:p>
            <a:endParaRPr lang="en-US" sz="2900" dirty="0"/>
          </a:p>
          <a:p>
            <a:pPr marL="0" indent="0">
              <a:buNone/>
            </a:pPr>
            <a:endParaRPr lang="en-GB" sz="2900" dirty="0">
              <a:effectLst/>
              <a:ea typeface="Times New Roman" panose="02020603050405020304" pitchFamily="18" charset="0"/>
              <a:cs typeface="Times New Roman" panose="02020603050405020304" pitchFamily="18" charset="0"/>
            </a:endParaRPr>
          </a:p>
          <a:p>
            <a:pPr marL="0" indent="0">
              <a:buNone/>
            </a:pPr>
            <a:endParaRPr lang="en-GB" sz="2200" dirty="0">
              <a:effectLst/>
              <a:ea typeface="Times New Roman" panose="02020603050405020304" pitchFamily="18" charset="0"/>
              <a:cs typeface="Times New Roman"/>
            </a:endParaRPr>
          </a:p>
          <a:p>
            <a:endParaRPr lang="en-GB" sz="3200" dirty="0">
              <a:effectLst/>
              <a:ea typeface="Times New Roman" panose="02020603050405020304" pitchFamily="18" charset="0"/>
              <a:cs typeface="Times New Roman"/>
            </a:endParaRPr>
          </a:p>
          <a:p>
            <a:r>
              <a:rPr lang="en-GB" sz="3200" dirty="0">
                <a:effectLst/>
                <a:ea typeface="Times New Roman" panose="02020603050405020304" pitchFamily="18" charset="0"/>
                <a:cs typeface="Times New Roman"/>
              </a:rPr>
              <a:t>Clear instructions on how to prepare the vaccine for administration can be found in the SmPC and the </a:t>
            </a:r>
            <a:r>
              <a:rPr lang="en-GB" sz="3200" u="sng" dirty="0">
                <a:solidFill>
                  <a:srgbClr val="0000FF"/>
                </a:solidFill>
                <a:ea typeface="Times New Roman" panose="02020603050405020304" pitchFamily="18" charset="0"/>
                <a:cs typeface="Times New Roman"/>
                <a:hlinkClick r:id="rId2"/>
              </a:rPr>
              <a:t>manufacturer's</a:t>
            </a:r>
            <a:r>
              <a:rPr lang="en-GB" sz="3200" u="sng" dirty="0">
                <a:solidFill>
                  <a:srgbClr val="0000FF"/>
                </a:solidFill>
                <a:effectLst/>
                <a:ea typeface="Times New Roman" panose="02020603050405020304" pitchFamily="18" charset="0"/>
                <a:cs typeface="Times New Roman"/>
                <a:hlinkClick r:id="rId2"/>
              </a:rPr>
              <a:t> video</a:t>
            </a:r>
            <a:r>
              <a:rPr lang="en-GB" sz="3200" dirty="0">
                <a:effectLst/>
                <a:ea typeface="Times New Roman" panose="02020603050405020304" pitchFamily="18" charset="0"/>
                <a:cs typeface="Times New Roman"/>
              </a:rPr>
              <a:t>. Immunisers are strongly encouraged to watch the video in its entirety before preparing the vaccine for the first time  </a:t>
            </a:r>
          </a:p>
          <a:p>
            <a:endParaRPr lang="en-US" dirty="0"/>
          </a:p>
        </p:txBody>
      </p:sp>
      <p:sp>
        <p:nvSpPr>
          <p:cNvPr id="5" name="Slide Number Placeholder 4">
            <a:extLst>
              <a:ext uri="{FF2B5EF4-FFF2-40B4-BE49-F238E27FC236}">
                <a16:creationId xmlns:a16="http://schemas.microsoft.com/office/drawing/2014/main" id="{792F8A25-34F5-8588-751F-96B104A16FBF}"/>
              </a:ext>
            </a:extLst>
          </p:cNvPr>
          <p:cNvSpPr>
            <a:spLocks noGrp="1"/>
          </p:cNvSpPr>
          <p:nvPr>
            <p:ph type="sldNum" sz="quarter" idx="11"/>
          </p:nvPr>
        </p:nvSpPr>
        <p:spPr>
          <a:xfrm>
            <a:off x="11454062" y="6361828"/>
            <a:ext cx="7315200" cy="365125"/>
          </a:xfrm>
        </p:spPr>
        <p:txBody>
          <a:bodyPr/>
          <a:lstStyle/>
          <a:p>
            <a:fld id="{344369E4-5DE7-46E5-874E-4FD437973785}" type="slidenum">
              <a:rPr lang="en-GB" smtClean="0"/>
              <a:pPr/>
              <a:t>46</a:t>
            </a:fld>
            <a:endParaRPr lang="en-GB" sz="1400" dirty="0"/>
          </a:p>
        </p:txBody>
      </p:sp>
      <p:pic>
        <p:nvPicPr>
          <p:cNvPr id="1026" name="Picture 2">
            <a:extLst>
              <a:ext uri="{FF2B5EF4-FFF2-40B4-BE49-F238E27FC236}">
                <a16:creationId xmlns:a16="http://schemas.microsoft.com/office/drawing/2014/main" id="{EAA0C133-896B-5738-F5EB-11EE892C6CC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071764" y="1688429"/>
            <a:ext cx="7180137" cy="2213473"/>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a:extLst>
              <a:ext uri="{FF2B5EF4-FFF2-40B4-BE49-F238E27FC236}">
                <a16:creationId xmlns:a16="http://schemas.microsoft.com/office/drawing/2014/main" id="{15833DB6-B261-A611-978A-F7FAA00F0FF6}"/>
              </a:ext>
            </a:extLst>
          </p:cNvPr>
          <p:cNvSpPr txBox="1"/>
          <p:nvPr/>
        </p:nvSpPr>
        <p:spPr>
          <a:xfrm>
            <a:off x="4290232" y="3965957"/>
            <a:ext cx="2743199" cy="27699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200" dirty="0">
                <a:cs typeface="Arial"/>
              </a:rPr>
              <a:t>Image from </a:t>
            </a:r>
            <a:r>
              <a:rPr lang="en-GB" sz="1200" dirty="0" err="1">
                <a:cs typeface="Arial"/>
              </a:rPr>
              <a:t>Abrysvo</a:t>
            </a:r>
            <a:r>
              <a:rPr lang="en-GB" sz="1100" baseline="30000" dirty="0">
                <a:cs typeface="Arial"/>
              </a:rPr>
              <a:t>®</a:t>
            </a:r>
            <a:r>
              <a:rPr lang="en-GB" sz="1200" dirty="0">
                <a:cs typeface="Arial"/>
              </a:rPr>
              <a:t> vaccine SPC</a:t>
            </a:r>
            <a:endParaRPr lang="en-US" dirty="0"/>
          </a:p>
        </p:txBody>
      </p:sp>
      <p:sp>
        <p:nvSpPr>
          <p:cNvPr id="4" name="TextBox 3">
            <a:extLst>
              <a:ext uri="{FF2B5EF4-FFF2-40B4-BE49-F238E27FC236}">
                <a16:creationId xmlns:a16="http://schemas.microsoft.com/office/drawing/2014/main" id="{CCC9B687-06A8-29D3-8730-F570AFE4A2F6}"/>
              </a:ext>
            </a:extLst>
          </p:cNvPr>
          <p:cNvSpPr txBox="1"/>
          <p:nvPr/>
        </p:nvSpPr>
        <p:spPr>
          <a:xfrm>
            <a:off x="943640" y="6211669"/>
            <a:ext cx="9436394" cy="646331"/>
          </a:xfrm>
          <a:prstGeom prst="rect">
            <a:avLst/>
          </a:prstGeom>
          <a:noFill/>
        </p:spPr>
        <p:txBody>
          <a:bodyPr wrap="square">
            <a:spAutoFit/>
          </a:bodyPr>
          <a:lstStyle/>
          <a:p>
            <a:pPr algn="ctr"/>
            <a:r>
              <a:rPr lang="en-GB" sz="1800" dirty="0" err="1">
                <a:hlinkClick r:id="rId4"/>
              </a:rPr>
              <a:t>Abrysvo</a:t>
            </a:r>
            <a:r>
              <a:rPr lang="en-GB" sz="1800" dirty="0">
                <a:hlinkClick r:id="rId4"/>
              </a:rPr>
              <a:t> powder and solvent for solution for injection - Summary of Product Characteristics (SmPC) - (</a:t>
            </a:r>
            <a:r>
              <a:rPr lang="en-GB" sz="1800" dirty="0" err="1">
                <a:hlinkClick r:id="rId4"/>
              </a:rPr>
              <a:t>emc</a:t>
            </a:r>
            <a:r>
              <a:rPr lang="en-GB" sz="1800" dirty="0">
                <a:hlinkClick r:id="rId4"/>
              </a:rPr>
              <a:t>) (medicines.org.uk)</a:t>
            </a:r>
            <a:endParaRPr lang="en-GB" dirty="0"/>
          </a:p>
        </p:txBody>
      </p:sp>
      <p:sp>
        <p:nvSpPr>
          <p:cNvPr id="8" name="TextBox 7">
            <a:extLst>
              <a:ext uri="{FF2B5EF4-FFF2-40B4-BE49-F238E27FC236}">
                <a16:creationId xmlns:a16="http://schemas.microsoft.com/office/drawing/2014/main" id="{F21A015A-4BFF-6BE5-2974-5AF502FDA8A8}"/>
              </a:ext>
            </a:extLst>
          </p:cNvPr>
          <p:cNvSpPr txBox="1"/>
          <p:nvPr/>
        </p:nvSpPr>
        <p:spPr>
          <a:xfrm>
            <a:off x="542932" y="5194992"/>
            <a:ext cx="11032304" cy="1015663"/>
          </a:xfrm>
          <a:prstGeom prst="rect">
            <a:avLst/>
          </a:prstGeom>
          <a:noFill/>
        </p:spPr>
        <p:txBody>
          <a:bodyPr wrap="square">
            <a:spAutoFit/>
          </a:bodyPr>
          <a:lstStyle/>
          <a:p>
            <a:pPr marL="0" indent="0">
              <a:buNone/>
            </a:pPr>
            <a:r>
              <a:rPr lang="en-GB" sz="2000" dirty="0"/>
              <a:t>More detailed information about the preparation, reconstitution and administration of  </a:t>
            </a:r>
            <a:r>
              <a:rPr lang="en-GB" sz="2000" dirty="0" err="1">
                <a:latin typeface="Arial"/>
                <a:cs typeface="Arial"/>
              </a:rPr>
              <a:t>Abrysvo</a:t>
            </a:r>
            <a:r>
              <a:rPr lang="en-GB" sz="2000" baseline="30000" dirty="0">
                <a:latin typeface="Arial"/>
                <a:cs typeface="Arial"/>
              </a:rPr>
              <a:t>®</a:t>
            </a:r>
            <a:r>
              <a:rPr lang="en-GB" sz="2000" dirty="0">
                <a:latin typeface="Arial"/>
                <a:cs typeface="Arial"/>
              </a:rPr>
              <a:t> vaccine can be found in the RSV</a:t>
            </a:r>
            <a:r>
              <a:rPr lang="en-GB" sz="2000" dirty="0"/>
              <a:t> training slides which are available to view here: </a:t>
            </a:r>
            <a:r>
              <a:rPr lang="en-GB" sz="2000" dirty="0">
                <a:hlinkClick r:id="rId5"/>
              </a:rPr>
              <a:t>Immunisation training resources and events - Public Health Wales (</a:t>
            </a:r>
            <a:r>
              <a:rPr lang="en-GB" sz="2000" dirty="0" err="1">
                <a:hlinkClick r:id="rId5"/>
              </a:rPr>
              <a:t>nhs.wales</a:t>
            </a:r>
            <a:r>
              <a:rPr lang="en-GB" sz="2000" dirty="0">
                <a:hlinkClick r:id="rId5"/>
              </a:rPr>
              <a:t>)</a:t>
            </a:r>
            <a:endParaRPr lang="en-GB" sz="2000" dirty="0"/>
          </a:p>
        </p:txBody>
      </p:sp>
    </p:spTree>
    <p:extLst>
      <p:ext uri="{BB962C8B-B14F-4D97-AF65-F5344CB8AC3E}">
        <p14:creationId xmlns:p14="http://schemas.microsoft.com/office/powerpoint/2010/main" val="1689919944"/>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120957-BF7C-4DF6-A7E6-A09B430B3981}"/>
              </a:ext>
            </a:extLst>
          </p:cNvPr>
          <p:cNvSpPr>
            <a:spLocks noGrp="1"/>
          </p:cNvSpPr>
          <p:nvPr>
            <p:ph type="title"/>
          </p:nvPr>
        </p:nvSpPr>
        <p:spPr>
          <a:xfrm>
            <a:off x="454423" y="124788"/>
            <a:ext cx="11451901" cy="648072"/>
          </a:xfrm>
        </p:spPr>
        <p:txBody>
          <a:bodyPr lIns="91440" tIns="45720" rIns="91440" bIns="45720" anchor="t">
            <a:noAutofit/>
          </a:bodyPr>
          <a:lstStyle/>
          <a:p>
            <a:pPr algn="ctr"/>
            <a:r>
              <a:rPr lang="en-GB" b="1" dirty="0"/>
              <a:t>Adverse reactions following vaccination</a:t>
            </a:r>
            <a:br>
              <a:rPr lang="en-GB" b="1" dirty="0"/>
            </a:br>
            <a:r>
              <a:rPr lang="en-GB" b="1" dirty="0"/>
              <a:t>in older adults</a:t>
            </a:r>
          </a:p>
        </p:txBody>
      </p:sp>
      <p:sp>
        <p:nvSpPr>
          <p:cNvPr id="6" name="Content Placeholder 5">
            <a:extLst>
              <a:ext uri="{FF2B5EF4-FFF2-40B4-BE49-F238E27FC236}">
                <a16:creationId xmlns:a16="http://schemas.microsoft.com/office/drawing/2014/main" id="{B11C5FC2-992B-4F58-932C-E02011F5B5A3}"/>
              </a:ext>
            </a:extLst>
          </p:cNvPr>
          <p:cNvSpPr>
            <a:spLocks noGrp="1"/>
          </p:cNvSpPr>
          <p:nvPr>
            <p:ph idx="1"/>
          </p:nvPr>
        </p:nvSpPr>
        <p:spPr>
          <a:xfrm>
            <a:off x="244691" y="1405511"/>
            <a:ext cx="11439236" cy="4709299"/>
          </a:xfrm>
        </p:spPr>
        <p:txBody>
          <a:bodyPr vert="horz" lIns="91440" tIns="45720" rIns="91440" bIns="45720" rtlCol="0" anchor="t">
            <a:noAutofit/>
          </a:bodyPr>
          <a:lstStyle/>
          <a:p>
            <a:pPr marL="0" indent="0" defTabSz="762000">
              <a:lnSpc>
                <a:spcPct val="100000"/>
              </a:lnSpc>
              <a:spcBef>
                <a:spcPts val="0"/>
              </a:spcBef>
              <a:buNone/>
              <a:defRPr/>
            </a:pPr>
            <a:r>
              <a:rPr lang="en-GB" sz="2000" dirty="0">
                <a:cs typeface="Arial"/>
              </a:rPr>
              <a:t>Some people can feel unwell following an injection and some people may experience an adverse reaction.</a:t>
            </a:r>
          </a:p>
          <a:p>
            <a:pPr marL="0" indent="0" defTabSz="762000">
              <a:lnSpc>
                <a:spcPct val="100000"/>
              </a:lnSpc>
              <a:spcBef>
                <a:spcPts val="0"/>
              </a:spcBef>
              <a:buNone/>
              <a:defRPr/>
            </a:pPr>
            <a:endParaRPr lang="en-GB" sz="2000" dirty="0"/>
          </a:p>
          <a:p>
            <a:pPr marL="0" indent="0" defTabSz="762000">
              <a:lnSpc>
                <a:spcPct val="100000"/>
              </a:lnSpc>
              <a:spcBef>
                <a:spcPts val="0"/>
              </a:spcBef>
              <a:buNone/>
              <a:defRPr/>
            </a:pPr>
            <a:r>
              <a:rPr lang="en-GB" sz="2000" dirty="0">
                <a:cs typeface="Arial"/>
              </a:rPr>
              <a:t>Vaccinees should be informed of the potential expected reactions to </a:t>
            </a:r>
            <a:r>
              <a:rPr lang="en-GB" sz="2000" dirty="0" err="1">
                <a:cs typeface="Arial"/>
              </a:rPr>
              <a:t>Abrysvo</a:t>
            </a:r>
            <a:r>
              <a:rPr lang="en-GB" sz="2000" baseline="30000" dirty="0">
                <a:cs typeface="Arial"/>
              </a:rPr>
              <a:t>®</a:t>
            </a:r>
            <a:endParaRPr lang="en-GB" sz="2000" dirty="0">
              <a:solidFill>
                <a:srgbClr val="212A73"/>
              </a:solidFill>
              <a:cs typeface="Arial"/>
            </a:endParaRPr>
          </a:p>
          <a:p>
            <a:pPr marL="0" indent="0" defTabSz="762000">
              <a:lnSpc>
                <a:spcPct val="100000"/>
              </a:lnSpc>
              <a:spcBef>
                <a:spcPts val="0"/>
              </a:spcBef>
              <a:buNone/>
              <a:defRPr/>
            </a:pPr>
            <a:endParaRPr lang="en-GB" sz="2000" baseline="30000" dirty="0">
              <a:cs typeface="Arial"/>
            </a:endParaRPr>
          </a:p>
          <a:p>
            <a:pPr defTabSz="762000">
              <a:lnSpc>
                <a:spcPct val="100000"/>
              </a:lnSpc>
              <a:spcBef>
                <a:spcPts val="0"/>
              </a:spcBef>
              <a:defRPr/>
            </a:pPr>
            <a:r>
              <a:rPr lang="en-GB" sz="2000" dirty="0">
                <a:cs typeface="Arial"/>
              </a:rPr>
              <a:t>Adverse reactions reported by </a:t>
            </a:r>
            <a:r>
              <a:rPr lang="en-GB" sz="2000" dirty="0" err="1">
                <a:cs typeface="Arial"/>
              </a:rPr>
              <a:t>Abrysvo</a:t>
            </a:r>
            <a:r>
              <a:rPr lang="en-GB" sz="2000" baseline="30000" dirty="0">
                <a:cs typeface="Arial"/>
              </a:rPr>
              <a:t>®</a:t>
            </a:r>
            <a:r>
              <a:rPr lang="en-GB" sz="2000" dirty="0">
                <a:cs typeface="Arial"/>
              </a:rPr>
              <a:t> clinical trial participants were the expected side-effects commonly reported after any vaccination, reflecting the initiation of the inflammatory and immune responses that lead to vaccine-induced protection against disease</a:t>
            </a:r>
          </a:p>
          <a:p>
            <a:pPr>
              <a:lnSpc>
                <a:spcPct val="100000"/>
              </a:lnSpc>
              <a:spcBef>
                <a:spcPts val="0"/>
              </a:spcBef>
              <a:defRPr/>
            </a:pPr>
            <a:r>
              <a:rPr lang="en-GB" sz="2000" dirty="0">
                <a:cs typeface="Arial"/>
              </a:rPr>
              <a:t>For individuals aged 60 years and above, only vaccination site pain was very commonly reported (reported by 11% of those who received the vaccine in clinical trials)</a:t>
            </a:r>
          </a:p>
          <a:p>
            <a:pPr>
              <a:lnSpc>
                <a:spcPct val="100000"/>
              </a:lnSpc>
              <a:spcBef>
                <a:spcPts val="0"/>
              </a:spcBef>
              <a:defRPr/>
            </a:pPr>
            <a:r>
              <a:rPr lang="en-GB" sz="2000" dirty="0">
                <a:cs typeface="Arial"/>
              </a:rPr>
              <a:t>Commonly reported reactions (affecting more than 1 in 100 but not as many as 1 in 10 of those receiving the vaccine) were vaccination site redness and swelling</a:t>
            </a:r>
          </a:p>
          <a:p>
            <a:pPr>
              <a:lnSpc>
                <a:spcPct val="100000"/>
              </a:lnSpc>
              <a:spcBef>
                <a:spcPts val="0"/>
              </a:spcBef>
              <a:defRPr/>
            </a:pPr>
            <a:r>
              <a:rPr lang="en-GB" sz="2000" dirty="0">
                <a:cs typeface="Arial"/>
              </a:rPr>
              <a:t>Although headache and myalgia were commonly reported adverse reactions from the clinical trial of younger adults (aged 49 years or below), these were not reported by the 60 years and above age group</a:t>
            </a:r>
          </a:p>
        </p:txBody>
      </p:sp>
      <p:sp>
        <p:nvSpPr>
          <p:cNvPr id="11" name="Slide Number Placeholder 10">
            <a:extLst>
              <a:ext uri="{FF2B5EF4-FFF2-40B4-BE49-F238E27FC236}">
                <a16:creationId xmlns:a16="http://schemas.microsoft.com/office/drawing/2014/main" id="{5D338B5D-CFE3-40A4-8CB9-0B58BE651CD9}"/>
              </a:ext>
            </a:extLst>
          </p:cNvPr>
          <p:cNvSpPr>
            <a:spLocks noGrp="1"/>
          </p:cNvSpPr>
          <p:nvPr>
            <p:ph type="sldNum" sz="quarter" idx="11"/>
          </p:nvPr>
        </p:nvSpPr>
        <p:spPr>
          <a:xfrm>
            <a:off x="11215099" y="6407219"/>
            <a:ext cx="7315200" cy="365125"/>
          </a:xfrm>
        </p:spPr>
        <p:txBody>
          <a:bodyPr/>
          <a:lstStyle/>
          <a:p>
            <a:fld id="{344369E4-5DE7-46E5-874E-4FD437973785}" type="slidenum">
              <a:rPr lang="en-GB" smtClean="0"/>
              <a:pPr/>
              <a:t>47</a:t>
            </a:fld>
            <a:endParaRPr lang="en-GB" sz="1400" dirty="0"/>
          </a:p>
        </p:txBody>
      </p:sp>
    </p:spTree>
    <p:extLst>
      <p:ext uri="{BB962C8B-B14F-4D97-AF65-F5344CB8AC3E}">
        <p14:creationId xmlns:p14="http://schemas.microsoft.com/office/powerpoint/2010/main" val="717926019"/>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120957-BF7C-4DF6-A7E6-A09B430B3981}"/>
              </a:ext>
            </a:extLst>
          </p:cNvPr>
          <p:cNvSpPr>
            <a:spLocks noGrp="1"/>
          </p:cNvSpPr>
          <p:nvPr>
            <p:ph type="title"/>
          </p:nvPr>
        </p:nvSpPr>
        <p:spPr>
          <a:xfrm>
            <a:off x="359710" y="0"/>
            <a:ext cx="11127918" cy="1194128"/>
          </a:xfrm>
        </p:spPr>
        <p:txBody>
          <a:bodyPr lIns="91440" tIns="45720" rIns="91440" bIns="45720" anchor="t">
            <a:noAutofit/>
          </a:bodyPr>
          <a:lstStyle/>
          <a:p>
            <a:pPr algn="ctr"/>
            <a:r>
              <a:rPr lang="en-GB" b="1" dirty="0"/>
              <a:t>Adverse reactions following vaccination in pregnant women</a:t>
            </a:r>
          </a:p>
        </p:txBody>
      </p:sp>
      <p:sp>
        <p:nvSpPr>
          <p:cNvPr id="6" name="Content Placeholder 5">
            <a:extLst>
              <a:ext uri="{FF2B5EF4-FFF2-40B4-BE49-F238E27FC236}">
                <a16:creationId xmlns:a16="http://schemas.microsoft.com/office/drawing/2014/main" id="{B11C5FC2-992B-4F58-932C-E02011F5B5A3}"/>
              </a:ext>
            </a:extLst>
          </p:cNvPr>
          <p:cNvSpPr>
            <a:spLocks noGrp="1"/>
          </p:cNvSpPr>
          <p:nvPr>
            <p:ph idx="1"/>
          </p:nvPr>
        </p:nvSpPr>
        <p:spPr>
          <a:xfrm>
            <a:off x="883578" y="1298657"/>
            <a:ext cx="10798139" cy="4487005"/>
          </a:xfrm>
        </p:spPr>
        <p:txBody>
          <a:bodyPr vert="horz" lIns="91440" tIns="45720" rIns="91440" bIns="45720" rtlCol="0" anchor="t">
            <a:noAutofit/>
          </a:bodyPr>
          <a:lstStyle/>
          <a:p>
            <a:pPr marL="0" indent="0" defTabSz="762000">
              <a:lnSpc>
                <a:spcPct val="110000"/>
              </a:lnSpc>
              <a:spcBef>
                <a:spcPts val="0"/>
              </a:spcBef>
              <a:buNone/>
              <a:defRPr/>
            </a:pPr>
            <a:endParaRPr lang="en-GB" sz="2000" dirty="0">
              <a:latin typeface="+mn-lt"/>
            </a:endParaRPr>
          </a:p>
          <a:p>
            <a:pPr marL="0" indent="0" defTabSz="762000">
              <a:lnSpc>
                <a:spcPct val="110000"/>
              </a:lnSpc>
              <a:spcBef>
                <a:spcPts val="0"/>
              </a:spcBef>
              <a:buNone/>
              <a:defRPr/>
            </a:pPr>
            <a:r>
              <a:rPr lang="en-GB" sz="2000" dirty="0">
                <a:latin typeface="+mn-lt"/>
                <a:cs typeface="Arial"/>
              </a:rPr>
              <a:t>Pregnant women should be informed of the most frequently reported potential  reactions </a:t>
            </a:r>
            <a:r>
              <a:rPr lang="en-GB" sz="2000" dirty="0">
                <a:cs typeface="Arial"/>
              </a:rPr>
              <a:t>to Abrysvo®  which are:</a:t>
            </a:r>
          </a:p>
          <a:p>
            <a:pPr marL="0" indent="0">
              <a:lnSpc>
                <a:spcPct val="110000"/>
              </a:lnSpc>
              <a:spcBef>
                <a:spcPts val="0"/>
              </a:spcBef>
              <a:buNone/>
            </a:pPr>
            <a:endParaRPr lang="en-GB" sz="2000" dirty="0">
              <a:cs typeface="Arial"/>
            </a:endParaRPr>
          </a:p>
          <a:p>
            <a:pPr>
              <a:lnSpc>
                <a:spcPct val="70000"/>
              </a:lnSpc>
              <a:spcBef>
                <a:spcPts val="600"/>
              </a:spcBef>
              <a:spcAft>
                <a:spcPts val="1500"/>
              </a:spcAft>
            </a:pPr>
            <a:r>
              <a:rPr lang="en-US" sz="2000" dirty="0">
                <a:cs typeface="Arial"/>
              </a:rPr>
              <a:t>injection site pain (41%)</a:t>
            </a:r>
          </a:p>
          <a:p>
            <a:pPr>
              <a:lnSpc>
                <a:spcPct val="70000"/>
              </a:lnSpc>
              <a:spcBef>
                <a:spcPts val="600"/>
              </a:spcBef>
              <a:spcAft>
                <a:spcPts val="1500"/>
              </a:spcAft>
            </a:pPr>
            <a:r>
              <a:rPr lang="en-US" sz="2000" dirty="0">
                <a:cs typeface="Arial"/>
              </a:rPr>
              <a:t>headache (31%)</a:t>
            </a:r>
          </a:p>
          <a:p>
            <a:pPr>
              <a:lnSpc>
                <a:spcPct val="70000"/>
              </a:lnSpc>
              <a:spcBef>
                <a:spcPts val="600"/>
              </a:spcBef>
              <a:spcAft>
                <a:spcPts val="1500"/>
              </a:spcAft>
            </a:pPr>
            <a:r>
              <a:rPr lang="en-US" sz="2000" dirty="0">
                <a:cs typeface="Arial"/>
              </a:rPr>
              <a:t>myalgia (27%) </a:t>
            </a:r>
          </a:p>
          <a:p>
            <a:pPr marL="0" indent="0">
              <a:lnSpc>
                <a:spcPct val="110000"/>
              </a:lnSpc>
              <a:spcBef>
                <a:spcPts val="600"/>
              </a:spcBef>
              <a:spcAft>
                <a:spcPts val="1500"/>
              </a:spcAft>
              <a:buNone/>
            </a:pPr>
            <a:r>
              <a:rPr lang="en-US" sz="2000" dirty="0">
                <a:cs typeface="Arial"/>
              </a:rPr>
              <a:t>(figure in brackets is percentage of recipients who reported reaction in clinical trials)</a:t>
            </a:r>
          </a:p>
          <a:p>
            <a:pPr marL="0" indent="0">
              <a:lnSpc>
                <a:spcPct val="110000"/>
              </a:lnSpc>
              <a:spcBef>
                <a:spcPts val="600"/>
              </a:spcBef>
              <a:spcAft>
                <a:spcPts val="1500"/>
              </a:spcAft>
              <a:buClr>
                <a:srgbClr val="007C91"/>
              </a:buClr>
              <a:buNone/>
            </a:pPr>
            <a:r>
              <a:rPr lang="en-US" sz="2000" dirty="0">
                <a:latin typeface="+mn-lt"/>
                <a:cs typeface="Arial"/>
              </a:rPr>
              <a:t>For pregnant women, the majority of local and systemic reactions are mild in severity and resolve within a few days of onset</a:t>
            </a:r>
            <a:endParaRPr lang="en-GB" sz="2000" dirty="0">
              <a:latin typeface="+mn-lt"/>
            </a:endParaRPr>
          </a:p>
        </p:txBody>
      </p:sp>
      <p:sp>
        <p:nvSpPr>
          <p:cNvPr id="11" name="Slide Number Placeholder 10">
            <a:extLst>
              <a:ext uri="{FF2B5EF4-FFF2-40B4-BE49-F238E27FC236}">
                <a16:creationId xmlns:a16="http://schemas.microsoft.com/office/drawing/2014/main" id="{5D338B5D-CFE3-40A4-8CB9-0B58BE651CD9}"/>
              </a:ext>
            </a:extLst>
          </p:cNvPr>
          <p:cNvSpPr>
            <a:spLocks noGrp="1"/>
          </p:cNvSpPr>
          <p:nvPr>
            <p:ph type="sldNum" sz="quarter" idx="11"/>
          </p:nvPr>
        </p:nvSpPr>
        <p:spPr>
          <a:xfrm>
            <a:off x="11223237" y="6325528"/>
            <a:ext cx="528782" cy="365125"/>
          </a:xfrm>
        </p:spPr>
        <p:txBody>
          <a:bodyPr/>
          <a:lstStyle/>
          <a:p>
            <a:pPr marL="0" marR="0" lvl="0" indent="0" defTabSz="914400" rtl="0" eaLnBrk="1" fontAlgn="auto" latinLnBrk="0" hangingPunct="1">
              <a:lnSpc>
                <a:spcPct val="100000"/>
              </a:lnSpc>
              <a:spcBef>
                <a:spcPts val="0"/>
              </a:spcBef>
              <a:spcAft>
                <a:spcPts val="0"/>
              </a:spcAft>
              <a:buClrTx/>
              <a:buSzTx/>
              <a:buFontTx/>
              <a:buNone/>
              <a:tabLst/>
              <a:defRPr/>
            </a:pPr>
            <a:fld id="{344369E4-5DE7-46E5-874E-4FD437973785}" type="slidenum">
              <a:rPr lang="en-GB"/>
              <a:pPr marL="0" marR="0" lvl="0" indent="0" defTabSz="914400" rtl="0" eaLnBrk="1" fontAlgn="auto" latinLnBrk="0" hangingPunct="1">
                <a:lnSpc>
                  <a:spcPct val="100000"/>
                </a:lnSpc>
                <a:spcBef>
                  <a:spcPts val="0"/>
                </a:spcBef>
                <a:spcAft>
                  <a:spcPts val="0"/>
                </a:spcAft>
                <a:buClrTx/>
                <a:buSzTx/>
                <a:buFontTx/>
                <a:buNone/>
                <a:tabLst/>
                <a:defRPr/>
              </a:pPr>
              <a:t>48</a:t>
            </a:fld>
            <a:endParaRPr lang="en-GB" dirty="0"/>
          </a:p>
        </p:txBody>
      </p:sp>
    </p:spTree>
    <p:extLst>
      <p:ext uri="{BB962C8B-B14F-4D97-AF65-F5344CB8AC3E}">
        <p14:creationId xmlns:p14="http://schemas.microsoft.com/office/powerpoint/2010/main" val="2716315202"/>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FFC358-8D89-4A0B-A5E7-850A192CF4A6}"/>
              </a:ext>
            </a:extLst>
          </p:cNvPr>
          <p:cNvSpPr>
            <a:spLocks noGrp="1"/>
          </p:cNvSpPr>
          <p:nvPr>
            <p:ph type="title"/>
          </p:nvPr>
        </p:nvSpPr>
        <p:spPr>
          <a:xfrm>
            <a:off x="330206" y="318806"/>
            <a:ext cx="10515600" cy="833217"/>
          </a:xfrm>
        </p:spPr>
        <p:txBody>
          <a:bodyPr lIns="91440" tIns="45720" rIns="91440" bIns="45720" anchor="t"/>
          <a:lstStyle/>
          <a:p>
            <a:r>
              <a:rPr lang="en-GB" b="1" dirty="0"/>
              <a:t>Reporting adverse reactions</a:t>
            </a:r>
          </a:p>
        </p:txBody>
      </p:sp>
      <p:sp>
        <p:nvSpPr>
          <p:cNvPr id="3" name="Content Placeholder 2">
            <a:extLst>
              <a:ext uri="{FF2B5EF4-FFF2-40B4-BE49-F238E27FC236}">
                <a16:creationId xmlns:a16="http://schemas.microsoft.com/office/drawing/2014/main" id="{E9673EC5-A9A1-479D-998A-F0E8F2DC3C8C}"/>
              </a:ext>
            </a:extLst>
          </p:cNvPr>
          <p:cNvSpPr>
            <a:spLocks noGrp="1"/>
          </p:cNvSpPr>
          <p:nvPr>
            <p:ph idx="1"/>
          </p:nvPr>
        </p:nvSpPr>
        <p:spPr>
          <a:xfrm>
            <a:off x="244703" y="1147358"/>
            <a:ext cx="11130238" cy="1379196"/>
          </a:xfrm>
        </p:spPr>
        <p:txBody>
          <a:bodyPr vert="horz" lIns="91440" tIns="45720" rIns="91440" bIns="45720" rtlCol="0" anchor="t">
            <a:normAutofit fontScale="70000" lnSpcReduction="20000"/>
          </a:bodyPr>
          <a:lstStyle/>
          <a:p>
            <a:pPr marL="0" indent="0">
              <a:lnSpc>
                <a:spcPct val="107000"/>
              </a:lnSpc>
              <a:spcAft>
                <a:spcPts val="800"/>
              </a:spcAft>
              <a:buNone/>
            </a:pPr>
            <a:r>
              <a:rPr lang="en-GB" sz="2900" dirty="0">
                <a:latin typeface="+mn-lt"/>
                <a:cs typeface="Arial"/>
              </a:rPr>
              <a:t>Abrysvo</a:t>
            </a:r>
            <a:r>
              <a:rPr lang="en-GB" sz="2900" baseline="30000" dirty="0">
                <a:latin typeface="+mn-lt"/>
                <a:cs typeface="Arial"/>
              </a:rPr>
              <a:t>® </a:t>
            </a:r>
            <a:r>
              <a:rPr lang="en-GB" sz="2900" dirty="0">
                <a:latin typeface="+mn-lt"/>
                <a:cs typeface="Arial"/>
              </a:rPr>
              <a:t>is a newly licensed vaccine in the UK and is subject to additional monitoring under the </a:t>
            </a:r>
            <a:r>
              <a:rPr lang="en-GB" sz="2900" b="1" dirty="0">
                <a:latin typeface="+mn-lt"/>
                <a:cs typeface="Arial"/>
              </a:rPr>
              <a:t>black triangle</a:t>
            </a:r>
            <a:r>
              <a:rPr lang="en-GB" sz="2900" dirty="0">
                <a:latin typeface="+mn-lt"/>
                <a:cs typeface="Arial"/>
              </a:rPr>
              <a:t> labelling scheme by the MHRA. This means that all suspected adverse reactions following administration should be reported to the MHRA using their Yellow CARD reporting scheme at </a:t>
            </a:r>
            <a:r>
              <a:rPr lang="en-GB" sz="2900" dirty="0">
                <a:latin typeface="+mn-lt"/>
                <a:cs typeface="Arial"/>
                <a:hlinkClick r:id="rId3">
                  <a:extLst>
                    <a:ext uri="{A12FA001-AC4F-418D-AE19-62706E023703}">
                      <ahyp:hlinkClr xmlns:ahyp="http://schemas.microsoft.com/office/drawing/2018/hyperlinkcolor" val="tx"/>
                    </a:ext>
                  </a:extLst>
                </a:hlinkClick>
              </a:rPr>
              <a:t>Yellow Card | Making medicines and medical devices safer (mhra.gov.uk)</a:t>
            </a:r>
            <a:r>
              <a:rPr lang="en-GB" sz="2900" dirty="0">
                <a:latin typeface="+mn-lt"/>
                <a:cs typeface="Arial"/>
              </a:rPr>
              <a:t>. </a:t>
            </a:r>
            <a:endParaRPr lang="en-GB" sz="2900" dirty="0"/>
          </a:p>
          <a:p>
            <a:pPr>
              <a:lnSpc>
                <a:spcPct val="107000"/>
              </a:lnSpc>
              <a:spcAft>
                <a:spcPts val="800"/>
              </a:spcAft>
            </a:pPr>
            <a:endParaRPr lang="en-GB" sz="1800" dirty="0">
              <a:cs typeface="Arial"/>
            </a:endParaRPr>
          </a:p>
          <a:p>
            <a:pPr marL="0" indent="0">
              <a:buNone/>
            </a:pPr>
            <a:endParaRPr lang="en-GB" dirty="0"/>
          </a:p>
        </p:txBody>
      </p:sp>
      <p:sp>
        <p:nvSpPr>
          <p:cNvPr id="5" name="Slide Number Placeholder 4">
            <a:extLst>
              <a:ext uri="{FF2B5EF4-FFF2-40B4-BE49-F238E27FC236}">
                <a16:creationId xmlns:a16="http://schemas.microsoft.com/office/drawing/2014/main" id="{1140E972-2B7D-42E8-B4B8-C099CCE6AFF1}"/>
              </a:ext>
            </a:extLst>
          </p:cNvPr>
          <p:cNvSpPr>
            <a:spLocks noGrp="1"/>
          </p:cNvSpPr>
          <p:nvPr>
            <p:ph type="sldNum" sz="quarter" idx="11"/>
          </p:nvPr>
        </p:nvSpPr>
        <p:spPr>
          <a:xfrm>
            <a:off x="11374941" y="6356350"/>
            <a:ext cx="548811" cy="307777"/>
          </a:xfrm>
        </p:spPr>
        <p:txBody>
          <a:bodyPr/>
          <a:lstStyle/>
          <a:p>
            <a:pPr marL="0" marR="0" lvl="0" indent="0" defTabSz="914400" rtl="0" eaLnBrk="1" fontAlgn="auto" latinLnBrk="0" hangingPunct="1">
              <a:lnSpc>
                <a:spcPct val="100000"/>
              </a:lnSpc>
              <a:spcBef>
                <a:spcPts val="0"/>
              </a:spcBef>
              <a:spcAft>
                <a:spcPts val="0"/>
              </a:spcAft>
              <a:buClrTx/>
              <a:buSzTx/>
              <a:buFontTx/>
              <a:buNone/>
              <a:tabLst/>
              <a:defRPr/>
            </a:pPr>
            <a:fld id="{344369E4-5DE7-46E5-874E-4FD437973785}" type="slidenum">
              <a:rPr lang="en-GB"/>
              <a:pPr marL="0" marR="0" lvl="0" indent="0" defTabSz="914400" rtl="0" eaLnBrk="1" fontAlgn="auto" latinLnBrk="0" hangingPunct="1">
                <a:lnSpc>
                  <a:spcPct val="100000"/>
                </a:lnSpc>
                <a:spcBef>
                  <a:spcPts val="0"/>
                </a:spcBef>
                <a:spcAft>
                  <a:spcPts val="0"/>
                </a:spcAft>
                <a:buClrTx/>
                <a:buSzTx/>
                <a:buFontTx/>
                <a:buNone/>
                <a:tabLst/>
                <a:defRPr/>
              </a:pPr>
              <a:t>49</a:t>
            </a:fld>
            <a:endParaRPr lang="en-GB" dirty="0"/>
          </a:p>
        </p:txBody>
      </p:sp>
      <p:sp>
        <p:nvSpPr>
          <p:cNvPr id="6" name="Content Placeholder 2">
            <a:extLst>
              <a:ext uri="{FF2B5EF4-FFF2-40B4-BE49-F238E27FC236}">
                <a16:creationId xmlns:a16="http://schemas.microsoft.com/office/drawing/2014/main" id="{895A9C51-DA1C-4F2C-98DE-857229B3594D}"/>
              </a:ext>
            </a:extLst>
          </p:cNvPr>
          <p:cNvSpPr txBox="1">
            <a:spLocks/>
          </p:cNvSpPr>
          <p:nvPr/>
        </p:nvSpPr>
        <p:spPr bwMode="auto">
          <a:xfrm>
            <a:off x="330206" y="2526553"/>
            <a:ext cx="8168773" cy="3013847"/>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marL="4763" indent="-4763" algn="l" rtl="0" eaLnBrk="0" fontAlgn="base" hangingPunct="0">
              <a:lnSpc>
                <a:spcPct val="114000"/>
              </a:lnSpc>
              <a:spcBef>
                <a:spcPts val="0"/>
              </a:spcBef>
              <a:spcAft>
                <a:spcPct val="0"/>
              </a:spcAft>
              <a:buFont typeface="Arial" pitchFamily="84" charset="0"/>
              <a:defRPr sz="1800" b="0" kern="1200" baseline="0">
                <a:solidFill>
                  <a:schemeClr val="tx1"/>
                </a:solidFill>
                <a:latin typeface="Arial" pitchFamily="34" charset="0"/>
                <a:ea typeface="ヒラギノ角ゴ Pro W3" pitchFamily="84" charset="-128"/>
                <a:cs typeface="ヒラギノ角ゴ Pro W3" pitchFamily="84" charset="-128"/>
              </a:defRPr>
            </a:lvl1pPr>
            <a:lvl2pPr marL="354013" indent="-176213" algn="l" rtl="0" eaLnBrk="0" fontAlgn="base" hangingPunct="0">
              <a:spcBef>
                <a:spcPts val="600"/>
              </a:spcBef>
              <a:spcAft>
                <a:spcPct val="0"/>
              </a:spcAft>
              <a:defRPr kern="1200" baseline="0">
                <a:solidFill>
                  <a:schemeClr val="tx1"/>
                </a:solidFill>
                <a:latin typeface="Arial" pitchFamily="34" charset="0"/>
                <a:ea typeface="ヒラギノ角ゴ Pro W3" pitchFamily="84" charset="-128"/>
                <a:cs typeface="+mn-cs"/>
              </a:defRPr>
            </a:lvl2pPr>
            <a:lvl3pPr marL="215900" indent="-215900" algn="l" rtl="0" eaLnBrk="0" fontAlgn="base" hangingPunct="0">
              <a:spcBef>
                <a:spcPts val="600"/>
              </a:spcBef>
              <a:spcAft>
                <a:spcPct val="0"/>
              </a:spcAft>
              <a:buFont typeface="Arial" pitchFamily="84" charset="0"/>
              <a:buChar char="•"/>
              <a:defRPr kern="1200">
                <a:solidFill>
                  <a:schemeClr val="tx1"/>
                </a:solidFill>
                <a:latin typeface="Arial" pitchFamily="34" charset="0"/>
                <a:ea typeface="ヒラギノ角ゴ Pro W3" pitchFamily="84" charset="-128"/>
                <a:cs typeface="+mn-cs"/>
              </a:defRPr>
            </a:lvl3pPr>
            <a:lvl4pPr marL="625475" indent="-190500" algn="l" rtl="0" eaLnBrk="0" fontAlgn="base" hangingPunct="0">
              <a:spcBef>
                <a:spcPts val="600"/>
              </a:spcBef>
              <a:spcAft>
                <a:spcPct val="0"/>
              </a:spcAft>
              <a:buFont typeface="Arial" pitchFamily="34" charset="0"/>
              <a:buChar char="•"/>
              <a:defRPr sz="1600" kern="1200">
                <a:solidFill>
                  <a:schemeClr val="tx1"/>
                </a:solidFill>
                <a:latin typeface="Arial" pitchFamily="34" charset="0"/>
                <a:ea typeface="ヒラギノ角ゴ Pro W3" pitchFamily="84" charset="-128"/>
                <a:cs typeface="+mn-cs"/>
              </a:defRPr>
            </a:lvl4pPr>
            <a:lvl5pPr marL="1073150" indent="-177800" algn="l" rtl="0" eaLnBrk="0" fontAlgn="base" hangingPunct="0">
              <a:spcBef>
                <a:spcPct val="20000"/>
              </a:spcBef>
              <a:spcAft>
                <a:spcPct val="0"/>
              </a:spcAft>
              <a:buFont typeface="Arial" pitchFamily="34" charset="0"/>
              <a:buChar char="•"/>
              <a:defRPr sz="1500" kern="1200">
                <a:solidFill>
                  <a:schemeClr val="tx1"/>
                </a:solidFill>
                <a:latin typeface="Arial" pitchFamily="34" charset="0"/>
                <a:ea typeface="ヒラギノ角ゴ Pro W3" pitchFamily="84" charset="-128"/>
                <a:cs typeface="+mn-cs"/>
              </a:defRPr>
            </a:lvl5pPr>
            <a:lvl6pPr marL="1520825" indent="-187325" algn="l" defTabSz="914400" rtl="0" eaLnBrk="1" latinLnBrk="0" hangingPunct="1">
              <a:spcBef>
                <a:spcPct val="20000"/>
              </a:spcBef>
              <a:buFontTx/>
              <a:buNone/>
              <a:defRPr sz="1400" kern="1200" baseline="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285750" marR="0" lvl="0" indent="-285750" algn="l" defTabSz="914400" rtl="0" eaLnBrk="0" fontAlgn="base" latinLnBrk="0" hangingPunct="0">
              <a:lnSpc>
                <a:spcPct val="114000"/>
              </a:lnSpc>
              <a:spcBef>
                <a:spcPts val="0"/>
              </a:spcBef>
              <a:spcAft>
                <a:spcPts val="600"/>
              </a:spcAft>
              <a:buClr>
                <a:srgbClr val="007C91"/>
              </a:buClr>
              <a:buSzTx/>
              <a:buFont typeface="Arial" panose="020B0604020202020204" pitchFamily="34" charset="0"/>
              <a:buChar char="•"/>
              <a:tabLst/>
              <a:defRPr/>
            </a:pPr>
            <a:r>
              <a:rPr lang="en-GB" altLang="en-US" sz="2000" dirty="0">
                <a:latin typeface="+mn-lt"/>
                <a:ea typeface="+mn-ea"/>
                <a:cs typeface="Arial"/>
              </a:rPr>
              <a:t>Vaccines are carefully monitored to ensure they are safe, not causing untoward side effects and are suitable for the immunisation programme</a:t>
            </a:r>
          </a:p>
          <a:p>
            <a:pPr marL="285750" indent="-285750">
              <a:spcAft>
                <a:spcPts val="600"/>
              </a:spcAft>
              <a:buClr>
                <a:srgbClr val="007C91"/>
              </a:buClr>
              <a:buFont typeface="Arial" panose="020B0604020202020204" pitchFamily="34" charset="0"/>
              <a:buChar char="•"/>
              <a:defRPr/>
            </a:pPr>
            <a:r>
              <a:rPr lang="en-GB" altLang="en-US" sz="2000" dirty="0">
                <a:latin typeface="+mn-lt"/>
                <a:ea typeface="+mn-ea"/>
                <a:cs typeface="Arial"/>
              </a:rPr>
              <a:t>MHRA promotes the collection and investigation of adverse reactions through the Yellow Card scheme which is a voluntary reporting system for suspected adverse reactions </a:t>
            </a:r>
          </a:p>
          <a:p>
            <a:pPr marL="285750" indent="-285750">
              <a:spcAft>
                <a:spcPts val="600"/>
              </a:spcAft>
              <a:buClr>
                <a:srgbClr val="007C91"/>
              </a:buClr>
              <a:buFont typeface="Arial" panose="020B0604020202020204" pitchFamily="34" charset="0"/>
              <a:buChar char="•"/>
              <a:defRPr/>
            </a:pPr>
            <a:r>
              <a:rPr lang="en-GB" altLang="en-US" sz="2000" dirty="0">
                <a:latin typeface="+mn-lt"/>
                <a:ea typeface="+mn-ea"/>
                <a:cs typeface="Arial"/>
              </a:rPr>
              <a:t>Anyone (vaccine recipients and healthcare practitioners) can make a Yellow Card report, even if they are uncertain as to whether a vaccine caused the condition</a:t>
            </a:r>
          </a:p>
        </p:txBody>
      </p:sp>
      <p:pic>
        <p:nvPicPr>
          <p:cNvPr id="7" name="Picture 6">
            <a:extLst>
              <a:ext uri="{FF2B5EF4-FFF2-40B4-BE49-F238E27FC236}">
                <a16:creationId xmlns:a16="http://schemas.microsoft.com/office/drawing/2014/main" id="{4EC8C6FB-C048-4C32-BC63-08C2E1DB39AA}"/>
              </a:ext>
            </a:extLst>
          </p:cNvPr>
          <p:cNvPicPr>
            <a:picLocks noChangeAspect="1"/>
          </p:cNvPicPr>
          <p:nvPr/>
        </p:nvPicPr>
        <p:blipFill>
          <a:blip r:embed="rId4"/>
          <a:stretch>
            <a:fillRect/>
          </a:stretch>
        </p:blipFill>
        <p:spPr>
          <a:xfrm>
            <a:off x="8498979" y="2737569"/>
            <a:ext cx="3693021" cy="2810178"/>
          </a:xfrm>
          <a:prstGeom prst="rect">
            <a:avLst/>
          </a:prstGeom>
        </p:spPr>
      </p:pic>
    </p:spTree>
    <p:extLst>
      <p:ext uri="{BB962C8B-B14F-4D97-AF65-F5344CB8AC3E}">
        <p14:creationId xmlns:p14="http://schemas.microsoft.com/office/powerpoint/2010/main" val="309648295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65F4F8-422A-4672-97DB-4B3A49C5761D}"/>
              </a:ext>
            </a:extLst>
          </p:cNvPr>
          <p:cNvSpPr>
            <a:spLocks noGrp="1"/>
          </p:cNvSpPr>
          <p:nvPr>
            <p:ph type="title"/>
          </p:nvPr>
        </p:nvSpPr>
        <p:spPr>
          <a:xfrm>
            <a:off x="260957" y="18497"/>
            <a:ext cx="11531404" cy="972607"/>
          </a:xfrm>
        </p:spPr>
        <p:txBody>
          <a:bodyPr lIns="91440" tIns="45720" rIns="91440" bIns="45720" anchor="t">
            <a:noAutofit/>
          </a:bodyPr>
          <a:lstStyle/>
          <a:p>
            <a:r>
              <a:rPr lang="en-GB" sz="4000" b="1" dirty="0"/>
              <a:t>Prerequisites to administering RSV vaccines</a:t>
            </a:r>
          </a:p>
        </p:txBody>
      </p:sp>
      <p:sp>
        <p:nvSpPr>
          <p:cNvPr id="3" name="Content Placeholder 2">
            <a:extLst>
              <a:ext uri="{FF2B5EF4-FFF2-40B4-BE49-F238E27FC236}">
                <a16:creationId xmlns:a16="http://schemas.microsoft.com/office/drawing/2014/main" id="{0556D813-83AB-48BE-A651-C6BC2E998FDF}"/>
              </a:ext>
            </a:extLst>
          </p:cNvPr>
          <p:cNvSpPr>
            <a:spLocks noGrp="1"/>
          </p:cNvSpPr>
          <p:nvPr>
            <p:ph idx="1"/>
          </p:nvPr>
        </p:nvSpPr>
        <p:spPr>
          <a:xfrm>
            <a:off x="260957" y="634735"/>
            <a:ext cx="11753636" cy="5119069"/>
          </a:xfrm>
        </p:spPr>
        <p:txBody>
          <a:bodyPr vert="horz" lIns="91440" tIns="45720" rIns="91440" bIns="45720" rtlCol="0" anchor="t">
            <a:noAutofit/>
          </a:bodyPr>
          <a:lstStyle/>
          <a:p>
            <a:pPr marL="0" indent="0">
              <a:lnSpc>
                <a:spcPct val="120000"/>
              </a:lnSpc>
              <a:spcBef>
                <a:spcPts val="0"/>
              </a:spcBef>
              <a:buNone/>
            </a:pPr>
            <a:r>
              <a:rPr lang="en-GB" sz="1800" dirty="0">
                <a:latin typeface="Arial"/>
                <a:cs typeface="Arial"/>
              </a:rPr>
              <a:t>Before administering the RSV vaccine, you should:</a:t>
            </a:r>
            <a:endParaRPr lang="en-US" sz="1800" dirty="0">
              <a:latin typeface="Arial"/>
              <a:cs typeface="Arial"/>
            </a:endParaRPr>
          </a:p>
          <a:p>
            <a:pPr marL="285750" indent="-285750">
              <a:lnSpc>
                <a:spcPct val="120000"/>
              </a:lnSpc>
              <a:spcBef>
                <a:spcPts val="0"/>
              </a:spcBef>
            </a:pPr>
            <a:r>
              <a:rPr lang="en-GB" sz="1800" dirty="0">
                <a:latin typeface="Arial"/>
                <a:cs typeface="Arial"/>
              </a:rPr>
              <a:t>undertake training in the management of anaphylaxis and Basic Life Support (BLS) (adult) as specified by the policy for your local area </a:t>
            </a:r>
            <a:r>
              <a:rPr lang="en-GB" sz="1800" dirty="0">
                <a:solidFill>
                  <a:srgbClr val="212A73"/>
                </a:solidFill>
                <a:latin typeface="Arial"/>
                <a:cs typeface="Arial"/>
              </a:rPr>
              <a:t>and </a:t>
            </a:r>
            <a:r>
              <a:rPr lang="en-GB" sz="1800" dirty="0">
                <a:solidFill>
                  <a:srgbClr val="002060"/>
                </a:solidFill>
                <a:latin typeface="Arial"/>
                <a:cs typeface="Arial"/>
              </a:rPr>
              <a:t>are familiar with </a:t>
            </a:r>
            <a:r>
              <a:rPr lang="en-GB" sz="1800" dirty="0">
                <a:latin typeface="Arial"/>
                <a:cs typeface="Arial"/>
                <a:hlinkClick r:id="rId3"/>
              </a:rPr>
              <a:t>Resuscitation Council UK (RCUK) guidance on Management of Anaphylaxis in the Vaccination Setting</a:t>
            </a:r>
            <a:r>
              <a:rPr lang="en-GB" sz="1800" dirty="0">
                <a:latin typeface="Arial"/>
                <a:cs typeface="Arial"/>
              </a:rPr>
              <a:t>. </a:t>
            </a:r>
            <a:endParaRPr lang="en-US" sz="1800" dirty="0">
              <a:latin typeface="Arial"/>
              <a:cs typeface="Arial"/>
            </a:endParaRPr>
          </a:p>
          <a:p>
            <a:pPr marL="285750" indent="-285750">
              <a:lnSpc>
                <a:spcPct val="120000"/>
              </a:lnSpc>
              <a:spcBef>
                <a:spcPts val="0"/>
              </a:spcBef>
            </a:pPr>
            <a:r>
              <a:rPr lang="en-GB" sz="1800" dirty="0">
                <a:latin typeface="Arial"/>
                <a:cs typeface="Arial"/>
              </a:rPr>
              <a:t>undertake any additional statutory and mandatory training as required by your employer</a:t>
            </a:r>
            <a:endParaRPr lang="en-GB" sz="1800" dirty="0">
              <a:highlight>
                <a:srgbClr val="FFFF00"/>
              </a:highlight>
              <a:latin typeface="Arial"/>
              <a:cs typeface="Arial"/>
            </a:endParaRPr>
          </a:p>
          <a:p>
            <a:pPr marL="285750" indent="-285750">
              <a:lnSpc>
                <a:spcPct val="120000"/>
              </a:lnSpc>
              <a:spcBef>
                <a:spcPts val="0"/>
              </a:spcBef>
            </a:pPr>
            <a:r>
              <a:rPr lang="en-GB" sz="1800" dirty="0">
                <a:latin typeface="Arial"/>
                <a:cs typeface="Arial"/>
              </a:rPr>
              <a:t>undertake theoretical and practical vaccination training and been assessed as competent </a:t>
            </a:r>
          </a:p>
          <a:p>
            <a:pPr marL="285750" indent="-285750">
              <a:lnSpc>
                <a:spcPct val="120000"/>
              </a:lnSpc>
              <a:spcBef>
                <a:spcPts val="0"/>
              </a:spcBef>
            </a:pPr>
            <a:r>
              <a:rPr lang="en-GB" sz="1800" dirty="0">
                <a:latin typeface="Arial"/>
                <a:cs typeface="Arial"/>
              </a:rPr>
              <a:t>be able to describe the process of consent and how this applies when giving vaccines</a:t>
            </a:r>
          </a:p>
          <a:p>
            <a:pPr marL="285750" indent="-285750">
              <a:lnSpc>
                <a:spcPct val="120000"/>
              </a:lnSpc>
              <a:spcBef>
                <a:spcPts val="0"/>
              </a:spcBef>
            </a:pPr>
            <a:r>
              <a:rPr lang="en-GB" sz="1800" dirty="0">
                <a:latin typeface="Arial"/>
                <a:cs typeface="Arial"/>
              </a:rPr>
              <a:t>undertake specific training on the RSV vaccination programme </a:t>
            </a:r>
            <a:r>
              <a:rPr lang="en-GB" sz="1800" dirty="0">
                <a:latin typeface="Arial"/>
                <a:ea typeface="Calibri"/>
                <a:cs typeface="Arial"/>
              </a:rPr>
              <a:t>and </a:t>
            </a:r>
            <a:r>
              <a:rPr lang="en-GB" sz="1800" dirty="0">
                <a:latin typeface="Arial"/>
                <a:ea typeface="Calibri"/>
                <a:cs typeface="Times New Roman"/>
              </a:rPr>
              <a:t>familiarised</a:t>
            </a:r>
            <a:r>
              <a:rPr lang="en-GB" sz="1800" dirty="0">
                <a:effectLst/>
                <a:latin typeface="Arial"/>
                <a:ea typeface="Calibri"/>
                <a:cs typeface="Times New Roman"/>
              </a:rPr>
              <a:t> yourself with the process for preparation of </a:t>
            </a:r>
            <a:r>
              <a:rPr lang="en-GB" sz="1800" dirty="0" err="1">
                <a:latin typeface="Arial"/>
                <a:ea typeface="Calibri"/>
                <a:cs typeface="Times New Roman"/>
              </a:rPr>
              <a:t>Abrysvo</a:t>
            </a:r>
            <a:r>
              <a:rPr lang="en-GB" sz="1800" baseline="30000" dirty="0">
                <a:latin typeface="Arial"/>
                <a:ea typeface="Calibri"/>
                <a:cs typeface="Times New Roman"/>
              </a:rPr>
              <a:t>®</a:t>
            </a:r>
            <a:endParaRPr lang="en-GB" sz="1800" dirty="0">
              <a:latin typeface="Arial"/>
              <a:cs typeface="Arial"/>
            </a:endParaRPr>
          </a:p>
          <a:p>
            <a:pPr marL="285750" indent="-285750">
              <a:lnSpc>
                <a:spcPct val="120000"/>
              </a:lnSpc>
              <a:spcBef>
                <a:spcPts val="0"/>
              </a:spcBef>
            </a:pPr>
            <a:r>
              <a:rPr lang="en-GB" sz="1800" dirty="0">
                <a:latin typeface="Arial"/>
                <a:cs typeface="Arial"/>
              </a:rPr>
              <a:t>access and familiarised yourself with the following key documents: </a:t>
            </a:r>
            <a:r>
              <a:rPr lang="en-GB" sz="1800" u="sng" dirty="0">
                <a:latin typeface="Arial"/>
                <a:cs typeface="Arial"/>
                <a:hlinkClick r:id="rId4"/>
              </a:rPr>
              <a:t>Green Book RSV Chapter 27a</a:t>
            </a:r>
            <a:r>
              <a:rPr lang="en-GB" sz="1800" dirty="0">
                <a:latin typeface="Arial"/>
                <a:cs typeface="Arial"/>
              </a:rPr>
              <a:t>, </a:t>
            </a:r>
            <a:r>
              <a:rPr lang="en-GB" sz="1800" u="sng" dirty="0">
                <a:latin typeface="Arial"/>
                <a:cs typeface="Arial"/>
                <a:hlinkClick r:id="rId5"/>
              </a:rPr>
              <a:t>RSV vaccination programme for older adults information for healthcare practitioners</a:t>
            </a:r>
            <a:r>
              <a:rPr lang="en-GB" sz="1800" dirty="0">
                <a:latin typeface="Arial"/>
                <a:cs typeface="Arial"/>
              </a:rPr>
              <a:t> and the vaccine product information in the Summary of Product Characteristics (</a:t>
            </a:r>
            <a:r>
              <a:rPr lang="en-GB" sz="1800" u="sng" dirty="0">
                <a:solidFill>
                  <a:schemeClr val="accent1">
                    <a:lumMod val="75000"/>
                  </a:schemeClr>
                </a:solidFill>
                <a:latin typeface="Arial"/>
                <a:cs typeface="Arial"/>
                <a:hlinkClick r:id="rId6">
                  <a:extLst>
                    <a:ext uri="{A12FA001-AC4F-418D-AE19-62706E023703}">
                      <ahyp:hlinkClr xmlns:ahyp="http://schemas.microsoft.com/office/drawing/2018/hyperlinkcolor" val="tx"/>
                    </a:ext>
                  </a:extLst>
                </a:hlinkClick>
              </a:rPr>
              <a:t>Electronic Medicines Compendium</a:t>
            </a:r>
            <a:r>
              <a:rPr lang="en-GB" sz="1800" dirty="0">
                <a:latin typeface="Arial"/>
                <a:cs typeface="Arial"/>
              </a:rPr>
              <a:t> website) </a:t>
            </a:r>
          </a:p>
          <a:p>
            <a:pPr marL="285750" indent="-285750">
              <a:lnSpc>
                <a:spcPct val="120000"/>
              </a:lnSpc>
              <a:spcBef>
                <a:spcPts val="0"/>
              </a:spcBef>
            </a:pPr>
            <a:r>
              <a:rPr lang="en-GB" sz="1800" dirty="0">
                <a:latin typeface="Arial"/>
                <a:cs typeface="Arial"/>
              </a:rPr>
              <a:t>Have an appropriate legal framework to supply and administer RSV vaccine in place for example patient specific prescription, Patient Specific Direction (PSD), Patient Group Direction (PGD) Further information will be available here: </a:t>
            </a:r>
            <a:r>
              <a:rPr lang="en-GB" sz="1800" dirty="0">
                <a:solidFill>
                  <a:srgbClr val="002060"/>
                </a:solidFill>
                <a:latin typeface="Arial"/>
                <a:cs typeface="Arial"/>
              </a:rPr>
              <a:t> </a:t>
            </a:r>
            <a:r>
              <a:rPr lang="en-GB" sz="1800" dirty="0">
                <a:latin typeface="Arial"/>
                <a:cs typeface="Arial"/>
                <a:hlinkClick r:id="rId7"/>
              </a:rPr>
              <a:t>Patient Group Directions (PGD) - Welsh Medicines Advice Service (wales.nhs.uk)</a:t>
            </a:r>
            <a:endParaRPr lang="en-GB" sz="1800" dirty="0">
              <a:solidFill>
                <a:srgbClr val="000000"/>
              </a:solidFill>
              <a:latin typeface="Arial"/>
              <a:cs typeface="Arial"/>
            </a:endParaRPr>
          </a:p>
          <a:p>
            <a:pPr marL="0" indent="0" algn="ctr">
              <a:lnSpc>
                <a:spcPct val="120000"/>
              </a:lnSpc>
              <a:spcBef>
                <a:spcPts val="1200"/>
              </a:spcBef>
              <a:buNone/>
            </a:pPr>
            <a:r>
              <a:rPr lang="en-GB" sz="1800" b="1" dirty="0">
                <a:ea typeface="Calibri"/>
                <a:cs typeface="Calibri"/>
              </a:rPr>
              <a:t>Practitioners should always ensure they are accessing the most up to date information and guidance</a:t>
            </a:r>
            <a:endParaRPr lang="en-GB" sz="1800" b="1" dirty="0"/>
          </a:p>
          <a:p>
            <a:pPr marL="285750" indent="-285750">
              <a:lnSpc>
                <a:spcPct val="120000"/>
              </a:lnSpc>
              <a:spcBef>
                <a:spcPts val="1200"/>
              </a:spcBef>
            </a:pPr>
            <a:endParaRPr lang="en-GB" sz="1600" dirty="0">
              <a:latin typeface="Arial"/>
              <a:cs typeface="Arial"/>
            </a:endParaRPr>
          </a:p>
        </p:txBody>
      </p:sp>
      <p:sp>
        <p:nvSpPr>
          <p:cNvPr id="5" name="Slide Number Placeholder 4">
            <a:extLst>
              <a:ext uri="{FF2B5EF4-FFF2-40B4-BE49-F238E27FC236}">
                <a16:creationId xmlns:a16="http://schemas.microsoft.com/office/drawing/2014/main" id="{9CD6FABE-B0E5-4114-AD4F-73E7BE53C0A1}"/>
              </a:ext>
            </a:extLst>
          </p:cNvPr>
          <p:cNvSpPr>
            <a:spLocks noGrp="1"/>
          </p:cNvSpPr>
          <p:nvPr>
            <p:ph type="sldNum" sz="quarter" idx="11"/>
          </p:nvPr>
        </p:nvSpPr>
        <p:spPr>
          <a:xfrm>
            <a:off x="11533597" y="6370042"/>
            <a:ext cx="7315200" cy="365125"/>
          </a:xfrm>
        </p:spPr>
        <p:txBody>
          <a:bodyPr/>
          <a:lstStyle/>
          <a:p>
            <a:fld id="{344369E4-5DE7-46E5-874E-4FD437973785}" type="slidenum">
              <a:rPr lang="en-GB" smtClean="0"/>
              <a:pPr/>
              <a:t>5</a:t>
            </a:fld>
            <a:endParaRPr lang="en-GB" sz="1400" dirty="0"/>
          </a:p>
        </p:txBody>
      </p:sp>
    </p:spTree>
    <p:extLst>
      <p:ext uri="{BB962C8B-B14F-4D97-AF65-F5344CB8AC3E}">
        <p14:creationId xmlns:p14="http://schemas.microsoft.com/office/powerpoint/2010/main" val="1385178184"/>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F833DF-E2BC-1F51-FFF4-BA16B0661412}"/>
              </a:ext>
            </a:extLst>
          </p:cNvPr>
          <p:cNvSpPr>
            <a:spLocks noGrp="1"/>
          </p:cNvSpPr>
          <p:nvPr>
            <p:ph type="title"/>
          </p:nvPr>
        </p:nvSpPr>
        <p:spPr>
          <a:xfrm>
            <a:off x="838200" y="1655250"/>
            <a:ext cx="10515600" cy="1325563"/>
          </a:xfrm>
        </p:spPr>
        <p:txBody>
          <a:bodyPr/>
          <a:lstStyle/>
          <a:p>
            <a:r>
              <a:rPr lang="en-GB" b="1" dirty="0"/>
              <a:t>The process of recording </a:t>
            </a:r>
            <a:br>
              <a:rPr lang="en-GB" b="1" dirty="0"/>
            </a:br>
            <a:r>
              <a:rPr lang="en-GB" b="1" dirty="0" err="1">
                <a:latin typeface="Arial"/>
                <a:cs typeface="Arial"/>
              </a:rPr>
              <a:t>Abrysvo</a:t>
            </a:r>
            <a:r>
              <a:rPr lang="en-GB" b="1" baseline="30000" dirty="0">
                <a:latin typeface="Arial"/>
                <a:cs typeface="Arial"/>
              </a:rPr>
              <a:t>® </a:t>
            </a:r>
            <a:r>
              <a:rPr lang="en-GB" b="1" dirty="0"/>
              <a:t>vaccines given</a:t>
            </a:r>
            <a:br>
              <a:rPr lang="en-GB" b="1" dirty="0"/>
            </a:br>
            <a:br>
              <a:rPr lang="en-GB" b="1" dirty="0"/>
            </a:br>
            <a:r>
              <a:rPr lang="nl-NL" sz="3600" dirty="0"/>
              <a:t>Katie Rees - Principal Support &amp; Business Analyst (DHCW - PCMH Digital)</a:t>
            </a:r>
            <a:endParaRPr lang="en-GB" sz="3600" dirty="0"/>
          </a:p>
        </p:txBody>
      </p:sp>
      <p:sp>
        <p:nvSpPr>
          <p:cNvPr id="5" name="Slide Number Placeholder 4">
            <a:extLst>
              <a:ext uri="{FF2B5EF4-FFF2-40B4-BE49-F238E27FC236}">
                <a16:creationId xmlns:a16="http://schemas.microsoft.com/office/drawing/2014/main" id="{BD68A93A-287D-6EE1-146C-15268D3267FD}"/>
              </a:ext>
            </a:extLst>
          </p:cNvPr>
          <p:cNvSpPr>
            <a:spLocks noGrp="1"/>
          </p:cNvSpPr>
          <p:nvPr>
            <p:ph type="sldNum" sz="quarter" idx="12"/>
          </p:nvPr>
        </p:nvSpPr>
        <p:spPr/>
        <p:txBody>
          <a:bodyPr/>
          <a:lstStyle/>
          <a:p>
            <a:fld id="{561D0CCE-8DCC-44DC-A653-AE62B1D84A52}" type="slidenum">
              <a:rPr lang="en-GB" smtClean="0"/>
              <a:pPr/>
              <a:t>50</a:t>
            </a:fld>
            <a:endParaRPr lang="en-GB"/>
          </a:p>
        </p:txBody>
      </p:sp>
    </p:spTree>
    <p:extLst>
      <p:ext uri="{BB962C8B-B14F-4D97-AF65-F5344CB8AC3E}">
        <p14:creationId xmlns:p14="http://schemas.microsoft.com/office/powerpoint/2010/main" val="966582706"/>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5C4A3A-2730-765C-120C-C239936FDC86}"/>
              </a:ext>
            </a:extLst>
          </p:cNvPr>
          <p:cNvSpPr>
            <a:spLocks noGrp="1"/>
          </p:cNvSpPr>
          <p:nvPr>
            <p:ph type="title"/>
          </p:nvPr>
        </p:nvSpPr>
        <p:spPr>
          <a:xfrm>
            <a:off x="526619" y="64928"/>
            <a:ext cx="10515600" cy="1325563"/>
          </a:xfrm>
        </p:spPr>
        <p:txBody>
          <a:bodyPr/>
          <a:lstStyle/>
          <a:p>
            <a:r>
              <a:rPr lang="en-GB" b="1" dirty="0"/>
              <a:t>DHCW RSV Update</a:t>
            </a:r>
          </a:p>
        </p:txBody>
      </p:sp>
      <p:sp>
        <p:nvSpPr>
          <p:cNvPr id="3" name="Content Placeholder 2">
            <a:extLst>
              <a:ext uri="{FF2B5EF4-FFF2-40B4-BE49-F238E27FC236}">
                <a16:creationId xmlns:a16="http://schemas.microsoft.com/office/drawing/2014/main" id="{D82CBB95-89A5-F3E6-1CA7-254FBB1FC6BF}"/>
              </a:ext>
            </a:extLst>
          </p:cNvPr>
          <p:cNvSpPr>
            <a:spLocks noGrp="1"/>
          </p:cNvSpPr>
          <p:nvPr>
            <p:ph idx="1"/>
          </p:nvPr>
        </p:nvSpPr>
        <p:spPr>
          <a:xfrm>
            <a:off x="319526" y="727709"/>
            <a:ext cx="11552947" cy="4809963"/>
          </a:xfrm>
        </p:spPr>
        <p:txBody>
          <a:bodyPr/>
          <a:lstStyle/>
          <a:p>
            <a:r>
              <a:rPr lang="en-GB" sz="1600" b="1" dirty="0">
                <a:solidFill>
                  <a:srgbClr val="002060"/>
                </a:solidFill>
              </a:rPr>
              <a:t>Overview: </a:t>
            </a:r>
            <a:r>
              <a:rPr lang="en-GB" sz="1600" dirty="0">
                <a:solidFill>
                  <a:srgbClr val="002060"/>
                </a:solidFill>
              </a:rPr>
              <a:t>we are adding in functionality to allow the </a:t>
            </a:r>
            <a:r>
              <a:rPr lang="en-GB" sz="1600" b="1" dirty="0">
                <a:solidFill>
                  <a:srgbClr val="002060"/>
                </a:solidFill>
              </a:rPr>
              <a:t>recording, payment and reporting </a:t>
            </a:r>
            <a:r>
              <a:rPr lang="en-GB" sz="1600" dirty="0">
                <a:solidFill>
                  <a:srgbClr val="002060"/>
                </a:solidFill>
              </a:rPr>
              <a:t>of the new RSV vaccination for </a:t>
            </a:r>
            <a:r>
              <a:rPr lang="en-GB" sz="1600" b="1" dirty="0">
                <a:solidFill>
                  <a:srgbClr val="002060"/>
                </a:solidFill>
              </a:rPr>
              <a:t>1</a:t>
            </a:r>
            <a:r>
              <a:rPr lang="en-GB" sz="1600" b="1" baseline="30000" dirty="0">
                <a:solidFill>
                  <a:srgbClr val="002060"/>
                </a:solidFill>
              </a:rPr>
              <a:t>st</a:t>
            </a:r>
            <a:r>
              <a:rPr lang="en-GB" sz="1600" b="1" dirty="0">
                <a:solidFill>
                  <a:srgbClr val="002060"/>
                </a:solidFill>
              </a:rPr>
              <a:t> September</a:t>
            </a:r>
            <a:r>
              <a:rPr lang="en-GB" sz="1600" dirty="0">
                <a:solidFill>
                  <a:srgbClr val="002060"/>
                </a:solidFill>
              </a:rPr>
              <a:t>. </a:t>
            </a:r>
          </a:p>
          <a:p>
            <a:endParaRPr lang="en-GB" sz="1600" dirty="0">
              <a:solidFill>
                <a:srgbClr val="002060"/>
              </a:solidFill>
            </a:endParaRPr>
          </a:p>
          <a:p>
            <a:r>
              <a:rPr lang="en-GB" sz="1600" b="1" dirty="0">
                <a:solidFill>
                  <a:srgbClr val="002060"/>
                </a:solidFill>
              </a:rPr>
              <a:t>WIS Software Changes: </a:t>
            </a:r>
            <a:r>
              <a:rPr lang="en-GB" sz="1600" dirty="0">
                <a:solidFill>
                  <a:srgbClr val="002060"/>
                </a:solidFill>
              </a:rPr>
              <a:t>updating the consultation form in the current WIS-web application to allow input of an RSV vaccination. This is basic functionality that doesn’t use the new design work.</a:t>
            </a:r>
          </a:p>
          <a:p>
            <a:endParaRPr lang="en-GB" sz="1600" dirty="0">
              <a:solidFill>
                <a:srgbClr val="002060"/>
              </a:solidFill>
            </a:endParaRPr>
          </a:p>
          <a:p>
            <a:r>
              <a:rPr lang="en-GB" sz="1600" b="1" dirty="0">
                <a:solidFill>
                  <a:srgbClr val="002060"/>
                </a:solidFill>
              </a:rPr>
              <a:t>Payments: </a:t>
            </a:r>
            <a:r>
              <a:rPr lang="en-GB" sz="1600" dirty="0">
                <a:solidFill>
                  <a:srgbClr val="002060"/>
                </a:solidFill>
              </a:rPr>
              <a:t>we have done work with NHS Wales Shared Services Partnership Primary Care Payments team to introduce </a:t>
            </a:r>
            <a:r>
              <a:rPr lang="en-GB" sz="1600" b="1" dirty="0">
                <a:solidFill>
                  <a:srgbClr val="002060"/>
                </a:solidFill>
              </a:rPr>
              <a:t>an improved payment process from October</a:t>
            </a:r>
            <a:r>
              <a:rPr lang="en-GB" sz="1600" dirty="0">
                <a:solidFill>
                  <a:srgbClr val="002060"/>
                </a:solidFill>
              </a:rPr>
              <a:t>, so </a:t>
            </a:r>
            <a:r>
              <a:rPr lang="en-GB" sz="1600" b="1" dirty="0">
                <a:solidFill>
                  <a:srgbClr val="002060"/>
                </a:solidFill>
              </a:rPr>
              <a:t>should GPs use the system the payments will be managed in the same way as COVID</a:t>
            </a:r>
            <a:r>
              <a:rPr lang="en-GB" sz="1600" dirty="0">
                <a:solidFill>
                  <a:srgbClr val="002060"/>
                </a:solidFill>
              </a:rPr>
              <a:t>.</a:t>
            </a:r>
          </a:p>
          <a:p>
            <a:endParaRPr lang="en-GB" sz="1600" dirty="0">
              <a:solidFill>
                <a:srgbClr val="002060"/>
              </a:solidFill>
            </a:endParaRPr>
          </a:p>
          <a:p>
            <a:r>
              <a:rPr lang="en-GB" sz="1600" b="1" dirty="0">
                <a:solidFill>
                  <a:srgbClr val="002060"/>
                </a:solidFill>
              </a:rPr>
              <a:t>Data Warehouse: </a:t>
            </a:r>
            <a:r>
              <a:rPr lang="en-GB" sz="1600" dirty="0">
                <a:solidFill>
                  <a:srgbClr val="002060"/>
                </a:solidFill>
              </a:rPr>
              <a:t>the new data view has been created; this will be made available within the Data Warehouse alongside other WIS Data. The aim is to have this in place for </a:t>
            </a:r>
            <a:r>
              <a:rPr lang="en-GB" sz="1600" b="1" dirty="0">
                <a:solidFill>
                  <a:srgbClr val="002060"/>
                </a:solidFill>
              </a:rPr>
              <a:t>1</a:t>
            </a:r>
            <a:r>
              <a:rPr lang="en-GB" sz="1600" b="1" baseline="30000" dirty="0">
                <a:solidFill>
                  <a:srgbClr val="002060"/>
                </a:solidFill>
              </a:rPr>
              <a:t>st</a:t>
            </a:r>
            <a:r>
              <a:rPr lang="en-GB" sz="1600" b="1" dirty="0">
                <a:solidFill>
                  <a:srgbClr val="002060"/>
                </a:solidFill>
              </a:rPr>
              <a:t> September to allow immediate reporting</a:t>
            </a:r>
            <a:r>
              <a:rPr lang="en-GB" sz="1600" dirty="0">
                <a:solidFill>
                  <a:srgbClr val="002060"/>
                </a:solidFill>
              </a:rPr>
              <a:t>.</a:t>
            </a:r>
          </a:p>
          <a:p>
            <a:endParaRPr lang="en-GB" sz="1600" dirty="0">
              <a:solidFill>
                <a:srgbClr val="002060"/>
              </a:solidFill>
            </a:endParaRPr>
          </a:p>
          <a:p>
            <a:r>
              <a:rPr lang="en-GB" sz="1600" b="1" dirty="0">
                <a:solidFill>
                  <a:srgbClr val="002060"/>
                </a:solidFill>
              </a:rPr>
              <a:t>Release: </a:t>
            </a:r>
            <a:r>
              <a:rPr lang="en-GB" sz="1600" dirty="0">
                <a:solidFill>
                  <a:srgbClr val="002060"/>
                </a:solidFill>
              </a:rPr>
              <a:t>The date is to be confirmed, but we are confident of the software changes needed for 1</a:t>
            </a:r>
            <a:r>
              <a:rPr lang="en-GB" sz="1600" baseline="30000" dirty="0">
                <a:solidFill>
                  <a:srgbClr val="002060"/>
                </a:solidFill>
              </a:rPr>
              <a:t>st</a:t>
            </a:r>
            <a:r>
              <a:rPr lang="en-GB" sz="1600" dirty="0">
                <a:solidFill>
                  <a:srgbClr val="002060"/>
                </a:solidFill>
              </a:rPr>
              <a:t> September being in place before 1</a:t>
            </a:r>
            <a:r>
              <a:rPr lang="en-GB" sz="1600" baseline="30000" dirty="0">
                <a:solidFill>
                  <a:srgbClr val="002060"/>
                </a:solidFill>
              </a:rPr>
              <a:t>st</a:t>
            </a:r>
            <a:r>
              <a:rPr lang="en-GB" sz="1600" dirty="0">
                <a:solidFill>
                  <a:srgbClr val="002060"/>
                </a:solidFill>
              </a:rPr>
              <a:t> September. Payment changes will be released later in September. A very short user guide detailing the changes to consultation form will be issued alongside the release.</a:t>
            </a:r>
          </a:p>
          <a:p>
            <a:endParaRPr lang="en-GB" sz="1600" dirty="0">
              <a:solidFill>
                <a:srgbClr val="002060"/>
              </a:solidFill>
            </a:endParaRPr>
          </a:p>
          <a:p>
            <a:r>
              <a:rPr lang="en-GB" sz="1600" b="1" dirty="0">
                <a:solidFill>
                  <a:srgbClr val="002060"/>
                </a:solidFill>
              </a:rPr>
              <a:t>GP Writeback: </a:t>
            </a:r>
            <a:r>
              <a:rPr lang="en-GB" sz="1600" dirty="0">
                <a:solidFill>
                  <a:srgbClr val="002060"/>
                </a:solidFill>
              </a:rPr>
              <a:t>whilst this won't be available from the 1</a:t>
            </a:r>
            <a:r>
              <a:rPr lang="en-GB" sz="1600" baseline="30000" dirty="0">
                <a:solidFill>
                  <a:srgbClr val="002060"/>
                </a:solidFill>
              </a:rPr>
              <a:t>st</a:t>
            </a:r>
            <a:r>
              <a:rPr lang="en-GB" sz="1600" dirty="0">
                <a:solidFill>
                  <a:srgbClr val="002060"/>
                </a:solidFill>
              </a:rPr>
              <a:t> September,</a:t>
            </a:r>
            <a:r>
              <a:rPr lang="en-GB" sz="1600" b="1" dirty="0">
                <a:solidFill>
                  <a:srgbClr val="002060"/>
                </a:solidFill>
              </a:rPr>
              <a:t> </a:t>
            </a:r>
            <a:r>
              <a:rPr lang="en-GB" sz="1600" dirty="0">
                <a:solidFill>
                  <a:srgbClr val="002060"/>
                </a:solidFill>
              </a:rPr>
              <a:t>we have submitted requests to GP Systems suppliers to explore extending the COVID writeback mechanism for RSV on an expedited time frame.</a:t>
            </a:r>
            <a:br>
              <a:rPr lang="en-GB" sz="1600" dirty="0">
                <a:solidFill>
                  <a:srgbClr val="002060"/>
                </a:solidFill>
              </a:rPr>
            </a:br>
            <a:endParaRPr lang="en-GB" sz="1600" dirty="0">
              <a:solidFill>
                <a:srgbClr val="002060"/>
              </a:solidFill>
            </a:endParaRPr>
          </a:p>
        </p:txBody>
      </p:sp>
      <p:sp>
        <p:nvSpPr>
          <p:cNvPr id="5" name="Slide Number Placeholder 4">
            <a:extLst>
              <a:ext uri="{FF2B5EF4-FFF2-40B4-BE49-F238E27FC236}">
                <a16:creationId xmlns:a16="http://schemas.microsoft.com/office/drawing/2014/main" id="{75F70CA2-D5B4-CEDF-8395-96C8A2CDCB0B}"/>
              </a:ext>
            </a:extLst>
          </p:cNvPr>
          <p:cNvSpPr>
            <a:spLocks noGrp="1"/>
          </p:cNvSpPr>
          <p:nvPr>
            <p:ph type="sldNum" sz="quarter" idx="12"/>
          </p:nvPr>
        </p:nvSpPr>
        <p:spPr/>
        <p:txBody>
          <a:bodyPr/>
          <a:lstStyle/>
          <a:p>
            <a:fld id="{561D0CCE-8DCC-44DC-A653-AE62B1D84A52}" type="slidenum">
              <a:rPr lang="en-GB" smtClean="0"/>
              <a:pPr/>
              <a:t>51</a:t>
            </a:fld>
            <a:endParaRPr lang="en-GB"/>
          </a:p>
        </p:txBody>
      </p:sp>
    </p:spTree>
    <p:extLst>
      <p:ext uri="{BB962C8B-B14F-4D97-AF65-F5344CB8AC3E}">
        <p14:creationId xmlns:p14="http://schemas.microsoft.com/office/powerpoint/2010/main" val="999923857"/>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022E5F3-295B-E54B-17E3-B50760DD4C65}"/>
              </a:ext>
            </a:extLst>
          </p:cNvPr>
          <p:cNvSpPr>
            <a:spLocks noGrp="1"/>
          </p:cNvSpPr>
          <p:nvPr>
            <p:ph idx="1"/>
          </p:nvPr>
        </p:nvSpPr>
        <p:spPr>
          <a:xfrm>
            <a:off x="750013" y="1763980"/>
            <a:ext cx="10972800" cy="4351338"/>
          </a:xfrm>
        </p:spPr>
        <p:txBody>
          <a:bodyPr/>
          <a:lstStyle/>
          <a:p>
            <a:pPr marL="0" indent="0">
              <a:buNone/>
            </a:pPr>
            <a:r>
              <a:rPr lang="en-GB" sz="4400" b="1" dirty="0"/>
              <a:t>Engagement and insights work</a:t>
            </a:r>
          </a:p>
          <a:p>
            <a:pPr marL="0" indent="0">
              <a:buNone/>
            </a:pPr>
            <a:endParaRPr lang="en-GB" sz="4400" b="1" dirty="0"/>
          </a:p>
          <a:p>
            <a:pPr marL="0" indent="0">
              <a:buNone/>
            </a:pPr>
            <a:r>
              <a:rPr lang="en-GB" sz="3600" dirty="0"/>
              <a:t>Jasmin Chowdhury</a:t>
            </a:r>
          </a:p>
          <a:p>
            <a:pPr marL="0" indent="0">
              <a:buNone/>
            </a:pPr>
            <a:r>
              <a:rPr lang="en-GB" sz="3600" dirty="0"/>
              <a:t>Service Development and User Engagement </a:t>
            </a:r>
          </a:p>
          <a:p>
            <a:pPr marL="0" indent="0">
              <a:buNone/>
            </a:pPr>
            <a:r>
              <a:rPr lang="en-GB" sz="3600" dirty="0"/>
              <a:t>Senior Practitioner</a:t>
            </a:r>
          </a:p>
          <a:p>
            <a:pPr marL="0" indent="0">
              <a:buNone/>
            </a:pPr>
            <a:r>
              <a:rPr lang="en-GB" sz="3600" dirty="0"/>
              <a:t>VPDP, PHW</a:t>
            </a:r>
          </a:p>
          <a:p>
            <a:pPr marL="0" indent="0">
              <a:buNone/>
            </a:pPr>
            <a:endParaRPr lang="en-GB" sz="3600" dirty="0"/>
          </a:p>
        </p:txBody>
      </p:sp>
      <p:sp>
        <p:nvSpPr>
          <p:cNvPr id="5" name="Slide Number Placeholder 4">
            <a:extLst>
              <a:ext uri="{FF2B5EF4-FFF2-40B4-BE49-F238E27FC236}">
                <a16:creationId xmlns:a16="http://schemas.microsoft.com/office/drawing/2014/main" id="{56B33432-B767-DF2B-D733-182D4001B92C}"/>
              </a:ext>
            </a:extLst>
          </p:cNvPr>
          <p:cNvSpPr>
            <a:spLocks noGrp="1"/>
          </p:cNvSpPr>
          <p:nvPr>
            <p:ph type="sldNum" sz="quarter" idx="12"/>
          </p:nvPr>
        </p:nvSpPr>
        <p:spPr/>
        <p:txBody>
          <a:bodyPr/>
          <a:lstStyle/>
          <a:p>
            <a:fld id="{561D0CCE-8DCC-44DC-A653-AE62B1D84A52}" type="slidenum">
              <a:rPr lang="en-GB" smtClean="0"/>
              <a:pPr/>
              <a:t>52</a:t>
            </a:fld>
            <a:endParaRPr lang="en-GB"/>
          </a:p>
        </p:txBody>
      </p:sp>
    </p:spTree>
    <p:extLst>
      <p:ext uri="{BB962C8B-B14F-4D97-AF65-F5344CB8AC3E}">
        <p14:creationId xmlns:p14="http://schemas.microsoft.com/office/powerpoint/2010/main" val="1381794315"/>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A78DE95-435C-97F9-60A3-FE385EECB127}"/>
              </a:ext>
            </a:extLst>
          </p:cNvPr>
          <p:cNvSpPr>
            <a:spLocks noGrp="1"/>
          </p:cNvSpPr>
          <p:nvPr>
            <p:ph idx="1"/>
          </p:nvPr>
        </p:nvSpPr>
        <p:spPr>
          <a:xfrm>
            <a:off x="838200" y="3007605"/>
            <a:ext cx="10515600" cy="3169358"/>
          </a:xfrm>
        </p:spPr>
        <p:txBody>
          <a:bodyPr/>
          <a:lstStyle/>
          <a:p>
            <a:endParaRPr lang="en-GB" sz="2000" dirty="0">
              <a:solidFill>
                <a:schemeClr val="accent6"/>
              </a:solidFill>
            </a:endParaRPr>
          </a:p>
          <a:p>
            <a:endParaRPr lang="en-GB" sz="2000" dirty="0">
              <a:solidFill>
                <a:schemeClr val="accent6"/>
              </a:solidFill>
            </a:endParaRPr>
          </a:p>
          <a:p>
            <a:endParaRPr lang="en-GB" sz="2000" dirty="0">
              <a:solidFill>
                <a:schemeClr val="accent6"/>
              </a:solidFill>
            </a:endParaRPr>
          </a:p>
          <a:p>
            <a:r>
              <a:rPr lang="en-GB" sz="2400" dirty="0">
                <a:solidFill>
                  <a:srgbClr val="002060"/>
                </a:solidFill>
              </a:rPr>
              <a:t>RSV was the most frequently recalled health issue that parents had seen or heard about in the past 12 moths (39%) </a:t>
            </a:r>
          </a:p>
          <a:p>
            <a:r>
              <a:rPr lang="en-GB" sz="2400" dirty="0">
                <a:solidFill>
                  <a:srgbClr val="002060"/>
                </a:solidFill>
              </a:rPr>
              <a:t>RSV</a:t>
            </a:r>
            <a:r>
              <a:rPr lang="en-GB" sz="2400" b="0" i="0" dirty="0">
                <a:solidFill>
                  <a:srgbClr val="002060"/>
                </a:solidFill>
                <a:effectLst/>
              </a:rPr>
              <a:t> was rated as very serious by 58% of parents of babies and younger children, higher than in parents of children aged 3 years 4 months to under 5 years of age</a:t>
            </a:r>
          </a:p>
          <a:p>
            <a:endParaRPr lang="en-GB" sz="2000" b="0" i="0" dirty="0">
              <a:solidFill>
                <a:schemeClr val="accent6"/>
              </a:solidFill>
              <a:effectLst/>
              <a:latin typeface="GDS Transport"/>
            </a:endParaRPr>
          </a:p>
        </p:txBody>
      </p:sp>
      <p:sp>
        <p:nvSpPr>
          <p:cNvPr id="5" name="Slide Number Placeholder 4">
            <a:extLst>
              <a:ext uri="{FF2B5EF4-FFF2-40B4-BE49-F238E27FC236}">
                <a16:creationId xmlns:a16="http://schemas.microsoft.com/office/drawing/2014/main" id="{9ABBB4F9-8EE5-8E75-FFE0-0921C53164A5}"/>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61D0CCE-8DCC-44DC-A653-AE62B1D84A52}" type="slidenum">
              <a:rPr kumimoji="0" lang="en-GB" sz="1800" b="1" i="0" u="none" strike="noStrike" kern="1200" cap="none" spc="0" normalizeH="0" baseline="0" noProof="0" smtClean="0">
                <a:ln>
                  <a:noFill/>
                </a:ln>
                <a:solidFill>
                  <a:prstClr val="white"/>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53</a:t>
            </a:fld>
            <a:endParaRPr kumimoji="0" lang="en-GB" sz="1800" b="1" i="0" u="none" strike="noStrike" kern="1200" cap="none" spc="0" normalizeH="0" baseline="0" noProof="0">
              <a:ln>
                <a:noFill/>
              </a:ln>
              <a:solidFill>
                <a:prstClr val="white"/>
              </a:solidFill>
              <a:effectLst/>
              <a:uLnTx/>
              <a:uFillTx/>
              <a:latin typeface="Arial"/>
              <a:ea typeface="+mn-ea"/>
              <a:cs typeface="+mn-cs"/>
            </a:endParaRPr>
          </a:p>
        </p:txBody>
      </p:sp>
      <p:pic>
        <p:nvPicPr>
          <p:cNvPr id="9" name="Picture 8">
            <a:extLst>
              <a:ext uri="{FF2B5EF4-FFF2-40B4-BE49-F238E27FC236}">
                <a16:creationId xmlns:a16="http://schemas.microsoft.com/office/drawing/2014/main" id="{1593AE13-1B17-D656-EF88-99B0A68890B8}"/>
              </a:ext>
            </a:extLst>
          </p:cNvPr>
          <p:cNvPicPr>
            <a:picLocks noChangeAspect="1"/>
          </p:cNvPicPr>
          <p:nvPr/>
        </p:nvPicPr>
        <p:blipFill>
          <a:blip r:embed="rId3"/>
          <a:stretch>
            <a:fillRect/>
          </a:stretch>
        </p:blipFill>
        <p:spPr>
          <a:xfrm>
            <a:off x="1567543" y="136525"/>
            <a:ext cx="9492344" cy="3818530"/>
          </a:xfrm>
          <a:prstGeom prst="rect">
            <a:avLst/>
          </a:prstGeom>
        </p:spPr>
      </p:pic>
    </p:spTree>
    <p:extLst>
      <p:ext uri="{BB962C8B-B14F-4D97-AF65-F5344CB8AC3E}">
        <p14:creationId xmlns:p14="http://schemas.microsoft.com/office/powerpoint/2010/main" val="1665456208"/>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3F1FC5-407C-E863-C985-6204C757F973}"/>
              </a:ext>
            </a:extLst>
          </p:cNvPr>
          <p:cNvSpPr>
            <a:spLocks noGrp="1"/>
          </p:cNvSpPr>
          <p:nvPr>
            <p:ph type="title"/>
          </p:nvPr>
        </p:nvSpPr>
        <p:spPr>
          <a:xfrm>
            <a:off x="838200" y="365125"/>
            <a:ext cx="11038114" cy="1325563"/>
          </a:xfrm>
        </p:spPr>
        <p:txBody>
          <a:bodyPr/>
          <a:lstStyle/>
          <a:p>
            <a:r>
              <a:rPr lang="en-GB" b="1" dirty="0"/>
              <a:t>Proposed work – Pregnancy/ Pre school  </a:t>
            </a:r>
          </a:p>
        </p:txBody>
      </p:sp>
      <p:sp>
        <p:nvSpPr>
          <p:cNvPr id="3" name="Content Placeholder 2">
            <a:extLst>
              <a:ext uri="{FF2B5EF4-FFF2-40B4-BE49-F238E27FC236}">
                <a16:creationId xmlns:a16="http://schemas.microsoft.com/office/drawing/2014/main" id="{0AF347A1-DD17-3D97-FD9A-AFC5DD7B0C1E}"/>
              </a:ext>
            </a:extLst>
          </p:cNvPr>
          <p:cNvSpPr>
            <a:spLocks noGrp="1"/>
          </p:cNvSpPr>
          <p:nvPr>
            <p:ph idx="1"/>
          </p:nvPr>
        </p:nvSpPr>
        <p:spPr>
          <a:xfrm>
            <a:off x="838200" y="1337803"/>
            <a:ext cx="10515600" cy="4685047"/>
          </a:xfrm>
        </p:spPr>
        <p:txBody>
          <a:bodyPr/>
          <a:lstStyle/>
          <a:p>
            <a:r>
              <a:rPr lang="en-GB" dirty="0"/>
              <a:t>2 attitudinal surveys</a:t>
            </a:r>
          </a:p>
          <a:p>
            <a:pPr marL="0" indent="0">
              <a:buNone/>
            </a:pPr>
            <a:r>
              <a:rPr lang="en-GB" dirty="0"/>
              <a:t>1) to gather insights from pregnant people </a:t>
            </a:r>
          </a:p>
          <a:p>
            <a:pPr marL="0" indent="0">
              <a:buNone/>
            </a:pPr>
            <a:r>
              <a:rPr lang="en-GB" dirty="0"/>
              <a:t>2) to gather insights from parents of pre-school aged children </a:t>
            </a:r>
          </a:p>
          <a:p>
            <a:pPr marL="0" indent="0">
              <a:buNone/>
            </a:pPr>
            <a:r>
              <a:rPr lang="en-GB" dirty="0"/>
              <a:t>Using the COM-B model to gather behavioural insights across all vaccinations </a:t>
            </a:r>
          </a:p>
          <a:p>
            <a:r>
              <a:rPr lang="en-GB" dirty="0"/>
              <a:t>Gather insights into perception of risk to RSV and attitudes towards new vaccinations </a:t>
            </a:r>
          </a:p>
          <a:p>
            <a:r>
              <a:rPr lang="en-GB" dirty="0"/>
              <a:t>Qualitative phase – to understand barriers &amp; facilitators identify groups (TIP approach) affected by inequity &amp; to explore opportunities for improvements</a:t>
            </a:r>
          </a:p>
          <a:p>
            <a:pPr marL="0" indent="0">
              <a:buNone/>
            </a:pPr>
            <a:endParaRPr lang="en-GB" dirty="0"/>
          </a:p>
          <a:p>
            <a:pPr marL="0" indent="0">
              <a:buNone/>
            </a:pPr>
            <a:endParaRPr lang="en-GB" dirty="0"/>
          </a:p>
          <a:p>
            <a:pPr marL="0" indent="0">
              <a:buNone/>
            </a:pPr>
            <a:endParaRPr lang="en-GB" dirty="0"/>
          </a:p>
          <a:p>
            <a:pPr marL="0" indent="0">
              <a:buNone/>
            </a:pPr>
            <a:endParaRPr lang="en-GB" dirty="0"/>
          </a:p>
        </p:txBody>
      </p:sp>
      <p:sp>
        <p:nvSpPr>
          <p:cNvPr id="5" name="Slide Number Placeholder 4">
            <a:extLst>
              <a:ext uri="{FF2B5EF4-FFF2-40B4-BE49-F238E27FC236}">
                <a16:creationId xmlns:a16="http://schemas.microsoft.com/office/drawing/2014/main" id="{574EB6E7-22CC-6B84-7F99-A9D87B317D95}"/>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61D0CCE-8DCC-44DC-A653-AE62B1D84A52}" type="slidenum">
              <a:rPr kumimoji="0" lang="en-GB" sz="1800" b="1" i="0" u="none" strike="noStrike" kern="1200" cap="none" spc="0" normalizeH="0" baseline="0" noProof="0" smtClean="0">
                <a:ln>
                  <a:noFill/>
                </a:ln>
                <a:solidFill>
                  <a:prstClr val="white"/>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54</a:t>
            </a:fld>
            <a:endParaRPr kumimoji="0" lang="en-GB" sz="1800" b="1" i="0" u="none" strike="noStrike" kern="1200" cap="none" spc="0" normalizeH="0" baseline="0" noProof="0">
              <a:ln>
                <a:noFill/>
              </a:ln>
              <a:solidFill>
                <a:prstClr val="white"/>
              </a:solidFill>
              <a:effectLst/>
              <a:uLnTx/>
              <a:uFillTx/>
              <a:latin typeface="Arial"/>
              <a:ea typeface="+mn-ea"/>
              <a:cs typeface="+mn-cs"/>
            </a:endParaRPr>
          </a:p>
        </p:txBody>
      </p:sp>
    </p:spTree>
    <p:extLst>
      <p:ext uri="{BB962C8B-B14F-4D97-AF65-F5344CB8AC3E}">
        <p14:creationId xmlns:p14="http://schemas.microsoft.com/office/powerpoint/2010/main" val="2344464766"/>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2BD4F6-1CD0-F8B8-9BA5-70717D334B60}"/>
              </a:ext>
            </a:extLst>
          </p:cNvPr>
          <p:cNvSpPr>
            <a:spLocks noGrp="1"/>
          </p:cNvSpPr>
          <p:nvPr>
            <p:ph type="title"/>
          </p:nvPr>
        </p:nvSpPr>
        <p:spPr/>
        <p:txBody>
          <a:bodyPr/>
          <a:lstStyle/>
          <a:p>
            <a:r>
              <a:rPr lang="en-GB" b="1" dirty="0"/>
              <a:t>Proposed work – adults </a:t>
            </a:r>
          </a:p>
        </p:txBody>
      </p:sp>
      <p:sp>
        <p:nvSpPr>
          <p:cNvPr id="3" name="Content Placeholder 2">
            <a:extLst>
              <a:ext uri="{FF2B5EF4-FFF2-40B4-BE49-F238E27FC236}">
                <a16:creationId xmlns:a16="http://schemas.microsoft.com/office/drawing/2014/main" id="{A07FAADF-F358-FBE1-35C6-2DA883D40B7A}"/>
              </a:ext>
            </a:extLst>
          </p:cNvPr>
          <p:cNvSpPr>
            <a:spLocks noGrp="1"/>
          </p:cNvSpPr>
          <p:nvPr>
            <p:ph idx="1"/>
          </p:nvPr>
        </p:nvSpPr>
        <p:spPr>
          <a:xfrm>
            <a:off x="838200" y="1493116"/>
            <a:ext cx="10515600" cy="4351338"/>
          </a:xfrm>
        </p:spPr>
        <p:txBody>
          <a:bodyPr/>
          <a:lstStyle/>
          <a:p>
            <a:pPr marL="0" indent="0">
              <a:buNone/>
            </a:pPr>
            <a:r>
              <a:rPr lang="en-GB" dirty="0"/>
              <a:t>Attitudinal survey with adults 55+ </a:t>
            </a:r>
          </a:p>
          <a:p>
            <a:r>
              <a:rPr lang="en-GB" dirty="0"/>
              <a:t>Assess knowledge and awareness of RSV disease within the context of respiratory infections and the adult vaccination  programme </a:t>
            </a:r>
          </a:p>
          <a:p>
            <a:r>
              <a:rPr lang="en-GB" dirty="0"/>
              <a:t>Perceived risk and severity of RSV </a:t>
            </a:r>
          </a:p>
          <a:p>
            <a:r>
              <a:rPr lang="en-GB" dirty="0"/>
              <a:t>Benefits, demand and acceptance of RSV vaccination </a:t>
            </a:r>
          </a:p>
          <a:p>
            <a:r>
              <a:rPr lang="en-GB" dirty="0"/>
              <a:t>Preferred formats and communication channels</a:t>
            </a:r>
          </a:p>
          <a:p>
            <a:pPr marL="0" indent="0">
              <a:buNone/>
            </a:pPr>
            <a:endParaRPr lang="en-GB" dirty="0"/>
          </a:p>
          <a:p>
            <a:endParaRPr lang="en-GB" dirty="0"/>
          </a:p>
          <a:p>
            <a:endParaRPr lang="en-GB" dirty="0"/>
          </a:p>
        </p:txBody>
      </p:sp>
      <p:sp>
        <p:nvSpPr>
          <p:cNvPr id="5" name="Slide Number Placeholder 4">
            <a:extLst>
              <a:ext uri="{FF2B5EF4-FFF2-40B4-BE49-F238E27FC236}">
                <a16:creationId xmlns:a16="http://schemas.microsoft.com/office/drawing/2014/main" id="{FC3AA53A-2CC1-D993-8C57-268A958B1B0D}"/>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61D0CCE-8DCC-44DC-A653-AE62B1D84A52}" type="slidenum">
              <a:rPr kumimoji="0" lang="en-GB" sz="1800" b="1" i="0" u="none" strike="noStrike" kern="1200" cap="none" spc="0" normalizeH="0" baseline="0" noProof="0" smtClean="0">
                <a:ln>
                  <a:noFill/>
                </a:ln>
                <a:solidFill>
                  <a:prstClr val="white"/>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55</a:t>
            </a:fld>
            <a:endParaRPr kumimoji="0" lang="en-GB" sz="1800" b="1" i="0" u="none" strike="noStrike" kern="1200" cap="none" spc="0" normalizeH="0" baseline="0" noProof="0">
              <a:ln>
                <a:noFill/>
              </a:ln>
              <a:solidFill>
                <a:prstClr val="white"/>
              </a:solidFill>
              <a:effectLst/>
              <a:uLnTx/>
              <a:uFillTx/>
              <a:latin typeface="Arial"/>
              <a:ea typeface="+mn-ea"/>
              <a:cs typeface="+mn-cs"/>
            </a:endParaRPr>
          </a:p>
        </p:txBody>
      </p:sp>
    </p:spTree>
    <p:extLst>
      <p:ext uri="{BB962C8B-B14F-4D97-AF65-F5344CB8AC3E}">
        <p14:creationId xmlns:p14="http://schemas.microsoft.com/office/powerpoint/2010/main" val="3928523423"/>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CAE0B5-B712-EB42-165A-C22B7DBBF4FA}"/>
              </a:ext>
            </a:extLst>
          </p:cNvPr>
          <p:cNvSpPr>
            <a:spLocks noGrp="1"/>
          </p:cNvSpPr>
          <p:nvPr>
            <p:ph type="title"/>
          </p:nvPr>
        </p:nvSpPr>
        <p:spPr>
          <a:xfrm>
            <a:off x="838200" y="365126"/>
            <a:ext cx="10515600" cy="723936"/>
          </a:xfrm>
        </p:spPr>
        <p:txBody>
          <a:bodyPr/>
          <a:lstStyle/>
          <a:p>
            <a:r>
              <a:rPr lang="en-GB" b="1" dirty="0"/>
              <a:t>Time to talk survey</a:t>
            </a:r>
          </a:p>
        </p:txBody>
      </p:sp>
      <p:sp>
        <p:nvSpPr>
          <p:cNvPr id="3" name="Content Placeholder 2">
            <a:extLst>
              <a:ext uri="{FF2B5EF4-FFF2-40B4-BE49-F238E27FC236}">
                <a16:creationId xmlns:a16="http://schemas.microsoft.com/office/drawing/2014/main" id="{F7C99D7D-81AC-A3AC-D867-BF905911B112}"/>
              </a:ext>
            </a:extLst>
          </p:cNvPr>
          <p:cNvSpPr>
            <a:spLocks noGrp="1"/>
          </p:cNvSpPr>
          <p:nvPr>
            <p:ph idx="1"/>
          </p:nvPr>
        </p:nvSpPr>
        <p:spPr>
          <a:xfrm>
            <a:off x="838200" y="1253331"/>
            <a:ext cx="9980488" cy="4351338"/>
          </a:xfrm>
        </p:spPr>
        <p:txBody>
          <a:bodyPr/>
          <a:lstStyle/>
          <a:p>
            <a:pPr marL="0" indent="0">
              <a:buNone/>
            </a:pPr>
            <a:r>
              <a:rPr lang="en-GB" sz="2000" dirty="0"/>
              <a:t>TTPH results with RSV Questions. The snap shot is: </a:t>
            </a:r>
          </a:p>
          <a:p>
            <a:r>
              <a:rPr lang="en-GB" sz="2000" dirty="0"/>
              <a:t> 43.2% overall are aware of RSV</a:t>
            </a:r>
          </a:p>
          <a:p>
            <a:r>
              <a:rPr lang="en-GB" sz="2000" dirty="0"/>
              <a:t>51.3% awareness in 30 -49 year olds </a:t>
            </a:r>
          </a:p>
          <a:p>
            <a:r>
              <a:rPr lang="en-GB" sz="2000" dirty="0"/>
              <a:t>31.3% in 70 plus </a:t>
            </a:r>
          </a:p>
          <a:p>
            <a:pPr marL="0" indent="0">
              <a:buNone/>
            </a:pPr>
            <a:r>
              <a:rPr lang="en-GB" sz="2000" dirty="0"/>
              <a:t> </a:t>
            </a:r>
          </a:p>
          <a:p>
            <a:pPr marL="0" indent="0">
              <a:buNone/>
            </a:pPr>
            <a:r>
              <a:rPr lang="en-GB" sz="2000" dirty="0"/>
              <a:t>When asked is they would have a vaccine if one was available </a:t>
            </a:r>
          </a:p>
          <a:p>
            <a:r>
              <a:rPr lang="en-GB" sz="2000" dirty="0"/>
              <a:t> 44.3% said yes</a:t>
            </a:r>
          </a:p>
          <a:p>
            <a:r>
              <a:rPr lang="en-GB" sz="2000" dirty="0"/>
              <a:t>14.3 % said no</a:t>
            </a:r>
          </a:p>
          <a:p>
            <a:r>
              <a:rPr lang="en-GB" sz="2000" dirty="0"/>
              <a:t>30.6% would like more information first</a:t>
            </a:r>
          </a:p>
          <a:p>
            <a:r>
              <a:rPr lang="en-GB" sz="2000" dirty="0"/>
              <a:t>51.1% of 70 plus said yes they would have it </a:t>
            </a:r>
          </a:p>
          <a:p>
            <a:r>
              <a:rPr lang="en-GB" sz="2000" dirty="0"/>
              <a:t>More men than women said they would have it. </a:t>
            </a:r>
          </a:p>
          <a:p>
            <a:pPr marL="0" indent="0" algn="ctr">
              <a:buNone/>
            </a:pPr>
            <a:r>
              <a:rPr lang="en-GB" sz="2000" dirty="0">
                <a:hlinkClick r:id="rId2"/>
              </a:rPr>
              <a:t>Time to Talk Public Health Panel - Public Health Wales (</a:t>
            </a:r>
            <a:r>
              <a:rPr lang="en-GB" sz="2000" dirty="0" err="1">
                <a:hlinkClick r:id="rId2"/>
              </a:rPr>
              <a:t>nhs.wales</a:t>
            </a:r>
            <a:r>
              <a:rPr lang="en-GB" sz="2000" dirty="0">
                <a:hlinkClick r:id="rId2"/>
              </a:rPr>
              <a:t>)</a:t>
            </a:r>
            <a:endParaRPr lang="en-GB" sz="2000" dirty="0"/>
          </a:p>
        </p:txBody>
      </p:sp>
      <p:sp>
        <p:nvSpPr>
          <p:cNvPr id="5" name="Slide Number Placeholder 4">
            <a:extLst>
              <a:ext uri="{FF2B5EF4-FFF2-40B4-BE49-F238E27FC236}">
                <a16:creationId xmlns:a16="http://schemas.microsoft.com/office/drawing/2014/main" id="{77D5194D-FC54-DE10-C175-98F8F32E7B00}"/>
              </a:ext>
            </a:extLst>
          </p:cNvPr>
          <p:cNvSpPr>
            <a:spLocks noGrp="1"/>
          </p:cNvSpPr>
          <p:nvPr>
            <p:ph type="sldNum" sz="quarter" idx="12"/>
          </p:nvPr>
        </p:nvSpPr>
        <p:spPr/>
        <p:txBody>
          <a:bodyPr/>
          <a:lstStyle/>
          <a:p>
            <a:fld id="{561D0CCE-8DCC-44DC-A653-AE62B1D84A52}" type="slidenum">
              <a:rPr lang="en-GB" smtClean="0"/>
              <a:pPr/>
              <a:t>56</a:t>
            </a:fld>
            <a:endParaRPr lang="en-GB"/>
          </a:p>
        </p:txBody>
      </p:sp>
      <p:pic>
        <p:nvPicPr>
          <p:cNvPr id="7" name="Picture 6">
            <a:extLst>
              <a:ext uri="{FF2B5EF4-FFF2-40B4-BE49-F238E27FC236}">
                <a16:creationId xmlns:a16="http://schemas.microsoft.com/office/drawing/2014/main" id="{815851EB-FAB3-3173-CA51-C92E49F26E28}"/>
              </a:ext>
            </a:extLst>
          </p:cNvPr>
          <p:cNvPicPr>
            <a:picLocks noChangeAspect="1"/>
          </p:cNvPicPr>
          <p:nvPr/>
        </p:nvPicPr>
        <p:blipFill>
          <a:blip r:embed="rId3"/>
          <a:stretch>
            <a:fillRect/>
          </a:stretch>
        </p:blipFill>
        <p:spPr>
          <a:xfrm>
            <a:off x="8028880" y="0"/>
            <a:ext cx="4163120" cy="2836607"/>
          </a:xfrm>
          <a:prstGeom prst="rect">
            <a:avLst/>
          </a:prstGeom>
          <a:ln>
            <a:solidFill>
              <a:srgbClr val="002060"/>
            </a:solidFill>
          </a:ln>
        </p:spPr>
      </p:pic>
      <p:sp>
        <p:nvSpPr>
          <p:cNvPr id="11" name="TextBox 10">
            <a:extLst>
              <a:ext uri="{FF2B5EF4-FFF2-40B4-BE49-F238E27FC236}">
                <a16:creationId xmlns:a16="http://schemas.microsoft.com/office/drawing/2014/main" id="{24C44993-3D4E-8455-BE9A-27CC228D58E1}"/>
              </a:ext>
            </a:extLst>
          </p:cNvPr>
          <p:cNvSpPr txBox="1"/>
          <p:nvPr/>
        </p:nvSpPr>
        <p:spPr>
          <a:xfrm>
            <a:off x="8188504" y="2836607"/>
            <a:ext cx="6102848" cy="369332"/>
          </a:xfrm>
          <a:prstGeom prst="rect">
            <a:avLst/>
          </a:prstGeom>
          <a:noFill/>
        </p:spPr>
        <p:txBody>
          <a:bodyPr wrap="square">
            <a:spAutoFit/>
          </a:bodyPr>
          <a:lstStyle/>
          <a:p>
            <a:r>
              <a:rPr lang="en-GB" dirty="0">
                <a:hlinkClick r:id="rId4"/>
              </a:rPr>
              <a:t>Main Presentation Title (</a:t>
            </a:r>
            <a:r>
              <a:rPr lang="en-GB" dirty="0" err="1">
                <a:hlinkClick r:id="rId4"/>
              </a:rPr>
              <a:t>nhs.wales</a:t>
            </a:r>
            <a:r>
              <a:rPr lang="en-GB" dirty="0">
                <a:hlinkClick r:id="rId4"/>
              </a:rPr>
              <a:t>)</a:t>
            </a:r>
            <a:endParaRPr lang="en-GB" dirty="0"/>
          </a:p>
        </p:txBody>
      </p:sp>
    </p:spTree>
    <p:extLst>
      <p:ext uri="{BB962C8B-B14F-4D97-AF65-F5344CB8AC3E}">
        <p14:creationId xmlns:p14="http://schemas.microsoft.com/office/powerpoint/2010/main" val="2273339495"/>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F0E5C3-AA61-9848-9447-070970CCEE36}"/>
              </a:ext>
            </a:extLst>
          </p:cNvPr>
          <p:cNvSpPr>
            <a:spLocks noGrp="1"/>
          </p:cNvSpPr>
          <p:nvPr>
            <p:ph type="title"/>
          </p:nvPr>
        </p:nvSpPr>
        <p:spPr>
          <a:xfrm>
            <a:off x="684088" y="1875426"/>
            <a:ext cx="10515600" cy="1325563"/>
          </a:xfrm>
        </p:spPr>
        <p:txBody>
          <a:bodyPr/>
          <a:lstStyle/>
          <a:p>
            <a:r>
              <a:rPr lang="en-GB" b="1" dirty="0"/>
              <a:t>Communication and engagement</a:t>
            </a:r>
            <a:br>
              <a:rPr lang="en-GB" b="1" dirty="0"/>
            </a:br>
            <a:br>
              <a:rPr lang="en-GB" b="1" dirty="0"/>
            </a:br>
            <a:r>
              <a:rPr lang="en-GB" sz="3200" dirty="0"/>
              <a:t>Sheona Roberts</a:t>
            </a:r>
            <a:br>
              <a:rPr lang="en-GB" sz="3200" dirty="0"/>
            </a:br>
            <a:r>
              <a:rPr lang="en-GB" sz="3200" dirty="0"/>
              <a:t>Communications officer</a:t>
            </a:r>
            <a:br>
              <a:rPr lang="en-GB" sz="3200" dirty="0"/>
            </a:br>
            <a:r>
              <a:rPr lang="en-GB" sz="3200" dirty="0"/>
              <a:t>PHW </a:t>
            </a:r>
          </a:p>
        </p:txBody>
      </p:sp>
      <p:sp>
        <p:nvSpPr>
          <p:cNvPr id="5" name="Slide Number Placeholder 4">
            <a:extLst>
              <a:ext uri="{FF2B5EF4-FFF2-40B4-BE49-F238E27FC236}">
                <a16:creationId xmlns:a16="http://schemas.microsoft.com/office/drawing/2014/main" id="{B746EB7B-E77D-F18F-C823-95D7016999A4}"/>
              </a:ext>
            </a:extLst>
          </p:cNvPr>
          <p:cNvSpPr>
            <a:spLocks noGrp="1"/>
          </p:cNvSpPr>
          <p:nvPr>
            <p:ph type="sldNum" sz="quarter" idx="12"/>
          </p:nvPr>
        </p:nvSpPr>
        <p:spPr/>
        <p:txBody>
          <a:bodyPr/>
          <a:lstStyle/>
          <a:p>
            <a:fld id="{561D0CCE-8DCC-44DC-A653-AE62B1D84A52}" type="slidenum">
              <a:rPr lang="en-GB" smtClean="0"/>
              <a:pPr/>
              <a:t>57</a:t>
            </a:fld>
            <a:endParaRPr lang="en-GB"/>
          </a:p>
        </p:txBody>
      </p:sp>
    </p:spTree>
    <p:extLst>
      <p:ext uri="{BB962C8B-B14F-4D97-AF65-F5344CB8AC3E}">
        <p14:creationId xmlns:p14="http://schemas.microsoft.com/office/powerpoint/2010/main" val="3903843674"/>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F96032-B9A3-EA2C-667D-EF421FF34459}"/>
              </a:ext>
            </a:extLst>
          </p:cNvPr>
          <p:cNvSpPr>
            <a:spLocks noGrp="1"/>
          </p:cNvSpPr>
          <p:nvPr>
            <p:ph type="title"/>
          </p:nvPr>
        </p:nvSpPr>
        <p:spPr>
          <a:xfrm>
            <a:off x="602343" y="156482"/>
            <a:ext cx="10515600" cy="1325563"/>
          </a:xfrm>
        </p:spPr>
        <p:txBody>
          <a:bodyPr lIns="91440" tIns="45720" rIns="91440" bIns="45720" anchor="t"/>
          <a:lstStyle/>
          <a:p>
            <a:r>
              <a:rPr lang="en-GB" b="1" dirty="0"/>
              <a:t>RSV – Communications so far   </a:t>
            </a:r>
          </a:p>
        </p:txBody>
      </p:sp>
      <p:sp>
        <p:nvSpPr>
          <p:cNvPr id="3" name="Content Placeholder 2">
            <a:extLst>
              <a:ext uri="{FF2B5EF4-FFF2-40B4-BE49-F238E27FC236}">
                <a16:creationId xmlns:a16="http://schemas.microsoft.com/office/drawing/2014/main" id="{C9C6B0D6-46E8-56B2-0078-5FD139D77D49}"/>
              </a:ext>
            </a:extLst>
          </p:cNvPr>
          <p:cNvSpPr>
            <a:spLocks noGrp="1"/>
          </p:cNvSpPr>
          <p:nvPr>
            <p:ph idx="1"/>
          </p:nvPr>
        </p:nvSpPr>
        <p:spPr>
          <a:xfrm>
            <a:off x="605076" y="516053"/>
            <a:ext cx="10737351" cy="5330367"/>
          </a:xfrm>
        </p:spPr>
        <p:txBody>
          <a:bodyPr lIns="91440" tIns="45720" rIns="91440" bIns="45720" anchor="t"/>
          <a:lstStyle/>
          <a:p>
            <a:pPr marL="0" indent="0">
              <a:buNone/>
            </a:pPr>
            <a:endParaRPr lang="en-GB" sz="2400">
              <a:cs typeface="Arial"/>
            </a:endParaRPr>
          </a:p>
          <a:p>
            <a:pPr marL="457200" indent="-457200"/>
            <a:r>
              <a:rPr lang="en-GB" sz="2400" dirty="0">
                <a:cs typeface="Arial"/>
              </a:rPr>
              <a:t>Four nations programme announcement went live </a:t>
            </a:r>
            <a:r>
              <a:rPr lang="en-GB" sz="2400" b="1" dirty="0">
                <a:cs typeface="Arial"/>
              </a:rPr>
              <a:t>17 July 24.</a:t>
            </a:r>
            <a:endParaRPr lang="en-GB" sz="2400" dirty="0">
              <a:cs typeface="Arial"/>
            </a:endParaRPr>
          </a:p>
          <a:p>
            <a:pPr marL="457200" indent="-457200"/>
            <a:r>
              <a:rPr lang="en-GB" sz="2400" dirty="0">
                <a:cs typeface="Arial"/>
              </a:rPr>
              <a:t>Wales Ministerial Statement published 18 July 24</a:t>
            </a:r>
            <a:endParaRPr lang="en-GB" sz="2400" b="1" dirty="0">
              <a:cs typeface="Arial"/>
            </a:endParaRPr>
          </a:p>
          <a:p>
            <a:pPr marL="457200" indent="-457200"/>
            <a:r>
              <a:rPr lang="en-GB" sz="2400" dirty="0">
                <a:cs typeface="Arial"/>
              </a:rPr>
              <a:t>Wales coverage included BBC Wales, Daily Post</a:t>
            </a:r>
            <a:endParaRPr lang="en-GB" sz="2400" b="1" dirty="0">
              <a:cs typeface="Arial"/>
            </a:endParaRPr>
          </a:p>
          <a:p>
            <a:pPr marL="457200" indent="-457200"/>
            <a:r>
              <a:rPr lang="en-GB" sz="2400" dirty="0">
                <a:cs typeface="Arial"/>
              </a:rPr>
              <a:t>Published on PHW, Health board and WG</a:t>
            </a:r>
            <a:r>
              <a:rPr lang="en-GB" sz="2400" b="1" dirty="0">
                <a:cs typeface="Arial"/>
              </a:rPr>
              <a:t> news pages </a:t>
            </a:r>
            <a:r>
              <a:rPr lang="en-GB" sz="2400" dirty="0">
                <a:cs typeface="Arial"/>
              </a:rPr>
              <a:t>and newsletter</a:t>
            </a:r>
          </a:p>
          <a:p>
            <a:pPr marL="457200" indent="-457200"/>
            <a:r>
              <a:rPr lang="en-GB" sz="2400" dirty="0">
                <a:cs typeface="Arial"/>
              </a:rPr>
              <a:t>News </a:t>
            </a:r>
            <a:r>
              <a:rPr lang="en-GB" sz="2400" b="1" dirty="0">
                <a:cs typeface="Arial"/>
              </a:rPr>
              <a:t>social posts</a:t>
            </a:r>
            <a:r>
              <a:rPr lang="en-GB" sz="2400" dirty="0">
                <a:cs typeface="Arial"/>
              </a:rPr>
              <a:t> posted and shared </a:t>
            </a:r>
          </a:p>
          <a:p>
            <a:pPr marL="457200" indent="-457200"/>
            <a:r>
              <a:rPr lang="en-GB" sz="2400" b="1" dirty="0">
                <a:cs typeface="Arial"/>
              </a:rPr>
              <a:t>RSV landing page</a:t>
            </a:r>
            <a:r>
              <a:rPr lang="en-GB" sz="2400" dirty="0">
                <a:cs typeface="Arial"/>
              </a:rPr>
              <a:t> live (981 views on announcement day)</a:t>
            </a:r>
            <a:endParaRPr lang="en-GB" sz="2400" b="1" dirty="0">
              <a:cs typeface="Arial"/>
            </a:endParaRPr>
          </a:p>
          <a:p>
            <a:pPr marL="457200" indent="-457200"/>
            <a:r>
              <a:rPr lang="en-GB" sz="2400" b="1" dirty="0">
                <a:cs typeface="Arial"/>
              </a:rPr>
              <a:t>Letter to NHS leads </a:t>
            </a:r>
            <a:r>
              <a:rPr lang="en-GB" sz="2400" dirty="0">
                <a:cs typeface="Arial"/>
              </a:rPr>
              <a:t>cascaded through system </a:t>
            </a:r>
            <a:endParaRPr lang="en-GB" sz="2400" b="1" dirty="0">
              <a:cs typeface="Arial"/>
            </a:endParaRPr>
          </a:p>
          <a:p>
            <a:pPr marL="457200" indent="-457200"/>
            <a:r>
              <a:rPr lang="en-GB" sz="2400" b="1" dirty="0">
                <a:cs typeface="Arial"/>
              </a:rPr>
              <a:t>Training slides</a:t>
            </a:r>
            <a:r>
              <a:rPr lang="en-GB" sz="2400" dirty="0">
                <a:cs typeface="Arial"/>
              </a:rPr>
              <a:t>/podcast x2 for NHS on </a:t>
            </a:r>
            <a:r>
              <a:rPr lang="en-GB" sz="2400" dirty="0" err="1">
                <a:cs typeface="Arial"/>
              </a:rPr>
              <a:t>Sharepoint</a:t>
            </a:r>
            <a:r>
              <a:rPr lang="en-GB" sz="2400" dirty="0">
                <a:cs typeface="Arial"/>
              </a:rPr>
              <a:t> </a:t>
            </a:r>
          </a:p>
          <a:p>
            <a:pPr marL="457200" indent="-457200"/>
            <a:r>
              <a:rPr lang="en-GB" sz="2400" dirty="0" err="1">
                <a:cs typeface="Arial"/>
              </a:rPr>
              <a:t>Brandwatch</a:t>
            </a:r>
            <a:r>
              <a:rPr lang="en-GB" sz="2400" dirty="0">
                <a:cs typeface="Arial"/>
              </a:rPr>
              <a:t> social listening set up </a:t>
            </a:r>
          </a:p>
          <a:p>
            <a:pPr marL="457200" indent="-457200"/>
            <a:endParaRPr lang="en-GB" sz="2400">
              <a:cs typeface="Arial"/>
            </a:endParaRPr>
          </a:p>
        </p:txBody>
      </p:sp>
      <p:sp>
        <p:nvSpPr>
          <p:cNvPr id="5" name="Slide Number Placeholder 4">
            <a:extLst>
              <a:ext uri="{FF2B5EF4-FFF2-40B4-BE49-F238E27FC236}">
                <a16:creationId xmlns:a16="http://schemas.microsoft.com/office/drawing/2014/main" id="{5D6C915E-4BFF-DF57-FF82-EA2AD337F947}"/>
              </a:ext>
            </a:extLst>
          </p:cNvPr>
          <p:cNvSpPr>
            <a:spLocks noGrp="1"/>
          </p:cNvSpPr>
          <p:nvPr>
            <p:ph type="sldNum" sz="quarter" idx="12"/>
          </p:nvPr>
        </p:nvSpPr>
        <p:spPr/>
        <p:txBody>
          <a:bodyPr/>
          <a:lstStyle/>
          <a:p>
            <a:fld id="{561D0CCE-8DCC-44DC-A653-AE62B1D84A52}" type="slidenum">
              <a:rPr lang="en-GB" smtClean="0"/>
              <a:pPr/>
              <a:t>58</a:t>
            </a:fld>
            <a:endParaRPr lang="en-GB"/>
          </a:p>
        </p:txBody>
      </p:sp>
    </p:spTree>
    <p:extLst>
      <p:ext uri="{BB962C8B-B14F-4D97-AF65-F5344CB8AC3E}">
        <p14:creationId xmlns:p14="http://schemas.microsoft.com/office/powerpoint/2010/main" val="679803918"/>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F96032-B9A3-EA2C-667D-EF421FF34459}"/>
              </a:ext>
            </a:extLst>
          </p:cNvPr>
          <p:cNvSpPr>
            <a:spLocks noGrp="1"/>
          </p:cNvSpPr>
          <p:nvPr>
            <p:ph type="title"/>
          </p:nvPr>
        </p:nvSpPr>
        <p:spPr/>
        <p:txBody>
          <a:bodyPr lIns="91440" tIns="45720" rIns="91440" bIns="45720" anchor="t"/>
          <a:lstStyle/>
          <a:p>
            <a:r>
              <a:rPr lang="en-GB" b="1" dirty="0">
                <a:cs typeface="Arial"/>
              </a:rPr>
              <a:t>August 2024 – Knowledge building </a:t>
            </a:r>
          </a:p>
        </p:txBody>
      </p:sp>
      <p:sp>
        <p:nvSpPr>
          <p:cNvPr id="3" name="Content Placeholder 2">
            <a:extLst>
              <a:ext uri="{FF2B5EF4-FFF2-40B4-BE49-F238E27FC236}">
                <a16:creationId xmlns:a16="http://schemas.microsoft.com/office/drawing/2014/main" id="{C9C6B0D6-46E8-56B2-0078-5FD139D77D49}"/>
              </a:ext>
            </a:extLst>
          </p:cNvPr>
          <p:cNvSpPr>
            <a:spLocks noGrp="1"/>
          </p:cNvSpPr>
          <p:nvPr>
            <p:ph idx="1"/>
          </p:nvPr>
        </p:nvSpPr>
        <p:spPr>
          <a:xfrm>
            <a:off x="628544" y="718783"/>
            <a:ext cx="10725255" cy="4841323"/>
          </a:xfrm>
        </p:spPr>
        <p:txBody>
          <a:bodyPr lIns="91440" tIns="45720" rIns="91440" bIns="45720" anchor="t"/>
          <a:lstStyle/>
          <a:p>
            <a:pPr marL="0" indent="0">
              <a:buNone/>
            </a:pPr>
            <a:endParaRPr lang="en-GB" sz="2400">
              <a:cs typeface="Arial"/>
            </a:endParaRPr>
          </a:p>
          <a:p>
            <a:pPr marL="914400" lvl="1" indent="-457200">
              <a:buFont typeface="Courier New,monospace" panose="020B0604020202020204" pitchFamily="34" charset="0"/>
              <a:buChar char="o"/>
            </a:pPr>
            <a:r>
              <a:rPr lang="en-GB" dirty="0">
                <a:cs typeface="Arial"/>
              </a:rPr>
              <a:t>Fact file video - published on landing page</a:t>
            </a:r>
            <a:endParaRPr lang="en-US" dirty="0">
              <a:cs typeface="Arial"/>
            </a:endParaRPr>
          </a:p>
          <a:p>
            <a:pPr marL="914400" lvl="1" indent="-457200">
              <a:buFont typeface="Courier New,monospace" panose="020B0604020202020204" pitchFamily="34" charset="0"/>
              <a:buChar char="o"/>
            </a:pPr>
            <a:r>
              <a:rPr lang="en-GB" dirty="0">
                <a:cs typeface="Arial"/>
              </a:rPr>
              <a:t>Short version of above posted organically on social media channels of all.</a:t>
            </a:r>
          </a:p>
          <a:p>
            <a:pPr marL="914400" lvl="1" indent="-457200">
              <a:buFont typeface="Courier New,monospace" panose="020B0604020202020204" pitchFamily="34" charset="0"/>
              <a:buChar char="o"/>
            </a:pPr>
            <a:r>
              <a:rPr lang="en-GB" dirty="0">
                <a:cs typeface="Arial"/>
              </a:rPr>
              <a:t>PHW channels reporting positive/neutral response </a:t>
            </a:r>
          </a:p>
          <a:p>
            <a:pPr marL="914400" lvl="1" indent="-457200">
              <a:buFont typeface="Courier New,monospace" panose="020B0604020202020204" pitchFamily="34" charset="0"/>
              <a:buChar char="o"/>
            </a:pPr>
            <a:r>
              <a:rPr lang="en-GB" dirty="0">
                <a:solidFill>
                  <a:srgbClr val="212A73"/>
                </a:solidFill>
                <a:cs typeface="Arial"/>
              </a:rPr>
              <a:t>Ask the Expert social posts with Dr Mair gone out this week.</a:t>
            </a:r>
            <a:endParaRPr lang="en-GB" dirty="0"/>
          </a:p>
          <a:p>
            <a:pPr marL="914400" lvl="1" indent="-457200">
              <a:buFont typeface="Courier New,monospace" panose="020B0604020202020204" pitchFamily="34" charset="0"/>
              <a:buChar char="o"/>
            </a:pPr>
            <a:endParaRPr lang="en-GB" dirty="0">
              <a:solidFill>
                <a:srgbClr val="212A73"/>
              </a:solidFill>
              <a:cs typeface="Arial"/>
            </a:endParaRPr>
          </a:p>
          <a:p>
            <a:pPr marL="914400" lvl="1" indent="-457200">
              <a:buFont typeface="Courier New,monospace" panose="020B0604020202020204" pitchFamily="34" charset="0"/>
              <a:buChar char="o"/>
            </a:pPr>
            <a:endParaRPr lang="en-GB" dirty="0">
              <a:solidFill>
                <a:srgbClr val="212A73"/>
              </a:solidFill>
              <a:cs typeface="Arial"/>
            </a:endParaRPr>
          </a:p>
          <a:p>
            <a:pPr marL="914400" lvl="1" indent="-457200">
              <a:buFont typeface="Courier New,monospace" panose="020B0604020202020204" pitchFamily="34" charset="0"/>
              <a:buChar char="o"/>
            </a:pPr>
            <a:endParaRPr lang="en-GB" dirty="0">
              <a:solidFill>
                <a:srgbClr val="212A73"/>
              </a:solidFill>
              <a:cs typeface="Arial"/>
            </a:endParaRPr>
          </a:p>
          <a:p>
            <a:pPr marL="457200" lvl="1" indent="0">
              <a:buNone/>
            </a:pPr>
            <a:endParaRPr lang="en-GB">
              <a:solidFill>
                <a:srgbClr val="212A73"/>
              </a:solidFill>
              <a:cs typeface="Arial"/>
            </a:endParaRPr>
          </a:p>
          <a:p>
            <a:pPr marL="457200" lvl="1" indent="0">
              <a:buNone/>
            </a:pPr>
            <a:endParaRPr lang="en-GB" sz="1200">
              <a:solidFill>
                <a:srgbClr val="212529"/>
              </a:solidFill>
              <a:cs typeface="Arial"/>
            </a:endParaRPr>
          </a:p>
          <a:p>
            <a:pPr marL="914400" lvl="1" indent="-457200">
              <a:buFont typeface="Courier New,monospace" panose="020B0604020202020204" pitchFamily="34" charset="0"/>
              <a:buChar char="o"/>
            </a:pPr>
            <a:endParaRPr lang="en-GB" sz="2400">
              <a:cs typeface="Arial"/>
            </a:endParaRPr>
          </a:p>
          <a:p>
            <a:pPr marL="457200" indent="-457200"/>
            <a:endParaRPr lang="en-GB" sz="2400">
              <a:cs typeface="Arial"/>
            </a:endParaRPr>
          </a:p>
        </p:txBody>
      </p:sp>
      <p:sp>
        <p:nvSpPr>
          <p:cNvPr id="5" name="Slide Number Placeholder 4">
            <a:extLst>
              <a:ext uri="{FF2B5EF4-FFF2-40B4-BE49-F238E27FC236}">
                <a16:creationId xmlns:a16="http://schemas.microsoft.com/office/drawing/2014/main" id="{5D6C915E-4BFF-DF57-FF82-EA2AD337F947}"/>
              </a:ext>
            </a:extLst>
          </p:cNvPr>
          <p:cNvSpPr>
            <a:spLocks noGrp="1"/>
          </p:cNvSpPr>
          <p:nvPr>
            <p:ph type="sldNum" sz="quarter" idx="12"/>
          </p:nvPr>
        </p:nvSpPr>
        <p:spPr/>
        <p:txBody>
          <a:bodyPr/>
          <a:lstStyle/>
          <a:p>
            <a:fld id="{561D0CCE-8DCC-44DC-A653-AE62B1D84A52}" type="slidenum">
              <a:rPr lang="en-GB" smtClean="0"/>
              <a:pPr/>
              <a:t>59</a:t>
            </a:fld>
            <a:endParaRPr lang="en-GB"/>
          </a:p>
        </p:txBody>
      </p:sp>
      <p:pic>
        <p:nvPicPr>
          <p:cNvPr id="6" name="Picture 5" descr="A screenshot of a computer&#10;&#10;Description automatically generated">
            <a:extLst>
              <a:ext uri="{FF2B5EF4-FFF2-40B4-BE49-F238E27FC236}">
                <a16:creationId xmlns:a16="http://schemas.microsoft.com/office/drawing/2014/main" id="{9A921B9A-694F-AC3E-EC3A-681452C38259}"/>
              </a:ext>
            </a:extLst>
          </p:cNvPr>
          <p:cNvPicPr>
            <a:picLocks noChangeAspect="1"/>
          </p:cNvPicPr>
          <p:nvPr/>
        </p:nvPicPr>
        <p:blipFill>
          <a:blip r:embed="rId2"/>
          <a:stretch>
            <a:fillRect/>
          </a:stretch>
        </p:blipFill>
        <p:spPr>
          <a:xfrm>
            <a:off x="670737" y="3245964"/>
            <a:ext cx="4754255" cy="2748745"/>
          </a:xfrm>
          <a:prstGeom prst="rect">
            <a:avLst/>
          </a:prstGeom>
        </p:spPr>
      </p:pic>
      <p:pic>
        <p:nvPicPr>
          <p:cNvPr id="7" name="Picture 6" descr="A person sitting in a red chair&#10;&#10;Description automatically generated">
            <a:extLst>
              <a:ext uri="{FF2B5EF4-FFF2-40B4-BE49-F238E27FC236}">
                <a16:creationId xmlns:a16="http://schemas.microsoft.com/office/drawing/2014/main" id="{76520CD3-A0BC-460A-8426-95A5F204812B}"/>
              </a:ext>
            </a:extLst>
          </p:cNvPr>
          <p:cNvPicPr>
            <a:picLocks noChangeAspect="1"/>
          </p:cNvPicPr>
          <p:nvPr/>
        </p:nvPicPr>
        <p:blipFill>
          <a:blip r:embed="rId3"/>
          <a:stretch>
            <a:fillRect/>
          </a:stretch>
        </p:blipFill>
        <p:spPr>
          <a:xfrm>
            <a:off x="6100194" y="3143350"/>
            <a:ext cx="4677344" cy="2915789"/>
          </a:xfrm>
          <a:prstGeom prst="rect">
            <a:avLst/>
          </a:prstGeom>
        </p:spPr>
      </p:pic>
    </p:spTree>
    <p:extLst>
      <p:ext uri="{BB962C8B-B14F-4D97-AF65-F5344CB8AC3E}">
        <p14:creationId xmlns:p14="http://schemas.microsoft.com/office/powerpoint/2010/main" val="371986026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01EBF9-62A2-07BF-466B-FBE41C1FE2B9}"/>
              </a:ext>
            </a:extLst>
          </p:cNvPr>
          <p:cNvSpPr>
            <a:spLocks noGrp="1"/>
          </p:cNvSpPr>
          <p:nvPr>
            <p:ph type="title"/>
          </p:nvPr>
        </p:nvSpPr>
        <p:spPr>
          <a:xfrm>
            <a:off x="838200" y="136525"/>
            <a:ext cx="10515600" cy="1325563"/>
          </a:xfrm>
        </p:spPr>
        <p:txBody>
          <a:bodyPr/>
          <a:lstStyle/>
          <a:p>
            <a:r>
              <a:rPr lang="en-GB" b="1" dirty="0"/>
              <a:t>Training resources </a:t>
            </a:r>
          </a:p>
        </p:txBody>
      </p:sp>
      <p:sp>
        <p:nvSpPr>
          <p:cNvPr id="3" name="Content Placeholder 2">
            <a:extLst>
              <a:ext uri="{FF2B5EF4-FFF2-40B4-BE49-F238E27FC236}">
                <a16:creationId xmlns:a16="http://schemas.microsoft.com/office/drawing/2014/main" id="{DAD28C8B-D3AC-1E69-032C-9FFADB943DF1}"/>
              </a:ext>
            </a:extLst>
          </p:cNvPr>
          <p:cNvSpPr>
            <a:spLocks noGrp="1"/>
          </p:cNvSpPr>
          <p:nvPr>
            <p:ph idx="1"/>
          </p:nvPr>
        </p:nvSpPr>
        <p:spPr>
          <a:xfrm>
            <a:off x="838200" y="1199441"/>
            <a:ext cx="10515600" cy="4459118"/>
          </a:xfrm>
        </p:spPr>
        <p:txBody>
          <a:bodyPr/>
          <a:lstStyle/>
          <a:p>
            <a:pPr marL="0" indent="0">
              <a:buNone/>
            </a:pPr>
            <a:r>
              <a:rPr lang="en-GB" sz="2000" b="1" dirty="0"/>
              <a:t>RSV recorded slides</a:t>
            </a:r>
          </a:p>
          <a:p>
            <a:pPr marL="0" indent="0" algn="l">
              <a:buNone/>
            </a:pPr>
            <a:r>
              <a:rPr lang="en-GB" sz="2000" b="0" i="0" dirty="0">
                <a:solidFill>
                  <a:srgbClr val="323130"/>
                </a:solidFill>
                <a:effectLst/>
                <a:latin typeface="Segoe UI" panose="020B0502040204020203" pitchFamily="34" charset="0"/>
              </a:rPr>
              <a:t>1</a:t>
            </a:r>
            <a:r>
              <a:rPr lang="en-GB" sz="2000" b="0" i="0" dirty="0">
                <a:solidFill>
                  <a:srgbClr val="002060"/>
                </a:solidFill>
                <a:effectLst/>
              </a:rPr>
              <a:t>. An Introduction to Respiratory Syncytial Virus (RSV) – Published May 2024</a:t>
            </a:r>
          </a:p>
          <a:p>
            <a:pPr marL="0" indent="0" algn="l">
              <a:buNone/>
            </a:pPr>
            <a:r>
              <a:rPr lang="en-GB" sz="2000" b="0" i="0" dirty="0">
                <a:solidFill>
                  <a:srgbClr val="002060"/>
                </a:solidFill>
                <a:effectLst/>
              </a:rPr>
              <a:t>2. Respiratory Syncytial Virus (RSV) - Vaccination Campaign 2024 – Published July 2024</a:t>
            </a:r>
          </a:p>
          <a:p>
            <a:pPr marL="0" indent="0" algn="l">
              <a:buNone/>
            </a:pPr>
            <a:r>
              <a:rPr lang="en-GB" sz="2000" dirty="0">
                <a:solidFill>
                  <a:srgbClr val="002060"/>
                </a:solidFill>
              </a:rPr>
              <a:t>The slides and recordings are available here: </a:t>
            </a:r>
            <a:r>
              <a:rPr lang="en-GB" sz="2000" dirty="0">
                <a:hlinkClick r:id="rId2"/>
              </a:rPr>
              <a:t>Training (sharepoint.com)</a:t>
            </a:r>
            <a:endParaRPr lang="en-GB" sz="2000" b="0" i="0" dirty="0">
              <a:solidFill>
                <a:srgbClr val="002060"/>
              </a:solidFill>
              <a:effectLst/>
            </a:endParaRPr>
          </a:p>
          <a:p>
            <a:pPr marL="0" indent="0">
              <a:buNone/>
            </a:pPr>
            <a:endParaRPr lang="en-GB" sz="2000" dirty="0">
              <a:solidFill>
                <a:srgbClr val="002060"/>
              </a:solidFill>
            </a:endParaRPr>
          </a:p>
          <a:p>
            <a:pPr marL="0" indent="0">
              <a:buNone/>
            </a:pPr>
            <a:r>
              <a:rPr lang="en-GB" sz="2000" b="1" dirty="0"/>
              <a:t>RSV training slide sets</a:t>
            </a:r>
          </a:p>
          <a:p>
            <a:pPr lvl="0"/>
            <a:r>
              <a:rPr lang="en-GB" sz="2000" dirty="0">
                <a:latin typeface="Arial"/>
                <a:cs typeface="Arial"/>
              </a:rPr>
              <a:t>Respiratory syncytial virus (</a:t>
            </a:r>
            <a:r>
              <a:rPr lang="en-GB" sz="2000" dirty="0"/>
              <a:t>RSV) vaccination programme for older adults</a:t>
            </a:r>
          </a:p>
          <a:p>
            <a:pPr lvl="0"/>
            <a:r>
              <a:rPr lang="en-GB" sz="2000" dirty="0">
                <a:latin typeface="Arial"/>
                <a:cs typeface="Arial"/>
              </a:rPr>
              <a:t>Respiratory syncytial virus (</a:t>
            </a:r>
            <a:r>
              <a:rPr lang="en-GB" sz="2000" dirty="0"/>
              <a:t>RSV) vaccination of pregnant women for infant protection</a:t>
            </a:r>
          </a:p>
          <a:p>
            <a:pPr marL="0" indent="0">
              <a:buNone/>
            </a:pPr>
            <a:r>
              <a:rPr lang="en-GB" sz="2000" dirty="0"/>
              <a:t>These training slides are available to view here: </a:t>
            </a:r>
            <a:r>
              <a:rPr lang="en-GB" sz="2000" dirty="0">
                <a:hlinkClick r:id="rId3"/>
              </a:rPr>
              <a:t>Immunisation training resources and events - Public Health Wales (</a:t>
            </a:r>
            <a:r>
              <a:rPr lang="en-GB" sz="2000" dirty="0" err="1">
                <a:hlinkClick r:id="rId3"/>
              </a:rPr>
              <a:t>nhs.wales</a:t>
            </a:r>
            <a:r>
              <a:rPr lang="en-GB" sz="2000" dirty="0">
                <a:hlinkClick r:id="rId3"/>
              </a:rPr>
              <a:t>)</a:t>
            </a:r>
            <a:endParaRPr lang="en-GB" sz="2000" dirty="0"/>
          </a:p>
          <a:p>
            <a:pPr marL="0" indent="0">
              <a:buNone/>
            </a:pPr>
            <a:endParaRPr lang="en-GB" sz="2000" dirty="0"/>
          </a:p>
          <a:p>
            <a:pPr marL="0" indent="0">
              <a:buNone/>
            </a:pPr>
            <a:endParaRPr lang="en-GB" sz="2000" dirty="0"/>
          </a:p>
          <a:p>
            <a:endParaRPr lang="en-GB" dirty="0"/>
          </a:p>
        </p:txBody>
      </p:sp>
      <p:sp>
        <p:nvSpPr>
          <p:cNvPr id="5" name="Slide Number Placeholder 4">
            <a:extLst>
              <a:ext uri="{FF2B5EF4-FFF2-40B4-BE49-F238E27FC236}">
                <a16:creationId xmlns:a16="http://schemas.microsoft.com/office/drawing/2014/main" id="{13D35C33-2BA7-CEAD-CA24-0206D58D17A3}"/>
              </a:ext>
            </a:extLst>
          </p:cNvPr>
          <p:cNvSpPr>
            <a:spLocks noGrp="1"/>
          </p:cNvSpPr>
          <p:nvPr>
            <p:ph type="sldNum" sz="quarter" idx="12"/>
          </p:nvPr>
        </p:nvSpPr>
        <p:spPr/>
        <p:txBody>
          <a:bodyPr/>
          <a:lstStyle/>
          <a:p>
            <a:fld id="{561D0CCE-8DCC-44DC-A653-AE62B1D84A52}" type="slidenum">
              <a:rPr lang="en-GB" smtClean="0"/>
              <a:pPr/>
              <a:t>6</a:t>
            </a:fld>
            <a:endParaRPr lang="en-GB"/>
          </a:p>
        </p:txBody>
      </p:sp>
    </p:spTree>
    <p:extLst>
      <p:ext uri="{BB962C8B-B14F-4D97-AF65-F5344CB8AC3E}">
        <p14:creationId xmlns:p14="http://schemas.microsoft.com/office/powerpoint/2010/main" val="3416562977"/>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F96032-B9A3-EA2C-667D-EF421FF34459}"/>
              </a:ext>
            </a:extLst>
          </p:cNvPr>
          <p:cNvSpPr>
            <a:spLocks noGrp="1"/>
          </p:cNvSpPr>
          <p:nvPr>
            <p:ph type="title"/>
          </p:nvPr>
        </p:nvSpPr>
        <p:spPr>
          <a:xfrm>
            <a:off x="838201" y="0"/>
            <a:ext cx="10515600" cy="1325563"/>
          </a:xfrm>
        </p:spPr>
        <p:txBody>
          <a:bodyPr lIns="91440" tIns="45720" rIns="91440" bIns="45720" anchor="t"/>
          <a:lstStyle/>
          <a:p>
            <a:r>
              <a:rPr lang="en-GB" b="1" dirty="0">
                <a:cs typeface="Arial"/>
              </a:rPr>
              <a:t>August cont. </a:t>
            </a:r>
          </a:p>
        </p:txBody>
      </p:sp>
      <p:sp>
        <p:nvSpPr>
          <p:cNvPr id="3" name="Content Placeholder 2">
            <a:extLst>
              <a:ext uri="{FF2B5EF4-FFF2-40B4-BE49-F238E27FC236}">
                <a16:creationId xmlns:a16="http://schemas.microsoft.com/office/drawing/2014/main" id="{C9C6B0D6-46E8-56B2-0078-5FD139D77D49}"/>
              </a:ext>
            </a:extLst>
          </p:cNvPr>
          <p:cNvSpPr>
            <a:spLocks noGrp="1"/>
          </p:cNvSpPr>
          <p:nvPr>
            <p:ph idx="1"/>
          </p:nvPr>
        </p:nvSpPr>
        <p:spPr>
          <a:xfrm>
            <a:off x="628544" y="718783"/>
            <a:ext cx="10725255" cy="4841323"/>
          </a:xfrm>
        </p:spPr>
        <p:txBody>
          <a:bodyPr lIns="91440" tIns="45720" rIns="91440" bIns="45720" anchor="t"/>
          <a:lstStyle/>
          <a:p>
            <a:pPr marL="457200" lvl="1" indent="0">
              <a:buNone/>
            </a:pPr>
            <a:r>
              <a:rPr lang="en-GB" dirty="0">
                <a:solidFill>
                  <a:srgbClr val="212A73"/>
                </a:solidFill>
                <a:cs typeface="Arial"/>
              </a:rPr>
              <a:t>Toolkits for healthcare professionals to be shared and delivered. To include: </a:t>
            </a:r>
          </a:p>
          <a:p>
            <a:pPr marL="1371600" lvl="2">
              <a:buFont typeface="Wingdings" panose="020B0604020202020204" pitchFamily="34" charset="0"/>
              <a:buChar char="§"/>
            </a:pPr>
            <a:r>
              <a:rPr lang="en-GB" sz="2400" dirty="0">
                <a:solidFill>
                  <a:srgbClr val="212A73"/>
                </a:solidFill>
                <a:cs typeface="Arial"/>
              </a:rPr>
              <a:t>Fact file video</a:t>
            </a:r>
            <a:endParaRPr lang="en-GB" sz="2400" dirty="0">
              <a:cs typeface="Arial"/>
            </a:endParaRPr>
          </a:p>
          <a:p>
            <a:pPr marL="1371600" lvl="2">
              <a:buFont typeface="Wingdings" panose="020B0604020202020204" pitchFamily="34" charset="0"/>
              <a:buChar char="§"/>
            </a:pPr>
            <a:r>
              <a:rPr lang="en-GB" sz="2400" dirty="0">
                <a:solidFill>
                  <a:srgbClr val="212A73"/>
                </a:solidFill>
                <a:cs typeface="Arial"/>
              </a:rPr>
              <a:t>Peer to Peer midwife video</a:t>
            </a:r>
            <a:endParaRPr lang="en-GB" sz="2400" dirty="0">
              <a:cs typeface="Arial"/>
            </a:endParaRPr>
          </a:p>
          <a:p>
            <a:pPr marL="1371600" lvl="2">
              <a:buFont typeface="Wingdings" panose="020B0604020202020204" pitchFamily="34" charset="0"/>
              <a:buChar char="§"/>
            </a:pPr>
            <a:r>
              <a:rPr lang="en-GB" sz="2400" dirty="0">
                <a:cs typeface="Arial"/>
              </a:rPr>
              <a:t>Midwife to pregnant families video  </a:t>
            </a:r>
          </a:p>
          <a:p>
            <a:pPr marL="1371600" lvl="2">
              <a:buFont typeface="Wingdings" panose="020B0604020202020204" pitchFamily="34" charset="0"/>
              <a:buChar char="§"/>
            </a:pPr>
            <a:r>
              <a:rPr lang="en-GB" sz="2400" dirty="0">
                <a:solidFill>
                  <a:srgbClr val="212A73"/>
                </a:solidFill>
                <a:cs typeface="Arial"/>
              </a:rPr>
              <a:t>GP Screens, leaflets and posters for both audiences </a:t>
            </a:r>
          </a:p>
          <a:p>
            <a:pPr marL="1371600" lvl="2">
              <a:buFont typeface="Wingdings" panose="020B0604020202020204" pitchFamily="34" charset="0"/>
              <a:buChar char="§"/>
            </a:pPr>
            <a:r>
              <a:rPr lang="en-GB" sz="2400" dirty="0">
                <a:solidFill>
                  <a:srgbClr val="212A73"/>
                </a:solidFill>
                <a:cs typeface="Arial"/>
              </a:rPr>
              <a:t>Appointment stickers for pregnancy notes</a:t>
            </a:r>
          </a:p>
          <a:p>
            <a:pPr marL="1371600" lvl="2">
              <a:buFont typeface="Wingdings" panose="020B0604020202020204" pitchFamily="34" charset="0"/>
              <a:buChar char="§"/>
            </a:pPr>
            <a:r>
              <a:rPr lang="en-GB" sz="2400" dirty="0">
                <a:solidFill>
                  <a:srgbClr val="212A73"/>
                </a:solidFill>
                <a:cs typeface="Arial"/>
              </a:rPr>
              <a:t>Pregnancy postcard </a:t>
            </a:r>
          </a:p>
          <a:p>
            <a:pPr lvl="2" indent="0">
              <a:buNone/>
            </a:pPr>
            <a:endParaRPr lang="en-GB" sz="2400" dirty="0">
              <a:solidFill>
                <a:srgbClr val="212A73"/>
              </a:solidFill>
              <a:cs typeface="Arial"/>
            </a:endParaRPr>
          </a:p>
          <a:p>
            <a:pPr marL="1371600" lvl="2">
              <a:buFont typeface="Wingdings" panose="020B0604020202020204" pitchFamily="34" charset="0"/>
              <a:buChar char="§"/>
            </a:pPr>
            <a:endParaRPr lang="en-GB" dirty="0">
              <a:solidFill>
                <a:srgbClr val="212A73"/>
              </a:solidFill>
              <a:cs typeface="Arial"/>
            </a:endParaRPr>
          </a:p>
          <a:p>
            <a:pPr marL="914400" lvl="1" indent="-457200">
              <a:buFont typeface="Courier New,monospace" panose="020B0604020202020204" pitchFamily="34" charset="0"/>
              <a:buChar char="o"/>
            </a:pPr>
            <a:endParaRPr lang="en-GB" dirty="0">
              <a:solidFill>
                <a:srgbClr val="212A73"/>
              </a:solidFill>
              <a:cs typeface="Arial"/>
            </a:endParaRPr>
          </a:p>
          <a:p>
            <a:pPr marL="914400" lvl="1" indent="-457200">
              <a:buFont typeface="Courier New,monospace" panose="020B0604020202020204" pitchFamily="34" charset="0"/>
              <a:buChar char="o"/>
            </a:pPr>
            <a:endParaRPr lang="en-GB" dirty="0">
              <a:solidFill>
                <a:srgbClr val="212A73"/>
              </a:solidFill>
              <a:cs typeface="Arial"/>
            </a:endParaRPr>
          </a:p>
          <a:p>
            <a:pPr marL="457200" lvl="1" indent="0">
              <a:buNone/>
            </a:pPr>
            <a:endParaRPr lang="en-GB" dirty="0">
              <a:solidFill>
                <a:srgbClr val="212A73"/>
              </a:solidFill>
              <a:cs typeface="Arial"/>
            </a:endParaRPr>
          </a:p>
          <a:p>
            <a:pPr marL="457200" lvl="1" indent="0">
              <a:buNone/>
            </a:pPr>
            <a:endParaRPr lang="en-GB" sz="1200" dirty="0">
              <a:solidFill>
                <a:srgbClr val="212529"/>
              </a:solidFill>
              <a:cs typeface="Arial"/>
            </a:endParaRPr>
          </a:p>
          <a:p>
            <a:pPr marL="914400" lvl="1" indent="-457200">
              <a:buFont typeface="Courier New,monospace" panose="020B0604020202020204" pitchFamily="34" charset="0"/>
              <a:buChar char="o"/>
            </a:pPr>
            <a:endParaRPr lang="en-GB" dirty="0">
              <a:solidFill>
                <a:srgbClr val="212A73"/>
              </a:solidFill>
              <a:cs typeface="Arial"/>
            </a:endParaRPr>
          </a:p>
          <a:p>
            <a:pPr marL="457200" indent="-457200"/>
            <a:endParaRPr lang="en-GB" dirty="0">
              <a:solidFill>
                <a:srgbClr val="212A73"/>
              </a:solidFill>
              <a:cs typeface="Arial"/>
            </a:endParaRPr>
          </a:p>
        </p:txBody>
      </p:sp>
      <p:sp>
        <p:nvSpPr>
          <p:cNvPr id="5" name="Slide Number Placeholder 4">
            <a:extLst>
              <a:ext uri="{FF2B5EF4-FFF2-40B4-BE49-F238E27FC236}">
                <a16:creationId xmlns:a16="http://schemas.microsoft.com/office/drawing/2014/main" id="{5D6C915E-4BFF-DF57-FF82-EA2AD337F947}"/>
              </a:ext>
            </a:extLst>
          </p:cNvPr>
          <p:cNvSpPr>
            <a:spLocks noGrp="1"/>
          </p:cNvSpPr>
          <p:nvPr>
            <p:ph type="sldNum" sz="quarter" idx="12"/>
          </p:nvPr>
        </p:nvSpPr>
        <p:spPr/>
        <p:txBody>
          <a:bodyPr/>
          <a:lstStyle/>
          <a:p>
            <a:fld id="{561D0CCE-8DCC-44DC-A653-AE62B1D84A52}" type="slidenum">
              <a:rPr lang="en-GB" smtClean="0"/>
              <a:pPr/>
              <a:t>60</a:t>
            </a:fld>
            <a:endParaRPr lang="en-GB"/>
          </a:p>
        </p:txBody>
      </p:sp>
      <p:pic>
        <p:nvPicPr>
          <p:cNvPr id="6" name="Picture 5" descr="A blurry image of a person&#10;&#10;Description automatically generated">
            <a:extLst>
              <a:ext uri="{FF2B5EF4-FFF2-40B4-BE49-F238E27FC236}">
                <a16:creationId xmlns:a16="http://schemas.microsoft.com/office/drawing/2014/main" id="{0FA4C549-E304-39D8-C345-0FCDB0F4E0FD}"/>
              </a:ext>
            </a:extLst>
          </p:cNvPr>
          <p:cNvPicPr>
            <a:picLocks noChangeAspect="1"/>
          </p:cNvPicPr>
          <p:nvPr/>
        </p:nvPicPr>
        <p:blipFill>
          <a:blip r:embed="rId2"/>
          <a:stretch>
            <a:fillRect/>
          </a:stretch>
        </p:blipFill>
        <p:spPr>
          <a:xfrm>
            <a:off x="629990" y="3942525"/>
            <a:ext cx="3552825" cy="2019300"/>
          </a:xfrm>
          <a:prstGeom prst="rect">
            <a:avLst/>
          </a:prstGeom>
        </p:spPr>
      </p:pic>
      <p:pic>
        <p:nvPicPr>
          <p:cNvPr id="7" name="Picture 6" descr="A group of women talking to each other&#10;&#10;Description automatically generated">
            <a:extLst>
              <a:ext uri="{FF2B5EF4-FFF2-40B4-BE49-F238E27FC236}">
                <a16:creationId xmlns:a16="http://schemas.microsoft.com/office/drawing/2014/main" id="{F55ACE1A-02C9-916E-C2A4-D9AD63DBC139}"/>
              </a:ext>
            </a:extLst>
          </p:cNvPr>
          <p:cNvPicPr>
            <a:picLocks noChangeAspect="1"/>
          </p:cNvPicPr>
          <p:nvPr/>
        </p:nvPicPr>
        <p:blipFill>
          <a:blip r:embed="rId3"/>
          <a:stretch>
            <a:fillRect/>
          </a:stretch>
        </p:blipFill>
        <p:spPr>
          <a:xfrm>
            <a:off x="7270916" y="3553733"/>
            <a:ext cx="3987799" cy="2254249"/>
          </a:xfrm>
          <a:prstGeom prst="rect">
            <a:avLst/>
          </a:prstGeom>
        </p:spPr>
      </p:pic>
    </p:spTree>
    <p:extLst>
      <p:ext uri="{BB962C8B-B14F-4D97-AF65-F5344CB8AC3E}">
        <p14:creationId xmlns:p14="http://schemas.microsoft.com/office/powerpoint/2010/main" val="149293699"/>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F96032-B9A3-EA2C-667D-EF421FF34459}"/>
              </a:ext>
            </a:extLst>
          </p:cNvPr>
          <p:cNvSpPr>
            <a:spLocks noGrp="1"/>
          </p:cNvSpPr>
          <p:nvPr>
            <p:ph type="title"/>
          </p:nvPr>
        </p:nvSpPr>
        <p:spPr/>
        <p:txBody>
          <a:bodyPr lIns="91440" tIns="45720" rIns="91440" bIns="45720" anchor="t"/>
          <a:lstStyle/>
          <a:p>
            <a:r>
              <a:rPr lang="en-GB" b="1" dirty="0"/>
              <a:t>RSV  -   partnership approach</a:t>
            </a:r>
            <a:br>
              <a:rPr lang="en-GB" b="1" dirty="0"/>
            </a:br>
            <a:br>
              <a:rPr lang="en-GB" b="1" dirty="0"/>
            </a:br>
            <a:br>
              <a:rPr lang="en-GB" b="1" dirty="0"/>
            </a:br>
            <a:endParaRPr lang="en-GB" b="1">
              <a:cs typeface="Arial"/>
            </a:endParaRPr>
          </a:p>
        </p:txBody>
      </p:sp>
      <p:sp>
        <p:nvSpPr>
          <p:cNvPr id="3" name="Content Placeholder 2">
            <a:extLst>
              <a:ext uri="{FF2B5EF4-FFF2-40B4-BE49-F238E27FC236}">
                <a16:creationId xmlns:a16="http://schemas.microsoft.com/office/drawing/2014/main" id="{C9C6B0D6-46E8-56B2-0078-5FD139D77D49}"/>
              </a:ext>
            </a:extLst>
          </p:cNvPr>
          <p:cNvSpPr>
            <a:spLocks noGrp="1"/>
          </p:cNvSpPr>
          <p:nvPr>
            <p:ph idx="1"/>
          </p:nvPr>
        </p:nvSpPr>
        <p:spPr>
          <a:xfrm>
            <a:off x="456398" y="1170846"/>
            <a:ext cx="11279204" cy="4841323"/>
          </a:xfrm>
        </p:spPr>
        <p:txBody>
          <a:bodyPr lIns="91440" tIns="45720" rIns="91440" bIns="45720" anchor="t"/>
          <a:lstStyle/>
          <a:p>
            <a:pPr marL="0" indent="0">
              <a:buNone/>
            </a:pPr>
            <a:endParaRPr lang="en-GB" sz="2400" dirty="0">
              <a:cs typeface="Arial"/>
            </a:endParaRPr>
          </a:p>
          <a:p>
            <a:pPr marL="457200" lvl="1" indent="0">
              <a:buNone/>
            </a:pPr>
            <a:r>
              <a:rPr lang="en-US" b="1" dirty="0">
                <a:cs typeface="Arial"/>
              </a:rPr>
              <a:t>August – September 2024, Alert, educate, call to action </a:t>
            </a:r>
          </a:p>
          <a:p>
            <a:pPr marL="457200" lvl="1" indent="0">
              <a:buNone/>
            </a:pPr>
            <a:endParaRPr lang="en-US" sz="2400" b="1" dirty="0">
              <a:solidFill>
                <a:srgbClr val="212A73"/>
              </a:solidFill>
              <a:cs typeface="Arial"/>
            </a:endParaRPr>
          </a:p>
          <a:p>
            <a:pPr marL="914400" lvl="1" indent="-457200"/>
            <a:r>
              <a:rPr lang="en-US" b="1" dirty="0">
                <a:solidFill>
                  <a:srgbClr val="212A73"/>
                </a:solidFill>
                <a:cs typeface="Arial"/>
              </a:rPr>
              <a:t>Stakeholder engagement</a:t>
            </a:r>
            <a:r>
              <a:rPr lang="en-US" dirty="0">
                <a:solidFill>
                  <a:srgbClr val="212A73"/>
                </a:solidFill>
                <a:cs typeface="Arial"/>
              </a:rPr>
              <a:t> and toolkits for both audiences</a:t>
            </a:r>
          </a:p>
          <a:p>
            <a:pPr marL="914400" lvl="1" indent="-457200"/>
            <a:r>
              <a:rPr lang="en-US" dirty="0">
                <a:cs typeface="Arial"/>
              </a:rPr>
              <a:t>Stakeholders to include: Health Board pregnancy groups, Local authorities, NCT, North and South Wales Mums, First time mums UK, Caerphilly Early years, Happy bump and baby, Older People's Commissioner, Age Cymru, Befriending Networks, Older People's Alliance </a:t>
            </a:r>
          </a:p>
          <a:p>
            <a:pPr marL="914400" lvl="1" indent="-457200"/>
            <a:endParaRPr lang="en-US" dirty="0">
              <a:cs typeface="Arial"/>
            </a:endParaRPr>
          </a:p>
          <a:p>
            <a:pPr marL="914400" lvl="1" indent="-457200"/>
            <a:r>
              <a:rPr lang="en-US" b="1" dirty="0">
                <a:cs typeface="Arial"/>
              </a:rPr>
              <a:t>Influencer generated content </a:t>
            </a:r>
            <a:r>
              <a:rPr lang="en-US" dirty="0">
                <a:cs typeface="Arial"/>
              </a:rPr>
              <a:t>- pregnancy. </a:t>
            </a:r>
          </a:p>
          <a:p>
            <a:pPr marL="914400" lvl="1" indent="-457200"/>
            <a:endParaRPr lang="en-US" sz="2400" dirty="0">
              <a:solidFill>
                <a:srgbClr val="212A73"/>
              </a:solidFill>
              <a:cs typeface="Arial"/>
            </a:endParaRPr>
          </a:p>
          <a:p>
            <a:pPr marL="914400" lvl="1" indent="-457200"/>
            <a:r>
              <a:rPr lang="en-US" b="1" dirty="0">
                <a:solidFill>
                  <a:srgbClr val="212A73"/>
                </a:solidFill>
                <a:cs typeface="Arial"/>
              </a:rPr>
              <a:t>Canva Assets - </a:t>
            </a:r>
            <a:r>
              <a:rPr lang="en-US" dirty="0">
                <a:solidFill>
                  <a:srgbClr val="212A73"/>
                </a:solidFill>
                <a:cs typeface="Arial"/>
              </a:rPr>
              <a:t>for Health Boards </a:t>
            </a:r>
            <a:endParaRPr lang="en-US" sz="2400" dirty="0">
              <a:solidFill>
                <a:srgbClr val="212A73"/>
              </a:solidFill>
              <a:cs typeface="Arial"/>
            </a:endParaRPr>
          </a:p>
          <a:p>
            <a:pPr marL="914400" lvl="1" indent="-457200"/>
            <a:endParaRPr lang="en-US" sz="2400" b="1" dirty="0">
              <a:solidFill>
                <a:srgbClr val="212A73"/>
              </a:solidFill>
              <a:cs typeface="Arial"/>
            </a:endParaRPr>
          </a:p>
          <a:p>
            <a:pPr marL="914400" lvl="1" indent="-457200"/>
            <a:endParaRPr lang="en-US" sz="2400" dirty="0">
              <a:solidFill>
                <a:srgbClr val="212A73"/>
              </a:solidFill>
              <a:cs typeface="Arial"/>
            </a:endParaRPr>
          </a:p>
          <a:p>
            <a:pPr marL="914400" lvl="1" indent="-457200"/>
            <a:endParaRPr lang="en-GB" sz="2400" dirty="0">
              <a:solidFill>
                <a:srgbClr val="212A73"/>
              </a:solidFill>
              <a:cs typeface="Arial"/>
            </a:endParaRPr>
          </a:p>
          <a:p>
            <a:pPr lvl="2" indent="0">
              <a:buNone/>
            </a:pPr>
            <a:endParaRPr lang="en-GB" sz="2400" dirty="0">
              <a:solidFill>
                <a:srgbClr val="212A73"/>
              </a:solidFill>
              <a:cs typeface="Arial"/>
            </a:endParaRPr>
          </a:p>
          <a:p>
            <a:pPr marL="1371600" lvl="2">
              <a:buFont typeface="Wingdings" panose="020B0604020202020204" pitchFamily="34" charset="0"/>
              <a:buChar char="§"/>
            </a:pPr>
            <a:endParaRPr lang="en-GB" dirty="0">
              <a:solidFill>
                <a:srgbClr val="212A73"/>
              </a:solidFill>
              <a:cs typeface="Arial"/>
            </a:endParaRPr>
          </a:p>
          <a:p>
            <a:pPr marL="914400" lvl="1" indent="-457200"/>
            <a:endParaRPr lang="en-GB" dirty="0">
              <a:solidFill>
                <a:srgbClr val="212A73"/>
              </a:solidFill>
              <a:cs typeface="Arial"/>
            </a:endParaRPr>
          </a:p>
          <a:p>
            <a:pPr marL="914400" lvl="1" indent="-457200"/>
            <a:endParaRPr lang="en-GB" dirty="0">
              <a:solidFill>
                <a:srgbClr val="212A73"/>
              </a:solidFill>
              <a:cs typeface="Arial"/>
            </a:endParaRPr>
          </a:p>
          <a:p>
            <a:pPr marL="457200" lvl="1" indent="0">
              <a:buNone/>
            </a:pPr>
            <a:endParaRPr lang="en-GB" dirty="0">
              <a:solidFill>
                <a:srgbClr val="212A73"/>
              </a:solidFill>
              <a:cs typeface="Arial"/>
            </a:endParaRPr>
          </a:p>
          <a:p>
            <a:pPr marL="457200" lvl="1" indent="0">
              <a:buNone/>
            </a:pPr>
            <a:endParaRPr lang="en-GB" sz="1200" dirty="0">
              <a:solidFill>
                <a:srgbClr val="212529"/>
              </a:solidFill>
              <a:cs typeface="Arial"/>
            </a:endParaRPr>
          </a:p>
          <a:p>
            <a:pPr marL="914400" lvl="1" indent="-457200"/>
            <a:endParaRPr lang="en-GB" dirty="0">
              <a:solidFill>
                <a:srgbClr val="212A73"/>
              </a:solidFill>
              <a:cs typeface="Arial"/>
            </a:endParaRPr>
          </a:p>
          <a:p>
            <a:pPr marL="457200" indent="-457200"/>
            <a:endParaRPr lang="en-GB" dirty="0">
              <a:solidFill>
                <a:srgbClr val="212A73"/>
              </a:solidFill>
              <a:cs typeface="Arial"/>
            </a:endParaRPr>
          </a:p>
        </p:txBody>
      </p:sp>
      <p:sp>
        <p:nvSpPr>
          <p:cNvPr id="5" name="Slide Number Placeholder 4">
            <a:extLst>
              <a:ext uri="{FF2B5EF4-FFF2-40B4-BE49-F238E27FC236}">
                <a16:creationId xmlns:a16="http://schemas.microsoft.com/office/drawing/2014/main" id="{5D6C915E-4BFF-DF57-FF82-EA2AD337F947}"/>
              </a:ext>
            </a:extLst>
          </p:cNvPr>
          <p:cNvSpPr>
            <a:spLocks noGrp="1"/>
          </p:cNvSpPr>
          <p:nvPr>
            <p:ph type="sldNum" sz="quarter" idx="12"/>
          </p:nvPr>
        </p:nvSpPr>
        <p:spPr/>
        <p:txBody>
          <a:bodyPr/>
          <a:lstStyle/>
          <a:p>
            <a:fld id="{561D0CCE-8DCC-44DC-A653-AE62B1D84A52}" type="slidenum">
              <a:rPr lang="en-GB" smtClean="0"/>
              <a:pPr/>
              <a:t>61</a:t>
            </a:fld>
            <a:endParaRPr lang="en-GB"/>
          </a:p>
        </p:txBody>
      </p:sp>
    </p:spTree>
    <p:extLst>
      <p:ext uri="{BB962C8B-B14F-4D97-AF65-F5344CB8AC3E}">
        <p14:creationId xmlns:p14="http://schemas.microsoft.com/office/powerpoint/2010/main" val="2564174775"/>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F96032-B9A3-EA2C-667D-EF421FF34459}"/>
              </a:ext>
            </a:extLst>
          </p:cNvPr>
          <p:cNvSpPr>
            <a:spLocks noGrp="1"/>
          </p:cNvSpPr>
          <p:nvPr>
            <p:ph type="title"/>
          </p:nvPr>
        </p:nvSpPr>
        <p:spPr/>
        <p:txBody>
          <a:bodyPr lIns="91440" tIns="45720" rIns="91440" bIns="45720" anchor="t"/>
          <a:lstStyle/>
          <a:p>
            <a:r>
              <a:rPr lang="en-GB" b="1" dirty="0"/>
              <a:t>RSV  - Paid for activity  </a:t>
            </a:r>
          </a:p>
        </p:txBody>
      </p:sp>
      <p:sp>
        <p:nvSpPr>
          <p:cNvPr id="3" name="Content Placeholder 2">
            <a:extLst>
              <a:ext uri="{FF2B5EF4-FFF2-40B4-BE49-F238E27FC236}">
                <a16:creationId xmlns:a16="http://schemas.microsoft.com/office/drawing/2014/main" id="{C9C6B0D6-46E8-56B2-0078-5FD139D77D49}"/>
              </a:ext>
            </a:extLst>
          </p:cNvPr>
          <p:cNvSpPr>
            <a:spLocks noGrp="1"/>
          </p:cNvSpPr>
          <p:nvPr>
            <p:ph idx="1"/>
          </p:nvPr>
        </p:nvSpPr>
        <p:spPr>
          <a:xfrm>
            <a:off x="628544" y="718783"/>
            <a:ext cx="10725255" cy="4841323"/>
          </a:xfrm>
        </p:spPr>
        <p:txBody>
          <a:bodyPr lIns="91440" tIns="45720" rIns="91440" bIns="45720" anchor="t"/>
          <a:lstStyle/>
          <a:p>
            <a:pPr marL="0" indent="0">
              <a:buNone/>
            </a:pPr>
            <a:endParaRPr lang="en-GB" sz="2400">
              <a:cs typeface="Arial"/>
            </a:endParaRPr>
          </a:p>
          <a:p>
            <a:pPr marL="457200" lvl="1" indent="0">
              <a:buNone/>
            </a:pPr>
            <a:r>
              <a:rPr lang="en-US" b="1" dirty="0">
                <a:cs typeface="Arial"/>
              </a:rPr>
              <a:t>12 August 2024 – 31 March 2025  - Call to action </a:t>
            </a:r>
          </a:p>
          <a:p>
            <a:pPr marL="457200" lvl="1" indent="0">
              <a:buNone/>
            </a:pPr>
            <a:endParaRPr lang="en-US" b="1" dirty="0">
              <a:solidFill>
                <a:srgbClr val="212A73"/>
              </a:solidFill>
              <a:cs typeface="Arial"/>
            </a:endParaRPr>
          </a:p>
          <a:p>
            <a:pPr marL="457200" lvl="1" indent="0">
              <a:buNone/>
            </a:pPr>
            <a:endParaRPr lang="en-US" sz="2400" b="1" dirty="0">
              <a:solidFill>
                <a:srgbClr val="212A73"/>
              </a:solidFill>
              <a:cs typeface="Arial"/>
            </a:endParaRPr>
          </a:p>
          <a:p>
            <a:pPr marL="457200" lvl="1" indent="0">
              <a:buNone/>
            </a:pPr>
            <a:endParaRPr lang="en-US" sz="2400" b="1" dirty="0">
              <a:solidFill>
                <a:srgbClr val="212A73"/>
              </a:solidFill>
              <a:cs typeface="Arial"/>
            </a:endParaRPr>
          </a:p>
          <a:p>
            <a:pPr marL="914400" lvl="1" indent="-457200">
              <a:buFont typeface="Courier New,monospace" panose="020B0604020202020204" pitchFamily="34" charset="0"/>
              <a:buChar char="o"/>
            </a:pPr>
            <a:endParaRPr lang="en-GB" sz="2400" dirty="0">
              <a:solidFill>
                <a:srgbClr val="212A73"/>
              </a:solidFill>
              <a:cs typeface="Arial"/>
            </a:endParaRPr>
          </a:p>
          <a:p>
            <a:pPr lvl="2" indent="0">
              <a:buNone/>
            </a:pPr>
            <a:endParaRPr lang="en-GB" sz="2400" dirty="0">
              <a:solidFill>
                <a:srgbClr val="212A73"/>
              </a:solidFill>
              <a:cs typeface="Arial"/>
            </a:endParaRPr>
          </a:p>
          <a:p>
            <a:pPr marL="1371600" lvl="2">
              <a:buFont typeface="Wingdings" panose="020B0604020202020204" pitchFamily="34" charset="0"/>
              <a:buChar char="§"/>
            </a:pPr>
            <a:endParaRPr lang="en-GB" dirty="0">
              <a:solidFill>
                <a:srgbClr val="212A73"/>
              </a:solidFill>
              <a:cs typeface="Arial"/>
            </a:endParaRPr>
          </a:p>
          <a:p>
            <a:pPr marL="914400" lvl="1" indent="-457200">
              <a:buFont typeface="Courier New,monospace" panose="020B0604020202020204" pitchFamily="34" charset="0"/>
              <a:buChar char="o"/>
            </a:pPr>
            <a:endParaRPr lang="en-GB" dirty="0">
              <a:solidFill>
                <a:srgbClr val="212A73"/>
              </a:solidFill>
              <a:cs typeface="Arial"/>
            </a:endParaRPr>
          </a:p>
          <a:p>
            <a:pPr marL="914400" lvl="1" indent="-457200">
              <a:buFont typeface="Courier New,monospace" panose="020B0604020202020204" pitchFamily="34" charset="0"/>
              <a:buChar char="o"/>
            </a:pPr>
            <a:endParaRPr lang="en-GB" dirty="0">
              <a:solidFill>
                <a:srgbClr val="212A73"/>
              </a:solidFill>
              <a:cs typeface="Arial"/>
            </a:endParaRPr>
          </a:p>
          <a:p>
            <a:pPr marL="457200" lvl="1" indent="0">
              <a:buNone/>
            </a:pPr>
            <a:endParaRPr lang="en-GB">
              <a:solidFill>
                <a:srgbClr val="212A73"/>
              </a:solidFill>
              <a:cs typeface="Arial"/>
            </a:endParaRPr>
          </a:p>
          <a:p>
            <a:pPr marL="457200" lvl="1" indent="0">
              <a:buNone/>
            </a:pPr>
            <a:endParaRPr lang="en-GB" sz="1200">
              <a:solidFill>
                <a:srgbClr val="212529"/>
              </a:solidFill>
              <a:cs typeface="Arial"/>
            </a:endParaRPr>
          </a:p>
          <a:p>
            <a:pPr marL="914400" lvl="1" indent="-457200">
              <a:buFont typeface="Courier New,monospace" panose="020B0604020202020204" pitchFamily="34" charset="0"/>
              <a:buChar char="o"/>
            </a:pPr>
            <a:endParaRPr lang="en-GB">
              <a:solidFill>
                <a:srgbClr val="212A73"/>
              </a:solidFill>
              <a:cs typeface="Arial"/>
            </a:endParaRPr>
          </a:p>
          <a:p>
            <a:pPr marL="457200" indent="-457200"/>
            <a:endParaRPr lang="en-GB">
              <a:solidFill>
                <a:srgbClr val="212A73"/>
              </a:solidFill>
              <a:cs typeface="Arial"/>
            </a:endParaRPr>
          </a:p>
        </p:txBody>
      </p:sp>
      <p:sp>
        <p:nvSpPr>
          <p:cNvPr id="5" name="Slide Number Placeholder 4">
            <a:extLst>
              <a:ext uri="{FF2B5EF4-FFF2-40B4-BE49-F238E27FC236}">
                <a16:creationId xmlns:a16="http://schemas.microsoft.com/office/drawing/2014/main" id="{5D6C915E-4BFF-DF57-FF82-EA2AD337F947}"/>
              </a:ext>
            </a:extLst>
          </p:cNvPr>
          <p:cNvSpPr>
            <a:spLocks noGrp="1"/>
          </p:cNvSpPr>
          <p:nvPr>
            <p:ph type="sldNum" sz="quarter" idx="12"/>
          </p:nvPr>
        </p:nvSpPr>
        <p:spPr/>
        <p:txBody>
          <a:bodyPr/>
          <a:lstStyle/>
          <a:p>
            <a:fld id="{561D0CCE-8DCC-44DC-A653-AE62B1D84A52}" type="slidenum">
              <a:rPr lang="en-GB" smtClean="0"/>
              <a:pPr/>
              <a:t>62</a:t>
            </a:fld>
            <a:endParaRPr lang="en-GB"/>
          </a:p>
        </p:txBody>
      </p:sp>
      <p:pic>
        <p:nvPicPr>
          <p:cNvPr id="7" name="Picture 6" descr="A collage of a person&amp;#39;s pregnancy&#10;&#10;Description automatically generated">
            <a:extLst>
              <a:ext uri="{FF2B5EF4-FFF2-40B4-BE49-F238E27FC236}">
                <a16:creationId xmlns:a16="http://schemas.microsoft.com/office/drawing/2014/main" id="{1E587ECF-46E8-EAA0-A684-7D9E9B01194A}"/>
              </a:ext>
            </a:extLst>
          </p:cNvPr>
          <p:cNvPicPr>
            <a:picLocks noChangeAspect="1"/>
          </p:cNvPicPr>
          <p:nvPr/>
        </p:nvPicPr>
        <p:blipFill>
          <a:blip r:embed="rId2"/>
          <a:stretch>
            <a:fillRect/>
          </a:stretch>
        </p:blipFill>
        <p:spPr>
          <a:xfrm>
            <a:off x="841185" y="1473390"/>
            <a:ext cx="7723211" cy="4445758"/>
          </a:xfrm>
          <a:prstGeom prst="rect">
            <a:avLst/>
          </a:prstGeom>
        </p:spPr>
      </p:pic>
    </p:spTree>
    <p:extLst>
      <p:ext uri="{BB962C8B-B14F-4D97-AF65-F5344CB8AC3E}">
        <p14:creationId xmlns:p14="http://schemas.microsoft.com/office/powerpoint/2010/main" val="3373051370"/>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F96032-B9A3-EA2C-667D-EF421FF34459}"/>
              </a:ext>
            </a:extLst>
          </p:cNvPr>
          <p:cNvSpPr>
            <a:spLocks noGrp="1"/>
          </p:cNvSpPr>
          <p:nvPr>
            <p:ph type="title"/>
          </p:nvPr>
        </p:nvSpPr>
        <p:spPr/>
        <p:txBody>
          <a:bodyPr lIns="91440" tIns="45720" rIns="91440" bIns="45720" anchor="t"/>
          <a:lstStyle/>
          <a:p>
            <a:r>
              <a:rPr lang="en-GB" b="1" dirty="0"/>
              <a:t>RSV  - Paid for activity  </a:t>
            </a:r>
          </a:p>
        </p:txBody>
      </p:sp>
      <p:sp>
        <p:nvSpPr>
          <p:cNvPr id="3" name="Content Placeholder 2">
            <a:extLst>
              <a:ext uri="{FF2B5EF4-FFF2-40B4-BE49-F238E27FC236}">
                <a16:creationId xmlns:a16="http://schemas.microsoft.com/office/drawing/2014/main" id="{C9C6B0D6-46E8-56B2-0078-5FD139D77D49}"/>
              </a:ext>
            </a:extLst>
          </p:cNvPr>
          <p:cNvSpPr>
            <a:spLocks noGrp="1"/>
          </p:cNvSpPr>
          <p:nvPr>
            <p:ph idx="1"/>
          </p:nvPr>
        </p:nvSpPr>
        <p:spPr>
          <a:xfrm>
            <a:off x="628544" y="718783"/>
            <a:ext cx="10725255" cy="4841323"/>
          </a:xfrm>
        </p:spPr>
        <p:txBody>
          <a:bodyPr lIns="91440" tIns="45720" rIns="91440" bIns="45720" anchor="t"/>
          <a:lstStyle/>
          <a:p>
            <a:pPr marL="0" indent="0">
              <a:buNone/>
            </a:pPr>
            <a:endParaRPr lang="en-GB" sz="2400">
              <a:cs typeface="Arial"/>
            </a:endParaRPr>
          </a:p>
          <a:p>
            <a:pPr marL="457200" lvl="1" indent="0">
              <a:buNone/>
            </a:pPr>
            <a:r>
              <a:rPr lang="en-US" b="1" dirty="0">
                <a:cs typeface="Arial"/>
              </a:rPr>
              <a:t>12 August – 30 September  - Call to action </a:t>
            </a:r>
          </a:p>
          <a:p>
            <a:pPr marL="457200" lvl="1" indent="0">
              <a:buNone/>
            </a:pPr>
            <a:endParaRPr lang="en-US" b="1" dirty="0">
              <a:solidFill>
                <a:srgbClr val="212A73"/>
              </a:solidFill>
              <a:cs typeface="Arial"/>
            </a:endParaRPr>
          </a:p>
          <a:p>
            <a:pPr marL="457200" lvl="1" indent="0">
              <a:buNone/>
            </a:pPr>
            <a:endParaRPr lang="en-US" sz="2400" b="1" dirty="0">
              <a:solidFill>
                <a:srgbClr val="212A73"/>
              </a:solidFill>
              <a:cs typeface="Arial"/>
            </a:endParaRPr>
          </a:p>
          <a:p>
            <a:pPr marL="457200" lvl="1" indent="0">
              <a:buNone/>
            </a:pPr>
            <a:endParaRPr lang="en-US" sz="2400" b="1" dirty="0">
              <a:solidFill>
                <a:srgbClr val="212A73"/>
              </a:solidFill>
              <a:cs typeface="Arial"/>
            </a:endParaRPr>
          </a:p>
          <a:p>
            <a:pPr marL="914400" lvl="1" indent="-457200">
              <a:buFont typeface="Courier New,monospace" panose="020B0604020202020204" pitchFamily="34" charset="0"/>
              <a:buChar char="o"/>
            </a:pPr>
            <a:endParaRPr lang="en-GB" sz="2400" dirty="0">
              <a:solidFill>
                <a:srgbClr val="212A73"/>
              </a:solidFill>
              <a:cs typeface="Arial"/>
            </a:endParaRPr>
          </a:p>
          <a:p>
            <a:pPr lvl="2" indent="0">
              <a:buNone/>
            </a:pPr>
            <a:endParaRPr lang="en-GB" sz="2400" dirty="0">
              <a:solidFill>
                <a:srgbClr val="212A73"/>
              </a:solidFill>
              <a:cs typeface="Arial"/>
            </a:endParaRPr>
          </a:p>
          <a:p>
            <a:pPr marL="1371600" lvl="2">
              <a:buFont typeface="Wingdings" panose="020B0604020202020204" pitchFamily="34" charset="0"/>
              <a:buChar char="§"/>
            </a:pPr>
            <a:endParaRPr lang="en-GB" dirty="0">
              <a:solidFill>
                <a:srgbClr val="212A73"/>
              </a:solidFill>
              <a:cs typeface="Arial"/>
            </a:endParaRPr>
          </a:p>
          <a:p>
            <a:pPr marL="914400" lvl="1" indent="-457200">
              <a:buFont typeface="Courier New,monospace" panose="020B0604020202020204" pitchFamily="34" charset="0"/>
              <a:buChar char="o"/>
            </a:pPr>
            <a:endParaRPr lang="en-GB" dirty="0">
              <a:solidFill>
                <a:srgbClr val="212A73"/>
              </a:solidFill>
              <a:cs typeface="Arial"/>
            </a:endParaRPr>
          </a:p>
          <a:p>
            <a:pPr marL="914400" lvl="1" indent="-457200">
              <a:buFont typeface="Courier New,monospace" panose="020B0604020202020204" pitchFamily="34" charset="0"/>
              <a:buChar char="o"/>
            </a:pPr>
            <a:endParaRPr lang="en-GB" dirty="0">
              <a:solidFill>
                <a:srgbClr val="212A73"/>
              </a:solidFill>
              <a:cs typeface="Arial"/>
            </a:endParaRPr>
          </a:p>
          <a:p>
            <a:pPr marL="457200" lvl="1" indent="0">
              <a:buNone/>
            </a:pPr>
            <a:endParaRPr lang="en-GB">
              <a:solidFill>
                <a:srgbClr val="212A73"/>
              </a:solidFill>
              <a:cs typeface="Arial"/>
            </a:endParaRPr>
          </a:p>
          <a:p>
            <a:pPr marL="457200" lvl="1" indent="0">
              <a:buNone/>
            </a:pPr>
            <a:endParaRPr lang="en-GB" sz="1200">
              <a:solidFill>
                <a:srgbClr val="212529"/>
              </a:solidFill>
              <a:cs typeface="Arial"/>
            </a:endParaRPr>
          </a:p>
          <a:p>
            <a:pPr marL="914400" lvl="1" indent="-457200">
              <a:buFont typeface="Courier New,monospace" panose="020B0604020202020204" pitchFamily="34" charset="0"/>
              <a:buChar char="o"/>
            </a:pPr>
            <a:endParaRPr lang="en-GB">
              <a:solidFill>
                <a:srgbClr val="212A73"/>
              </a:solidFill>
              <a:cs typeface="Arial"/>
            </a:endParaRPr>
          </a:p>
          <a:p>
            <a:pPr marL="457200" indent="-457200"/>
            <a:endParaRPr lang="en-GB">
              <a:solidFill>
                <a:srgbClr val="212A73"/>
              </a:solidFill>
              <a:cs typeface="Arial"/>
            </a:endParaRPr>
          </a:p>
        </p:txBody>
      </p:sp>
      <p:sp>
        <p:nvSpPr>
          <p:cNvPr id="5" name="Slide Number Placeholder 4">
            <a:extLst>
              <a:ext uri="{FF2B5EF4-FFF2-40B4-BE49-F238E27FC236}">
                <a16:creationId xmlns:a16="http://schemas.microsoft.com/office/drawing/2014/main" id="{5D6C915E-4BFF-DF57-FF82-EA2AD337F947}"/>
              </a:ext>
            </a:extLst>
          </p:cNvPr>
          <p:cNvSpPr>
            <a:spLocks noGrp="1"/>
          </p:cNvSpPr>
          <p:nvPr>
            <p:ph type="sldNum" sz="quarter" idx="12"/>
          </p:nvPr>
        </p:nvSpPr>
        <p:spPr/>
        <p:txBody>
          <a:bodyPr/>
          <a:lstStyle/>
          <a:p>
            <a:fld id="{561D0CCE-8DCC-44DC-A653-AE62B1D84A52}" type="slidenum">
              <a:rPr lang="en-GB" smtClean="0"/>
              <a:pPr/>
              <a:t>63</a:t>
            </a:fld>
            <a:endParaRPr lang="en-GB"/>
          </a:p>
        </p:txBody>
      </p:sp>
      <p:pic>
        <p:nvPicPr>
          <p:cNvPr id="6" name="Picture 5" descr="A collage of a person holding her belly&#10;&#10;Description automatically generated">
            <a:extLst>
              <a:ext uri="{FF2B5EF4-FFF2-40B4-BE49-F238E27FC236}">
                <a16:creationId xmlns:a16="http://schemas.microsoft.com/office/drawing/2014/main" id="{6D130E39-5663-56EE-A93F-BD4E7FEC3606}"/>
              </a:ext>
            </a:extLst>
          </p:cNvPr>
          <p:cNvPicPr>
            <a:picLocks noChangeAspect="1"/>
          </p:cNvPicPr>
          <p:nvPr/>
        </p:nvPicPr>
        <p:blipFill>
          <a:blip r:embed="rId2"/>
          <a:stretch>
            <a:fillRect/>
          </a:stretch>
        </p:blipFill>
        <p:spPr>
          <a:xfrm>
            <a:off x="834575" y="1031686"/>
            <a:ext cx="8487060" cy="5124450"/>
          </a:xfrm>
          <a:prstGeom prst="rect">
            <a:avLst/>
          </a:prstGeom>
        </p:spPr>
      </p:pic>
    </p:spTree>
    <p:extLst>
      <p:ext uri="{BB962C8B-B14F-4D97-AF65-F5344CB8AC3E}">
        <p14:creationId xmlns:p14="http://schemas.microsoft.com/office/powerpoint/2010/main" val="2395583899"/>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F96032-B9A3-EA2C-667D-EF421FF34459}"/>
              </a:ext>
            </a:extLst>
          </p:cNvPr>
          <p:cNvSpPr>
            <a:spLocks noGrp="1"/>
          </p:cNvSpPr>
          <p:nvPr>
            <p:ph type="title"/>
          </p:nvPr>
        </p:nvSpPr>
        <p:spPr/>
        <p:txBody>
          <a:bodyPr lIns="91440" tIns="45720" rIns="91440" bIns="45720" anchor="t"/>
          <a:lstStyle/>
          <a:p>
            <a:r>
              <a:rPr lang="en-GB" b="1" dirty="0"/>
              <a:t>RSV  - Paid for activity  </a:t>
            </a:r>
          </a:p>
        </p:txBody>
      </p:sp>
      <p:sp>
        <p:nvSpPr>
          <p:cNvPr id="3" name="Content Placeholder 2">
            <a:extLst>
              <a:ext uri="{FF2B5EF4-FFF2-40B4-BE49-F238E27FC236}">
                <a16:creationId xmlns:a16="http://schemas.microsoft.com/office/drawing/2014/main" id="{C9C6B0D6-46E8-56B2-0078-5FD139D77D49}"/>
              </a:ext>
            </a:extLst>
          </p:cNvPr>
          <p:cNvSpPr>
            <a:spLocks noGrp="1"/>
          </p:cNvSpPr>
          <p:nvPr>
            <p:ph idx="1"/>
          </p:nvPr>
        </p:nvSpPr>
        <p:spPr>
          <a:xfrm>
            <a:off x="628544" y="718783"/>
            <a:ext cx="10725255" cy="4841323"/>
          </a:xfrm>
        </p:spPr>
        <p:txBody>
          <a:bodyPr lIns="91440" tIns="45720" rIns="91440" bIns="45720" anchor="t"/>
          <a:lstStyle/>
          <a:p>
            <a:pPr marL="0" indent="0">
              <a:buNone/>
            </a:pPr>
            <a:endParaRPr lang="en-GB" sz="2400">
              <a:cs typeface="Arial"/>
            </a:endParaRPr>
          </a:p>
          <a:p>
            <a:pPr marL="457200" lvl="1" indent="0">
              <a:buNone/>
            </a:pPr>
            <a:r>
              <a:rPr lang="en-US" b="1" dirty="0">
                <a:cs typeface="Arial"/>
              </a:rPr>
              <a:t>12 August – 30 September  - Call to action </a:t>
            </a:r>
          </a:p>
          <a:p>
            <a:pPr marL="457200" lvl="1" indent="0">
              <a:buNone/>
            </a:pPr>
            <a:endParaRPr lang="en-US" b="1" dirty="0">
              <a:solidFill>
                <a:srgbClr val="212A73"/>
              </a:solidFill>
              <a:cs typeface="Arial"/>
            </a:endParaRPr>
          </a:p>
          <a:p>
            <a:pPr marL="457200" lvl="1" indent="0">
              <a:buNone/>
            </a:pPr>
            <a:endParaRPr lang="en-US" sz="2400" b="1" dirty="0">
              <a:solidFill>
                <a:srgbClr val="212A73"/>
              </a:solidFill>
              <a:cs typeface="Arial"/>
            </a:endParaRPr>
          </a:p>
          <a:p>
            <a:pPr marL="457200" lvl="1" indent="0">
              <a:buNone/>
            </a:pPr>
            <a:endParaRPr lang="en-US" sz="2400" b="1" dirty="0">
              <a:solidFill>
                <a:srgbClr val="212A73"/>
              </a:solidFill>
              <a:cs typeface="Arial"/>
            </a:endParaRPr>
          </a:p>
          <a:p>
            <a:pPr marL="914400" lvl="1" indent="-457200">
              <a:buFont typeface="Courier New,monospace" panose="020B0604020202020204" pitchFamily="34" charset="0"/>
              <a:buChar char="o"/>
            </a:pPr>
            <a:endParaRPr lang="en-GB" sz="2400" dirty="0">
              <a:solidFill>
                <a:srgbClr val="212A73"/>
              </a:solidFill>
              <a:cs typeface="Arial"/>
            </a:endParaRPr>
          </a:p>
          <a:p>
            <a:pPr lvl="2" indent="0">
              <a:buNone/>
            </a:pPr>
            <a:endParaRPr lang="en-GB" sz="2400" dirty="0">
              <a:solidFill>
                <a:srgbClr val="212A73"/>
              </a:solidFill>
              <a:cs typeface="Arial"/>
            </a:endParaRPr>
          </a:p>
          <a:p>
            <a:pPr marL="1371600" lvl="2">
              <a:buFont typeface="Wingdings" panose="020B0604020202020204" pitchFamily="34" charset="0"/>
              <a:buChar char="§"/>
            </a:pPr>
            <a:endParaRPr lang="en-GB" dirty="0">
              <a:solidFill>
                <a:srgbClr val="212A73"/>
              </a:solidFill>
              <a:cs typeface="Arial"/>
            </a:endParaRPr>
          </a:p>
          <a:p>
            <a:pPr marL="914400" lvl="1" indent="-457200">
              <a:buFont typeface="Courier New,monospace" panose="020B0604020202020204" pitchFamily="34" charset="0"/>
              <a:buChar char="o"/>
            </a:pPr>
            <a:endParaRPr lang="en-GB" dirty="0">
              <a:solidFill>
                <a:srgbClr val="212A73"/>
              </a:solidFill>
              <a:cs typeface="Arial"/>
            </a:endParaRPr>
          </a:p>
          <a:p>
            <a:pPr marL="914400" lvl="1" indent="-457200">
              <a:buFont typeface="Courier New,monospace" panose="020B0604020202020204" pitchFamily="34" charset="0"/>
              <a:buChar char="o"/>
            </a:pPr>
            <a:endParaRPr lang="en-GB" dirty="0">
              <a:solidFill>
                <a:srgbClr val="212A73"/>
              </a:solidFill>
              <a:cs typeface="Arial"/>
            </a:endParaRPr>
          </a:p>
          <a:p>
            <a:pPr marL="457200" lvl="1" indent="0">
              <a:buNone/>
            </a:pPr>
            <a:endParaRPr lang="en-GB">
              <a:solidFill>
                <a:srgbClr val="212A73"/>
              </a:solidFill>
              <a:cs typeface="Arial"/>
            </a:endParaRPr>
          </a:p>
          <a:p>
            <a:pPr marL="457200" lvl="1" indent="0">
              <a:buNone/>
            </a:pPr>
            <a:endParaRPr lang="en-GB" sz="1200">
              <a:solidFill>
                <a:srgbClr val="212529"/>
              </a:solidFill>
              <a:cs typeface="Arial"/>
            </a:endParaRPr>
          </a:p>
          <a:p>
            <a:pPr marL="914400" lvl="1" indent="-457200">
              <a:buFont typeface="Courier New,monospace" panose="020B0604020202020204" pitchFamily="34" charset="0"/>
              <a:buChar char="o"/>
            </a:pPr>
            <a:endParaRPr lang="en-GB">
              <a:solidFill>
                <a:srgbClr val="212A73"/>
              </a:solidFill>
              <a:cs typeface="Arial"/>
            </a:endParaRPr>
          </a:p>
          <a:p>
            <a:pPr marL="457200" indent="-457200"/>
            <a:endParaRPr lang="en-GB">
              <a:solidFill>
                <a:srgbClr val="212A73"/>
              </a:solidFill>
              <a:cs typeface="Arial"/>
            </a:endParaRPr>
          </a:p>
        </p:txBody>
      </p:sp>
      <p:sp>
        <p:nvSpPr>
          <p:cNvPr id="5" name="Slide Number Placeholder 4">
            <a:extLst>
              <a:ext uri="{FF2B5EF4-FFF2-40B4-BE49-F238E27FC236}">
                <a16:creationId xmlns:a16="http://schemas.microsoft.com/office/drawing/2014/main" id="{5D6C915E-4BFF-DF57-FF82-EA2AD337F947}"/>
              </a:ext>
            </a:extLst>
          </p:cNvPr>
          <p:cNvSpPr>
            <a:spLocks noGrp="1"/>
          </p:cNvSpPr>
          <p:nvPr>
            <p:ph type="sldNum" sz="quarter" idx="12"/>
          </p:nvPr>
        </p:nvSpPr>
        <p:spPr/>
        <p:txBody>
          <a:bodyPr/>
          <a:lstStyle/>
          <a:p>
            <a:fld id="{561D0CCE-8DCC-44DC-A653-AE62B1D84A52}" type="slidenum">
              <a:rPr lang="en-GB" smtClean="0"/>
              <a:pPr/>
              <a:t>64</a:t>
            </a:fld>
            <a:endParaRPr lang="en-GB"/>
          </a:p>
        </p:txBody>
      </p:sp>
      <p:pic>
        <p:nvPicPr>
          <p:cNvPr id="6" name="Picture 5" descr="A collage of a person&amp;#39;s face&#10;&#10;Description automatically generated">
            <a:extLst>
              <a:ext uri="{FF2B5EF4-FFF2-40B4-BE49-F238E27FC236}">
                <a16:creationId xmlns:a16="http://schemas.microsoft.com/office/drawing/2014/main" id="{CA405CD2-50C0-31E3-A091-E4406258CF37}"/>
              </a:ext>
            </a:extLst>
          </p:cNvPr>
          <p:cNvPicPr>
            <a:picLocks noChangeAspect="1"/>
          </p:cNvPicPr>
          <p:nvPr/>
        </p:nvPicPr>
        <p:blipFill>
          <a:blip r:embed="rId2"/>
          <a:stretch>
            <a:fillRect/>
          </a:stretch>
        </p:blipFill>
        <p:spPr>
          <a:xfrm>
            <a:off x="841115" y="1027919"/>
            <a:ext cx="8564966" cy="5063747"/>
          </a:xfrm>
          <a:prstGeom prst="rect">
            <a:avLst/>
          </a:prstGeom>
        </p:spPr>
      </p:pic>
    </p:spTree>
    <p:extLst>
      <p:ext uri="{BB962C8B-B14F-4D97-AF65-F5344CB8AC3E}">
        <p14:creationId xmlns:p14="http://schemas.microsoft.com/office/powerpoint/2010/main" val="4172745798"/>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F96032-B9A3-EA2C-667D-EF421FF34459}"/>
              </a:ext>
            </a:extLst>
          </p:cNvPr>
          <p:cNvSpPr>
            <a:spLocks noGrp="1"/>
          </p:cNvSpPr>
          <p:nvPr>
            <p:ph type="title"/>
          </p:nvPr>
        </p:nvSpPr>
        <p:spPr/>
        <p:txBody>
          <a:bodyPr lIns="91440" tIns="45720" rIns="91440" bIns="45720" anchor="t"/>
          <a:lstStyle/>
          <a:p>
            <a:r>
              <a:rPr lang="en-GB" b="1" dirty="0"/>
              <a:t>RSV  - Paid for activity  </a:t>
            </a:r>
          </a:p>
        </p:txBody>
      </p:sp>
      <p:sp>
        <p:nvSpPr>
          <p:cNvPr id="3" name="Content Placeholder 2">
            <a:extLst>
              <a:ext uri="{FF2B5EF4-FFF2-40B4-BE49-F238E27FC236}">
                <a16:creationId xmlns:a16="http://schemas.microsoft.com/office/drawing/2014/main" id="{C9C6B0D6-46E8-56B2-0078-5FD139D77D49}"/>
              </a:ext>
            </a:extLst>
          </p:cNvPr>
          <p:cNvSpPr>
            <a:spLocks noGrp="1"/>
          </p:cNvSpPr>
          <p:nvPr>
            <p:ph idx="1"/>
          </p:nvPr>
        </p:nvSpPr>
        <p:spPr>
          <a:xfrm>
            <a:off x="628544" y="718783"/>
            <a:ext cx="10725255" cy="4841323"/>
          </a:xfrm>
        </p:spPr>
        <p:txBody>
          <a:bodyPr lIns="91440" tIns="45720" rIns="91440" bIns="45720" anchor="t"/>
          <a:lstStyle/>
          <a:p>
            <a:pPr marL="0" indent="0">
              <a:buNone/>
            </a:pPr>
            <a:endParaRPr lang="en-GB" sz="2400">
              <a:cs typeface="Arial"/>
            </a:endParaRPr>
          </a:p>
          <a:p>
            <a:pPr marL="457200" lvl="1" indent="0">
              <a:buNone/>
            </a:pPr>
            <a:endParaRPr lang="en-US" b="1" dirty="0">
              <a:cs typeface="Arial"/>
            </a:endParaRPr>
          </a:p>
          <a:p>
            <a:pPr marL="457200" lvl="1" indent="0">
              <a:buNone/>
            </a:pPr>
            <a:endParaRPr lang="en-US" b="1" dirty="0">
              <a:solidFill>
                <a:srgbClr val="212A73"/>
              </a:solidFill>
              <a:cs typeface="Arial"/>
            </a:endParaRPr>
          </a:p>
          <a:p>
            <a:pPr marL="914400" lvl="1" indent="-457200">
              <a:buFont typeface="Courier New,monospace" panose="020B0604020202020204" pitchFamily="34" charset="0"/>
              <a:buChar char="o"/>
            </a:pPr>
            <a:endParaRPr lang="en-GB" sz="2400" dirty="0">
              <a:solidFill>
                <a:srgbClr val="212A73"/>
              </a:solidFill>
              <a:cs typeface="Arial"/>
            </a:endParaRPr>
          </a:p>
          <a:p>
            <a:pPr lvl="2" indent="0">
              <a:buNone/>
            </a:pPr>
            <a:endParaRPr lang="en-GB" sz="2400" dirty="0">
              <a:solidFill>
                <a:srgbClr val="212A73"/>
              </a:solidFill>
              <a:cs typeface="Arial"/>
            </a:endParaRPr>
          </a:p>
          <a:p>
            <a:pPr marL="1371600" lvl="2">
              <a:buFont typeface="Wingdings" panose="020B0604020202020204" pitchFamily="34" charset="0"/>
              <a:buChar char="§"/>
            </a:pPr>
            <a:endParaRPr lang="en-GB" dirty="0">
              <a:solidFill>
                <a:srgbClr val="212A73"/>
              </a:solidFill>
              <a:cs typeface="Arial"/>
            </a:endParaRPr>
          </a:p>
          <a:p>
            <a:pPr marL="914400" lvl="1" indent="-457200">
              <a:buFont typeface="Courier New,monospace" panose="020B0604020202020204" pitchFamily="34" charset="0"/>
              <a:buChar char="o"/>
            </a:pPr>
            <a:endParaRPr lang="en-GB" dirty="0">
              <a:solidFill>
                <a:srgbClr val="212A73"/>
              </a:solidFill>
              <a:cs typeface="Arial"/>
            </a:endParaRPr>
          </a:p>
          <a:p>
            <a:pPr marL="914400" lvl="1" indent="-457200">
              <a:buFont typeface="Courier New,monospace" panose="020B0604020202020204" pitchFamily="34" charset="0"/>
              <a:buChar char="o"/>
            </a:pPr>
            <a:endParaRPr lang="en-GB" dirty="0">
              <a:solidFill>
                <a:srgbClr val="212A73"/>
              </a:solidFill>
              <a:cs typeface="Arial"/>
            </a:endParaRPr>
          </a:p>
          <a:p>
            <a:pPr marL="457200" lvl="1" indent="0">
              <a:buNone/>
            </a:pPr>
            <a:endParaRPr lang="en-GB">
              <a:solidFill>
                <a:srgbClr val="212A73"/>
              </a:solidFill>
              <a:cs typeface="Arial"/>
            </a:endParaRPr>
          </a:p>
          <a:p>
            <a:pPr marL="457200" lvl="1" indent="0">
              <a:buNone/>
            </a:pPr>
            <a:endParaRPr lang="en-GB" sz="1200">
              <a:solidFill>
                <a:srgbClr val="212529"/>
              </a:solidFill>
              <a:cs typeface="Arial"/>
            </a:endParaRPr>
          </a:p>
          <a:p>
            <a:pPr marL="914400" lvl="1" indent="-457200">
              <a:buFont typeface="Courier New,monospace" panose="020B0604020202020204" pitchFamily="34" charset="0"/>
              <a:buChar char="o"/>
            </a:pPr>
            <a:endParaRPr lang="en-GB">
              <a:solidFill>
                <a:srgbClr val="212A73"/>
              </a:solidFill>
              <a:cs typeface="Arial"/>
            </a:endParaRPr>
          </a:p>
          <a:p>
            <a:pPr marL="457200" indent="-457200"/>
            <a:endParaRPr lang="en-GB">
              <a:solidFill>
                <a:srgbClr val="212A73"/>
              </a:solidFill>
              <a:cs typeface="Arial"/>
            </a:endParaRPr>
          </a:p>
        </p:txBody>
      </p:sp>
      <p:sp>
        <p:nvSpPr>
          <p:cNvPr id="5" name="Slide Number Placeholder 4">
            <a:extLst>
              <a:ext uri="{FF2B5EF4-FFF2-40B4-BE49-F238E27FC236}">
                <a16:creationId xmlns:a16="http://schemas.microsoft.com/office/drawing/2014/main" id="{5D6C915E-4BFF-DF57-FF82-EA2AD337F947}"/>
              </a:ext>
            </a:extLst>
          </p:cNvPr>
          <p:cNvSpPr>
            <a:spLocks noGrp="1"/>
          </p:cNvSpPr>
          <p:nvPr>
            <p:ph type="sldNum" sz="quarter" idx="12"/>
          </p:nvPr>
        </p:nvSpPr>
        <p:spPr/>
        <p:txBody>
          <a:bodyPr/>
          <a:lstStyle/>
          <a:p>
            <a:fld id="{561D0CCE-8DCC-44DC-A653-AE62B1D84A52}" type="slidenum">
              <a:rPr lang="en-GB" smtClean="0"/>
              <a:pPr/>
              <a:t>65</a:t>
            </a:fld>
            <a:endParaRPr lang="en-GB"/>
          </a:p>
        </p:txBody>
      </p:sp>
      <p:pic>
        <p:nvPicPr>
          <p:cNvPr id="6" name="Picture 5" descr="A screen shot of a computer&#10;&#10;Description automatically generated">
            <a:extLst>
              <a:ext uri="{FF2B5EF4-FFF2-40B4-BE49-F238E27FC236}">
                <a16:creationId xmlns:a16="http://schemas.microsoft.com/office/drawing/2014/main" id="{D12032A1-0C83-0DEF-40B4-7906B0843EF3}"/>
              </a:ext>
            </a:extLst>
          </p:cNvPr>
          <p:cNvPicPr>
            <a:picLocks noChangeAspect="1"/>
          </p:cNvPicPr>
          <p:nvPr/>
        </p:nvPicPr>
        <p:blipFill>
          <a:blip r:embed="rId2"/>
          <a:stretch>
            <a:fillRect/>
          </a:stretch>
        </p:blipFill>
        <p:spPr>
          <a:xfrm>
            <a:off x="0" y="376966"/>
            <a:ext cx="11884925" cy="5785622"/>
          </a:xfrm>
          <a:prstGeom prst="rect">
            <a:avLst/>
          </a:prstGeom>
        </p:spPr>
      </p:pic>
    </p:spTree>
    <p:extLst>
      <p:ext uri="{BB962C8B-B14F-4D97-AF65-F5344CB8AC3E}">
        <p14:creationId xmlns:p14="http://schemas.microsoft.com/office/powerpoint/2010/main" val="65639643"/>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B59E29-C724-30A5-DB9B-07DEF616A425}"/>
              </a:ext>
            </a:extLst>
          </p:cNvPr>
          <p:cNvSpPr>
            <a:spLocks noGrp="1"/>
          </p:cNvSpPr>
          <p:nvPr>
            <p:ph type="title"/>
          </p:nvPr>
        </p:nvSpPr>
        <p:spPr>
          <a:xfrm>
            <a:off x="838200" y="190477"/>
            <a:ext cx="10515600" cy="1325563"/>
          </a:xfrm>
        </p:spPr>
        <p:txBody>
          <a:bodyPr lIns="91440" tIns="45720" rIns="91440" bIns="45720" anchor="t"/>
          <a:lstStyle/>
          <a:p>
            <a:r>
              <a:rPr lang="en-US" b="1" dirty="0">
                <a:cs typeface="Arial"/>
              </a:rPr>
              <a:t>RSV - Media relations </a:t>
            </a:r>
            <a:endParaRPr lang="en-US" dirty="0">
              <a:cs typeface="Arial"/>
            </a:endParaRPr>
          </a:p>
        </p:txBody>
      </p:sp>
      <p:sp>
        <p:nvSpPr>
          <p:cNvPr id="3" name="Content Placeholder 2">
            <a:extLst>
              <a:ext uri="{FF2B5EF4-FFF2-40B4-BE49-F238E27FC236}">
                <a16:creationId xmlns:a16="http://schemas.microsoft.com/office/drawing/2014/main" id="{8D8394F2-8CD3-C5F1-DAD7-118D7C5A3F31}"/>
              </a:ext>
            </a:extLst>
          </p:cNvPr>
          <p:cNvSpPr>
            <a:spLocks noGrp="1"/>
          </p:cNvSpPr>
          <p:nvPr>
            <p:ph idx="1"/>
          </p:nvPr>
        </p:nvSpPr>
        <p:spPr>
          <a:xfrm>
            <a:off x="531125" y="699685"/>
            <a:ext cx="11664286" cy="5147457"/>
          </a:xfrm>
        </p:spPr>
        <p:txBody>
          <a:bodyPr lIns="91440" tIns="45720" rIns="91440" bIns="45720" anchor="t"/>
          <a:lstStyle/>
          <a:p>
            <a:endParaRPr lang="en-US" sz="2400" b="1" dirty="0">
              <a:cs typeface="Arial"/>
            </a:endParaRPr>
          </a:p>
          <a:p>
            <a:pPr marL="0" indent="0">
              <a:buNone/>
            </a:pPr>
            <a:r>
              <a:rPr lang="en-US" sz="2400" b="1" dirty="0">
                <a:cs typeface="Arial"/>
              </a:rPr>
              <a:t> </a:t>
            </a:r>
            <a:r>
              <a:rPr lang="en-US" sz="2000" b="1" dirty="0">
                <a:cs typeface="Arial"/>
              </a:rPr>
              <a:t>August</a:t>
            </a:r>
            <a:r>
              <a:rPr lang="en-US" sz="2000" dirty="0">
                <a:cs typeface="Arial"/>
              </a:rPr>
              <a:t> </a:t>
            </a:r>
            <a:r>
              <a:rPr lang="en-US" sz="2000" b="1" dirty="0">
                <a:cs typeface="Arial"/>
              </a:rPr>
              <a:t>2024</a:t>
            </a:r>
            <a:r>
              <a:rPr lang="en-US" sz="2000" dirty="0">
                <a:cs typeface="Arial"/>
              </a:rPr>
              <a:t>- sell in filming and interview opportunities to key media, to include:</a:t>
            </a:r>
          </a:p>
          <a:p>
            <a:pPr lvl="1"/>
            <a:r>
              <a:rPr lang="en-US" sz="2000" dirty="0">
                <a:cs typeface="Arial"/>
              </a:rPr>
              <a:t>Clinical PHW spokespeople </a:t>
            </a:r>
          </a:p>
          <a:p>
            <a:pPr lvl="1"/>
            <a:r>
              <a:rPr lang="en-US" sz="2000" err="1">
                <a:cs typeface="Arial"/>
              </a:rPr>
              <a:t>Paediatric</a:t>
            </a:r>
            <a:r>
              <a:rPr lang="en-US" sz="2000" dirty="0">
                <a:cs typeface="Arial"/>
              </a:rPr>
              <a:t> consultant spokesperson </a:t>
            </a:r>
          </a:p>
          <a:p>
            <a:pPr lvl="1"/>
            <a:r>
              <a:rPr lang="en-US" sz="2000" dirty="0">
                <a:cs typeface="Arial"/>
              </a:rPr>
              <a:t>Case study of baby </a:t>
            </a:r>
            <a:r>
              <a:rPr lang="en-US" sz="2000" err="1">
                <a:cs typeface="Arial"/>
              </a:rPr>
              <a:t>hospitalised</a:t>
            </a:r>
            <a:r>
              <a:rPr lang="en-US" sz="2000" dirty="0">
                <a:cs typeface="Arial"/>
              </a:rPr>
              <a:t> by RSV (Cardiff and Vale)</a:t>
            </a:r>
          </a:p>
          <a:p>
            <a:pPr lvl="1"/>
            <a:r>
              <a:rPr lang="en-US" sz="2000" dirty="0">
                <a:cs typeface="Arial"/>
              </a:rPr>
              <a:t>First pregnancy vaccine to be delivered case study (Cwm </a:t>
            </a:r>
            <a:r>
              <a:rPr lang="en-US" sz="2000" err="1">
                <a:cs typeface="Arial"/>
              </a:rPr>
              <a:t>Taf</a:t>
            </a:r>
            <a:r>
              <a:rPr lang="en-US" sz="2000" dirty="0">
                <a:cs typeface="Arial"/>
              </a:rPr>
              <a:t>) </a:t>
            </a:r>
          </a:p>
          <a:p>
            <a:pPr lvl="1"/>
            <a:r>
              <a:rPr lang="en-US" sz="2000" dirty="0">
                <a:cs typeface="Arial"/>
              </a:rPr>
              <a:t>Time to Talk survey results.</a:t>
            </a:r>
          </a:p>
          <a:p>
            <a:pPr marL="457200" lvl="1" indent="0">
              <a:buNone/>
            </a:pPr>
            <a:r>
              <a:rPr lang="en-US" sz="2000" b="1" dirty="0">
                <a:cs typeface="Arial"/>
              </a:rPr>
              <a:t>1 September 2025</a:t>
            </a:r>
            <a:r>
              <a:rPr lang="en-US" sz="2000" dirty="0">
                <a:cs typeface="Arial"/>
              </a:rPr>
              <a:t> - Vaccines in arms media launch </a:t>
            </a:r>
          </a:p>
          <a:p>
            <a:pPr marL="457200" lvl="1" indent="0">
              <a:buNone/>
            </a:pPr>
            <a:r>
              <a:rPr lang="en-US" sz="2000" b="1" dirty="0">
                <a:ea typeface="+mn-lt"/>
                <a:cs typeface="+mn-lt"/>
              </a:rPr>
              <a:t>September </a:t>
            </a:r>
            <a:endParaRPr lang="en-US" sz="2000" dirty="0">
              <a:ea typeface="+mn-lt"/>
              <a:cs typeface="+mn-lt"/>
            </a:endParaRPr>
          </a:p>
          <a:p>
            <a:pPr marL="457200" lvl="1" indent="0">
              <a:buNone/>
            </a:pPr>
            <a:r>
              <a:rPr lang="en-US" sz="2000" dirty="0">
                <a:ea typeface="+mn-lt"/>
                <a:cs typeface="+mn-lt"/>
              </a:rPr>
              <a:t>Sell in for S4C's </a:t>
            </a:r>
            <a:r>
              <a:rPr lang="en-US" sz="2000" err="1">
                <a:ea typeface="+mn-lt"/>
                <a:cs typeface="+mn-lt"/>
              </a:rPr>
              <a:t>Prynhawn</a:t>
            </a:r>
            <a:r>
              <a:rPr lang="en-US" sz="2000" dirty="0">
                <a:ea typeface="+mn-lt"/>
                <a:cs typeface="+mn-lt"/>
              </a:rPr>
              <a:t> Da with Cardiff GP Dr Sherif Khalifa </a:t>
            </a:r>
            <a:endParaRPr lang="en-US" sz="2000" dirty="0">
              <a:cs typeface="Arial"/>
            </a:endParaRPr>
          </a:p>
          <a:p>
            <a:pPr marL="1371600" lvl="2">
              <a:buFont typeface="Wingdings" panose="020B0604020202020204" pitchFamily="34" charset="0"/>
              <a:buChar char="§"/>
            </a:pPr>
            <a:r>
              <a:rPr lang="en-US" dirty="0">
                <a:cs typeface="Arial"/>
              </a:rPr>
              <a:t>Advertorial – addition of RSV to Winter Respiratory  </a:t>
            </a:r>
          </a:p>
          <a:p>
            <a:pPr marL="457200" lvl="1" indent="0">
              <a:buNone/>
            </a:pPr>
            <a:r>
              <a:rPr lang="en-US" sz="2000" b="1" dirty="0">
                <a:cs typeface="Arial"/>
              </a:rPr>
              <a:t>October </a:t>
            </a:r>
            <a:r>
              <a:rPr lang="en-US" sz="2000" dirty="0">
                <a:cs typeface="Arial"/>
              </a:rPr>
              <a:t>- Western Mail - editorial column in Health pages </a:t>
            </a:r>
          </a:p>
          <a:p>
            <a:pPr marL="457200" lvl="1" indent="0">
              <a:buNone/>
            </a:pPr>
            <a:r>
              <a:rPr lang="en-US" sz="2000" b="1" dirty="0">
                <a:cs typeface="Arial"/>
              </a:rPr>
              <a:t>January/February 2025 – </a:t>
            </a:r>
            <a:r>
              <a:rPr lang="en-US" sz="2000" dirty="0">
                <a:cs typeface="Arial"/>
              </a:rPr>
              <a:t>Media sell in of older person case study for catch up. </a:t>
            </a:r>
          </a:p>
          <a:p>
            <a:pPr marL="457200" lvl="1" indent="0">
              <a:buNone/>
            </a:pPr>
            <a:endParaRPr lang="en-US" sz="2000" dirty="0">
              <a:cs typeface="Arial"/>
            </a:endParaRPr>
          </a:p>
          <a:p>
            <a:pPr marL="457200" lvl="1" indent="0">
              <a:buNone/>
            </a:pPr>
            <a:endParaRPr lang="en-US" sz="2000" dirty="0">
              <a:cs typeface="Arial"/>
            </a:endParaRPr>
          </a:p>
          <a:p>
            <a:pPr marL="457200" lvl="1" indent="0">
              <a:buNone/>
            </a:pPr>
            <a:endParaRPr lang="en-US" dirty="0">
              <a:cs typeface="Arial"/>
            </a:endParaRPr>
          </a:p>
          <a:p>
            <a:pPr lvl="1"/>
            <a:endParaRPr lang="en-US" dirty="0">
              <a:cs typeface="Arial"/>
            </a:endParaRPr>
          </a:p>
          <a:p>
            <a:endParaRPr lang="en-US" dirty="0">
              <a:cs typeface="Arial"/>
            </a:endParaRPr>
          </a:p>
          <a:p>
            <a:pPr lvl="1"/>
            <a:endParaRPr lang="en-US" dirty="0">
              <a:cs typeface="Arial"/>
            </a:endParaRPr>
          </a:p>
          <a:p>
            <a:pPr marL="457200" lvl="1" indent="0">
              <a:buNone/>
            </a:pPr>
            <a:endParaRPr lang="en-US">
              <a:cs typeface="Arial"/>
            </a:endParaRPr>
          </a:p>
          <a:p>
            <a:pPr lvl="1"/>
            <a:endParaRPr lang="en-US">
              <a:cs typeface="Arial"/>
            </a:endParaRPr>
          </a:p>
        </p:txBody>
      </p:sp>
      <p:sp>
        <p:nvSpPr>
          <p:cNvPr id="5" name="Slide Number Placeholder 4">
            <a:extLst>
              <a:ext uri="{FF2B5EF4-FFF2-40B4-BE49-F238E27FC236}">
                <a16:creationId xmlns:a16="http://schemas.microsoft.com/office/drawing/2014/main" id="{69A373A5-B3FB-04F5-07BD-6C1971225BB9}"/>
              </a:ext>
            </a:extLst>
          </p:cNvPr>
          <p:cNvSpPr>
            <a:spLocks noGrp="1"/>
          </p:cNvSpPr>
          <p:nvPr>
            <p:ph type="sldNum" sz="quarter" idx="12"/>
          </p:nvPr>
        </p:nvSpPr>
        <p:spPr/>
        <p:txBody>
          <a:bodyPr/>
          <a:lstStyle/>
          <a:p>
            <a:fld id="{561D0CCE-8DCC-44DC-A653-AE62B1D84A52}" type="slidenum">
              <a:rPr lang="en-GB" smtClean="0"/>
              <a:pPr/>
              <a:t>66</a:t>
            </a:fld>
            <a:endParaRPr lang="en-GB"/>
          </a:p>
        </p:txBody>
      </p:sp>
    </p:spTree>
    <p:extLst>
      <p:ext uri="{BB962C8B-B14F-4D97-AF65-F5344CB8AC3E}">
        <p14:creationId xmlns:p14="http://schemas.microsoft.com/office/powerpoint/2010/main" val="1721395614"/>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C64869C-50A6-AD52-F91F-271D5F9C1B80}"/>
              </a:ext>
            </a:extLst>
          </p:cNvPr>
          <p:cNvSpPr>
            <a:spLocks noGrp="1"/>
          </p:cNvSpPr>
          <p:nvPr>
            <p:ph type="title"/>
          </p:nvPr>
        </p:nvSpPr>
        <p:spPr>
          <a:xfrm>
            <a:off x="687279" y="1776676"/>
            <a:ext cx="10515600" cy="1325563"/>
          </a:xfrm>
        </p:spPr>
        <p:txBody>
          <a:bodyPr/>
          <a:lstStyle/>
          <a:p>
            <a:r>
              <a:rPr lang="en-GB" b="1" dirty="0"/>
              <a:t>RSV resources</a:t>
            </a:r>
            <a:br>
              <a:rPr lang="en-GB" b="1" dirty="0"/>
            </a:br>
            <a:br>
              <a:rPr lang="en-GB" b="1" dirty="0"/>
            </a:br>
            <a:r>
              <a:rPr lang="en-GB" sz="3600" dirty="0"/>
              <a:t>Juliet Norwood</a:t>
            </a:r>
            <a:br>
              <a:rPr lang="en-GB" sz="3600" dirty="0"/>
            </a:br>
            <a:r>
              <a:rPr lang="en-GB" sz="3600" dirty="0"/>
              <a:t>Specialist Nurse Immunisation</a:t>
            </a:r>
            <a:br>
              <a:rPr lang="en-GB" sz="3600" dirty="0"/>
            </a:br>
            <a:r>
              <a:rPr lang="en-GB" sz="3600" dirty="0"/>
              <a:t>VPDP, PHW</a:t>
            </a:r>
          </a:p>
        </p:txBody>
      </p:sp>
      <p:sp>
        <p:nvSpPr>
          <p:cNvPr id="5" name="Slide Number Placeholder 4">
            <a:extLst>
              <a:ext uri="{FF2B5EF4-FFF2-40B4-BE49-F238E27FC236}">
                <a16:creationId xmlns:a16="http://schemas.microsoft.com/office/drawing/2014/main" id="{9502FC36-8FA2-5558-28E7-4F7B6CCC83A8}"/>
              </a:ext>
            </a:extLst>
          </p:cNvPr>
          <p:cNvSpPr>
            <a:spLocks noGrp="1"/>
          </p:cNvSpPr>
          <p:nvPr>
            <p:ph type="sldNum" sz="quarter" idx="12"/>
          </p:nvPr>
        </p:nvSpPr>
        <p:spPr/>
        <p:txBody>
          <a:bodyPr/>
          <a:lstStyle/>
          <a:p>
            <a:fld id="{561D0CCE-8DCC-44DC-A653-AE62B1D84A52}" type="slidenum">
              <a:rPr lang="en-GB" smtClean="0"/>
              <a:pPr/>
              <a:t>67</a:t>
            </a:fld>
            <a:endParaRPr lang="en-GB"/>
          </a:p>
        </p:txBody>
      </p:sp>
    </p:spTree>
    <p:extLst>
      <p:ext uri="{BB962C8B-B14F-4D97-AF65-F5344CB8AC3E}">
        <p14:creationId xmlns:p14="http://schemas.microsoft.com/office/powerpoint/2010/main" val="718712632"/>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B0E882-6E72-7D94-93C3-B78BBBA50539}"/>
              </a:ext>
            </a:extLst>
          </p:cNvPr>
          <p:cNvSpPr>
            <a:spLocks noGrp="1"/>
          </p:cNvSpPr>
          <p:nvPr>
            <p:ph type="title"/>
          </p:nvPr>
        </p:nvSpPr>
        <p:spPr>
          <a:xfrm>
            <a:off x="90508" y="32657"/>
            <a:ext cx="10515600" cy="879681"/>
          </a:xfrm>
        </p:spPr>
        <p:txBody>
          <a:bodyPr lIns="91440" tIns="45720" rIns="91440" bIns="45720" anchor="t"/>
          <a:lstStyle/>
          <a:p>
            <a:r>
              <a:rPr lang="en-GB" b="1" dirty="0">
                <a:cs typeface="Arial"/>
              </a:rPr>
              <a:t>Maternal vaccination resources</a:t>
            </a:r>
            <a:r>
              <a:rPr lang="en-GB" dirty="0">
                <a:cs typeface="Arial"/>
              </a:rPr>
              <a:t> </a:t>
            </a:r>
          </a:p>
        </p:txBody>
      </p:sp>
      <p:sp>
        <p:nvSpPr>
          <p:cNvPr id="3" name="Content Placeholder 2">
            <a:extLst>
              <a:ext uri="{FF2B5EF4-FFF2-40B4-BE49-F238E27FC236}">
                <a16:creationId xmlns:a16="http://schemas.microsoft.com/office/drawing/2014/main" id="{E080ADAF-1A54-34F4-9CFA-6FF04B00DE40}"/>
              </a:ext>
            </a:extLst>
          </p:cNvPr>
          <p:cNvSpPr>
            <a:spLocks noGrp="1"/>
          </p:cNvSpPr>
          <p:nvPr>
            <p:ph idx="1"/>
          </p:nvPr>
        </p:nvSpPr>
        <p:spPr>
          <a:xfrm>
            <a:off x="330205" y="912338"/>
            <a:ext cx="11333407" cy="5129848"/>
          </a:xfrm>
        </p:spPr>
        <p:txBody>
          <a:bodyPr vert="horz" lIns="91440" tIns="45720" rIns="91440" bIns="45720" rtlCol="0" anchor="t">
            <a:normAutofit/>
          </a:bodyPr>
          <a:lstStyle/>
          <a:p>
            <a:pPr marL="0" indent="0">
              <a:lnSpc>
                <a:spcPct val="110000"/>
              </a:lnSpc>
              <a:buNone/>
            </a:pPr>
            <a:r>
              <a:rPr lang="en-GB" sz="1600" b="1" dirty="0">
                <a:cs typeface="Arial"/>
              </a:rPr>
              <a:t>All resources are FREE to order with FREE delivery </a:t>
            </a:r>
            <a:endParaRPr lang="en-GB" sz="1600" dirty="0">
              <a:cs typeface="Arial"/>
            </a:endParaRPr>
          </a:p>
          <a:p>
            <a:pPr marL="0" indent="0">
              <a:lnSpc>
                <a:spcPct val="110000"/>
              </a:lnSpc>
              <a:buNone/>
            </a:pPr>
            <a:r>
              <a:rPr lang="en-GB" sz="1600" dirty="0">
                <a:cs typeface="Arial"/>
              </a:rPr>
              <a:t>Pregnancy stickers and postcards are available to order  from here: </a:t>
            </a:r>
          </a:p>
          <a:p>
            <a:pPr marL="0" indent="0">
              <a:lnSpc>
                <a:spcPct val="110000"/>
              </a:lnSpc>
              <a:buNone/>
            </a:pPr>
            <a:r>
              <a:rPr lang="en-GB" sz="1600" dirty="0">
                <a:cs typeface="Arial"/>
                <a:hlinkClick r:id="rId2"/>
              </a:rPr>
              <a:t>Beichiogrwydd / Pregnancy (nhs.wales)</a:t>
            </a:r>
            <a:endParaRPr lang="en-GB" dirty="0"/>
          </a:p>
          <a:p>
            <a:pPr marL="0" indent="0">
              <a:lnSpc>
                <a:spcPct val="110000"/>
              </a:lnSpc>
              <a:buNone/>
            </a:pPr>
            <a:endParaRPr lang="en-GB" sz="1600" dirty="0">
              <a:cs typeface="Arial"/>
            </a:endParaRPr>
          </a:p>
          <a:p>
            <a:pPr marL="0" indent="0">
              <a:lnSpc>
                <a:spcPct val="110000"/>
              </a:lnSpc>
              <a:buNone/>
            </a:pPr>
            <a:r>
              <a:rPr lang="en-GB" sz="1600" dirty="0">
                <a:cs typeface="Arial"/>
              </a:rPr>
              <a:t>A pregnancy poster and booklet with information about all vaccines in pregnancy will be available to order here: </a:t>
            </a:r>
            <a:r>
              <a:rPr lang="en-GB" sz="1600" dirty="0">
                <a:ea typeface="+mn-lt"/>
                <a:cs typeface="+mn-lt"/>
                <a:hlinkClick r:id="rId2"/>
              </a:rPr>
              <a:t>Beichiogrwydd / Pregnancy (nhs.wales)</a:t>
            </a:r>
            <a:r>
              <a:rPr lang="en-GB" sz="1600" dirty="0">
                <a:ea typeface="+mn-lt"/>
                <a:cs typeface="+mn-lt"/>
              </a:rPr>
              <a:t> [Available August 2024]</a:t>
            </a:r>
          </a:p>
          <a:p>
            <a:pPr marL="0" indent="0">
              <a:lnSpc>
                <a:spcPct val="110000"/>
              </a:lnSpc>
              <a:buNone/>
            </a:pPr>
            <a:endParaRPr lang="en-GB" sz="1600" dirty="0">
              <a:cs typeface="Arial"/>
            </a:endParaRPr>
          </a:p>
          <a:p>
            <a:pPr marL="0" indent="0">
              <a:lnSpc>
                <a:spcPct val="110000"/>
              </a:lnSpc>
              <a:buNone/>
            </a:pPr>
            <a:r>
              <a:rPr lang="en-GB" sz="1600" dirty="0">
                <a:cs typeface="Arial"/>
              </a:rPr>
              <a:t>Accessible resources will be available from here:</a:t>
            </a:r>
            <a:endParaRPr lang="en-GB" dirty="0">
              <a:cs typeface="Arial"/>
            </a:endParaRPr>
          </a:p>
          <a:p>
            <a:pPr marL="0" indent="0">
              <a:lnSpc>
                <a:spcPct val="110000"/>
              </a:lnSpc>
              <a:buNone/>
            </a:pPr>
            <a:r>
              <a:rPr lang="en-GB" sz="1600" dirty="0">
                <a:cs typeface="Arial"/>
              </a:rPr>
              <a:t> </a:t>
            </a:r>
            <a:r>
              <a:rPr lang="en-GB" sz="1600" dirty="0">
                <a:ea typeface="+mn-lt"/>
                <a:cs typeface="+mn-lt"/>
                <a:hlinkClick r:id="rId3"/>
              </a:rPr>
              <a:t>Vaccination information in accessible formats - Public Health Wales (nhs.wales)</a:t>
            </a:r>
            <a:r>
              <a:rPr lang="en-GB" sz="1600" dirty="0">
                <a:ea typeface="+mn-lt"/>
                <a:cs typeface="+mn-lt"/>
              </a:rPr>
              <a:t> [Available Sept/ Oct 2024]</a:t>
            </a:r>
            <a:endParaRPr lang="en-GB" sz="1600" dirty="0">
              <a:cs typeface="Arial"/>
            </a:endParaRPr>
          </a:p>
          <a:p>
            <a:pPr marL="0" indent="0">
              <a:lnSpc>
                <a:spcPct val="110000"/>
              </a:lnSpc>
              <a:buNone/>
            </a:pPr>
            <a:endParaRPr lang="en-GB" sz="1600" dirty="0">
              <a:cs typeface="Arial"/>
            </a:endParaRPr>
          </a:p>
          <a:p>
            <a:pPr marL="0" indent="0">
              <a:lnSpc>
                <a:spcPct val="110000"/>
              </a:lnSpc>
              <a:buNone/>
            </a:pPr>
            <a:r>
              <a:rPr lang="en-GB" sz="1600" dirty="0">
                <a:cs typeface="Arial"/>
              </a:rPr>
              <a:t>Further information on maternal vaccines including RSV is available on our web page here:</a:t>
            </a:r>
          </a:p>
          <a:p>
            <a:pPr marL="0" indent="0">
              <a:lnSpc>
                <a:spcPct val="110000"/>
              </a:lnSpc>
              <a:buNone/>
            </a:pPr>
            <a:r>
              <a:rPr lang="en-GB" sz="1600" dirty="0">
                <a:cs typeface="Arial"/>
              </a:rPr>
              <a:t> </a:t>
            </a:r>
            <a:r>
              <a:rPr lang="en-GB" sz="1600" dirty="0">
                <a:ea typeface="+mn-lt"/>
                <a:cs typeface="+mn-lt"/>
                <a:hlinkClick r:id="rId4"/>
              </a:rPr>
              <a:t>Information about vaccinations in pregnancy - Public Health Wales (nhs.wales)</a:t>
            </a:r>
            <a:endParaRPr lang="en-GB" sz="1600" dirty="0">
              <a:cs typeface="Arial"/>
            </a:endParaRPr>
          </a:p>
          <a:p>
            <a:pPr marL="0" indent="0">
              <a:lnSpc>
                <a:spcPct val="110000"/>
              </a:lnSpc>
              <a:buNone/>
            </a:pPr>
            <a:endParaRPr lang="en-GB" sz="2600" dirty="0">
              <a:cs typeface="Arial"/>
            </a:endParaRPr>
          </a:p>
          <a:p>
            <a:pPr marL="0" indent="0">
              <a:lnSpc>
                <a:spcPct val="110000"/>
              </a:lnSpc>
              <a:buNone/>
            </a:pPr>
            <a:endParaRPr lang="en-GB" sz="2600" dirty="0">
              <a:cs typeface="Arial"/>
            </a:endParaRPr>
          </a:p>
          <a:p>
            <a:pPr marL="0" indent="0">
              <a:buNone/>
            </a:pPr>
            <a:endParaRPr lang="en-GB" dirty="0">
              <a:cs typeface="Arial"/>
            </a:endParaRPr>
          </a:p>
        </p:txBody>
      </p:sp>
      <p:sp>
        <p:nvSpPr>
          <p:cNvPr id="5" name="Slide Number Placeholder 4">
            <a:extLst>
              <a:ext uri="{FF2B5EF4-FFF2-40B4-BE49-F238E27FC236}">
                <a16:creationId xmlns:a16="http://schemas.microsoft.com/office/drawing/2014/main" id="{AA0A093F-8E3F-0108-DE33-29D6BD0973BA}"/>
              </a:ext>
            </a:extLst>
          </p:cNvPr>
          <p:cNvSpPr>
            <a:spLocks noGrp="1"/>
          </p:cNvSpPr>
          <p:nvPr>
            <p:ph type="sldNum" sz="quarter" idx="11"/>
          </p:nvPr>
        </p:nvSpPr>
        <p:spPr>
          <a:xfrm>
            <a:off x="11267440" y="6325852"/>
            <a:ext cx="482600" cy="365125"/>
          </a:xfrm>
        </p:spPr>
        <p:txBody>
          <a:bodyPr/>
          <a:lstStyle/>
          <a:p>
            <a:pPr marL="0" marR="0" lvl="0" indent="0" defTabSz="914400" rtl="0" eaLnBrk="1" fontAlgn="auto" latinLnBrk="0" hangingPunct="1">
              <a:lnSpc>
                <a:spcPct val="100000"/>
              </a:lnSpc>
              <a:spcBef>
                <a:spcPts val="0"/>
              </a:spcBef>
              <a:spcAft>
                <a:spcPts val="0"/>
              </a:spcAft>
              <a:buClrTx/>
              <a:buSzTx/>
              <a:buFontTx/>
              <a:buNone/>
              <a:tabLst/>
              <a:defRPr/>
            </a:pPr>
            <a:fld id="{344369E4-5DE7-46E5-874E-4FD437973785}" type="slidenum">
              <a:rPr lang="en-GB"/>
              <a:pPr marL="0" marR="0" lvl="0" indent="0" defTabSz="914400" rtl="0" eaLnBrk="1" fontAlgn="auto" latinLnBrk="0" hangingPunct="1">
                <a:lnSpc>
                  <a:spcPct val="100000"/>
                </a:lnSpc>
                <a:spcBef>
                  <a:spcPts val="0"/>
                </a:spcBef>
                <a:spcAft>
                  <a:spcPts val="0"/>
                </a:spcAft>
                <a:buClrTx/>
                <a:buSzTx/>
                <a:buFontTx/>
                <a:buNone/>
                <a:tabLst/>
                <a:defRPr/>
              </a:pPr>
              <a:t>68</a:t>
            </a:fld>
            <a:endParaRPr lang="en-GB" dirty="0"/>
          </a:p>
        </p:txBody>
      </p:sp>
      <p:pic>
        <p:nvPicPr>
          <p:cNvPr id="8" name="Picture 7" descr="A screenshot of a computer&#10;&#10;Description automatically generated">
            <a:extLst>
              <a:ext uri="{FF2B5EF4-FFF2-40B4-BE49-F238E27FC236}">
                <a16:creationId xmlns:a16="http://schemas.microsoft.com/office/drawing/2014/main" id="{5132C413-6497-A57B-4234-F436BBAF29F9}"/>
              </a:ext>
            </a:extLst>
          </p:cNvPr>
          <p:cNvPicPr>
            <a:picLocks noChangeAspect="1"/>
          </p:cNvPicPr>
          <p:nvPr/>
        </p:nvPicPr>
        <p:blipFill rotWithShape="1">
          <a:blip r:embed="rId5"/>
          <a:srcRect l="17642"/>
          <a:stretch/>
        </p:blipFill>
        <p:spPr>
          <a:xfrm>
            <a:off x="10158364" y="3237648"/>
            <a:ext cx="1904764" cy="1285458"/>
          </a:xfrm>
          <a:prstGeom prst="rect">
            <a:avLst/>
          </a:prstGeom>
        </p:spPr>
      </p:pic>
      <p:pic>
        <p:nvPicPr>
          <p:cNvPr id="9" name="Picture 8" descr="A screenshot of a web page&#10;&#10;Description automatically generated">
            <a:extLst>
              <a:ext uri="{FF2B5EF4-FFF2-40B4-BE49-F238E27FC236}">
                <a16:creationId xmlns:a16="http://schemas.microsoft.com/office/drawing/2014/main" id="{3AB25997-0D01-40B4-608F-BB47650A6F7B}"/>
              </a:ext>
            </a:extLst>
          </p:cNvPr>
          <p:cNvPicPr>
            <a:picLocks noChangeAspect="1"/>
          </p:cNvPicPr>
          <p:nvPr/>
        </p:nvPicPr>
        <p:blipFill>
          <a:blip r:embed="rId6"/>
          <a:stretch>
            <a:fillRect/>
          </a:stretch>
        </p:blipFill>
        <p:spPr>
          <a:xfrm>
            <a:off x="9942991" y="1718568"/>
            <a:ext cx="2186229" cy="1389395"/>
          </a:xfrm>
          <a:prstGeom prst="rect">
            <a:avLst/>
          </a:prstGeom>
        </p:spPr>
      </p:pic>
      <p:pic>
        <p:nvPicPr>
          <p:cNvPr id="10" name="Picture 9" descr="A screenshot of a white page&#10;&#10;Description automatically generated">
            <a:extLst>
              <a:ext uri="{FF2B5EF4-FFF2-40B4-BE49-F238E27FC236}">
                <a16:creationId xmlns:a16="http://schemas.microsoft.com/office/drawing/2014/main" id="{A87AB29F-499A-F04E-3E5E-7629067418DE}"/>
              </a:ext>
            </a:extLst>
          </p:cNvPr>
          <p:cNvPicPr>
            <a:picLocks noChangeAspect="1"/>
          </p:cNvPicPr>
          <p:nvPr/>
        </p:nvPicPr>
        <p:blipFill>
          <a:blip r:embed="rId7"/>
          <a:stretch>
            <a:fillRect/>
          </a:stretch>
        </p:blipFill>
        <p:spPr>
          <a:xfrm>
            <a:off x="9715754" y="4495211"/>
            <a:ext cx="2440681" cy="1537677"/>
          </a:xfrm>
          <a:prstGeom prst="rect">
            <a:avLst/>
          </a:prstGeom>
        </p:spPr>
      </p:pic>
      <p:pic>
        <p:nvPicPr>
          <p:cNvPr id="11" name="Picture 10" descr="A table with a list of vaccinations&#10;&#10;Description automatically generated">
            <a:extLst>
              <a:ext uri="{FF2B5EF4-FFF2-40B4-BE49-F238E27FC236}">
                <a16:creationId xmlns:a16="http://schemas.microsoft.com/office/drawing/2014/main" id="{A1BA5F27-F28F-E116-49C3-9FB73AA5EFCD}"/>
              </a:ext>
            </a:extLst>
          </p:cNvPr>
          <p:cNvPicPr>
            <a:picLocks noChangeAspect="1"/>
          </p:cNvPicPr>
          <p:nvPr/>
        </p:nvPicPr>
        <p:blipFill rotWithShape="1">
          <a:blip r:embed="rId8"/>
          <a:srcRect l="4696" t="2520" r="2481"/>
          <a:stretch/>
        </p:blipFill>
        <p:spPr>
          <a:xfrm>
            <a:off x="6457810" y="1358569"/>
            <a:ext cx="1882066" cy="1179175"/>
          </a:xfrm>
          <a:prstGeom prst="rect">
            <a:avLst/>
          </a:prstGeom>
        </p:spPr>
      </p:pic>
      <p:pic>
        <p:nvPicPr>
          <p:cNvPr id="12" name="Picture 11" descr="A person smiling at the camera&#10;&#10;Description automatically generated">
            <a:extLst>
              <a:ext uri="{FF2B5EF4-FFF2-40B4-BE49-F238E27FC236}">
                <a16:creationId xmlns:a16="http://schemas.microsoft.com/office/drawing/2014/main" id="{6F6F9B08-7A81-B5B9-AE05-15C0AD1271A0}"/>
              </a:ext>
            </a:extLst>
          </p:cNvPr>
          <p:cNvPicPr>
            <a:picLocks noChangeAspect="1"/>
          </p:cNvPicPr>
          <p:nvPr/>
        </p:nvPicPr>
        <p:blipFill>
          <a:blip r:embed="rId9"/>
          <a:stretch>
            <a:fillRect/>
          </a:stretch>
        </p:blipFill>
        <p:spPr>
          <a:xfrm>
            <a:off x="8476788" y="572058"/>
            <a:ext cx="3679647" cy="1026160"/>
          </a:xfrm>
          <a:prstGeom prst="rect">
            <a:avLst/>
          </a:prstGeom>
        </p:spPr>
      </p:pic>
    </p:spTree>
    <p:extLst>
      <p:ext uri="{BB962C8B-B14F-4D97-AF65-F5344CB8AC3E}">
        <p14:creationId xmlns:p14="http://schemas.microsoft.com/office/powerpoint/2010/main" val="1099448946"/>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B0E882-6E72-7D94-93C3-B78BBBA50539}"/>
              </a:ext>
            </a:extLst>
          </p:cNvPr>
          <p:cNvSpPr>
            <a:spLocks noGrp="1"/>
          </p:cNvSpPr>
          <p:nvPr>
            <p:ph type="title"/>
          </p:nvPr>
        </p:nvSpPr>
        <p:spPr>
          <a:xfrm>
            <a:off x="112465" y="136525"/>
            <a:ext cx="10515600" cy="692213"/>
          </a:xfrm>
        </p:spPr>
        <p:txBody>
          <a:bodyPr lIns="91440" tIns="45720" rIns="91440" bIns="45720" anchor="t"/>
          <a:lstStyle/>
          <a:p>
            <a:r>
              <a:rPr lang="en-GB" b="1" dirty="0">
                <a:cs typeface="Arial"/>
              </a:rPr>
              <a:t>Older adult patient resources</a:t>
            </a:r>
            <a:r>
              <a:rPr lang="en-GB" dirty="0">
                <a:cs typeface="Arial"/>
              </a:rPr>
              <a:t> </a:t>
            </a:r>
            <a:endParaRPr lang="en-GB" dirty="0"/>
          </a:p>
        </p:txBody>
      </p:sp>
      <p:sp>
        <p:nvSpPr>
          <p:cNvPr id="3" name="Content Placeholder 2">
            <a:extLst>
              <a:ext uri="{FF2B5EF4-FFF2-40B4-BE49-F238E27FC236}">
                <a16:creationId xmlns:a16="http://schemas.microsoft.com/office/drawing/2014/main" id="{E080ADAF-1A54-34F4-9CFA-6FF04B00DE40}"/>
              </a:ext>
            </a:extLst>
          </p:cNvPr>
          <p:cNvSpPr>
            <a:spLocks noGrp="1"/>
          </p:cNvSpPr>
          <p:nvPr>
            <p:ph idx="1"/>
          </p:nvPr>
        </p:nvSpPr>
        <p:spPr>
          <a:xfrm>
            <a:off x="112466" y="1486511"/>
            <a:ext cx="8291796" cy="4639653"/>
          </a:xfrm>
        </p:spPr>
        <p:txBody>
          <a:bodyPr vert="horz" lIns="91440" tIns="45720" rIns="91440" bIns="45720" rtlCol="0" anchor="t">
            <a:normAutofit fontScale="55000" lnSpcReduction="20000"/>
          </a:bodyPr>
          <a:lstStyle/>
          <a:p>
            <a:pPr marL="0" indent="0">
              <a:lnSpc>
                <a:spcPct val="120000"/>
              </a:lnSpc>
              <a:buNone/>
            </a:pPr>
            <a:r>
              <a:rPr lang="en-GB" sz="3800" dirty="0">
                <a:cs typeface="Arial"/>
              </a:rPr>
              <a:t>Leaflets and posters for older adults are available </a:t>
            </a:r>
          </a:p>
          <a:p>
            <a:pPr marL="0" indent="0">
              <a:lnSpc>
                <a:spcPct val="120000"/>
              </a:lnSpc>
              <a:buNone/>
            </a:pPr>
            <a:r>
              <a:rPr lang="en-GB" sz="3800" dirty="0">
                <a:cs typeface="Arial"/>
              </a:rPr>
              <a:t>This includes: </a:t>
            </a:r>
            <a:endParaRPr lang="en-GB" sz="3800" dirty="0"/>
          </a:p>
          <a:p>
            <a:pPr marL="342900" indent="-342900">
              <a:lnSpc>
                <a:spcPct val="120000"/>
              </a:lnSpc>
            </a:pPr>
            <a:r>
              <a:rPr lang="en-GB" sz="3800" dirty="0">
                <a:cs typeface="Arial"/>
              </a:rPr>
              <a:t>your guide to the RSV vaccine for older adults</a:t>
            </a:r>
          </a:p>
          <a:p>
            <a:pPr marL="342900" indent="-342900">
              <a:lnSpc>
                <a:spcPct val="120000"/>
              </a:lnSpc>
            </a:pPr>
            <a:r>
              <a:rPr lang="en-GB" sz="3800" dirty="0">
                <a:cs typeface="Arial"/>
              </a:rPr>
              <a:t>accessible versions will available soon </a:t>
            </a:r>
            <a:endParaRPr lang="en-GB" sz="3800" strike="sngStrike" dirty="0">
              <a:cs typeface="Arial"/>
            </a:endParaRPr>
          </a:p>
          <a:p>
            <a:pPr marL="0" indent="0">
              <a:lnSpc>
                <a:spcPct val="120000"/>
              </a:lnSpc>
              <a:buNone/>
            </a:pPr>
            <a:endParaRPr lang="en-GB" sz="3800" dirty="0">
              <a:cs typeface="Arial"/>
            </a:endParaRPr>
          </a:p>
          <a:p>
            <a:pPr marL="0" indent="0">
              <a:lnSpc>
                <a:spcPct val="120000"/>
              </a:lnSpc>
              <a:buNone/>
            </a:pPr>
            <a:r>
              <a:rPr lang="en-GB" sz="3800" dirty="0">
                <a:cs typeface="Arial"/>
              </a:rPr>
              <a:t>Please visit the </a:t>
            </a:r>
            <a:r>
              <a:rPr lang="en-GB" sz="3800" dirty="0">
                <a:cs typeface="Arial"/>
                <a:hlinkClick r:id="rId2"/>
              </a:rPr>
              <a:t>Health Information Resources page</a:t>
            </a:r>
            <a:r>
              <a:rPr lang="en-GB" sz="3800" dirty="0">
                <a:cs typeface="Arial"/>
              </a:rPr>
              <a:t> to order </a:t>
            </a:r>
            <a:endParaRPr lang="en-GB" sz="3800" strike="sngStrike" dirty="0">
              <a:cs typeface="Arial"/>
            </a:endParaRPr>
          </a:p>
          <a:p>
            <a:pPr marL="0" indent="0">
              <a:lnSpc>
                <a:spcPct val="120000"/>
              </a:lnSpc>
              <a:buNone/>
            </a:pPr>
            <a:endParaRPr lang="en-GB" sz="3800" dirty="0">
              <a:cs typeface="Arial"/>
            </a:endParaRPr>
          </a:p>
          <a:p>
            <a:pPr marL="0" indent="0">
              <a:lnSpc>
                <a:spcPct val="120000"/>
              </a:lnSpc>
              <a:buNone/>
            </a:pPr>
            <a:r>
              <a:rPr lang="en-GB" sz="3800" dirty="0">
                <a:cs typeface="Arial"/>
              </a:rPr>
              <a:t>Please visit the </a:t>
            </a:r>
            <a:r>
              <a:rPr lang="en-GB" sz="3800" dirty="0">
                <a:cs typeface="Arial"/>
                <a:hlinkClick r:id="rId3"/>
              </a:rPr>
              <a:t>Vaccination information in accessible formats</a:t>
            </a:r>
            <a:r>
              <a:rPr lang="en-GB" sz="3800" dirty="0">
                <a:cs typeface="Arial"/>
              </a:rPr>
              <a:t> page for resources available in a variety of accessible formats</a:t>
            </a:r>
            <a:endParaRPr lang="en-GB" sz="3800" dirty="0"/>
          </a:p>
          <a:p>
            <a:pPr marL="0" indent="0">
              <a:lnSpc>
                <a:spcPct val="120000"/>
              </a:lnSpc>
              <a:buNone/>
            </a:pPr>
            <a:endParaRPr lang="en-GB" sz="4200" dirty="0">
              <a:cs typeface="Arial"/>
            </a:endParaRPr>
          </a:p>
          <a:p>
            <a:pPr>
              <a:lnSpc>
                <a:spcPct val="120000"/>
              </a:lnSpc>
              <a:buNone/>
            </a:pPr>
            <a:endParaRPr lang="en-US" sz="4200" strike="sngStrike" dirty="0">
              <a:cs typeface="Arial"/>
            </a:endParaRPr>
          </a:p>
          <a:p>
            <a:pPr marL="0" indent="0">
              <a:buNone/>
            </a:pPr>
            <a:endParaRPr lang="en-GB" dirty="0"/>
          </a:p>
        </p:txBody>
      </p:sp>
      <p:sp>
        <p:nvSpPr>
          <p:cNvPr id="5" name="Slide Number Placeholder 4">
            <a:extLst>
              <a:ext uri="{FF2B5EF4-FFF2-40B4-BE49-F238E27FC236}">
                <a16:creationId xmlns:a16="http://schemas.microsoft.com/office/drawing/2014/main" id="{AA0A093F-8E3F-0108-DE33-29D6BD0973BA}"/>
              </a:ext>
            </a:extLst>
          </p:cNvPr>
          <p:cNvSpPr>
            <a:spLocks noGrp="1"/>
          </p:cNvSpPr>
          <p:nvPr>
            <p:ph type="sldNum" sz="quarter" idx="11"/>
          </p:nvPr>
        </p:nvSpPr>
        <p:spPr>
          <a:xfrm>
            <a:off x="11304973" y="6338594"/>
            <a:ext cx="718029" cy="365125"/>
          </a:xfrm>
        </p:spPr>
        <p:txBody>
          <a:bodyPr/>
          <a:lstStyle/>
          <a:p>
            <a:pPr marL="0" marR="0" lvl="0" indent="0" defTabSz="914400" rtl="0" eaLnBrk="1" fontAlgn="auto" latinLnBrk="0" hangingPunct="1">
              <a:lnSpc>
                <a:spcPct val="100000"/>
              </a:lnSpc>
              <a:spcBef>
                <a:spcPts val="0"/>
              </a:spcBef>
              <a:spcAft>
                <a:spcPts val="0"/>
              </a:spcAft>
              <a:buClrTx/>
              <a:buSzTx/>
              <a:buFontTx/>
              <a:buNone/>
              <a:tabLst/>
              <a:defRPr/>
            </a:pPr>
            <a:fld id="{344369E4-5DE7-46E5-874E-4FD437973785}" type="slidenum">
              <a:rPr lang="en-GB"/>
              <a:pPr marL="0" marR="0" lvl="0" indent="0" defTabSz="914400" rtl="0" eaLnBrk="1" fontAlgn="auto" latinLnBrk="0" hangingPunct="1">
                <a:lnSpc>
                  <a:spcPct val="100000"/>
                </a:lnSpc>
                <a:spcBef>
                  <a:spcPts val="0"/>
                </a:spcBef>
                <a:spcAft>
                  <a:spcPts val="0"/>
                </a:spcAft>
                <a:buClrTx/>
                <a:buSzTx/>
                <a:buFontTx/>
                <a:buNone/>
                <a:tabLst/>
                <a:defRPr/>
              </a:pPr>
              <a:t>69</a:t>
            </a:fld>
            <a:endParaRPr lang="en-GB" dirty="0"/>
          </a:p>
        </p:txBody>
      </p:sp>
      <p:sp>
        <p:nvSpPr>
          <p:cNvPr id="4" name="TextBox 3">
            <a:extLst>
              <a:ext uri="{FF2B5EF4-FFF2-40B4-BE49-F238E27FC236}">
                <a16:creationId xmlns:a16="http://schemas.microsoft.com/office/drawing/2014/main" id="{6CC39BCD-556D-E247-9F73-7D00A18DE46F}"/>
              </a:ext>
            </a:extLst>
          </p:cNvPr>
          <p:cNvSpPr txBox="1"/>
          <p:nvPr/>
        </p:nvSpPr>
        <p:spPr>
          <a:xfrm>
            <a:off x="227610" y="1098467"/>
            <a:ext cx="7573365" cy="615553"/>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600" b="1" dirty="0">
                <a:cs typeface="Arial"/>
              </a:rPr>
              <a:t>All resources are FREE to order with FREE delivery </a:t>
            </a:r>
            <a:endParaRPr lang="en-US" dirty="0"/>
          </a:p>
          <a:p>
            <a:pPr algn="l"/>
            <a:endParaRPr lang="en-US" dirty="0">
              <a:cs typeface="Arial"/>
            </a:endParaRPr>
          </a:p>
        </p:txBody>
      </p:sp>
      <p:pic>
        <p:nvPicPr>
          <p:cNvPr id="1028" name="Picture 1">
            <a:extLst>
              <a:ext uri="{FF2B5EF4-FFF2-40B4-BE49-F238E27FC236}">
                <a16:creationId xmlns:a16="http://schemas.microsoft.com/office/drawing/2014/main" id="{55937160-2D34-8089-845F-D633AE238711}"/>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647464" y="828738"/>
            <a:ext cx="2657509" cy="4613958"/>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1442845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5B657B-62F4-6631-BBE5-1C3FD5835DEE}"/>
              </a:ext>
            </a:extLst>
          </p:cNvPr>
          <p:cNvSpPr>
            <a:spLocks noGrp="1"/>
          </p:cNvSpPr>
          <p:nvPr>
            <p:ph type="title"/>
          </p:nvPr>
        </p:nvSpPr>
        <p:spPr>
          <a:xfrm>
            <a:off x="838200" y="207858"/>
            <a:ext cx="10515600" cy="1325563"/>
          </a:xfrm>
        </p:spPr>
        <p:txBody>
          <a:bodyPr/>
          <a:lstStyle/>
          <a:p>
            <a:r>
              <a:rPr lang="en-GB" b="1" dirty="0"/>
              <a:t>PGDs</a:t>
            </a:r>
          </a:p>
        </p:txBody>
      </p:sp>
      <p:sp>
        <p:nvSpPr>
          <p:cNvPr id="3" name="Content Placeholder 2">
            <a:extLst>
              <a:ext uri="{FF2B5EF4-FFF2-40B4-BE49-F238E27FC236}">
                <a16:creationId xmlns:a16="http://schemas.microsoft.com/office/drawing/2014/main" id="{6B283F5D-38F6-F43C-64D7-6C449540EC8C}"/>
              </a:ext>
            </a:extLst>
          </p:cNvPr>
          <p:cNvSpPr>
            <a:spLocks noGrp="1"/>
          </p:cNvSpPr>
          <p:nvPr>
            <p:ph idx="1"/>
          </p:nvPr>
        </p:nvSpPr>
        <p:spPr>
          <a:xfrm>
            <a:off x="745733" y="1106435"/>
            <a:ext cx="10515600" cy="4351338"/>
          </a:xfrm>
        </p:spPr>
        <p:txBody>
          <a:bodyPr/>
          <a:lstStyle/>
          <a:p>
            <a:pPr marL="0" indent="0">
              <a:buNone/>
            </a:pPr>
            <a:r>
              <a:rPr lang="en-GB" sz="2000" dirty="0"/>
              <a:t>The following PGD templates have been published:</a:t>
            </a:r>
          </a:p>
          <a:p>
            <a:pPr lvl="0"/>
            <a:r>
              <a:rPr lang="en-GB" sz="2000" dirty="0"/>
              <a:t>Respiratory Syncytial Virus (RSV) vaccine (</a:t>
            </a:r>
            <a:r>
              <a:rPr lang="en-GB" sz="2000" dirty="0" err="1"/>
              <a:t>Abrysvo</a:t>
            </a:r>
            <a:r>
              <a:rPr lang="en-GB" sz="2000" dirty="0"/>
              <a:t>▼®) for prevention of lower respiratory tract disease caused by RSV, Patient Group Directive for </a:t>
            </a:r>
            <a:r>
              <a:rPr lang="en-GB" sz="2000" b="1" dirty="0"/>
              <a:t>Older Adults </a:t>
            </a:r>
            <a:r>
              <a:rPr lang="en-GB" sz="2000" dirty="0"/>
              <a:t>(CYM-24010).</a:t>
            </a:r>
          </a:p>
          <a:p>
            <a:pPr marL="0" indent="0">
              <a:buNone/>
            </a:pPr>
            <a:r>
              <a:rPr lang="en-GB" sz="2000" dirty="0"/>
              <a:t>   PGD version 1.0 is valid from 01 September 2024 to 31 August 2025</a:t>
            </a:r>
          </a:p>
          <a:p>
            <a:pPr lvl="0"/>
            <a:r>
              <a:rPr lang="en-GB" sz="2000" dirty="0"/>
              <a:t>Respiratory Syncytial Virus (RSV) vaccine (</a:t>
            </a:r>
            <a:r>
              <a:rPr lang="en-GB" sz="2000" dirty="0" err="1"/>
              <a:t>Abrysvo</a:t>
            </a:r>
            <a:r>
              <a:rPr lang="en-GB" sz="2000" dirty="0"/>
              <a:t>▼®) for prevention of lower respiratory tract disease caused by RSV, Patient Group Directive for </a:t>
            </a:r>
            <a:r>
              <a:rPr lang="en-GB" sz="2000" b="1" dirty="0"/>
              <a:t>Pregnancy</a:t>
            </a:r>
            <a:r>
              <a:rPr lang="en-GB" sz="2000" dirty="0"/>
              <a:t> (CYM-24011)</a:t>
            </a:r>
          </a:p>
          <a:p>
            <a:pPr marL="0" indent="0">
              <a:buNone/>
            </a:pPr>
            <a:r>
              <a:rPr lang="en-GB" sz="2000" dirty="0"/>
              <a:t>   PGD version 1.0 is valid from 01 September 2024 to 31 August 2025</a:t>
            </a:r>
          </a:p>
          <a:p>
            <a:pPr marL="0" indent="0">
              <a:buNone/>
            </a:pPr>
            <a:endParaRPr lang="en-GB" sz="2000" dirty="0"/>
          </a:p>
          <a:p>
            <a:pPr marL="0" indent="0">
              <a:buNone/>
            </a:pPr>
            <a:r>
              <a:rPr lang="en-GB" sz="2000" dirty="0">
                <a:effectLst/>
                <a:latin typeface="Arial" panose="020B0604020202020204" pitchFamily="34" charset="0"/>
                <a:ea typeface="Calibri" panose="020F0502020204030204" pitchFamily="34" charset="0"/>
              </a:rPr>
              <a:t>The PGD templates are available for local adoption and can be accessed via the </a:t>
            </a:r>
            <a:r>
              <a:rPr lang="en-GB" sz="2000" u="sng" dirty="0">
                <a:solidFill>
                  <a:srgbClr val="00B0F0"/>
                </a:solidFill>
                <a:effectLst/>
                <a:latin typeface="Arial" panose="020B0604020202020204" pitchFamily="34" charset="0"/>
                <a:ea typeface="Calibri" panose="020F0502020204030204" pitchFamily="34" charset="0"/>
                <a:hlinkClick r:id="rId2"/>
              </a:rPr>
              <a:t>WMAS website</a:t>
            </a:r>
            <a:r>
              <a:rPr lang="en-GB" sz="2000" dirty="0">
                <a:effectLst/>
                <a:latin typeface="Arial" panose="020B0604020202020204" pitchFamily="34" charset="0"/>
                <a:ea typeface="Calibri" panose="020F0502020204030204" pitchFamily="34" charset="0"/>
              </a:rPr>
              <a:t> –the RSV vaccine PGDs are in the adult immunisation section. Please note that these national PGD templates are not legal for use until adapted and authorised by the relevant Local Health Board.</a:t>
            </a:r>
            <a:endParaRPr lang="en-GB" sz="2000" dirty="0">
              <a:effectLst/>
              <a:latin typeface="Calibri" panose="020F0502020204030204" pitchFamily="34" charset="0"/>
              <a:ea typeface="Calibri" panose="020F0502020204030204" pitchFamily="34" charset="0"/>
            </a:endParaRPr>
          </a:p>
          <a:p>
            <a:pPr marL="0" indent="0">
              <a:buNone/>
            </a:pPr>
            <a:endParaRPr lang="en-GB" sz="2000" dirty="0"/>
          </a:p>
          <a:p>
            <a:endParaRPr lang="en-GB" dirty="0"/>
          </a:p>
        </p:txBody>
      </p:sp>
      <p:sp>
        <p:nvSpPr>
          <p:cNvPr id="5" name="Slide Number Placeholder 4">
            <a:extLst>
              <a:ext uri="{FF2B5EF4-FFF2-40B4-BE49-F238E27FC236}">
                <a16:creationId xmlns:a16="http://schemas.microsoft.com/office/drawing/2014/main" id="{66EB2E4C-AD7C-B38C-4E8F-174F16A3F8D5}"/>
              </a:ext>
            </a:extLst>
          </p:cNvPr>
          <p:cNvSpPr>
            <a:spLocks noGrp="1"/>
          </p:cNvSpPr>
          <p:nvPr>
            <p:ph type="sldNum" sz="quarter" idx="12"/>
          </p:nvPr>
        </p:nvSpPr>
        <p:spPr/>
        <p:txBody>
          <a:bodyPr/>
          <a:lstStyle/>
          <a:p>
            <a:fld id="{561D0CCE-8DCC-44DC-A653-AE62B1D84A52}" type="slidenum">
              <a:rPr lang="en-GB" smtClean="0"/>
              <a:pPr/>
              <a:t>7</a:t>
            </a:fld>
            <a:endParaRPr lang="en-GB"/>
          </a:p>
        </p:txBody>
      </p:sp>
    </p:spTree>
    <p:extLst>
      <p:ext uri="{BB962C8B-B14F-4D97-AF65-F5344CB8AC3E}">
        <p14:creationId xmlns:p14="http://schemas.microsoft.com/office/powerpoint/2010/main" val="3179081857"/>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251FA9-BF45-0689-1439-58F98F4D7D6D}"/>
              </a:ext>
            </a:extLst>
          </p:cNvPr>
          <p:cNvSpPr>
            <a:spLocks noGrp="1"/>
          </p:cNvSpPr>
          <p:nvPr>
            <p:ph type="title"/>
          </p:nvPr>
        </p:nvSpPr>
        <p:spPr>
          <a:xfrm>
            <a:off x="124287" y="125152"/>
            <a:ext cx="11975977" cy="1353105"/>
          </a:xfrm>
        </p:spPr>
        <p:txBody>
          <a:bodyPr lIns="91440" tIns="45720" rIns="91440" bIns="45720" anchor="t"/>
          <a:lstStyle/>
          <a:p>
            <a:pPr algn="ctr"/>
            <a:r>
              <a:rPr lang="en-GB" b="1" i="0" dirty="0">
                <a:solidFill>
                  <a:srgbClr val="002060"/>
                </a:solidFill>
                <a:effectLst/>
                <a:latin typeface="Arial"/>
                <a:cs typeface="Arial"/>
              </a:rPr>
              <a:t>Optimising Vaccine Uptake: Using motivational interviewing for better conversations</a:t>
            </a:r>
            <a:r>
              <a:rPr lang="en-GB" b="1" dirty="0">
                <a:solidFill>
                  <a:srgbClr val="002060"/>
                </a:solidFill>
                <a:latin typeface="Arial"/>
                <a:cs typeface="Arial"/>
              </a:rPr>
              <a:t> eLearning</a:t>
            </a:r>
            <a:r>
              <a:rPr lang="en-GB" sz="4000" b="1" i="0" dirty="0">
                <a:solidFill>
                  <a:srgbClr val="002060"/>
                </a:solidFill>
                <a:effectLst/>
                <a:latin typeface="inherit"/>
              </a:rPr>
              <a:t> </a:t>
            </a:r>
            <a:br>
              <a:rPr lang="en-GB" sz="4000" b="0" i="0" dirty="0">
                <a:effectLst/>
                <a:latin typeface="Lato" panose="020F0502020204030203" pitchFamily="34" charset="0"/>
              </a:rPr>
            </a:br>
            <a:endParaRPr lang="en-GB" sz="4000" dirty="0">
              <a:solidFill>
                <a:srgbClr val="002060"/>
              </a:solidFill>
              <a:cs typeface="Arial"/>
            </a:endParaRPr>
          </a:p>
        </p:txBody>
      </p:sp>
      <p:sp>
        <p:nvSpPr>
          <p:cNvPr id="3" name="Content Placeholder 2">
            <a:extLst>
              <a:ext uri="{FF2B5EF4-FFF2-40B4-BE49-F238E27FC236}">
                <a16:creationId xmlns:a16="http://schemas.microsoft.com/office/drawing/2014/main" id="{A01D2247-77C5-9CB5-2673-C8A56FBB8694}"/>
              </a:ext>
            </a:extLst>
          </p:cNvPr>
          <p:cNvSpPr>
            <a:spLocks noGrp="1"/>
          </p:cNvSpPr>
          <p:nvPr>
            <p:ph idx="1"/>
          </p:nvPr>
        </p:nvSpPr>
        <p:spPr>
          <a:xfrm>
            <a:off x="845024" y="2086322"/>
            <a:ext cx="10965455" cy="3433266"/>
          </a:xfrm>
        </p:spPr>
        <p:txBody>
          <a:bodyPr lIns="91440" tIns="45720" rIns="91440" bIns="45720" anchor="t"/>
          <a:lstStyle/>
          <a:p>
            <a:pPr fontAlgn="base"/>
            <a:r>
              <a:rPr lang="en-GB" sz="2000" dirty="0"/>
              <a:t>The approach and style of a vaccine conversation can make a real difference in understanding individual hesitancy, addressing barriers, and influencing vaccine uptake</a:t>
            </a:r>
            <a:endParaRPr lang="en-US" dirty="0"/>
          </a:p>
          <a:p>
            <a:pPr algn="l"/>
            <a:r>
              <a:rPr lang="en-GB" sz="2000" dirty="0"/>
              <a:t>There is an eLearning module available called Optimising Vaccine Uptake: Using motivational interviewing for better conversations which aims to support staff with having positive conversations about immunisations</a:t>
            </a:r>
            <a:endParaRPr lang="en-US" dirty="0">
              <a:cs typeface="Arial"/>
            </a:endParaRPr>
          </a:p>
          <a:p>
            <a:pPr algn="l" fontAlgn="base" latinLnBrk="0"/>
            <a:r>
              <a:rPr lang="en-GB" sz="2000" dirty="0"/>
              <a:t>The module aims to provide health professionals the skills and knowledge required to implement motivational interviewing techniques when having vaccine-related conversations</a:t>
            </a:r>
            <a:endParaRPr lang="en-GB" sz="2000" dirty="0">
              <a:cs typeface="Arial"/>
            </a:endParaRPr>
          </a:p>
          <a:p>
            <a:pPr algn="l" fontAlgn="base" latinLnBrk="0"/>
            <a:r>
              <a:rPr lang="en-GB" sz="2000" dirty="0"/>
              <a:t>Further information about the module and how to access it is available here: </a:t>
            </a:r>
            <a:r>
              <a:rPr lang="en-GB" sz="2000" dirty="0">
                <a:hlinkClick r:id="rId2"/>
              </a:rPr>
              <a:t>Immunisation eLearning - Public Health Wales (</a:t>
            </a:r>
            <a:r>
              <a:rPr lang="en-GB" sz="2000" dirty="0" err="1">
                <a:hlinkClick r:id="rId2"/>
              </a:rPr>
              <a:t>nhs.wales</a:t>
            </a:r>
            <a:r>
              <a:rPr lang="en-GB" sz="2000" dirty="0">
                <a:hlinkClick r:id="rId2"/>
              </a:rPr>
              <a:t>)</a:t>
            </a:r>
            <a:endParaRPr lang="en-GB" sz="2000" dirty="0"/>
          </a:p>
          <a:p>
            <a:pPr algn="l" fontAlgn="base" latinLnBrk="0"/>
            <a:endParaRPr lang="en-GB" sz="2000" dirty="0"/>
          </a:p>
          <a:p>
            <a:pPr marL="0" indent="0" algn="ctr" fontAlgn="base">
              <a:buNone/>
            </a:pPr>
            <a:r>
              <a:rPr lang="en-US" sz="2000" b="1" dirty="0">
                <a:cs typeface="Arial"/>
              </a:rPr>
              <a:t>Healthcare professional are trusted voices, it is important to ensure we make every contact count to raise awareness of the RSV vaccination </a:t>
            </a:r>
            <a:r>
              <a:rPr lang="en-US" sz="2000" b="1" dirty="0" err="1">
                <a:cs typeface="Arial"/>
              </a:rPr>
              <a:t>programme</a:t>
            </a:r>
            <a:r>
              <a:rPr lang="en-US" sz="2000" b="1" dirty="0">
                <a:cs typeface="Arial"/>
              </a:rPr>
              <a:t> </a:t>
            </a:r>
          </a:p>
          <a:p>
            <a:pPr algn="l" fontAlgn="base" latinLnBrk="0"/>
            <a:endParaRPr lang="en-GB" sz="2000" dirty="0"/>
          </a:p>
          <a:p>
            <a:endParaRPr lang="en-GB" dirty="0"/>
          </a:p>
        </p:txBody>
      </p:sp>
      <p:sp>
        <p:nvSpPr>
          <p:cNvPr id="4" name="Slide Number Placeholder 4">
            <a:extLst>
              <a:ext uri="{FF2B5EF4-FFF2-40B4-BE49-F238E27FC236}">
                <a16:creationId xmlns:a16="http://schemas.microsoft.com/office/drawing/2014/main" id="{2BB71D3D-93EE-1A3E-630D-14367039BD51}"/>
              </a:ext>
            </a:extLst>
          </p:cNvPr>
          <p:cNvSpPr>
            <a:spLocks noGrp="1"/>
          </p:cNvSpPr>
          <p:nvPr>
            <p:ph type="sldNum" sz="quarter" idx="12"/>
          </p:nvPr>
        </p:nvSpPr>
        <p:spPr>
          <a:xfrm>
            <a:off x="9219480" y="6367723"/>
            <a:ext cx="2743200" cy="365125"/>
          </a:xfrm>
        </p:spPr>
        <p:txBody>
          <a:bodyPr/>
          <a:lstStyle/>
          <a:p>
            <a:fld id="{561D0CCE-8DCC-44DC-A653-AE62B1D84A52}" type="slidenum">
              <a:rPr lang="en-GB" smtClean="0"/>
              <a:pPr/>
              <a:t>70</a:t>
            </a:fld>
            <a:endParaRPr lang="en-GB"/>
          </a:p>
        </p:txBody>
      </p:sp>
    </p:spTree>
    <p:extLst>
      <p:ext uri="{BB962C8B-B14F-4D97-AF65-F5344CB8AC3E}">
        <p14:creationId xmlns:p14="http://schemas.microsoft.com/office/powerpoint/2010/main" val="431577647"/>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ADC05C-8E0F-4F99-B81C-7240BD6600C2}"/>
              </a:ext>
            </a:extLst>
          </p:cNvPr>
          <p:cNvSpPr>
            <a:spLocks noGrp="1"/>
          </p:cNvSpPr>
          <p:nvPr>
            <p:ph type="title"/>
          </p:nvPr>
        </p:nvSpPr>
        <p:spPr>
          <a:xfrm>
            <a:off x="100569" y="132318"/>
            <a:ext cx="8028000" cy="648072"/>
          </a:xfrm>
        </p:spPr>
        <p:txBody>
          <a:bodyPr lIns="91440" tIns="45720" rIns="91440" bIns="45720" anchor="t"/>
          <a:lstStyle/>
          <a:p>
            <a:r>
              <a:rPr lang="en-GB" b="1" dirty="0"/>
              <a:t>Further information</a:t>
            </a:r>
          </a:p>
        </p:txBody>
      </p:sp>
      <p:sp>
        <p:nvSpPr>
          <p:cNvPr id="6" name="Rectangle 3">
            <a:extLst>
              <a:ext uri="{FF2B5EF4-FFF2-40B4-BE49-F238E27FC236}">
                <a16:creationId xmlns:a16="http://schemas.microsoft.com/office/drawing/2014/main" id="{FF728B4E-2AA6-46BC-A225-C7C7057FD40D}"/>
              </a:ext>
            </a:extLst>
          </p:cNvPr>
          <p:cNvSpPr>
            <a:spLocks noGrp="1" noChangeArrowheads="1"/>
          </p:cNvSpPr>
          <p:nvPr>
            <p:ph idx="1"/>
          </p:nvPr>
        </p:nvSpPr>
        <p:spPr bwMode="auto">
          <a:xfrm>
            <a:off x="103472" y="911400"/>
            <a:ext cx="12088528" cy="5035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72009" tIns="36005" rIns="72009" bIns="36005" numCol="1" rtlCol="0" anchor="t" anchorCtr="0" compatLnSpc="1">
            <a:prstTxWarp prst="textNoShape">
              <a:avLst/>
            </a:prstTxWarp>
            <a:noAutofit/>
          </a:bodyPr>
          <a:lstStyle>
            <a:lvl1pPr defTabSz="720725">
              <a:spcBef>
                <a:spcPct val="20000"/>
              </a:spcBef>
              <a:buChar char="•"/>
              <a:defRPr sz="900">
                <a:solidFill>
                  <a:schemeClr val="tx1"/>
                </a:solidFill>
                <a:latin typeface="Arial" panose="020B0604020202020204" pitchFamily="34" charset="0"/>
              </a:defRPr>
            </a:lvl1pPr>
            <a:lvl2pPr marL="742950" indent="-285750" defTabSz="720725">
              <a:spcBef>
                <a:spcPct val="20000"/>
              </a:spcBef>
              <a:buChar char="–"/>
              <a:defRPr sz="1000">
                <a:solidFill>
                  <a:schemeClr val="tx1"/>
                </a:solidFill>
                <a:latin typeface="Verdana" panose="020B0604030504040204" pitchFamily="34" charset="0"/>
              </a:defRPr>
            </a:lvl2pPr>
            <a:lvl3pPr marL="1143000" indent="-228600" defTabSz="720725">
              <a:spcBef>
                <a:spcPct val="20000"/>
              </a:spcBef>
              <a:buChar char="•"/>
              <a:defRPr sz="1000">
                <a:solidFill>
                  <a:schemeClr val="tx1"/>
                </a:solidFill>
                <a:latin typeface="Verdana" panose="020B0604030504040204" pitchFamily="34" charset="0"/>
              </a:defRPr>
            </a:lvl3pPr>
            <a:lvl4pPr marL="1600200" indent="-228600" defTabSz="720725">
              <a:spcBef>
                <a:spcPct val="20000"/>
              </a:spcBef>
              <a:buChar char="–"/>
              <a:defRPr sz="1000">
                <a:solidFill>
                  <a:schemeClr val="tx1"/>
                </a:solidFill>
                <a:latin typeface="Verdana" panose="020B0604030504040204" pitchFamily="34" charset="0"/>
              </a:defRPr>
            </a:lvl4pPr>
            <a:lvl5pPr marL="2057400" indent="-228600" defTabSz="720725">
              <a:spcBef>
                <a:spcPct val="20000"/>
              </a:spcBef>
              <a:buChar char="»"/>
              <a:defRPr sz="1600">
                <a:solidFill>
                  <a:schemeClr val="tx1"/>
                </a:solidFill>
                <a:latin typeface="Verdana" panose="020B0604030504040204" pitchFamily="34" charset="0"/>
              </a:defRPr>
            </a:lvl5pPr>
            <a:lvl6pPr marL="2514600" indent="-228600" defTabSz="720725" eaLnBrk="0" fontAlgn="base" hangingPunct="0">
              <a:spcBef>
                <a:spcPct val="20000"/>
              </a:spcBef>
              <a:spcAft>
                <a:spcPct val="0"/>
              </a:spcAft>
              <a:buChar char="»"/>
              <a:defRPr sz="1600">
                <a:solidFill>
                  <a:schemeClr val="tx1"/>
                </a:solidFill>
                <a:latin typeface="Verdana" panose="020B0604030504040204" pitchFamily="34" charset="0"/>
              </a:defRPr>
            </a:lvl6pPr>
            <a:lvl7pPr marL="2971800" indent="-228600" defTabSz="720725" eaLnBrk="0" fontAlgn="base" hangingPunct="0">
              <a:spcBef>
                <a:spcPct val="20000"/>
              </a:spcBef>
              <a:spcAft>
                <a:spcPct val="0"/>
              </a:spcAft>
              <a:buChar char="»"/>
              <a:defRPr sz="1600">
                <a:solidFill>
                  <a:schemeClr val="tx1"/>
                </a:solidFill>
                <a:latin typeface="Verdana" panose="020B0604030504040204" pitchFamily="34" charset="0"/>
              </a:defRPr>
            </a:lvl7pPr>
            <a:lvl8pPr marL="3429000" indent="-228600" defTabSz="720725" eaLnBrk="0" fontAlgn="base" hangingPunct="0">
              <a:spcBef>
                <a:spcPct val="20000"/>
              </a:spcBef>
              <a:spcAft>
                <a:spcPct val="0"/>
              </a:spcAft>
              <a:buChar char="»"/>
              <a:defRPr sz="1600">
                <a:solidFill>
                  <a:schemeClr val="tx1"/>
                </a:solidFill>
                <a:latin typeface="Verdana" panose="020B0604030504040204" pitchFamily="34" charset="0"/>
              </a:defRPr>
            </a:lvl8pPr>
            <a:lvl9pPr marL="3886200" indent="-228600" defTabSz="720725" eaLnBrk="0" fontAlgn="base" hangingPunct="0">
              <a:spcBef>
                <a:spcPct val="20000"/>
              </a:spcBef>
              <a:spcAft>
                <a:spcPct val="0"/>
              </a:spcAft>
              <a:buChar char="»"/>
              <a:defRPr sz="1600">
                <a:solidFill>
                  <a:schemeClr val="tx1"/>
                </a:solidFill>
                <a:latin typeface="Verdana" panose="020B0604030504040204" pitchFamily="34" charset="0"/>
              </a:defRPr>
            </a:lvl9pPr>
          </a:lstStyle>
          <a:p>
            <a:pPr>
              <a:lnSpc>
                <a:spcPct val="100000"/>
              </a:lnSpc>
            </a:pPr>
            <a:r>
              <a:rPr lang="en-GB" sz="1800" dirty="0">
                <a:latin typeface="+mn-lt"/>
                <a:cs typeface="Arial"/>
              </a:rPr>
              <a:t>The Green Book: Immunisation against infectious disease: </a:t>
            </a:r>
            <a:r>
              <a:rPr lang="en-GB" sz="1800" dirty="0">
                <a:latin typeface="+mn-lt"/>
                <a:cs typeface="Arial"/>
                <a:hlinkClick r:id="rId3"/>
              </a:rPr>
              <a:t>RSV Green Book Chapter (27a)</a:t>
            </a:r>
            <a:endParaRPr lang="en-GB" sz="1800" dirty="0">
              <a:latin typeface="+mn-lt"/>
              <a:cs typeface="Arial"/>
            </a:endParaRPr>
          </a:p>
          <a:p>
            <a:pPr>
              <a:lnSpc>
                <a:spcPct val="100000"/>
              </a:lnSpc>
            </a:pPr>
            <a:r>
              <a:rPr lang="en-GB" sz="1800" b="0" i="0" u="none" strike="noStrike" dirty="0">
                <a:solidFill>
                  <a:srgbClr val="212A73"/>
                </a:solidFill>
                <a:effectLst/>
                <a:latin typeface="+mn-lt"/>
              </a:rPr>
              <a:t>Welsh Health Circular: Introduction of RSV vaccination programme 2024 (</a:t>
            </a:r>
            <a:r>
              <a:rPr lang="en-GB" sz="1800" b="0" i="0" u="sng" strike="noStrike" dirty="0">
                <a:solidFill>
                  <a:srgbClr val="00A7A7"/>
                </a:solidFill>
                <a:effectLst/>
                <a:latin typeface="+mn-lt"/>
                <a:hlinkClick r:id="rId4"/>
              </a:rPr>
              <a:t>WHC/2024/032</a:t>
            </a:r>
            <a:r>
              <a:rPr lang="en-GB" sz="1800" b="0" i="0" u="none" strike="noStrike" dirty="0">
                <a:solidFill>
                  <a:srgbClr val="212A73"/>
                </a:solidFill>
                <a:effectLst/>
                <a:latin typeface="+mn-lt"/>
              </a:rPr>
              <a:t>)</a:t>
            </a:r>
          </a:p>
          <a:p>
            <a:pPr>
              <a:lnSpc>
                <a:spcPct val="100000"/>
              </a:lnSpc>
            </a:pPr>
            <a:r>
              <a:rPr lang="en-GB" sz="1800" dirty="0">
                <a:latin typeface="+mn-lt"/>
                <a:cs typeface="Arial"/>
              </a:rPr>
              <a:t>Marketing authorisation holder’s </a:t>
            </a:r>
            <a:r>
              <a:rPr lang="en-GB" sz="1800" dirty="0">
                <a:latin typeface="+mn-lt"/>
                <a:cs typeface="Arial"/>
                <a:hlinkClick r:id="rId5"/>
              </a:rPr>
              <a:t>Summary of product characteristics</a:t>
            </a:r>
            <a:endParaRPr lang="en-GB" sz="1800" dirty="0">
              <a:latin typeface="+mn-lt"/>
              <a:cs typeface="Arial"/>
            </a:endParaRPr>
          </a:p>
          <a:p>
            <a:pPr>
              <a:lnSpc>
                <a:spcPct val="100000"/>
              </a:lnSpc>
            </a:pPr>
            <a:r>
              <a:rPr lang="en-GB" sz="1800" dirty="0">
                <a:latin typeface="+mn-lt"/>
                <a:cs typeface="Arial"/>
              </a:rPr>
              <a:t>Medicines and Healthcare products Regulatory Agency (MHRA): </a:t>
            </a:r>
            <a:r>
              <a:rPr lang="en-GB" sz="1800" dirty="0">
                <a:latin typeface="+mn-lt"/>
                <a:cs typeface="Arial"/>
                <a:hlinkClick r:id="rId6"/>
              </a:rPr>
              <a:t>reporting adverse reactions</a:t>
            </a:r>
            <a:endParaRPr lang="en-GB" sz="1800" dirty="0">
              <a:latin typeface="+mn-lt"/>
              <a:cs typeface="Arial"/>
            </a:endParaRPr>
          </a:p>
          <a:p>
            <a:pPr>
              <a:lnSpc>
                <a:spcPct val="100000"/>
              </a:lnSpc>
            </a:pPr>
            <a:r>
              <a:rPr lang="en-GB" sz="1800" dirty="0">
                <a:latin typeface="+mn-lt"/>
                <a:cs typeface="Arial"/>
              </a:rPr>
              <a:t>National Patient Group Direction (PGD): </a:t>
            </a:r>
            <a:r>
              <a:rPr lang="en-GB" sz="1800" dirty="0">
                <a:latin typeface="+mn-lt"/>
                <a:cs typeface="Arial"/>
                <a:hlinkClick r:id="rId7"/>
              </a:rPr>
              <a:t>RSV vaccine</a:t>
            </a:r>
          </a:p>
          <a:p>
            <a:pPr>
              <a:lnSpc>
                <a:spcPct val="100000"/>
              </a:lnSpc>
            </a:pPr>
            <a:r>
              <a:rPr lang="en-GB" sz="1800" b="0" i="0" u="none" strike="noStrike" dirty="0">
                <a:solidFill>
                  <a:srgbClr val="212A73"/>
                </a:solidFill>
                <a:effectLst/>
                <a:latin typeface="+mn-lt"/>
              </a:rPr>
              <a:t>PHW </a:t>
            </a:r>
            <a:r>
              <a:rPr lang="en-GB" sz="1800" b="0" i="0" u="sng" strike="noStrike" dirty="0">
                <a:solidFill>
                  <a:srgbClr val="00A7A7"/>
                </a:solidFill>
                <a:effectLst/>
                <a:latin typeface="+mn-lt"/>
                <a:hlinkClick r:id="rId8"/>
              </a:rPr>
              <a:t>RSV recorded side sets</a:t>
            </a:r>
            <a:r>
              <a:rPr lang="en-GB" sz="1800" b="0" i="0" u="none" strike="noStrike" dirty="0">
                <a:solidFill>
                  <a:srgbClr val="212A73"/>
                </a:solidFill>
                <a:effectLst/>
                <a:latin typeface="+mn-lt"/>
              </a:rPr>
              <a:t> </a:t>
            </a:r>
          </a:p>
          <a:p>
            <a:pPr>
              <a:lnSpc>
                <a:spcPct val="100000"/>
              </a:lnSpc>
            </a:pPr>
            <a:r>
              <a:rPr lang="en-GB" sz="1800" dirty="0">
                <a:latin typeface="+mn-lt"/>
                <a:cs typeface="Arial"/>
              </a:rPr>
              <a:t>PHW </a:t>
            </a:r>
            <a:r>
              <a:rPr lang="en-GB" sz="1800" dirty="0">
                <a:latin typeface="+mn-lt"/>
                <a:cs typeface="Arial"/>
                <a:hlinkClick r:id="rId9"/>
              </a:rPr>
              <a:t>RSV training slide sets </a:t>
            </a:r>
            <a:endParaRPr lang="en-GB" sz="1800" dirty="0">
              <a:latin typeface="+mn-lt"/>
              <a:cs typeface="Arial"/>
            </a:endParaRPr>
          </a:p>
          <a:p>
            <a:pPr>
              <a:lnSpc>
                <a:spcPct val="100000"/>
              </a:lnSpc>
            </a:pPr>
            <a:r>
              <a:rPr lang="en-US" sz="1800" dirty="0">
                <a:latin typeface="+mn-lt"/>
                <a:cs typeface="Arial"/>
              </a:rPr>
              <a:t>The information for healthcare practitioners' guidance </a:t>
            </a:r>
            <a:r>
              <a:rPr lang="en-GB" sz="1800" dirty="0">
                <a:latin typeface="+mn-lt"/>
                <a:hlinkClick r:id="rId10"/>
              </a:rPr>
              <a:t>Respiratory syncytial virus (RSV) programme: information for healthcare professionals - GOV.UK (www.gov.uk)</a:t>
            </a:r>
            <a:r>
              <a:rPr lang="en-US" sz="1800" dirty="0">
                <a:latin typeface="+mn-lt"/>
                <a:cs typeface="Arial"/>
              </a:rPr>
              <a:t> is recommended reading for anyone involved in RSV immunisation</a:t>
            </a:r>
          </a:p>
          <a:p>
            <a:pPr>
              <a:lnSpc>
                <a:spcPct val="100000"/>
              </a:lnSpc>
            </a:pPr>
            <a:r>
              <a:rPr lang="en-GB" sz="1800" dirty="0">
                <a:latin typeface="+mn-lt"/>
                <a:cs typeface="Arial"/>
              </a:rPr>
              <a:t>Pfizer Abrysvo</a:t>
            </a:r>
            <a:r>
              <a:rPr lang="en-GB" sz="1800" baseline="30000" dirty="0">
                <a:latin typeface="+mn-lt"/>
                <a:cs typeface="Arial"/>
              </a:rPr>
              <a:t>®</a:t>
            </a:r>
            <a:r>
              <a:rPr lang="en-GB" sz="1800" dirty="0">
                <a:latin typeface="+mn-lt"/>
                <a:cs typeface="Arial"/>
              </a:rPr>
              <a:t> vaccine preparation </a:t>
            </a:r>
            <a:r>
              <a:rPr lang="en-GB" sz="1800" dirty="0">
                <a:latin typeface="+mn-lt"/>
                <a:cs typeface="Arial"/>
                <a:hlinkClick r:id="rId11"/>
              </a:rPr>
              <a:t>instructional video</a:t>
            </a:r>
            <a:endParaRPr lang="en-GB" sz="1800" dirty="0">
              <a:latin typeface="+mn-lt"/>
              <a:cs typeface="Arial"/>
            </a:endParaRPr>
          </a:p>
          <a:p>
            <a:pPr>
              <a:lnSpc>
                <a:spcPct val="100000"/>
              </a:lnSpc>
            </a:pPr>
            <a:r>
              <a:rPr lang="en-GB" sz="1800" dirty="0">
                <a:latin typeface="+mn-lt"/>
                <a:cs typeface="Arial"/>
              </a:rPr>
              <a:t>NHS website: </a:t>
            </a:r>
            <a:r>
              <a:rPr lang="en-GB" sz="1800" dirty="0">
                <a:latin typeface="+mn-lt"/>
                <a:cs typeface="Arial"/>
                <a:hlinkClick r:id="rId12"/>
              </a:rPr>
              <a:t>Bronchiolitis</a:t>
            </a:r>
            <a:endParaRPr lang="en-GB" sz="1800" dirty="0">
              <a:latin typeface="+mn-lt"/>
              <a:cs typeface="Arial"/>
            </a:endParaRPr>
          </a:p>
          <a:p>
            <a:pPr>
              <a:lnSpc>
                <a:spcPct val="100000"/>
              </a:lnSpc>
            </a:pPr>
            <a:r>
              <a:rPr lang="en-GB" sz="1800" dirty="0">
                <a:latin typeface="+mn-lt"/>
                <a:cs typeface="Arial"/>
              </a:rPr>
              <a:t>UKHSA RSV overview: </a:t>
            </a:r>
            <a:r>
              <a:rPr lang="en-GB" sz="1800" dirty="0">
                <a:latin typeface="+mn-lt"/>
                <a:cs typeface="Arial"/>
                <a:hlinkClick r:id="rId13"/>
              </a:rPr>
              <a:t>RSV: symptoms, transmission, prevention, treatment </a:t>
            </a:r>
          </a:p>
          <a:p>
            <a:pPr>
              <a:lnSpc>
                <a:spcPct val="100000"/>
              </a:lnSpc>
            </a:pPr>
            <a:r>
              <a:rPr lang="en-GB" sz="1800" dirty="0">
                <a:latin typeface="+mn-lt"/>
                <a:cs typeface="Arial"/>
              </a:rPr>
              <a:t>Public Health Wales public webpage:  </a:t>
            </a:r>
            <a:r>
              <a:rPr lang="en-GB" sz="1800" dirty="0">
                <a:latin typeface="+mn-lt"/>
                <a:cs typeface="Arial"/>
                <a:hlinkClick r:id="rId14"/>
              </a:rPr>
              <a:t>Respiratory syncytial virus (RSV) vaccination information - Public Health Wales (</a:t>
            </a:r>
            <a:r>
              <a:rPr lang="en-GB" sz="1800" dirty="0" err="1">
                <a:latin typeface="+mn-lt"/>
                <a:cs typeface="Arial"/>
                <a:hlinkClick r:id="rId14"/>
              </a:rPr>
              <a:t>nhs.wales</a:t>
            </a:r>
            <a:r>
              <a:rPr lang="en-GB" sz="1800" dirty="0">
                <a:latin typeface="+mn-lt"/>
                <a:cs typeface="Arial"/>
                <a:hlinkClick r:id="rId14"/>
              </a:rPr>
              <a:t>)</a:t>
            </a:r>
            <a:endParaRPr lang="en-GB" sz="1800" dirty="0">
              <a:latin typeface="+mn-lt"/>
              <a:cs typeface="Arial"/>
            </a:endParaRPr>
          </a:p>
          <a:p>
            <a:pPr marL="0" indent="0">
              <a:lnSpc>
                <a:spcPct val="100000"/>
              </a:lnSpc>
              <a:buNone/>
            </a:pPr>
            <a:endParaRPr lang="en-GB" sz="2000" dirty="0">
              <a:latin typeface="Arial"/>
              <a:cs typeface="Arial"/>
            </a:endParaRPr>
          </a:p>
        </p:txBody>
      </p:sp>
      <p:sp>
        <p:nvSpPr>
          <p:cNvPr id="11" name="Slide Number Placeholder 10">
            <a:extLst>
              <a:ext uri="{FF2B5EF4-FFF2-40B4-BE49-F238E27FC236}">
                <a16:creationId xmlns:a16="http://schemas.microsoft.com/office/drawing/2014/main" id="{2C2F78C4-62F9-47AE-94DE-CAE466E326AD}"/>
              </a:ext>
            </a:extLst>
          </p:cNvPr>
          <p:cNvSpPr>
            <a:spLocks noGrp="1"/>
          </p:cNvSpPr>
          <p:nvPr>
            <p:ph type="sldNum" sz="quarter" idx="11"/>
          </p:nvPr>
        </p:nvSpPr>
        <p:spPr>
          <a:xfrm>
            <a:off x="11411505" y="6365227"/>
            <a:ext cx="497440" cy="307777"/>
          </a:xfrm>
        </p:spPr>
        <p:txBody>
          <a:bodyPr/>
          <a:lstStyle/>
          <a:p>
            <a:pPr marL="0" marR="0" lvl="0" indent="0" defTabSz="914400" rtl="0" eaLnBrk="1" fontAlgn="auto" latinLnBrk="0" hangingPunct="1">
              <a:lnSpc>
                <a:spcPct val="100000"/>
              </a:lnSpc>
              <a:spcBef>
                <a:spcPts val="0"/>
              </a:spcBef>
              <a:spcAft>
                <a:spcPts val="0"/>
              </a:spcAft>
              <a:buClrTx/>
              <a:buSzTx/>
              <a:buFontTx/>
              <a:buNone/>
              <a:tabLst/>
              <a:defRPr/>
            </a:pPr>
            <a:fld id="{344369E4-5DE7-46E5-874E-4FD437973785}" type="slidenum">
              <a:rPr lang="en-GB"/>
              <a:pPr marL="0" marR="0" lvl="0" indent="0" defTabSz="914400" rtl="0" eaLnBrk="1" fontAlgn="auto" latinLnBrk="0" hangingPunct="1">
                <a:lnSpc>
                  <a:spcPct val="100000"/>
                </a:lnSpc>
                <a:spcBef>
                  <a:spcPts val="0"/>
                </a:spcBef>
                <a:spcAft>
                  <a:spcPts val="0"/>
                </a:spcAft>
                <a:buClrTx/>
                <a:buSzTx/>
                <a:buFontTx/>
                <a:buNone/>
                <a:tabLst/>
                <a:defRPr/>
              </a:pPr>
              <a:t>71</a:t>
            </a:fld>
            <a:endParaRPr lang="en-GB" dirty="0"/>
          </a:p>
        </p:txBody>
      </p:sp>
    </p:spTree>
    <p:extLst>
      <p:ext uri="{BB962C8B-B14F-4D97-AF65-F5344CB8AC3E}">
        <p14:creationId xmlns:p14="http://schemas.microsoft.com/office/powerpoint/2010/main" val="337485366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ECE8B2-4B3A-ED58-B747-A55BD7B17477}"/>
              </a:ext>
            </a:extLst>
          </p:cNvPr>
          <p:cNvSpPr>
            <a:spLocks noGrp="1"/>
          </p:cNvSpPr>
          <p:nvPr>
            <p:ph type="title"/>
          </p:nvPr>
        </p:nvSpPr>
        <p:spPr>
          <a:xfrm>
            <a:off x="838200" y="1723408"/>
            <a:ext cx="10515600" cy="1325563"/>
          </a:xfrm>
        </p:spPr>
        <p:txBody>
          <a:bodyPr/>
          <a:lstStyle/>
          <a:p>
            <a:r>
              <a:rPr lang="en-GB" b="1" dirty="0"/>
              <a:t>RSV disease</a:t>
            </a:r>
            <a:br>
              <a:rPr lang="en-GB" b="1" dirty="0"/>
            </a:br>
            <a:br>
              <a:rPr lang="en-GB" b="1" dirty="0"/>
            </a:br>
            <a:r>
              <a:rPr lang="en-GB" sz="3600" dirty="0"/>
              <a:t>Dr Catherine Moore - Consultant Clinical Scientist, Director Wales National Influenza Centre, Wales Specialist Virology Centre, Public Health Wales</a:t>
            </a:r>
            <a:br>
              <a:rPr lang="en-GB" sz="3600" dirty="0"/>
            </a:br>
            <a:endParaRPr lang="en-GB" sz="3600" b="1" dirty="0"/>
          </a:p>
        </p:txBody>
      </p:sp>
      <p:sp>
        <p:nvSpPr>
          <p:cNvPr id="5" name="Slide Number Placeholder 4">
            <a:extLst>
              <a:ext uri="{FF2B5EF4-FFF2-40B4-BE49-F238E27FC236}">
                <a16:creationId xmlns:a16="http://schemas.microsoft.com/office/drawing/2014/main" id="{08BEB747-A341-9792-32F4-2FAE25FE07CE}"/>
              </a:ext>
            </a:extLst>
          </p:cNvPr>
          <p:cNvSpPr>
            <a:spLocks noGrp="1"/>
          </p:cNvSpPr>
          <p:nvPr>
            <p:ph type="sldNum" sz="quarter" idx="12"/>
          </p:nvPr>
        </p:nvSpPr>
        <p:spPr/>
        <p:txBody>
          <a:bodyPr/>
          <a:lstStyle/>
          <a:p>
            <a:fld id="{561D0CCE-8DCC-44DC-A653-AE62B1D84A52}" type="slidenum">
              <a:rPr lang="en-GB" smtClean="0"/>
              <a:pPr/>
              <a:t>8</a:t>
            </a:fld>
            <a:endParaRPr lang="en-GB"/>
          </a:p>
        </p:txBody>
      </p:sp>
    </p:spTree>
    <p:extLst>
      <p:ext uri="{BB962C8B-B14F-4D97-AF65-F5344CB8AC3E}">
        <p14:creationId xmlns:p14="http://schemas.microsoft.com/office/powerpoint/2010/main" val="402138002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10A49F-2E34-31B5-180C-631A48B79105}"/>
              </a:ext>
            </a:extLst>
          </p:cNvPr>
          <p:cNvSpPr>
            <a:spLocks noGrp="1"/>
          </p:cNvSpPr>
          <p:nvPr>
            <p:ph type="title"/>
          </p:nvPr>
        </p:nvSpPr>
        <p:spPr>
          <a:xfrm>
            <a:off x="437508" y="179448"/>
            <a:ext cx="10515600" cy="1325563"/>
          </a:xfrm>
        </p:spPr>
        <p:txBody>
          <a:bodyPr/>
          <a:lstStyle/>
          <a:p>
            <a:r>
              <a:rPr lang="en-GB" b="1" dirty="0"/>
              <a:t>Respiratory Syncytial Virus (RSV)</a:t>
            </a:r>
          </a:p>
        </p:txBody>
      </p:sp>
      <p:sp>
        <p:nvSpPr>
          <p:cNvPr id="3" name="Content Placeholder 2">
            <a:extLst>
              <a:ext uri="{FF2B5EF4-FFF2-40B4-BE49-F238E27FC236}">
                <a16:creationId xmlns:a16="http://schemas.microsoft.com/office/drawing/2014/main" id="{157E07CF-A0F6-88EF-A48F-3A84C98310DF}"/>
              </a:ext>
            </a:extLst>
          </p:cNvPr>
          <p:cNvSpPr>
            <a:spLocks noGrp="1"/>
          </p:cNvSpPr>
          <p:nvPr>
            <p:ph idx="1"/>
          </p:nvPr>
        </p:nvSpPr>
        <p:spPr>
          <a:xfrm>
            <a:off x="284085" y="1367161"/>
            <a:ext cx="6098960" cy="4809802"/>
          </a:xfrm>
        </p:spPr>
        <p:txBody>
          <a:bodyPr/>
          <a:lstStyle/>
          <a:p>
            <a:r>
              <a:rPr lang="en-GB" dirty="0"/>
              <a:t>Belongs to a large family of viruses </a:t>
            </a:r>
            <a:r>
              <a:rPr lang="en-GB" i="1" dirty="0" err="1"/>
              <a:t>Paramyxoviridae</a:t>
            </a:r>
            <a:r>
              <a:rPr lang="en-GB" i="1" dirty="0"/>
              <a:t> </a:t>
            </a:r>
            <a:r>
              <a:rPr lang="en-GB" dirty="0"/>
              <a:t>that includes a large number of significant human viruses including parainfluenza, </a:t>
            </a:r>
            <a:r>
              <a:rPr lang="en-GB" dirty="0">
                <a:solidFill>
                  <a:schemeClr val="accent2">
                    <a:lumMod val="75000"/>
                  </a:schemeClr>
                </a:solidFill>
              </a:rPr>
              <a:t>human metapneumovirus</a:t>
            </a:r>
            <a:r>
              <a:rPr lang="en-GB" dirty="0"/>
              <a:t>, </a:t>
            </a:r>
            <a:r>
              <a:rPr lang="en-GB" dirty="0">
                <a:solidFill>
                  <a:srgbClr val="00B050"/>
                </a:solidFill>
              </a:rPr>
              <a:t>measles</a:t>
            </a:r>
            <a:r>
              <a:rPr lang="en-GB" dirty="0"/>
              <a:t> and </a:t>
            </a:r>
            <a:r>
              <a:rPr lang="en-GB" dirty="0">
                <a:solidFill>
                  <a:srgbClr val="00B050"/>
                </a:solidFill>
              </a:rPr>
              <a:t>mumps</a:t>
            </a:r>
            <a:r>
              <a:rPr lang="en-GB" dirty="0"/>
              <a:t>.</a:t>
            </a:r>
          </a:p>
          <a:p>
            <a:r>
              <a:rPr lang="en-GB" dirty="0"/>
              <a:t>All have common features including a single stranded, negative sense, RNA genome of around 15000 nucleotides</a:t>
            </a:r>
          </a:p>
          <a:p>
            <a:pPr marL="0" indent="0">
              <a:buNone/>
            </a:pPr>
            <a:r>
              <a:rPr lang="en-GB" dirty="0"/>
              <a:t> </a:t>
            </a:r>
          </a:p>
          <a:p>
            <a:pPr marL="0" indent="0">
              <a:buNone/>
            </a:pPr>
            <a:endParaRPr lang="en-GB" i="1" dirty="0"/>
          </a:p>
        </p:txBody>
      </p:sp>
      <p:sp>
        <p:nvSpPr>
          <p:cNvPr id="5" name="Slide Number Placeholder 4">
            <a:extLst>
              <a:ext uri="{FF2B5EF4-FFF2-40B4-BE49-F238E27FC236}">
                <a16:creationId xmlns:a16="http://schemas.microsoft.com/office/drawing/2014/main" id="{C604BE03-7262-EC2D-2EB1-28993C46CF4A}"/>
              </a:ext>
            </a:extLst>
          </p:cNvPr>
          <p:cNvSpPr>
            <a:spLocks noGrp="1"/>
          </p:cNvSpPr>
          <p:nvPr>
            <p:ph type="sldNum" sz="quarter" idx="12"/>
          </p:nvPr>
        </p:nvSpPr>
        <p:spPr/>
        <p:txBody>
          <a:bodyPr/>
          <a:lstStyle/>
          <a:p>
            <a:fld id="{561D0CCE-8DCC-44DC-A653-AE62B1D84A52}" type="slidenum">
              <a:rPr lang="en-GB" smtClean="0"/>
              <a:pPr/>
              <a:t>9</a:t>
            </a:fld>
            <a:endParaRPr lang="en-GB"/>
          </a:p>
        </p:txBody>
      </p:sp>
      <p:pic>
        <p:nvPicPr>
          <p:cNvPr id="1026" name="Picture 2">
            <a:extLst>
              <a:ext uri="{FF2B5EF4-FFF2-40B4-BE49-F238E27FC236}">
                <a16:creationId xmlns:a16="http://schemas.microsoft.com/office/drawing/2014/main" id="{5469634B-7676-96CD-4AE2-C57FE2D26CD6}"/>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698940" y="1481205"/>
            <a:ext cx="3511859" cy="3775818"/>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a:extLst>
              <a:ext uri="{FF2B5EF4-FFF2-40B4-BE49-F238E27FC236}">
                <a16:creationId xmlns:a16="http://schemas.microsoft.com/office/drawing/2014/main" id="{15B57876-5282-31FF-1C81-6621A3F17EAC}"/>
              </a:ext>
            </a:extLst>
          </p:cNvPr>
          <p:cNvSpPr txBox="1"/>
          <p:nvPr/>
        </p:nvSpPr>
        <p:spPr>
          <a:xfrm>
            <a:off x="7253055" y="5257023"/>
            <a:ext cx="3080553" cy="261610"/>
          </a:xfrm>
          <a:prstGeom prst="rect">
            <a:avLst/>
          </a:prstGeom>
          <a:noFill/>
        </p:spPr>
        <p:txBody>
          <a:bodyPr wrap="square">
            <a:spAutoFit/>
          </a:bodyPr>
          <a:lstStyle/>
          <a:p>
            <a:r>
              <a:rPr lang="en-GB" sz="1100" b="0" i="1" dirty="0">
                <a:solidFill>
                  <a:srgbClr val="323232"/>
                </a:solidFill>
                <a:effectLst/>
                <a:latin typeface="arial" panose="020B0604020202020204" pitchFamily="34" charset="0"/>
              </a:rPr>
              <a:t>Hans R. </a:t>
            </a:r>
            <a:r>
              <a:rPr lang="en-GB" sz="1100" b="0" i="1" dirty="0" err="1">
                <a:solidFill>
                  <a:srgbClr val="323232"/>
                </a:solidFill>
                <a:effectLst/>
                <a:latin typeface="arial" panose="020B0604020202020204" pitchFamily="34" charset="0"/>
              </a:rPr>
              <a:t>Gelderblom</a:t>
            </a:r>
            <a:r>
              <a:rPr lang="en-GB" sz="1100" b="0" i="1" dirty="0">
                <a:solidFill>
                  <a:srgbClr val="323232"/>
                </a:solidFill>
                <a:effectLst/>
                <a:latin typeface="arial" panose="020B0604020202020204" pitchFamily="34" charset="0"/>
              </a:rPr>
              <a:t> (2002)/RKI</a:t>
            </a:r>
            <a:endParaRPr lang="en-GB" sz="1100" dirty="0"/>
          </a:p>
        </p:txBody>
      </p:sp>
      <p:pic>
        <p:nvPicPr>
          <p:cNvPr id="8" name="Picture 2" descr="rsvbronchiolitis">
            <a:extLst>
              <a:ext uri="{FF2B5EF4-FFF2-40B4-BE49-F238E27FC236}">
                <a16:creationId xmlns:a16="http://schemas.microsoft.com/office/drawing/2014/main" id="{5151E139-D216-F931-1A15-02B1DA0E0510}"/>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801885" y="842230"/>
            <a:ext cx="2106030" cy="15724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423497884"/>
      </p:ext>
    </p:extLst>
  </p:cSld>
  <p:clrMapOvr>
    <a:masterClrMapping/>
  </p:clrMapOvr>
</p:sld>
</file>

<file path=ppt/theme/theme1.xml><?xml version="1.0" encoding="utf-8"?>
<a:theme xmlns:a="http://schemas.openxmlformats.org/drawingml/2006/main" name="Office Theme">
  <a:themeElements>
    <a:clrScheme name="Custom 2">
      <a:dk1>
        <a:srgbClr val="212A73"/>
      </a:dk1>
      <a:lt1>
        <a:sysClr val="window" lastClr="FFFFFF"/>
      </a:lt1>
      <a:dk2>
        <a:srgbClr val="3F3F3F"/>
      </a:dk2>
      <a:lt2>
        <a:srgbClr val="E7E6E6"/>
      </a:lt2>
      <a:accent1>
        <a:srgbClr val="29B8CE"/>
      </a:accent1>
      <a:accent2>
        <a:srgbClr val="FFDD00"/>
      </a:accent2>
      <a:accent3>
        <a:srgbClr val="A5A5A5"/>
      </a:accent3>
      <a:accent4>
        <a:srgbClr val="000000"/>
      </a:accent4>
      <a:accent5>
        <a:srgbClr val="000000"/>
      </a:accent5>
      <a:accent6>
        <a:srgbClr val="000000"/>
      </a:accent6>
      <a:hlink>
        <a:srgbClr val="00A7A7"/>
      </a:hlink>
      <a:folHlink>
        <a:srgbClr val="FFDD00"/>
      </a:folHlink>
    </a:clrScheme>
    <a:fontScheme name="Custom 2">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VSL-KWS PowerPoint Template.potx [Read-Only]" id="{86732236-5F12-4106-BD36-971A9F119E43}" vid="{6152B61F-5BA0-4CAA-90E3-E6E716A9C68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lcf76f155ced4ddcb4097134ff3c332f xmlns="fd22ef30-2ac2-40dc-8039-cc1d65575c56">
      <Terms xmlns="http://schemas.microsoft.com/office/infopath/2007/PartnerControls"/>
    </lcf76f155ced4ddcb4097134ff3c332f>
    <TaxCatchAll xmlns="f366afda-3745-45ac-b089-2151a6f325da" xsi:nil="true"/>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5E292F9FDDF97946BAEAC42ED7AE21B0" ma:contentTypeVersion="14" ma:contentTypeDescription="Create a new document." ma:contentTypeScope="" ma:versionID="c49ca6e32fc7defa2a74b530c8ebe7ee">
  <xsd:schema xmlns:xsd="http://www.w3.org/2001/XMLSchema" xmlns:xs="http://www.w3.org/2001/XMLSchema" xmlns:p="http://schemas.microsoft.com/office/2006/metadata/properties" xmlns:ns2="fd22ef30-2ac2-40dc-8039-cc1d65575c56" xmlns:ns3="f366afda-3745-45ac-b089-2151a6f325da" targetNamespace="http://schemas.microsoft.com/office/2006/metadata/properties" ma:root="true" ma:fieldsID="d193f83ca52a4ac4dc2f9ea7c647fe4f" ns2:_="" ns3:_="">
    <xsd:import namespace="fd22ef30-2ac2-40dc-8039-cc1d65575c56"/>
    <xsd:import namespace="f366afda-3745-45ac-b089-2151a6f325da"/>
    <xsd:element name="properties">
      <xsd:complexType>
        <xsd:sequence>
          <xsd:element name="documentManagement">
            <xsd:complexType>
              <xsd:all>
                <xsd:element ref="ns2:MediaServiceMetadata" minOccurs="0"/>
                <xsd:element ref="ns2:MediaServiceFastMetadata" minOccurs="0"/>
                <xsd:element ref="ns2:MediaServiceObjectDetectorVersions" minOccurs="0"/>
                <xsd:element ref="ns2:lcf76f155ced4ddcb4097134ff3c332f" minOccurs="0"/>
                <xsd:element ref="ns3:TaxCatchAll" minOccurs="0"/>
                <xsd:element ref="ns2:MediaServiceOCR" minOccurs="0"/>
                <xsd:element ref="ns2:MediaServiceGenerationTime" minOccurs="0"/>
                <xsd:element ref="ns2:MediaServiceEventHashCode" minOccurs="0"/>
                <xsd:element ref="ns2:MediaServiceDateTaken" minOccurs="0"/>
                <xsd:element ref="ns2:MediaLengthInSeconds" minOccurs="0"/>
                <xsd:element ref="ns2:MediaServiceSearchProperties" minOccurs="0"/>
                <xsd:element ref="ns3:SharedWithUsers" minOccurs="0"/>
                <xsd:element ref="ns3: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d22ef30-2ac2-40dc-8039-cc1d65575c56"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bjectDetectorVersions" ma:index="10" nillable="true" ma:displayName="MediaServiceObjectDetectorVersions" ma:hidden="true" ma:indexed="true" ma:internalName="MediaServiceObjectDetectorVersions" ma:readOnly="true">
      <xsd:simpleType>
        <xsd:restriction base="dms:Text"/>
      </xsd:simpleType>
    </xsd:element>
    <xsd:element name="lcf76f155ced4ddcb4097134ff3c332f" ma:index="12" nillable="true" ma:taxonomy="true" ma:internalName="lcf76f155ced4ddcb4097134ff3c332f" ma:taxonomyFieldName="MediaServiceImageTags" ma:displayName="Image Tags" ma:readOnly="false" ma:fieldId="{5cf76f15-5ced-4ddc-b409-7134ff3c332f}" ma:taxonomyMulti="true" ma:sspId="cefaef41-70dc-4075-804e-d4e4dbdaeee0" ma:termSetId="09814cd3-568e-fe90-9814-8d621ff8fb84" ma:anchorId="fba54fb3-c3e1-fe81-a776-ca4b69148c4d" ma:open="true" ma:isKeyword="false">
      <xsd:complexType>
        <xsd:sequence>
          <xsd:element ref="pc:Terms" minOccurs="0" maxOccurs="1"/>
        </xsd:sequence>
      </xsd:complexType>
    </xsd:element>
    <xsd:element name="MediaServiceOCR" ma:index="14" nillable="true" ma:displayName="Extracted Text" ma:internalName="MediaServiceOCR" ma:readOnly="true">
      <xsd:simpleType>
        <xsd:restriction base="dms:Note">
          <xsd:maxLength value="255"/>
        </xsd:restrictio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DateTaken" ma:index="17" nillable="true" ma:displayName="MediaServiceDateTaken" ma:hidden="true" ma:indexed="true" ma:internalName="MediaServiceDateTaken" ma:readOnly="true">
      <xsd:simpleType>
        <xsd:restriction base="dms:Text"/>
      </xsd:simpleType>
    </xsd:element>
    <xsd:element name="MediaLengthInSeconds" ma:index="18" nillable="true" ma:displayName="MediaLengthInSeconds" ma:hidden="true" ma:internalName="MediaLengthInSeconds" ma:readOnly="true">
      <xsd:simpleType>
        <xsd:restriction base="dms:Unknown"/>
      </xsd:simpleType>
    </xsd:element>
    <xsd:element name="MediaServiceSearchProperties" ma:index="19"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f366afda-3745-45ac-b089-2151a6f325da" elementFormDefault="qualified">
    <xsd:import namespace="http://schemas.microsoft.com/office/2006/documentManagement/types"/>
    <xsd:import namespace="http://schemas.microsoft.com/office/infopath/2007/PartnerControls"/>
    <xsd:element name="TaxCatchAll" ma:index="13" nillable="true" ma:displayName="Taxonomy Catch All Column" ma:hidden="true" ma:list="{13719f14-dfc9-408f-a5e2-0831c2ca3de6}" ma:internalName="TaxCatchAll" ma:showField="CatchAllData" ma:web="f366afda-3745-45ac-b089-2151a6f325da">
      <xsd:complexType>
        <xsd:complexContent>
          <xsd:extension base="dms:MultiChoiceLookup">
            <xsd:sequence>
              <xsd:element name="Value" type="dms:Lookup" maxOccurs="unbounded" minOccurs="0" nillable="true"/>
            </xsd:sequence>
          </xsd:extension>
        </xsd:complexContent>
      </xsd:complexType>
    </xsd:element>
    <xsd:element name="SharedWithUsers" ma:index="2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1"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79F3318E-419E-4691-9552-64B6766ACA4A}">
  <ds:schemaRefs>
    <ds:schemaRef ds:uri="http://purl.org/dc/terms/"/>
    <ds:schemaRef ds:uri="http://schemas.openxmlformats.org/package/2006/metadata/core-properties"/>
    <ds:schemaRef ds:uri="http://purl.org/dc/dcmitype/"/>
    <ds:schemaRef ds:uri="http://schemas.microsoft.com/office/infopath/2007/PartnerControls"/>
    <ds:schemaRef ds:uri="http://schemas.microsoft.com/office/2006/documentManagement/types"/>
    <ds:schemaRef ds:uri="http://purl.org/dc/elements/1.1/"/>
    <ds:schemaRef ds:uri="http://schemas.microsoft.com/office/2006/metadata/properties"/>
    <ds:schemaRef ds:uri="f30bebb2-c01f-48d0-81da-dc8b123879c2"/>
    <ds:schemaRef ds:uri="b7e247b7-cca8-429f-8688-16f83c8fba5f"/>
    <ds:schemaRef ds:uri="http://www.w3.org/XML/1998/namespace"/>
    <ds:schemaRef ds:uri="fd22ef30-2ac2-40dc-8039-cc1d65575c56"/>
    <ds:schemaRef ds:uri="f366afda-3745-45ac-b089-2151a6f325da"/>
  </ds:schemaRefs>
</ds:datastoreItem>
</file>

<file path=customXml/itemProps2.xml><?xml version="1.0" encoding="utf-8"?>
<ds:datastoreItem xmlns:ds="http://schemas.openxmlformats.org/officeDocument/2006/customXml" ds:itemID="{A2CAE70A-FC23-4A4A-BD21-D174C75F528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fd22ef30-2ac2-40dc-8039-cc1d65575c56"/>
    <ds:schemaRef ds:uri="f366afda-3745-45ac-b089-2151a6f325da"/>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5635DEFA-EF74-478B-A33A-AF8BB4F046CC}">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FM's BAME Advisory Group 16.12.2020</Template>
  <TotalTime>5121</TotalTime>
  <Words>10597</Words>
  <Application>Microsoft Office PowerPoint</Application>
  <PresentationFormat>Widescreen</PresentationFormat>
  <Paragraphs>788</Paragraphs>
  <Slides>71</Slides>
  <Notes>26</Notes>
  <HiddenSlides>0</HiddenSlides>
  <MMClips>0</MMClips>
  <ScaleCrop>false</ScaleCrop>
  <HeadingPairs>
    <vt:vector size="4" baseType="variant">
      <vt:variant>
        <vt:lpstr>Theme</vt:lpstr>
      </vt:variant>
      <vt:variant>
        <vt:i4>1</vt:i4>
      </vt:variant>
      <vt:variant>
        <vt:lpstr>Slide Titles</vt:lpstr>
      </vt:variant>
      <vt:variant>
        <vt:i4>71</vt:i4>
      </vt:variant>
    </vt:vector>
  </HeadingPairs>
  <TitlesOfParts>
    <vt:vector size="72" baseType="lpstr">
      <vt:lpstr>Office Theme</vt:lpstr>
      <vt:lpstr>PowerPoint Presentation</vt:lpstr>
      <vt:lpstr>Acknowledgements</vt:lpstr>
      <vt:lpstr>Background</vt:lpstr>
      <vt:lpstr>Key publications </vt:lpstr>
      <vt:lpstr>Prerequisites to administering RSV vaccines</vt:lpstr>
      <vt:lpstr>Training resources </vt:lpstr>
      <vt:lpstr>PGDs</vt:lpstr>
      <vt:lpstr>RSV disease  Dr Catherine Moore - Consultant Clinical Scientist, Director Wales National Influenza Centre, Wales Specialist Virology Centre, Public Health Wales </vt:lpstr>
      <vt:lpstr>Respiratory Syncytial Virus (RSV)</vt:lpstr>
      <vt:lpstr>RSV the virus, immunity and vaccine targets </vt:lpstr>
      <vt:lpstr>RSV – The Disease in Infants</vt:lpstr>
      <vt:lpstr>RSV – The Disease in Adults</vt:lpstr>
      <vt:lpstr>RSV epidemiology  Simon Cottrell-Scientific Lead/ Senior Principal Epidemiologist  Public Health Wales – CDSC Health Protection</vt:lpstr>
      <vt:lpstr>RSV epidemiology</vt:lpstr>
      <vt:lpstr>RSV burden in Wales (&lt;5ys) And the impact of COVID-19 restrictions on RSV seasonality        </vt:lpstr>
      <vt:lpstr>RSV seasonality pre and post 2020         </vt:lpstr>
      <vt:lpstr>Respiratory Syncytial Virus (RSV)  </vt:lpstr>
      <vt:lpstr>RSV Burden of disease in Wales </vt:lpstr>
      <vt:lpstr>RSV Burden of disease in Wales </vt:lpstr>
      <vt:lpstr>RSV vaccination of older adults programme  Ceriann Howard Specialist Nurse Immunisation  VPDP, PHW  </vt:lpstr>
      <vt:lpstr>Routine vaccination programme for older adults and eligibility</vt:lpstr>
      <vt:lpstr>Catch-up campaign</vt:lpstr>
      <vt:lpstr>Eligibility table</vt:lpstr>
      <vt:lpstr>Administering Abrysvo® at the same time as seasonal influenza vaccine </vt:lpstr>
      <vt:lpstr>Administering Abrysvo® at the same time as COVID-19 vaccine </vt:lpstr>
      <vt:lpstr>Administering Abrysvo® at the same time as other vaccines</vt:lpstr>
      <vt:lpstr>Co-administration: </vt:lpstr>
      <vt:lpstr>PowerPoint Presentation</vt:lpstr>
      <vt:lpstr>Routine vaccination programme for pregnant women and eligibility  </vt:lpstr>
      <vt:lpstr>How the vaccine works to protect the infant</vt:lpstr>
      <vt:lpstr>When Abrysvo® should be given</vt:lpstr>
      <vt:lpstr>Abrysvo® vaccine given  before 28 weeks gestation</vt:lpstr>
      <vt:lpstr>Women with current or  previous history of RSV</vt:lpstr>
      <vt:lpstr>Co-administration of Abrysvo® in pregnancy </vt:lpstr>
      <vt:lpstr>RSV monoclonal antibody for high-risk infants - Selective programme</vt:lpstr>
      <vt:lpstr>Ordering Considerations   Abrysvo® vaccine   Rhys Oats Vaccine Supply and Logistics Lead Vaccine Programme Wales</vt:lpstr>
      <vt:lpstr>Storage Considerations   Abrysvo® vaccine </vt:lpstr>
      <vt:lpstr>Ordering Considerations   Abrysvo® vaccine </vt:lpstr>
      <vt:lpstr>Abrysvo® RSV vaccine   Clare Powell Specialist Nurse Immunisation Training lead VPDP, PHW</vt:lpstr>
      <vt:lpstr>Abrysvo® vaccine: pharmaceutical information</vt:lpstr>
      <vt:lpstr>Abrysvo® vaccine:  effectiveness in older adults</vt:lpstr>
      <vt:lpstr>Abrysvo® vaccine: effectiveness in pregnant women for infant protection</vt:lpstr>
      <vt:lpstr>Abrysvo® vaccine safety in pregnant women</vt:lpstr>
      <vt:lpstr>Abrysvo® Vaccine safety in older adults</vt:lpstr>
      <vt:lpstr>Abrysvo® Vaccine safety</vt:lpstr>
      <vt:lpstr>Preparing the Abrysvo® vaccine </vt:lpstr>
      <vt:lpstr>Adverse reactions following vaccination in older adults</vt:lpstr>
      <vt:lpstr>Adverse reactions following vaccination in pregnant women</vt:lpstr>
      <vt:lpstr>Reporting adverse reactions</vt:lpstr>
      <vt:lpstr>The process of recording  Abrysvo® vaccines given  Katie Rees - Principal Support &amp; Business Analyst (DHCW - PCMH Digital)</vt:lpstr>
      <vt:lpstr>DHCW RSV Update</vt:lpstr>
      <vt:lpstr>PowerPoint Presentation</vt:lpstr>
      <vt:lpstr>PowerPoint Presentation</vt:lpstr>
      <vt:lpstr>Proposed work – Pregnancy/ Pre school  </vt:lpstr>
      <vt:lpstr>Proposed work – adults </vt:lpstr>
      <vt:lpstr>Time to talk survey</vt:lpstr>
      <vt:lpstr>Communication and engagement  Sheona Roberts Communications officer PHW </vt:lpstr>
      <vt:lpstr>RSV – Communications so far   </vt:lpstr>
      <vt:lpstr>August 2024 – Knowledge building </vt:lpstr>
      <vt:lpstr>August cont. </vt:lpstr>
      <vt:lpstr>RSV  -   partnership approach   </vt:lpstr>
      <vt:lpstr>RSV  - Paid for activity  </vt:lpstr>
      <vt:lpstr>RSV  - Paid for activity  </vt:lpstr>
      <vt:lpstr>RSV  - Paid for activity  </vt:lpstr>
      <vt:lpstr>RSV  - Paid for activity  </vt:lpstr>
      <vt:lpstr>RSV - Media relations </vt:lpstr>
      <vt:lpstr>RSV resources  Juliet Norwood Specialist Nurse Immunisation VPDP, PHW</vt:lpstr>
      <vt:lpstr>Maternal vaccination resources </vt:lpstr>
      <vt:lpstr>Older adult patient resources </vt:lpstr>
      <vt:lpstr>Optimising Vaccine Uptake: Using motivational interviewing for better conversations eLearning  </vt:lpstr>
      <vt:lpstr>Further information</vt:lpstr>
    </vt:vector>
  </TitlesOfParts>
  <Company>Public Health Wales NHS Trust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Jasmin Chowdhury (Public Health Wales)</dc:creator>
  <cp:lastModifiedBy>Clare Powell (Public Health Wales)</cp:lastModifiedBy>
  <cp:revision>124</cp:revision>
  <dcterms:created xsi:type="dcterms:W3CDTF">2020-12-14T08:16:43Z</dcterms:created>
  <dcterms:modified xsi:type="dcterms:W3CDTF">2024-08-13T08:31:32Z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0x0101005E292F9FDDF97946BAEAC42ED7AE21B0</vt:lpwstr>
  </property>
</Properties>
</file>