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2"/>
  </p:notesMasterIdLst>
  <p:handoutMasterIdLst>
    <p:handoutMasterId r:id="rId73"/>
  </p:handoutMasterIdLst>
  <p:sldIdLst>
    <p:sldId id="256" r:id="rId5"/>
    <p:sldId id="257" r:id="rId6"/>
    <p:sldId id="321" r:id="rId7"/>
    <p:sldId id="258" r:id="rId8"/>
    <p:sldId id="2147375648" r:id="rId9"/>
    <p:sldId id="259" r:id="rId10"/>
    <p:sldId id="260" r:id="rId11"/>
    <p:sldId id="261" r:id="rId12"/>
    <p:sldId id="262" r:id="rId13"/>
    <p:sldId id="263" r:id="rId14"/>
    <p:sldId id="264" r:id="rId15"/>
    <p:sldId id="2147375659" r:id="rId16"/>
    <p:sldId id="2147375666" r:id="rId17"/>
    <p:sldId id="265" r:id="rId18"/>
    <p:sldId id="313" r:id="rId19"/>
    <p:sldId id="2147375657" r:id="rId20"/>
    <p:sldId id="314" r:id="rId21"/>
    <p:sldId id="315" r:id="rId22"/>
    <p:sldId id="2147375655" r:id="rId23"/>
    <p:sldId id="2147375656" r:id="rId24"/>
    <p:sldId id="2147375658" r:id="rId25"/>
    <p:sldId id="266" r:id="rId26"/>
    <p:sldId id="267" r:id="rId27"/>
    <p:sldId id="268" r:id="rId28"/>
    <p:sldId id="270" r:id="rId29"/>
    <p:sldId id="271" r:id="rId30"/>
    <p:sldId id="2147375667" r:id="rId31"/>
    <p:sldId id="272" r:id="rId32"/>
    <p:sldId id="273" r:id="rId33"/>
    <p:sldId id="274" r:id="rId34"/>
    <p:sldId id="275" r:id="rId35"/>
    <p:sldId id="2147375663" r:id="rId36"/>
    <p:sldId id="2147375664" r:id="rId37"/>
    <p:sldId id="2147375665" r:id="rId38"/>
    <p:sldId id="282" r:id="rId39"/>
    <p:sldId id="276" r:id="rId40"/>
    <p:sldId id="277" r:id="rId41"/>
    <p:sldId id="278" r:id="rId42"/>
    <p:sldId id="2147375662" r:id="rId43"/>
    <p:sldId id="279" r:id="rId44"/>
    <p:sldId id="2147375661" r:id="rId45"/>
    <p:sldId id="318" r:id="rId46"/>
    <p:sldId id="280" r:id="rId47"/>
    <p:sldId id="283" r:id="rId48"/>
    <p:sldId id="284" r:id="rId49"/>
    <p:sldId id="285" r:id="rId50"/>
    <p:sldId id="286" r:id="rId51"/>
    <p:sldId id="287" r:id="rId52"/>
    <p:sldId id="289" r:id="rId53"/>
    <p:sldId id="290" r:id="rId54"/>
    <p:sldId id="2147375653" r:id="rId55"/>
    <p:sldId id="2147375654" r:id="rId56"/>
    <p:sldId id="291" r:id="rId57"/>
    <p:sldId id="292" r:id="rId58"/>
    <p:sldId id="293" r:id="rId59"/>
    <p:sldId id="294" r:id="rId60"/>
    <p:sldId id="296" r:id="rId61"/>
    <p:sldId id="319" r:id="rId62"/>
    <p:sldId id="2147375660" r:id="rId63"/>
    <p:sldId id="297" r:id="rId64"/>
    <p:sldId id="298" r:id="rId65"/>
    <p:sldId id="307" r:id="rId66"/>
    <p:sldId id="308" r:id="rId67"/>
    <p:sldId id="309" r:id="rId68"/>
    <p:sldId id="310" r:id="rId69"/>
    <p:sldId id="311" r:id="rId70"/>
    <p:sldId id="312" r:id="rId7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F31F68B-6833-20D3-571D-F858909AC428}" name="Rosemary Jones (Public Health Wales)" initials="RJ(HW" userId="S-1-5-21-978635462-3828570294-627434887-198391" providerId="AD"/>
  <p188:author id="{C11460A8-C1E2-2352-9CA8-9FFD42E0F657}" name="Clare Powell (Public Health Wales)" initials="CP(HW" userId="S::Clare.Powell2@wales.nhs.uk::d7f25bbe-a553-4284-9dbf-a45ba97dae4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Jackie Blayney (Public Health Wales - No. 2 Capital Quarter)" initials="JB(HWN2CQ" lastIdx="23" clrIdx="6">
    <p:extLst>
      <p:ext uri="{19B8F6BF-5375-455C-9EA6-DF929625EA0E}">
        <p15:presenceInfo xmlns:p15="http://schemas.microsoft.com/office/powerpoint/2012/main" userId="S::Jackie.Blayney@wales.nhs.uk::633d779f-4707-4e3e-888e-a968d3c25860" providerId="AD"/>
      </p:ext>
    </p:extLst>
  </p:cmAuthor>
  <p:cmAuthor id="1" name="Jodie Phillips (Public Health Wales - No. 2 Capital Quarter)" initials="JP(HW-N2CQ" lastIdx="12" clrIdx="0">
    <p:extLst>
      <p:ext uri="{19B8F6BF-5375-455C-9EA6-DF929625EA0E}">
        <p15:presenceInfo xmlns:p15="http://schemas.microsoft.com/office/powerpoint/2012/main" userId="S-1-5-21-978635462-3828570294-627434887-1192716" providerId="AD"/>
      </p:ext>
    </p:extLst>
  </p:cmAuthor>
  <p:cmAuthor id="8" name="Clare Powell (Public Health Wales)" initials="CP(HW" lastIdx="43" clrIdx="7">
    <p:extLst>
      <p:ext uri="{19B8F6BF-5375-455C-9EA6-DF929625EA0E}">
        <p15:presenceInfo xmlns:p15="http://schemas.microsoft.com/office/powerpoint/2012/main" userId="S::Clare.Powell2@wales.nhs.uk::d7f25bbe-a553-4284-9dbf-a45ba97dae4b" providerId="AD"/>
      </p:ext>
    </p:extLst>
  </p:cmAuthor>
  <p:cmAuthor id="2" name="Hannah Y. Lindsay (Public Health Wales - No. 2 Capital Quarter)" initials="HYL(HW-N2CQ" lastIdx="5" clrIdx="1">
    <p:extLst>
      <p:ext uri="{19B8F6BF-5375-455C-9EA6-DF929625EA0E}">
        <p15:presenceInfo xmlns:p15="http://schemas.microsoft.com/office/powerpoint/2012/main" userId="S-1-5-21-978635462-3828570294-627434887-1147744" providerId="AD"/>
      </p:ext>
    </p:extLst>
  </p:cmAuthor>
  <p:cmAuthor id="3" name="Lesley Lewis (Public Health Wales - No. 2 Capital Quarter)" initials="LL(HW-N2CQ" lastIdx="14" clrIdx="2">
    <p:extLst>
      <p:ext uri="{19B8F6BF-5375-455C-9EA6-DF929625EA0E}">
        <p15:presenceInfo xmlns:p15="http://schemas.microsoft.com/office/powerpoint/2012/main" userId="S-1-5-21-978635462-3828570294-627434887-913762" providerId="AD"/>
      </p:ext>
    </p:extLst>
  </p:cmAuthor>
  <p:cmAuthor id="4" name="Ashley Gould (Public Health Wales - No. 2 Capital Quarter)" initials="AG(HW-N2CQ" lastIdx="20" clrIdx="3">
    <p:extLst>
      <p:ext uri="{19B8F6BF-5375-455C-9EA6-DF929625EA0E}">
        <p15:presenceInfo xmlns:p15="http://schemas.microsoft.com/office/powerpoint/2012/main" userId="S-1-5-21-978635462-3828570294-627434887-274402" providerId="AD"/>
      </p:ext>
    </p:extLst>
  </p:cmAuthor>
  <p:cmAuthor id="5" name="James Field (Public Health Wales - No. 2 Capital Quarter)" initials="JQ" lastIdx="13" clrIdx="4">
    <p:extLst>
      <p:ext uri="{19B8F6BF-5375-455C-9EA6-DF929625EA0E}">
        <p15:presenceInfo xmlns:p15="http://schemas.microsoft.com/office/powerpoint/2012/main" userId="S::james.field@wales.nhs.uk::7456450a-a083-4289-9b33-e13e318a5e89" providerId="AD"/>
      </p:ext>
    </p:extLst>
  </p:cmAuthor>
  <p:cmAuthor id="6" name="Rosemary Jones (Public Health Wales)" initials="RJ(HW" lastIdx="77" clrIdx="5">
    <p:extLst>
      <p:ext uri="{19B8F6BF-5375-455C-9EA6-DF929625EA0E}">
        <p15:presenceInfo xmlns:p15="http://schemas.microsoft.com/office/powerpoint/2012/main" userId="S-1-5-21-978635462-3828570294-627434887-1983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2A73"/>
    <a:srgbClr val="00A7A7"/>
    <a:srgbClr val="29B8CE"/>
    <a:srgbClr val="B2E7F0"/>
    <a:srgbClr val="FFD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43" autoAdjust="0"/>
    <p:restoredTop sz="94660"/>
  </p:normalViewPr>
  <p:slideViewPr>
    <p:cSldViewPr snapToGrid="0">
      <p:cViewPr varScale="1">
        <p:scale>
          <a:sx n="59" d="100"/>
          <a:sy n="59" d="100"/>
        </p:scale>
        <p:origin x="64" y="196"/>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commentAuthors" Target="commentAuthors.xml"/><Relationship Id="rId79" Type="http://schemas.microsoft.com/office/2018/10/relationships/authors" Target="author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handoutMaster" Target="handoutMasters/handoutMaster1.xml"/><Relationship Id="rId78"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BFEFFB-9D59-421A-A817-24758BCB8412}" type="datetimeFigureOut">
              <a:rPr lang="en-GB" smtClean="0"/>
              <a:t>06/07/2023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BA053-F0AD-45AD-8A89-5960FC23B41D}" type="slidenum">
              <a:rPr lang="en-GB" smtClean="0"/>
              <a:t>‹#›</a:t>
            </a:fld>
            <a:endParaRPr lang="en-GB"/>
          </a:p>
        </p:txBody>
      </p:sp>
    </p:spTree>
    <p:extLst>
      <p:ext uri="{BB962C8B-B14F-4D97-AF65-F5344CB8AC3E}">
        <p14:creationId xmlns:p14="http://schemas.microsoft.com/office/powerpoint/2010/main" val="238088419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9E7099-F52E-4117-8D96-2AA360E78F7F}" type="datetimeFigureOut">
              <a:rPr lang="en-GB" smtClean="0"/>
              <a:t>06/07/2023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a:t>COVID-19 Vaccine Equity Committee Meeting </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E9AB69-1183-4A53-8418-DBE90C92BBE7}" type="slidenum">
              <a:rPr lang="en-GB" smtClean="0"/>
              <a:t>‹#›</a:t>
            </a:fld>
            <a:endParaRPr lang="en-GB"/>
          </a:p>
        </p:txBody>
      </p:sp>
    </p:spTree>
    <p:extLst>
      <p:ext uri="{BB962C8B-B14F-4D97-AF65-F5344CB8AC3E}">
        <p14:creationId xmlns:p14="http://schemas.microsoft.com/office/powerpoint/2010/main" val="57785865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uk/government/publications/single-dose-of-hpv-vaccine-jcvi-concluding-advice/jcvi-statement-on-a-one-dose-schedule-for-the-routine-hpv-immunisation-programme"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ww.gov.uk/government/publications/single-dose-of-hpv-vaccine-jcvi-interim-advice"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gov.uk/government/publications/single-dose-of-hpv-vaccine-jcvi-concluding-advice/jcvi-statement-on-a-one-dose-schedule-for-the-routine-hpv-immunisation-programme"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www.gov.uk/government/publications/single-dose-of-hpv-vaccine-jcvi-interim-advice"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gov.uk/government/publications/single-dose-of-hpv-vaccine-jcvi-concluding-advice/jcvi-statement-on-a-one-dose-schedule-for-the-routine-hpv-immunisation-programme"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www.gov.uk/government/publications/single-dose-of-hpv-vaccine-jcvi-interim-advice"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uk/government/publications/single-dose-of-hpv-vaccine-jcvi-concluding-advice/jcvi-statement-on-a-one-dose-schedule-for-the-routine-hpv-immunisation-programme"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www.gov.uk/government/publications/single-dose-of-hpv-vaccine-jcvi-interim-advice"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pubmed.ncbi.nlm.nih.gov/16949995/"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ncbi.nlm.nih.gov/pmc/articles/PMC4830161/" TargetMode="External"/><Relationship Id="rId2" Type="http://schemas.openxmlformats.org/officeDocument/2006/relationships/slide" Target="../slides/slide23.xml"/><Relationship Id="rId1" Type="http://schemas.openxmlformats.org/officeDocument/2006/relationships/notesMaster" Target="../notesMasters/notesMaster1.xml"/><Relationship Id="rId5" Type="http://schemas.openxmlformats.org/officeDocument/2006/relationships/hyperlink" Target="http://www.cancerresearchuk.org/health-professional/cancer-statistics/statistics-by-cancer-type/head-and-neck-cancers/risk-factors#ref-10" TargetMode="External"/><Relationship Id="rId4" Type="http://schemas.openxmlformats.org/officeDocument/2006/relationships/hyperlink" Target="http://www.cancerresearchuk.org/about-cancer/causes-of-cancer/infections-eg-hpv-and-cancer/does-hpv-cause-cancer?_ga=2.107067074.1715641418.1562227587-1516946824.1550596213" TargetMode="Externa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nhswales365.sharepoint.com/sites/PHW_VPDPComms/SitePages/Frequently-asked-questions.aspx"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medicines.org.uk/emc/product/7330/smpc"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www.ncbi.nlm.nih.gov/pubmed/22291111"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www.who.int/news/item/31-10-2019-major-milestone-reached-as-100-countries-have-introduced-hpv-vaccine-into-national-schedule" TargetMode="External"/><Relationship Id="rId2" Type="http://schemas.openxmlformats.org/officeDocument/2006/relationships/slide" Target="../slides/slide30.xml"/><Relationship Id="rId1" Type="http://schemas.openxmlformats.org/officeDocument/2006/relationships/notesMaster" Target="../notesMasters/notesMaster1.xml"/><Relationship Id="rId5" Type="http://schemas.openxmlformats.org/officeDocument/2006/relationships/hyperlink" Target="https://www.cdc.gov/vaccinesafety/vaccines/hpv-vaccine.html" TargetMode="External"/><Relationship Id="rId4" Type="http://schemas.openxmlformats.org/officeDocument/2006/relationships/hyperlink" Target="http://www.gavi.org/types-support/vaccine-support/human-papillomavirus"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gov.uk/government/publications/human-papillomavirus-hpv-the-green-book-chapter-18a"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www.gov.wales/hpv-immunisation-programme-update-whc2023016"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www.gov.uk/government/publications/human-papillomavirus-hpv-the-green-book-chapter-18a" TargetMode="Externa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www.gov.uk/government/publications/human-papillomavirus-hpv-the-green-book-chapter-18a"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gov.wales/changes-vaccine-hpv-immunisation-programme-whc2022023"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apps.who.int/iris/bitstream/handle/10665/365350/WER9750-eng-fre.pdf"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s://phw.nhs.wales/topics/immunisation-and-vaccines/vaccine-resources-for-health-and-social-care-professionals/patient-group-directions-pgds-and-protocols-landing-page/"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assets.publishing.service.gov.uk/government/uploads/system/uploads/attachment_data/file/147915/Green-Book-Chapter-4.pdf"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ww.medicines.org.uk/emc/"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s://www.gov.uk/government/publications/human-papillomavirus-hpv-the-green-book-chapter-18a" TargetMode="Externa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3" Type="http://schemas.openxmlformats.org/officeDocument/2006/relationships/hyperlink" Target="https://www.medicines.org.uk/emc/product/7330/smpc"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gov.uk/government/publications/surveillance-and-monitoring-for-vaccine-safety-the-green-book-chapter-9"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www.gov.uk/government/publications/storage-distribution-and-disposal-of-vaccines-the-green-book-chapter-3" TargetMode="External"/><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apps.who.int/iris/bitstream/handle/10665/365350/WER9750-eng-fre.pdf"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apps.who.int/iris/bitstream/handle/10665/365350/WER9750-eng-fre.pdf"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apps.who.int/iris/bitstream/handle/10665/365350/WER9750-eng-fre.pdf"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hyperlink" Target="https://www.thelancet.com/journals/lancet/article/PIIS0140-6736(21)02178-4/fulltext" TargetMode="External"/><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s://doi.org/10.1038/bjc.2014.479"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s://phw.nhs.wales/topics/immunisation-and-vaccines/cover-national-childhood-immunisation-uptake-data/" TargetMode="External"/><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phw.nhs.wales/topics/immunisation-and-vaccines/cover-national-childhood-immunisation-uptake-data/" TargetMode="External"/><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s://nhswales365.sharepoint.com/sites/PHW_VPDPComms/SitePages/Childhood-Immunisation-(COVER).aspx"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s://phw.nhs.wales/news/parents-and-young-people-urged-to-use-trusted-sources-for-vaccine-information/attitudes-towards-covid-19-and-flu-immunisations-among-young-people-and-parents/"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apps.who.int/iris/bitstream/handle/10665/365350/WER9750-eng-fre.pdf"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kern="1200" dirty="0">
                <a:solidFill>
                  <a:schemeClr val="tx1"/>
                </a:solidFill>
                <a:latin typeface="Arial" charset="0"/>
                <a:ea typeface="ＭＳ Ｐゴシック" charset="-128"/>
                <a:cs typeface="+mn-cs"/>
              </a:rPr>
              <a:t>Material contained in this document may be reproduced without prior permission provided it is done so accurately and is not used in a misleading context.</a:t>
            </a:r>
          </a:p>
          <a:p>
            <a:pPr>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Acknowledgement to Public Health Wales NHS Trust to be stated.</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eaLnBrk="1" fontAlgn="auto" hangingPunct="1">
              <a:spcBef>
                <a:spcPts val="0"/>
              </a:spcBef>
              <a:spcAft>
                <a:spcPts val="0"/>
              </a:spcAft>
              <a:defRPr/>
            </a:pPr>
            <a:r>
              <a:rPr lang="en-GB" sz="1200" kern="1200" dirty="0">
                <a:solidFill>
                  <a:schemeClr val="tx1"/>
                </a:solidFill>
                <a:latin typeface="Arial" charset="0"/>
                <a:ea typeface="ＭＳ Ｐゴシック" charset="-128"/>
                <a:cs typeface="+mn-cs"/>
              </a:rPr>
              <a:t>© 2023 Public Health Wales NHS Trust.</a:t>
            </a:r>
          </a:p>
          <a:p>
            <a:pPr eaLnBrk="1" fontAlgn="auto" hangingPunct="1">
              <a:spcBef>
                <a:spcPts val="0"/>
              </a:spcBef>
              <a:spcAft>
                <a:spcPts val="0"/>
              </a:spcAft>
              <a:defRPr/>
            </a:pPr>
            <a:endParaRPr lang="en-GB" sz="1200" kern="1200" dirty="0">
              <a:solidFill>
                <a:schemeClr val="tx1"/>
              </a:solidFill>
              <a:latin typeface="Arial" charset="0"/>
              <a:ea typeface="ＭＳ Ｐゴシック" charset="-128"/>
              <a:cs typeface="+mn-cs"/>
            </a:endParaRPr>
          </a:p>
          <a:p>
            <a:pPr lvl="0"/>
            <a:r>
              <a:rPr lang="en-GB" b="1" dirty="0"/>
              <a:t>Rationale for resource</a:t>
            </a:r>
          </a:p>
          <a:p>
            <a:pPr lvl="0"/>
            <a:r>
              <a:rPr lang="en-GB" dirty="0"/>
              <a:t>This resource is designed to support practitioners and registered  healthcare practitioners (including vaccinators) involved in the delivery of the HPV MSM vaccination programme in Wales.</a:t>
            </a:r>
          </a:p>
          <a:p>
            <a:pPr lvl="0"/>
            <a:endParaRPr lang="en-GB" dirty="0"/>
          </a:p>
          <a:p>
            <a:pPr lvl="0"/>
            <a:r>
              <a:rPr lang="en-GB" dirty="0"/>
              <a:t>This resource does not cover the actual administration techniques involved in vaccination against HPV. If staff are required to deliver vaccinations, they should refer to their line manager for alternative training.</a:t>
            </a:r>
          </a:p>
          <a:p>
            <a:pPr lvl="0"/>
            <a:endParaRPr lang="en-GB" dirty="0"/>
          </a:p>
          <a:p>
            <a:pPr lvl="0"/>
            <a:r>
              <a:rPr lang="en-GB" dirty="0"/>
              <a:t>Please note:  These educational resources continue to be updated as required to support this programme but do not replace the clinical judgement of practitioners. Practitioners should refer to the Green Book (maintained and updated by UK Health Security Agency, formerly Public Health England) when administering the vaccine. Immunisation against infectious diseases: Human papillomavirus (HPV) 18a: </a:t>
            </a:r>
            <a:r>
              <a:rPr lang="en-GB" dirty="0">
                <a:hlinkClick r:id="rId3"/>
              </a:rPr>
              <a:t>Human papillomavirus (HPV): the green book, chapter 18a - GOV.UK (www.gov.uk)</a:t>
            </a:r>
            <a:endParaRPr lang="en-GB" dirty="0"/>
          </a:p>
          <a:p>
            <a:pPr eaLnBrk="1" fontAlgn="auto" hangingPunct="1">
              <a:spcBef>
                <a:spcPts val="0"/>
              </a:spcBef>
              <a:spcAft>
                <a:spcPts val="0"/>
              </a:spcAft>
              <a:defRPr/>
            </a:pPr>
            <a:endParaRPr lang="en-US" dirty="0">
              <a:latin typeface="Arial" pitchFamily="34" charset="0"/>
              <a:ea typeface="ＭＳ Ｐゴシック" pitchFamily="34" charset="-128"/>
            </a:endParaRPr>
          </a:p>
          <a:p>
            <a:endParaRPr lang="en-GB" dirty="0"/>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a:t>
            </a:fld>
            <a:endParaRPr lang="en-GB"/>
          </a:p>
        </p:txBody>
      </p:sp>
    </p:spTree>
    <p:extLst>
      <p:ext uri="{BB962C8B-B14F-4D97-AF65-F5344CB8AC3E}">
        <p14:creationId xmlns:p14="http://schemas.microsoft.com/office/powerpoint/2010/main" val="855552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JCVI</a:t>
            </a:r>
            <a:r>
              <a:rPr lang="en-GB" baseline="0" dirty="0"/>
              <a:t> statement on one-dose HPV routine programme, August 2022: </a:t>
            </a: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https://www.gov.uk/government/publications/single-dose-of-hpv-vaccine-jcvi-concluding-advice/jcvi-statement-on-a-one-dose-schedule-for-the-routine-hpv-immunisation-programme</a:t>
            </a:r>
            <a:r>
              <a:rPr lang="en-GB" baseline="0" dirty="0"/>
              <a:t>  </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JCVI interim statement HPV one dose February 2022: </a:t>
            </a:r>
            <a:r>
              <a:rPr lang="en-GB" sz="1200" u="sng" kern="1200" dirty="0">
                <a:solidFill>
                  <a:schemeClr val="tx1"/>
                </a:solidFill>
                <a:effectLst/>
                <a:latin typeface="+mn-lt"/>
                <a:ea typeface="+mn-ea"/>
                <a:cs typeface="+mn-cs"/>
                <a:hlinkClick r:id="rId4"/>
              </a:rPr>
              <a:t>https://www.gov.uk/government/publications/single-dose-of-hpv-vaccine-jcvi-interim-advice</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15</a:t>
            </a:fld>
            <a:endParaRPr lang="en-GB"/>
          </a:p>
        </p:txBody>
      </p:sp>
    </p:spTree>
    <p:extLst>
      <p:ext uri="{BB962C8B-B14F-4D97-AF65-F5344CB8AC3E}">
        <p14:creationId xmlns:p14="http://schemas.microsoft.com/office/powerpoint/2010/main" val="3598270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2484865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JCVI</a:t>
            </a:r>
            <a:r>
              <a:rPr lang="en-GB" baseline="0" dirty="0"/>
              <a:t> statement on one-dose HPV routine programme, August 2022: </a:t>
            </a:r>
            <a:r>
              <a:rPr lang="en-GB" sz="12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https://www.gov.uk/government/publications/single-dose-of-hpv-vaccine-jcvi-concluding-advice/jcvi-statement-on-a-one-dose-schedule-for-the-routine-hpv-immunisation-programme</a:t>
            </a:r>
            <a:endParaRPr lang="en-GB" baseline="0" dirty="0"/>
          </a:p>
          <a:p>
            <a:endParaRPr lang="en-GB" baseline="0" dirty="0"/>
          </a:p>
          <a:p>
            <a:r>
              <a:rPr lang="en-GB" baseline="0" dirty="0"/>
              <a:t>JCVI interim statement HPV one dose February 2022: </a:t>
            </a: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https://www.gov.uk/government/publications/single-dose-of-hpv-vaccine-jcvi-interim-advice</a:t>
            </a:r>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17</a:t>
            </a:fld>
            <a:endParaRPr lang="en-GB"/>
          </a:p>
        </p:txBody>
      </p:sp>
    </p:spTree>
    <p:extLst>
      <p:ext uri="{BB962C8B-B14F-4D97-AF65-F5344CB8AC3E}">
        <p14:creationId xmlns:p14="http://schemas.microsoft.com/office/powerpoint/2010/main" val="3555370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JCVI</a:t>
            </a:r>
            <a:r>
              <a:rPr lang="en-GB" baseline="0" dirty="0"/>
              <a:t> statement on one-dose HPV routine programme, August 2022: </a:t>
            </a:r>
            <a:r>
              <a:rPr lang="en-GB" sz="12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https://www.gov.uk/government/publications/single-dose-of-hpv-vaccine-jcvi-concluding-advice/jcvi-statement-on-a-one-dose-schedule-for-the-routine-hpv-immunisation-programme</a:t>
            </a:r>
            <a:endParaRPr lang="en-GB" baseline="0" dirty="0"/>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JCVI interim statement HPV one dose February 2022: </a:t>
            </a:r>
            <a:r>
              <a:rPr lang="en-GB" sz="12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https://www.gov.uk/government/publications/single-dose-of-hpv-vaccine-jcvi-interim-advice</a:t>
            </a:r>
            <a:endParaRPr lang="en-GB"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18</a:t>
            </a:fld>
            <a:endParaRPr lang="en-GB"/>
          </a:p>
        </p:txBody>
      </p:sp>
    </p:spTree>
    <p:extLst>
      <p:ext uri="{BB962C8B-B14F-4D97-AF65-F5344CB8AC3E}">
        <p14:creationId xmlns:p14="http://schemas.microsoft.com/office/powerpoint/2010/main" val="6503881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*Catch up for the routine adolescent programme is up to the age of 25 for: girls born after 1 September 1991; and boys born after 1 September 2006. Therefore, those eligible for catch up in the routine programme will also only require one dose. </a:t>
            </a:r>
          </a:p>
          <a:p>
            <a:endParaRPr lang="en-GB" dirty="0"/>
          </a:p>
          <a:p>
            <a:r>
              <a:rPr lang="en-GB" dirty="0"/>
              <a:t>JCVI</a:t>
            </a:r>
            <a:r>
              <a:rPr lang="en-GB" baseline="0" dirty="0"/>
              <a:t> statement on one-dose HPV routine programme, August 2022: </a:t>
            </a:r>
            <a:r>
              <a:rPr lang="en-GB" sz="12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https://www.gov.uk/government/publications/single-dose-of-hpv-vaccine-jcvi-concluding-advice/jcvi-statement-on-a-one-dose-schedule-for-the-routine-hpv-immunisation-programme</a:t>
            </a:r>
            <a:endParaRPr lang="en-GB" baseline="0" dirty="0"/>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JCVI interim statement HPV one dose February 2022: </a:t>
            </a:r>
            <a:r>
              <a:rPr lang="en-GB" sz="12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https://www.gov.uk/government/publications/single-dose-of-hpv-vaccine-jcvi-interim-advice</a:t>
            </a:r>
            <a:endParaRPr lang="en-GB"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2369029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3541206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Although</a:t>
            </a:r>
            <a:r>
              <a:rPr lang="en-GB" baseline="0" dirty="0"/>
              <a:t> the global strategy 90% target for vaccine uptake at 15 years is for girls only, the 90% target for Wales also includes boys.</a:t>
            </a:r>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21</a:t>
            </a:fld>
            <a:endParaRPr lang="en-GB"/>
          </a:p>
        </p:txBody>
      </p:sp>
    </p:spTree>
    <p:extLst>
      <p:ext uri="{BB962C8B-B14F-4D97-AF65-F5344CB8AC3E}">
        <p14:creationId xmlns:p14="http://schemas.microsoft.com/office/powerpoint/2010/main" val="33333926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Munoz N, </a:t>
            </a:r>
            <a:r>
              <a:rPr lang="en-GB" sz="1200" b="0" i="0" u="none" strike="noStrike" kern="1200" baseline="0" dirty="0" err="1">
                <a:solidFill>
                  <a:schemeClr val="tx1"/>
                </a:solidFill>
                <a:latin typeface="+mn-lt"/>
                <a:ea typeface="+mn-ea"/>
                <a:cs typeface="+mn-cs"/>
              </a:rPr>
              <a:t>Castellsague</a:t>
            </a:r>
            <a:r>
              <a:rPr lang="en-GB" sz="1200" b="0" i="0" u="none" strike="noStrike" kern="1200" baseline="0" dirty="0">
                <a:solidFill>
                  <a:schemeClr val="tx1"/>
                </a:solidFill>
                <a:latin typeface="+mn-lt"/>
                <a:ea typeface="+mn-ea"/>
                <a:cs typeface="+mn-cs"/>
              </a:rPr>
              <a:t> X, de Gonzalez AB </a:t>
            </a:r>
            <a:r>
              <a:rPr lang="en-GB" sz="1200" b="0" i="1" u="none" strike="noStrike" kern="1200" baseline="0" dirty="0">
                <a:solidFill>
                  <a:schemeClr val="tx1"/>
                </a:solidFill>
                <a:latin typeface="+mn-lt"/>
                <a:ea typeface="+mn-ea"/>
                <a:cs typeface="+mn-cs"/>
              </a:rPr>
              <a:t>et al</a:t>
            </a:r>
            <a:r>
              <a:rPr lang="en-GB" sz="1200" b="0" i="0" u="none" strike="noStrike" kern="1200" baseline="0" dirty="0">
                <a:solidFill>
                  <a:schemeClr val="tx1"/>
                </a:solidFill>
                <a:latin typeface="+mn-lt"/>
                <a:ea typeface="+mn-ea"/>
                <a:cs typeface="+mn-cs"/>
              </a:rPr>
              <a:t>. (2006) Chapter 1: HPV in the </a:t>
            </a:r>
            <a:r>
              <a:rPr lang="en-GB" sz="1200" b="0" i="0" u="none" strike="noStrike" kern="1200" baseline="0" dirty="0" err="1">
                <a:solidFill>
                  <a:schemeClr val="tx1"/>
                </a:solidFill>
                <a:latin typeface="+mn-lt"/>
                <a:ea typeface="+mn-ea"/>
                <a:cs typeface="+mn-cs"/>
              </a:rPr>
              <a:t>etiology</a:t>
            </a:r>
            <a:r>
              <a:rPr lang="en-GB" sz="1200" b="0" i="0" u="none" strike="noStrike" kern="1200" baseline="0" dirty="0">
                <a:solidFill>
                  <a:schemeClr val="tx1"/>
                </a:solidFill>
                <a:latin typeface="+mn-lt"/>
                <a:ea typeface="+mn-ea"/>
                <a:cs typeface="+mn-cs"/>
              </a:rPr>
              <a:t> of human cancer. </a:t>
            </a:r>
            <a:r>
              <a:rPr lang="en-GB" sz="1200" b="0" i="1" u="none" strike="noStrike" kern="1200" baseline="0" dirty="0">
                <a:solidFill>
                  <a:schemeClr val="tx1"/>
                </a:solidFill>
                <a:latin typeface="+mn-lt"/>
                <a:ea typeface="+mn-ea"/>
                <a:cs typeface="+mn-cs"/>
              </a:rPr>
              <a:t>Vaccine </a:t>
            </a:r>
            <a:r>
              <a:rPr lang="en-GB" sz="1200" b="1" i="0" u="none" strike="noStrike" kern="1200" baseline="0" dirty="0">
                <a:solidFill>
                  <a:schemeClr val="tx1"/>
                </a:solidFill>
                <a:latin typeface="+mn-lt"/>
                <a:ea typeface="+mn-ea"/>
                <a:cs typeface="+mn-cs"/>
              </a:rPr>
              <a:t>24S3 </a:t>
            </a:r>
            <a:r>
              <a:rPr lang="en-GB" sz="1200" b="0" i="0" u="none" strike="noStrike" kern="1200" baseline="0" dirty="0">
                <a:solidFill>
                  <a:schemeClr val="tx1"/>
                </a:solidFill>
                <a:latin typeface="+mn-lt"/>
                <a:ea typeface="+mn-ea"/>
                <a:cs typeface="+mn-cs"/>
              </a:rPr>
              <a:t>S1-S10. </a:t>
            </a:r>
            <a:r>
              <a:rPr lang="en-GB" sz="1200" u="sng" kern="1200" dirty="0">
                <a:solidFill>
                  <a:schemeClr val="tx1"/>
                </a:solidFill>
                <a:effectLst/>
                <a:latin typeface="+mn-lt"/>
                <a:ea typeface="+mn-ea"/>
                <a:cs typeface="+mn-cs"/>
                <a:hlinkClick r:id="rId3"/>
              </a:rPr>
              <a:t>https://pubmed.ncbi.nlm.nih.gov/16949995/</a:t>
            </a:r>
            <a:r>
              <a:rPr lang="en-GB"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baseline="0" dirty="0">
              <a:solidFill>
                <a:schemeClr val="tx1"/>
              </a:solidFill>
              <a:latin typeface="+mn-lt"/>
              <a:ea typeface="+mn-ea"/>
              <a:cs typeface="+mn-cs"/>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35298836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solidFill>
                  <a:srgbClr val="333333"/>
                </a:solidFill>
                <a:effectLst/>
                <a:latin typeface="Arial" panose="020B0604020202020204" pitchFamily="34" charset="0"/>
              </a:rPr>
              <a:t>In recent years there has been an increase of HPV positive oropharyngeal cancer and it is being seen in younger people aged between 40 and 50 years, who do not smoke.  1 in 55 men and 1 in 108 women will be diagnosed with oral cancer at some point in their life.</a:t>
            </a:r>
          </a:p>
          <a:p>
            <a:endParaRPr lang="en-GB" sz="1200" u="sng" kern="1200" dirty="0">
              <a:solidFill>
                <a:schemeClr val="tx1"/>
              </a:solidFill>
              <a:effectLst/>
              <a:latin typeface="+mn-lt"/>
              <a:ea typeface="+mn-ea"/>
              <a:cs typeface="+mn-cs"/>
              <a:hlinkClick r:id="rId3"/>
            </a:endParaRPr>
          </a:p>
          <a:p>
            <a:r>
              <a:rPr lang="en-GB" sz="1200" u="sng" kern="1200" dirty="0">
                <a:solidFill>
                  <a:schemeClr val="tx1"/>
                </a:solidFill>
                <a:effectLst/>
                <a:latin typeface="+mn-lt"/>
                <a:ea typeface="+mn-ea"/>
                <a:cs typeface="+mn-cs"/>
                <a:hlinkClick r:id="rId3"/>
              </a:rPr>
              <a:t>www.ncbi.nlm.nih.gov/pmc/articles/PMC4830161/</a:t>
            </a:r>
            <a:r>
              <a:rPr lang="en-GB" sz="1200" kern="1200" dirty="0">
                <a:solidFill>
                  <a:schemeClr val="tx1"/>
                </a:solidFill>
                <a:effectLst/>
                <a:latin typeface="+mn-lt"/>
                <a:ea typeface="+mn-ea"/>
                <a:cs typeface="+mn-cs"/>
              </a:rPr>
              <a:t> </a:t>
            </a:r>
          </a:p>
          <a:p>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hlinkClick r:id="rId4"/>
              </a:rPr>
              <a:t>www.cancerresearchuk.org/about-cancer/causes-of-cancer/infections-eg-hpv-and-cancer/does-hpv-cause-cancer?_ga=2.107067074.1715641418.1562227587-1516946824.1550596213</a:t>
            </a:r>
            <a:r>
              <a:rPr lang="en-GB" sz="1200" kern="1200" dirty="0">
                <a:solidFill>
                  <a:schemeClr val="tx1"/>
                </a:solidFill>
                <a:effectLst/>
                <a:latin typeface="+mn-lt"/>
                <a:ea typeface="+mn-ea"/>
                <a:cs typeface="+mn-cs"/>
              </a:rPr>
              <a:t> </a:t>
            </a:r>
          </a:p>
          <a:p>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hlinkClick r:id="rId5"/>
              </a:rPr>
              <a:t>www.cancerresearchuk.org/health-professional/cancer-statistics/statistics-by-cancer-type/head-and-neck-cancers/risk-factors#ref-10</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2883642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The vaccine is recommended for:</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mn-lt"/>
                <a:ea typeface="ヒラギノ角ゴ Pro W3" pitchFamily="84" charset="-128"/>
                <a:cs typeface="ヒラギノ角ゴ Pro W3" pitchFamily="84" charset="-128"/>
              </a:rPr>
              <a:t>all adolescents aged 12 – 13 years / in school Year 8</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mn-lt"/>
                <a:ea typeface="ヒラギノ角ゴ Pro W3" pitchFamily="84" charset="-128"/>
                <a:cs typeface="ヒラギノ角ゴ Pro W3" pitchFamily="84" charset="-128"/>
              </a:rPr>
              <a:t>MSM up to and including 45 years of age, attending Specialist Sexual Health Services and/or HIV clinics, regardless of risk, sexual behaviour or disease status.</a:t>
            </a:r>
            <a:r>
              <a:rPr lang="en-GB" sz="1200" kern="1200" baseline="0" dirty="0">
                <a:solidFill>
                  <a:schemeClr val="tx1"/>
                </a:solidFill>
                <a:effectLst/>
                <a:latin typeface="+mn-lt"/>
                <a:ea typeface="ヒラギノ角ゴ Pro W3" pitchFamily="84" charset="-128"/>
                <a:cs typeface="ヒラギノ角ゴ Pro W3" pitchFamily="84" charset="-128"/>
              </a:rPr>
              <a:t>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mn-lt"/>
                <a:ea typeface="ヒラギノ角ゴ Pro W3" pitchFamily="84" charset="-128"/>
                <a:cs typeface="ヒラギノ角ゴ Pro W3" pitchFamily="84" charset="-128"/>
              </a:rPr>
              <a:t>Non</a:t>
            </a:r>
            <a:r>
              <a:rPr lang="en-GB" sz="1200" kern="1200" baseline="0" dirty="0">
                <a:solidFill>
                  <a:schemeClr val="tx1"/>
                </a:solidFill>
                <a:effectLst/>
                <a:latin typeface="+mn-lt"/>
                <a:ea typeface="ヒラギノ角ゴ Pro W3" pitchFamily="84" charset="-128"/>
                <a:cs typeface="ヒラギノ角ゴ Pro W3" pitchFamily="84" charset="-128"/>
              </a:rPr>
              <a:t>–eligible individuals requesting vaccine should be assessed on </a:t>
            </a:r>
            <a:r>
              <a:rPr lang="en-GB" sz="1200" kern="1200" dirty="0">
                <a:solidFill>
                  <a:schemeClr val="tx1"/>
                </a:solidFill>
                <a:effectLst/>
                <a:latin typeface="+mn-lt"/>
                <a:ea typeface="ヒラギノ角ゴ Pro W3" pitchFamily="84" charset="-128"/>
                <a:cs typeface="ヒラギノ角ゴ Pro W3" pitchFamily="84" charset="-128"/>
              </a:rPr>
              <a:t>case-by-case basis.</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Clinicians are able to offer vaccinations outside of the national programme using individual clinical judgement, however in these instances, vaccine should be purchased directly from the manufacturer.</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sz="1200" kern="1200" dirty="0">
                <a:solidFill>
                  <a:schemeClr val="tx1"/>
                </a:solidFill>
                <a:effectLst/>
                <a:latin typeface="+mn-lt"/>
                <a:ea typeface="ヒラギノ角ゴ Pro W3" pitchFamily="84" charset="-128"/>
                <a:cs typeface="ヒラギノ角ゴ Pro W3" pitchFamily="84" charset="-128"/>
              </a:rPr>
              <a:t>Other individuals with a similar risk profile to that seen in the 16 – 45 year old MSM population may also benefit from vaccination.</a:t>
            </a:r>
          </a:p>
          <a:p>
            <a:endParaRPr lang="en-GB" dirty="0"/>
          </a:p>
          <a:p>
            <a:r>
              <a:rPr lang="en-GB" dirty="0"/>
              <a:t>Clinical FAQs are available here: </a:t>
            </a: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https://nhswales365.sharepoint.com/sites/PHW_VPDPComms/SitePages/Frequently-asked-questions.aspx</a:t>
            </a: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GB" sz="18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(NHS intranet only)</a:t>
            </a:r>
            <a:endParaRPr lang="en-GB" u="none"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1329017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FFFFFF"/>
                </a:solidFill>
                <a:latin typeface="Source Sans Pro" pitchFamily="34"/>
                <a:cs typeface="Arial" pitchFamily="34"/>
              </a:rPr>
              <a:t>Practitioners should always ensure they are accessing the most up to date information and guidance</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22436787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Gardasil</a:t>
            </a:r>
            <a:r>
              <a:rPr lang="en-GB" baseline="30000" dirty="0"/>
              <a:t>®</a:t>
            </a:r>
            <a:r>
              <a:rPr lang="en-GB" dirty="0"/>
              <a:t>9 is the recommended vaccine for the HPV</a:t>
            </a:r>
            <a:r>
              <a:rPr lang="en-GB" baseline="0" dirty="0"/>
              <a:t> </a:t>
            </a:r>
            <a:r>
              <a:rPr lang="en-GB" dirty="0"/>
              <a:t>vaccination programme and is the only market authorised 9 </a:t>
            </a:r>
            <a:r>
              <a:rPr lang="en-GB" dirty="0" err="1"/>
              <a:t>valent</a:t>
            </a:r>
            <a:r>
              <a:rPr lang="en-GB" dirty="0"/>
              <a:t> HPV vaccine in the UK.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Gardasil 9 provides protection against 9 HPV strains:</a:t>
            </a:r>
            <a:r>
              <a:rPr lang="en-GB" sz="1200" kern="1200" baseline="0" dirty="0">
                <a:solidFill>
                  <a:schemeClr val="tx1"/>
                </a:solidFill>
                <a:effectLst/>
                <a:latin typeface="+mn-lt"/>
                <a:ea typeface="ヒラギノ角ゴ Pro W3" pitchFamily="84" charset="-128"/>
                <a:cs typeface="ヒラギノ角ゴ Pro W3" pitchFamily="84" charset="-128"/>
              </a:rPr>
              <a:t> HPV-16 and HPV-18, the two high risk types that can lead to cancer, and HPV-6 and HPV-11, the two types that cause approximately 90 per cent of all </a:t>
            </a:r>
            <a:r>
              <a:rPr lang="en-GB" sz="1200" kern="1200" baseline="0" dirty="0" err="1">
                <a:solidFill>
                  <a:schemeClr val="tx1"/>
                </a:solidFill>
                <a:effectLst/>
                <a:latin typeface="+mn-lt"/>
                <a:ea typeface="ヒラギノ角ゴ Pro W3" pitchFamily="84" charset="-128"/>
                <a:cs typeface="ヒラギノ角ゴ Pro W3" pitchFamily="84" charset="-128"/>
              </a:rPr>
              <a:t>anogenital</a:t>
            </a:r>
            <a:r>
              <a:rPr lang="en-GB" sz="1200" kern="1200" baseline="0" dirty="0">
                <a:solidFill>
                  <a:schemeClr val="tx1"/>
                </a:solidFill>
                <a:effectLst/>
                <a:latin typeface="+mn-lt"/>
                <a:ea typeface="ヒラギノ角ゴ Pro W3" pitchFamily="84" charset="-128"/>
                <a:cs typeface="ヒラギノ角ゴ Pro W3" pitchFamily="84" charset="-128"/>
              </a:rPr>
              <a:t> warts in males and females, </a:t>
            </a:r>
            <a:r>
              <a:rPr lang="en-GB" sz="1200" i="1" kern="1200" baseline="0" dirty="0">
                <a:solidFill>
                  <a:schemeClr val="tx1"/>
                </a:solidFill>
                <a:effectLst/>
                <a:latin typeface="+mn-lt"/>
                <a:ea typeface="ヒラギノ角ゴ Pro W3" pitchFamily="84" charset="-128"/>
                <a:cs typeface="ヒラギノ角ゴ Pro W3" pitchFamily="84" charset="-128"/>
              </a:rPr>
              <a:t>and</a:t>
            </a:r>
            <a:r>
              <a:rPr lang="en-GB" sz="1200" kern="1200" baseline="0" dirty="0">
                <a:solidFill>
                  <a:schemeClr val="tx1"/>
                </a:solidFill>
                <a:effectLst/>
                <a:latin typeface="+mn-lt"/>
                <a:ea typeface="ヒラギノ角ゴ Pro W3" pitchFamily="84" charset="-128"/>
                <a:cs typeface="ヒラギノ角ゴ Pro W3" pitchFamily="84" charset="-128"/>
              </a:rPr>
              <a:t> HPV</a:t>
            </a:r>
            <a:r>
              <a:rPr lang="en-GB" dirty="0"/>
              <a:t> 31, 33, 45, 52, 58.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The additional Types 31, 33, 45, 52, 58 </a:t>
            </a:r>
            <a:r>
              <a:rPr lang="en-GB" altLang="en-US" dirty="0">
                <a:ea typeface="ヒラギノ角ゴ Pro W3"/>
                <a:cs typeface="ヒラギノ角ゴ Pro W3"/>
              </a:rPr>
              <a:t>although less common than types 16 and 18, are also considered high-risk HPV types.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dirty="0">
              <a:ea typeface="ヒラギノ角ゴ Pro W3"/>
              <a:cs typeface="ヒラギノ角ゴ Pro W3"/>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dirty="0">
                <a:ea typeface="ヒラギノ角ゴ Pro W3"/>
                <a:cs typeface="ヒラギノ角ゴ Pro W3"/>
              </a:rPr>
              <a:t>Gardasil 9 is expected to prevent the majority of cervical, vaginal and vulvar cancers and premalignant lesions, as well as genital warts associated with HPV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altLang="en-US" dirty="0">
              <a:ea typeface="ヒラギノ角ゴ Pro W3"/>
              <a:cs typeface="ヒラギノ角ゴ Pro W3"/>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dirty="0">
                <a:ea typeface="ヒラギノ角ゴ Pro W3"/>
                <a:cs typeface="ヒラギノ角ゴ Pro W3"/>
              </a:rPr>
              <a:t>The vaccine is approved</a:t>
            </a:r>
            <a:r>
              <a:rPr lang="en-GB" altLang="en-US" baseline="0" dirty="0">
                <a:ea typeface="ヒラギノ角ゴ Pro W3"/>
                <a:cs typeface="ヒラギノ角ゴ Pro W3"/>
              </a:rPr>
              <a:t> for use in females and males aged from 9 years of age.</a:t>
            </a:r>
            <a:endParaRPr lang="en-GB" altLang="en-US" dirty="0">
              <a:ea typeface="ヒラギノ角ゴ Pro W3"/>
              <a:cs typeface="ヒラギノ角ゴ Pro W3"/>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Gardasil 9 </a:t>
            </a:r>
            <a:r>
              <a:rPr lang="en-GB" dirty="0" err="1"/>
              <a:t>SmPC</a:t>
            </a:r>
            <a:r>
              <a:rPr lang="en-GB" dirty="0"/>
              <a:t>: </a:t>
            </a:r>
            <a:r>
              <a:rPr lang="en-GB" sz="1200" u="sng" kern="1200" dirty="0">
                <a:solidFill>
                  <a:schemeClr val="tx1"/>
                </a:solidFill>
                <a:effectLst/>
                <a:latin typeface="+mn-lt"/>
                <a:ea typeface="+mn-ea"/>
                <a:cs typeface="+mn-cs"/>
                <a:hlinkClick r:id="rId3"/>
              </a:rPr>
              <a:t>https://www.medicines.org.uk/emc/product/7330/smpc</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40115733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HPV Green Book chapter 18a: </a:t>
            </a:r>
            <a:r>
              <a:rPr lang="en-GB" sz="12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https://www.gov.uk/government/publications/human-papillomavirus-hpv-the-green-book-chapter-18a</a:t>
            </a:r>
            <a:r>
              <a:rPr lang="en-GB" dirty="0"/>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14731913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dirty="0">
                <a:latin typeface="Calibri" pitchFamily="34" charset="0"/>
              </a:rPr>
              <a:t>Gardasil vaccine</a:t>
            </a:r>
            <a:r>
              <a:rPr lang="en-GB" sz="1200" kern="1200" dirty="0">
                <a:solidFill>
                  <a:schemeClr val="tx1"/>
                </a:solidFill>
                <a:effectLst/>
                <a:latin typeface="+mn-lt"/>
                <a:ea typeface="ヒラギノ角ゴ Pro W3" pitchFamily="84" charset="-128"/>
                <a:cs typeface="ヒラギノ角ゴ Pro W3" pitchFamily="84" charset="-128"/>
              </a:rPr>
              <a:t> is made from the proteins that make up the outer coat of the virus types. These proteins assemble into small spheres that are called virus-like particles (VLPs). VLPs are not infectious and cannot cause HPV-associated cancers or genital warts as they do not contain the virus’s </a:t>
            </a:r>
            <a:r>
              <a:rPr lang="en-GB" sz="1200" u="none" strike="noStrike" kern="1200" dirty="0">
                <a:solidFill>
                  <a:schemeClr val="tx1"/>
                </a:solidFill>
                <a:effectLst/>
                <a:latin typeface="+mn-lt"/>
                <a:ea typeface="ヒラギノ角ゴ Pro W3" pitchFamily="84" charset="-128"/>
                <a:cs typeface="ヒラギノ角ゴ Pro W3" pitchFamily="84" charset="-128"/>
              </a:rPr>
              <a:t>DNA</a:t>
            </a:r>
            <a:r>
              <a:rPr lang="en-GB" sz="1200" kern="1200" dirty="0">
                <a:solidFill>
                  <a:schemeClr val="tx1"/>
                </a:solidFill>
                <a:effectLst/>
                <a:latin typeface="+mn-lt"/>
                <a:ea typeface="ヒラギノ角ゴ Pro W3" pitchFamily="84" charset="-128"/>
                <a:cs typeface="ヒラギノ角ゴ Pro W3" pitchFamily="84" charset="-128"/>
              </a:rPr>
              <a:t>. VLPs are however very immunogenic, which means that they induce high levels of antibody production by the body.</a:t>
            </a:r>
          </a:p>
          <a:p>
            <a:r>
              <a:rPr lang="en-GB" sz="1200" kern="1200" dirty="0">
                <a:solidFill>
                  <a:schemeClr val="tx1"/>
                </a:solidFill>
                <a:effectLst/>
                <a:latin typeface="+mn-lt"/>
                <a:ea typeface="ヒラギノ角ゴ Pro W3" pitchFamily="84" charset="-128"/>
                <a:cs typeface="ヒラギノ角ゴ Pro W3" pitchFamily="84" charset="-128"/>
              </a:rPr>
              <a:t> </a:t>
            </a:r>
          </a:p>
          <a:p>
            <a:r>
              <a:rPr lang="en-GB" sz="1200" kern="1200" dirty="0">
                <a:solidFill>
                  <a:schemeClr val="tx1"/>
                </a:solidFill>
                <a:effectLst/>
                <a:latin typeface="+mn-lt"/>
                <a:ea typeface="ヒラギノ角ゴ Pro W3" pitchFamily="84" charset="-128"/>
                <a:cs typeface="ヒラギノ角ゴ Pro W3" pitchFamily="84" charset="-128"/>
              </a:rPr>
              <a:t>As with many other immunisations, when a person is vaccinated, their immune system mounts a response against these VLPs. When a person is then exposed to the live virus, the body’s immune system reacts quickly to stop the infection.</a:t>
            </a:r>
          </a:p>
          <a:p>
            <a:endParaRPr lang="en-GB" sz="1200" kern="1200" dirty="0">
              <a:solidFill>
                <a:schemeClr val="tx1"/>
              </a:solidFill>
              <a:effectLst/>
              <a:latin typeface="+mn-lt"/>
              <a:ea typeface="ヒラギノ角ゴ Pro W3" pitchFamily="84" charset="-128"/>
              <a:cs typeface="ヒラギノ角ゴ Pro W3" pitchFamily="84" charset="-128"/>
            </a:endParaRPr>
          </a:p>
          <a:p>
            <a:r>
              <a:rPr lang="en-GB" sz="1200" kern="1200" dirty="0">
                <a:solidFill>
                  <a:schemeClr val="tx1"/>
                </a:solidFill>
                <a:effectLst/>
                <a:latin typeface="+mn-lt"/>
                <a:ea typeface="ヒラギノ角ゴ Pro W3" pitchFamily="84" charset="-128"/>
                <a:cs typeface="ヒラギノ角ゴ Pro W3" pitchFamily="84" charset="-128"/>
              </a:rPr>
              <a:t>In clinical trials in young women with no previous history of HPV infection, vaccine was 99% effective at preventing pre-cancerous lesions associated with HPV types 16 and 18. </a:t>
            </a:r>
          </a:p>
          <a:p>
            <a:endParaRPr lang="en-GB" sz="1200" kern="1200" dirty="0">
              <a:solidFill>
                <a:schemeClr val="tx1"/>
              </a:solidFill>
              <a:effectLst/>
              <a:latin typeface="+mn-lt"/>
              <a:ea typeface="ヒラギノ角ゴ Pro W3" pitchFamily="84" charset="-128"/>
              <a:cs typeface="ヒラギノ角ゴ Pro W3" pitchFamily="84" charset="-128"/>
            </a:endParaRPr>
          </a:p>
          <a:p>
            <a:r>
              <a:rPr lang="en-GB" sz="1200" kern="1200" dirty="0">
                <a:solidFill>
                  <a:schemeClr val="tx1"/>
                </a:solidFill>
                <a:effectLst/>
                <a:latin typeface="+mn-lt"/>
                <a:ea typeface="ヒラギノ角ゴ Pro W3" pitchFamily="84" charset="-128"/>
                <a:cs typeface="ヒラギノ角ゴ Pro W3" pitchFamily="84" charset="-128"/>
              </a:rPr>
              <a:t>Gardasil is also 99% effective at preventing genital warts associated with vaccine types in young women.</a:t>
            </a:r>
          </a:p>
          <a:p>
            <a:r>
              <a:rPr lang="en-GB" sz="1200" kern="1200" dirty="0">
                <a:solidFill>
                  <a:schemeClr val="tx1"/>
                </a:solidFill>
                <a:effectLst/>
                <a:latin typeface="+mn-lt"/>
                <a:ea typeface="ヒラギノ角ゴ Pro W3" pitchFamily="84" charset="-128"/>
                <a:cs typeface="ヒラギノ角ゴ Pro W3" pitchFamily="84" charset="-128"/>
              </a:rPr>
              <a:t> </a:t>
            </a:r>
          </a:p>
          <a:p>
            <a:r>
              <a:rPr lang="en-GB" sz="1200" kern="1200" dirty="0">
                <a:solidFill>
                  <a:schemeClr val="tx1"/>
                </a:solidFill>
                <a:effectLst/>
                <a:latin typeface="+mn-lt"/>
                <a:ea typeface="ヒラギノ角ゴ Pro W3" pitchFamily="84" charset="-128"/>
                <a:cs typeface="ヒラギノ角ゴ Pro W3" pitchFamily="84" charset="-128"/>
              </a:rPr>
              <a:t>A clinical trial of Gardasil in men indicated that it can prevent anal cell changes caused by persistent infection, and genital</a:t>
            </a:r>
            <a:r>
              <a:rPr lang="en-GB" sz="1200" kern="1200" baseline="0" dirty="0">
                <a:solidFill>
                  <a:schemeClr val="tx1"/>
                </a:solidFill>
                <a:effectLst/>
                <a:latin typeface="+mn-lt"/>
                <a:ea typeface="ヒラギノ角ゴ Pro W3" pitchFamily="84" charset="-128"/>
                <a:cs typeface="ヒラギノ角ゴ Pro W3" pitchFamily="84" charset="-128"/>
              </a:rPr>
              <a:t> warts.</a:t>
            </a:r>
            <a:endParaRPr lang="en-GB" sz="1200" kern="1200" baseline="30000" dirty="0">
              <a:solidFill>
                <a:schemeClr val="tx1"/>
              </a:solidFill>
              <a:effectLst/>
              <a:latin typeface="+mn-lt"/>
              <a:ea typeface="ヒラギノ角ゴ Pro W3" pitchFamily="84" charset="-128"/>
              <a:cs typeface="ヒラギノ角ゴ Pro W3" pitchFamily="84" charset="-128"/>
            </a:endParaRPr>
          </a:p>
          <a:p>
            <a:endParaRPr lang="en-GB" sz="1200" kern="1200" dirty="0">
              <a:solidFill>
                <a:schemeClr val="tx1"/>
              </a:solidFill>
              <a:effectLst/>
              <a:latin typeface="+mn-lt"/>
              <a:ea typeface="ヒラギノ角ゴ Pro W3" pitchFamily="84" charset="-128"/>
              <a:cs typeface="ヒラギノ角ゴ Pro W3" pitchFamily="84" charset="-128"/>
            </a:endParaRPr>
          </a:p>
          <a:p>
            <a:r>
              <a:rPr lang="en-GB" sz="1200" kern="1200" dirty="0">
                <a:solidFill>
                  <a:schemeClr val="tx1"/>
                </a:solidFill>
                <a:effectLst/>
                <a:latin typeface="+mn-lt"/>
                <a:ea typeface="ヒラギノ角ゴ Pro W3" pitchFamily="84" charset="-128"/>
                <a:cs typeface="ヒラギノ角ゴ Pro W3" pitchFamily="84" charset="-128"/>
              </a:rPr>
              <a:t>HPV vaccines have not been shown to have an impact on an existing infection or any of the outcomes of an existing HPV infection, such as </a:t>
            </a:r>
            <a:r>
              <a:rPr lang="en-GB" sz="1200" kern="1200" dirty="0" err="1">
                <a:solidFill>
                  <a:schemeClr val="tx1"/>
                </a:solidFill>
                <a:effectLst/>
                <a:latin typeface="+mn-lt"/>
                <a:ea typeface="ヒラギノ角ゴ Pro W3" pitchFamily="84" charset="-128"/>
                <a:cs typeface="ヒラギノ角ゴ Pro W3" pitchFamily="84" charset="-128"/>
              </a:rPr>
              <a:t>anogenital</a:t>
            </a:r>
            <a:r>
              <a:rPr lang="en-GB" sz="1200" kern="1200" dirty="0">
                <a:solidFill>
                  <a:schemeClr val="tx1"/>
                </a:solidFill>
                <a:effectLst/>
                <a:latin typeface="+mn-lt"/>
                <a:ea typeface="ヒラギノ角ゴ Pro W3" pitchFamily="84" charset="-128"/>
                <a:cs typeface="ヒラギノ角ゴ Pro W3" pitchFamily="84" charset="-128"/>
              </a:rPr>
              <a:t> warts but may boost immunity and prevent re-infection or reduce reoccurrences in people with </a:t>
            </a:r>
            <a:r>
              <a:rPr lang="en-GB" sz="1200" kern="1200" dirty="0">
                <a:solidFill>
                  <a:schemeClr val="tx1"/>
                </a:solidFill>
                <a:effectLst/>
                <a:latin typeface="+mn-lt"/>
                <a:ea typeface="+mn-ea"/>
                <a:cs typeface="+mn-cs"/>
              </a:rPr>
              <a:t>previously treated high-grade anal intraepithelial neoplasia</a:t>
            </a:r>
            <a:r>
              <a:rPr lang="en-GB" sz="1200" kern="1200" dirty="0">
                <a:solidFill>
                  <a:schemeClr val="tx1"/>
                </a:solidFill>
                <a:effectLst/>
                <a:latin typeface="+mn-lt"/>
                <a:ea typeface="ヒラギノ角ゴ Pro W3" pitchFamily="84" charset="-128"/>
                <a:cs typeface="ヒラギノ角ゴ Pro W3" pitchFamily="84" charset="-128"/>
              </a:rPr>
              <a:t>. </a:t>
            </a:r>
          </a:p>
          <a:p>
            <a:endParaRPr lang="en-GB" sz="1200" kern="1200" dirty="0">
              <a:solidFill>
                <a:schemeClr val="tx1"/>
              </a:solidFill>
              <a:effectLst/>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Swedish KA, Factor SH, Goldstone SE. Prevention of recurrent high-grade </a:t>
            </a:r>
            <a:r>
              <a:rPr lang="en-GB" sz="1200" kern="1200" dirty="0" err="1">
                <a:solidFill>
                  <a:schemeClr val="tx1"/>
                </a:solidFill>
                <a:effectLst/>
                <a:latin typeface="+mn-lt"/>
                <a:ea typeface="+mn-ea"/>
                <a:cs typeface="+mn-cs"/>
              </a:rPr>
              <a:t>analneoplasia</a:t>
            </a:r>
            <a:r>
              <a:rPr lang="en-GB" sz="1200" kern="1200" dirty="0">
                <a:solidFill>
                  <a:schemeClr val="tx1"/>
                </a:solidFill>
                <a:effectLst/>
                <a:latin typeface="+mn-lt"/>
                <a:ea typeface="+mn-ea"/>
                <a:cs typeface="+mn-cs"/>
              </a:rPr>
              <a:t> with </a:t>
            </a:r>
            <a:r>
              <a:rPr lang="en-GB" sz="1200" kern="1200" dirty="0" err="1">
                <a:solidFill>
                  <a:schemeClr val="tx1"/>
                </a:solidFill>
                <a:effectLst/>
                <a:latin typeface="+mn-lt"/>
                <a:ea typeface="+mn-ea"/>
                <a:cs typeface="+mn-cs"/>
              </a:rPr>
              <a:t>quadrivalent</a:t>
            </a:r>
            <a:r>
              <a:rPr lang="en-GB" sz="1200" kern="1200" dirty="0">
                <a:solidFill>
                  <a:schemeClr val="tx1"/>
                </a:solidFill>
                <a:effectLst/>
                <a:latin typeface="+mn-lt"/>
                <a:ea typeface="+mn-ea"/>
                <a:cs typeface="+mn-cs"/>
              </a:rPr>
              <a:t> human papillomavirus vaccination of men who have </a:t>
            </a:r>
            <a:r>
              <a:rPr lang="en-GB" sz="1200" kern="1200" dirty="0" err="1">
                <a:solidFill>
                  <a:schemeClr val="tx1"/>
                </a:solidFill>
                <a:effectLst/>
                <a:latin typeface="+mn-lt"/>
                <a:ea typeface="+mn-ea"/>
                <a:cs typeface="+mn-cs"/>
              </a:rPr>
              <a:t>sexwith</a:t>
            </a:r>
            <a:r>
              <a:rPr lang="en-GB" sz="1200" kern="1200" dirty="0">
                <a:solidFill>
                  <a:schemeClr val="tx1"/>
                </a:solidFill>
                <a:effectLst/>
                <a:latin typeface="+mn-lt"/>
                <a:ea typeface="+mn-ea"/>
                <a:cs typeface="+mn-cs"/>
              </a:rPr>
              <a:t> men: a </a:t>
            </a:r>
            <a:r>
              <a:rPr lang="en-GB" sz="1200" kern="1200" dirty="0" err="1">
                <a:solidFill>
                  <a:schemeClr val="tx1"/>
                </a:solidFill>
                <a:effectLst/>
                <a:latin typeface="+mn-lt"/>
                <a:ea typeface="+mn-ea"/>
                <a:cs typeface="+mn-cs"/>
              </a:rPr>
              <a:t>nonconcurrent</a:t>
            </a:r>
            <a:r>
              <a:rPr lang="en-GB" sz="1200" kern="1200" dirty="0">
                <a:solidFill>
                  <a:schemeClr val="tx1"/>
                </a:solidFill>
                <a:effectLst/>
                <a:latin typeface="+mn-lt"/>
                <a:ea typeface="+mn-ea"/>
                <a:cs typeface="+mn-cs"/>
              </a:rPr>
              <a:t> cohort study. </a:t>
            </a:r>
            <a:r>
              <a:rPr lang="en-GB" sz="1200" kern="1200" dirty="0" err="1">
                <a:solidFill>
                  <a:schemeClr val="tx1"/>
                </a:solidFill>
                <a:effectLst/>
                <a:latin typeface="+mn-lt"/>
                <a:ea typeface="+mn-ea"/>
                <a:cs typeface="+mn-cs"/>
              </a:rPr>
              <a:t>Clin</a:t>
            </a:r>
            <a:r>
              <a:rPr lang="en-GB" sz="1200" kern="1200" dirty="0">
                <a:solidFill>
                  <a:schemeClr val="tx1"/>
                </a:solidFill>
                <a:effectLst/>
                <a:latin typeface="+mn-lt"/>
                <a:ea typeface="+mn-ea"/>
                <a:cs typeface="+mn-cs"/>
              </a:rPr>
              <a:t> Infect Dis. 2012;54:891-8.Available at </a:t>
            </a:r>
            <a:r>
              <a:rPr lang="en-GB" sz="1200" u="none" strike="noStrike" kern="1200" dirty="0">
                <a:solidFill>
                  <a:schemeClr val="tx1"/>
                </a:solidFill>
                <a:effectLst/>
                <a:latin typeface="+mn-lt"/>
                <a:ea typeface="+mn-ea"/>
                <a:cs typeface="+mn-cs"/>
                <a:hlinkClick r:id="rId3"/>
              </a:rPr>
              <a:t>www.ncbi.nlm.nih.gov/pubmed/22291111</a:t>
            </a:r>
            <a:r>
              <a:rPr lang="en-GB" sz="1200" kern="1200" dirty="0">
                <a:solidFill>
                  <a:schemeClr val="tx1"/>
                </a:solidFill>
                <a:effectLst/>
                <a:latin typeface="+mn-lt"/>
                <a:ea typeface="+mn-ea"/>
                <a:cs typeface="+mn-cs"/>
              </a:rPr>
              <a:t> </a:t>
            </a:r>
            <a:endParaRPr lang="en-GB" sz="1200" kern="1200" dirty="0">
              <a:solidFill>
                <a:schemeClr val="tx1"/>
              </a:solidFill>
              <a:effectLst/>
              <a:latin typeface="+mn-lt"/>
              <a:ea typeface="ヒラギノ角ゴ Pro W3" pitchFamily="84" charset="-128"/>
              <a:cs typeface="ヒラギノ角ゴ Pro W3" pitchFamily="84" charset="-128"/>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27</a:t>
            </a:fld>
            <a:endParaRPr lang="en-GB"/>
          </a:p>
        </p:txBody>
      </p:sp>
    </p:spTree>
    <p:extLst>
      <p:ext uri="{BB962C8B-B14F-4D97-AF65-F5344CB8AC3E}">
        <p14:creationId xmlns:p14="http://schemas.microsoft.com/office/powerpoint/2010/main" val="16023069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28</a:t>
            </a:fld>
            <a:endParaRPr lang="en-GB"/>
          </a:p>
        </p:txBody>
      </p:sp>
    </p:spTree>
    <p:extLst>
      <p:ext uri="{BB962C8B-B14F-4D97-AF65-F5344CB8AC3E}">
        <p14:creationId xmlns:p14="http://schemas.microsoft.com/office/powerpoint/2010/main" val="21660032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0" fontAlgn="base" hangingPunct="0"/>
            <a:r>
              <a:rPr lang="en-GB" sz="1200" u="sng" kern="1200" dirty="0">
                <a:solidFill>
                  <a:schemeClr val="tx1"/>
                </a:solidFill>
                <a:effectLst/>
                <a:latin typeface="+mn-lt"/>
                <a:ea typeface="+mn-ea"/>
                <a:cs typeface="+mn-cs"/>
                <a:hlinkClick r:id="rId3"/>
              </a:rPr>
              <a:t>www.who.int/news/item/31-10-2019-major-milestone-reached-as-100-countries-have-introduced-hpv-vaccine-into-national-schedule</a:t>
            </a:r>
            <a:r>
              <a:rPr lang="en-GB" sz="1200" kern="1200" dirty="0">
                <a:solidFill>
                  <a:schemeClr val="tx1"/>
                </a:solidFill>
                <a:effectLst/>
                <a:latin typeface="+mn-lt"/>
                <a:ea typeface="+mn-ea"/>
                <a:cs typeface="+mn-cs"/>
              </a:rPr>
              <a:t> </a:t>
            </a:r>
          </a:p>
          <a:p>
            <a:r>
              <a:rPr lang="en-GB" sz="1200" u="sng" kern="1200" dirty="0">
                <a:solidFill>
                  <a:schemeClr val="tx1"/>
                </a:solidFill>
                <a:effectLst/>
                <a:latin typeface="+mn-lt"/>
                <a:ea typeface="+mn-ea"/>
                <a:cs typeface="+mn-cs"/>
                <a:hlinkClick r:id="rId4"/>
              </a:rPr>
              <a:t>www.gavi.org/types-support/vaccine-support/human-papillomavirus</a:t>
            </a:r>
            <a:r>
              <a:rPr lang="en-GB"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Centers for Disease Control and Prevention</a:t>
            </a:r>
            <a:r>
              <a:rPr lang="en-GB" baseline="0" dirty="0"/>
              <a:t> (USA), HPV vaccine safety information: </a:t>
            </a:r>
            <a:r>
              <a:rPr lang="en-GB" sz="1200" u="sng" kern="1200" dirty="0">
                <a:solidFill>
                  <a:schemeClr val="tx1"/>
                </a:solidFill>
                <a:effectLst/>
                <a:latin typeface="+mn-lt"/>
                <a:ea typeface="+mn-ea"/>
                <a:cs typeface="+mn-cs"/>
                <a:hlinkClick r:id="rId5"/>
              </a:rPr>
              <a:t>https://www.cdc.gov/vaccinesafety/vaccines/hpv-vaccine.html</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30</a:t>
            </a:fld>
            <a:endParaRPr lang="en-GB"/>
          </a:p>
        </p:txBody>
      </p:sp>
    </p:spTree>
    <p:extLst>
      <p:ext uri="{BB962C8B-B14F-4D97-AF65-F5344CB8AC3E}">
        <p14:creationId xmlns:p14="http://schemas.microsoft.com/office/powerpoint/2010/main" val="27455436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In May 2020 the JCVI reviewed the latest evidence and concluded that there was no compelling reason to continue with a three dose schedule in those starting the schedule over the age of fifteen and that the programme should move to a two dose schedule for all children and adults, including MSM, at a suitable time.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However, there is no data on fewer than 3 doses among HIV positive or immunocompromised populations. Therefore a 3-dose schedule should still be offered to individuals who are known to be HIV positive, including those on antiretroviral therapy, or are known to be immunocompromised at the time of immunisation.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u="none" strike="noStrike" kern="1200" baseline="0" dirty="0">
              <a:solidFill>
                <a:schemeClr val="tx1"/>
              </a:solidFill>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kern="1200" dirty="0">
              <a:solidFill>
                <a:schemeClr val="tx1"/>
              </a:solidFill>
              <a:effectLst/>
              <a:ea typeface="ヒラギノ角ゴ Pro W3" pitchFamily="84" charset="-128"/>
              <a:cs typeface="ヒラギノ角ゴ Pro W3" pitchFamily="84" charset="-128"/>
            </a:endParaRPr>
          </a:p>
          <a:p>
            <a:r>
              <a:rPr lang="en-GB" dirty="0">
                <a:ea typeface="ヒラギノ角ゴ Pro W3" pitchFamily="84" charset="-128"/>
                <a:cs typeface="ヒラギノ角ゴ Pro W3" pitchFamily="84" charset="-128"/>
              </a:rPr>
              <a:t>Green Book Chapter 18a for details</a:t>
            </a:r>
          </a:p>
          <a:p>
            <a:r>
              <a:rPr lang="en-GB" dirty="0">
                <a:ea typeface="ヒラギノ角ゴ Pro W3" pitchFamily="84" charset="-128"/>
                <a:cs typeface="ヒラギノ角ゴ Pro W3" pitchFamily="84" charset="-128"/>
                <a:hlinkClick r:id="rId3"/>
              </a:rPr>
              <a:t>www.gov.uk/government/publications/human-papillomavirus-hpv-the-green-book-chapter-18a</a:t>
            </a:r>
            <a:endParaRPr lang="en-GB" dirty="0">
              <a:ea typeface="ヒラギノ角ゴ Pro W3" pitchFamily="84" charset="-128"/>
              <a:cs typeface="ヒラギノ角ゴ Pro W3" pitchFamily="84" charset="-128"/>
            </a:endParaRPr>
          </a:p>
          <a:p>
            <a:endParaRPr lang="en-GB" dirty="0">
              <a:ea typeface="ヒラギノ角ゴ Pro W3" pitchFamily="84" charset="-128"/>
              <a:cs typeface="ヒラギノ角ゴ Pro W3" pitchFamily="84" charset="-128"/>
            </a:endParaRPr>
          </a:p>
          <a:p>
            <a:r>
              <a:rPr lang="en-GB" dirty="0">
                <a:ea typeface="ヒラギノ角ゴ Pro W3" pitchFamily="84" charset="-128"/>
                <a:cs typeface="ヒラギノ角ゴ Pro W3" pitchFamily="84" charset="-128"/>
              </a:rPr>
              <a:t>From 1 September 2023 immunocompetent</a:t>
            </a:r>
            <a:r>
              <a:rPr lang="en-GB" baseline="0" dirty="0">
                <a:ea typeface="ヒラギノ角ゴ Pro W3" pitchFamily="84" charset="-128"/>
                <a:cs typeface="ヒラギノ角ゴ Pro W3" pitchFamily="84" charset="-128"/>
              </a:rPr>
              <a:t> </a:t>
            </a:r>
            <a:r>
              <a:rPr lang="en-GB" dirty="0">
                <a:ea typeface="ヒラギノ角ゴ Pro W3" pitchFamily="84" charset="-128"/>
                <a:cs typeface="ヒラギノ角ゴ Pro W3" pitchFamily="84" charset="-128"/>
              </a:rPr>
              <a:t>adolescents and eligible</a:t>
            </a:r>
            <a:r>
              <a:rPr lang="en-GB" baseline="0" dirty="0">
                <a:ea typeface="ヒラギノ角ゴ Pro W3" pitchFamily="84" charset="-128"/>
                <a:cs typeface="ヒラギノ角ゴ Pro W3" pitchFamily="84" charset="-128"/>
              </a:rPr>
              <a:t> adults under 25 (including MSM) will only require 1-dose of HPV vaccine to be considered fully </a:t>
            </a:r>
            <a:endParaRPr lang="en-GB" dirty="0">
              <a:ea typeface="ヒラギノ角ゴ Pro W3" pitchFamily="84" charset="-128"/>
              <a:cs typeface="ヒラギノ角ゴ Pro W3" pitchFamily="84" charset="-128"/>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31</a:t>
            </a:fld>
            <a:endParaRPr lang="en-GB"/>
          </a:p>
        </p:txBody>
      </p:sp>
    </p:spTree>
    <p:extLst>
      <p:ext uri="{BB962C8B-B14F-4D97-AF65-F5344CB8AC3E}">
        <p14:creationId xmlns:p14="http://schemas.microsoft.com/office/powerpoint/2010/main" val="26800073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WHC/2023/016 </a:t>
            </a:r>
            <a:r>
              <a:rPr lang="en-GB" dirty="0">
                <a:hlinkClick r:id="rId3"/>
              </a:rPr>
              <a:t>https://www.gov.wales/hpv-immunisation-programme-update-whc2023016</a:t>
            </a:r>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With regard to any variations, please always consult the latest version of the Green Book chapter online at https://www.gov.uk/government/publications/human-papillomavirus-hpv-the-green-book-chapter-18a </a:t>
            </a:r>
            <a:r>
              <a:rPr lang="en-GB" dirty="0">
                <a:hlinkClick r:id="rId4"/>
              </a:rPr>
              <a:t>Human papillomavirus (HPV): the green book, chapter 18a - GOV.UK (www.gov.uk)</a:t>
            </a:r>
            <a:r>
              <a:rPr lang="en-GB" dirty="0"/>
              <a:t> </a:t>
            </a:r>
          </a:p>
          <a:p>
            <a:endParaRPr lang="en-GB" dirty="0"/>
          </a:p>
        </p:txBody>
      </p:sp>
      <p:sp>
        <p:nvSpPr>
          <p:cNvPr id="4" name="Slide Number Placeholder 3"/>
          <p:cNvSpPr>
            <a:spLocks noGrp="1"/>
          </p:cNvSpPr>
          <p:nvPr>
            <p:ph type="sldNum" sz="quarter" idx="5"/>
          </p:nvPr>
        </p:nvSpPr>
        <p:spPr/>
        <p:txBody>
          <a:bodyPr/>
          <a:lstStyle/>
          <a:p>
            <a:pPr lvl="0"/>
            <a:endParaRPr lang="en-GB"/>
          </a:p>
        </p:txBody>
      </p:sp>
    </p:spTree>
    <p:extLst>
      <p:ext uri="{BB962C8B-B14F-4D97-AF65-F5344CB8AC3E}">
        <p14:creationId xmlns:p14="http://schemas.microsoft.com/office/powerpoint/2010/main" val="2548374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a:t>Please refer to Chapter 18a Green Book for further detail. </a:t>
            </a:r>
            <a:r>
              <a:rPr lang="en-GB" dirty="0">
                <a:hlinkClick r:id="rId3"/>
              </a:rPr>
              <a:t>Human papillomavirus (HPV): the green book, chapter 18a - GOV.UK (www.gov.uk)</a:t>
            </a:r>
            <a:r>
              <a:rPr lang="en-GB" dirty="0"/>
              <a:t> </a:t>
            </a:r>
          </a:p>
          <a:p>
            <a:pPr lvl="0"/>
            <a:endParaRPr lang="en-GB" dirty="0"/>
          </a:p>
          <a:p>
            <a:pPr lvl="0"/>
            <a:r>
              <a:rPr lang="en-GB" dirty="0"/>
              <a:t>This advice applies to all the currently licensed HPV vaccines</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17804272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a:t>Please refer to Chapter 18a Green Book for further detail. </a:t>
            </a:r>
            <a:r>
              <a:rPr lang="en-GB" dirty="0">
                <a:hlinkClick r:id="rId3"/>
              </a:rPr>
              <a:t>Human papillomavirus (HPV): the green book, chapter 18a - GOV.UK (www.gov.uk)</a:t>
            </a:r>
            <a:r>
              <a:rPr lang="en-GB" dirty="0"/>
              <a:t> </a:t>
            </a:r>
          </a:p>
          <a:p>
            <a:pPr lvl="0"/>
            <a:endParaRPr lang="en-GB" dirty="0"/>
          </a:p>
          <a:p>
            <a:pPr lvl="0"/>
            <a:r>
              <a:rPr lang="en-GB" dirty="0"/>
              <a:t>This advice applies to all the currently licensed HPV vaccines</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34</a:t>
            </a:fld>
            <a:endParaRPr lang="en-GB"/>
          </a:p>
        </p:txBody>
      </p:sp>
    </p:spTree>
    <p:extLst>
      <p:ext uri="{BB962C8B-B14F-4D97-AF65-F5344CB8AC3E}">
        <p14:creationId xmlns:p14="http://schemas.microsoft.com/office/powerpoint/2010/main" val="29263460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There is no data on fewer than 3 doses among HIV positive or immunocompromised populations. Therefore a 3-dose schedule should still be offered to individuals who are known to be HIV positive, including those on antiretroviral therapy, or are known to be immunocompromised at the time of immunisation.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kern="1200" dirty="0">
              <a:solidFill>
                <a:schemeClr val="tx1"/>
              </a:solidFill>
              <a:effectLst/>
              <a:ea typeface="ヒラギノ角ゴ Pro W3" pitchFamily="84" charset="-128"/>
              <a:cs typeface="ヒラギノ角ゴ Pro W3" pitchFamily="84" charset="-128"/>
            </a:endParaRPr>
          </a:p>
          <a:p>
            <a:r>
              <a:rPr lang="en-GB" dirty="0">
                <a:ea typeface="ヒラギノ角ゴ Pro W3" pitchFamily="84" charset="-128"/>
                <a:cs typeface="ヒラギノ角ゴ Pro W3" pitchFamily="84" charset="-128"/>
              </a:rPr>
              <a:t>Green Book Chapter 18a for details</a:t>
            </a:r>
          </a:p>
          <a:p>
            <a:r>
              <a:rPr lang="en-GB" dirty="0">
                <a:ea typeface="ヒラギノ角ゴ Pro W3" pitchFamily="84" charset="-128"/>
                <a:cs typeface="ヒラギノ角ゴ Pro W3" pitchFamily="84" charset="-128"/>
                <a:hlinkClick r:id="rId3"/>
              </a:rPr>
              <a:t>www.gov.uk/government/publications/human-papillomavirus-hpv-the-green-book-chapter-18a</a:t>
            </a:r>
            <a:endParaRPr lang="en-GB" dirty="0">
              <a:ea typeface="ヒラギノ角ゴ Pro W3" pitchFamily="84" charset="-128"/>
              <a:cs typeface="ヒラギノ角ゴ Pro W3" pitchFamily="84" charset="-128"/>
            </a:endParaRPr>
          </a:p>
          <a:p>
            <a:endParaRPr lang="en-GB"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35</a:t>
            </a:fld>
            <a:endParaRPr lang="en-GB"/>
          </a:p>
        </p:txBody>
      </p:sp>
    </p:spTree>
    <p:extLst>
      <p:ext uri="{BB962C8B-B14F-4D97-AF65-F5344CB8AC3E}">
        <p14:creationId xmlns:p14="http://schemas.microsoft.com/office/powerpoint/2010/main" val="16541383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National</a:t>
            </a:r>
            <a:r>
              <a:rPr lang="en-GB" baseline="0" dirty="0"/>
              <a:t> HPV Immunisation Programme for girls in school Year 8 began in September 2008 (throughout the UK)</a:t>
            </a:r>
          </a:p>
          <a:p>
            <a:endParaRPr lang="en-GB" baseline="0" dirty="0"/>
          </a:p>
          <a:p>
            <a:r>
              <a:rPr lang="en-GB" baseline="0" dirty="0" err="1"/>
              <a:t>Cervarix</a:t>
            </a:r>
            <a:r>
              <a:rPr lang="en-GB" baseline="0" dirty="0"/>
              <a:t> vaccine (HPV types 16, 18) was used between 2008 and 2012</a:t>
            </a:r>
          </a:p>
          <a:p>
            <a:endParaRPr lang="en-GB" baseline="0" dirty="0"/>
          </a:p>
          <a:p>
            <a:r>
              <a:rPr lang="en-GB" baseline="0" dirty="0"/>
              <a:t>Gardasil vaccine (HPV types 6, 11, 16, 18) was introduced in September 2012</a:t>
            </a:r>
          </a:p>
          <a:p>
            <a:endParaRPr lang="en-GB" baseline="0" dirty="0"/>
          </a:p>
          <a:p>
            <a:r>
              <a:rPr lang="en-GB" baseline="0" dirty="0"/>
              <a:t>In April 2018, a national HPV vaccination programme for MSM began for MSM aged up to and including 45 years old are offered HPV vaccine through Specialist Sexual Health Services (SHSs)</a:t>
            </a:r>
          </a:p>
          <a:p>
            <a:endParaRPr lang="en-GB" baseline="0" dirty="0"/>
          </a:p>
          <a:p>
            <a:r>
              <a:rPr lang="en-GB" baseline="0" dirty="0"/>
              <a:t>In September 2019 the HPV vaccine programme was extended to include boys as well as girls.</a:t>
            </a:r>
          </a:p>
          <a:p>
            <a:endParaRPr lang="en-GB" baseline="0" dirty="0"/>
          </a:p>
          <a:p>
            <a:r>
              <a:rPr lang="en-GB" baseline="0" dirty="0"/>
              <a:t>In 2022 Gardasil 9 vaccine became available at the HPV vaccine for the routine programme (HPV types 6, 11, 16, 18, 31, 33, 45, 52, 58)</a:t>
            </a:r>
          </a:p>
          <a:p>
            <a:endParaRPr lang="en-GB" baseline="0" dirty="0"/>
          </a:p>
          <a:p>
            <a:r>
              <a:rPr lang="en-GB" baseline="0" dirty="0"/>
              <a:t>From April 2022 eligible individuals aged over 15 years and MSM change from a 3 dose to a 2 dose schedule (2 doses at least 6 months apart). Those who are immunosuppressed or HIV positive at any age should receive 3 doses.</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 change to one dose HPV for the routine adolescent programme and MSM under 25 years of age will come into effect from 1 September 2023 in Wales. Welsh Health Circular: </a:t>
            </a:r>
            <a:r>
              <a:rPr lang="en-GB" sz="1200" u="sng" kern="1200" dirty="0">
                <a:solidFill>
                  <a:schemeClr val="tx1"/>
                </a:solidFill>
                <a:effectLst/>
                <a:latin typeface="+mn-lt"/>
                <a:ea typeface="+mn-ea"/>
                <a:cs typeface="+mn-cs"/>
                <a:hlinkClick r:id="rId3"/>
              </a:rPr>
              <a:t>https://www.gov.wales/changes-vaccine-hpv-immunisation-programme-whc2022023</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3665395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No evidence around boosters mentioned in</a:t>
            </a:r>
            <a:r>
              <a:rPr lang="en-GB" sz="1800" u="none" kern="1200" baseline="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 </a:t>
            </a:r>
            <a:r>
              <a:rPr lang="en-GB" sz="18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World Health Organisation: Weekly epidemiological record 16 December 2022 </a:t>
            </a:r>
            <a:r>
              <a:rPr lang="en-GB" sz="1200" u="sng" kern="1200" dirty="0">
                <a:solidFill>
                  <a:schemeClr val="tx1"/>
                </a:solidFill>
                <a:effectLst/>
                <a:latin typeface="+mn-lt"/>
                <a:ea typeface="+mn-ea"/>
                <a:cs typeface="+mn-cs"/>
                <a:hlinkClick r:id="rId3"/>
              </a:rPr>
              <a:t>http://apps.who.int/iris/bitstream/handle/10665/365350/WER9750-eng-fre.pdf</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36</a:t>
            </a:fld>
            <a:endParaRPr lang="en-GB"/>
          </a:p>
        </p:txBody>
      </p:sp>
    </p:spTree>
    <p:extLst>
      <p:ext uri="{BB962C8B-B14F-4D97-AF65-F5344CB8AC3E}">
        <p14:creationId xmlns:p14="http://schemas.microsoft.com/office/powerpoint/2010/main" val="20511172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PGD templates:</a:t>
            </a:r>
            <a:r>
              <a:rPr lang="en-GB" baseline="0" dirty="0"/>
              <a:t> </a:t>
            </a:r>
            <a:r>
              <a:rPr lang="en-GB" sz="1200" u="sng" kern="1200" dirty="0">
                <a:solidFill>
                  <a:schemeClr val="tx1"/>
                </a:solidFill>
                <a:effectLst/>
                <a:latin typeface="+mn-lt"/>
                <a:ea typeface="+mn-ea"/>
                <a:cs typeface="+mn-cs"/>
                <a:hlinkClick r:id="rId3"/>
              </a:rPr>
              <a:t>https://phw.nhs.wales/topics/immunisation-and-vaccines/vaccine-resources-for-health-and-social-care-professionals/patient-group-directions-pgds-and-protocols-landing-page/</a:t>
            </a:r>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22278998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Healthcare professionals are encouraged to read the Summary of Product Characteristics (</a:t>
            </a:r>
            <a:r>
              <a:rPr lang="en-GB" sz="1200" kern="1200" dirty="0" err="1">
                <a:solidFill>
                  <a:schemeClr val="tx1"/>
                </a:solidFill>
                <a:effectLst/>
                <a:latin typeface="+mn-lt"/>
                <a:ea typeface="ヒラギノ角ゴ Pro W3" pitchFamily="84" charset="-128"/>
                <a:cs typeface="ヒラギノ角ゴ Pro W3" pitchFamily="84" charset="-128"/>
              </a:rPr>
              <a:t>SmPC</a:t>
            </a:r>
            <a:r>
              <a:rPr lang="en-GB" sz="1200" kern="1200" dirty="0">
                <a:solidFill>
                  <a:schemeClr val="tx1"/>
                </a:solidFill>
                <a:effectLst/>
                <a:latin typeface="+mn-lt"/>
                <a:ea typeface="ヒラギノ角ゴ Pro W3" pitchFamily="84" charset="-128"/>
                <a:cs typeface="ヒラギノ角ゴ Pro W3" pitchFamily="84" charset="-128"/>
              </a:rPr>
              <a:t>) to ensure accurate reconstitution and delivery of the product.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A small air bubble may be visible in the prefilled syringe. This is not harmful and should not be removed prior to administration. This small bolus of air injected following administration of medication clears the needle and prevents a localised reaction from the vaccination. To try to expel it risks accidently expelling some of the vaccine and therefore not giving the patient the full dose.</a:t>
            </a:r>
          </a:p>
          <a:p>
            <a:endParaRPr lang="en-GB" sz="1200" kern="1200" dirty="0">
              <a:solidFill>
                <a:schemeClr val="tx1"/>
              </a:solidFill>
              <a:effectLst/>
              <a:latin typeface="+mn-lt"/>
              <a:ea typeface="ヒラギノ角ゴ Pro W3" pitchFamily="84" charset="-128"/>
              <a:cs typeface="ヒラギノ角ゴ Pro W3" pitchFamily="84" charset="-128"/>
            </a:endParaRPr>
          </a:p>
          <a:p>
            <a:r>
              <a:rPr lang="en-GB" altLang="en-US" sz="1200" dirty="0">
                <a:latin typeface="Calibri" pitchFamily="34" charset="0"/>
              </a:rPr>
              <a:t>HPV</a:t>
            </a:r>
            <a:r>
              <a:rPr lang="en-GB" altLang="en-US" sz="1200" baseline="0" dirty="0">
                <a:latin typeface="Calibri" pitchFamily="34" charset="0"/>
              </a:rPr>
              <a:t> </a:t>
            </a:r>
            <a:r>
              <a:rPr lang="en-GB" altLang="en-US" sz="1200" dirty="0">
                <a:latin typeface="Calibri" pitchFamily="34" charset="0"/>
              </a:rPr>
              <a:t>vaccine can be given at same time as other vaccines</a:t>
            </a:r>
            <a:r>
              <a:rPr lang="en-GB" altLang="en-US" sz="1200" baseline="0" dirty="0">
                <a:latin typeface="Calibri" pitchFamily="34" charset="0"/>
              </a:rPr>
              <a:t>. </a:t>
            </a:r>
            <a:r>
              <a:rPr lang="en-GB" altLang="en-US" sz="1200" dirty="0">
                <a:latin typeface="Calibri" pitchFamily="34" charset="0"/>
              </a:rPr>
              <a:t> The vaccines should be given at a separate site, preferably in a different limb. The sites at which each vaccine was given should be noted in the individual’s health records.</a:t>
            </a:r>
          </a:p>
          <a:p>
            <a:r>
              <a:rPr lang="en-GB" altLang="en-US" sz="1200" dirty="0">
                <a:latin typeface="Calibri" pitchFamily="34" charset="0"/>
              </a:rPr>
              <a:t> </a:t>
            </a:r>
            <a:r>
              <a:rPr lang="en-GB" sz="1200" kern="1200" dirty="0">
                <a:solidFill>
                  <a:schemeClr val="tx1"/>
                </a:solidFill>
                <a:effectLst/>
                <a:latin typeface="+mn-lt"/>
                <a:ea typeface="ヒラギノ角ゴ Pro W3" pitchFamily="84" charset="-128"/>
                <a:cs typeface="ヒラギノ角ゴ Pro W3" pitchFamily="84" charset="-128"/>
              </a:rPr>
              <a:t>  </a:t>
            </a:r>
          </a:p>
          <a:p>
            <a:pPr>
              <a:defRPr/>
            </a:pPr>
            <a:r>
              <a:rPr lang="en-GB" altLang="en-US" sz="1200" b="1" dirty="0">
                <a:ea typeface="ヒラギノ角ゴ Pro W3"/>
                <a:cs typeface="ヒラギノ角ゴ Pro W3"/>
              </a:rPr>
              <a:t>Individuals with bleeding disorders </a:t>
            </a:r>
            <a:r>
              <a:rPr lang="en-GB" altLang="en-US" sz="1200" dirty="0">
                <a:ea typeface="ヒラギノ角ゴ Pro W3"/>
                <a:cs typeface="ヒラギノ角ゴ Pro W3"/>
              </a:rPr>
              <a:t>may be vaccinated intramuscularly if a doctor familiar with the individual's bleeding risk advises vaccines or similar small volume intramuscular injections can be administered with reasonable safety by this route. If the individual receives medication/treatment to reduce bleeding, for example treatment for haemophilia, intramuscular vaccination can be scheduled shortly after such medication/treatment is administered. </a:t>
            </a:r>
          </a:p>
          <a:p>
            <a:pPr>
              <a:defRPr/>
            </a:pPr>
            <a:r>
              <a:rPr lang="en-GB" altLang="en-US" sz="1200" dirty="0">
                <a:ea typeface="ヒラギノ角ゴ Pro W3"/>
                <a:cs typeface="ヒラギノ角ゴ Pro W3"/>
              </a:rPr>
              <a:t>Individuals on stable anticoagulation therapy, including individuals on warfarin who are up to date with their scheduled INR testing and whose latest INR was below the upper threshold of their therapeutic range, can receive intramuscular vaccination. A fine needle (equal to 23 gauge or finer calibre such as 25 gauge) should be used for the vaccination, followed by firm pressure applied to the site (without rubbing) for at least 2 minutes. </a:t>
            </a:r>
          </a:p>
          <a:p>
            <a:pPr>
              <a:defRPr/>
            </a:pPr>
            <a:r>
              <a:rPr lang="en-GB" altLang="en-US" sz="1200" dirty="0">
                <a:ea typeface="ヒラギノ角ゴ Pro W3"/>
                <a:cs typeface="ヒラギノ角ゴ Pro W3"/>
              </a:rPr>
              <a:t>If in any doubt, consult with the clinician responsible for prescribing or monitoring the individual’s anticoagulant therapy. See details specific vaccine PGD.</a:t>
            </a:r>
            <a:endParaRPr lang="en-GB" sz="1200"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38</a:t>
            </a:fld>
            <a:endParaRPr lang="en-GB"/>
          </a:p>
        </p:txBody>
      </p:sp>
    </p:spTree>
    <p:extLst>
      <p:ext uri="{BB962C8B-B14F-4D97-AF65-F5344CB8AC3E}">
        <p14:creationId xmlns:p14="http://schemas.microsoft.com/office/powerpoint/2010/main" val="36673620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a:t>The combined hepatitis A and B vaccine (</a:t>
            </a:r>
            <a:r>
              <a:rPr lang="en-GB" dirty="0" err="1"/>
              <a:t>Twinrix</a:t>
            </a:r>
            <a:r>
              <a:rPr lang="en-GB" dirty="0"/>
              <a:t>®) should be offered to MSMs in conjunction with the HPV vaccine if they have not had this vaccine(s) already due to the higher likelihood of infection from these viruses and the ongoing outbreak of hepatitis A in MSMs in the UK, as per JCVI recommendations</a:t>
            </a:r>
          </a:p>
          <a:p>
            <a:pPr lvl="0"/>
            <a:r>
              <a:rPr lang="en-GB" dirty="0"/>
              <a:t>Outbreak of hepatitis A associated with men who have sex with men (MSM), England, July 2016 to January 2017 www.eurosurveillance.org/images/dynamic/EE/V22N05/art22706.pdf </a:t>
            </a:r>
          </a:p>
          <a:p>
            <a:pPr lvl="0"/>
            <a:endParaRPr lang="en-GB" dirty="0"/>
          </a:p>
          <a:p>
            <a:pPr lvl="0"/>
            <a:r>
              <a:rPr lang="en-GB" dirty="0"/>
              <a:t>*Where two or more injections need to be administered at the same time, they should be given at separate sites, preferably in a different limb. If more than one injection is to be given in the same limb, they should be administered at least 2.5cm apart. The site at which each injection is given should be noted in the individual’s records </a:t>
            </a:r>
            <a:r>
              <a:rPr lang="en-GB" dirty="0">
                <a:hlinkClick r:id="rId3"/>
              </a:rPr>
              <a:t>Green-Book-Chapter-4.pdf (publishing.service.gov.uk)</a:t>
            </a:r>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39</a:t>
            </a:fld>
            <a:endParaRPr lang="en-GB"/>
          </a:p>
        </p:txBody>
      </p:sp>
    </p:spTree>
    <p:extLst>
      <p:ext uri="{BB962C8B-B14F-4D97-AF65-F5344CB8AC3E}">
        <p14:creationId xmlns:p14="http://schemas.microsoft.com/office/powerpoint/2010/main" val="7312620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ヒラギノ角ゴ Pro W3" pitchFamily="84" charset="-128"/>
                <a:cs typeface="ヒラギノ角ゴ Pro W3" pitchFamily="84" charset="-128"/>
              </a:rPr>
              <a:t>There are very few individuals who cannot receive HPV vaccines. Where there is doubt, instead of withholding immunisation, appropriate advice should be sought from the</a:t>
            </a:r>
            <a:r>
              <a:rPr lang="en-GB" sz="1200" kern="1200" baseline="0" dirty="0">
                <a:solidFill>
                  <a:schemeClr val="tx1"/>
                </a:solidFill>
                <a:effectLst/>
                <a:latin typeface="+mn-lt"/>
                <a:ea typeface="ヒラギノ角ゴ Pro W3" pitchFamily="84" charset="-128"/>
                <a:cs typeface="ヒラギノ角ゴ Pro W3" pitchFamily="84" charset="-128"/>
              </a:rPr>
              <a:t> local Immunisation Coordinator</a:t>
            </a:r>
            <a:r>
              <a:rPr lang="en-GB" sz="1200" kern="1200" dirty="0">
                <a:solidFill>
                  <a:schemeClr val="tx1"/>
                </a:solidFill>
                <a:effectLst/>
                <a:latin typeface="+mn-lt"/>
                <a:ea typeface="ヒラギノ角ゴ Pro W3" pitchFamily="84" charset="-128"/>
                <a:cs typeface="ヒラギノ角ゴ Pro W3" pitchFamily="84" charset="-128"/>
              </a:rPr>
              <a:t>.</a:t>
            </a:r>
          </a:p>
          <a:p>
            <a:endParaRPr lang="en-GB" sz="1200" kern="1200" dirty="0">
              <a:solidFill>
                <a:schemeClr val="tx1"/>
              </a:solidFill>
              <a:effectLst/>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A mild fever or upper respiratory infection (for example cold) itself is not a reason to delay vaccination. </a:t>
            </a:r>
          </a:p>
          <a:p>
            <a:endParaRPr lang="en-GB" sz="1200" kern="1200" dirty="0">
              <a:solidFill>
                <a:schemeClr val="tx1"/>
              </a:solidFill>
              <a:effectLst/>
              <a:latin typeface="+mn-lt"/>
              <a:ea typeface="ヒラギノ角ゴ Pro W3" pitchFamily="84" charset="-128"/>
              <a:cs typeface="ヒラギノ角ゴ Pro W3" pitchFamily="84" charset="-128"/>
            </a:endParaRPr>
          </a:p>
          <a:p>
            <a:r>
              <a:rPr lang="en-GB" sz="1200" kern="1200" dirty="0">
                <a:solidFill>
                  <a:schemeClr val="tx1"/>
                </a:solidFill>
                <a:effectLst/>
                <a:latin typeface="+mn-lt"/>
                <a:ea typeface="ヒラギノ角ゴ Pro W3" pitchFamily="84" charset="-128"/>
                <a:cs typeface="ヒラギノ角ゴ Pro W3" pitchFamily="84" charset="-128"/>
              </a:rPr>
              <a:t>If acutely unwell, the immunisation may be deferred until the individual</a:t>
            </a:r>
            <a:r>
              <a:rPr lang="en-GB" sz="1200" kern="1200" baseline="0" dirty="0">
                <a:solidFill>
                  <a:schemeClr val="tx1"/>
                </a:solidFill>
                <a:effectLst/>
                <a:latin typeface="+mn-lt"/>
                <a:ea typeface="ヒラギノ角ゴ Pro W3" pitchFamily="84" charset="-128"/>
                <a:cs typeface="ヒラギノ角ゴ Pro W3" pitchFamily="84" charset="-128"/>
              </a:rPr>
              <a:t> has </a:t>
            </a:r>
            <a:r>
              <a:rPr lang="en-GB" sz="1200" kern="1200" dirty="0">
                <a:solidFill>
                  <a:schemeClr val="tx1"/>
                </a:solidFill>
                <a:effectLst/>
                <a:latin typeface="+mn-lt"/>
                <a:ea typeface="ヒラギノ角ゴ Pro W3" pitchFamily="84" charset="-128"/>
                <a:cs typeface="ヒラギノ角ゴ Pro W3" pitchFamily="84" charset="-128"/>
              </a:rPr>
              <a:t>recovered – this is to avoid confusing the differential diagnosis of acute illness by wrongly attributing signs or symptoms as adverse effects of the vaccine.</a:t>
            </a:r>
          </a:p>
          <a:p>
            <a:endParaRPr lang="en-GB" sz="1200" kern="1200" dirty="0">
              <a:solidFill>
                <a:schemeClr val="tx1"/>
              </a:solidFill>
              <a:effectLst/>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For the composition and full list of excipients of the vaccine, please refer to the manufacturer’s Summary of Product Characteristics (</a:t>
            </a:r>
            <a:r>
              <a:rPr lang="en-GB" sz="1200" kern="1200" dirty="0" err="1">
                <a:solidFill>
                  <a:schemeClr val="tx1"/>
                </a:solidFill>
                <a:effectLst/>
                <a:latin typeface="+mn-lt"/>
                <a:ea typeface="ヒラギノ角ゴ Pro W3" pitchFamily="84" charset="-128"/>
                <a:cs typeface="ヒラギノ角ゴ Pro W3" pitchFamily="84" charset="-128"/>
              </a:rPr>
              <a:t>SmPC</a:t>
            </a:r>
            <a:r>
              <a:rPr lang="en-GB" sz="1200" kern="1200" dirty="0">
                <a:solidFill>
                  <a:schemeClr val="tx1"/>
                </a:solidFill>
                <a:effectLst/>
                <a:latin typeface="+mn-lt"/>
                <a:ea typeface="ヒラギノ角ゴ Pro W3" pitchFamily="84" charset="-128"/>
                <a:cs typeface="ヒラギノ角ゴ Pro W3" pitchFamily="84" charset="-128"/>
              </a:rPr>
              <a:t>). </a:t>
            </a:r>
            <a:r>
              <a:rPr lang="en-GB" dirty="0">
                <a:hlinkClick r:id="rId3"/>
              </a:rPr>
              <a:t>Home - electronic medicines compendium (</a:t>
            </a:r>
            <a:r>
              <a:rPr lang="en-GB" dirty="0" err="1">
                <a:hlinkClick r:id="rId3"/>
              </a:rPr>
              <a:t>emc</a:t>
            </a:r>
            <a:r>
              <a:rPr lang="en-GB" dirty="0">
                <a:hlinkClick r:id="rId3"/>
              </a:rPr>
              <a:t>)</a:t>
            </a:r>
            <a:endParaRPr lang="en-GB" dirty="0"/>
          </a:p>
          <a:p>
            <a:pPr lvl="0"/>
            <a:endParaRPr lang="en-GB" dirty="0"/>
          </a:p>
          <a:p>
            <a:pPr lvl="0"/>
            <a:r>
              <a:rPr lang="en-GB" dirty="0"/>
              <a:t>Please note:  These educational resources continue to be updated as required to support this programme but do not replace the clinical judgement of practitioners. Practitioners should refer to the  </a:t>
            </a:r>
            <a:r>
              <a:rPr lang="en-GB" b="1" dirty="0"/>
              <a:t>Green Book Chapter </a:t>
            </a:r>
            <a:r>
              <a:rPr lang="en-GB" dirty="0"/>
              <a:t>when administering the vaccine. Public Health England. Immunisation against infectious diseases: Human papillomavirus (HPV) 18a. https://www.gov.uk/government/publications/human-papillomavirus-hpv-the-green-book-chapter-18a  </a:t>
            </a:r>
            <a:r>
              <a:rPr lang="en-GB" dirty="0">
                <a:hlinkClick r:id="rId4"/>
              </a:rPr>
              <a:t>Human papillomavirus (HPV): the green book, chapter 18a - GOV.UK (www.gov.uk)</a:t>
            </a:r>
            <a:endParaRPr lang="en-GB" dirty="0"/>
          </a:p>
          <a:p>
            <a:pPr>
              <a:lnSpc>
                <a:spcPct val="80000"/>
              </a:lnSpc>
            </a:pPr>
            <a:endParaRPr lang="en-GB" sz="1100" dirty="0"/>
          </a:p>
          <a:p>
            <a:pPr>
              <a:lnSpc>
                <a:spcPct val="80000"/>
              </a:lnSpc>
            </a:pPr>
            <a:endParaRPr lang="en-GB" sz="1100"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40</a:t>
            </a:fld>
            <a:endParaRPr lang="en-GB"/>
          </a:p>
        </p:txBody>
      </p:sp>
    </p:spTree>
    <p:extLst>
      <p:ext uri="{BB962C8B-B14F-4D97-AF65-F5344CB8AC3E}">
        <p14:creationId xmlns:p14="http://schemas.microsoft.com/office/powerpoint/2010/main" val="19974686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https://www.gov.uk/government/publications/human-papillomavirus-hpv-the-green-book-chapter-18a</a:t>
            </a:r>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41</a:t>
            </a:fld>
            <a:endParaRPr lang="en-GB"/>
          </a:p>
        </p:txBody>
      </p:sp>
    </p:spTree>
    <p:extLst>
      <p:ext uri="{BB962C8B-B14F-4D97-AF65-F5344CB8AC3E}">
        <p14:creationId xmlns:p14="http://schemas.microsoft.com/office/powerpoint/2010/main" val="21855852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Green Book chapter 18a: </a:t>
            </a: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https://www.gov.uk/government/publications/human-papillomavirus-hpv-the-green-book-chapter-18a</a:t>
            </a:r>
            <a:r>
              <a:rPr lang="en-GB" dirty="0"/>
              <a:t> </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9370982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Gardasil 9 </a:t>
            </a:r>
            <a:r>
              <a:rPr lang="en-GB" dirty="0" err="1"/>
              <a:t>SmPC</a:t>
            </a:r>
            <a:r>
              <a:rPr lang="en-GB" dirty="0"/>
              <a:t>: </a:t>
            </a:r>
            <a:r>
              <a:rPr lang="en-GB" sz="1200" u="sng" kern="1200" dirty="0">
                <a:solidFill>
                  <a:schemeClr val="tx1"/>
                </a:solidFill>
                <a:effectLst/>
                <a:latin typeface="+mn-lt"/>
                <a:ea typeface="+mn-ea"/>
                <a:cs typeface="+mn-cs"/>
                <a:hlinkClick r:id="rId3"/>
              </a:rPr>
              <a:t>https://www.medicines.org.uk/emc/product/7330/smpc</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43</a:t>
            </a:fld>
            <a:endParaRPr lang="en-GB"/>
          </a:p>
        </p:txBody>
      </p:sp>
    </p:spTree>
    <p:extLst>
      <p:ext uri="{BB962C8B-B14F-4D97-AF65-F5344CB8AC3E}">
        <p14:creationId xmlns:p14="http://schemas.microsoft.com/office/powerpoint/2010/main" val="34030618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itchFamily="34" charset="0"/>
                <a:ea typeface="+mn-ea"/>
                <a:cs typeface="+mn-cs"/>
              </a:rPr>
              <a:t>Healthcare professionals and patients are encouraged to report suspected adverse reactions to the Medicines and Healthcare Products Regulatory Agency (MHRA) using the yellow card reporting scheme</a:t>
            </a:r>
            <a:endParaRPr lang="en-GB" dirty="0"/>
          </a:p>
          <a:p>
            <a:r>
              <a:rPr lang="en-GB" dirty="0"/>
              <a:t>Green Book chapter</a:t>
            </a:r>
            <a:r>
              <a:rPr lang="en-GB" baseline="0" dirty="0"/>
              <a:t> 9: </a:t>
            </a: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https://www.gov.uk/government/publications/surveillance-and-monitoring-for-vaccine-safety-the-green-book-chapter-9</a:t>
            </a:r>
            <a:r>
              <a:rPr lang="en-GB" sz="1800" u="sng"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44</a:t>
            </a:fld>
            <a:endParaRPr lang="en-GB"/>
          </a:p>
        </p:txBody>
      </p:sp>
    </p:spTree>
    <p:extLst>
      <p:ext uri="{BB962C8B-B14F-4D97-AF65-F5344CB8AC3E}">
        <p14:creationId xmlns:p14="http://schemas.microsoft.com/office/powerpoint/2010/main" val="36472575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a:t>Vaccine is centrally procured for the adolescent and GBMSM HPV vaccination programme. Gardasil9 should be ordered using current processes.</a:t>
            </a:r>
          </a:p>
          <a:p>
            <a:pPr lvl="0"/>
            <a:endParaRPr lang="en-GB" dirty="0"/>
          </a:p>
          <a:p>
            <a:pPr lvl="0"/>
            <a:r>
              <a:rPr lang="en-GB" dirty="0"/>
              <a:t>It is recommended that registered healthcare practitioners place small and regular orders rather than over-ordering or stockpiling vaccines.</a:t>
            </a:r>
          </a:p>
          <a:p>
            <a:pPr lvl="0"/>
            <a:r>
              <a:rPr lang="en-GB" dirty="0"/>
              <a:t>Gardasil</a:t>
            </a:r>
            <a:r>
              <a:rPr lang="en-GB" b="1" dirty="0"/>
              <a:t>®</a:t>
            </a:r>
            <a:r>
              <a:rPr lang="en-GB" dirty="0"/>
              <a:t> 9 should be administered as soon as possible after being removed from the refrigerator</a:t>
            </a:r>
          </a:p>
          <a:p>
            <a:pPr lvl="0"/>
            <a:endParaRPr lang="en-GB" dirty="0"/>
          </a:p>
          <a:p>
            <a:pPr lvl="0"/>
            <a:r>
              <a:rPr lang="en-GB" dirty="0"/>
              <a:t>Data from stability studies indicate that the Gardasil®9 vaccine components are stable for 96 hours when stored at temperatures from 8°C to 40°C or for 72 hours when stored at temperatures from 0°C to 2°C. At the end of this period Gardasil®9 should be used or discarded. These data are intended to guide healthcare professionals in case of temporary temperature excursion only.</a:t>
            </a:r>
            <a:endParaRPr lang="en-GB" dirty="0">
              <a:cs typeface="Calibri"/>
            </a:endParaRPr>
          </a:p>
          <a:p>
            <a:pPr lvl="0"/>
            <a:r>
              <a:rPr lang="en-GB" dirty="0"/>
              <a:t> </a:t>
            </a:r>
          </a:p>
          <a:p>
            <a:pPr lvl="0"/>
            <a:r>
              <a:rPr lang="en-GB" dirty="0"/>
              <a:t>The vaccine should be stored in the original packaging. This makes it easy to identify in the vaccine fridge, provides some protection against fluctuation of temperature and will protect from light.</a:t>
            </a:r>
          </a:p>
          <a:p>
            <a:pPr lvl="0"/>
            <a:endParaRPr lang="en-GB" dirty="0"/>
          </a:p>
          <a:p>
            <a:r>
              <a:rPr lang="en-GB" sz="1200" kern="1200" dirty="0">
                <a:solidFill>
                  <a:schemeClr val="tx1"/>
                </a:solidFill>
                <a:effectLst/>
                <a:latin typeface="+mn-lt"/>
                <a:ea typeface="ヒラギノ角ゴ Pro W3" pitchFamily="84" charset="-128"/>
                <a:cs typeface="ヒラギノ角ゴ Pro W3" pitchFamily="84" charset="-128"/>
              </a:rPr>
              <a:t>Vaccines are expensive and it is important to minimise wastage through inappropriate storage.</a:t>
            </a:r>
          </a:p>
          <a:p>
            <a:r>
              <a:rPr lang="en-GB" sz="1200" kern="1200" dirty="0">
                <a:solidFill>
                  <a:schemeClr val="tx1"/>
                </a:solidFill>
                <a:effectLst/>
                <a:latin typeface="+mn-lt"/>
                <a:ea typeface="ヒラギノ角ゴ Pro W3" pitchFamily="84" charset="-128"/>
                <a:cs typeface="ヒラギノ角ゴ Pro W3" pitchFamily="84" charset="-128"/>
              </a:rPr>
              <a:t>Further information on the storage and handling of vaccines is included in chapter 3 of the green book. </a:t>
            </a:r>
          </a:p>
          <a:p>
            <a:r>
              <a:rPr lang="en-GB" sz="1200" kern="1200" dirty="0">
                <a:solidFill>
                  <a:schemeClr val="tx1"/>
                </a:solidFill>
                <a:effectLst/>
                <a:latin typeface="+mn-lt"/>
                <a:ea typeface="ヒラギノ角ゴ Pro W3" pitchFamily="84" charset="-128"/>
                <a:cs typeface="ヒラギノ角ゴ Pro W3" pitchFamily="84" charset="-128"/>
                <a:hlinkClick r:id="rId3"/>
              </a:rPr>
              <a:t>www.gov.uk/government/publications/storage-distribution-and-disposal-of-vaccines-the-green-book-chapter-3</a:t>
            </a:r>
            <a:endParaRPr lang="en-GB" sz="1200" kern="1200" dirty="0">
              <a:solidFill>
                <a:schemeClr val="tx1"/>
              </a:solidFill>
              <a:effectLst/>
              <a:latin typeface="+mn-lt"/>
              <a:ea typeface="ヒラギノ角ゴ Pro W3" pitchFamily="84" charset="-128"/>
              <a:cs typeface="ヒラギノ角ゴ Pro W3" pitchFamily="84" charset="-128"/>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45</a:t>
            </a:fld>
            <a:endParaRPr lang="en-GB"/>
          </a:p>
        </p:txBody>
      </p:sp>
    </p:spTree>
    <p:extLst>
      <p:ext uri="{BB962C8B-B14F-4D97-AF65-F5344CB8AC3E}">
        <p14:creationId xmlns:p14="http://schemas.microsoft.com/office/powerpoint/2010/main" val="1685470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9</a:t>
            </a:fld>
            <a:endParaRPr lang="en-GB"/>
          </a:p>
        </p:txBody>
      </p:sp>
    </p:spTree>
    <p:extLst>
      <p:ext uri="{BB962C8B-B14F-4D97-AF65-F5344CB8AC3E}">
        <p14:creationId xmlns:p14="http://schemas.microsoft.com/office/powerpoint/2010/main" val="412763839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E</a:t>
            </a:r>
            <a:r>
              <a:rPr lang="en-GB" altLang="en-US" dirty="0">
                <a:ea typeface="ヒラギノ角ゴ Pro W3"/>
                <a:cs typeface="ヒラギノ角ゴ Pro W3"/>
              </a:rPr>
              <a:t>ffective management of vaccines throughout the supply chain is essential to reduce vaccine wastage and i</a:t>
            </a:r>
            <a:r>
              <a:rPr lang="en-GB" sz="1200" kern="1200" dirty="0">
                <a:solidFill>
                  <a:schemeClr val="tx1"/>
                </a:solidFill>
                <a:effectLst/>
                <a:latin typeface="+mn-lt"/>
                <a:ea typeface="ヒラギノ角ゴ Pro W3" pitchFamily="84" charset="-128"/>
                <a:cs typeface="ヒラギノ角ゴ Pro W3" pitchFamily="84" charset="-128"/>
              </a:rPr>
              <a:t>t is recommended that healthcare professionals order only what they need for a 2-4 week period rather than over-ordering or stockpiling vaccines.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ヒラギノ角ゴ Pro W3" pitchFamily="84" charset="-128"/>
              <a:cs typeface="ヒラギノ角ゴ Pro W3" pitchFamily="8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Providers</a:t>
            </a:r>
            <a:r>
              <a:rPr lang="en-GB" sz="1200" kern="1200" baseline="0" dirty="0">
                <a:solidFill>
                  <a:schemeClr val="tx1"/>
                </a:solidFill>
                <a:effectLst/>
                <a:latin typeface="+mn-lt"/>
                <a:ea typeface="ヒラギノ角ゴ Pro W3" pitchFamily="84" charset="-128"/>
                <a:cs typeface="ヒラギノ角ゴ Pro W3" pitchFamily="84" charset="-128"/>
              </a:rPr>
              <a:t> should </a:t>
            </a:r>
            <a:r>
              <a:rPr lang="en-GB" sz="1200" kern="1200" dirty="0">
                <a:solidFill>
                  <a:schemeClr val="tx1"/>
                </a:solidFill>
                <a:effectLst/>
                <a:latin typeface="+mn-lt"/>
                <a:ea typeface="ヒラギノ角ゴ Pro W3" pitchFamily="84" charset="-128"/>
                <a:cs typeface="ヒラギノ角ゴ Pro W3" pitchFamily="84" charset="-128"/>
              </a:rPr>
              <a:t>review available fridge space to ensure adequate storage capacity before</a:t>
            </a:r>
            <a:r>
              <a:rPr lang="en-GB" sz="1200" kern="1200" baseline="0" dirty="0">
                <a:solidFill>
                  <a:schemeClr val="tx1"/>
                </a:solidFill>
                <a:effectLst/>
                <a:latin typeface="+mn-lt"/>
                <a:ea typeface="ヒラギノ角ゴ Pro W3" pitchFamily="84" charset="-128"/>
                <a:cs typeface="ヒラギノ角ゴ Pro W3" pitchFamily="84" charset="-128"/>
              </a:rPr>
              <a:t> ordering and the delivery of vaccine.</a:t>
            </a:r>
          </a:p>
          <a:p>
            <a:endParaRPr lang="en-GB" sz="1200" kern="1200" dirty="0">
              <a:solidFill>
                <a:schemeClr val="tx1"/>
              </a:solidFill>
              <a:effectLst/>
              <a:latin typeface="+mn-lt"/>
              <a:ea typeface="ヒラギノ角ゴ Pro W3" pitchFamily="84" charset="-128"/>
              <a:cs typeface="ヒラギノ角ゴ Pro W3" pitchFamily="84" charset="-128"/>
            </a:endParaRPr>
          </a:p>
          <a:p>
            <a:r>
              <a:rPr lang="en-GB" sz="1200" kern="1200" dirty="0">
                <a:solidFill>
                  <a:schemeClr val="tx1"/>
                </a:solidFill>
                <a:effectLst/>
                <a:latin typeface="+mn-lt"/>
                <a:ea typeface="ヒラギノ角ゴ Pro W3" pitchFamily="84" charset="-128"/>
                <a:cs typeface="ヒラギノ角ゴ Pro W3" pitchFamily="84" charset="-128"/>
              </a:rPr>
              <a:t>All providers should have emergency vaccine storage and handling plans</a:t>
            </a:r>
            <a:r>
              <a:rPr lang="en-GB" sz="1200" kern="1200" baseline="0" dirty="0">
                <a:solidFill>
                  <a:schemeClr val="tx1"/>
                </a:solidFill>
                <a:effectLst/>
                <a:latin typeface="+mn-lt"/>
                <a:ea typeface="ヒラギノ角ゴ Pro W3" pitchFamily="84" charset="-128"/>
                <a:cs typeface="ヒラギノ角ゴ Pro W3" pitchFamily="84" charset="-128"/>
              </a:rPr>
              <a:t> which clearly outline</a:t>
            </a:r>
            <a:r>
              <a:rPr lang="en-GB" sz="1200" kern="1200" dirty="0">
                <a:solidFill>
                  <a:schemeClr val="tx1"/>
                </a:solidFill>
                <a:effectLst/>
                <a:latin typeface="+mn-lt"/>
                <a:ea typeface="ヒラギノ角ゴ Pro W3" pitchFamily="84" charset="-128"/>
                <a:cs typeface="ヒラギノ角ゴ Pro W3" pitchFamily="84" charset="-128"/>
              </a:rPr>
              <a:t> the actions to take in the event of out of range temperature excursions or refrigerator break down. </a:t>
            </a:r>
          </a:p>
          <a:p>
            <a:endParaRPr lang="en-GB" sz="1200" kern="1200" dirty="0">
              <a:solidFill>
                <a:schemeClr val="tx1"/>
              </a:solidFill>
              <a:effectLst/>
              <a:latin typeface="+mn-lt"/>
              <a:ea typeface="ヒラギノ角ゴ Pro W3" pitchFamily="84" charset="-128"/>
              <a:cs typeface="ヒラギノ角ゴ Pro W3" pitchFamily="84" charset="-128"/>
            </a:endParaRPr>
          </a:p>
          <a:p>
            <a:pPr eaLnBrk="1" hangingPunct="1">
              <a:buClr>
                <a:schemeClr val="bg2"/>
              </a:buClr>
              <a:buFont typeface="Arial" pitchFamily="34" charset="0"/>
              <a:buNone/>
            </a:pPr>
            <a:r>
              <a:rPr lang="en-GB" altLang="en-US" dirty="0">
                <a:ea typeface="ヒラギノ角ゴ Pro W3"/>
                <a:cs typeface="ヒラギノ角ゴ Pro W3"/>
              </a:rPr>
              <a:t>Cold chain failures must be documented and reported through the ImmForm website on the stock incident page.</a:t>
            </a:r>
          </a:p>
          <a:p>
            <a:pPr eaLnBrk="1" hangingPunct="1">
              <a:buClr>
                <a:schemeClr val="bg2"/>
              </a:buClr>
              <a:buFont typeface="Arial" pitchFamily="34" charset="0"/>
              <a:buNone/>
            </a:pPr>
            <a:endParaRPr lang="en-GB" altLang="en-US" dirty="0">
              <a:ea typeface="ヒラギノ角ゴ Pro W3"/>
              <a:cs typeface="ヒラギノ角ゴ Pro W3"/>
            </a:endParaRPr>
          </a:p>
          <a:p>
            <a:pPr eaLnBrk="1" hangingPunct="1">
              <a:buClr>
                <a:schemeClr val="bg2"/>
              </a:buClr>
              <a:buFont typeface="Arial" pitchFamily="34" charset="0"/>
              <a:buNone/>
            </a:pPr>
            <a:r>
              <a:rPr lang="en-GB" altLang="en-US" dirty="0">
                <a:ea typeface="ヒラギノ角ゴ Pro W3"/>
                <a:cs typeface="ヒラギノ角ゴ Pro W3"/>
              </a:rPr>
              <a:t>Green Book Chapter 3: https://www.gov.uk/government/publications/storage-distribution-and-disposal-of-vaccines-the-green-book-chapter-3 </a:t>
            </a:r>
          </a:p>
          <a:p>
            <a:pPr eaLnBrk="1" hangingPunct="1">
              <a:buClr>
                <a:schemeClr val="bg2"/>
              </a:buClr>
              <a:buFont typeface="Arial" pitchFamily="34" charset="0"/>
              <a:buNone/>
            </a:pPr>
            <a:endParaRPr lang="en-GB" altLang="en-US" dirty="0">
              <a:ea typeface="ヒラギノ角ゴ Pro W3"/>
              <a:cs typeface="ヒラギノ角ゴ Pro W3"/>
            </a:endParaRPr>
          </a:p>
          <a:p>
            <a:pPr eaLnBrk="1" hangingPunct="1">
              <a:buClr>
                <a:schemeClr val="bg2"/>
              </a:buClr>
              <a:buFont typeface="Arial" pitchFamily="34" charset="0"/>
              <a:buNone/>
            </a:pPr>
            <a:r>
              <a:rPr lang="en-GB" altLang="en-US" dirty="0">
                <a:ea typeface="ヒラギノ角ゴ Pro W3"/>
                <a:cs typeface="ヒラギノ角ゴ Pro W3"/>
              </a:rPr>
              <a:t>ImmForm website:</a:t>
            </a:r>
            <a:r>
              <a:rPr lang="en-GB" altLang="en-US" baseline="0" dirty="0">
                <a:ea typeface="ヒラギノ角ゴ Pro W3"/>
                <a:cs typeface="ヒラギノ角ゴ Pro W3"/>
              </a:rPr>
              <a:t> https://portal.immform.phe.gov.uk/Logon.aspx?returnurl=%2f </a:t>
            </a:r>
            <a:endParaRPr lang="en-GB" altLang="en-US" dirty="0">
              <a:ea typeface="ヒラギノ角ゴ Pro W3"/>
              <a:cs typeface="ヒラギノ角ゴ Pro W3"/>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6508457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World Health Organisation: Weekly epidemiological record 16 December 2022 </a:t>
            </a:r>
            <a:r>
              <a:rPr lang="en-GB" sz="1200" u="sng" kern="1200" dirty="0">
                <a:solidFill>
                  <a:schemeClr val="tx1"/>
                </a:solidFill>
                <a:effectLst/>
                <a:latin typeface="+mn-lt"/>
                <a:ea typeface="+mn-ea"/>
                <a:cs typeface="+mn-cs"/>
                <a:hlinkClick r:id="rId3"/>
              </a:rPr>
              <a:t>http://apps.who.int/iris/bitstream/handle/10665/365350/WER9750-eng-fre.pdf</a:t>
            </a:r>
            <a:r>
              <a:rPr lang="en-GB" sz="1200" kern="1200" dirty="0">
                <a:solidFill>
                  <a:schemeClr val="tx1"/>
                </a:solidFill>
                <a:effectLst/>
                <a:latin typeface="+mn-lt"/>
                <a:ea typeface="+mn-ea"/>
                <a:cs typeface="+mn-cs"/>
              </a:rPr>
              <a:t> </a:t>
            </a:r>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113385998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baseline="0" dirty="0">
                <a:ea typeface="ヒラギノ角ゴ Pro W3"/>
                <a:cs typeface="ヒラギノ角ゴ Pro W3"/>
              </a:rPr>
              <a:t>This figure shows data on HPV 16 AND/OR 18 prevalence in 16-18 year old females, in the post-vaccination period over time, to 2016.</a:t>
            </a:r>
          </a:p>
          <a:p>
            <a:r>
              <a:rPr lang="en-GB" altLang="en-US" baseline="0" dirty="0">
                <a:ea typeface="ヒラギノ角ゴ Pro W3"/>
                <a:cs typeface="ヒラギノ角ゴ Pro W3"/>
              </a:rPr>
              <a:t>The prevalence of HPV 16 and/or 18 has decreased within the post-vaccination period over time, from 8.2% in 2010 to 1.6% in 2016. These decreases were strongly associated with the increasing estimated vaccination coverage.</a:t>
            </a:r>
          </a:p>
          <a:p>
            <a:endParaRPr lang="en-GB" altLang="en-US" dirty="0">
              <a:ea typeface="ヒラギノ角ゴ Pro W3"/>
              <a:cs typeface="ヒラギノ角ゴ Pro W3"/>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World Health Organisation: Weekly epidemiological record 16 December 2022 </a:t>
            </a:r>
            <a:r>
              <a:rPr lang="en-GB" sz="1200" u="sng" kern="1200" dirty="0">
                <a:solidFill>
                  <a:schemeClr val="tx1"/>
                </a:solidFill>
                <a:effectLst/>
                <a:latin typeface="+mn-lt"/>
                <a:ea typeface="+mn-ea"/>
                <a:cs typeface="+mn-cs"/>
                <a:hlinkClick r:id="rId3"/>
              </a:rPr>
              <a:t>http://apps.who.int/iris/bitstream/handle/10665/365350/WER9750-eng-fre.pdf</a:t>
            </a:r>
            <a:r>
              <a:rPr lang="en-GB" sz="1200" kern="1200" dirty="0">
                <a:solidFill>
                  <a:schemeClr val="tx1"/>
                </a:solidFill>
                <a:effectLst/>
                <a:latin typeface="+mn-lt"/>
                <a:ea typeface="+mn-ea"/>
                <a:cs typeface="+mn-cs"/>
              </a:rPr>
              <a:t> </a:t>
            </a:r>
          </a:p>
          <a:p>
            <a:endParaRPr lang="en-GB" dirty="0"/>
          </a:p>
          <a:p>
            <a:r>
              <a:rPr lang="en-GB" dirty="0" err="1"/>
              <a:t>Mesher</a:t>
            </a:r>
            <a:r>
              <a:rPr lang="en-GB" dirty="0"/>
              <a:t> et al (2018)</a:t>
            </a:r>
            <a:r>
              <a:rPr lang="en-GB" baseline="0" dirty="0"/>
              <a:t> The Impact of the National HPV Vaccination Programme in England Using the Bivalent HPV Vaccine: Surveillance of Type-Specific HPV in Young Females, 2010-2016. Journal of Infectious Disease. 218 (6), 911-921. https://pubmed.ncbi.nlm.nih.gov/29917082/ </a:t>
            </a:r>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48</a:t>
            </a:fld>
            <a:endParaRPr lang="en-GB"/>
          </a:p>
        </p:txBody>
      </p:sp>
    </p:spTree>
    <p:extLst>
      <p:ext uri="{BB962C8B-B14F-4D97-AF65-F5344CB8AC3E}">
        <p14:creationId xmlns:p14="http://schemas.microsoft.com/office/powerpoint/2010/main" val="217063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of the key successes of the programme is that we are seeing strong evidence of herd protection</a:t>
            </a:r>
            <a:r>
              <a:rPr lang="en-GB" baseline="0" dirty="0"/>
              <a:t> from the high coverage female vaccination programme.</a:t>
            </a:r>
          </a:p>
          <a:p>
            <a:endParaRPr lang="en-GB" baseline="0" dirty="0"/>
          </a:p>
          <a:p>
            <a:r>
              <a:rPr lang="en-GB" baseline="0" dirty="0"/>
              <a:t>For example, in young heterosexual males up to age 24, we are seeing declines in genital warts incidence that are similar to those seen in same aged females.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World Health Organisation: Weekly epidemiological record 16 December 2022 </a:t>
            </a:r>
            <a:r>
              <a:rPr lang="en-GB" sz="1200" u="sng" kern="1200" dirty="0">
                <a:solidFill>
                  <a:schemeClr val="tx1"/>
                </a:solidFill>
                <a:effectLst/>
                <a:latin typeface="+mn-lt"/>
                <a:ea typeface="+mn-ea"/>
                <a:cs typeface="+mn-cs"/>
                <a:hlinkClick r:id="rId3"/>
              </a:rPr>
              <a:t>http://apps.who.int/iris/bitstream/handle/10665/365350/WER9750-eng-fre.pdf</a:t>
            </a:r>
            <a:r>
              <a:rPr lang="en-GB" sz="1200" kern="1200" dirty="0">
                <a:solidFill>
                  <a:schemeClr val="tx1"/>
                </a:solidFill>
                <a:effectLst/>
                <a:latin typeface="+mn-lt"/>
                <a:ea typeface="+mn-ea"/>
                <a:cs typeface="+mn-cs"/>
              </a:rPr>
              <a:t> </a:t>
            </a:r>
          </a:p>
          <a:p>
            <a:endParaRPr lang="en-GB" baseline="0" dirty="0"/>
          </a:p>
          <a:p>
            <a:r>
              <a:rPr lang="en-GB" baseline="0" dirty="0" err="1"/>
              <a:t>Ratna</a:t>
            </a:r>
            <a:r>
              <a:rPr lang="en-GB" baseline="0" dirty="0"/>
              <a:t> et al (2021) Sexually transmitted infections and screening for chlamydia in England, 2020. September 2021. Public Health England: London (Referenced in the Green Book Chapter 18a: https://www.gov.uk/government/publications/human-papillomavirus-hpv-the-green-book-chapter-18a)</a:t>
            </a:r>
          </a:p>
          <a:p>
            <a:endParaRPr lang="en-GB" baseline="0" dirty="0"/>
          </a:p>
          <a:p>
            <a:r>
              <a:rPr lang="en-GB" baseline="0" dirty="0"/>
              <a:t>UK Health Security Agency (UKHSA) (2022). Sexually transmitted infections and screening for chlamydia in </a:t>
            </a:r>
          </a:p>
          <a:p>
            <a:r>
              <a:rPr lang="en-GB" baseline="0" dirty="0"/>
              <a:t>England: 2021 report. Available from: https://www.gov.uk/government/statistics/sexually-transmitted-infections-stis-annual-data-tables/sexually-transmitted-infections-and-screening-for-chlamydia-in-England-2021-report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49</a:t>
            </a:fld>
            <a:endParaRPr lang="en-GB"/>
          </a:p>
        </p:txBody>
      </p:sp>
    </p:spTree>
    <p:extLst>
      <p:ext uri="{BB962C8B-B14F-4D97-AF65-F5344CB8AC3E}">
        <p14:creationId xmlns:p14="http://schemas.microsoft.com/office/powerpoint/2010/main" val="35947378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latin typeface="+mn-lt"/>
                <a:ea typeface="+mn-ea"/>
                <a:cs typeface="+mn-cs"/>
              </a:rPr>
              <a:t>Latest data on declines in GW diagnoses in England. </a:t>
            </a:r>
          </a:p>
          <a:p>
            <a:r>
              <a:rPr lang="en-GB" sz="1200" kern="1200" dirty="0">
                <a:solidFill>
                  <a:schemeClr val="tx1"/>
                </a:solidFill>
                <a:latin typeface="+mn-lt"/>
                <a:ea typeface="+mn-ea"/>
                <a:cs typeface="+mn-cs"/>
              </a:rPr>
              <a:t>As reported in latest STI report (https://assets.publishing.service.gov.uk/government/uploads/system/uploads/attachment_data/file/914184/STI_NCSP_report_2019.pdf): In 2019, the rate of genital warts diagnoses among girls aged 15 to 17 years attending SHSs, most of whom would have been offered the </a:t>
            </a:r>
            <a:r>
              <a:rPr lang="en-GB" sz="1200" kern="1200" dirty="0" err="1">
                <a:solidFill>
                  <a:schemeClr val="tx1"/>
                </a:solidFill>
                <a:latin typeface="+mn-lt"/>
                <a:ea typeface="+mn-ea"/>
                <a:cs typeface="+mn-cs"/>
              </a:rPr>
              <a:t>quadrivalent</a:t>
            </a:r>
            <a:r>
              <a:rPr lang="en-GB" sz="1200" kern="1200" dirty="0">
                <a:solidFill>
                  <a:schemeClr val="tx1"/>
                </a:solidFill>
                <a:latin typeface="+mn-lt"/>
                <a:ea typeface="+mn-ea"/>
                <a:cs typeface="+mn-cs"/>
              </a:rPr>
              <a:t> HPV vaccine (protecting against HPV types 16,18, 6 and 11) when aged 12 to 13 years old, was 91% lower compared to 2015 (16.9 vs 193.5 per 100,000 population). A decline of 81% (10.0 vs 53.3 per 100,000 population) was seen in same aged heterosexual boys over the same period, suggesting substantial herd protection.</a:t>
            </a:r>
          </a:p>
          <a:p>
            <a:endParaRPr lang="en-GB"/>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50</a:t>
            </a:fld>
            <a:endParaRPr lang="en-GB"/>
          </a:p>
        </p:txBody>
      </p:sp>
    </p:spTree>
    <p:extLst>
      <p:ext uri="{BB962C8B-B14F-4D97-AF65-F5344CB8AC3E}">
        <p14:creationId xmlns:p14="http://schemas.microsoft.com/office/powerpoint/2010/main" val="5791034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addition to direct protection to females, the girls only HPV programme induced herd protection, which provides substantial protection to heterosexual boys and men as long as there is high vaccine coverage in girls.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97028818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a:t>Since the introduction of the adolescent girls programme evidence has emerged that HPV immunisation is likely to provide protection against a wider range of HPV-related diseases including anal, penile and oropharyngeal cancers. </a:t>
            </a:r>
          </a:p>
          <a:p>
            <a:pPr lvl="0"/>
            <a:endParaRPr lang="en-GB" dirty="0"/>
          </a:p>
          <a:p>
            <a:pPr lvl="0"/>
            <a:r>
              <a:rPr lang="en-GB" dirty="0"/>
              <a:t>However while the girls’ programme clearly confers indirect protection through reduced transmission to heterosexual males, MSM receive little benefit from it. The extension of the HPV vaccine to boys will confer direct protection to MSM before their sexual debut in future years. </a:t>
            </a:r>
          </a:p>
          <a:p>
            <a:pPr lvl="0"/>
            <a:r>
              <a:rPr lang="en-GB" dirty="0"/>
              <a:t> </a:t>
            </a:r>
          </a:p>
          <a:p>
            <a:endParaRPr lang="en-GB" dirty="0"/>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52</a:t>
            </a:fld>
            <a:endParaRPr lang="en-GB"/>
          </a:p>
        </p:txBody>
      </p:sp>
    </p:spTree>
    <p:extLst>
      <p:ext uri="{BB962C8B-B14F-4D97-AF65-F5344CB8AC3E}">
        <p14:creationId xmlns:p14="http://schemas.microsoft.com/office/powerpoint/2010/main" val="320293562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Falcaro</a:t>
            </a:r>
            <a:r>
              <a:rPr lang="en-GB" baseline="0" dirty="0"/>
              <a:t> et al (2021) The effects of the national HPV vaccination programme in England, UK, on cervical cancer and grade 3 cervical intraepithelial neoplasia incidence: a register-based observational study. The Lancet, 298; 10316 available at: </a:t>
            </a:r>
            <a:r>
              <a:rPr lang="en-GB" sz="1200" u="sng" kern="1200" dirty="0">
                <a:solidFill>
                  <a:schemeClr val="tx1"/>
                </a:solidFill>
                <a:effectLst/>
                <a:latin typeface="+mn-lt"/>
                <a:ea typeface="+mn-ea"/>
                <a:cs typeface="+mn-cs"/>
                <a:hlinkClick r:id="rId3"/>
              </a:rPr>
              <a:t>https://www.thelancet.com/journals/lancet/article/PIIS0140-6736(21)02178-4/fulltext</a:t>
            </a:r>
            <a:r>
              <a:rPr lang="en-GB"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err="1">
                <a:effectLst/>
                <a:latin typeface="Calibri" panose="020F0502020204030204" pitchFamily="34" charset="0"/>
                <a:ea typeface="Calibri" panose="020F0502020204030204" pitchFamily="34" charset="0"/>
              </a:rPr>
              <a:t>Landy</a:t>
            </a:r>
            <a:r>
              <a:rPr lang="en-GB" sz="1200" dirty="0">
                <a:effectLst/>
                <a:latin typeface="Calibri" panose="020F0502020204030204" pitchFamily="34" charset="0"/>
                <a:ea typeface="Calibri" panose="020F0502020204030204" pitchFamily="34" charset="0"/>
              </a:rPr>
              <a:t> R, Windridge P, Gillman MS, </a:t>
            </a:r>
            <a:r>
              <a:rPr lang="en-GB" sz="1200" dirty="0" err="1">
                <a:effectLst/>
                <a:latin typeface="Calibri" panose="020F0502020204030204" pitchFamily="34" charset="0"/>
                <a:ea typeface="Calibri" panose="020F0502020204030204" pitchFamily="34" charset="0"/>
              </a:rPr>
              <a:t>Sasieni</a:t>
            </a:r>
            <a:r>
              <a:rPr lang="en-GB" sz="1200" dirty="0">
                <a:effectLst/>
                <a:latin typeface="Calibri" panose="020F0502020204030204" pitchFamily="34" charset="0"/>
                <a:ea typeface="Calibri" panose="020F0502020204030204" pitchFamily="34" charset="0"/>
              </a:rPr>
              <a:t> PD. What cervical screening is appropriate for women who have been vaccinated against high risk HPV? A simulation study. </a:t>
            </a:r>
            <a:r>
              <a:rPr lang="en-GB" sz="1200" dirty="0" err="1">
                <a:effectLst/>
                <a:latin typeface="Calibri" panose="020F0502020204030204" pitchFamily="34" charset="0"/>
                <a:ea typeface="Calibri" panose="020F0502020204030204" pitchFamily="34" charset="0"/>
              </a:rPr>
              <a:t>Int</a:t>
            </a:r>
            <a:r>
              <a:rPr lang="en-GB" sz="1200" dirty="0">
                <a:effectLst/>
                <a:latin typeface="Calibri" panose="020F0502020204030204" pitchFamily="34" charset="0"/>
                <a:ea typeface="Calibri" panose="020F0502020204030204" pitchFamily="34" charset="0"/>
              </a:rPr>
              <a:t> J Cancer. 2018 Feb 15;142(4):709-718. </a:t>
            </a:r>
            <a:r>
              <a:rPr lang="en-GB" sz="1200" dirty="0" err="1">
                <a:effectLst/>
                <a:latin typeface="Calibri" panose="020F0502020204030204" pitchFamily="34" charset="0"/>
                <a:ea typeface="Calibri" panose="020F0502020204030204" pitchFamily="34" charset="0"/>
              </a:rPr>
              <a:t>doi</a:t>
            </a:r>
            <a:r>
              <a:rPr lang="en-GB" sz="1200" dirty="0">
                <a:effectLst/>
                <a:latin typeface="Calibri" panose="020F0502020204030204" pitchFamily="34" charset="0"/>
                <a:ea typeface="Calibri" panose="020F0502020204030204" pitchFamily="34" charset="0"/>
              </a:rPr>
              <a:t>: 10.1002/ijc.31094. </a:t>
            </a:r>
            <a:r>
              <a:rPr lang="en-GB" sz="1200" dirty="0" err="1">
                <a:effectLst/>
                <a:latin typeface="Calibri" panose="020F0502020204030204" pitchFamily="34" charset="0"/>
                <a:ea typeface="Calibri" panose="020F0502020204030204" pitchFamily="34" charset="0"/>
              </a:rPr>
              <a:t>Epub</a:t>
            </a:r>
            <a:r>
              <a:rPr lang="en-GB" sz="1200" dirty="0">
                <a:effectLst/>
                <a:latin typeface="Calibri" panose="020F0502020204030204" pitchFamily="34" charset="0"/>
                <a:ea typeface="Calibri" panose="020F0502020204030204" pitchFamily="34" charset="0"/>
              </a:rPr>
              <a:t> 2017 Nov 10. PMID: 29023748; PMCID: PMC5765470. Available at: www.ncbi.nlm.nih.gov/pmc/articles/PMC5765470/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53</a:t>
            </a:fld>
            <a:endParaRPr lang="en-GB"/>
          </a:p>
        </p:txBody>
      </p:sp>
    </p:spTree>
    <p:extLst>
      <p:ext uri="{BB962C8B-B14F-4D97-AF65-F5344CB8AC3E}">
        <p14:creationId xmlns:p14="http://schemas.microsoft.com/office/powerpoint/2010/main" val="146949592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i="1" dirty="0"/>
              <a:t>Pollock KG, Kavanagh K, Potts A et al. Reduction of low- and high-grade cervical abnormalities associated with high uptake of the HPV bivalent vaccine in Scotland. Br J Cancer 2014;111:1824–1830. </a:t>
            </a:r>
            <a:r>
              <a:rPr lang="en-GB" sz="1200" i="1" dirty="0" err="1">
                <a:hlinkClick r:id="rId3" tooltip="Reduction of low- and high-grade cervical abnormalities associated with high uptake of the HPV bivalent vaccine in Scotland."/>
              </a:rPr>
              <a:t>doi</a:t>
            </a:r>
            <a:r>
              <a:rPr lang="en-GB" sz="1200" i="1" dirty="0">
                <a:hlinkClick r:id="rId3" tooltip="Reduction of low- and high-grade cervical abnormalities associated with high uptake of the HPV bivalent vaccine in Scotland."/>
              </a:rPr>
              <a:t>: 10.1038/bjc.2014.479</a:t>
            </a:r>
            <a:endParaRPr lang="en-GB" sz="1200" i="1"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54</a:t>
            </a:fld>
            <a:endParaRPr lang="en-GB"/>
          </a:p>
        </p:txBody>
      </p:sp>
    </p:spTree>
    <p:extLst>
      <p:ext uri="{BB962C8B-B14F-4D97-AF65-F5344CB8AC3E}">
        <p14:creationId xmlns:p14="http://schemas.microsoft.com/office/powerpoint/2010/main" val="14117585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Coverage of Vaccination Evaluated Rapidly (COVER) reports are available here: </a:t>
            </a:r>
            <a:r>
              <a:rPr lang="en-GB" sz="1200" u="sng" kern="1200" dirty="0">
                <a:solidFill>
                  <a:schemeClr val="tx1"/>
                </a:solidFill>
                <a:effectLst/>
                <a:latin typeface="+mn-lt"/>
                <a:ea typeface="+mn-ea"/>
                <a:cs typeface="+mn-cs"/>
                <a:hlinkClick r:id="rId3"/>
              </a:rPr>
              <a:t>https://phw.nhs.wales/topics/immunisation-and-vaccines/cover-national-childhood-immunisation-uptake-data/</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56</a:t>
            </a:fld>
            <a:endParaRPr lang="en-GB"/>
          </a:p>
        </p:txBody>
      </p:sp>
    </p:spTree>
    <p:extLst>
      <p:ext uri="{BB962C8B-B14F-4D97-AF65-F5344CB8AC3E}">
        <p14:creationId xmlns:p14="http://schemas.microsoft.com/office/powerpoint/2010/main" val="25964034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There are over 100 different types of HPV</a:t>
            </a:r>
            <a:r>
              <a:rPr lang="en-GB" sz="1200" kern="1200" baseline="0" dirty="0">
                <a:solidFill>
                  <a:schemeClr val="tx1"/>
                </a:solidFill>
                <a:effectLst/>
                <a:latin typeface="+mn-lt"/>
                <a:ea typeface="ヒラギノ角ゴ Pro W3" pitchFamily="84" charset="-128"/>
                <a:cs typeface="ヒラギノ角ゴ Pro W3" pitchFamily="84" charset="-128"/>
              </a:rPr>
              <a:t> of which around 40 infect the genital area</a:t>
            </a:r>
            <a:r>
              <a:rPr lang="en-GB" sz="1200" kern="1200" dirty="0">
                <a:solidFill>
                  <a:schemeClr val="tx1"/>
                </a:solidFill>
                <a:effectLst/>
                <a:latin typeface="+mn-lt"/>
                <a:ea typeface="ヒラギノ角ゴ Pro W3" pitchFamily="84" charset="-128"/>
                <a:cs typeface="ヒラギノ角ゴ Pro W3" pitchFamily="84" charset="-128"/>
              </a:rPr>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baseline="0" dirty="0">
              <a:solidFill>
                <a:schemeClr val="tx1"/>
              </a:solidFill>
              <a:effectLst/>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baseline="0" dirty="0">
                <a:solidFill>
                  <a:schemeClr val="tx1"/>
                </a:solidFill>
                <a:effectLst/>
                <a:latin typeface="+mn-lt"/>
                <a:ea typeface="ヒラギノ角ゴ Pro W3" pitchFamily="84" charset="-128"/>
                <a:cs typeface="ヒラギノ角ゴ Pro W3" pitchFamily="84" charset="-128"/>
              </a:rPr>
              <a:t>Genital HPVs are categorised as either High risk types - known to be associated with cancer or Low risk types- known to lead to the development of genital warts.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kern="1200" baseline="0" dirty="0">
              <a:solidFill>
                <a:schemeClr val="tx1"/>
              </a:solidFill>
              <a:effectLst/>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HPV16 and HPV18 responsible for between</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70%-80% of all cervical cancers</a:t>
            </a:r>
            <a:r>
              <a:rPr lang="en-GB" sz="1200" kern="1200" baseline="0" dirty="0">
                <a:solidFill>
                  <a:schemeClr val="tx1"/>
                </a:solidFill>
                <a:effectLst/>
                <a:latin typeface="+mn-lt"/>
                <a:ea typeface="ヒラギノ角ゴ Pro W3" pitchFamily="84" charset="-128"/>
                <a:cs typeface="ヒラギノ角ゴ Pro W3" pitchFamily="84" charset="-128"/>
              </a:rPr>
              <a:t>. </a:t>
            </a:r>
            <a:r>
              <a:rPr lang="en-GB" sz="1200" kern="1200" dirty="0">
                <a:solidFill>
                  <a:schemeClr val="tx1"/>
                </a:solidFill>
                <a:effectLst/>
                <a:latin typeface="+mn-lt"/>
                <a:ea typeface="ヒラギノ角ゴ Pro W3" pitchFamily="84" charset="-128"/>
                <a:cs typeface="ヒラギノ角ゴ Pro W3" pitchFamily="84" charset="-128"/>
              </a:rPr>
              <a:t>  </a:t>
            </a:r>
            <a:endParaRPr lang="en-GB" sz="1200" kern="1200" baseline="0" dirty="0">
              <a:solidFill>
                <a:schemeClr val="tx1"/>
              </a:solidFill>
              <a:effectLst/>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Types 16 and 18 are</a:t>
            </a:r>
            <a:r>
              <a:rPr lang="en-GB" sz="1200" kern="1200" baseline="0" dirty="0">
                <a:solidFill>
                  <a:schemeClr val="tx1"/>
                </a:solidFill>
                <a:effectLst/>
                <a:latin typeface="+mn-lt"/>
                <a:ea typeface="ヒラギノ角ゴ Pro W3" pitchFamily="84" charset="-128"/>
                <a:cs typeface="ヒラギノ角ゴ Pro W3" pitchFamily="84" charset="-128"/>
              </a:rPr>
              <a:t> also associated with the majority of HPV related </a:t>
            </a:r>
            <a:r>
              <a:rPr lang="en-GB" sz="1200" kern="1200" dirty="0">
                <a:solidFill>
                  <a:schemeClr val="tx1"/>
                </a:solidFill>
                <a:effectLst/>
                <a:latin typeface="+mn-lt"/>
                <a:ea typeface="ヒラギノ角ゴ Pro W3" pitchFamily="84" charset="-128"/>
                <a:cs typeface="ヒラギノ角ゴ Pro W3" pitchFamily="84" charset="-128"/>
              </a:rPr>
              <a:t>cancers of the anus, penis, oropharyngeal, vagina and vulva.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u="none" strike="noStrike" kern="1200" baseline="0" dirty="0">
                <a:solidFill>
                  <a:schemeClr val="tx1"/>
                </a:solidFill>
                <a:latin typeface="+mn-lt"/>
                <a:ea typeface="ヒラギノ角ゴ Pro W3" pitchFamily="84" charset="-128"/>
                <a:cs typeface="ヒラギノ角ゴ Pro W3" pitchFamily="84" charset="-128"/>
              </a:rPr>
              <a:t>HPV infection is associated with 80-90% of all anal squamous cell cancers and HPV types 16 and 18 are found in the majority of HPV-related anal cancers</a:t>
            </a:r>
            <a:r>
              <a:rPr lang="en-GB" sz="1200" kern="1200" dirty="0">
                <a:solidFill>
                  <a:schemeClr val="tx1"/>
                </a:solidFill>
                <a:effectLst/>
                <a:latin typeface="+mn-lt"/>
                <a:ea typeface="ヒラギノ角ゴ Pro W3" pitchFamily="84" charset="-128"/>
                <a:cs typeface="ヒラギノ角ゴ Pro W3" pitchFamily="84" charset="-128"/>
              </a:rPr>
              <a:t>. </a:t>
            </a:r>
          </a:p>
          <a:p>
            <a:endParaRPr lang="en-GB" sz="1200" b="0" i="0" u="none" strike="noStrike" kern="1200" baseline="0" dirty="0">
              <a:solidFill>
                <a:schemeClr val="tx1"/>
              </a:solidFill>
              <a:effectLst/>
              <a:latin typeface="+mn-lt"/>
              <a:ea typeface="ヒラギノ角ゴ Pro W3" pitchFamily="84" charset="-128"/>
              <a:cs typeface="ヒラギノ角ゴ Pro W3" pitchFamily="84"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kern="1200" dirty="0">
                <a:effectLst/>
                <a:latin typeface="+mn-lt"/>
                <a:ea typeface="ヒラギノ角ゴ Pro W3" pitchFamily="84" charset="-128"/>
                <a:cs typeface="ヒラギノ角ゴ Pro W3" pitchFamily="84" charset="-128"/>
              </a:rPr>
              <a:t>Around 90% of</a:t>
            </a:r>
            <a:r>
              <a:rPr lang="en-GB" sz="1200" kern="1200" baseline="0" dirty="0">
                <a:effectLst/>
                <a:latin typeface="+mn-lt"/>
                <a:ea typeface="ヒラギノ角ゴ Pro W3" pitchFamily="84" charset="-128"/>
                <a:cs typeface="ヒラギノ角ゴ Pro W3" pitchFamily="84" charset="-128"/>
              </a:rPr>
              <a:t> cases of </a:t>
            </a:r>
            <a:r>
              <a:rPr lang="en-GB" sz="1200" kern="1200" dirty="0">
                <a:effectLst/>
                <a:latin typeface="+mn-lt"/>
                <a:ea typeface="ヒラギノ角ゴ Pro W3" pitchFamily="84" charset="-128"/>
                <a:cs typeface="ヒラギノ角ゴ Pro W3" pitchFamily="84" charset="-128"/>
              </a:rPr>
              <a:t>genital warts</a:t>
            </a:r>
            <a:r>
              <a:rPr lang="en-GB" sz="1200" kern="1200" baseline="0" dirty="0">
                <a:effectLst/>
                <a:latin typeface="+mn-lt"/>
                <a:ea typeface="ヒラギノ角ゴ Pro W3" pitchFamily="84" charset="-128"/>
                <a:cs typeface="ヒラギノ角ゴ Pro W3" pitchFamily="84" charset="-128"/>
              </a:rPr>
              <a:t> </a:t>
            </a:r>
            <a:r>
              <a:rPr lang="en-GB" sz="1200" dirty="0">
                <a:latin typeface="+mn-lt"/>
              </a:rPr>
              <a:t>are thought to be due to HPV type 6 and 11</a:t>
            </a:r>
            <a:r>
              <a:rPr lang="en-GB" sz="1200" kern="1200" dirty="0">
                <a:effectLst/>
                <a:latin typeface="+mn-lt"/>
                <a:ea typeface="ヒラギノ角ゴ Pro W3" pitchFamily="84" charset="-128"/>
                <a:cs typeface="ヒラギノ角ゴ Pro W3" pitchFamily="84" charset="-128"/>
              </a:rPr>
              <a:t>. </a:t>
            </a:r>
            <a:r>
              <a:rPr lang="en-GB" sz="1200" baseline="0" dirty="0"/>
              <a:t>Although they do not cause cancer, genital warts can be difficult to treat. Some individuals may also experience frequent recurrent episodes which may cause significant distress to the individual and substantial costs to healthcare. </a:t>
            </a:r>
            <a:endParaRPr lang="en-GB" dirty="0">
              <a:effectLst/>
            </a:endParaRPr>
          </a:p>
          <a:p>
            <a:endParaRPr lang="en-GB" dirty="0"/>
          </a:p>
          <a:p>
            <a:r>
              <a:rPr lang="en-GB" dirty="0"/>
              <a:t>https://www.gov.uk/government/publications/human-papillomavirus-hpv-the-green-book-chapter-18a </a:t>
            </a: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2278828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a:t>
            </a:r>
            <a:r>
              <a:rPr lang="en-GB" baseline="0" dirty="0"/>
              <a:t> Coverage of Vaccination Evaluated Rapidly (COVER) reports are available here: </a:t>
            </a:r>
            <a:r>
              <a:rPr lang="en-GB" sz="1200" u="sng" kern="1200" dirty="0">
                <a:solidFill>
                  <a:schemeClr val="tx1"/>
                </a:solidFill>
                <a:effectLst/>
                <a:latin typeface="+mn-lt"/>
                <a:ea typeface="+mn-ea"/>
                <a:cs typeface="+mn-cs"/>
                <a:hlinkClick r:id="rId3"/>
              </a:rPr>
              <a:t>https://phw.nhs.wales/topics/immunisation-and-vaccines/cover-national-childhood-immunisation-uptake-data/</a:t>
            </a:r>
            <a:r>
              <a:rPr lang="en-GB" sz="1200" kern="1200" dirty="0">
                <a:solidFill>
                  <a:schemeClr val="tx1"/>
                </a:solidFill>
                <a:effectLst/>
                <a:latin typeface="+mn-lt"/>
                <a:ea typeface="+mn-ea"/>
                <a:cs typeface="+mn-cs"/>
              </a:rPr>
              <a:t> </a:t>
            </a:r>
          </a:p>
          <a:p>
            <a:endParaRPr lang="en-GB"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57</a:t>
            </a:fld>
            <a:endParaRPr lang="en-GB"/>
          </a:p>
        </p:txBody>
      </p:sp>
    </p:spTree>
    <p:extLst>
      <p:ext uri="{BB962C8B-B14F-4D97-AF65-F5344CB8AC3E}">
        <p14:creationId xmlns:p14="http://schemas.microsoft.com/office/powerpoint/2010/main" val="124394724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COVER annual report 2023: </a:t>
            </a:r>
            <a:r>
              <a:rPr lang="en-GB" sz="1200" kern="1200" dirty="0">
                <a:solidFill>
                  <a:schemeClr val="tx1"/>
                </a:solidFill>
                <a:effectLst/>
                <a:latin typeface="+mn-lt"/>
                <a:ea typeface="+mn-ea"/>
                <a:cs typeface="+mn-cs"/>
              </a:rPr>
              <a:t> https://phw.nhs.wales/topics/immunisation-and-vaccines/cover-national-childhood-immunisation-uptake-data/cover-archive-folder/annual-reports/vaccine-uptake-in-children-in-wales-cover-annual-report-2023/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58</a:t>
            </a:fld>
            <a:endParaRPr lang="en-GB"/>
          </a:p>
        </p:txBody>
      </p:sp>
    </p:spTree>
    <p:extLst>
      <p:ext uri="{BB962C8B-B14F-4D97-AF65-F5344CB8AC3E}">
        <p14:creationId xmlns:p14="http://schemas.microsoft.com/office/powerpoint/2010/main" val="23899673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See</a:t>
            </a:r>
            <a:r>
              <a:rPr lang="en-GB" baseline="0" dirty="0"/>
              <a:t> ‘Quarterly dashboards’ under each health board name here: </a:t>
            </a:r>
            <a:r>
              <a:rPr lang="en-GB" sz="1200" u="sng" kern="1200" dirty="0">
                <a:solidFill>
                  <a:schemeClr val="tx1"/>
                </a:solidFill>
                <a:effectLst/>
                <a:latin typeface="+mn-lt"/>
                <a:ea typeface="+mn-ea"/>
                <a:cs typeface="+mn-cs"/>
                <a:hlinkClick r:id="rId3"/>
              </a:rPr>
              <a:t>https://nhswales365.sharepoint.com/sites/PHW_VPDPComms/SitePages/Childhood-Immunisation-(COVER).aspx</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59</a:t>
            </a:fld>
            <a:endParaRPr lang="en-GB"/>
          </a:p>
        </p:txBody>
      </p:sp>
    </p:spTree>
    <p:extLst>
      <p:ext uri="{BB962C8B-B14F-4D97-AF65-F5344CB8AC3E}">
        <p14:creationId xmlns:p14="http://schemas.microsoft.com/office/powerpoint/2010/main" val="286040563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Calibri" panose="020F0502020204030204" pitchFamily="34" charset="0"/>
                <a:cs typeface="Calibri" panose="020F0502020204030204" pitchFamily="34" charset="0"/>
              </a:rPr>
              <a:t>From summer 2021 onwards, the vaccination programme</a:t>
            </a:r>
            <a:r>
              <a:rPr lang="en-GB" sz="1200" baseline="0" dirty="0">
                <a:latin typeface="Calibri" panose="020F0502020204030204" pitchFamily="34" charset="0"/>
                <a:cs typeface="Calibri" panose="020F0502020204030204" pitchFamily="34" charset="0"/>
              </a:rPr>
              <a:t> in Wales was extended: NHS Wales began offering the COVID-19 vaccine to all children and young people aged 12 years and over, as well as extending the flu programme to secondary school ages 11-16.</a:t>
            </a:r>
            <a:endParaRPr lang="en-GB" sz="12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latin typeface="Calibri" panose="020F0502020204030204" pitchFamily="34" charset="0"/>
                <a:cs typeface="Calibri" panose="020F0502020204030204" pitchFamily="34" charset="0"/>
              </a:rPr>
              <a:t>Attitudes towards COVID-19 and Flu Immunisations among Young People and Parents: </a:t>
            </a:r>
            <a:r>
              <a:rPr lang="en-GB" sz="1200" dirty="0">
                <a:solidFill>
                  <a:srgbClr val="28B8CE"/>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phw.nhs.wales</a:t>
            </a:r>
            <a:r>
              <a:rPr lang="en-GB" sz="1200" dirty="0">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/news/parents-and-young-people-urged-to-use-trusted-sources-for-vaccine-information/attitudes-towards-covid-19-and-flu-immunisations-among-young-people-and-parents/</a:t>
            </a:r>
            <a:endParaRPr lang="en-GB" sz="1200" dirty="0">
              <a:latin typeface="Calibri" panose="020F0502020204030204" pitchFamily="34" charset="0"/>
              <a:cs typeface="Calibri" panose="020F0502020204030204" pitchFamily="34" charset="0"/>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61</a:t>
            </a:fld>
            <a:endParaRPr lang="en-GB"/>
          </a:p>
        </p:txBody>
      </p:sp>
    </p:spTree>
    <p:extLst>
      <p:ext uri="{BB962C8B-B14F-4D97-AF65-F5344CB8AC3E}">
        <p14:creationId xmlns:p14="http://schemas.microsoft.com/office/powerpoint/2010/main" val="395988016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1. </a:t>
            </a:r>
            <a:r>
              <a:rPr lang="en-GB" sz="1200" u="none"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World Health Organisation: Weekly epidemiological record 16 December 2022 </a:t>
            </a:r>
            <a:r>
              <a:rPr lang="en-GB" sz="1200" u="sng" kern="1200" dirty="0">
                <a:solidFill>
                  <a:schemeClr val="tx1"/>
                </a:solidFill>
                <a:effectLst/>
                <a:latin typeface="+mn-lt"/>
                <a:ea typeface="+mn-ea"/>
                <a:cs typeface="+mn-cs"/>
                <a:hlinkClick r:id="rId3"/>
              </a:rPr>
              <a:t>http://apps.who.int/iris/bitstream/handle/10665/365350/WER9750-eng-fre.pdf</a:t>
            </a:r>
            <a:r>
              <a:rPr lang="en-GB" sz="1200" kern="1200" dirty="0">
                <a:solidFill>
                  <a:schemeClr val="tx1"/>
                </a:solidFill>
                <a:effectLst/>
                <a:latin typeface="+mn-lt"/>
                <a:ea typeface="+mn-ea"/>
                <a:cs typeface="+mn-cs"/>
              </a:rPr>
              <a:t>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63</a:t>
            </a:fld>
            <a:endParaRPr lang="en-GB"/>
          </a:p>
        </p:txBody>
      </p:sp>
    </p:spTree>
    <p:extLst>
      <p:ext uri="{BB962C8B-B14F-4D97-AF65-F5344CB8AC3E}">
        <p14:creationId xmlns:p14="http://schemas.microsoft.com/office/powerpoint/2010/main" val="283621752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66</a:t>
            </a:fld>
            <a:endParaRPr lang="en-GB"/>
          </a:p>
        </p:txBody>
      </p:sp>
    </p:spTree>
    <p:extLst>
      <p:ext uri="{BB962C8B-B14F-4D97-AF65-F5344CB8AC3E}">
        <p14:creationId xmlns:p14="http://schemas.microsoft.com/office/powerpoint/2010/main" val="27282624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dirty="0">
                <a:solidFill>
                  <a:srgbClr val="333333"/>
                </a:solidFill>
                <a:effectLst/>
                <a:latin typeface="Arial" panose="020B0604020202020204" pitchFamily="34" charset="0"/>
              </a:rPr>
              <a:t>It is estimated that around 8 out of 10 people will be infected with HPV at some point in their lives. </a:t>
            </a:r>
            <a:r>
              <a:rPr lang="en-GB" dirty="0"/>
              <a:t>Most people never know they are infected – HPV infections are typically asymptomatic and m</a:t>
            </a:r>
            <a:r>
              <a:rPr lang="en-GB" b="0" i="0" dirty="0">
                <a:solidFill>
                  <a:srgbClr val="333333"/>
                </a:solidFill>
                <a:effectLst/>
                <a:latin typeface="Arial" panose="020B0604020202020204" pitchFamily="34" charset="0"/>
              </a:rPr>
              <a:t>ost of the time the body clears the infection without it causing any problems.</a:t>
            </a:r>
            <a:r>
              <a:rPr lang="en-GB" dirty="0"/>
              <a:t>. The average length of an infection is around 8 months but for 10% women, infection can last longer than 2 years. It is this group of women who are at increased risk of developing cervical cancer. </a:t>
            </a:r>
            <a:r>
              <a:rPr lang="en-GB" b="0" i="0" dirty="0">
                <a:solidFill>
                  <a:srgbClr val="665546"/>
                </a:solidFill>
                <a:effectLst/>
                <a:latin typeface="Georgia" panose="02040502050405020303" pitchFamily="18" charset="0"/>
              </a:rPr>
              <a:t>Cervical cancer often doesn’t occur until 20 years after the initial infection.</a:t>
            </a:r>
          </a:p>
          <a:p>
            <a:r>
              <a:rPr lang="en-GB" b="0" i="0" dirty="0">
                <a:solidFill>
                  <a:srgbClr val="665546"/>
                </a:solidFill>
                <a:effectLst/>
                <a:latin typeface="Georgia" panose="02040502050405020303" pitchFamily="18" charset="0"/>
              </a:rPr>
              <a:t>Persistent infection with high risk HPV types can damage DNA. This can cause cells to divide and grow out of control which can lead to cancer.</a:t>
            </a:r>
            <a:endParaRPr lang="en-GB" dirty="0"/>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2565837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transmission of genital HPVs are primarily by sexual contact with an infected partner, particularly through sexual intercourse but also by non-penetrative genital contact, including oral sex.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1589943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transmission of genital HPVs are primarily by sexual contact with an infected partner, particularly through sexual intercourse but also by non-penetrative genital contact, including oral sex. </a:t>
            </a: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13</a:t>
            </a:fld>
            <a:endParaRPr lang="en-GB"/>
          </a:p>
        </p:txBody>
      </p:sp>
    </p:spTree>
    <p:extLst>
      <p:ext uri="{BB962C8B-B14F-4D97-AF65-F5344CB8AC3E}">
        <p14:creationId xmlns:p14="http://schemas.microsoft.com/office/powerpoint/2010/main" val="23908666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ヒラギノ角ゴ Pro W3" pitchFamily="84" charset="-128"/>
                <a:cs typeface="ヒラギノ角ゴ Pro W3" pitchFamily="84" charset="-128"/>
              </a:rPr>
              <a:t>Individuals known to be HIV positive, including those on antiviral therapy, or known to be immunocompromised should continue to be offered the 3-dose schedule. This</a:t>
            </a:r>
            <a:r>
              <a:rPr lang="en-GB" sz="1200" kern="1200" baseline="0" dirty="0">
                <a:solidFill>
                  <a:schemeClr val="tx1"/>
                </a:solidFill>
                <a:effectLst/>
                <a:latin typeface="+mn-lt"/>
                <a:ea typeface="ヒラギノ角ゴ Pro W3" pitchFamily="84" charset="-128"/>
                <a:cs typeface="ヒラギノ角ゴ Pro W3" pitchFamily="84" charset="-128"/>
              </a:rPr>
              <a:t> is because there is limited data on the effectiveness of fewer than 3 doses in these populations.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baseline="0" dirty="0">
              <a:solidFill>
                <a:schemeClr val="tx1"/>
              </a:solidFill>
              <a:effectLst/>
              <a:latin typeface="+mn-lt"/>
              <a:ea typeface="ヒラギノ角ゴ Pro W3" pitchFamily="84" charset="-128"/>
              <a:cs typeface="ヒラギノ角ゴ Pro W3" pitchFamily="8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*Note: For the purpose of this resource Human Papillomavirus will be referred to as HPV and both men who have sex with men (MSM) and gay, bisexual and other men who have sex with men (GBMSM) will be used interchangeably as required in line with reference to related policy.</a:t>
            </a:r>
            <a:endParaRPr lang="en-GB" sz="1200" kern="1200" dirty="0">
              <a:solidFill>
                <a:schemeClr val="tx1"/>
              </a:solidFill>
              <a:effectLst/>
              <a:latin typeface="+mn-lt"/>
              <a:ea typeface="ヒラギノ角ゴ Pro W3" pitchFamily="84" charset="-128"/>
              <a:cs typeface="ヒラギノ角ゴ Pro W3" pitchFamily="84" charset="-128"/>
            </a:endParaRPr>
          </a:p>
          <a:p>
            <a:endParaRPr lang="en-GB" dirty="0"/>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1635161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full-publication-update-history"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gov.wales/hpv-immunisation-programme-update-whc2023016"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single-dose-of-hpv-vaccine-jcvi-concluding-advice/jcvi-statement-on-a-one-dose-schedule-for-the-routine-hpv-immunisation-programm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who.int/publications/i/item/who-wer9724-261-276"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gov.uk/government/publications/single-dose-of-hpv-vaccine-jcvi-concluding-advice/jcvi-statement-on-a-one-dose-schedule-for-the-routine-hpv-immunisation-programm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v.uk/government/publications/single-dose-of-hpv-vaccine-jcvi-concluding-advice/jcvi-statement-on-a-one-dose-schedule-for-the-routine-hpv-immunisation-programm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gov.wales/changes-vaccine-hpv-immunisation-programme-whc2022023"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gov.uk/government/publications/hpv-universal-vaccination-guidance-for-health-professionals" TargetMode="External"/><Relationship Id="rId2" Type="http://schemas.openxmlformats.org/officeDocument/2006/relationships/hyperlink" Target="https://www.gov.uk/government/publications/human-papillomavirus-hpv-the-green-book-chapter-18a" TargetMode="External"/><Relationship Id="rId1" Type="http://schemas.openxmlformats.org/officeDocument/2006/relationships/slideLayout" Target="../slideLayouts/slideLayout2.xml"/><Relationship Id="rId4" Type="http://schemas.openxmlformats.org/officeDocument/2006/relationships/hyperlink" Target="https://phw.nhs.wales/topics/immunisation-and-vaccines/vaccine-resources-for-health-and-social-care-professionals/hpv/"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wales/hpv-immunisation-programme-update-whc2023016"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who.int/publications/i/item/9789240014107"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phw.nhs.wales/topics/immunisation-and-vaccines/cover-national-childhood-immunisation-uptake-data/" TargetMode="External"/><Relationship Id="rId2" Type="http://schemas.openxmlformats.org/officeDocument/2006/relationships/hyperlink" Target="https://www.gov.uk/government/publications/hpv-universal-vaccination-guidance-for-health-professional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publichealthscotland.scot/" TargetMode="External"/><Relationship Id="rId2" Type="http://schemas.openxmlformats.org/officeDocument/2006/relationships/hyperlink" Target="http://www.gov.uk/government/topics/public-health"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cdc.gov/vaccinesafety/vaccines/hpv-vaccine.html"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s://www.medicines.org.uk/emc/"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phw.nhs.wales/topics/immunisation-and-vaccines/vaccine-resources-for-health-and-social-care-professionals/patient-group-directions-pgds-and-protocols-landing-page/"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hyperlink" Target="https://www.medicines.org.uk/emc/product/7330" TargetMode="External"/></Relationships>
</file>

<file path=ppt/slides/_rels/slide39.xml.rels><?xml version="1.0" encoding="UTF-8" standalone="yes"?>
<Relationships xmlns="http://schemas.openxmlformats.org/package/2006/relationships"><Relationship Id="rId3" Type="http://schemas.openxmlformats.org/officeDocument/2006/relationships/hyperlink" Target="https://www.gov.uk/government/publications/immunisation-procedures-the-green-book-chapter-4"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gov.uk/government/publications/human-papillomavirus-hpv-the-green-book-chapter-18a"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hyperlink" Target="https://www.medicines.org.uk/emc/"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www.medicines.org.uk/emc/product/7330/smpc"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yellowcard.mhra.gov.uk/" TargetMode="External"/><Relationship Id="rId7"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https://www.gov.uk/government/publications/surveillance-and-monitoring-for-vaccine-safety-the-green-book-chapter-9" TargetMode="External"/><Relationship Id="rId5" Type="http://schemas.openxmlformats.org/officeDocument/2006/relationships/hyperlink" Target="http://www.mhra.gov.uk/yellowcard" TargetMode="External"/><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portal.immform.phe.gov.uk/Logon.aspx?returnurl=%2f" TargetMode="External"/><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resus.org.uk/about-us/news-and-events/rcuk-publishes-anaphylaxis-guidance-vaccination-setting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PV%20vaccination:%20guidance%20for%20healthcare%20practitioners%20-%20GOV.UK%20(www.gov.uk)" TargetMode="External"/><Relationship Id="rId5" Type="http://schemas.openxmlformats.org/officeDocument/2006/relationships/hyperlink" Target="https://www.gov.uk/government/publications/human-papillomavirus-hpv-the-green-book-chapter-18a" TargetMode="External"/><Relationship Id="rId4" Type="http://schemas.openxmlformats.org/officeDocument/2006/relationships/hyperlink" Target="https://www.rcn.org.uk/professional-development/publications/pdf-006943"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52.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29.png"/><Relationship Id="rId3" Type="http://schemas.openxmlformats.org/officeDocument/2006/relationships/image" Target="../media/image22.png"/><Relationship Id="rId7" Type="http://schemas.openxmlformats.org/officeDocument/2006/relationships/image" Target="../media/image24.png"/><Relationship Id="rId12" Type="http://schemas.openxmlformats.org/officeDocument/2006/relationships/image" Target="../media/image28.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13.png"/><Relationship Id="rId5" Type="http://schemas.openxmlformats.org/officeDocument/2006/relationships/image" Target="../media/image11.png"/><Relationship Id="rId10" Type="http://schemas.openxmlformats.org/officeDocument/2006/relationships/image" Target="../media/image27.png"/><Relationship Id="rId4" Type="http://schemas.openxmlformats.org/officeDocument/2006/relationships/image" Target="../media/image23.png"/><Relationship Id="rId9" Type="http://schemas.openxmlformats.org/officeDocument/2006/relationships/image" Target="../media/image26.pn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s://phw.nhs.wales/" TargetMode="External"/><Relationship Id="rId2" Type="http://schemas.openxmlformats.org/officeDocument/2006/relationships/hyperlink" Target="https://phw.nhs.wales/topics/immunisation-and-vaccines/vaccine-resources-for-health-and-social-care-professionals/hpv/" TargetMode="Externa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hyperlink" Target="https://phw.nhs.wales/services-and-teams/health-information-resources/" TargetMode="External"/></Relationships>
</file>

<file path=ppt/slides/_rels/slide66.xml.rels><?xml version="1.0" encoding="UTF-8" standalone="yes"?>
<Relationships xmlns="http://schemas.openxmlformats.org/package/2006/relationships"><Relationship Id="rId8" Type="http://schemas.openxmlformats.org/officeDocument/2006/relationships/hyperlink" Target="https://www.gov.wales/changes-vaccine-hpv-immunisation-programme-whc2022015" TargetMode="External"/><Relationship Id="rId3" Type="http://schemas.openxmlformats.org/officeDocument/2006/relationships/hyperlink" Target="http://www.gov.uk/government/publications/human-papillomavirus-hpv-the-green-book-chapter-18a" TargetMode="External"/><Relationship Id="rId7" Type="http://schemas.openxmlformats.org/officeDocument/2006/relationships/hyperlink" Target="https://nhswales365.sharepoint.com/sites/PHW_VPDPComms/Shared%20Documents/Forms/AllItems.aspx?id=%2Fsites%2FPHW%5FVPDPComms%2FShared%20Documents%2FPolicy%20A%2DI%2FChanging%20to%20a%20two%2Ddose%20NHS%20Human%20Papillomavirus%20%28HPV%29%20vaccination%20schedule%20%282022%29%2Epdf&amp;parent=%2Fsites%2FPHW%5FVPDPComms%2FShared%20Documents%2FPolicy%20A%2DI" TargetMode="External"/><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hyperlink" Target="http://www.gov.uk/government/publications/jcvi-statement-on-hpv-vaccination-of-men-who-have-sex-with-men" TargetMode="External"/><Relationship Id="rId11" Type="http://schemas.openxmlformats.org/officeDocument/2006/relationships/hyperlink" Target="https://www.gov.wales/hpv-immunisation-programme-update-whc2023016" TargetMode="External"/><Relationship Id="rId5" Type="http://schemas.openxmlformats.org/officeDocument/2006/relationships/hyperlink" Target="http://www.medicines.org.uk/emc/product/7330/smpc" TargetMode="External"/><Relationship Id="rId10" Type="http://schemas.openxmlformats.org/officeDocument/2006/relationships/hyperlink" Target="https://www.gov.wales/changes-vaccine-hpv-immunisation-programme-whc2022023" TargetMode="External"/><Relationship Id="rId4" Type="http://schemas.openxmlformats.org/officeDocument/2006/relationships/hyperlink" Target="http://www.gov.uk/government/publications/hpv-universal-vaccination-guidance-for-health-professionals" TargetMode="External"/><Relationship Id="rId9" Type="http://schemas.openxmlformats.org/officeDocument/2006/relationships/hyperlink" Target="https://www.gov.uk/government/publications/single-dose-of-hpv-vaccine-jcvi-concluding-advice/jcvi-statement-on-a-one-dose-schedule-for-the-routine-hpv-immunisation-programme" TargetMode="External"/></Relationships>
</file>

<file path=ppt/slides/_rels/slide67.xml.rels><?xml version="1.0" encoding="UTF-8" standalone="yes"?>
<Relationships xmlns="http://schemas.openxmlformats.org/package/2006/relationships"><Relationship Id="rId8" Type="http://schemas.openxmlformats.org/officeDocument/2006/relationships/hyperlink" Target="https://www.who.int/health-topics/vaccines-and-immunization?topicsurvey=ht7j2q)&amp;gclid=EAIaIQobChMIie_FnsP5_gIVP5RoCR27rgFNEAAYASABEgJMAvD_BwE#tab=tab_1" TargetMode="External"/><Relationship Id="rId3" Type="http://schemas.openxmlformats.org/officeDocument/2006/relationships/hyperlink" Target="https://phw.nhs.wales/services-and-teams/health-information-resources/" TargetMode="External"/><Relationship Id="rId7" Type="http://schemas.openxmlformats.org/officeDocument/2006/relationships/hyperlink" Target="http://www.jostrust.org.uk/" TargetMode="External"/><Relationship Id="rId2" Type="http://schemas.openxmlformats.org/officeDocument/2006/relationships/hyperlink" Target="https://111.wales.nhs.uk/encyclopaedia/h/article/humanpapillomavirus(hpv)/" TargetMode="External"/><Relationship Id="rId1" Type="http://schemas.openxmlformats.org/officeDocument/2006/relationships/slideLayout" Target="../slideLayouts/slideLayout2.xml"/><Relationship Id="rId6" Type="http://schemas.openxmlformats.org/officeDocument/2006/relationships/hyperlink" Target="https://phw.nhs.wales/services-and-teams/cervical-screening-wales/" TargetMode="External"/><Relationship Id="rId5" Type="http://schemas.openxmlformats.org/officeDocument/2006/relationships/hyperlink" Target="https://phw.nhs.wales/topics/immunisation-and-vaccines/vaccine-resources-for-health-and-social-care-professionals/hpv/" TargetMode="External"/><Relationship Id="rId10" Type="http://schemas.openxmlformats.org/officeDocument/2006/relationships/hyperlink" Target="https://phw.nhs.wales/topics/immunisation-and-vaccines/immunisation-elearning/" TargetMode="External"/><Relationship Id="rId4" Type="http://schemas.openxmlformats.org/officeDocument/2006/relationships/hyperlink" Target="http://www.phw.nhs.wales/HPVvaccine" TargetMode="External"/><Relationship Id="rId9" Type="http://schemas.openxmlformats.org/officeDocument/2006/relationships/hyperlink" Target="https://phw.nhs.wales/news/parents-and-young-people-urged-to-use-trusted-sources-for-vaccine-information/attitudes-towards-covid-19-and-flu-immunisations-among-young-people-and-parent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gov.wales/changes-vaccine-hpv-immunisation-programme-whc2022023"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www.gov.wales/hpv-immunisation-programme-update-whc2023016"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7402" y="3751263"/>
            <a:ext cx="11914598" cy="2753054"/>
          </a:xfrm>
        </p:spPr>
        <p:txBody>
          <a:bodyPr>
            <a:normAutofit lnSpcReduction="10000"/>
          </a:bodyPr>
          <a:lstStyle/>
          <a:p>
            <a:r>
              <a:rPr lang="en-US" sz="3600" dirty="0">
                <a:latin typeface="+mn-lt"/>
                <a:ea typeface="Calibri" panose="020F0502020204030204" pitchFamily="34" charset="0"/>
                <a:cs typeface="Times New Roman" panose="02020603050405020304" pitchFamily="18" charset="0"/>
              </a:rPr>
              <a:t>Human papillomavirus (HPV) vaccination </a:t>
            </a:r>
            <a:br>
              <a:rPr lang="en-US" sz="3600" dirty="0">
                <a:latin typeface="+mn-lt"/>
                <a:ea typeface="Calibri" panose="020F0502020204030204" pitchFamily="34" charset="0"/>
                <a:cs typeface="Times New Roman" panose="02020603050405020304" pitchFamily="18" charset="0"/>
              </a:rPr>
            </a:br>
            <a:r>
              <a:rPr lang="en-US" sz="3600" dirty="0">
                <a:latin typeface="+mn-lt"/>
                <a:ea typeface="Calibri" panose="020F0502020204030204" pitchFamily="34" charset="0"/>
                <a:cs typeface="Times New Roman" panose="02020603050405020304" pitchFamily="18" charset="0"/>
              </a:rPr>
              <a:t>Universal HPV adolescent </a:t>
            </a:r>
            <a:r>
              <a:rPr lang="en-US" sz="3600" dirty="0" err="1">
                <a:latin typeface="+mn-lt"/>
                <a:ea typeface="Calibri" panose="020F0502020204030204" pitchFamily="34" charset="0"/>
                <a:cs typeface="Times New Roman" panose="02020603050405020304" pitchFamily="18" charset="0"/>
              </a:rPr>
              <a:t>immunisation</a:t>
            </a:r>
            <a:r>
              <a:rPr lang="en-US" sz="3600" dirty="0">
                <a:latin typeface="+mn-lt"/>
                <a:ea typeface="Calibri" panose="020F0502020204030204" pitchFamily="34" charset="0"/>
                <a:cs typeface="Times New Roman" panose="02020603050405020304" pitchFamily="18" charset="0"/>
              </a:rPr>
              <a:t> </a:t>
            </a:r>
            <a:r>
              <a:rPr lang="en-US" sz="3600" dirty="0" err="1">
                <a:latin typeface="+mn-lt"/>
                <a:ea typeface="Calibri" panose="020F0502020204030204" pitchFamily="34" charset="0"/>
                <a:cs typeface="Times New Roman" panose="02020603050405020304" pitchFamily="18" charset="0"/>
              </a:rPr>
              <a:t>programme</a:t>
            </a:r>
            <a:br>
              <a:rPr lang="en-US" sz="3600" dirty="0">
                <a:latin typeface="+mn-lt"/>
                <a:ea typeface="Calibri" panose="020F0502020204030204" pitchFamily="34" charset="0"/>
                <a:cs typeface="Times New Roman" panose="02020603050405020304" pitchFamily="18" charset="0"/>
              </a:rPr>
            </a:br>
            <a:endParaRPr lang="en-US" sz="1800" dirty="0">
              <a:latin typeface="+mn-lt"/>
              <a:ea typeface="Calibri" panose="020F0502020204030204" pitchFamily="34" charset="0"/>
              <a:cs typeface="Times New Roman" panose="02020603050405020304" pitchFamily="18" charset="0"/>
            </a:endParaRPr>
          </a:p>
          <a:p>
            <a:endParaRPr lang="en-GB" sz="1600" dirty="0">
              <a:latin typeface="+mn-lt"/>
              <a:ea typeface="Calibri" panose="020F0502020204030204" pitchFamily="34" charset="0"/>
              <a:cs typeface="Times New Roman" panose="02020603050405020304" pitchFamily="18" charset="0"/>
            </a:endParaRPr>
          </a:p>
          <a:p>
            <a:r>
              <a:rPr lang="en-GB" sz="1800" dirty="0">
                <a:latin typeface="+mn-lt"/>
                <a:cs typeface="Times New Roman" panose="02020603050405020304" pitchFamily="18" charset="0"/>
              </a:rPr>
              <a:t>Vaccine Preventable Disease Programme</a:t>
            </a:r>
          </a:p>
          <a:p>
            <a:r>
              <a:rPr lang="en-GB" sz="1800" dirty="0">
                <a:latin typeface="+mn-lt"/>
                <a:cs typeface="Times New Roman" panose="02020603050405020304" pitchFamily="18" charset="0"/>
              </a:rPr>
              <a:t>Public Health Wales</a:t>
            </a:r>
          </a:p>
          <a:p>
            <a:r>
              <a:rPr lang="en-GB" sz="1800" dirty="0">
                <a:latin typeface="+mn-lt"/>
                <a:cs typeface="Times New Roman" panose="02020603050405020304" pitchFamily="18" charset="0"/>
              </a:rPr>
              <a:t>July 2023 Version 1</a:t>
            </a:r>
          </a:p>
          <a:p>
            <a:endParaRPr lang="en-GB" sz="1800" dirty="0">
              <a:latin typeface="+mn-lt"/>
            </a:endParaRPr>
          </a:p>
        </p:txBody>
      </p:sp>
    </p:spTree>
    <p:extLst>
      <p:ext uri="{BB962C8B-B14F-4D97-AF65-F5344CB8AC3E}">
        <p14:creationId xmlns:p14="http://schemas.microsoft.com/office/powerpoint/2010/main" val="1263761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solidFill>
                  <a:srgbClr val="212A73"/>
                </a:solidFill>
                <a:ea typeface="Calibri" panose="020F0502020204030204" pitchFamily="34" charset="0"/>
                <a:cs typeface="Times New Roman" panose="02020603050405020304" pitchFamily="18" charset="0"/>
              </a:rPr>
              <a:t>Human Papillomavirus (HPV)</a:t>
            </a:r>
            <a:br>
              <a:rPr lang="en-GB" b="1" dirty="0">
                <a:solidFill>
                  <a:srgbClr val="000000"/>
                </a:solidFill>
                <a:ea typeface="Calibri" panose="020F0502020204030204" pitchFamily="34" charset="0"/>
                <a:cs typeface="Times New Roman" panose="02020603050405020304" pitchFamily="18" charset="0"/>
              </a:rPr>
            </a:br>
            <a:endParaRPr lang="en-GB" dirty="0"/>
          </a:p>
        </p:txBody>
      </p:sp>
      <p:sp>
        <p:nvSpPr>
          <p:cNvPr id="3" name="Content Placeholder 2"/>
          <p:cNvSpPr>
            <a:spLocks noGrp="1"/>
          </p:cNvSpPr>
          <p:nvPr>
            <p:ph idx="1"/>
          </p:nvPr>
        </p:nvSpPr>
        <p:spPr>
          <a:xfrm>
            <a:off x="838200" y="1192432"/>
            <a:ext cx="10515600" cy="4665757"/>
          </a:xfrm>
        </p:spPr>
        <p:txBody>
          <a:bodyPr/>
          <a:lstStyle/>
          <a:p>
            <a:pPr marL="0" lvl="0" indent="0">
              <a:lnSpc>
                <a:spcPct val="107000"/>
              </a:lnSpc>
              <a:spcBef>
                <a:spcPts val="0"/>
              </a:spcBef>
              <a:spcAft>
                <a:spcPts val="800"/>
              </a:spcAft>
              <a:buNone/>
              <a:defRPr/>
            </a:pPr>
            <a:endParaRPr lang="en-GB" sz="1800" dirty="0">
              <a:solidFill>
                <a:srgbClr val="212A73"/>
              </a:solidFill>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Bef>
                <a:spcPts val="0"/>
              </a:spcBef>
              <a:spcAft>
                <a:spcPts val="800"/>
              </a:spcAft>
              <a:buNone/>
              <a:defRPr/>
            </a:pPr>
            <a:r>
              <a:rPr lang="en-GB" sz="1800" dirty="0">
                <a:solidFill>
                  <a:srgbClr val="212A73"/>
                </a:solidFill>
                <a:latin typeface="+mj-lt"/>
                <a:ea typeface="Calibri" panose="020F0502020204030204" pitchFamily="34" charset="0"/>
                <a:cs typeface="Times New Roman" panose="02020603050405020304" pitchFamily="18" charset="0"/>
              </a:rPr>
              <a:t>Of the 100+ different types of HPVs</a:t>
            </a:r>
          </a:p>
          <a:p>
            <a:pPr marL="342900" lvl="0" indent="-342900">
              <a:lnSpc>
                <a:spcPct val="107000"/>
              </a:lnSpc>
              <a:spcBef>
                <a:spcPts val="0"/>
              </a:spcBef>
              <a:spcAft>
                <a:spcPts val="800"/>
              </a:spcAft>
              <a:defRPr/>
            </a:pPr>
            <a:r>
              <a:rPr lang="en-GB" sz="1800" dirty="0">
                <a:solidFill>
                  <a:srgbClr val="212A73"/>
                </a:solidFill>
                <a:latin typeface="+mj-lt"/>
                <a:ea typeface="Calibri" panose="020F0502020204030204" pitchFamily="34" charset="0"/>
                <a:cs typeface="Times New Roman" panose="02020603050405020304" pitchFamily="18" charset="0"/>
              </a:rPr>
              <a:t>over 40 types affect genital area</a:t>
            </a:r>
          </a:p>
          <a:p>
            <a:pPr marL="342900" lvl="0" indent="-342900">
              <a:lnSpc>
                <a:spcPct val="107000"/>
              </a:lnSpc>
              <a:spcBef>
                <a:spcPts val="0"/>
              </a:spcBef>
              <a:spcAft>
                <a:spcPts val="800"/>
              </a:spcAft>
              <a:defRPr/>
            </a:pPr>
            <a:r>
              <a:rPr lang="en-GB" sz="1800" dirty="0">
                <a:solidFill>
                  <a:srgbClr val="212A73"/>
                </a:solidFill>
                <a:latin typeface="+mj-lt"/>
                <a:ea typeface="Calibri" panose="020F0502020204030204" pitchFamily="34" charset="0"/>
                <a:cs typeface="Times New Roman" panose="02020603050405020304" pitchFamily="18" charset="0"/>
              </a:rPr>
              <a:t>High-risk types (include HPV 16,18,31,33,45,52,58) cause cancer</a:t>
            </a:r>
          </a:p>
          <a:p>
            <a:pPr marL="342900" lvl="0" indent="-342900">
              <a:lnSpc>
                <a:spcPct val="107000"/>
              </a:lnSpc>
              <a:spcBef>
                <a:spcPts val="0"/>
              </a:spcBef>
              <a:spcAft>
                <a:spcPts val="800"/>
              </a:spcAft>
              <a:defRPr/>
            </a:pPr>
            <a:r>
              <a:rPr lang="en-GB" sz="1800" dirty="0">
                <a:solidFill>
                  <a:srgbClr val="212A73"/>
                </a:solidFill>
                <a:latin typeface="+mj-lt"/>
                <a:ea typeface="Calibri" panose="020F0502020204030204" pitchFamily="34" charset="0"/>
                <a:cs typeface="Times New Roman" panose="02020603050405020304" pitchFamily="18" charset="0"/>
              </a:rPr>
              <a:t>Low-risk types (HPV 6,11) cause genital warts</a:t>
            </a:r>
          </a:p>
        </p:txBody>
      </p:sp>
      <p:sp>
        <p:nvSpPr>
          <p:cNvPr id="4" name="Footer Placeholder 3"/>
          <p:cNvSpPr>
            <a:spLocks noGrp="1"/>
          </p:cNvSpPr>
          <p:nvPr>
            <p:ph type="ftr" sz="quarter" idx="11"/>
          </p:nvPr>
        </p:nvSpPr>
        <p:spPr>
          <a:xfrm>
            <a:off x="838200" y="6186386"/>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10</a:t>
            </a:fld>
            <a:endParaRPr lang="en-GB"/>
          </a:p>
        </p:txBody>
      </p:sp>
      <p:sp>
        <p:nvSpPr>
          <p:cNvPr id="7" name="TextBox 6"/>
          <p:cNvSpPr txBox="1"/>
          <p:nvPr/>
        </p:nvSpPr>
        <p:spPr>
          <a:xfrm>
            <a:off x="766281" y="3725349"/>
            <a:ext cx="10515600" cy="2000548"/>
          </a:xfrm>
          <a:prstGeom prst="rect">
            <a:avLst/>
          </a:prstGeom>
          <a:noFill/>
        </p:spPr>
        <p:txBody>
          <a:bodyPr wrap="square" rtlCol="0">
            <a:spAutoFit/>
          </a:bodyPr>
          <a:lstStyle/>
          <a:p>
            <a:r>
              <a:rPr lang="en-GB" sz="2000">
                <a:latin typeface="+mj-lt"/>
                <a:cs typeface="Calibri" panose="020F0502020204030204" pitchFamily="34" charset="0"/>
              </a:rPr>
              <a:t>HPV16:</a:t>
            </a:r>
          </a:p>
          <a:p>
            <a:r>
              <a:rPr lang="en-GB" sz="2000">
                <a:latin typeface="+mj-lt"/>
                <a:cs typeface="Calibri" panose="020F0502020204030204" pitchFamily="34" charset="0"/>
              </a:rPr>
              <a:t>HPV18:</a:t>
            </a:r>
          </a:p>
          <a:p>
            <a:endParaRPr lang="en-GB" sz="2200"/>
          </a:p>
          <a:p>
            <a:endParaRPr lang="en-GB" sz="2200"/>
          </a:p>
          <a:p>
            <a:r>
              <a:rPr lang="en-GB" sz="2000">
                <a:latin typeface="+mj-lt"/>
                <a:cs typeface="Calibri" panose="020F0502020204030204" pitchFamily="34" charset="0"/>
              </a:rPr>
              <a:t>HPV6:</a:t>
            </a:r>
          </a:p>
          <a:p>
            <a:r>
              <a:rPr lang="en-GB" sz="2000">
                <a:latin typeface="+mj-lt"/>
                <a:cs typeface="Calibri" panose="020F0502020204030204" pitchFamily="34" charset="0"/>
              </a:rPr>
              <a:t>HPV11</a:t>
            </a:r>
            <a:r>
              <a:rPr lang="en-GB" sz="2000">
                <a:latin typeface="Calibri" panose="020F0502020204030204" pitchFamily="34" charset="0"/>
                <a:cs typeface="Calibri" panose="020F0502020204030204" pitchFamily="34" charset="0"/>
              </a:rPr>
              <a:t>:</a:t>
            </a:r>
            <a:endParaRPr lang="en-GB" sz="2000" dirty="0">
              <a:latin typeface="Calibri" panose="020F0502020204030204" pitchFamily="34" charset="0"/>
              <a:cs typeface="Calibri" panose="020F0502020204030204" pitchFamily="34" charset="0"/>
            </a:endParaRPr>
          </a:p>
        </p:txBody>
      </p:sp>
      <p:sp>
        <p:nvSpPr>
          <p:cNvPr id="8" name="TextBox 7"/>
          <p:cNvSpPr txBox="1"/>
          <p:nvPr/>
        </p:nvSpPr>
        <p:spPr>
          <a:xfrm>
            <a:off x="1845872" y="3837936"/>
            <a:ext cx="998644" cy="492443"/>
          </a:xfrm>
          <a:prstGeom prst="rect">
            <a:avLst/>
          </a:prstGeom>
          <a:noFill/>
        </p:spPr>
        <p:txBody>
          <a:bodyPr wrap="square" rtlCol="0">
            <a:spAutoFit/>
          </a:bodyPr>
          <a:lstStyle/>
          <a:p>
            <a:r>
              <a:rPr lang="en-GB" sz="2600" dirty="0"/>
              <a:t>}</a:t>
            </a:r>
          </a:p>
        </p:txBody>
      </p:sp>
      <p:sp>
        <p:nvSpPr>
          <p:cNvPr id="9" name="TextBox 8"/>
          <p:cNvSpPr txBox="1"/>
          <p:nvPr/>
        </p:nvSpPr>
        <p:spPr>
          <a:xfrm>
            <a:off x="1845873" y="5073904"/>
            <a:ext cx="998643" cy="492443"/>
          </a:xfrm>
          <a:prstGeom prst="rect">
            <a:avLst/>
          </a:prstGeom>
          <a:noFill/>
        </p:spPr>
        <p:txBody>
          <a:bodyPr wrap="square" rtlCol="0">
            <a:spAutoFit/>
          </a:bodyPr>
          <a:lstStyle/>
          <a:p>
            <a:r>
              <a:rPr lang="en-GB" sz="2600" dirty="0"/>
              <a:t>}</a:t>
            </a:r>
          </a:p>
        </p:txBody>
      </p:sp>
      <p:sp>
        <p:nvSpPr>
          <p:cNvPr id="11" name="TextBox 10"/>
          <p:cNvSpPr txBox="1"/>
          <p:nvPr/>
        </p:nvSpPr>
        <p:spPr>
          <a:xfrm>
            <a:off x="2080010" y="3725349"/>
            <a:ext cx="7475972" cy="1200329"/>
          </a:xfrm>
          <a:prstGeom prst="rect">
            <a:avLst/>
          </a:prstGeom>
          <a:noFill/>
        </p:spPr>
        <p:txBody>
          <a:bodyPr wrap="square" rtlCol="0">
            <a:spAutoFit/>
          </a:bodyPr>
          <a:lstStyle/>
          <a:p>
            <a:r>
              <a:rPr lang="en-GB" dirty="0">
                <a:latin typeface="+mj-lt"/>
                <a:cs typeface="Calibri" panose="020F0502020204030204" pitchFamily="34" charset="0"/>
              </a:rPr>
              <a:t>HPV 16 accounts for almost 60% and HPV18 is responsible for more than 15% of all cervical cancers in Europe. They are also associated with most cases of cancer of the anus, penis, oropharyngeal, vagina &amp; vulva</a:t>
            </a:r>
          </a:p>
        </p:txBody>
      </p:sp>
      <p:sp>
        <p:nvSpPr>
          <p:cNvPr id="12" name="TextBox 11"/>
          <p:cNvSpPr txBox="1"/>
          <p:nvPr/>
        </p:nvSpPr>
        <p:spPr>
          <a:xfrm>
            <a:off x="2219289" y="5201264"/>
            <a:ext cx="7009490" cy="369332"/>
          </a:xfrm>
          <a:prstGeom prst="rect">
            <a:avLst/>
          </a:prstGeom>
          <a:noFill/>
        </p:spPr>
        <p:txBody>
          <a:bodyPr wrap="square" rtlCol="0">
            <a:spAutoFit/>
          </a:bodyPr>
          <a:lstStyle/>
          <a:p>
            <a:r>
              <a:rPr lang="en-GB" dirty="0">
                <a:latin typeface="+mj-lt"/>
                <a:cs typeface="Calibri" panose="020F0502020204030204" pitchFamily="34" charset="0"/>
              </a:rPr>
              <a:t>90% of cases of genital warts are due to HPV 6 and 11</a:t>
            </a:r>
          </a:p>
        </p:txBody>
      </p:sp>
      <p:sp>
        <p:nvSpPr>
          <p:cNvPr id="6" name="TextBox 5"/>
          <p:cNvSpPr txBox="1"/>
          <p:nvPr/>
        </p:nvSpPr>
        <p:spPr>
          <a:xfrm>
            <a:off x="1278705" y="5708054"/>
            <a:ext cx="9490752" cy="369332"/>
          </a:xfrm>
          <a:prstGeom prst="rect">
            <a:avLst/>
          </a:prstGeom>
          <a:noFill/>
        </p:spPr>
        <p:txBody>
          <a:bodyPr wrap="square" rtlCol="0">
            <a:spAutoFit/>
          </a:bodyPr>
          <a:lstStyle/>
          <a:p>
            <a:r>
              <a:rPr lang="en-GB" dirty="0">
                <a:hlinkClick r:id="rId3"/>
              </a:rPr>
              <a:t>Human papillomavirus (HPV): the green book, chapter 18a - GOV.UK (www.gov.uk)</a:t>
            </a:r>
            <a:endParaRPr lang="en-GB" dirty="0"/>
          </a:p>
        </p:txBody>
      </p:sp>
    </p:spTree>
    <p:extLst>
      <p:ext uri="{BB962C8B-B14F-4D97-AF65-F5344CB8AC3E}">
        <p14:creationId xmlns:p14="http://schemas.microsoft.com/office/powerpoint/2010/main" val="397484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28600">
              <a:lnSpc>
                <a:spcPct val="107000"/>
              </a:lnSpc>
              <a:spcAft>
                <a:spcPts val="800"/>
              </a:spcAft>
            </a:pPr>
            <a:r>
              <a:rPr lang="en-GB" b="1" dirty="0">
                <a:ea typeface="Calibri" panose="020F0502020204030204" pitchFamily="34" charset="0"/>
                <a:cs typeface="Times New Roman" panose="02020603050405020304" pitchFamily="18" charset="0"/>
              </a:rPr>
              <a:t>Transmission</a:t>
            </a:r>
          </a:p>
        </p:txBody>
      </p:sp>
      <p:sp>
        <p:nvSpPr>
          <p:cNvPr id="3" name="Content Placeholder 2"/>
          <p:cNvSpPr>
            <a:spLocks noGrp="1"/>
          </p:cNvSpPr>
          <p:nvPr>
            <p:ph idx="1"/>
          </p:nvPr>
        </p:nvSpPr>
        <p:spPr>
          <a:xfrm>
            <a:off x="838200" y="1147756"/>
            <a:ext cx="10515600" cy="4351338"/>
          </a:xfrm>
        </p:spPr>
        <p:txBody>
          <a:bodyPr/>
          <a:lstStyle/>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HPV is spread by skin to skin contact including sexual activity</a:t>
            </a:r>
          </a:p>
          <a:p>
            <a:pPr>
              <a:lnSpc>
                <a:spcPct val="107000"/>
              </a:lnSpc>
              <a:spcAft>
                <a:spcPts val="800"/>
              </a:spcAft>
            </a:pPr>
            <a:r>
              <a:rPr lang="en-GB" sz="2000" dirty="0">
                <a:ea typeface="Calibri" panose="020F0502020204030204" pitchFamily="34" charset="0"/>
                <a:cs typeface="Times New Roman" panose="02020603050405020304" pitchFamily="18" charset="0"/>
              </a:rPr>
              <a:t>HPV is a very common virus and is also one of the most common sexually transmitted infections in the UK.</a:t>
            </a:r>
          </a:p>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Around 80% of people will come into contact with the virus at some point in their lives</a:t>
            </a:r>
          </a:p>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HPV can resolve spontaneously:</a:t>
            </a:r>
          </a:p>
          <a:p>
            <a:pPr lvl="1">
              <a:lnSpc>
                <a:spcPct val="107000"/>
              </a:lnSpc>
              <a:spcAft>
                <a:spcPts val="800"/>
              </a:spcAft>
            </a:pPr>
            <a:r>
              <a:rPr lang="en-GB" sz="1800" dirty="0">
                <a:latin typeface="+mj-lt"/>
                <a:ea typeface="Calibri" panose="020F0502020204030204" pitchFamily="34" charset="0"/>
                <a:cs typeface="Times New Roman" panose="02020603050405020304" pitchFamily="18" charset="0"/>
              </a:rPr>
              <a:t>70% new high-risk infections clear within a year</a:t>
            </a:r>
          </a:p>
          <a:p>
            <a:pPr lvl="1">
              <a:lnSpc>
                <a:spcPct val="107000"/>
              </a:lnSpc>
              <a:spcAft>
                <a:spcPts val="800"/>
              </a:spcAft>
            </a:pPr>
            <a:r>
              <a:rPr lang="en-GB" sz="1800" dirty="0">
                <a:latin typeface="+mj-lt"/>
                <a:ea typeface="Calibri" panose="020F0502020204030204" pitchFamily="34" charset="0"/>
                <a:cs typeface="Times New Roman" panose="02020603050405020304" pitchFamily="18" charset="0"/>
              </a:rPr>
              <a:t>90% new infections clear within 2 years </a:t>
            </a:r>
          </a:p>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The transmission of genital HPV’s are primarily by sexual contact with an infected partner, particularly through sexual intercourse but also by non-penetrative genital contact, including oral sex. Infection usually occurs after sexual debut and almost 40% of women are infected within two years. </a:t>
            </a:r>
            <a:r>
              <a:rPr lang="en-GB" sz="1800" dirty="0">
                <a:latin typeface="+mj-lt"/>
                <a:ea typeface="Calibri" panose="020F0502020204030204" pitchFamily="34" charset="0"/>
                <a:cs typeface="Times New Roman" panose="02020603050405020304" pitchFamily="18" charset="0"/>
              </a:rPr>
              <a:t>(Reference: </a:t>
            </a:r>
            <a:r>
              <a:rPr lang="en-GB" sz="1800" dirty="0">
                <a:hlinkClick r:id="rId3"/>
              </a:rPr>
              <a:t>Green Book Chapter 18a HPV</a:t>
            </a:r>
            <a:r>
              <a:rPr lang="en-GB" sz="1800" dirty="0"/>
              <a:t>)</a:t>
            </a:r>
          </a:p>
        </p:txBody>
      </p:sp>
      <p:sp>
        <p:nvSpPr>
          <p:cNvPr id="4" name="Footer Placeholder 3"/>
          <p:cNvSpPr>
            <a:spLocks noGrp="1"/>
          </p:cNvSpPr>
          <p:nvPr>
            <p:ph type="ftr" sz="quarter" idx="11"/>
          </p:nvPr>
        </p:nvSpPr>
        <p:spPr>
          <a:xfrm>
            <a:off x="838200" y="6217827"/>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11</a:t>
            </a:fld>
            <a:endParaRPr lang="en-GB"/>
          </a:p>
        </p:txBody>
      </p:sp>
    </p:spTree>
    <p:extLst>
      <p:ext uri="{BB962C8B-B14F-4D97-AF65-F5344CB8AC3E}">
        <p14:creationId xmlns:p14="http://schemas.microsoft.com/office/powerpoint/2010/main" val="2304157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28600">
              <a:lnSpc>
                <a:spcPct val="107000"/>
              </a:lnSpc>
              <a:spcAft>
                <a:spcPts val="800"/>
              </a:spcAft>
            </a:pPr>
            <a:r>
              <a:rPr lang="en-GB" b="1" dirty="0">
                <a:ea typeface="Calibri" panose="020F0502020204030204" pitchFamily="34" charset="0"/>
                <a:cs typeface="Times New Roman" panose="02020603050405020304" pitchFamily="18" charset="0"/>
              </a:rPr>
              <a:t>Transmission (continued)</a:t>
            </a:r>
          </a:p>
        </p:txBody>
      </p:sp>
      <p:sp>
        <p:nvSpPr>
          <p:cNvPr id="3" name="Content Placeholder 2"/>
          <p:cNvSpPr>
            <a:spLocks noGrp="1"/>
          </p:cNvSpPr>
          <p:nvPr>
            <p:ph idx="1"/>
          </p:nvPr>
        </p:nvSpPr>
        <p:spPr>
          <a:xfrm>
            <a:off x="838200" y="1228178"/>
            <a:ext cx="10515600" cy="4351338"/>
          </a:xfrm>
        </p:spPr>
        <p:txBody>
          <a:bodyPr/>
          <a:lstStyle/>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Anyone who has ever had a sexual encounter, even without penetration, can contract HPV</a:t>
            </a:r>
          </a:p>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Transmitted by intimate skin-skin contact, penetrative sex, digital, shared sex toys etc.</a:t>
            </a:r>
          </a:p>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The risk of acquiring infection increases with the:</a:t>
            </a:r>
          </a:p>
          <a:p>
            <a:pPr marL="1028700" lvl="1"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number of previous sexual partners</a:t>
            </a:r>
          </a:p>
          <a:p>
            <a:pPr marL="1028700" lvl="1"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introduction of a new sexual partner</a:t>
            </a:r>
          </a:p>
          <a:p>
            <a:pPr marL="1028700" lvl="1"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sexual history of partners</a:t>
            </a:r>
          </a:p>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HPV can still be present many years after an individual has been sexually active.</a:t>
            </a:r>
          </a:p>
        </p:txBody>
      </p:sp>
      <p:sp>
        <p:nvSpPr>
          <p:cNvPr id="4" name="Footer Placeholder 3"/>
          <p:cNvSpPr>
            <a:spLocks noGrp="1"/>
          </p:cNvSpPr>
          <p:nvPr>
            <p:ph type="ftr" sz="quarter" idx="11"/>
          </p:nvPr>
        </p:nvSpPr>
        <p:spPr>
          <a:xfrm>
            <a:off x="838200" y="6217827"/>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12</a:t>
            </a:fld>
            <a:endParaRPr lang="en-GB"/>
          </a:p>
        </p:txBody>
      </p:sp>
    </p:spTree>
    <p:extLst>
      <p:ext uri="{BB962C8B-B14F-4D97-AF65-F5344CB8AC3E}">
        <p14:creationId xmlns:p14="http://schemas.microsoft.com/office/powerpoint/2010/main" val="1405157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228600">
              <a:lnSpc>
                <a:spcPct val="107000"/>
              </a:lnSpc>
              <a:spcAft>
                <a:spcPts val="800"/>
              </a:spcAft>
            </a:pPr>
            <a:r>
              <a:rPr lang="en-GB" b="1" dirty="0">
                <a:ea typeface="Calibri" panose="020F0502020204030204" pitchFamily="34" charset="0"/>
                <a:cs typeface="Times New Roman" panose="02020603050405020304" pitchFamily="18" charset="0"/>
              </a:rPr>
              <a:t>Vertical transmission</a:t>
            </a:r>
          </a:p>
        </p:txBody>
      </p:sp>
      <p:sp>
        <p:nvSpPr>
          <p:cNvPr id="3" name="Content Placeholder 2"/>
          <p:cNvSpPr>
            <a:spLocks noGrp="1"/>
          </p:cNvSpPr>
          <p:nvPr>
            <p:ph idx="1"/>
          </p:nvPr>
        </p:nvSpPr>
        <p:spPr>
          <a:xfrm>
            <a:off x="838200" y="1228178"/>
            <a:ext cx="10515600" cy="4351338"/>
          </a:xfrm>
        </p:spPr>
        <p:txBody>
          <a:bodyPr/>
          <a:lstStyle/>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Non sexual routes of HPV transmission include vertical transmission from mother to </a:t>
            </a:r>
            <a:r>
              <a:rPr lang="en-GB" sz="2000" dirty="0" err="1">
                <a:latin typeface="+mj-lt"/>
                <a:ea typeface="Calibri" panose="020F0502020204030204" pitchFamily="34" charset="0"/>
                <a:cs typeface="Times New Roman" panose="02020603050405020304" pitchFamily="18" charset="0"/>
              </a:rPr>
              <a:t>newborn</a:t>
            </a:r>
            <a:r>
              <a:rPr lang="en-GB" sz="2000" dirty="0">
                <a:latin typeface="+mj-lt"/>
                <a:ea typeface="Calibri" panose="020F0502020204030204" pitchFamily="34" charset="0"/>
                <a:cs typeface="Times New Roman" panose="02020603050405020304" pitchFamily="18" charset="0"/>
              </a:rPr>
              <a:t> baby</a:t>
            </a:r>
          </a:p>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HPV 6 and HPV 11 also cause laryngeal </a:t>
            </a:r>
            <a:r>
              <a:rPr lang="en-GB" sz="2000" dirty="0" err="1">
                <a:latin typeface="+mj-lt"/>
                <a:ea typeface="Calibri" panose="020F0502020204030204" pitchFamily="34" charset="0"/>
                <a:cs typeface="Times New Roman" panose="02020603050405020304" pitchFamily="18" charset="0"/>
              </a:rPr>
              <a:t>papillomas</a:t>
            </a:r>
            <a:endParaRPr lang="en-GB" sz="2000"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The disease occurs in two forms: juvenile or adult papillomatosis, based on whether it develops before or after 20 years of age</a:t>
            </a:r>
          </a:p>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The juvenile form is generally transmitted through contract with a mother’s infected vaginal canal during childbirth.</a:t>
            </a:r>
          </a:p>
          <a:p>
            <a:pPr marL="0" indent="0">
              <a:lnSpc>
                <a:spcPct val="107000"/>
              </a:lnSpc>
              <a:spcAft>
                <a:spcPts val="800"/>
              </a:spcAft>
              <a:buNone/>
            </a:pPr>
            <a:r>
              <a:rPr lang="en-GB" sz="2000" dirty="0">
                <a:hlinkClick r:id="rId3"/>
              </a:rPr>
              <a:t>Human papillomavirus (HPV): the green book, chapter 18a - GOV.UK (www.gov.uk)</a:t>
            </a:r>
            <a:endParaRPr lang="en-GB" sz="2000" dirty="0">
              <a:latin typeface="+mj-lt"/>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217827"/>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42234384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UK HPV vaccination history</a:t>
            </a:r>
          </a:p>
        </p:txBody>
      </p:sp>
      <p:sp>
        <p:nvSpPr>
          <p:cNvPr id="3" name="Content Placeholder 2"/>
          <p:cNvSpPr>
            <a:spLocks noGrp="1"/>
          </p:cNvSpPr>
          <p:nvPr>
            <p:ph idx="1"/>
          </p:nvPr>
        </p:nvSpPr>
        <p:spPr>
          <a:xfrm>
            <a:off x="382044" y="662781"/>
            <a:ext cx="11530208" cy="4742510"/>
          </a:xfrm>
        </p:spPr>
        <p:txBody>
          <a:bodyPr/>
          <a:lstStyle/>
          <a:p>
            <a:pPr marL="342900" indent="-342900">
              <a:lnSpc>
                <a:spcPct val="107000"/>
              </a:lnSpc>
              <a:spcAft>
                <a:spcPts val="800"/>
              </a:spcAft>
            </a:pPr>
            <a:r>
              <a:rPr lang="en-GB" sz="1700" dirty="0">
                <a:latin typeface="+mj-lt"/>
                <a:ea typeface="Calibri" panose="020F0502020204030204" pitchFamily="34" charset="0"/>
                <a:cs typeface="Times New Roman" panose="02020603050405020304" pitchFamily="18" charset="0"/>
              </a:rPr>
              <a:t>The UK National HPV Immunisation Programme for girls in school Year 8 began in September 2008.</a:t>
            </a:r>
          </a:p>
          <a:p>
            <a:pPr marL="342900" indent="-342900">
              <a:lnSpc>
                <a:spcPct val="107000"/>
              </a:lnSpc>
              <a:spcAft>
                <a:spcPts val="800"/>
              </a:spcAft>
            </a:pPr>
            <a:r>
              <a:rPr lang="en-GB" sz="1700" dirty="0">
                <a:latin typeface="+mj-lt"/>
                <a:ea typeface="Calibri" panose="020F0502020204030204" pitchFamily="34" charset="0"/>
                <a:cs typeface="Times New Roman" panose="02020603050405020304" pitchFamily="18" charset="0"/>
              </a:rPr>
              <a:t>Cervarix vaccine (HPV types 16,18) was used between 2008 and 2012.</a:t>
            </a:r>
          </a:p>
          <a:p>
            <a:pPr marL="342900" indent="-342900">
              <a:lnSpc>
                <a:spcPct val="107000"/>
              </a:lnSpc>
              <a:spcAft>
                <a:spcPts val="800"/>
              </a:spcAft>
            </a:pPr>
            <a:r>
              <a:rPr lang="en-GB" sz="1700" dirty="0">
                <a:latin typeface="+mj-lt"/>
                <a:ea typeface="Calibri" panose="020F0502020204030204" pitchFamily="34" charset="0"/>
                <a:cs typeface="Times New Roman" panose="02020603050405020304" pitchFamily="18" charset="0"/>
              </a:rPr>
              <a:t>Gardasil vaccine (HPV types 6,11,16,18) was introduced in September 2012.</a:t>
            </a:r>
          </a:p>
          <a:p>
            <a:pPr marL="342900" indent="-342900">
              <a:lnSpc>
                <a:spcPct val="107000"/>
              </a:lnSpc>
              <a:spcAft>
                <a:spcPts val="800"/>
              </a:spcAft>
            </a:pPr>
            <a:r>
              <a:rPr lang="en-GB" sz="1700" dirty="0">
                <a:latin typeface="+mj-lt"/>
                <a:ea typeface="Calibri" panose="020F0502020204030204" pitchFamily="34" charset="0"/>
                <a:cs typeface="Times New Roman" panose="02020603050405020304" pitchFamily="18" charset="0"/>
              </a:rPr>
              <a:t>On 1 April 2017, a national HPV vaccination programme for men who have sex with men (MSM) began in Wales where MSM aged up to and including 45 years old are offered HPV vaccine through Specialist Sexual Health Services (SSHS) and/or HIV clinics.</a:t>
            </a:r>
          </a:p>
          <a:p>
            <a:pPr marL="342900" indent="-342900">
              <a:lnSpc>
                <a:spcPct val="107000"/>
              </a:lnSpc>
              <a:spcAft>
                <a:spcPts val="800"/>
              </a:spcAft>
            </a:pPr>
            <a:r>
              <a:rPr lang="en-GB" sz="1700" dirty="0">
                <a:latin typeface="+mj-lt"/>
                <a:ea typeface="Calibri" panose="020F0502020204030204" pitchFamily="34" charset="0"/>
                <a:cs typeface="Times New Roman" panose="02020603050405020304" pitchFamily="18" charset="0"/>
              </a:rPr>
              <a:t>In September 2019 the HPV vaccine programme was extended to include boys as well as girls.</a:t>
            </a:r>
          </a:p>
          <a:p>
            <a:pPr marL="342900" indent="-342900">
              <a:lnSpc>
                <a:spcPct val="107000"/>
              </a:lnSpc>
              <a:spcAft>
                <a:spcPts val="800"/>
              </a:spcAft>
            </a:pPr>
            <a:r>
              <a:rPr lang="en-GB" sz="1700" dirty="0">
                <a:latin typeface="+mj-lt"/>
                <a:ea typeface="Calibri" panose="020F0502020204030204" pitchFamily="34" charset="0"/>
                <a:cs typeface="Times New Roman" panose="02020603050405020304" pitchFamily="18" charset="0"/>
              </a:rPr>
              <a:t>In 2022 Gardasil 9 vaccine (HPV types 6,11,16,18,31,33,45,52,58) became available. From March 2023 Gardasil 9 is the only HPV vaccine available for the routine programme.</a:t>
            </a:r>
          </a:p>
          <a:p>
            <a:pPr marL="342900" indent="-342900">
              <a:lnSpc>
                <a:spcPct val="107000"/>
              </a:lnSpc>
              <a:spcAft>
                <a:spcPts val="800"/>
              </a:spcAft>
            </a:pPr>
            <a:r>
              <a:rPr lang="en-GB" sz="1700" dirty="0">
                <a:latin typeface="+mj-lt"/>
                <a:ea typeface="Calibri" panose="020F0502020204030204" pitchFamily="34" charset="0"/>
                <a:cs typeface="Times New Roman" panose="02020603050405020304" pitchFamily="18" charset="0"/>
              </a:rPr>
              <a:t>From 1 April 2022 there was a change from a 3-dose to a 2-dose schedule (2 doses at least 6 months apart) for eligible individuals aged over 15 years and MSM.</a:t>
            </a:r>
          </a:p>
          <a:p>
            <a:pPr marL="342900" indent="-342900">
              <a:lnSpc>
                <a:spcPct val="107000"/>
              </a:lnSpc>
              <a:spcAft>
                <a:spcPts val="800"/>
              </a:spcAft>
            </a:pPr>
            <a:r>
              <a:rPr lang="en-GB" sz="1700" dirty="0">
                <a:latin typeface="+mj-lt"/>
                <a:ea typeface="Calibri" panose="020F0502020204030204" pitchFamily="34" charset="0"/>
                <a:cs typeface="Times New Roman" panose="02020603050405020304" pitchFamily="18" charset="0"/>
              </a:rPr>
              <a:t>From 1 September 2023 there will be a change from a 2-dose HPV course to 1-dose HPV course for the routine, catch up and GBMSM* programme for individuals under 25 </a:t>
            </a:r>
            <a:r>
              <a:rPr lang="en-GB" sz="1800" dirty="0">
                <a:hlinkClick r:id="rId3"/>
              </a:rPr>
              <a:t>HPV immunisation programme update (WHC/2023/016) | GOV.WALES</a:t>
            </a:r>
            <a:endParaRPr lang="en-GB" sz="1700" dirty="0">
              <a:latin typeface="+mj-lt"/>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1800" dirty="0">
              <a:latin typeface="+mj-lt"/>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11"/>
          </p:nvPr>
        </p:nvSpPr>
        <p:spPr>
          <a:xfrm>
            <a:off x="838200" y="61769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24975598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080" y="211945"/>
            <a:ext cx="11109960" cy="1325563"/>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JCVI: One-dose HPV routine programme</a:t>
            </a:r>
          </a:p>
        </p:txBody>
      </p:sp>
      <p:sp>
        <p:nvSpPr>
          <p:cNvPr id="3" name="Content Placeholder 2"/>
          <p:cNvSpPr>
            <a:spLocks noGrp="1"/>
          </p:cNvSpPr>
          <p:nvPr>
            <p:ph idx="1"/>
          </p:nvPr>
        </p:nvSpPr>
        <p:spPr>
          <a:xfrm>
            <a:off x="386080" y="996647"/>
            <a:ext cx="11562080" cy="5006946"/>
          </a:xfrm>
        </p:spPr>
        <p:txBody>
          <a:bodyPr/>
          <a:lstStyle/>
          <a:p>
            <a:pPr marL="342900" indent="-342900">
              <a:lnSpc>
                <a:spcPct val="107000"/>
              </a:lnSpc>
              <a:spcAft>
                <a:spcPts val="800"/>
              </a:spcAft>
            </a:pPr>
            <a:r>
              <a:rPr lang="en-GB" sz="1700" dirty="0">
                <a:ea typeface="Calibri" panose="020F0502020204030204" pitchFamily="34" charset="0"/>
                <a:cs typeface="Times New Roman" panose="02020603050405020304" pitchFamily="18" charset="0"/>
              </a:rPr>
              <a:t>In August 2022, JCVI published a statement on a one-dose schedule for the routine HPV immunisation programme.</a:t>
            </a:r>
          </a:p>
          <a:p>
            <a:pPr marL="342900" indent="-342900">
              <a:lnSpc>
                <a:spcPct val="107000"/>
              </a:lnSpc>
              <a:spcAft>
                <a:spcPts val="800"/>
              </a:spcAft>
            </a:pPr>
            <a:r>
              <a:rPr lang="en-GB" sz="1700" dirty="0">
                <a:ea typeface="Calibri" panose="020F0502020204030204" pitchFamily="34" charset="0"/>
                <a:cs typeface="Times New Roman" panose="02020603050405020304" pitchFamily="18" charset="0"/>
              </a:rPr>
              <a:t>This followed an interim statement published in February 2022 and a 6 week stakeholder consultation.</a:t>
            </a:r>
          </a:p>
          <a:p>
            <a:pPr marL="342900" indent="-342900">
              <a:lnSpc>
                <a:spcPct val="107000"/>
              </a:lnSpc>
              <a:spcAft>
                <a:spcPts val="800"/>
              </a:spcAft>
            </a:pPr>
            <a:r>
              <a:rPr lang="en-GB" sz="1700" dirty="0">
                <a:ea typeface="Calibri" panose="020F0502020204030204" pitchFamily="34" charset="0"/>
                <a:cs typeface="Times New Roman" panose="02020603050405020304" pitchFamily="18" charset="0"/>
              </a:rPr>
              <a:t>JCVI has made a detailed review of the evidence available and considers the evidence that one dose provides similar protection to that induced by two doses is very strong:</a:t>
            </a:r>
          </a:p>
          <a:p>
            <a:pPr marL="800100" lvl="1" indent="-342900">
              <a:lnSpc>
                <a:spcPct val="107000"/>
              </a:lnSpc>
              <a:spcAft>
                <a:spcPts val="800"/>
              </a:spcAft>
            </a:pPr>
            <a:r>
              <a:rPr lang="en-GB" sz="1700" dirty="0">
                <a:ea typeface="Calibri" panose="020F0502020204030204" pitchFamily="34" charset="0"/>
                <a:cs typeface="Times New Roman" panose="02020603050405020304" pitchFamily="18" charset="0"/>
              </a:rPr>
              <a:t>Trial and non-trial evidence shows that initial vaccine efficacy from one dose is very high and likely comparable to that from 2 doses.</a:t>
            </a:r>
          </a:p>
          <a:p>
            <a:pPr marL="800100" lvl="1" indent="-342900">
              <a:lnSpc>
                <a:spcPct val="107000"/>
              </a:lnSpc>
              <a:spcAft>
                <a:spcPts val="800"/>
              </a:spcAft>
            </a:pPr>
            <a:r>
              <a:rPr lang="en-GB" sz="1700" dirty="0">
                <a:ea typeface="Calibri" panose="020F0502020204030204" pitchFamily="34" charset="0"/>
                <a:cs typeface="Times New Roman" panose="02020603050405020304" pitchFamily="18" charset="0"/>
              </a:rPr>
              <a:t>Long duration of protection already seen is associated with a level of antibody that is steady – it is not biologically likely that the antibody level would suddenly fall in the next few years after being sustained for more than 10 years.</a:t>
            </a:r>
          </a:p>
          <a:p>
            <a:pPr marL="800100" lvl="1" indent="-342900">
              <a:lnSpc>
                <a:spcPct val="107000"/>
              </a:lnSpc>
              <a:spcAft>
                <a:spcPts val="800"/>
              </a:spcAft>
            </a:pPr>
            <a:r>
              <a:rPr lang="en-GB" sz="1700" dirty="0">
                <a:ea typeface="Calibri" panose="020F0502020204030204" pitchFamily="34" charset="0"/>
                <a:cs typeface="Times New Roman" panose="02020603050405020304" pitchFamily="18" charset="0"/>
              </a:rPr>
              <a:t>The one-dose antibody level is associated with high efficacy against persistent infection of HPV vaccine types.</a:t>
            </a:r>
          </a:p>
          <a:p>
            <a:pPr marL="800100" lvl="1" indent="-342900">
              <a:lnSpc>
                <a:spcPct val="107000"/>
              </a:lnSpc>
              <a:spcAft>
                <a:spcPts val="800"/>
              </a:spcAft>
            </a:pPr>
            <a:r>
              <a:rPr lang="en-GB" sz="1700" dirty="0">
                <a:cs typeface="Calibri" panose="020F0502020204030204" pitchFamily="34" charset="0"/>
              </a:rPr>
              <a:t>JCVI</a:t>
            </a:r>
            <a:r>
              <a:rPr lang="en-GB" sz="1700" baseline="0" dirty="0">
                <a:cs typeface="Calibri" panose="020F0502020204030204" pitchFamily="34" charset="0"/>
              </a:rPr>
              <a:t> statement on one-dose HPV routine programme, August 2022: </a:t>
            </a:r>
            <a:r>
              <a:rPr lang="en-GB" sz="1700" u="sng" kern="1200" dirty="0">
                <a:solidFill>
                  <a:srgbClr val="000000"/>
                </a:solidFill>
                <a:effectLst/>
                <a:ea typeface="Times New Roman" panose="02020603050405020304" pitchFamily="18" charset="0"/>
                <a:cs typeface="Calibri" panose="020F0502020204030204" pitchFamily="34" charset="0"/>
                <a:hlinkClick r:id="rId3"/>
              </a:rPr>
              <a:t>https://www.gov.uk/government/publications/single-dose-of-hpv-vaccine-jcvi-concluding-advice/jcvi-statement-on-a-one-dose-schedule-for-the-routine-hpv-immunisation-programme</a:t>
            </a:r>
            <a:r>
              <a:rPr lang="en-GB" sz="1700" baseline="0" dirty="0">
                <a:cs typeface="Calibri" panose="020F0502020204030204" pitchFamily="34" charset="0"/>
              </a:rPr>
              <a:t>  </a:t>
            </a:r>
          </a:p>
          <a:p>
            <a:endParaRPr lang="en-GB" dirty="0"/>
          </a:p>
        </p:txBody>
      </p:sp>
      <p:sp>
        <p:nvSpPr>
          <p:cNvPr id="4" name="Footer Placeholder 3"/>
          <p:cNvSpPr>
            <a:spLocks noGrp="1"/>
          </p:cNvSpPr>
          <p:nvPr>
            <p:ph type="ftr" sz="quarter" idx="11"/>
          </p:nvPr>
        </p:nvSpPr>
        <p:spPr>
          <a:xfrm>
            <a:off x="838200" y="61769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14918578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080" y="211945"/>
            <a:ext cx="11109960" cy="1325563"/>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WHO SAGE 2022 review: 1-dose HPV</a:t>
            </a:r>
          </a:p>
        </p:txBody>
      </p:sp>
      <p:sp>
        <p:nvSpPr>
          <p:cNvPr id="3" name="Content Placeholder 2"/>
          <p:cNvSpPr>
            <a:spLocks noGrp="1"/>
          </p:cNvSpPr>
          <p:nvPr>
            <p:ph idx="1"/>
          </p:nvPr>
        </p:nvSpPr>
        <p:spPr>
          <a:xfrm>
            <a:off x="838200" y="1531966"/>
            <a:ext cx="9723120" cy="5006946"/>
          </a:xfrm>
        </p:spPr>
        <p:txBody>
          <a:bodyPr/>
          <a:lstStyle/>
          <a:p>
            <a:pPr marL="799200" indent="-342000">
              <a:lnSpc>
                <a:spcPct val="107000"/>
              </a:lnSpc>
              <a:spcBef>
                <a:spcPts val="500"/>
              </a:spcBef>
              <a:spcAft>
                <a:spcPts val="800"/>
              </a:spcAft>
            </a:pPr>
            <a:r>
              <a:rPr lang="en-GB" sz="2000" dirty="0">
                <a:ea typeface="Calibri" panose="020F0502020204030204" pitchFamily="34" charset="0"/>
                <a:cs typeface="Times New Roman" panose="02020603050405020304" pitchFamily="18" charset="0"/>
              </a:rPr>
              <a:t>This advice is supported by the World Health Organization (WHO) Strategic Advisory Group of Experts on Immunization (SAGE)</a:t>
            </a:r>
          </a:p>
          <a:p>
            <a:pPr marL="799200" indent="-342000">
              <a:lnSpc>
                <a:spcPct val="107000"/>
              </a:lnSpc>
              <a:spcBef>
                <a:spcPts val="500"/>
              </a:spcBef>
              <a:spcAft>
                <a:spcPts val="800"/>
              </a:spcAft>
            </a:pPr>
            <a:r>
              <a:rPr lang="en-GB" sz="2000" dirty="0">
                <a:ea typeface="Calibri" panose="020F0502020204030204" pitchFamily="34" charset="0"/>
                <a:cs typeface="Times New Roman" panose="02020603050405020304" pitchFamily="18" charset="0"/>
              </a:rPr>
              <a:t>Their 2022 review concluded that a single dose HPV vaccine delivers solid protection against HPV to immunocompetent individuals under 25 years of age, that is comparable to a 2-dose schedule</a:t>
            </a:r>
          </a:p>
          <a:p>
            <a:pPr marL="799200" indent="-342000">
              <a:lnSpc>
                <a:spcPct val="107000"/>
              </a:lnSpc>
              <a:spcBef>
                <a:spcPts val="500"/>
              </a:spcBef>
              <a:spcAft>
                <a:spcPts val="800"/>
              </a:spcAft>
            </a:pPr>
            <a:endParaRPr lang="en-GB" sz="2000" dirty="0">
              <a:latin typeface="+mj-lt"/>
              <a:ea typeface="Calibri" panose="020F0502020204030204" pitchFamily="34" charset="0"/>
              <a:cs typeface="Times New Roman" panose="02020603050405020304" pitchFamily="18" charset="0"/>
            </a:endParaRPr>
          </a:p>
          <a:p>
            <a:pPr marL="457200" indent="0" algn="ctr">
              <a:lnSpc>
                <a:spcPct val="107000"/>
              </a:lnSpc>
              <a:spcBef>
                <a:spcPts val="500"/>
              </a:spcBef>
              <a:spcAft>
                <a:spcPts val="800"/>
              </a:spcAft>
              <a:buNone/>
            </a:pPr>
            <a:r>
              <a:rPr lang="en-GB" sz="2000" dirty="0">
                <a:hlinkClick r:id="rId3"/>
              </a:rPr>
              <a:t>Meeting of the Strategic Advisory Group of Experts on Immunization, April 2022: conclusions and recommendations (who.int)</a:t>
            </a:r>
            <a:endParaRPr lang="en-GB" sz="2000" dirty="0">
              <a:latin typeface="+mj-lt"/>
              <a:ea typeface="Calibri" panose="020F0502020204030204" pitchFamily="34" charset="0"/>
              <a:cs typeface="Times New Roman" panose="02020603050405020304" pitchFamily="18" charset="0"/>
            </a:endParaRPr>
          </a:p>
          <a:p>
            <a:pPr marL="799200" indent="-342000">
              <a:lnSpc>
                <a:spcPct val="107000"/>
              </a:lnSpc>
              <a:spcBef>
                <a:spcPts val="500"/>
              </a:spcBef>
              <a:spcAft>
                <a:spcPts val="800"/>
              </a:spcAft>
            </a:pPr>
            <a:endParaRPr lang="en-GB" dirty="0"/>
          </a:p>
        </p:txBody>
      </p:sp>
      <p:sp>
        <p:nvSpPr>
          <p:cNvPr id="4" name="Footer Placeholder 3"/>
          <p:cNvSpPr>
            <a:spLocks noGrp="1"/>
          </p:cNvSpPr>
          <p:nvPr>
            <p:ph type="ftr" sz="quarter" idx="11"/>
          </p:nvPr>
        </p:nvSpPr>
        <p:spPr>
          <a:xfrm>
            <a:off x="838200" y="61769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16</a:t>
            </a:fld>
            <a:endParaRPr lang="en-GB"/>
          </a:p>
        </p:txBody>
      </p:sp>
    </p:spTree>
    <p:extLst>
      <p:ext uri="{BB962C8B-B14F-4D97-AF65-F5344CB8AC3E}">
        <p14:creationId xmlns:p14="http://schemas.microsoft.com/office/powerpoint/2010/main" val="8865838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6684"/>
            <a:ext cx="11012666" cy="1325563"/>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JCVI: One-dose HPV evidence</a:t>
            </a:r>
          </a:p>
        </p:txBody>
      </p:sp>
      <p:sp>
        <p:nvSpPr>
          <p:cNvPr id="3" name="Content Placeholder 2"/>
          <p:cNvSpPr>
            <a:spLocks noGrp="1"/>
          </p:cNvSpPr>
          <p:nvPr>
            <p:ph idx="1"/>
          </p:nvPr>
        </p:nvSpPr>
        <p:spPr>
          <a:xfrm>
            <a:off x="375448" y="1043018"/>
            <a:ext cx="11348249" cy="4198567"/>
          </a:xfrm>
        </p:spPr>
        <p:txBody>
          <a:bodyPr/>
          <a:lstStyle/>
          <a:p>
            <a:pPr marL="342900" indent="-342900">
              <a:lnSpc>
                <a:spcPct val="107000"/>
              </a:lnSpc>
              <a:spcAft>
                <a:spcPts val="800"/>
              </a:spcAft>
            </a:pPr>
            <a:r>
              <a:rPr lang="en-GB" sz="2000" dirty="0">
                <a:ea typeface="Calibri" panose="020F0502020204030204" pitchFamily="34" charset="0"/>
                <a:cs typeface="Times New Roman" panose="02020603050405020304" pitchFamily="18" charset="0"/>
              </a:rPr>
              <a:t>Studies by the Costa Rica Vaccine trial (CVT) and Indian International Agency for Research on Cancer (IARC) have shown:</a:t>
            </a:r>
          </a:p>
          <a:p>
            <a:pPr marL="800100" lvl="1" indent="-342900">
              <a:lnSpc>
                <a:spcPct val="107000"/>
              </a:lnSpc>
              <a:spcAft>
                <a:spcPts val="800"/>
              </a:spcAft>
            </a:pPr>
            <a:r>
              <a:rPr lang="en-GB" sz="1800" dirty="0">
                <a:ea typeface="Calibri" panose="020F0502020204030204" pitchFamily="34" charset="0"/>
                <a:cs typeface="Times New Roman" panose="02020603050405020304" pitchFamily="18" charset="0"/>
              </a:rPr>
              <a:t>Durability of one dose of the bivalent or </a:t>
            </a:r>
            <a:r>
              <a:rPr lang="en-GB" sz="1800" dirty="0" err="1">
                <a:ea typeface="Calibri" panose="020F0502020204030204" pitchFamily="34" charset="0"/>
                <a:cs typeface="Times New Roman" panose="02020603050405020304" pitchFamily="18" charset="0"/>
              </a:rPr>
              <a:t>quadrivalent</a:t>
            </a:r>
            <a:r>
              <a:rPr lang="en-GB" sz="1800" dirty="0">
                <a:ea typeface="Calibri" panose="020F0502020204030204" pitchFamily="34" charset="0"/>
                <a:cs typeface="Times New Roman" panose="02020603050405020304" pitchFamily="18" charset="0"/>
              </a:rPr>
              <a:t> vaccine with stable antibody levels up to 10/11 years with comparable efficacy to that of 3 doses</a:t>
            </a:r>
          </a:p>
          <a:p>
            <a:pPr marL="342900" indent="-342900">
              <a:lnSpc>
                <a:spcPct val="107000"/>
              </a:lnSpc>
              <a:spcAft>
                <a:spcPts val="800"/>
              </a:spcAft>
            </a:pPr>
            <a:r>
              <a:rPr lang="en-GB" sz="2000" dirty="0">
                <a:ea typeface="Calibri" panose="020F0502020204030204" pitchFamily="34" charset="0"/>
                <a:cs typeface="Times New Roman" panose="02020603050405020304" pitchFamily="18" charset="0"/>
              </a:rPr>
              <a:t>Preliminary data from trials investigating immunogenicity and efficacy of one dose of the 9-valent vaccine or a delayed second dose (the delayed booster study (DEBS)) are showing that:</a:t>
            </a:r>
          </a:p>
          <a:p>
            <a:pPr marL="800100" lvl="1" indent="-342900">
              <a:lnSpc>
                <a:spcPct val="107000"/>
              </a:lnSpc>
              <a:spcAft>
                <a:spcPts val="800"/>
              </a:spcAft>
            </a:pPr>
            <a:r>
              <a:rPr lang="en-GB" sz="1800" dirty="0">
                <a:ea typeface="Calibri" panose="020F0502020204030204" pitchFamily="34" charset="0"/>
                <a:cs typeface="Times New Roman" panose="02020603050405020304" pitchFamily="18" charset="0"/>
              </a:rPr>
              <a:t>The 9-valent vaccine has the same qualities as the bivalent vaccine and </a:t>
            </a:r>
            <a:r>
              <a:rPr lang="en-GB" sz="1800" dirty="0" err="1">
                <a:ea typeface="Calibri" panose="020F0502020204030204" pitchFamily="34" charset="0"/>
                <a:cs typeface="Times New Roman" panose="02020603050405020304" pitchFamily="18" charset="0"/>
              </a:rPr>
              <a:t>quadrivalent</a:t>
            </a:r>
            <a:r>
              <a:rPr lang="en-GB" sz="1800" dirty="0">
                <a:ea typeface="Calibri" panose="020F0502020204030204" pitchFamily="34" charset="0"/>
                <a:cs typeface="Times New Roman" panose="02020603050405020304" pitchFamily="18" charset="0"/>
              </a:rPr>
              <a:t> vaccine in terms of high rates of efficacy against HPV vaccine types</a:t>
            </a:r>
          </a:p>
          <a:p>
            <a:pPr marL="800100" lvl="1" indent="-342900">
              <a:lnSpc>
                <a:spcPct val="107000"/>
              </a:lnSpc>
              <a:spcAft>
                <a:spcPts val="800"/>
              </a:spcAft>
            </a:pPr>
            <a:r>
              <a:rPr lang="en-GB" sz="1800" dirty="0">
                <a:ea typeface="Calibri" panose="020F0502020204030204" pitchFamily="34" charset="0"/>
                <a:cs typeface="Times New Roman" panose="02020603050405020304" pitchFamily="18" charset="0"/>
              </a:rPr>
              <a:t>There is a trajectory of a stable antibody response similar to that seen for the bivalent and </a:t>
            </a:r>
            <a:r>
              <a:rPr lang="en-GB" sz="1800" dirty="0" err="1">
                <a:ea typeface="Calibri" panose="020F0502020204030204" pitchFamily="34" charset="0"/>
                <a:cs typeface="Times New Roman" panose="02020603050405020304" pitchFamily="18" charset="0"/>
              </a:rPr>
              <a:t>quadrivalent</a:t>
            </a:r>
            <a:r>
              <a:rPr lang="en-GB" sz="1800" dirty="0">
                <a:ea typeface="Calibri" panose="020F0502020204030204" pitchFamily="34" charset="0"/>
                <a:cs typeface="Times New Roman" panose="02020603050405020304" pitchFamily="18" charset="0"/>
              </a:rPr>
              <a:t> vaccines</a:t>
            </a:r>
          </a:p>
          <a:p>
            <a:pPr marL="457200" lvl="1" indent="0" algn="ctr">
              <a:lnSpc>
                <a:spcPct val="107000"/>
              </a:lnSpc>
              <a:spcAft>
                <a:spcPts val="800"/>
              </a:spcAft>
              <a:buNone/>
            </a:pPr>
            <a:r>
              <a:rPr lang="en-GB" sz="1800" dirty="0">
                <a:cs typeface="Calibri" panose="020F0502020204030204" pitchFamily="34" charset="0"/>
              </a:rPr>
              <a:t>JCVI statement August 2022: </a:t>
            </a:r>
            <a:r>
              <a:rPr lang="en-GB" sz="1800" dirty="0">
                <a:hlinkClick r:id="rId3"/>
              </a:rPr>
              <a:t>JCVI statement on a one-dose schedule for the routine HPV immunisation programme - GOV.UK (www.gov.uk)</a:t>
            </a:r>
            <a:endParaRPr lang="en-GB" sz="1800" dirty="0"/>
          </a:p>
          <a:p>
            <a:pPr marL="0" indent="0" algn="ctr">
              <a:lnSpc>
                <a:spcPct val="107000"/>
              </a:lnSpc>
              <a:spcAft>
                <a:spcPts val="800"/>
              </a:spcAft>
              <a:buNone/>
            </a:pPr>
            <a:endParaRPr lang="en-GB" sz="2000" dirty="0">
              <a:latin typeface="+mj-lt"/>
              <a:cs typeface="Calibri" panose="020F0502020204030204" pitchFamily="34" charset="0"/>
            </a:endParaRPr>
          </a:p>
          <a:p>
            <a:pPr marL="0" indent="0">
              <a:lnSpc>
                <a:spcPct val="107000"/>
              </a:lnSpc>
              <a:spcAft>
                <a:spcPts val="80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11"/>
          </p:nvPr>
        </p:nvSpPr>
        <p:spPr>
          <a:xfrm>
            <a:off x="838200" y="61769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17</a:t>
            </a:fld>
            <a:endParaRPr lang="en-GB"/>
          </a:p>
        </p:txBody>
      </p:sp>
    </p:spTree>
    <p:extLst>
      <p:ext uri="{BB962C8B-B14F-4D97-AF65-F5344CB8AC3E}">
        <p14:creationId xmlns:p14="http://schemas.microsoft.com/office/powerpoint/2010/main" val="4125931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240" y="206684"/>
            <a:ext cx="11454626" cy="1325563"/>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JCVI: One-dose HPV evidence (continued)</a:t>
            </a:r>
          </a:p>
        </p:txBody>
      </p:sp>
      <p:sp>
        <p:nvSpPr>
          <p:cNvPr id="3" name="Content Placeholder 2"/>
          <p:cNvSpPr>
            <a:spLocks noGrp="1"/>
          </p:cNvSpPr>
          <p:nvPr>
            <p:ph idx="1"/>
          </p:nvPr>
        </p:nvSpPr>
        <p:spPr>
          <a:xfrm>
            <a:off x="635087" y="1356527"/>
            <a:ext cx="10515600" cy="2883878"/>
          </a:xfrm>
        </p:spPr>
        <p:txBody>
          <a:bodyPr/>
          <a:lstStyle/>
          <a:p>
            <a:pPr marL="342900" indent="-342900">
              <a:lnSpc>
                <a:spcPct val="107000"/>
              </a:lnSpc>
              <a:spcAft>
                <a:spcPts val="800"/>
              </a:spcAft>
            </a:pPr>
            <a:r>
              <a:rPr lang="en-GB" sz="2000" dirty="0">
                <a:ea typeface="Calibri" panose="020F0502020204030204" pitchFamily="34" charset="0"/>
                <a:cs typeface="Times New Roman" panose="02020603050405020304" pitchFamily="18" charset="0"/>
              </a:rPr>
              <a:t>The Kenya single dose HPV vaccine efficacy (KEN SHE) trial investigated single dose HPV with the 9-valent vaccine in young African women and showed:</a:t>
            </a:r>
          </a:p>
          <a:p>
            <a:pPr marL="800100" lvl="1" indent="-342900">
              <a:lnSpc>
                <a:spcPct val="107000"/>
              </a:lnSpc>
              <a:spcAft>
                <a:spcPts val="800"/>
              </a:spcAft>
            </a:pPr>
            <a:r>
              <a:rPr lang="en-GB" sz="2000" dirty="0">
                <a:ea typeface="Calibri" panose="020F0502020204030204" pitchFamily="34" charset="0"/>
                <a:cs typeface="Times New Roman" panose="02020603050405020304" pitchFamily="18" charset="0"/>
              </a:rPr>
              <a:t>Adolescent girls and young women were protected effectively from HPV infection over the first 18 months post vaccination</a:t>
            </a:r>
          </a:p>
          <a:p>
            <a:pPr marL="800100" lvl="1" indent="-342900">
              <a:lnSpc>
                <a:spcPct val="107000"/>
              </a:lnSpc>
              <a:spcAft>
                <a:spcPts val="800"/>
              </a:spcAft>
            </a:pPr>
            <a:r>
              <a:rPr lang="en-GB" sz="2000" dirty="0">
                <a:ea typeface="Calibri" panose="020F0502020204030204" pitchFamily="34" charset="0"/>
                <a:cs typeface="Times New Roman" panose="02020603050405020304" pitchFamily="18" charset="0"/>
              </a:rPr>
              <a:t>HPV 16/18 vaccine efficacy was over 97% - the same as results in licensure trials for 3 doses</a:t>
            </a:r>
          </a:p>
          <a:p>
            <a:pPr marL="800100" lvl="1" indent="-342900">
              <a:lnSpc>
                <a:spcPct val="107000"/>
              </a:lnSpc>
              <a:spcAft>
                <a:spcPts val="800"/>
              </a:spcAft>
            </a:pPr>
            <a:endParaRPr lang="en-GB" sz="2000" dirty="0">
              <a:ea typeface="Calibri" panose="020F0502020204030204" pitchFamily="34" charset="0"/>
              <a:cs typeface="Times New Roman" panose="02020603050405020304" pitchFamily="18" charset="0"/>
            </a:endParaRPr>
          </a:p>
          <a:p>
            <a:pPr marL="457200" lvl="1" indent="0" algn="ctr">
              <a:lnSpc>
                <a:spcPct val="107000"/>
              </a:lnSpc>
              <a:spcAft>
                <a:spcPts val="800"/>
              </a:spcAft>
              <a:buNone/>
            </a:pPr>
            <a:r>
              <a:rPr lang="en-GB" sz="1800" dirty="0">
                <a:cs typeface="Calibri" panose="020F0502020204030204" pitchFamily="34" charset="0"/>
              </a:rPr>
              <a:t>JCVI statement August 2022: </a:t>
            </a:r>
            <a:r>
              <a:rPr lang="en-GB" sz="1800" dirty="0">
                <a:hlinkClick r:id="rId3"/>
              </a:rPr>
              <a:t>JCVI statement on a one-dose schedule for the routine HPV immunisation programme - GOV.UK (www.gov.uk)</a:t>
            </a:r>
            <a:endParaRPr lang="en-GB" sz="1800" dirty="0"/>
          </a:p>
          <a:p>
            <a:pPr marL="0" indent="0">
              <a:lnSpc>
                <a:spcPct val="107000"/>
              </a:lnSpc>
              <a:spcAft>
                <a:spcPts val="80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11"/>
          </p:nvPr>
        </p:nvSpPr>
        <p:spPr>
          <a:xfrm>
            <a:off x="838200" y="61769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18</a:t>
            </a:fld>
            <a:endParaRPr lang="en-GB"/>
          </a:p>
        </p:txBody>
      </p:sp>
    </p:spTree>
    <p:extLst>
      <p:ext uri="{BB962C8B-B14F-4D97-AF65-F5344CB8AC3E}">
        <p14:creationId xmlns:p14="http://schemas.microsoft.com/office/powerpoint/2010/main" val="25059974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240" y="125265"/>
            <a:ext cx="11454626" cy="1325563"/>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Move to one dose HPV in Wales</a:t>
            </a:r>
          </a:p>
        </p:txBody>
      </p:sp>
      <p:sp>
        <p:nvSpPr>
          <p:cNvPr id="3" name="Content Placeholder 2"/>
          <p:cNvSpPr>
            <a:spLocks noGrp="1"/>
          </p:cNvSpPr>
          <p:nvPr>
            <p:ph idx="1"/>
          </p:nvPr>
        </p:nvSpPr>
        <p:spPr>
          <a:xfrm>
            <a:off x="580972" y="970727"/>
            <a:ext cx="11269894" cy="2883878"/>
          </a:xfrm>
        </p:spPr>
        <p:txBody>
          <a:bodyPr/>
          <a:lstStyle/>
          <a:p>
            <a:pPr>
              <a:lnSpc>
                <a:spcPct val="107000"/>
              </a:lnSpc>
              <a:spcAft>
                <a:spcPts val="800"/>
              </a:spcAft>
            </a:pPr>
            <a:r>
              <a:rPr lang="en-GB" sz="2000" dirty="0">
                <a:ea typeface="Calibri" panose="020F0502020204030204" pitchFamily="34" charset="0"/>
                <a:cs typeface="Times New Roman" panose="02020603050405020304" pitchFamily="18" charset="0"/>
              </a:rPr>
              <a:t>In September 2022 Welsh Government issued a Welsh Health Circular to advise of the anticipated change to the HPV vaccination programme in Wales based on the JCVI’s advice on a 1-dose programme for eligible individuals under 25                                                                                        </a:t>
            </a:r>
            <a:r>
              <a:rPr lang="en-GB" sz="2000" dirty="0">
                <a:hlinkClick r:id="rId3"/>
              </a:rPr>
              <a:t>Changes to the vaccine for the HPV immunisation programme (WHC/2022/023) | GOV.WALES</a:t>
            </a:r>
            <a:endParaRPr lang="en-GB" sz="2000" dirty="0"/>
          </a:p>
          <a:p>
            <a:pPr>
              <a:lnSpc>
                <a:spcPct val="107000"/>
              </a:lnSpc>
              <a:spcAft>
                <a:spcPts val="800"/>
              </a:spcAft>
            </a:pPr>
            <a:r>
              <a:rPr lang="en-GB" sz="2000" dirty="0">
                <a:ea typeface="Calibri" panose="020F0502020204030204" pitchFamily="34" charset="0"/>
                <a:cs typeface="Times New Roman" panose="02020603050405020304" pitchFamily="18" charset="0"/>
              </a:rPr>
              <a:t>In May 2023 Welsh Government issued a Welsh Health Circular which provides guidance on implementing the move to one dose of the HPV vaccine in Wales. The WHC/2023/016 states that from </a:t>
            </a:r>
            <a:r>
              <a:rPr lang="en-GB" sz="2000" b="1" dirty="0">
                <a:ea typeface="Calibri" panose="020F0502020204030204" pitchFamily="34" charset="0"/>
                <a:cs typeface="Times New Roman" panose="02020603050405020304" pitchFamily="18" charset="0"/>
              </a:rPr>
              <a:t>1 September 2023 </a:t>
            </a:r>
            <a:r>
              <a:rPr lang="en-GB" sz="2000" dirty="0">
                <a:ea typeface="Calibri" panose="020F0502020204030204" pitchFamily="34" charset="0"/>
                <a:cs typeface="Times New Roman" panose="02020603050405020304" pitchFamily="18" charset="0"/>
              </a:rPr>
              <a:t>doses required by individuals eligible for HPV vaccination will be as follows:</a:t>
            </a:r>
          </a:p>
          <a:p>
            <a:pPr lvl="1">
              <a:lnSpc>
                <a:spcPct val="107000"/>
              </a:lnSpc>
              <a:spcAft>
                <a:spcPts val="800"/>
              </a:spcAft>
            </a:pPr>
            <a:r>
              <a:rPr lang="en-GB" sz="1800" dirty="0">
                <a:ea typeface="Calibri" panose="020F0502020204030204" pitchFamily="34" charset="0"/>
                <a:cs typeface="Times New Roman" panose="02020603050405020304" pitchFamily="18" charset="0"/>
              </a:rPr>
              <a:t>1-dose schedule for the routine adolescent programme*, those eligible for catch up and GBMSM programme before 25</a:t>
            </a:r>
            <a:r>
              <a:rPr lang="en-GB" sz="1800" baseline="30000" dirty="0">
                <a:ea typeface="Calibri" panose="020F0502020204030204" pitchFamily="34" charset="0"/>
                <a:cs typeface="Times New Roman" panose="02020603050405020304" pitchFamily="18" charset="0"/>
              </a:rPr>
              <a:t>th</a:t>
            </a:r>
            <a:r>
              <a:rPr lang="en-GB" sz="1800" dirty="0">
                <a:ea typeface="Calibri" panose="020F0502020204030204" pitchFamily="34" charset="0"/>
                <a:cs typeface="Times New Roman" panose="02020603050405020304" pitchFamily="18" charset="0"/>
              </a:rPr>
              <a:t> birthday</a:t>
            </a:r>
          </a:p>
          <a:p>
            <a:pPr lvl="1">
              <a:lnSpc>
                <a:spcPct val="107000"/>
              </a:lnSpc>
              <a:spcAft>
                <a:spcPts val="800"/>
              </a:spcAft>
            </a:pPr>
            <a:r>
              <a:rPr lang="en-GB" sz="1800" dirty="0">
                <a:ea typeface="Calibri" panose="020F0502020204030204" pitchFamily="34" charset="0"/>
                <a:cs typeface="Times New Roman" panose="02020603050405020304" pitchFamily="18" charset="0"/>
              </a:rPr>
              <a:t>2-dose schedule from the age of 25 in the GBMSM programme</a:t>
            </a:r>
          </a:p>
          <a:p>
            <a:pPr lvl="1">
              <a:lnSpc>
                <a:spcPct val="107000"/>
              </a:lnSpc>
              <a:spcAft>
                <a:spcPts val="800"/>
              </a:spcAft>
            </a:pPr>
            <a:r>
              <a:rPr lang="en-GB" sz="1800" dirty="0">
                <a:ea typeface="Calibri" panose="020F0502020204030204" pitchFamily="34" charset="0"/>
                <a:cs typeface="Times New Roman" panose="02020603050405020304" pitchFamily="18" charset="0"/>
              </a:rPr>
              <a:t>3-dose schedule for individuals who are immunosuppressed and those known to be HIV-positive</a:t>
            </a:r>
          </a:p>
          <a:p>
            <a:pPr marL="0" indent="0">
              <a:lnSpc>
                <a:spcPct val="107000"/>
              </a:lnSpc>
              <a:spcAft>
                <a:spcPts val="80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11"/>
          </p:nvPr>
        </p:nvSpPr>
        <p:spPr>
          <a:xfrm>
            <a:off x="838200" y="61769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19</a:t>
            </a:fld>
            <a:endParaRPr lang="en-GB"/>
          </a:p>
        </p:txBody>
      </p:sp>
    </p:spTree>
    <p:extLst>
      <p:ext uri="{BB962C8B-B14F-4D97-AF65-F5344CB8AC3E}">
        <p14:creationId xmlns:p14="http://schemas.microsoft.com/office/powerpoint/2010/main" val="3558569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kumimoji="0" lang="en-GB" sz="2400" b="1" i="0" u="none" strike="noStrike" kern="1200" cap="none" spc="0" normalizeH="0" baseline="0" noProof="0" dirty="0">
                <a:ln>
                  <a:noFill/>
                </a:ln>
                <a:effectLst/>
                <a:uLnTx/>
                <a:uFillTx/>
                <a:latin typeface="Arial"/>
              </a:rPr>
              <a:t>Vaccination against Human Papillomavirus</a:t>
            </a:r>
            <a:r>
              <a:rPr kumimoji="0" lang="en-GB" sz="2400" b="1" i="0" u="none" strike="noStrike" kern="1200" cap="none" spc="0" normalizeH="0" noProof="0" dirty="0">
                <a:ln>
                  <a:noFill/>
                </a:ln>
                <a:effectLst/>
                <a:uLnTx/>
                <a:uFillTx/>
                <a:latin typeface="Arial"/>
              </a:rPr>
              <a:t> (HPV)</a:t>
            </a:r>
            <a:br>
              <a:rPr kumimoji="0" lang="en-GB" sz="2400" b="1" i="0" u="none" strike="noStrike" kern="1200" cap="none" spc="0" normalizeH="0" noProof="0" dirty="0">
                <a:ln>
                  <a:noFill/>
                </a:ln>
                <a:effectLst/>
                <a:uLnTx/>
                <a:uFillTx/>
                <a:latin typeface="Arial"/>
              </a:rPr>
            </a:br>
            <a:r>
              <a:rPr lang="en-GB" sz="2400" b="1" dirty="0">
                <a:latin typeface="Arial"/>
              </a:rPr>
              <a:t>Clinical content of this training slide set</a:t>
            </a:r>
            <a:endParaRPr lang="en-GB" sz="2400" dirty="0"/>
          </a:p>
        </p:txBody>
      </p:sp>
      <p:sp>
        <p:nvSpPr>
          <p:cNvPr id="3" name="Content Placeholder 2"/>
          <p:cNvSpPr>
            <a:spLocks noGrp="1"/>
          </p:cNvSpPr>
          <p:nvPr>
            <p:ph idx="1"/>
          </p:nvPr>
        </p:nvSpPr>
        <p:spPr>
          <a:xfrm>
            <a:off x="838200" y="1432335"/>
            <a:ext cx="10515600" cy="4351338"/>
          </a:xfrm>
        </p:spPr>
        <p:txBody>
          <a:bodyPr/>
          <a:lstStyle/>
          <a:p>
            <a:r>
              <a:rPr lang="en-GB" sz="2000" dirty="0"/>
              <a:t>The information contained within this slide set is up to date as of July 2023. It is important that all immunisers delivering the HPV vaccination programme and or those who are providing immunisation advice familiarise themselves with the most up to date clinical evidence and guidance, this can be found in the following key documents.</a:t>
            </a:r>
          </a:p>
          <a:p>
            <a:r>
              <a:rPr lang="en-GB" sz="2000" dirty="0"/>
              <a:t>HPV: the green book, chapter 28a: </a:t>
            </a:r>
            <a:r>
              <a:rPr lang="en-GB" sz="2000" dirty="0">
                <a:hlinkClick r:id="rId2"/>
              </a:rPr>
              <a:t>https://www.gov.uk/government/publications/human-papillomavirus-hpv-the-green-book-chapter-18a</a:t>
            </a:r>
            <a:r>
              <a:rPr lang="en-GB" sz="2000" dirty="0"/>
              <a:t> </a:t>
            </a:r>
          </a:p>
          <a:p>
            <a:r>
              <a:rPr lang="en-GB" sz="2000" dirty="0"/>
              <a:t>UKHSA HPV vaccination: guidance for healthcare professionals: </a:t>
            </a:r>
            <a:r>
              <a:rPr lang="en-GB" sz="2000" dirty="0">
                <a:hlinkClick r:id="rId3"/>
              </a:rPr>
              <a:t>https://www.gov.uk/government/publications/hpv-universal-vaccination-guidance-for-health-professionals</a:t>
            </a:r>
            <a:r>
              <a:rPr lang="en-GB" sz="2000" dirty="0"/>
              <a:t> </a:t>
            </a:r>
          </a:p>
          <a:p>
            <a:r>
              <a:rPr lang="en-GB" sz="2000" dirty="0"/>
              <a:t>HPV vaccination programme microsite page is available here: </a:t>
            </a:r>
            <a:r>
              <a:rPr lang="en-GB" sz="2000" dirty="0">
                <a:hlinkClick r:id="rId4"/>
              </a:rPr>
              <a:t>https://phw.nhs.wales/topics/immunisation-and-vaccines/vaccine-resources-for-health-and-social-care-professionals/hpv/</a:t>
            </a:r>
            <a:r>
              <a:rPr lang="en-GB" sz="2000" dirty="0"/>
              <a:t> </a:t>
            </a:r>
          </a:p>
          <a:p>
            <a:r>
              <a:rPr lang="en-GB" sz="2000" dirty="0"/>
              <a:t>The content of this training slide set is subject to review, this resource will be version controlled. This is version 1, July 2023.</a:t>
            </a:r>
          </a:p>
        </p:txBody>
      </p:sp>
      <p:sp>
        <p:nvSpPr>
          <p:cNvPr id="4" name="Footer Placeholder 3"/>
          <p:cNvSpPr>
            <a:spLocks noGrp="1"/>
          </p:cNvSpPr>
          <p:nvPr>
            <p:ph type="ftr" sz="quarter" idx="11"/>
          </p:nvPr>
        </p:nvSpPr>
        <p:spPr>
          <a:xfrm>
            <a:off x="838200" y="6207995"/>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r>
              <a:rPr lang="en-GB" dirty="0">
                <a:latin typeface="Calibri" panose="020F0502020204030204" pitchFamily="34" charset="0"/>
                <a:cs typeface="Calibri" panose="020F0502020204030204" pitchFamily="34" charset="0"/>
              </a:rPr>
              <a:t> </a:t>
            </a:r>
            <a:br>
              <a:rPr lang="en-GB" dirty="0">
                <a:latin typeface="Calibri" panose="020F0502020204030204" pitchFamily="34" charset="0"/>
                <a:cs typeface="Calibri" panose="020F0502020204030204" pitchFamily="34" charset="0"/>
              </a:rPr>
            </a:b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422929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8553" y="0"/>
            <a:ext cx="11454626" cy="1325563"/>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Move to one dose HPV in Wales (</a:t>
            </a:r>
            <a:r>
              <a:rPr lang="en-GB" b="1" dirty="0" err="1">
                <a:ea typeface="Calibri" panose="020F0502020204030204" pitchFamily="34" charset="0"/>
                <a:cs typeface="Times New Roman" panose="02020603050405020304" pitchFamily="18" charset="0"/>
              </a:rPr>
              <a:t>cont</a:t>
            </a:r>
            <a:r>
              <a:rPr lang="en-GB" b="1" dirty="0">
                <a:ea typeface="Calibri" panose="020F0502020204030204" pitchFamily="34" charset="0"/>
                <a:cs typeface="Times New Roman" panose="02020603050405020304" pitchFamily="18" charset="0"/>
              </a:rPr>
              <a:t>)</a:t>
            </a:r>
          </a:p>
        </p:txBody>
      </p:sp>
      <p:sp>
        <p:nvSpPr>
          <p:cNvPr id="3" name="Content Placeholder 2"/>
          <p:cNvSpPr>
            <a:spLocks noGrp="1"/>
          </p:cNvSpPr>
          <p:nvPr>
            <p:ph idx="1"/>
          </p:nvPr>
        </p:nvSpPr>
        <p:spPr>
          <a:xfrm>
            <a:off x="433179" y="777692"/>
            <a:ext cx="11430000" cy="2883878"/>
          </a:xfrm>
        </p:spPr>
        <p:txBody>
          <a:bodyPr/>
          <a:lstStyle/>
          <a:p>
            <a:pPr>
              <a:lnSpc>
                <a:spcPct val="107000"/>
              </a:lnSpc>
              <a:spcAft>
                <a:spcPts val="800"/>
              </a:spcAft>
            </a:pPr>
            <a:r>
              <a:rPr lang="en-GB" sz="2000" b="1" dirty="0">
                <a:ea typeface="Calibri" panose="020F0502020204030204" pitchFamily="34" charset="0"/>
                <a:cs typeface="Times New Roman" panose="02020603050405020304" pitchFamily="18" charset="0"/>
              </a:rPr>
              <a:t>From 1</a:t>
            </a:r>
            <a:r>
              <a:rPr lang="en-GB" sz="2000" b="1" baseline="30000" dirty="0">
                <a:ea typeface="Calibri" panose="020F0502020204030204" pitchFamily="34" charset="0"/>
                <a:cs typeface="Times New Roman" panose="02020603050405020304" pitchFamily="18" charset="0"/>
              </a:rPr>
              <a:t>st</a:t>
            </a:r>
            <a:r>
              <a:rPr lang="en-GB" sz="2000" b="1" dirty="0">
                <a:ea typeface="Calibri" panose="020F0502020204030204" pitchFamily="34" charset="0"/>
                <a:cs typeface="Times New Roman" panose="02020603050405020304" pitchFamily="18" charset="0"/>
              </a:rPr>
              <a:t> September 2023</a:t>
            </a:r>
            <a:r>
              <a:rPr lang="en-GB" sz="2000" dirty="0">
                <a:ea typeface="Calibri" panose="020F0502020204030204" pitchFamily="34" charset="0"/>
                <a:cs typeface="Times New Roman" panose="02020603050405020304" pitchFamily="18" charset="0"/>
              </a:rPr>
              <a:t>, immunocompetent adolescents and eligible adults under 25 years of age (including GBMSM) who have received 1 dose of HPV vaccine will be considered fully vaccinated and will not need any additional doses. The move to 1-dose will be implemented under a ‘hard stop’ approach from 1</a:t>
            </a:r>
            <a:r>
              <a:rPr lang="en-GB" sz="2000" baseline="30000" dirty="0">
                <a:ea typeface="Calibri" panose="020F0502020204030204" pitchFamily="34" charset="0"/>
                <a:cs typeface="Times New Roman" panose="02020603050405020304" pitchFamily="18" charset="0"/>
              </a:rPr>
              <a:t>st</a:t>
            </a:r>
            <a:r>
              <a:rPr lang="en-GB" sz="2000" dirty="0">
                <a:ea typeface="Calibri" panose="020F0502020204030204" pitchFamily="34" charset="0"/>
                <a:cs typeface="Times New Roman" panose="02020603050405020304" pitchFamily="18" charset="0"/>
              </a:rPr>
              <a:t> September. </a:t>
            </a:r>
          </a:p>
          <a:p>
            <a:pPr>
              <a:lnSpc>
                <a:spcPct val="107000"/>
              </a:lnSpc>
              <a:spcAft>
                <a:spcPts val="800"/>
              </a:spcAft>
            </a:pPr>
            <a:r>
              <a:rPr lang="en-GB" sz="2000" dirty="0">
                <a:ea typeface="Calibri" panose="020F0502020204030204" pitchFamily="34" charset="0"/>
                <a:cs typeface="Times New Roman" panose="02020603050405020304" pitchFamily="18" charset="0"/>
              </a:rPr>
              <a:t>Eligible immunocompetent individuals under 25:</a:t>
            </a:r>
          </a:p>
          <a:p>
            <a:pPr lvl="1">
              <a:lnSpc>
                <a:spcPct val="107000"/>
              </a:lnSpc>
              <a:spcAft>
                <a:spcPts val="800"/>
              </a:spcAft>
            </a:pPr>
            <a:r>
              <a:rPr lang="en-GB" sz="1800" dirty="0">
                <a:ea typeface="Calibri" panose="020F0502020204030204" pitchFamily="34" charset="0"/>
                <a:cs typeface="Times New Roman" panose="02020603050405020304" pitchFamily="18" charset="0"/>
              </a:rPr>
              <a:t>Who have not received any HPV vaccinations will be eligible to receive 1 dose of the HPV vaccine</a:t>
            </a:r>
          </a:p>
          <a:p>
            <a:pPr lvl="1">
              <a:lnSpc>
                <a:spcPct val="107000"/>
              </a:lnSpc>
              <a:spcAft>
                <a:spcPts val="800"/>
              </a:spcAft>
            </a:pPr>
            <a:r>
              <a:rPr lang="en-GB" sz="1800" dirty="0">
                <a:ea typeface="Calibri" panose="020F0502020204030204" pitchFamily="34" charset="0"/>
                <a:cs typeface="Times New Roman" panose="02020603050405020304" pitchFamily="18" charset="0"/>
              </a:rPr>
              <a:t>Who have started their HPV vaccination schedule and have already received one dose of the vaccine will be considered fully vaccinated</a:t>
            </a:r>
          </a:p>
          <a:p>
            <a:pPr marL="0" indent="0" algn="ctr">
              <a:lnSpc>
                <a:spcPct val="107000"/>
              </a:lnSpc>
              <a:spcAft>
                <a:spcPts val="800"/>
              </a:spcAft>
              <a:buNone/>
            </a:pPr>
            <a:r>
              <a:rPr lang="en-GB" sz="2000" b="1" dirty="0">
                <a:ea typeface="Calibri" panose="020F0502020204030204" pitchFamily="34" charset="0"/>
                <a:cs typeface="Times New Roman" panose="02020603050405020304" pitchFamily="18" charset="0"/>
              </a:rPr>
              <a:t>Until the one dose schedule commences, the current 2 dose schedule will remain in place</a:t>
            </a:r>
          </a:p>
          <a:p>
            <a:pPr>
              <a:lnSpc>
                <a:spcPct val="107000"/>
              </a:lnSpc>
              <a:spcAft>
                <a:spcPts val="800"/>
              </a:spcAft>
            </a:pPr>
            <a:r>
              <a:rPr lang="en-GB" sz="2000" dirty="0">
                <a:ea typeface="Calibri" panose="020F0502020204030204" pitchFamily="34" charset="0"/>
                <a:cs typeface="Times New Roman" panose="02020603050405020304" pitchFamily="18" charset="0"/>
              </a:rPr>
              <a:t>Some parents, young people and GBMSM under 25 years of age may already have consented to a 2-dose HPV schedule and may expect the offer of two doses to be honoured. </a:t>
            </a:r>
          </a:p>
          <a:p>
            <a:pPr>
              <a:lnSpc>
                <a:spcPct val="107000"/>
              </a:lnSpc>
              <a:spcAft>
                <a:spcPts val="800"/>
              </a:spcAft>
            </a:pPr>
            <a:r>
              <a:rPr lang="en-GB" sz="2000" dirty="0">
                <a:ea typeface="Calibri" panose="020F0502020204030204" pitchFamily="34" charset="0"/>
                <a:cs typeface="Times New Roman" panose="02020603050405020304" pitchFamily="18" charset="0"/>
              </a:rPr>
              <a:t>There needs to be clear communication that the JCVI have advised that the evidence now shows that only 1 dose of HPV vaccine is needed for these groups to give a high level of protection.</a:t>
            </a:r>
          </a:p>
          <a:p>
            <a:pPr marL="342900" indent="-342900">
              <a:lnSpc>
                <a:spcPct val="107000"/>
              </a:lnSpc>
              <a:spcAft>
                <a:spcPts val="80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11"/>
          </p:nvPr>
        </p:nvSpPr>
        <p:spPr>
          <a:xfrm>
            <a:off x="838200" y="61769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20</a:t>
            </a:fld>
            <a:endParaRPr lang="en-GB"/>
          </a:p>
        </p:txBody>
      </p:sp>
    </p:spTree>
    <p:extLst>
      <p:ext uri="{BB962C8B-B14F-4D97-AF65-F5344CB8AC3E}">
        <p14:creationId xmlns:p14="http://schemas.microsoft.com/office/powerpoint/2010/main" val="36176510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8553" y="0"/>
            <a:ext cx="11454626" cy="1325563"/>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WHO cancer elimination strategy</a:t>
            </a:r>
          </a:p>
        </p:txBody>
      </p:sp>
      <p:sp>
        <p:nvSpPr>
          <p:cNvPr id="3" name="Content Placeholder 2"/>
          <p:cNvSpPr>
            <a:spLocks noGrp="1"/>
          </p:cNvSpPr>
          <p:nvPr>
            <p:ph idx="1"/>
          </p:nvPr>
        </p:nvSpPr>
        <p:spPr>
          <a:xfrm>
            <a:off x="408553" y="777692"/>
            <a:ext cx="11430000" cy="2883878"/>
          </a:xfrm>
        </p:spPr>
        <p:txBody>
          <a:bodyPr/>
          <a:lstStyle/>
          <a:p>
            <a:pPr>
              <a:lnSpc>
                <a:spcPct val="107000"/>
              </a:lnSpc>
              <a:spcAft>
                <a:spcPts val="800"/>
              </a:spcAft>
            </a:pPr>
            <a:r>
              <a:rPr lang="en-GB" sz="2000" dirty="0">
                <a:ea typeface="Calibri" panose="020F0502020204030204" pitchFamily="34" charset="0"/>
                <a:cs typeface="Times New Roman" panose="02020603050405020304" pitchFamily="18" charset="0"/>
              </a:rPr>
              <a:t>The WHC from May 2023 includes an uptake target for the adolescent HPV vaccination programme </a:t>
            </a:r>
            <a:r>
              <a:rPr lang="en-GB" sz="2000" dirty="0">
                <a:hlinkClick r:id="rId3"/>
              </a:rPr>
              <a:t>HPV immunisation programme update (WHC/2023/016) | GOV.WALES</a:t>
            </a:r>
            <a:endParaRPr lang="en-GB" sz="2000" dirty="0">
              <a:ea typeface="Calibri" panose="020F0502020204030204" pitchFamily="34" charset="0"/>
              <a:cs typeface="Times New Roman" panose="02020603050405020304" pitchFamily="18" charset="0"/>
            </a:endParaRPr>
          </a:p>
          <a:p>
            <a:pPr>
              <a:lnSpc>
                <a:spcPct val="107000"/>
              </a:lnSpc>
              <a:spcAft>
                <a:spcPts val="800"/>
              </a:spcAft>
            </a:pPr>
            <a:r>
              <a:rPr lang="en-GB" sz="2000" dirty="0">
                <a:ea typeface="Calibri" panose="020F0502020204030204" pitchFamily="34" charset="0"/>
                <a:cs typeface="Times New Roman" panose="02020603050405020304" pitchFamily="18" charset="0"/>
              </a:rPr>
              <a:t>In the WHC the Chief Medical Officer advises that health boards should focus on strengthening programme delivery, striving to achieve 90% uptake by the time individuals reach 15 years of age.</a:t>
            </a:r>
          </a:p>
          <a:p>
            <a:pPr>
              <a:lnSpc>
                <a:spcPct val="107000"/>
              </a:lnSpc>
              <a:spcAft>
                <a:spcPts val="800"/>
              </a:spcAft>
            </a:pPr>
            <a:r>
              <a:rPr lang="en-GB" sz="2000" dirty="0">
                <a:ea typeface="Calibri" panose="020F0502020204030204" pitchFamily="34" charset="0"/>
                <a:cs typeface="Times New Roman" panose="02020603050405020304" pitchFamily="18" charset="0"/>
              </a:rPr>
              <a:t>This uptake target is based on the WHO targets published in their global strategy to eliminate cervical cancer. The WHO uptake target is for girls but the welsh target is for both boys and girls. </a:t>
            </a:r>
          </a:p>
          <a:p>
            <a:pPr>
              <a:lnSpc>
                <a:spcPct val="107000"/>
              </a:lnSpc>
              <a:spcAft>
                <a:spcPts val="800"/>
              </a:spcAft>
            </a:pPr>
            <a:r>
              <a:rPr lang="en-GB" sz="2000" dirty="0">
                <a:ea typeface="Calibri" panose="020F0502020204030204" pitchFamily="34" charset="0"/>
                <a:cs typeface="Times New Roman" panose="02020603050405020304" pitchFamily="18" charset="0"/>
              </a:rPr>
              <a:t>The WHO global strategy proposes that the following 90-70-90 targets must be met by 2030 for countries to be on track towards the elimination of cervical cancer in the next century:</a:t>
            </a:r>
          </a:p>
          <a:p>
            <a:pPr lvl="1">
              <a:lnSpc>
                <a:spcPct val="107000"/>
              </a:lnSpc>
              <a:spcAft>
                <a:spcPts val="800"/>
              </a:spcAft>
            </a:pPr>
            <a:r>
              <a:rPr lang="en-GB" sz="1600" dirty="0">
                <a:ea typeface="Calibri" panose="020F0502020204030204" pitchFamily="34" charset="0"/>
                <a:cs typeface="Times New Roman" panose="02020603050405020304" pitchFamily="18" charset="0"/>
              </a:rPr>
              <a:t>90% of girls fully vaccinated with HPV vaccine by age 15 years</a:t>
            </a:r>
          </a:p>
          <a:p>
            <a:pPr lvl="1">
              <a:lnSpc>
                <a:spcPct val="107000"/>
              </a:lnSpc>
              <a:spcAft>
                <a:spcPts val="800"/>
              </a:spcAft>
            </a:pPr>
            <a:r>
              <a:rPr lang="en-GB" sz="1600" dirty="0">
                <a:ea typeface="Calibri" panose="020F0502020204030204" pitchFamily="34" charset="0"/>
                <a:cs typeface="Times New Roman" panose="02020603050405020304" pitchFamily="18" charset="0"/>
              </a:rPr>
              <a:t>70% of women are screened with a high-performance test by 35 years of age and 45 years of age</a:t>
            </a:r>
          </a:p>
          <a:p>
            <a:pPr lvl="1">
              <a:lnSpc>
                <a:spcPct val="107000"/>
              </a:lnSpc>
              <a:spcAft>
                <a:spcPts val="800"/>
              </a:spcAft>
            </a:pPr>
            <a:r>
              <a:rPr lang="en-GB" sz="1600" dirty="0">
                <a:ea typeface="Calibri" panose="020F0502020204030204" pitchFamily="34" charset="0"/>
                <a:cs typeface="Times New Roman" panose="02020603050405020304" pitchFamily="18" charset="0"/>
              </a:rPr>
              <a:t>90% of women identified with cervical disease receive treatment </a:t>
            </a:r>
            <a:r>
              <a:rPr lang="en-GB" sz="1600" dirty="0">
                <a:solidFill>
                  <a:srgbClr val="002060"/>
                </a:solidFill>
                <a:ea typeface="Calibri" panose="020F0502020204030204" pitchFamily="34" charset="0"/>
                <a:cs typeface="Times New Roman" panose="02020603050405020304" pitchFamily="18" charset="0"/>
              </a:rPr>
              <a:t>- </a:t>
            </a:r>
            <a:r>
              <a:rPr lang="en-GB" sz="1600" b="0" i="0" dirty="0">
                <a:solidFill>
                  <a:srgbClr val="002060"/>
                </a:solidFill>
                <a:effectLst/>
              </a:rPr>
              <a:t>(90% of women with precancer treated, and 90% of women with invasive cancer managed)</a:t>
            </a:r>
            <a:endParaRPr lang="en-GB" sz="1600" dirty="0">
              <a:solidFill>
                <a:srgbClr val="002060"/>
              </a:solidFill>
              <a:ea typeface="Calibri" panose="020F0502020204030204" pitchFamily="34" charset="0"/>
              <a:cs typeface="Times New Roman" panose="02020603050405020304" pitchFamily="18" charset="0"/>
            </a:endParaRPr>
          </a:p>
          <a:p>
            <a:pPr marL="457200" lvl="1" indent="0">
              <a:lnSpc>
                <a:spcPct val="107000"/>
              </a:lnSpc>
              <a:spcAft>
                <a:spcPts val="800"/>
              </a:spcAft>
              <a:buNone/>
            </a:pPr>
            <a:r>
              <a:rPr lang="en-GB" sz="1600" dirty="0">
                <a:hlinkClick r:id="rId4"/>
              </a:rPr>
              <a:t>Global strategy to accelerate the elimination of cervical cancer as a public health problem (who.int)</a:t>
            </a:r>
            <a:endParaRPr lang="en-GB" sz="1600" dirty="0">
              <a:ea typeface="Calibri" panose="020F0502020204030204" pitchFamily="34" charset="0"/>
              <a:cs typeface="Times New Roman" panose="02020603050405020304" pitchFamily="18" charset="0"/>
            </a:endParaRPr>
          </a:p>
          <a:p>
            <a:pPr lvl="1">
              <a:lnSpc>
                <a:spcPct val="107000"/>
              </a:lnSpc>
              <a:spcAft>
                <a:spcPts val="800"/>
              </a:spcAft>
            </a:pPr>
            <a:endParaRPr lang="en-GB" sz="1600" dirty="0">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Footer Placeholder 3"/>
          <p:cNvSpPr>
            <a:spLocks noGrp="1"/>
          </p:cNvSpPr>
          <p:nvPr>
            <p:ph type="ftr" sz="quarter" idx="11"/>
          </p:nvPr>
        </p:nvSpPr>
        <p:spPr>
          <a:xfrm>
            <a:off x="838200" y="61769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21</a:t>
            </a:fld>
            <a:endParaRPr lang="en-GB"/>
          </a:p>
        </p:txBody>
      </p:sp>
    </p:spTree>
    <p:extLst>
      <p:ext uri="{BB962C8B-B14F-4D97-AF65-F5344CB8AC3E}">
        <p14:creationId xmlns:p14="http://schemas.microsoft.com/office/powerpoint/2010/main" val="40633878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5015"/>
            <a:ext cx="10515600" cy="1325563"/>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HPV and cervical cancer</a:t>
            </a:r>
          </a:p>
        </p:txBody>
      </p:sp>
      <p:sp>
        <p:nvSpPr>
          <p:cNvPr id="3" name="Content Placeholder 2"/>
          <p:cNvSpPr>
            <a:spLocks noGrp="1"/>
          </p:cNvSpPr>
          <p:nvPr>
            <p:ph idx="1"/>
          </p:nvPr>
        </p:nvSpPr>
        <p:spPr>
          <a:xfrm>
            <a:off x="838200" y="787796"/>
            <a:ext cx="10515600" cy="4810387"/>
          </a:xfrm>
        </p:spPr>
        <p:txBody>
          <a:bodyPr/>
          <a:lstStyle/>
          <a:p>
            <a:pPr lvl="1">
              <a:lnSpc>
                <a:spcPct val="107000"/>
              </a:lnSpc>
              <a:spcAft>
                <a:spcPts val="800"/>
              </a:spcAft>
            </a:pPr>
            <a:r>
              <a:rPr lang="en-GB" sz="2000" dirty="0">
                <a:ea typeface="Calibri" panose="020F0502020204030204" pitchFamily="34" charset="0"/>
                <a:cs typeface="Times New Roman" panose="02020603050405020304" pitchFamily="18" charset="0"/>
              </a:rPr>
              <a:t>Persistent infection by high risk HPV types is detectable in more than 99% of all cervical cancers.</a:t>
            </a:r>
          </a:p>
          <a:p>
            <a:pPr lvl="1">
              <a:lnSpc>
                <a:spcPct val="107000"/>
              </a:lnSpc>
              <a:spcAft>
                <a:spcPts val="800"/>
              </a:spcAft>
            </a:pPr>
            <a:r>
              <a:rPr lang="en-GB" sz="2000" dirty="0">
                <a:latin typeface="+mj-lt"/>
                <a:ea typeface="Calibri" panose="020F0502020204030204" pitchFamily="34" charset="0"/>
                <a:cs typeface="Times New Roman" panose="02020603050405020304" pitchFamily="18" charset="0"/>
              </a:rPr>
              <a:t>Cervical cancer is still one of the commonest cancers amongst women worldwide, with 604, 000 new cases and 342, 000 deaths estimated in 2020</a:t>
            </a:r>
          </a:p>
          <a:p>
            <a:pPr lvl="1">
              <a:lnSpc>
                <a:spcPct val="107000"/>
              </a:lnSpc>
              <a:spcAft>
                <a:spcPts val="800"/>
              </a:spcAft>
            </a:pPr>
            <a:r>
              <a:rPr lang="en-GB" sz="2000" dirty="0">
                <a:latin typeface="+mj-lt"/>
                <a:ea typeface="Calibri" panose="020F0502020204030204" pitchFamily="34" charset="0"/>
                <a:cs typeface="Times New Roman" panose="02020603050405020304" pitchFamily="18" charset="0"/>
              </a:rPr>
              <a:t>Cervical cancer is the most common cancer among women under the age of 35 (peak incidence 30-34 years)</a:t>
            </a:r>
          </a:p>
          <a:p>
            <a:pPr lvl="1">
              <a:lnSpc>
                <a:spcPct val="107000"/>
              </a:lnSpc>
              <a:spcAft>
                <a:spcPts val="800"/>
              </a:spcAft>
            </a:pPr>
            <a:r>
              <a:rPr lang="en-GB" sz="2000" dirty="0">
                <a:latin typeface="+mj-lt"/>
                <a:ea typeface="Calibri" panose="020F0502020204030204" pitchFamily="34" charset="0"/>
                <a:cs typeface="Times New Roman" panose="02020603050405020304" pitchFamily="18" charset="0"/>
              </a:rPr>
              <a:t>Approximately one third of women die within 5 years of the diagnosis of invasive cervical cancer in the UK</a:t>
            </a:r>
          </a:p>
          <a:p>
            <a:pPr marL="0" indent="0">
              <a:lnSpc>
                <a:spcPct val="107000"/>
              </a:lnSpc>
              <a:spcAft>
                <a:spcPts val="800"/>
              </a:spcAft>
              <a:buNone/>
            </a:pPr>
            <a:r>
              <a:rPr lang="en-GB" sz="2000" dirty="0">
                <a:latin typeface="+mj-lt"/>
                <a:ea typeface="Calibri" panose="020F0502020204030204" pitchFamily="34" charset="0"/>
                <a:cs typeface="Times New Roman" panose="02020603050405020304" pitchFamily="18" charset="0"/>
              </a:rPr>
              <a:t>In the UK before the impact of the HPV vaccination programme started to take effect:</a:t>
            </a:r>
          </a:p>
          <a:p>
            <a:pPr marL="800100" lvl="1" indent="-342900">
              <a:lnSpc>
                <a:spcPct val="107000"/>
              </a:lnSpc>
              <a:spcAft>
                <a:spcPts val="800"/>
              </a:spcAft>
            </a:pPr>
            <a:r>
              <a:rPr lang="en-GB" sz="2000" dirty="0">
                <a:latin typeface="+mj-lt"/>
                <a:ea typeface="Calibri" panose="020F0502020204030204" pitchFamily="34" charset="0"/>
                <a:cs typeface="Times New Roman" panose="02020603050405020304" pitchFamily="18" charset="0"/>
              </a:rPr>
              <a:t>over 3,000 women were diagnosed with cervical cancer every year</a:t>
            </a:r>
          </a:p>
          <a:p>
            <a:pPr marL="800100" lvl="1" indent="-342900">
              <a:lnSpc>
                <a:spcPct val="107000"/>
              </a:lnSpc>
              <a:spcAft>
                <a:spcPts val="800"/>
              </a:spcAft>
            </a:pPr>
            <a:r>
              <a:rPr lang="en-GB" sz="2000" dirty="0">
                <a:latin typeface="+mj-lt"/>
                <a:ea typeface="Calibri" panose="020F0502020204030204" pitchFamily="34" charset="0"/>
                <a:cs typeface="Times New Roman" panose="02020603050405020304" pitchFamily="18" charset="0"/>
              </a:rPr>
              <a:t>around 900 women died from cervical cancer every year</a:t>
            </a:r>
          </a:p>
          <a:p>
            <a:pPr marL="0" indent="0">
              <a:lnSpc>
                <a:spcPct val="107000"/>
              </a:lnSpc>
              <a:spcAft>
                <a:spcPts val="800"/>
              </a:spcAft>
              <a:buNone/>
            </a:pPr>
            <a:r>
              <a:rPr lang="en-GB" sz="2000" dirty="0">
                <a:latin typeface="+mj-lt"/>
                <a:ea typeface="Calibri" panose="020F0502020204030204" pitchFamily="34" charset="0"/>
                <a:cs typeface="Times New Roman" panose="02020603050405020304" pitchFamily="18" charset="0"/>
              </a:rPr>
              <a:t>The lifetime risk of cervical cancer in unvaccinated cohorts is 1 in 142</a:t>
            </a:r>
          </a:p>
          <a:p>
            <a:pPr marL="457200" lvl="1" indent="0">
              <a:lnSpc>
                <a:spcPct val="107000"/>
              </a:lnSpc>
              <a:spcAft>
                <a:spcPts val="80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457200" lvl="1" indent="0">
              <a:lnSpc>
                <a:spcPct val="107000"/>
              </a:lnSpc>
              <a:spcAft>
                <a:spcPts val="800"/>
              </a:spcAft>
              <a:buNone/>
            </a:pPr>
            <a:endParaRPr lang="en-GB" sz="20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22100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22</a:t>
            </a:fld>
            <a:endParaRPr lang="en-GB"/>
          </a:p>
        </p:txBody>
      </p:sp>
    </p:spTree>
    <p:extLst>
      <p:ext uri="{BB962C8B-B14F-4D97-AF65-F5344CB8AC3E}">
        <p14:creationId xmlns:p14="http://schemas.microsoft.com/office/powerpoint/2010/main" val="683516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975" y="201623"/>
            <a:ext cx="10515600" cy="1325563"/>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Other HPV associated cancers</a:t>
            </a:r>
          </a:p>
        </p:txBody>
      </p:sp>
      <p:sp>
        <p:nvSpPr>
          <p:cNvPr id="3" name="Content Placeholder 2"/>
          <p:cNvSpPr>
            <a:spLocks noGrp="1"/>
          </p:cNvSpPr>
          <p:nvPr>
            <p:ph idx="1"/>
          </p:nvPr>
        </p:nvSpPr>
        <p:spPr>
          <a:xfrm>
            <a:off x="652233" y="1084235"/>
            <a:ext cx="10960534" cy="4586496"/>
          </a:xfrm>
        </p:spPr>
        <p:txBody>
          <a:bodyPr/>
          <a:lstStyle/>
          <a:p>
            <a:pPr marL="0" indent="0">
              <a:lnSpc>
                <a:spcPct val="107000"/>
              </a:lnSpc>
              <a:spcAft>
                <a:spcPts val="800"/>
              </a:spcAft>
              <a:buNone/>
            </a:pPr>
            <a:r>
              <a:rPr lang="en-GB" sz="1800" dirty="0">
                <a:latin typeface="+mj-lt"/>
                <a:ea typeface="Calibri" panose="020F0502020204030204" pitchFamily="34" charset="0"/>
                <a:cs typeface="Times New Roman" panose="02020603050405020304" pitchFamily="18" charset="0"/>
              </a:rPr>
              <a:t>HPV is also associated with:</a:t>
            </a:r>
          </a:p>
          <a:p>
            <a:pPr lvl="1">
              <a:lnSpc>
                <a:spcPct val="107000"/>
              </a:lnSpc>
              <a:spcAft>
                <a:spcPts val="800"/>
              </a:spcAft>
            </a:pPr>
            <a:r>
              <a:rPr lang="en-GB" sz="1600" dirty="0">
                <a:latin typeface="+mj-lt"/>
                <a:ea typeface="Calibri" panose="020F0502020204030204" pitchFamily="34" charset="0"/>
                <a:cs typeface="Times New Roman" panose="02020603050405020304" pitchFamily="18" charset="0"/>
              </a:rPr>
              <a:t>	anal and cervical cancers (more than 90%)</a:t>
            </a:r>
          </a:p>
          <a:p>
            <a:pPr lvl="1">
              <a:lnSpc>
                <a:spcPct val="107000"/>
              </a:lnSpc>
              <a:spcAft>
                <a:spcPts val="800"/>
              </a:spcAft>
            </a:pPr>
            <a:r>
              <a:rPr lang="en-GB" sz="1600" dirty="0">
                <a:latin typeface="+mj-lt"/>
                <a:ea typeface="Calibri" panose="020F0502020204030204" pitchFamily="34" charset="0"/>
                <a:cs typeface="Times New Roman" panose="02020603050405020304" pitchFamily="18" charset="0"/>
              </a:rPr>
              <a:t>	vaginal and vulvar cancers (about 70%) </a:t>
            </a:r>
          </a:p>
          <a:p>
            <a:pPr lvl="1">
              <a:lnSpc>
                <a:spcPct val="107000"/>
              </a:lnSpc>
              <a:spcAft>
                <a:spcPts val="800"/>
              </a:spcAft>
            </a:pPr>
            <a:r>
              <a:rPr lang="en-GB" sz="1600" dirty="0">
                <a:latin typeface="+mj-lt"/>
                <a:ea typeface="Calibri" panose="020F0502020204030204" pitchFamily="34" charset="0"/>
                <a:cs typeface="Times New Roman" panose="02020603050405020304" pitchFamily="18" charset="0"/>
              </a:rPr>
              <a:t>	oropharyngeal cancers (70%) </a:t>
            </a:r>
          </a:p>
          <a:p>
            <a:pPr lvl="1">
              <a:lnSpc>
                <a:spcPct val="107000"/>
              </a:lnSpc>
              <a:spcAft>
                <a:spcPts val="800"/>
              </a:spcAft>
            </a:pPr>
            <a:r>
              <a:rPr lang="en-GB" sz="1600" dirty="0">
                <a:latin typeface="+mj-lt"/>
                <a:ea typeface="Calibri" panose="020F0502020204030204" pitchFamily="34" charset="0"/>
                <a:cs typeface="Times New Roman" panose="02020603050405020304" pitchFamily="18" charset="0"/>
              </a:rPr>
              <a:t>	penile cancers (more than 60%)</a:t>
            </a:r>
          </a:p>
          <a:p>
            <a:pPr marL="0" indent="0">
              <a:lnSpc>
                <a:spcPct val="107000"/>
              </a:lnSpc>
              <a:spcAft>
                <a:spcPts val="800"/>
              </a:spcAft>
              <a:buNone/>
            </a:pPr>
            <a:r>
              <a:rPr lang="en-GB" sz="1800" dirty="0">
                <a:latin typeface="+mj-lt"/>
                <a:ea typeface="Calibri" panose="020F0502020204030204" pitchFamily="34" charset="0"/>
                <a:cs typeface="Times New Roman" panose="02020603050405020304" pitchFamily="18" charset="0"/>
              </a:rPr>
              <a:t>Cancer Research UK (CRUK) suggests that the proportion of cancer cases linked to HPV is rising and that in Europe:</a:t>
            </a:r>
          </a:p>
          <a:p>
            <a:pPr lvl="1">
              <a:lnSpc>
                <a:spcPct val="107000"/>
              </a:lnSpc>
              <a:spcAft>
                <a:spcPts val="800"/>
              </a:spcAft>
            </a:pPr>
            <a:r>
              <a:rPr lang="en-GB" sz="1600" dirty="0">
                <a:latin typeface="+mj-lt"/>
                <a:ea typeface="Calibri" panose="020F0502020204030204" pitchFamily="34" charset="0"/>
                <a:cs typeface="Times New Roman" panose="02020603050405020304" pitchFamily="18" charset="0"/>
              </a:rPr>
              <a:t>	73% of oropharyngeal cancer cases are HPV positive</a:t>
            </a:r>
          </a:p>
          <a:p>
            <a:pPr lvl="1">
              <a:lnSpc>
                <a:spcPct val="107000"/>
              </a:lnSpc>
              <a:spcAft>
                <a:spcPts val="800"/>
              </a:spcAft>
            </a:pPr>
            <a:r>
              <a:rPr lang="en-GB" sz="1600" dirty="0">
                <a:latin typeface="+mj-lt"/>
                <a:ea typeface="Calibri" panose="020F0502020204030204" pitchFamily="34" charset="0"/>
                <a:cs typeface="Times New Roman" panose="02020603050405020304" pitchFamily="18" charset="0"/>
              </a:rPr>
              <a:t>	12% of oral cavity, hypopharynx and larynx cancer cases are HPV positive</a:t>
            </a:r>
          </a:p>
          <a:p>
            <a:pPr lvl="1">
              <a:lnSpc>
                <a:spcPct val="107000"/>
              </a:lnSpc>
              <a:spcAft>
                <a:spcPts val="800"/>
              </a:spcAft>
            </a:pPr>
            <a:r>
              <a:rPr lang="en-GB" sz="1600" dirty="0">
                <a:latin typeface="+mj-lt"/>
                <a:ea typeface="Calibri" panose="020F0502020204030204" pitchFamily="34" charset="0"/>
                <a:cs typeface="Times New Roman" panose="02020603050405020304" pitchFamily="18" charset="0"/>
              </a:rPr>
              <a:t>	laryngeal squamous cell carcinoma (SCC) risk is 5.4 times higher in people with HPV infection</a:t>
            </a:r>
          </a:p>
          <a:p>
            <a:pPr lvl="1">
              <a:lnSpc>
                <a:spcPct val="107000"/>
              </a:lnSpc>
              <a:spcAft>
                <a:spcPts val="800"/>
              </a:spcAft>
            </a:pPr>
            <a:r>
              <a:rPr lang="en-GB" sz="1600" dirty="0">
                <a:latin typeface="+mj-lt"/>
                <a:ea typeface="Calibri" panose="020F0502020204030204" pitchFamily="34" charset="0"/>
                <a:cs typeface="Times New Roman" panose="02020603050405020304" pitchFamily="18" charset="0"/>
              </a:rPr>
              <a:t>	the cancer risk for oropharyngeal, tonsil, and base of tongue is higher in people with more past sexual partners, people who started having sex at a younger age, and men who have ever had sexual contact with men </a:t>
            </a:r>
          </a:p>
        </p:txBody>
      </p:sp>
      <p:sp>
        <p:nvSpPr>
          <p:cNvPr id="4" name="Footer Placeholder 3"/>
          <p:cNvSpPr>
            <a:spLocks noGrp="1"/>
          </p:cNvSpPr>
          <p:nvPr>
            <p:ph type="ftr" sz="quarter" idx="11"/>
          </p:nvPr>
        </p:nvSpPr>
        <p:spPr>
          <a:xfrm>
            <a:off x="838200" y="6249786"/>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23</a:t>
            </a:fld>
            <a:endParaRPr lang="en-GB"/>
          </a:p>
        </p:txBody>
      </p:sp>
    </p:spTree>
    <p:extLst>
      <p:ext uri="{BB962C8B-B14F-4D97-AF65-F5344CB8AC3E}">
        <p14:creationId xmlns:p14="http://schemas.microsoft.com/office/powerpoint/2010/main" val="1630650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Eligibility for vaccine</a:t>
            </a:r>
          </a:p>
        </p:txBody>
      </p:sp>
      <p:sp>
        <p:nvSpPr>
          <p:cNvPr id="3" name="Content Placeholder 2"/>
          <p:cNvSpPr>
            <a:spLocks noGrp="1"/>
          </p:cNvSpPr>
          <p:nvPr>
            <p:ph idx="1"/>
          </p:nvPr>
        </p:nvSpPr>
        <p:spPr>
          <a:xfrm>
            <a:off x="838200" y="1373342"/>
            <a:ext cx="10515600" cy="4351338"/>
          </a:xfrm>
        </p:spPr>
        <p:txBody>
          <a:bodyPr/>
          <a:lstStyle/>
          <a:p>
            <a:pPr marL="342900" indent="-342900">
              <a:lnSpc>
                <a:spcPct val="107000"/>
              </a:lnSpc>
              <a:spcAft>
                <a:spcPts val="800"/>
              </a:spcAft>
            </a:pPr>
            <a:r>
              <a:rPr lang="en-GB" sz="2000" dirty="0">
                <a:latin typeface="+mj-lt"/>
                <a:ea typeface="Calibri" panose="020F0502020204030204" pitchFamily="34" charset="0"/>
                <a:cs typeface="Times New Roman" panose="02020603050405020304" pitchFamily="18" charset="0"/>
              </a:rPr>
              <a:t>Routine programme for adolescents aged 12 to 13 years (school Years 8 and 9).</a:t>
            </a:r>
          </a:p>
          <a:p>
            <a:pPr marL="342900" indent="-342900">
              <a:lnSpc>
                <a:spcPct val="107000"/>
              </a:lnSpc>
              <a:spcAft>
                <a:spcPts val="800"/>
              </a:spcAft>
            </a:pPr>
            <a:r>
              <a:rPr lang="en-GB" sz="2000" dirty="0">
                <a:latin typeface="+mj-lt"/>
                <a:ea typeface="Calibri" panose="020F0502020204030204" pitchFamily="34" charset="0"/>
                <a:cs typeface="Times New Roman" panose="02020603050405020304" pitchFamily="18" charset="0"/>
              </a:rPr>
              <a:t>MSM up to and including 45 years of age attending Specialist Sexual Health Services and/or HIV clinics regardless of risk, sexual behaviour or disease status.</a:t>
            </a:r>
          </a:p>
          <a:p>
            <a:pPr marL="342900" indent="-342900">
              <a:lnSpc>
                <a:spcPct val="107000"/>
              </a:lnSpc>
              <a:spcAft>
                <a:spcPts val="800"/>
              </a:spcAft>
            </a:pPr>
            <a:r>
              <a:rPr lang="en-GB" sz="2000" dirty="0">
                <a:latin typeface="+mj-lt"/>
                <a:ea typeface="Calibri" panose="020F0502020204030204" pitchFamily="34" charset="0"/>
                <a:cs typeface="Times New Roman" panose="02020603050405020304" pitchFamily="18" charset="0"/>
              </a:rPr>
              <a:t>Other individuals with a similar risk profile to that seen in the MSM population who may benefit from vaccination. This includes – MSM over 45 years of age, HIV+ men and women, transgender individuals – where HPV vaccine may be considered on a case-by-case basis and can be offered following a clinical assessment of the patient. Vaccines should be purchased from the manufacturer or pharmaceutical wholesaler in this instance.</a:t>
            </a:r>
          </a:p>
          <a:p>
            <a:pPr marL="342900" indent="-342900">
              <a:lnSpc>
                <a:spcPct val="107000"/>
              </a:lnSpc>
              <a:spcAft>
                <a:spcPts val="800"/>
              </a:spcAft>
            </a:pPr>
            <a:r>
              <a:rPr lang="en-GB" sz="2000" dirty="0">
                <a:latin typeface="+mj-lt"/>
                <a:ea typeface="Calibri" panose="020F0502020204030204" pitchFamily="34" charset="0"/>
                <a:cs typeface="Times New Roman" panose="02020603050405020304" pitchFamily="18" charset="0"/>
              </a:rPr>
              <a:t>Eligible girls and boys (eligible boys born after 01/09/2006) can continue to be caught up until their 25th birthday.</a:t>
            </a:r>
          </a:p>
        </p:txBody>
      </p:sp>
      <p:sp>
        <p:nvSpPr>
          <p:cNvPr id="4" name="Footer Placeholder 3"/>
          <p:cNvSpPr>
            <a:spLocks noGrp="1"/>
          </p:cNvSpPr>
          <p:nvPr>
            <p:ph type="ftr" sz="quarter" idx="11"/>
          </p:nvPr>
        </p:nvSpPr>
        <p:spPr>
          <a:xfrm>
            <a:off x="838200" y="6267860"/>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24</a:t>
            </a:fld>
            <a:endParaRPr lang="en-GB"/>
          </a:p>
        </p:txBody>
      </p:sp>
    </p:spTree>
    <p:extLst>
      <p:ext uri="{BB962C8B-B14F-4D97-AF65-F5344CB8AC3E}">
        <p14:creationId xmlns:p14="http://schemas.microsoft.com/office/powerpoint/2010/main" val="324788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058" y="468774"/>
            <a:ext cx="10515600" cy="4351338"/>
          </a:xfrm>
        </p:spPr>
        <p:txBody>
          <a:bodyPr/>
          <a:lstStyle/>
          <a:p>
            <a:pPr marL="0" indent="0">
              <a:lnSpc>
                <a:spcPct val="107000"/>
              </a:lnSpc>
              <a:spcAft>
                <a:spcPts val="800"/>
              </a:spcAft>
              <a:buNone/>
            </a:pPr>
            <a:r>
              <a:rPr lang="en-GB" sz="4400" b="1" dirty="0">
                <a:latin typeface="+mj-lt"/>
                <a:ea typeface="Calibri" panose="020F0502020204030204" pitchFamily="34" charset="0"/>
                <a:cs typeface="Times New Roman" panose="02020603050405020304" pitchFamily="18" charset="0"/>
              </a:rPr>
              <a:t>Gardasil 9</a:t>
            </a:r>
            <a:endParaRPr lang="en-GB" b="1"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n-GB" sz="2000" b="1" dirty="0">
                <a:ea typeface="Calibri" panose="020F0502020204030204" pitchFamily="34" charset="0"/>
                <a:cs typeface="Times New Roman" panose="02020603050405020304" pitchFamily="18" charset="0"/>
              </a:rPr>
              <a:t>Brand name</a:t>
            </a:r>
            <a:r>
              <a:rPr lang="en-GB" sz="2000" dirty="0">
                <a:ea typeface="Calibri" panose="020F0502020204030204" pitchFamily="34" charset="0"/>
                <a:cs typeface="Times New Roman" panose="02020603050405020304" pitchFamily="18" charset="0"/>
              </a:rPr>
              <a:t>: Gardasil 9</a:t>
            </a:r>
          </a:p>
          <a:p>
            <a:pPr>
              <a:lnSpc>
                <a:spcPct val="107000"/>
              </a:lnSpc>
              <a:spcAft>
                <a:spcPts val="800"/>
              </a:spcAft>
            </a:pPr>
            <a:r>
              <a:rPr lang="en-GB" sz="2000" b="1" dirty="0">
                <a:ea typeface="Calibri" panose="020F0502020204030204" pitchFamily="34" charset="0"/>
                <a:cs typeface="Times New Roman" panose="02020603050405020304" pitchFamily="18" charset="0"/>
              </a:rPr>
              <a:t>Generic Name</a:t>
            </a:r>
            <a:r>
              <a:rPr lang="en-GB" sz="2000" dirty="0">
                <a:ea typeface="Calibri" panose="020F0502020204030204" pitchFamily="34" charset="0"/>
                <a:cs typeface="Times New Roman" panose="02020603050405020304" pitchFamily="18" charset="0"/>
              </a:rPr>
              <a:t>: Human Papillomavirus Vaccine</a:t>
            </a:r>
          </a:p>
          <a:p>
            <a:pPr>
              <a:lnSpc>
                <a:spcPct val="107000"/>
              </a:lnSpc>
              <a:spcAft>
                <a:spcPts val="800"/>
              </a:spcAft>
            </a:pPr>
            <a:r>
              <a:rPr lang="en-GB" sz="2000" dirty="0">
                <a:ea typeface="Calibri" panose="020F0502020204030204" pitchFamily="34" charset="0"/>
                <a:cs typeface="Times New Roman" panose="02020603050405020304" pitchFamily="18" charset="0"/>
              </a:rPr>
              <a:t>[Types 6, 11, 16, 18, 31, 33, 45, 52, 58]</a:t>
            </a:r>
          </a:p>
          <a:p>
            <a:pPr>
              <a:lnSpc>
                <a:spcPct val="107000"/>
              </a:lnSpc>
              <a:spcAft>
                <a:spcPts val="800"/>
              </a:spcAft>
            </a:pPr>
            <a:r>
              <a:rPr lang="en-GB" sz="2000" b="1" dirty="0">
                <a:ea typeface="Calibri" panose="020F0502020204030204" pitchFamily="34" charset="0"/>
                <a:cs typeface="Times New Roman" panose="02020603050405020304" pitchFamily="18" charset="0"/>
              </a:rPr>
              <a:t>Type of vaccine</a:t>
            </a:r>
            <a:r>
              <a:rPr lang="en-GB" sz="2000" dirty="0">
                <a:ea typeface="Calibri" panose="020F0502020204030204" pitchFamily="34" charset="0"/>
                <a:cs typeface="Times New Roman" panose="02020603050405020304" pitchFamily="18" charset="0"/>
              </a:rPr>
              <a:t>: Recombinant, adsorbed </a:t>
            </a:r>
          </a:p>
          <a:p>
            <a:pPr>
              <a:lnSpc>
                <a:spcPct val="107000"/>
              </a:lnSpc>
              <a:spcAft>
                <a:spcPts val="800"/>
              </a:spcAft>
            </a:pPr>
            <a:r>
              <a:rPr lang="en-GB" sz="2000" b="1" dirty="0">
                <a:ea typeface="Calibri" panose="020F0502020204030204" pitchFamily="34" charset="0"/>
                <a:cs typeface="Times New Roman" panose="02020603050405020304" pitchFamily="18" charset="0"/>
              </a:rPr>
              <a:t>Marketed by</a:t>
            </a:r>
            <a:r>
              <a:rPr lang="en-GB" sz="2000" dirty="0">
                <a:ea typeface="Calibri" panose="020F0502020204030204" pitchFamily="34" charset="0"/>
                <a:cs typeface="Times New Roman" panose="02020603050405020304" pitchFamily="18" charset="0"/>
              </a:rPr>
              <a:t>: MSD</a:t>
            </a:r>
          </a:p>
          <a:p>
            <a:pPr>
              <a:lnSpc>
                <a:spcPct val="107000"/>
              </a:lnSpc>
              <a:spcAft>
                <a:spcPts val="800"/>
              </a:spcAft>
            </a:pPr>
            <a:r>
              <a:rPr lang="en-GB" sz="2000" b="1" dirty="0">
                <a:ea typeface="Calibri" panose="020F0502020204030204" pitchFamily="34" charset="0"/>
                <a:cs typeface="Times New Roman" panose="02020603050405020304" pitchFamily="18" charset="0"/>
              </a:rPr>
              <a:t>Licensed from</a:t>
            </a:r>
            <a:r>
              <a:rPr lang="en-GB" sz="2000" dirty="0">
                <a:ea typeface="Calibri" panose="020F0502020204030204" pitchFamily="34" charset="0"/>
                <a:cs typeface="Times New Roman" panose="02020603050405020304" pitchFamily="18" charset="0"/>
              </a:rPr>
              <a:t>: 9 years of age</a:t>
            </a:r>
          </a:p>
        </p:txBody>
      </p:sp>
      <p:sp>
        <p:nvSpPr>
          <p:cNvPr id="4" name="Footer Placeholder 3"/>
          <p:cNvSpPr>
            <a:spLocks noGrp="1"/>
          </p:cNvSpPr>
          <p:nvPr>
            <p:ph type="ftr" sz="quarter" idx="11"/>
          </p:nvPr>
        </p:nvSpPr>
        <p:spPr>
          <a:xfrm>
            <a:off x="749709" y="6267860"/>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25</a:t>
            </a:fld>
            <a:endParaRPr lang="en-GB"/>
          </a:p>
        </p:txBody>
      </p:sp>
      <p:pic>
        <p:nvPicPr>
          <p:cNvPr id="6" name="Picture 5">
            <a:extLst>
              <a:ext uri="{FF2B5EF4-FFF2-40B4-BE49-F238E27FC236}">
                <a16:creationId xmlns:a16="http://schemas.microsoft.com/office/drawing/2014/main" id="{1E0D1811-DADA-45D0-B1DF-7CE8DA17DF0A}"/>
              </a:ext>
            </a:extLst>
          </p:cNvPr>
          <p:cNvPicPr>
            <a:picLocks noChangeAspect="1"/>
          </p:cNvPicPr>
          <p:nvPr/>
        </p:nvPicPr>
        <p:blipFill>
          <a:blip r:embed="rId3"/>
          <a:stretch>
            <a:fillRect/>
          </a:stretch>
        </p:blipFill>
        <p:spPr>
          <a:xfrm>
            <a:off x="6743018" y="2456603"/>
            <a:ext cx="4682134" cy="1944793"/>
          </a:xfrm>
          <a:prstGeom prst="rect">
            <a:avLst/>
          </a:prstGeom>
        </p:spPr>
      </p:pic>
      <p:sp>
        <p:nvSpPr>
          <p:cNvPr id="2" name="TextBox 1"/>
          <p:cNvSpPr txBox="1"/>
          <p:nvPr/>
        </p:nvSpPr>
        <p:spPr>
          <a:xfrm>
            <a:off x="7119991" y="4633645"/>
            <a:ext cx="3873357" cy="369332"/>
          </a:xfrm>
          <a:prstGeom prst="rect">
            <a:avLst/>
          </a:prstGeom>
          <a:noFill/>
        </p:spPr>
        <p:txBody>
          <a:bodyPr wrap="square" rtlCol="0">
            <a:spAutoFit/>
          </a:bodyPr>
          <a:lstStyle/>
          <a:p>
            <a:r>
              <a:rPr lang="en-GB" dirty="0"/>
              <a:t>Image courtesy of UKHSA</a:t>
            </a:r>
          </a:p>
        </p:txBody>
      </p:sp>
    </p:spTree>
    <p:extLst>
      <p:ext uri="{BB962C8B-B14F-4D97-AF65-F5344CB8AC3E}">
        <p14:creationId xmlns:p14="http://schemas.microsoft.com/office/powerpoint/2010/main" val="13997601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ea typeface="Calibri" panose="020F0502020204030204" pitchFamily="34" charset="0"/>
                <a:cs typeface="Times New Roman" panose="02020603050405020304" pitchFamily="18" charset="0"/>
              </a:rPr>
              <a:t>HPV vaccine interchangeability</a:t>
            </a:r>
            <a:br>
              <a:rPr lang="en-GB" b="1" dirty="0">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3" name="Content Placeholder 2"/>
          <p:cNvSpPr>
            <a:spLocks noGrp="1"/>
          </p:cNvSpPr>
          <p:nvPr>
            <p:ph idx="1"/>
          </p:nvPr>
        </p:nvSpPr>
        <p:spPr>
          <a:xfrm>
            <a:off x="838200" y="1343384"/>
            <a:ext cx="10515600" cy="4351338"/>
          </a:xfrm>
        </p:spPr>
        <p:txBody>
          <a:bodyPr/>
          <a:lstStyle/>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In 2022 Gardasil 9 Vaccine was introduced into the programme and supplied for those eligible for the HPV vaccine.</a:t>
            </a:r>
          </a:p>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Whilst the programme transitioned from Gardasil to Gardasil 9 some individuals received a mixed schedule.</a:t>
            </a:r>
          </a:p>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Gardasil and Gardasil 9 vaccines were considered as interchangeable so there are no concerns about individuals receiving a mixed schedule.</a:t>
            </a:r>
          </a:p>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Like Gardasil 9, Gardasil gave protection against:</a:t>
            </a:r>
          </a:p>
          <a:p>
            <a:pPr marL="800100" lvl="1"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HPV 16 and 18 which are responsible for 70% of all cervical cancers and most cases of cancer of the anus, penis, oropharyngeal, vagina &amp; vulva. Persistence and disease is more common for infections by HPV types 16 and 18 than other high-risk types.</a:t>
            </a:r>
          </a:p>
          <a:p>
            <a:pPr marL="800100" lvl="1"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HPV 6 and 11 which are responsible for 90% of cases of genital warts</a:t>
            </a:r>
          </a:p>
        </p:txBody>
      </p:sp>
      <p:sp>
        <p:nvSpPr>
          <p:cNvPr id="4" name="Footer Placeholder 3"/>
          <p:cNvSpPr>
            <a:spLocks noGrp="1"/>
          </p:cNvSpPr>
          <p:nvPr>
            <p:ph type="ftr" sz="quarter" idx="11"/>
          </p:nvPr>
        </p:nvSpPr>
        <p:spPr>
          <a:xfrm>
            <a:off x="838200" y="6242446"/>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26</a:t>
            </a:fld>
            <a:endParaRPr lang="en-GB"/>
          </a:p>
        </p:txBody>
      </p:sp>
    </p:spTree>
    <p:extLst>
      <p:ext uri="{BB962C8B-B14F-4D97-AF65-F5344CB8AC3E}">
        <p14:creationId xmlns:p14="http://schemas.microsoft.com/office/powerpoint/2010/main" val="1385970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268" y="97246"/>
            <a:ext cx="10515600" cy="533865"/>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HPV Vaccine</a:t>
            </a:r>
          </a:p>
        </p:txBody>
      </p:sp>
      <p:sp>
        <p:nvSpPr>
          <p:cNvPr id="3" name="Content Placeholder 2"/>
          <p:cNvSpPr>
            <a:spLocks noGrp="1"/>
          </p:cNvSpPr>
          <p:nvPr>
            <p:ph idx="1"/>
          </p:nvPr>
        </p:nvSpPr>
        <p:spPr>
          <a:xfrm>
            <a:off x="369869" y="933260"/>
            <a:ext cx="11527605" cy="4863740"/>
          </a:xfrm>
        </p:spPr>
        <p:txBody>
          <a:bodyPr/>
          <a:lstStyle/>
          <a:p>
            <a:pPr marL="342900" indent="-342900">
              <a:lnSpc>
                <a:spcPct val="107000"/>
              </a:lnSpc>
              <a:spcBef>
                <a:spcPts val="0"/>
              </a:spcBef>
              <a:spcAft>
                <a:spcPts val="800"/>
              </a:spcAft>
            </a:pPr>
            <a:r>
              <a:rPr lang="en-GB" sz="1800" dirty="0">
                <a:latin typeface="+mj-lt"/>
                <a:ea typeface="Calibri" panose="020F0502020204030204" pitchFamily="34" charset="0"/>
                <a:cs typeface="Times New Roman" panose="02020603050405020304" pitchFamily="18" charset="0"/>
              </a:rPr>
              <a:t>Made from the proteins of the outer coat of the virus types.</a:t>
            </a:r>
          </a:p>
          <a:p>
            <a:pPr marL="342900" indent="-342900">
              <a:lnSpc>
                <a:spcPct val="107000"/>
              </a:lnSpc>
              <a:spcBef>
                <a:spcPts val="0"/>
              </a:spcBef>
              <a:spcAft>
                <a:spcPts val="800"/>
              </a:spcAft>
            </a:pPr>
            <a:r>
              <a:rPr lang="en-GB" sz="1800" dirty="0">
                <a:latin typeface="+mj-lt"/>
                <a:ea typeface="Calibri" panose="020F0502020204030204" pitchFamily="34" charset="0"/>
                <a:cs typeface="Times New Roman" panose="02020603050405020304" pitchFamily="18" charset="0"/>
              </a:rPr>
              <a:t>These proteins assemble into small spheres that are called virus-like particles (VLPs)</a:t>
            </a:r>
          </a:p>
          <a:p>
            <a:pPr marL="342900" indent="-342900">
              <a:lnSpc>
                <a:spcPct val="107000"/>
              </a:lnSpc>
              <a:spcBef>
                <a:spcPts val="0"/>
              </a:spcBef>
              <a:spcAft>
                <a:spcPts val="800"/>
              </a:spcAft>
            </a:pPr>
            <a:r>
              <a:rPr lang="en-GB" sz="1800" dirty="0">
                <a:latin typeface="+mj-lt"/>
                <a:ea typeface="Calibri" panose="020F0502020204030204" pitchFamily="34" charset="0"/>
                <a:cs typeface="Times New Roman" panose="02020603050405020304" pitchFamily="18" charset="0"/>
              </a:rPr>
              <a:t>VLPs are not infectious and cannot cause HPV-associated cancers or genital warts as they do not contain the virus’s DNA</a:t>
            </a:r>
          </a:p>
          <a:p>
            <a:pPr marL="342900" indent="-342900">
              <a:lnSpc>
                <a:spcPct val="107000"/>
              </a:lnSpc>
              <a:spcBef>
                <a:spcPts val="0"/>
              </a:spcBef>
              <a:spcAft>
                <a:spcPts val="800"/>
              </a:spcAft>
            </a:pPr>
            <a:r>
              <a:rPr lang="en-GB" sz="1800" dirty="0">
                <a:latin typeface="+mj-lt"/>
                <a:ea typeface="Calibri" panose="020F0502020204030204" pitchFamily="34" charset="0"/>
                <a:cs typeface="Times New Roman" panose="02020603050405020304" pitchFamily="18" charset="0"/>
              </a:rPr>
              <a:t>VLPs are very immunogenic, which means that they induce high levels of antibody production by the body</a:t>
            </a:r>
          </a:p>
          <a:p>
            <a:pPr marL="342900" indent="-342900">
              <a:lnSpc>
                <a:spcPct val="107000"/>
              </a:lnSpc>
              <a:spcBef>
                <a:spcPts val="0"/>
              </a:spcBef>
              <a:spcAft>
                <a:spcPts val="800"/>
              </a:spcAft>
            </a:pPr>
            <a:r>
              <a:rPr lang="en-GB" sz="1800" dirty="0">
                <a:latin typeface="+mj-lt"/>
                <a:ea typeface="Calibri" panose="020F0502020204030204" pitchFamily="34" charset="0"/>
                <a:cs typeface="Times New Roman" panose="02020603050405020304" pitchFamily="18" charset="0"/>
              </a:rPr>
              <a:t>Upon subsequent exposure to the live virus, the immune system reacts quickly to prevent infection</a:t>
            </a:r>
          </a:p>
          <a:p>
            <a:pPr marL="342900" indent="-342900">
              <a:lnSpc>
                <a:spcPct val="107000"/>
              </a:lnSpc>
              <a:spcBef>
                <a:spcPts val="0"/>
              </a:spcBef>
              <a:spcAft>
                <a:spcPts val="800"/>
              </a:spcAft>
            </a:pPr>
            <a:r>
              <a:rPr lang="en-GB" sz="1800" dirty="0">
                <a:latin typeface="+mj-lt"/>
                <a:ea typeface="Calibri" panose="020F0502020204030204" pitchFamily="34" charset="0"/>
                <a:cs typeface="Times New Roman" panose="02020603050405020304" pitchFamily="18" charset="0"/>
              </a:rPr>
              <a:t>An adjuvant (aluminium </a:t>
            </a:r>
            <a:r>
              <a:rPr lang="en-GB" sz="1800" dirty="0" err="1">
                <a:latin typeface="+mj-lt"/>
                <a:ea typeface="Calibri" panose="020F0502020204030204" pitchFamily="34" charset="0"/>
                <a:cs typeface="Times New Roman" panose="02020603050405020304" pitchFamily="18" charset="0"/>
              </a:rPr>
              <a:t>hydroxyphosphate</a:t>
            </a:r>
            <a:r>
              <a:rPr lang="en-GB" sz="1800" dirty="0">
                <a:latin typeface="+mj-lt"/>
                <a:ea typeface="Calibri" panose="020F0502020204030204" pitchFamily="34" charset="0"/>
                <a:cs typeface="Times New Roman" panose="02020603050405020304" pitchFamily="18" charset="0"/>
              </a:rPr>
              <a:t> </a:t>
            </a:r>
            <a:r>
              <a:rPr lang="en-GB" sz="1800" dirty="0" err="1">
                <a:latin typeface="+mj-lt"/>
                <a:ea typeface="Calibri" panose="020F0502020204030204" pitchFamily="34" charset="0"/>
                <a:cs typeface="Times New Roman" panose="02020603050405020304" pitchFamily="18" charset="0"/>
              </a:rPr>
              <a:t>sulfate</a:t>
            </a:r>
            <a:r>
              <a:rPr lang="en-GB" sz="1800" dirty="0">
                <a:latin typeface="+mj-lt"/>
                <a:ea typeface="Calibri" panose="020F0502020204030204" pitchFamily="34" charset="0"/>
                <a:cs typeface="Times New Roman" panose="02020603050405020304" pitchFamily="18" charset="0"/>
              </a:rPr>
              <a:t>) is added to increase the immune response made </a:t>
            </a:r>
            <a:endParaRPr lang="en-GB" sz="1800" dirty="0">
              <a:ea typeface="Calibri" panose="020F0502020204030204" pitchFamily="34" charset="0"/>
              <a:cs typeface="Times New Roman" panose="02020603050405020304" pitchFamily="18" charset="0"/>
            </a:endParaRPr>
          </a:p>
          <a:p>
            <a:pPr marL="342900" indent="-342900">
              <a:lnSpc>
                <a:spcPct val="107000"/>
              </a:lnSpc>
              <a:spcBef>
                <a:spcPts val="0"/>
              </a:spcBef>
              <a:spcAft>
                <a:spcPts val="800"/>
              </a:spcAft>
            </a:pPr>
            <a:r>
              <a:rPr lang="en-GB" sz="1800" dirty="0">
                <a:ea typeface="Calibri" panose="020F0502020204030204" pitchFamily="34" charset="0"/>
                <a:cs typeface="Times New Roman" panose="02020603050405020304" pitchFamily="18" charset="0"/>
              </a:rPr>
              <a:t>Clinical trials show very high efficacy and well tolerated:</a:t>
            </a:r>
          </a:p>
          <a:p>
            <a:pPr marL="800100" lvl="1" indent="-342900">
              <a:lnSpc>
                <a:spcPct val="107000"/>
              </a:lnSpc>
              <a:spcBef>
                <a:spcPts val="0"/>
              </a:spcBef>
              <a:spcAft>
                <a:spcPts val="800"/>
              </a:spcAft>
              <a:buFont typeface="Courier New" panose="02070309020205020404" pitchFamily="49" charset="0"/>
              <a:buChar char="o"/>
            </a:pPr>
            <a:r>
              <a:rPr lang="en-GB" sz="1800" dirty="0">
                <a:ea typeface="Calibri" panose="020F0502020204030204" pitchFamily="34" charset="0"/>
                <a:cs typeface="Times New Roman" panose="02020603050405020304" pitchFamily="18" charset="0"/>
              </a:rPr>
              <a:t>over 99% effective at preventing pre-cancerous lesions associated with HPV types 16 and 18. Gardasil 9 offers protection against 5 additional types of HPV (31, 33, 45, 52, 58) which although less common than types 16 and 18, are also considered high-risk</a:t>
            </a:r>
          </a:p>
          <a:p>
            <a:pPr marL="800100" lvl="1" indent="-342900">
              <a:lnSpc>
                <a:spcPct val="107000"/>
              </a:lnSpc>
              <a:spcBef>
                <a:spcPts val="0"/>
              </a:spcBef>
              <a:spcAft>
                <a:spcPts val="800"/>
              </a:spcAft>
              <a:buFont typeface="Courier New" panose="02070309020205020404" pitchFamily="49" charset="0"/>
              <a:buChar char="o"/>
            </a:pPr>
            <a:r>
              <a:rPr lang="en-GB" sz="1800" dirty="0">
                <a:ea typeface="Calibri" panose="020F0502020204030204" pitchFamily="34" charset="0"/>
                <a:cs typeface="Times New Roman" panose="02020603050405020304" pitchFamily="18" charset="0"/>
              </a:rPr>
              <a:t>99% effective at preventing genital warts associated with vaccine types in young women </a:t>
            </a:r>
          </a:p>
          <a:p>
            <a:pPr marL="457200" lvl="1" indent="0" algn="r">
              <a:lnSpc>
                <a:spcPct val="107000"/>
              </a:lnSpc>
              <a:spcAft>
                <a:spcPts val="800"/>
              </a:spcAft>
              <a:buNone/>
            </a:pPr>
            <a:r>
              <a:rPr lang="en-GB" sz="1800" dirty="0">
                <a:solidFill>
                  <a:srgbClr val="002060"/>
                </a:solidFill>
                <a:latin typeface="Arial" panose="020B0604020202020204" pitchFamily="34" charset="0"/>
                <a:cs typeface="Arial" panose="020B0604020202020204" pitchFamily="34" charset="0"/>
              </a:rPr>
              <a:t>(</a:t>
            </a:r>
            <a:r>
              <a:rPr lang="en-GB" sz="1800" dirty="0">
                <a:solidFill>
                  <a:srgbClr val="002060"/>
                </a:solidFill>
                <a:latin typeface="Arial" panose="020B0604020202020204" pitchFamily="34" charset="0"/>
                <a:cs typeface="Arial" panose="020B0604020202020204" pitchFamily="34" charset="0"/>
                <a:hlinkClick r:id="rId3"/>
              </a:rPr>
              <a:t>Green Book Chapter 18a HPV) </a:t>
            </a:r>
            <a:endParaRPr lang="en-GB" sz="1800" dirty="0">
              <a:ea typeface="Calibri" panose="020F0502020204030204" pitchFamily="34" charset="0"/>
              <a:cs typeface="Times New Roman" panose="02020603050405020304" pitchFamily="18" charset="0"/>
            </a:endParaRPr>
          </a:p>
          <a:p>
            <a:pPr marL="342900" indent="-342900">
              <a:lnSpc>
                <a:spcPct val="107000"/>
              </a:lnSpc>
              <a:spcBef>
                <a:spcPts val="0"/>
              </a:spcBef>
              <a:spcAft>
                <a:spcPts val="800"/>
              </a:spcAft>
            </a:pPr>
            <a:endParaRPr lang="en-GB" sz="2000" dirty="0">
              <a:latin typeface="+mj-lt"/>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227749"/>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27</a:t>
            </a:fld>
            <a:endParaRPr lang="en-GB"/>
          </a:p>
        </p:txBody>
      </p:sp>
    </p:spTree>
    <p:extLst>
      <p:ext uri="{BB962C8B-B14F-4D97-AF65-F5344CB8AC3E}">
        <p14:creationId xmlns:p14="http://schemas.microsoft.com/office/powerpoint/2010/main" val="26538046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268" y="97246"/>
            <a:ext cx="10515600" cy="533865"/>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HPV Vaccine</a:t>
            </a:r>
          </a:p>
        </p:txBody>
      </p:sp>
      <p:sp>
        <p:nvSpPr>
          <p:cNvPr id="3" name="Content Placeholder 2"/>
          <p:cNvSpPr>
            <a:spLocks noGrp="1"/>
          </p:cNvSpPr>
          <p:nvPr>
            <p:ph idx="1"/>
          </p:nvPr>
        </p:nvSpPr>
        <p:spPr>
          <a:xfrm>
            <a:off x="369869" y="933260"/>
            <a:ext cx="11527605" cy="4863740"/>
          </a:xfrm>
        </p:spPr>
        <p:txBody>
          <a:bodyPr/>
          <a:lstStyle/>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A clinical trial of Gardasil in men indicated that it can prevent anal cell changes caused by persistent infection and genital warts (Swedish et al 2021).</a:t>
            </a:r>
          </a:p>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May boost immunity and prevent re-infection or reduce reoccurrences in people with previously treated high-grade anal intraepithelial neoplasia established diseases.</a:t>
            </a:r>
          </a:p>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Prior infection with one HPV type does not diminish the efficacy of the vaccine against other HPV types included in the vaccine</a:t>
            </a:r>
          </a:p>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Current studies show that protection is maintained for at least ten years although based on immune responses seen, protection is expected to last longer than this and may be lifelong</a:t>
            </a:r>
          </a:p>
        </p:txBody>
      </p:sp>
      <p:sp>
        <p:nvSpPr>
          <p:cNvPr id="4" name="Footer Placeholder 3"/>
          <p:cNvSpPr>
            <a:spLocks noGrp="1"/>
          </p:cNvSpPr>
          <p:nvPr>
            <p:ph type="ftr" sz="quarter" idx="11"/>
          </p:nvPr>
        </p:nvSpPr>
        <p:spPr>
          <a:xfrm>
            <a:off x="838200" y="6227749"/>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28</a:t>
            </a:fld>
            <a:endParaRPr lang="en-GB"/>
          </a:p>
        </p:txBody>
      </p:sp>
    </p:spTree>
    <p:extLst>
      <p:ext uri="{BB962C8B-B14F-4D97-AF65-F5344CB8AC3E}">
        <p14:creationId xmlns:p14="http://schemas.microsoft.com/office/powerpoint/2010/main" val="13030414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13662"/>
          </a:xfrm>
        </p:spPr>
        <p:txBody>
          <a:bodyPr/>
          <a:lstStyle/>
          <a:p>
            <a:r>
              <a:rPr lang="en-GB" b="1" dirty="0">
                <a:ea typeface="Calibri" panose="020F0502020204030204" pitchFamily="34" charset="0"/>
                <a:cs typeface="Times New Roman" panose="02020603050405020304" pitchFamily="18" charset="0"/>
              </a:rPr>
              <a:t>The HPV vaccine</a:t>
            </a:r>
            <a:br>
              <a:rPr lang="en-GB" b="1" dirty="0">
                <a:ea typeface="Calibri" panose="020F0502020204030204" pitchFamily="34" charset="0"/>
                <a:cs typeface="Times New Roman" panose="02020603050405020304" pitchFamily="18" charset="0"/>
              </a:rPr>
            </a:br>
            <a:endParaRPr lang="en-GB" dirty="0"/>
          </a:p>
        </p:txBody>
      </p:sp>
      <p:sp>
        <p:nvSpPr>
          <p:cNvPr id="3" name="Content Placeholder 2"/>
          <p:cNvSpPr>
            <a:spLocks noGrp="1"/>
          </p:cNvSpPr>
          <p:nvPr>
            <p:ph idx="1"/>
          </p:nvPr>
        </p:nvSpPr>
        <p:spPr>
          <a:xfrm>
            <a:off x="838200" y="1356189"/>
            <a:ext cx="10515600" cy="3616503"/>
          </a:xfrm>
        </p:spPr>
        <p:txBody>
          <a:bodyPr/>
          <a:lstStyle/>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The HPV vaccine is used in over 113 countries around the world including the USA, Australia, Canada and most of Western Europe. More than 100 million people have been vaccinated worldwide.</a:t>
            </a:r>
          </a:p>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In the UK since the start of the programme in 2008, more than 10.5 million doses of HPV vaccine have been given. </a:t>
            </a:r>
            <a:r>
              <a:rPr lang="en-GB" sz="1800" dirty="0">
                <a:hlinkClick r:id="rId2"/>
              </a:rPr>
              <a:t>HPV vaccination: guidance for healthcare practitioners - GOV.UK (www.gov.uk)</a:t>
            </a:r>
            <a:endParaRPr lang="en-GB" sz="1800" dirty="0">
              <a:latin typeface="+mj-lt"/>
              <a:ea typeface="Calibri" panose="020F0502020204030204" pitchFamily="34" charset="0"/>
              <a:cs typeface="Times New Roman" panose="02020603050405020304" pitchFamily="18" charset="0"/>
            </a:endParaRPr>
          </a:p>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Vaccine coverage has been around 80% in women aged 15 to 24 years in Wales, meaning most have been given the vaccine.</a:t>
            </a:r>
            <a:r>
              <a:rPr lang="en-GB" sz="1800" dirty="0">
                <a:hlinkClick r:id="rId3"/>
              </a:rPr>
              <a:t> COVER - National childhood immunisation uptake data - Public Health Wales (</a:t>
            </a:r>
            <a:r>
              <a:rPr lang="en-GB" sz="1800" dirty="0" err="1">
                <a:hlinkClick r:id="rId3"/>
              </a:rPr>
              <a:t>nhs.wales</a:t>
            </a:r>
            <a:r>
              <a:rPr lang="en-GB" sz="1800" dirty="0">
                <a:hlinkClick r:id="rId3"/>
              </a:rPr>
              <a:t>)</a:t>
            </a:r>
            <a:endParaRPr lang="en-GB" sz="1800" dirty="0">
              <a:latin typeface="+mj-lt"/>
              <a:ea typeface="Calibri" panose="020F0502020204030204" pitchFamily="34" charset="0"/>
              <a:cs typeface="Times New Roman" panose="02020603050405020304" pitchFamily="18" charset="0"/>
            </a:endParaRPr>
          </a:p>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In time it is expected that the vaccine will save hundreds of lives every year in the UK.</a:t>
            </a:r>
          </a:p>
          <a:p>
            <a:pPr marL="342900" lvl="0" indent="-342900">
              <a:lnSpc>
                <a:spcPct val="107000"/>
              </a:lnSpc>
              <a:spcAft>
                <a:spcPts val="800"/>
              </a:spcAft>
              <a:tabLst>
                <a:tab pos="457200" algn="l"/>
              </a:tabLst>
            </a:pP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217827"/>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29</a:t>
            </a:fld>
            <a:endParaRPr lang="en-GB"/>
          </a:p>
        </p:txBody>
      </p:sp>
    </p:spTree>
    <p:extLst>
      <p:ext uri="{BB962C8B-B14F-4D97-AF65-F5344CB8AC3E}">
        <p14:creationId xmlns:p14="http://schemas.microsoft.com/office/powerpoint/2010/main" val="3279148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z="4400" b="1" i="0" u="none" strike="noStrike" kern="1200" cap="none" spc="0" normalizeH="0" baseline="0" noProof="0" dirty="0">
                <a:ln>
                  <a:noFill/>
                </a:ln>
                <a:effectLst/>
                <a:uLnTx/>
                <a:uFillTx/>
                <a:latin typeface="Arial"/>
                <a:ea typeface="+mj-ea"/>
                <a:cs typeface="+mj-cs"/>
              </a:rPr>
              <a:t>Acknowledgements</a:t>
            </a:r>
            <a:endParaRPr lang="en-GB" dirty="0"/>
          </a:p>
        </p:txBody>
      </p:sp>
      <p:sp>
        <p:nvSpPr>
          <p:cNvPr id="3" name="Content Placeholder 2"/>
          <p:cNvSpPr>
            <a:spLocks noGrp="1"/>
          </p:cNvSpPr>
          <p:nvPr>
            <p:ph idx="1"/>
          </p:nvPr>
        </p:nvSpPr>
        <p:spPr>
          <a:xfrm>
            <a:off x="838200" y="1432335"/>
            <a:ext cx="10515600" cy="4351338"/>
          </a:xfrm>
        </p:spPr>
        <p:txBody>
          <a:bodyPr/>
          <a:lstStyle/>
          <a:p>
            <a:pPr marL="285750" indent="-285750">
              <a:lnSpc>
                <a:spcPct val="100000"/>
              </a:lnSpc>
              <a:buFont typeface="Arial" charset="0"/>
              <a:buChar char="•"/>
              <a:defRPr/>
            </a:pPr>
            <a:r>
              <a:rPr lang="en-GB" sz="2000" dirty="0">
                <a:latin typeface="+mj-lt"/>
                <a:cs typeface="Calibri" panose="020F0502020204030204" pitchFamily="34" charset="0"/>
              </a:rPr>
              <a:t>Acknowledgement to Public Health Wales NHS Trust to be stated </a:t>
            </a:r>
          </a:p>
          <a:p>
            <a:pPr marL="285750" indent="-285750">
              <a:lnSpc>
                <a:spcPct val="100000"/>
              </a:lnSpc>
              <a:buFont typeface="Arial" charset="0"/>
              <a:buChar char="•"/>
              <a:defRPr/>
            </a:pPr>
            <a:endParaRPr lang="en-GB" sz="2000" dirty="0">
              <a:latin typeface="+mj-lt"/>
              <a:ea typeface="Verdana" panose="020B0604030504040204" pitchFamily="34" charset="0"/>
              <a:cs typeface="Calibri" panose="020F0502020204030204" pitchFamily="34" charset="0"/>
            </a:endParaRPr>
          </a:p>
          <a:p>
            <a:pPr marL="285750" indent="-285750">
              <a:lnSpc>
                <a:spcPct val="100000"/>
              </a:lnSpc>
              <a:buFont typeface="Arial" charset="0"/>
              <a:buChar char="•"/>
              <a:defRPr/>
            </a:pPr>
            <a:r>
              <a:rPr lang="en-GB" sz="2000" dirty="0">
                <a:latin typeface="+mj-lt"/>
                <a:ea typeface="Verdana" panose="020B0604030504040204" pitchFamily="34" charset="0"/>
                <a:cs typeface="Calibri" panose="020F0502020204030204" pitchFamily="34" charset="0"/>
              </a:rPr>
              <a:t>UK Health Security Agency </a:t>
            </a:r>
            <a:r>
              <a:rPr lang="en-GB" sz="2000" dirty="0">
                <a:latin typeface="+mj-lt"/>
                <a:ea typeface="Verdana" panose="020B0604030504040204" pitchFamily="34" charset="0"/>
                <a:cs typeface="Calibri" panose="020F0502020204030204" pitchFamily="34" charset="0"/>
                <a:hlinkClick r:id="rId2"/>
              </a:rPr>
              <a:t>www.gov.uk/government/topics/public-health</a:t>
            </a:r>
            <a:endParaRPr lang="en-GB" sz="2000" dirty="0">
              <a:latin typeface="+mj-lt"/>
              <a:ea typeface="Verdana" panose="020B0604030504040204" pitchFamily="34" charset="0"/>
              <a:cs typeface="Calibri" panose="020F0502020204030204" pitchFamily="34" charset="0"/>
            </a:endParaRPr>
          </a:p>
          <a:p>
            <a:pPr marL="285750" lvl="0" indent="-285750">
              <a:lnSpc>
                <a:spcPct val="80000"/>
              </a:lnSpc>
              <a:buNone/>
              <a:defRPr/>
            </a:pPr>
            <a:endParaRPr lang="en-GB" sz="2000" dirty="0">
              <a:latin typeface="+mj-lt"/>
              <a:ea typeface="Verdana" panose="020B0604030504040204" pitchFamily="34" charset="0"/>
              <a:cs typeface="Calibri" panose="020F0502020204030204" pitchFamily="34" charset="0"/>
            </a:endParaRPr>
          </a:p>
          <a:p>
            <a:pPr>
              <a:lnSpc>
                <a:spcPct val="80000"/>
              </a:lnSpc>
              <a:defRPr/>
            </a:pPr>
            <a:r>
              <a:rPr lang="en-GB" sz="2000" dirty="0">
                <a:latin typeface="+mj-lt"/>
                <a:ea typeface="Verdana" panose="020B0604030504040204" pitchFamily="34" charset="0"/>
                <a:cs typeface="Calibri" panose="020F0502020204030204" pitchFamily="34" charset="0"/>
              </a:rPr>
              <a:t>Public Health Scotland </a:t>
            </a:r>
            <a:r>
              <a:rPr lang="en-GB" sz="2000" dirty="0">
                <a:latin typeface="+mj-lt"/>
                <a:ea typeface="Verdana" panose="020B0604030504040204" pitchFamily="34" charset="0"/>
                <a:cs typeface="Calibri" panose="020F0502020204030204" pitchFamily="34" charset="0"/>
                <a:hlinkClick r:id="rId3"/>
              </a:rPr>
              <a:t>www.publichealthscotland.scot/</a:t>
            </a:r>
            <a:r>
              <a:rPr lang="en-GB" sz="2000" dirty="0">
                <a:latin typeface="+mj-lt"/>
                <a:ea typeface="Verdana" panose="020B0604030504040204" pitchFamily="34" charset="0"/>
                <a:cs typeface="Calibri" panose="020F0502020204030204" pitchFamily="34" charset="0"/>
              </a:rPr>
              <a:t> </a:t>
            </a:r>
          </a:p>
          <a:p>
            <a:pPr marL="285750" lvl="0" indent="-285750">
              <a:lnSpc>
                <a:spcPct val="80000"/>
              </a:lnSpc>
              <a:buNone/>
              <a:defRPr/>
            </a:pPr>
            <a:endParaRPr lang="en-GB" sz="2000" dirty="0">
              <a:latin typeface="+mj-lt"/>
              <a:ea typeface="Verdana" panose="020B0604030504040204" pitchFamily="34" charset="0"/>
              <a:cs typeface="Calibri" panose="020F0502020204030204" pitchFamily="34" charset="0"/>
            </a:endParaRPr>
          </a:p>
          <a:p>
            <a:pPr marL="285750" lvl="0" indent="-285750">
              <a:lnSpc>
                <a:spcPct val="100000"/>
              </a:lnSpc>
              <a:buFont typeface="Arial" charset="0"/>
              <a:buChar char="•"/>
              <a:defRPr/>
            </a:pPr>
            <a:r>
              <a:rPr lang="en-GB" sz="2000" dirty="0">
                <a:latin typeface="+mj-lt"/>
                <a:ea typeface="Verdana" panose="020B0604030504040204" pitchFamily="34" charset="0"/>
                <a:cs typeface="Calibri" panose="020F0502020204030204" pitchFamily="34" charset="0"/>
              </a:rPr>
              <a:t>VPDP team members</a:t>
            </a:r>
          </a:p>
          <a:p>
            <a:pPr marL="285750" lvl="0" indent="-285750">
              <a:lnSpc>
                <a:spcPct val="100000"/>
              </a:lnSpc>
              <a:buFont typeface="Arial" charset="0"/>
              <a:buChar char="•"/>
              <a:defRPr/>
            </a:pPr>
            <a:endParaRPr lang="en-GB" sz="2000" dirty="0">
              <a:latin typeface="+mj-lt"/>
              <a:ea typeface="Verdana" panose="020B0604030504040204" pitchFamily="34" charset="0"/>
              <a:cs typeface="Calibri" panose="020F0502020204030204" pitchFamily="34" charset="0"/>
            </a:endParaRPr>
          </a:p>
          <a:p>
            <a:pPr marL="285750" lvl="0" indent="-285750">
              <a:lnSpc>
                <a:spcPct val="100000"/>
              </a:lnSpc>
              <a:buFont typeface="Arial" charset="0"/>
              <a:buChar char="•"/>
              <a:defRPr/>
            </a:pPr>
            <a:r>
              <a:rPr lang="en-US" sz="2000" dirty="0">
                <a:latin typeface="+mj-lt"/>
                <a:ea typeface="Verdana" panose="020B0604030504040204" pitchFamily="34" charset="0"/>
                <a:cs typeface="Calibri" panose="020F0502020204030204" pitchFamily="34" charset="0"/>
              </a:rPr>
              <a:t>Other references included in slides</a:t>
            </a:r>
          </a:p>
          <a:p>
            <a:endParaRPr lang="en-GB" dirty="0"/>
          </a:p>
        </p:txBody>
      </p:sp>
      <p:sp>
        <p:nvSpPr>
          <p:cNvPr id="4" name="Footer Placeholder 3"/>
          <p:cNvSpPr>
            <a:spLocks noGrp="1"/>
          </p:cNvSpPr>
          <p:nvPr>
            <p:ph type="ftr" sz="quarter" idx="11"/>
          </p:nvPr>
        </p:nvSpPr>
        <p:spPr>
          <a:xfrm>
            <a:off x="838200" y="6207995"/>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r>
              <a:rPr lang="en-GB" dirty="0">
                <a:latin typeface="Calibri" panose="020F0502020204030204" pitchFamily="34" charset="0"/>
                <a:cs typeface="Calibri" panose="020F0502020204030204" pitchFamily="34" charset="0"/>
              </a:rPr>
              <a:t> </a:t>
            </a:r>
            <a:br>
              <a:rPr lang="en-GB" dirty="0">
                <a:latin typeface="Calibri" panose="020F0502020204030204" pitchFamily="34" charset="0"/>
                <a:cs typeface="Calibri" panose="020F0502020204030204" pitchFamily="34" charset="0"/>
              </a:rPr>
            </a:br>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2990502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Safety of HPV vaccine</a:t>
            </a:r>
          </a:p>
        </p:txBody>
      </p:sp>
      <p:sp>
        <p:nvSpPr>
          <p:cNvPr id="3" name="Content Placeholder 2"/>
          <p:cNvSpPr>
            <a:spLocks noGrp="1"/>
          </p:cNvSpPr>
          <p:nvPr>
            <p:ph idx="1"/>
          </p:nvPr>
        </p:nvSpPr>
        <p:spPr>
          <a:xfrm>
            <a:off x="838200" y="1560155"/>
            <a:ext cx="10515600" cy="4351338"/>
          </a:xfrm>
        </p:spPr>
        <p:txBody>
          <a:bodyPr/>
          <a:lstStyle/>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The safety of HPV vaccine has been established through rigorous testing in clinical trials, followed by use of many millions of doses across the world.</a:t>
            </a:r>
          </a:p>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Some people may experience a mild side effect, but these are generally of short duration and are far outweighed by the expected benefits of the vaccine.</a:t>
            </a:r>
          </a:p>
          <a:p>
            <a:pPr marL="342900" indent="-342900">
              <a:lnSpc>
                <a:spcPct val="107000"/>
              </a:lnSpc>
              <a:spcAft>
                <a:spcPts val="800"/>
              </a:spcAft>
            </a:pPr>
            <a:r>
              <a:rPr lang="en-GB" sz="1800" dirty="0">
                <a:latin typeface="+mj-lt"/>
                <a:ea typeface="Calibri" panose="020F0502020204030204" pitchFamily="34" charset="0"/>
                <a:cs typeface="Times New Roman" panose="02020603050405020304" pitchFamily="18" charset="0"/>
              </a:rPr>
              <a:t>The </a:t>
            </a:r>
            <a:r>
              <a:rPr lang="en-GB" sz="1800" dirty="0" err="1">
                <a:latin typeface="+mj-lt"/>
                <a:ea typeface="Calibri" panose="020F0502020204030204" pitchFamily="34" charset="0"/>
                <a:cs typeface="Times New Roman" panose="02020603050405020304" pitchFamily="18" charset="0"/>
              </a:rPr>
              <a:t>Centers</a:t>
            </a:r>
            <a:r>
              <a:rPr lang="en-GB" sz="1800" dirty="0">
                <a:latin typeface="+mj-lt"/>
                <a:ea typeface="Calibri" panose="020F0502020204030204" pitchFamily="34" charset="0"/>
                <a:cs typeface="Times New Roman" panose="02020603050405020304" pitchFamily="18" charset="0"/>
              </a:rPr>
              <a:t> for Disease Control and Prevention (CDC) in the USA have posted clear advice on </a:t>
            </a:r>
            <a:r>
              <a:rPr lang="en-GB" sz="1800" dirty="0">
                <a:latin typeface="+mj-lt"/>
                <a:ea typeface="Calibri" panose="020F0502020204030204" pitchFamily="34" charset="0"/>
                <a:cs typeface="Times New Roman" panose="02020603050405020304" pitchFamily="18" charset="0"/>
                <a:hlinkClick r:id="rId3"/>
              </a:rPr>
              <a:t>its website supporting the safety of HPV vaccine.</a:t>
            </a:r>
            <a:endParaRPr lang="en-GB" sz="1800" dirty="0">
              <a:latin typeface="+mj-lt"/>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188331"/>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30</a:t>
            </a:fld>
            <a:endParaRPr lang="en-GB"/>
          </a:p>
        </p:txBody>
      </p:sp>
    </p:spTree>
    <p:extLst>
      <p:ext uri="{BB962C8B-B14F-4D97-AF65-F5344CB8AC3E}">
        <p14:creationId xmlns:p14="http://schemas.microsoft.com/office/powerpoint/2010/main" val="18886776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121" y="136412"/>
            <a:ext cx="11887199" cy="1325563"/>
          </a:xfrm>
        </p:spPr>
        <p:txBody>
          <a:bodyPr/>
          <a:lstStyle/>
          <a:p>
            <a:pPr lvl="0">
              <a:lnSpc>
                <a:spcPct val="107000"/>
              </a:lnSpc>
              <a:spcAft>
                <a:spcPts val="800"/>
              </a:spcAft>
              <a:tabLst>
                <a:tab pos="457200" algn="l"/>
              </a:tabLst>
            </a:pPr>
            <a:r>
              <a:rPr lang="en-GB" sz="3800" b="1" dirty="0">
                <a:ea typeface="Calibri" panose="020F0502020204030204" pitchFamily="34" charset="0"/>
                <a:cs typeface="Times New Roman" panose="02020603050405020304" pitchFamily="18" charset="0"/>
              </a:rPr>
              <a:t>HPV vaccine dosage and schedule: 2-dose, 3-dose </a:t>
            </a:r>
          </a:p>
        </p:txBody>
      </p:sp>
      <p:sp>
        <p:nvSpPr>
          <p:cNvPr id="3" name="Content Placeholder 2"/>
          <p:cNvSpPr>
            <a:spLocks noGrp="1"/>
          </p:cNvSpPr>
          <p:nvPr>
            <p:ph idx="1"/>
          </p:nvPr>
        </p:nvSpPr>
        <p:spPr>
          <a:xfrm>
            <a:off x="376824" y="799193"/>
            <a:ext cx="11329792" cy="4846429"/>
          </a:xfrm>
        </p:spPr>
        <p:txBody>
          <a:bodyPr/>
          <a:lstStyle/>
          <a:p>
            <a:pPr marL="0" lvl="0" indent="0">
              <a:lnSpc>
                <a:spcPct val="107000"/>
              </a:lnSpc>
              <a:spcAft>
                <a:spcPts val="800"/>
              </a:spcAft>
              <a:buNone/>
              <a:tabLst>
                <a:tab pos="457200" algn="l"/>
              </a:tabLst>
            </a:pPr>
            <a:r>
              <a:rPr lang="en-GB" sz="1700" b="1" dirty="0">
                <a:latin typeface="+mj-lt"/>
                <a:ea typeface="Calibri" panose="020F0502020204030204" pitchFamily="34" charset="0"/>
                <a:cs typeface="Times New Roman" panose="02020603050405020304" pitchFamily="18" charset="0"/>
              </a:rPr>
              <a:t>From 1 April 2022, all individuals eligible for the adolescent (including catch up to 25) or MSM HPV vaccination programme have been offered a 2 dose schedule. </a:t>
            </a:r>
          </a:p>
          <a:p>
            <a:pPr marL="0" lvl="0" indent="0">
              <a:lnSpc>
                <a:spcPct val="107000"/>
              </a:lnSpc>
              <a:spcAft>
                <a:spcPts val="800"/>
              </a:spcAft>
              <a:buNone/>
              <a:tabLst>
                <a:tab pos="457200" algn="l"/>
              </a:tabLst>
            </a:pPr>
            <a:r>
              <a:rPr lang="en-GB" sz="1700" b="1" dirty="0">
                <a:latin typeface="+mj-lt"/>
                <a:ea typeface="Calibri" panose="020F0502020204030204" pitchFamily="34" charset="0"/>
                <a:cs typeface="Times New Roman" panose="02020603050405020304" pitchFamily="18" charset="0"/>
              </a:rPr>
              <a:t>From 1 September 2023 only MSM 25-45 years will require a 2 dose schedule: </a:t>
            </a:r>
          </a:p>
          <a:p>
            <a:pPr lvl="1">
              <a:lnSpc>
                <a:spcPct val="107000"/>
              </a:lnSpc>
              <a:spcAft>
                <a:spcPts val="800"/>
              </a:spcAft>
              <a:tabLst>
                <a:tab pos="457200" algn="l"/>
              </a:tabLst>
            </a:pPr>
            <a:r>
              <a:rPr lang="en-GB" sz="1700" dirty="0">
                <a:latin typeface="+mj-lt"/>
                <a:ea typeface="Calibri" panose="020F0502020204030204" pitchFamily="34" charset="0"/>
                <a:cs typeface="Times New Roman" panose="02020603050405020304" pitchFamily="18" charset="0"/>
              </a:rPr>
              <a:t>2 dose schedule of 0.5ml at 0, and 6 to 24 months</a:t>
            </a:r>
          </a:p>
          <a:p>
            <a:pPr lvl="1">
              <a:spcAft>
                <a:spcPts val="800"/>
              </a:spcAft>
              <a:tabLst>
                <a:tab pos="457200" algn="l"/>
              </a:tabLst>
            </a:pPr>
            <a:r>
              <a:rPr lang="en-GB" sz="1700" dirty="0">
                <a:latin typeface="+mj-lt"/>
                <a:ea typeface="Calibri" panose="020F0502020204030204" pitchFamily="34" charset="0"/>
                <a:cs typeface="Times New Roman" panose="02020603050405020304" pitchFamily="18" charset="0"/>
              </a:rPr>
              <a:t>2nd dose should be administered at least 6 months after the first dose</a:t>
            </a:r>
          </a:p>
          <a:p>
            <a:pPr lvl="1">
              <a:spcAft>
                <a:spcPts val="800"/>
              </a:spcAft>
              <a:tabLst>
                <a:tab pos="457200" algn="l"/>
              </a:tabLst>
            </a:pPr>
            <a:r>
              <a:rPr lang="en-GB" sz="1700" dirty="0">
                <a:latin typeface="+mj-lt"/>
                <a:ea typeface="Calibri" panose="020F0502020204030204" pitchFamily="34" charset="0"/>
                <a:cs typeface="Times New Roman" panose="02020603050405020304" pitchFamily="18" charset="0"/>
              </a:rPr>
              <a:t>any interval between doses of 6 and 24 months is clinically acceptable </a:t>
            </a:r>
          </a:p>
          <a:p>
            <a:pPr marL="0" lvl="0" indent="0">
              <a:lnSpc>
                <a:spcPct val="107000"/>
              </a:lnSpc>
              <a:spcAft>
                <a:spcPts val="800"/>
              </a:spcAft>
              <a:buNone/>
              <a:tabLst>
                <a:tab pos="457200" algn="l"/>
              </a:tabLst>
            </a:pPr>
            <a:r>
              <a:rPr lang="en-GB" sz="1700" b="1" dirty="0">
                <a:latin typeface="+mj-lt"/>
                <a:ea typeface="Calibri" panose="020F0502020204030204" pitchFamily="34" charset="0"/>
                <a:cs typeface="Times New Roman" panose="02020603050405020304" pitchFamily="18" charset="0"/>
              </a:rPr>
              <a:t>Immunocompromised individuals and individuals known to be HIV-positive should continue to follow a 3 dose schedule:</a:t>
            </a:r>
          </a:p>
          <a:p>
            <a:pPr lvl="1">
              <a:lnSpc>
                <a:spcPct val="107000"/>
              </a:lnSpc>
              <a:spcAft>
                <a:spcPts val="800"/>
              </a:spcAft>
              <a:tabLst>
                <a:tab pos="457200" algn="l"/>
              </a:tabLst>
            </a:pPr>
            <a:r>
              <a:rPr lang="en-GB" sz="1700" dirty="0">
                <a:latin typeface="+mj-lt"/>
                <a:ea typeface="Calibri" panose="020F0502020204030204" pitchFamily="34" charset="0"/>
                <a:cs typeface="Times New Roman" panose="02020603050405020304" pitchFamily="18" charset="0"/>
              </a:rPr>
              <a:t>3 dose schedule of 0.5ml at 0, 1, and 4-6 months</a:t>
            </a:r>
          </a:p>
          <a:p>
            <a:pPr lvl="1">
              <a:lnSpc>
                <a:spcPct val="107000"/>
              </a:lnSpc>
              <a:spcAft>
                <a:spcPts val="800"/>
              </a:spcAft>
              <a:tabLst>
                <a:tab pos="457200" algn="l"/>
              </a:tabLst>
            </a:pPr>
            <a:r>
              <a:rPr lang="en-GB" sz="1700" dirty="0">
                <a:latin typeface="+mj-lt"/>
                <a:ea typeface="Calibri" panose="020F0502020204030204" pitchFamily="34" charset="0"/>
                <a:cs typeface="Times New Roman" panose="02020603050405020304" pitchFamily="18" charset="0"/>
              </a:rPr>
              <a:t>2nd dose at least 1 month after 1st, and 3rd dose at least 3 months after 2nd </a:t>
            </a:r>
          </a:p>
          <a:p>
            <a:pPr lvl="1">
              <a:lnSpc>
                <a:spcPct val="107000"/>
              </a:lnSpc>
              <a:spcAft>
                <a:spcPts val="800"/>
              </a:spcAft>
              <a:tabLst>
                <a:tab pos="457200" algn="l"/>
              </a:tabLst>
            </a:pPr>
            <a:r>
              <a:rPr lang="en-GB" sz="1700" dirty="0">
                <a:latin typeface="+mj-lt"/>
                <a:ea typeface="Calibri" panose="020F0502020204030204" pitchFamily="34" charset="0"/>
                <a:cs typeface="Times New Roman" panose="02020603050405020304" pitchFamily="18" charset="0"/>
              </a:rPr>
              <a:t>all 3 doses should ideally be given within a 12 month period </a:t>
            </a:r>
          </a:p>
          <a:p>
            <a:pPr marL="0" lvl="0" indent="0">
              <a:lnSpc>
                <a:spcPct val="107000"/>
              </a:lnSpc>
              <a:spcAft>
                <a:spcPts val="800"/>
              </a:spcAft>
              <a:buNone/>
              <a:tabLst>
                <a:tab pos="457200" algn="l"/>
              </a:tabLst>
            </a:pPr>
            <a:r>
              <a:rPr lang="en-GB" sz="1700" dirty="0">
                <a:latin typeface="+mj-lt"/>
                <a:ea typeface="Calibri" panose="020F0502020204030204" pitchFamily="34" charset="0"/>
                <a:cs typeface="Times New Roman" panose="02020603050405020304" pitchFamily="18" charset="0"/>
              </a:rPr>
              <a:t>If either course is interrupted, it should be resumed but not repeated, ideally allowing the appropriate interval between the remaining doses</a:t>
            </a:r>
          </a:p>
        </p:txBody>
      </p:sp>
      <p:sp>
        <p:nvSpPr>
          <p:cNvPr id="4" name="Footer Placeholder 3"/>
          <p:cNvSpPr>
            <a:spLocks noGrp="1"/>
          </p:cNvSpPr>
          <p:nvPr>
            <p:ph type="ftr" sz="quarter" idx="11"/>
          </p:nvPr>
        </p:nvSpPr>
        <p:spPr>
          <a:xfrm>
            <a:off x="838200" y="6267860"/>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31</a:t>
            </a:fld>
            <a:endParaRPr lang="en-GB"/>
          </a:p>
        </p:txBody>
      </p:sp>
    </p:spTree>
    <p:extLst>
      <p:ext uri="{BB962C8B-B14F-4D97-AF65-F5344CB8AC3E}">
        <p14:creationId xmlns:p14="http://schemas.microsoft.com/office/powerpoint/2010/main" val="41280298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B32B6-4212-4D68-B469-77D3F5977E1F}"/>
              </a:ext>
            </a:extLst>
          </p:cNvPr>
          <p:cNvSpPr>
            <a:spLocks noGrp="1"/>
          </p:cNvSpPr>
          <p:nvPr>
            <p:ph type="title"/>
          </p:nvPr>
        </p:nvSpPr>
        <p:spPr>
          <a:xfrm>
            <a:off x="380999" y="393696"/>
            <a:ext cx="12077700" cy="921808"/>
          </a:xfrm>
        </p:spPr>
        <p:txBody>
          <a:bodyPr/>
          <a:lstStyle/>
          <a:p>
            <a:r>
              <a:rPr lang="en-GB" sz="4267" b="1" dirty="0"/>
              <a:t>HPV Programme dosage and schedule  </a:t>
            </a:r>
            <a:endParaRPr lang="en-GB" sz="4800" b="1" dirty="0"/>
          </a:p>
        </p:txBody>
      </p:sp>
      <p:sp>
        <p:nvSpPr>
          <p:cNvPr id="3" name="Content Placeholder 2">
            <a:extLst>
              <a:ext uri="{FF2B5EF4-FFF2-40B4-BE49-F238E27FC236}">
                <a16:creationId xmlns:a16="http://schemas.microsoft.com/office/drawing/2014/main" id="{AE74E0DA-71DC-6834-928B-B3580072AF5B}"/>
              </a:ext>
            </a:extLst>
          </p:cNvPr>
          <p:cNvSpPr>
            <a:spLocks noGrp="1"/>
          </p:cNvSpPr>
          <p:nvPr>
            <p:ph idx="1"/>
          </p:nvPr>
        </p:nvSpPr>
        <p:spPr>
          <a:xfrm>
            <a:off x="635000" y="1419229"/>
            <a:ext cx="10515600" cy="4351336"/>
          </a:xfrm>
        </p:spPr>
        <p:txBody>
          <a:bodyPr/>
          <a:lstStyle/>
          <a:p>
            <a:pPr marL="0" indent="0">
              <a:buNone/>
            </a:pPr>
            <a:endParaRPr lang="en-GB" sz="1400" strike="sngStrike" dirty="0">
              <a:highlight>
                <a:srgbClr val="FFFF00"/>
              </a:highlight>
            </a:endParaRPr>
          </a:p>
          <a:p>
            <a:endParaRPr lang="en-GB" dirty="0"/>
          </a:p>
        </p:txBody>
      </p:sp>
      <p:graphicFrame>
        <p:nvGraphicFramePr>
          <p:cNvPr id="5" name="Table 5">
            <a:extLst>
              <a:ext uri="{FF2B5EF4-FFF2-40B4-BE49-F238E27FC236}">
                <a16:creationId xmlns:a16="http://schemas.microsoft.com/office/drawing/2014/main" id="{1BCD75A7-DCFA-0CF9-F330-3CD9F490204B}"/>
              </a:ext>
            </a:extLst>
          </p:cNvPr>
          <p:cNvGraphicFramePr>
            <a:graphicFrameLocks noGrp="1"/>
          </p:cNvGraphicFramePr>
          <p:nvPr/>
        </p:nvGraphicFramePr>
        <p:xfrm>
          <a:off x="114300" y="1419231"/>
          <a:ext cx="11963400" cy="4455060"/>
        </p:xfrm>
        <a:graphic>
          <a:graphicData uri="http://schemas.openxmlformats.org/drawingml/2006/table">
            <a:tbl>
              <a:tblPr firstRow="1" bandRow="1">
                <a:tableStyleId>{5C22544A-7EE6-4342-B048-85BDC9FD1C3A}</a:tableStyleId>
              </a:tblPr>
              <a:tblGrid>
                <a:gridCol w="3987800">
                  <a:extLst>
                    <a:ext uri="{9D8B030D-6E8A-4147-A177-3AD203B41FA5}">
                      <a16:colId xmlns:a16="http://schemas.microsoft.com/office/drawing/2014/main" val="3830855713"/>
                    </a:ext>
                  </a:extLst>
                </a:gridCol>
                <a:gridCol w="3987800">
                  <a:extLst>
                    <a:ext uri="{9D8B030D-6E8A-4147-A177-3AD203B41FA5}">
                      <a16:colId xmlns:a16="http://schemas.microsoft.com/office/drawing/2014/main" val="3275115194"/>
                    </a:ext>
                  </a:extLst>
                </a:gridCol>
                <a:gridCol w="3987800">
                  <a:extLst>
                    <a:ext uri="{9D8B030D-6E8A-4147-A177-3AD203B41FA5}">
                      <a16:colId xmlns:a16="http://schemas.microsoft.com/office/drawing/2014/main" val="3832461610"/>
                    </a:ext>
                  </a:extLst>
                </a:gridCol>
              </a:tblGrid>
              <a:tr h="1447895">
                <a:tc>
                  <a:txBody>
                    <a:bodyPr/>
                    <a:lstStyle/>
                    <a:p>
                      <a:r>
                        <a:rPr lang="en-GB" sz="1900" dirty="0"/>
                        <a:t>From 15 to 24 years of age</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dirty="0">
                          <a:effectLst/>
                        </a:rPr>
                        <a:t>From 25 to 45 years of age</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900" dirty="0"/>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dirty="0">
                          <a:effectLst/>
                        </a:rPr>
                        <a:t>From 15 to 45 years of age if HIV+ or have a weakened immune system</a:t>
                      </a:r>
                      <a:endParaRPr lang="en-GB" sz="19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900" dirty="0"/>
                    </a:p>
                  </a:txBody>
                  <a:tcPr marL="121920" marR="121920" marT="60960" marB="60960"/>
                </a:tc>
                <a:extLst>
                  <a:ext uri="{0D108BD9-81ED-4DB2-BD59-A6C34878D82A}">
                    <a16:rowId xmlns:a16="http://schemas.microsoft.com/office/drawing/2014/main" val="4149782377"/>
                  </a:ext>
                </a:extLst>
              </a:tr>
              <a:tr h="779635">
                <a:tc>
                  <a:txBody>
                    <a:bodyPr/>
                    <a:lstStyle/>
                    <a:p>
                      <a:r>
                        <a:rPr lang="en-GB" sz="1900" dirty="0"/>
                        <a:t>1</a:t>
                      </a:r>
                      <a:r>
                        <a:rPr lang="en-GB" sz="1900" baseline="30000" dirty="0"/>
                        <a:t>st</a:t>
                      </a:r>
                      <a:r>
                        <a:rPr lang="en-GB" sz="1900" dirty="0"/>
                        <a:t> dose only required</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dirty="0">
                          <a:effectLst/>
                        </a:rPr>
                        <a:t>1st dose: Initial dose</a:t>
                      </a:r>
                    </a:p>
                    <a:p>
                      <a:endParaRPr lang="en-GB" sz="1900" dirty="0"/>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dirty="0">
                          <a:effectLst/>
                        </a:rPr>
                        <a:t>1st dose: Initial dose</a:t>
                      </a:r>
                    </a:p>
                    <a:p>
                      <a:endParaRPr lang="en-GB" sz="1900" dirty="0"/>
                    </a:p>
                  </a:txBody>
                  <a:tcPr marL="121920" marR="121920" marT="60960" marB="60960"/>
                </a:tc>
                <a:extLst>
                  <a:ext uri="{0D108BD9-81ED-4DB2-BD59-A6C34878D82A}">
                    <a16:rowId xmlns:a16="http://schemas.microsoft.com/office/drawing/2014/main" val="890955858"/>
                  </a:ext>
                </a:extLst>
              </a:tr>
              <a:tr h="1113765">
                <a:tc>
                  <a:txBody>
                    <a:bodyPr/>
                    <a:lstStyle/>
                    <a:p>
                      <a:pPr algn="ctr"/>
                      <a:endParaRPr lang="en-GB" sz="1900" dirty="0"/>
                    </a:p>
                    <a:p>
                      <a:pPr algn="ctr"/>
                      <a:endParaRPr lang="en-GB" sz="1900" dirty="0"/>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dirty="0">
                          <a:effectLst/>
                        </a:rPr>
                        <a:t>2nd dose:  At least 6 months after initial dose</a:t>
                      </a:r>
                    </a:p>
                    <a:p>
                      <a:endParaRPr lang="en-GB" sz="1900" dirty="0"/>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900" dirty="0">
                          <a:effectLst/>
                        </a:rPr>
                        <a:t>2nd dose: 1 month after the first dose</a:t>
                      </a:r>
                    </a:p>
                    <a:p>
                      <a:endParaRPr lang="en-GB" sz="1900" dirty="0"/>
                    </a:p>
                  </a:txBody>
                  <a:tcPr marL="121920" marR="121920" marT="60960" marB="60960"/>
                </a:tc>
                <a:extLst>
                  <a:ext uri="{0D108BD9-81ED-4DB2-BD59-A6C34878D82A}">
                    <a16:rowId xmlns:a16="http://schemas.microsoft.com/office/drawing/2014/main" val="983152086"/>
                  </a:ext>
                </a:extLst>
              </a:tr>
              <a:tr h="1113765">
                <a:tc>
                  <a:txBody>
                    <a:bodyPr/>
                    <a:lstStyle/>
                    <a:p>
                      <a:endParaRPr lang="en-GB" sz="1900" dirty="0"/>
                    </a:p>
                    <a:p>
                      <a:pPr algn="ctr"/>
                      <a:endParaRPr lang="en-GB" sz="1900" dirty="0"/>
                    </a:p>
                  </a:txBody>
                  <a:tcPr marL="121920" marR="121920" marT="60960" marB="60960"/>
                </a:tc>
                <a:tc>
                  <a:txBody>
                    <a:bodyPr/>
                    <a:lstStyle/>
                    <a:p>
                      <a:pPr algn="ctr"/>
                      <a:endParaRPr lang="en-GB" sz="1900" dirty="0"/>
                    </a:p>
                    <a:p>
                      <a:pPr algn="ctr"/>
                      <a:endParaRPr lang="en-GB" sz="1900" dirty="0"/>
                    </a:p>
                  </a:txBody>
                  <a:tcPr marL="121920" marR="121920" marT="60960" marB="60960"/>
                </a:tc>
                <a:tc>
                  <a:txBody>
                    <a:bodyPr/>
                    <a:lstStyle/>
                    <a:p>
                      <a:r>
                        <a:rPr lang="en-GB" sz="1900" dirty="0"/>
                        <a:t>3rd dose: 4 to 6 months following second dose</a:t>
                      </a:r>
                    </a:p>
                    <a:p>
                      <a:endParaRPr lang="en-GB" sz="1900" dirty="0"/>
                    </a:p>
                  </a:txBody>
                  <a:tcPr marL="121920" marR="121920" marT="60960" marB="60960"/>
                </a:tc>
                <a:extLst>
                  <a:ext uri="{0D108BD9-81ED-4DB2-BD59-A6C34878D82A}">
                    <a16:rowId xmlns:a16="http://schemas.microsoft.com/office/drawing/2014/main" val="3266376384"/>
                  </a:ext>
                </a:extLst>
              </a:tr>
            </a:tbl>
          </a:graphicData>
        </a:graphic>
      </p:graphicFrame>
    </p:spTree>
    <p:extLst>
      <p:ext uri="{BB962C8B-B14F-4D97-AF65-F5344CB8AC3E}">
        <p14:creationId xmlns:p14="http://schemas.microsoft.com/office/powerpoint/2010/main" val="24546639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36F5F-5E07-D704-0F9E-C80FEDD2B321}"/>
              </a:ext>
            </a:extLst>
          </p:cNvPr>
          <p:cNvSpPr>
            <a:spLocks noGrp="1"/>
          </p:cNvSpPr>
          <p:nvPr>
            <p:ph type="title"/>
          </p:nvPr>
        </p:nvSpPr>
        <p:spPr>
          <a:xfrm>
            <a:off x="838200" y="365125"/>
            <a:ext cx="10515600" cy="915035"/>
          </a:xfrm>
        </p:spPr>
        <p:txBody>
          <a:bodyPr/>
          <a:lstStyle/>
          <a:p>
            <a:r>
              <a:rPr lang="en-GB" sz="4267" b="1" dirty="0">
                <a:solidFill>
                  <a:srgbClr val="17365E"/>
                </a:solidFill>
                <a:latin typeface="Arial" panose="020B0604020202020204" pitchFamily="34" charset="0"/>
                <a:cs typeface="Arial" panose="020B0604020202020204" pitchFamily="34" charset="0"/>
              </a:rPr>
              <a:t>Minimal interval for second dose</a:t>
            </a:r>
            <a:endParaRPr lang="en-GB" dirty="0"/>
          </a:p>
        </p:txBody>
      </p:sp>
      <p:sp>
        <p:nvSpPr>
          <p:cNvPr id="3" name="Content Placeholder 2">
            <a:extLst>
              <a:ext uri="{FF2B5EF4-FFF2-40B4-BE49-F238E27FC236}">
                <a16:creationId xmlns:a16="http://schemas.microsoft.com/office/drawing/2014/main" id="{61107EB4-BEDA-9A63-AA22-BA52982544E9}"/>
              </a:ext>
            </a:extLst>
          </p:cNvPr>
          <p:cNvSpPr>
            <a:spLocks noGrp="1"/>
          </p:cNvSpPr>
          <p:nvPr>
            <p:ph idx="1"/>
          </p:nvPr>
        </p:nvSpPr>
        <p:spPr>
          <a:xfrm>
            <a:off x="731520" y="1280160"/>
            <a:ext cx="10515600" cy="4351336"/>
          </a:xfrm>
        </p:spPr>
        <p:txBody>
          <a:bodyPr/>
          <a:lstStyle/>
          <a:p>
            <a:r>
              <a:rPr lang="en-GB" dirty="0"/>
              <a:t>Whenever possible, immunisations for individuals eligible for the two dose schedule should follow the recommended 0, 6-24 months schedule</a:t>
            </a:r>
          </a:p>
          <a:p>
            <a:r>
              <a:rPr lang="en-GB" dirty="0"/>
              <a:t>For Gardasil 9 the minimum interval between the two doses can be 5 months</a:t>
            </a:r>
          </a:p>
          <a:p>
            <a:endParaRPr lang="en-GB" dirty="0"/>
          </a:p>
          <a:p>
            <a:pPr marL="0" indent="0">
              <a:buNone/>
            </a:pPr>
            <a:r>
              <a:rPr lang="en-GB" dirty="0">
                <a:solidFill>
                  <a:srgbClr val="002060"/>
                </a:solidFill>
                <a:latin typeface="Arial" panose="020B0604020202020204" pitchFamily="34" charset="0"/>
                <a:cs typeface="Arial" panose="020B0604020202020204" pitchFamily="34" charset="0"/>
              </a:rPr>
              <a:t>For further information see: </a:t>
            </a:r>
            <a:r>
              <a:rPr lang="en-GB" dirty="0">
                <a:latin typeface="Arial" panose="020B0604020202020204" pitchFamily="34" charset="0"/>
                <a:cs typeface="Arial" panose="020B0604020202020204" pitchFamily="34" charset="0"/>
                <a:hlinkClick r:id="rId3"/>
              </a:rPr>
              <a:t>Human papillomavirus (HPV): the green book, chapter 18a - GOV.UK (www.gov.uk)</a:t>
            </a:r>
            <a:r>
              <a:rPr lang="en-GB" dirty="0">
                <a:latin typeface="Arial" panose="020B0604020202020204" pitchFamily="34" charset="0"/>
                <a:cs typeface="Arial" panose="020B0604020202020204" pitchFamily="34" charset="0"/>
              </a:rPr>
              <a:t> and </a:t>
            </a:r>
            <a:r>
              <a:rPr lang="en-GB" dirty="0"/>
              <a:t>Gardasil 9</a:t>
            </a:r>
            <a:r>
              <a:rPr lang="en-GB" dirty="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hlinkClick r:id="rId4"/>
              </a:rPr>
              <a:t>SmPC</a:t>
            </a:r>
            <a:endParaRPr lang="en-GB" dirty="0"/>
          </a:p>
        </p:txBody>
      </p:sp>
    </p:spTree>
    <p:extLst>
      <p:ext uri="{BB962C8B-B14F-4D97-AF65-F5344CB8AC3E}">
        <p14:creationId xmlns:p14="http://schemas.microsoft.com/office/powerpoint/2010/main" val="14691461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36F5F-5E07-D704-0F9E-C80FEDD2B321}"/>
              </a:ext>
            </a:extLst>
          </p:cNvPr>
          <p:cNvSpPr>
            <a:spLocks noGrp="1"/>
          </p:cNvSpPr>
          <p:nvPr>
            <p:ph type="title"/>
          </p:nvPr>
        </p:nvSpPr>
        <p:spPr>
          <a:xfrm>
            <a:off x="470338" y="154240"/>
            <a:ext cx="10515600" cy="915035"/>
          </a:xfrm>
        </p:spPr>
        <p:txBody>
          <a:bodyPr/>
          <a:lstStyle/>
          <a:p>
            <a:r>
              <a:rPr lang="en-GB" sz="4267" b="1" dirty="0">
                <a:solidFill>
                  <a:srgbClr val="17365E"/>
                </a:solidFill>
                <a:latin typeface="Arial" panose="020B0604020202020204" pitchFamily="34" charset="0"/>
                <a:cs typeface="Arial" panose="020B0604020202020204" pitchFamily="34" charset="0"/>
              </a:rPr>
              <a:t>Minimal interval for third dose</a:t>
            </a:r>
            <a:endParaRPr lang="en-GB" dirty="0"/>
          </a:p>
        </p:txBody>
      </p:sp>
      <p:sp>
        <p:nvSpPr>
          <p:cNvPr id="3" name="Content Placeholder 2">
            <a:extLst>
              <a:ext uri="{FF2B5EF4-FFF2-40B4-BE49-F238E27FC236}">
                <a16:creationId xmlns:a16="http://schemas.microsoft.com/office/drawing/2014/main" id="{61107EB4-BEDA-9A63-AA22-BA52982544E9}"/>
              </a:ext>
            </a:extLst>
          </p:cNvPr>
          <p:cNvSpPr>
            <a:spLocks noGrp="1"/>
          </p:cNvSpPr>
          <p:nvPr>
            <p:ph idx="1"/>
          </p:nvPr>
        </p:nvSpPr>
        <p:spPr>
          <a:xfrm>
            <a:off x="407801" y="806517"/>
            <a:ext cx="11376397" cy="4351336"/>
          </a:xfrm>
        </p:spPr>
        <p:txBody>
          <a:bodyPr/>
          <a:lstStyle/>
          <a:p>
            <a:pPr marL="171450" lvl="0" indent="-171450" defTabSz="685800">
              <a:lnSpc>
                <a:spcPct val="110000"/>
              </a:lnSpc>
              <a:spcBef>
                <a:spcPts val="750"/>
              </a:spcBef>
              <a:buSzPct val="100000"/>
              <a:buFont typeface="Arial" pitchFamily="34"/>
            </a:pPr>
            <a:r>
              <a:rPr lang="en-GB" dirty="0">
                <a:solidFill>
                  <a:srgbClr val="002060"/>
                </a:solidFill>
                <a:latin typeface="Arial" panose="020B0604020202020204" pitchFamily="34" charset="0"/>
                <a:cs typeface="Arial" panose="020B0604020202020204" pitchFamily="34" charset="0"/>
              </a:rPr>
              <a:t>There is no clinical data on whether the interval between doses two and three can be reduced below three months</a:t>
            </a:r>
          </a:p>
          <a:p>
            <a:pPr marL="171450" lvl="0" indent="-171450" defTabSz="685800">
              <a:lnSpc>
                <a:spcPct val="110000"/>
              </a:lnSpc>
              <a:spcBef>
                <a:spcPts val="750"/>
              </a:spcBef>
              <a:buSzPct val="100000"/>
              <a:buFont typeface="Arial" pitchFamily="34"/>
            </a:pPr>
            <a:r>
              <a:rPr lang="en-GB" dirty="0">
                <a:solidFill>
                  <a:srgbClr val="002060"/>
                </a:solidFill>
                <a:latin typeface="Arial" panose="020B0604020202020204" pitchFamily="34" charset="0"/>
                <a:cs typeface="Arial" panose="020B0604020202020204" pitchFamily="34" charset="0"/>
              </a:rPr>
              <a:t>Where the second dose is given late and there is a high likelihood that the individual will not return after three months or if, for practical reasons it is not possible to schedule a third dose within this timeframe, then a third dose can be given at least one month after the second dose</a:t>
            </a:r>
          </a:p>
          <a:p>
            <a:pPr marL="0" lvl="0" indent="0" defTabSz="685800">
              <a:lnSpc>
                <a:spcPct val="100000"/>
              </a:lnSpc>
              <a:spcBef>
                <a:spcPts val="750"/>
              </a:spcBef>
              <a:buSzPct val="100000"/>
              <a:buNone/>
            </a:pPr>
            <a:endParaRPr lang="en-GB" dirty="0">
              <a:solidFill>
                <a:srgbClr val="002060"/>
              </a:solidFill>
              <a:latin typeface="Arial" panose="020B0604020202020204" pitchFamily="34" charset="0"/>
              <a:cs typeface="Arial" panose="020B0604020202020204" pitchFamily="34" charset="0"/>
            </a:endParaRPr>
          </a:p>
          <a:p>
            <a:pPr marL="0" indent="0" defTabSz="685800">
              <a:lnSpc>
                <a:spcPct val="110000"/>
              </a:lnSpc>
              <a:spcBef>
                <a:spcPts val="750"/>
              </a:spcBef>
              <a:buNone/>
            </a:pPr>
            <a:r>
              <a:rPr lang="en-GB" dirty="0">
                <a:solidFill>
                  <a:srgbClr val="002060"/>
                </a:solidFill>
                <a:latin typeface="Arial" panose="020B0604020202020204" pitchFamily="34" charset="0"/>
                <a:cs typeface="Arial" panose="020B0604020202020204" pitchFamily="34" charset="0"/>
              </a:rPr>
              <a:t>For further information see: </a:t>
            </a:r>
            <a:r>
              <a:rPr lang="en-GB" dirty="0">
                <a:latin typeface="Arial" panose="020B0604020202020204" pitchFamily="34" charset="0"/>
                <a:cs typeface="Arial" panose="020B0604020202020204" pitchFamily="34" charset="0"/>
                <a:hlinkClick r:id="rId3"/>
              </a:rPr>
              <a:t>Human papillomavirus (HPV): the green book, chapter 18a - GOV.UK (www.gov.uk)</a:t>
            </a:r>
            <a:endParaRPr lang="en-GB"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52881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93287"/>
            <a:ext cx="10515600" cy="1052709"/>
          </a:xfrm>
        </p:spPr>
        <p:txBody>
          <a:bodyPr/>
          <a:lstStyle/>
          <a:p>
            <a:pPr marL="0" indent="0"/>
            <a:r>
              <a:rPr lang="en-GB" b="1" dirty="0">
                <a:cs typeface="Calibri" panose="020F0502020204030204" pitchFamily="34" charset="0"/>
              </a:rPr>
              <a:t>Immunosuppression and HIV infection</a:t>
            </a:r>
          </a:p>
        </p:txBody>
      </p:sp>
      <p:sp>
        <p:nvSpPr>
          <p:cNvPr id="3" name="Content Placeholder 2"/>
          <p:cNvSpPr>
            <a:spLocks noGrp="1"/>
          </p:cNvSpPr>
          <p:nvPr>
            <p:ph idx="1"/>
          </p:nvPr>
        </p:nvSpPr>
        <p:spPr>
          <a:xfrm>
            <a:off x="838199" y="1019707"/>
            <a:ext cx="10849303" cy="4930967"/>
          </a:xfrm>
        </p:spPr>
        <p:txBody>
          <a:bodyPr/>
          <a:lstStyle/>
          <a:p>
            <a:pPr>
              <a:lnSpc>
                <a:spcPct val="107000"/>
              </a:lnSpc>
              <a:spcAft>
                <a:spcPts val="800"/>
              </a:spcAft>
            </a:pPr>
            <a:r>
              <a:rPr lang="en-GB" sz="2000" dirty="0">
                <a:latin typeface="+mj-lt"/>
                <a:cs typeface="Calibri" panose="020F0502020204030204" pitchFamily="34" charset="0"/>
              </a:rPr>
              <a:t>Evidence suggests individuals living with HIV are at increased risk of acquiring HPV and persistent infection, as well as frequent carriage of multiple types of HPV and increased risk of HPV related rapidly progressive malignancies</a:t>
            </a:r>
          </a:p>
          <a:p>
            <a:pPr>
              <a:lnSpc>
                <a:spcPct val="107000"/>
              </a:lnSpc>
              <a:spcAft>
                <a:spcPts val="800"/>
              </a:spcAft>
            </a:pPr>
            <a:r>
              <a:rPr lang="en-GB" sz="2000" dirty="0">
                <a:latin typeface="+mj-lt"/>
                <a:cs typeface="Calibri" panose="020F0502020204030204" pitchFamily="34" charset="0"/>
              </a:rPr>
              <a:t>Individuals in the eligible cohort who are positive for Human Immunodeficiency Virus (HIV) should be given a 3-dose schedule of HPV vaccine regardless of CD4 count, antiretroviral therapy use or viral load.</a:t>
            </a:r>
          </a:p>
          <a:p>
            <a:pPr>
              <a:lnSpc>
                <a:spcPct val="107000"/>
              </a:lnSpc>
              <a:spcAft>
                <a:spcPts val="800"/>
              </a:spcAft>
            </a:pPr>
            <a:r>
              <a:rPr lang="en-GB" sz="2000" dirty="0">
                <a:latin typeface="+mj-lt"/>
                <a:cs typeface="Calibri" panose="020F0502020204030204" pitchFamily="34" charset="0"/>
              </a:rPr>
              <a:t>HPV vaccines are known to be safe and immunogenic for individuals infected with HIV although the immune response and its effectiveness may be less than that observed among those who are not HIV infected.</a:t>
            </a:r>
          </a:p>
          <a:p>
            <a:pPr>
              <a:lnSpc>
                <a:spcPct val="107000"/>
              </a:lnSpc>
              <a:spcAft>
                <a:spcPts val="800"/>
              </a:spcAft>
            </a:pPr>
            <a:r>
              <a:rPr lang="en-GB" sz="2000" dirty="0">
                <a:latin typeface="+mj-lt"/>
                <a:cs typeface="Calibri" panose="020F0502020204030204" pitchFamily="34" charset="0"/>
              </a:rPr>
              <a:t>Individuals known to be immunocompromised at the time of vaccination should be offered a 3-dose course of vaccine.</a:t>
            </a:r>
          </a:p>
        </p:txBody>
      </p:sp>
      <p:sp>
        <p:nvSpPr>
          <p:cNvPr id="4" name="Footer Placeholder 3"/>
          <p:cNvSpPr>
            <a:spLocks noGrp="1"/>
          </p:cNvSpPr>
          <p:nvPr>
            <p:ph type="ftr" sz="quarter" idx="11"/>
          </p:nvPr>
        </p:nvSpPr>
        <p:spPr>
          <a:xfrm>
            <a:off x="907026" y="61981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35</a:t>
            </a:fld>
            <a:endParaRPr lang="en-GB"/>
          </a:p>
        </p:txBody>
      </p:sp>
    </p:spTree>
    <p:extLst>
      <p:ext uri="{BB962C8B-B14F-4D97-AF65-F5344CB8AC3E}">
        <p14:creationId xmlns:p14="http://schemas.microsoft.com/office/powerpoint/2010/main" val="41964108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847" y="239390"/>
            <a:ext cx="11548153" cy="816403"/>
          </a:xfrm>
        </p:spPr>
        <p:txBody>
          <a:bodyPr/>
          <a:lstStyle/>
          <a:p>
            <a:r>
              <a:rPr lang="en-GB" b="1" dirty="0">
                <a:cs typeface="Calibri" panose="020F0502020204030204" pitchFamily="34" charset="0"/>
              </a:rPr>
              <a:t>HPV vaccine dosage and schedule</a:t>
            </a:r>
            <a:br>
              <a:rPr lang="en-GB" b="1" dirty="0">
                <a:latin typeface="Calibri" panose="020F0502020204030204" pitchFamily="34" charset="0"/>
                <a:cs typeface="Calibri" panose="020F0502020204030204" pitchFamily="34" charset="0"/>
              </a:rPr>
            </a:br>
            <a:endParaRPr lang="en-GB" dirty="0"/>
          </a:p>
        </p:txBody>
      </p:sp>
      <p:sp>
        <p:nvSpPr>
          <p:cNvPr id="3" name="Content Placeholder 2"/>
          <p:cNvSpPr>
            <a:spLocks noGrp="1"/>
          </p:cNvSpPr>
          <p:nvPr>
            <p:ph idx="1"/>
          </p:nvPr>
        </p:nvSpPr>
        <p:spPr>
          <a:xfrm>
            <a:off x="838200" y="1326382"/>
            <a:ext cx="10515600" cy="4488791"/>
          </a:xfrm>
        </p:spPr>
        <p:txBody>
          <a:bodyPr/>
          <a:lstStyle/>
          <a:p>
            <a:pPr>
              <a:lnSpc>
                <a:spcPct val="150000"/>
              </a:lnSpc>
            </a:pPr>
            <a:r>
              <a:rPr lang="en-GB" sz="1800" dirty="0">
                <a:latin typeface="+mj-lt"/>
                <a:cs typeface="Calibri" panose="020F0502020204030204" pitchFamily="34" charset="0"/>
              </a:rPr>
              <a:t>Prior infection with one HPV type does not diminish the efficacy of the vaccine against other HPV types included in the vaccine</a:t>
            </a:r>
          </a:p>
          <a:p>
            <a:pPr>
              <a:lnSpc>
                <a:spcPct val="150000"/>
              </a:lnSpc>
            </a:pPr>
            <a:r>
              <a:rPr lang="en-GB" sz="1800" dirty="0">
                <a:latin typeface="+mj-lt"/>
                <a:cs typeface="Calibri" panose="020F0502020204030204" pitchFamily="34" charset="0"/>
              </a:rPr>
              <a:t>To get the best protection, it is important the full course of vaccination is received</a:t>
            </a:r>
          </a:p>
          <a:p>
            <a:pPr>
              <a:lnSpc>
                <a:spcPct val="150000"/>
              </a:lnSpc>
            </a:pPr>
            <a:r>
              <a:rPr lang="en-GB" sz="1800" dirty="0">
                <a:latin typeface="+mj-lt"/>
                <a:cs typeface="Calibri" panose="020F0502020204030204" pitchFamily="34" charset="0"/>
              </a:rPr>
              <a:t>Booster doses are not currently indicated</a:t>
            </a:r>
          </a:p>
          <a:p>
            <a:pPr>
              <a:lnSpc>
                <a:spcPct val="150000"/>
              </a:lnSpc>
            </a:pPr>
            <a:r>
              <a:rPr lang="en-GB" sz="1800" dirty="0">
                <a:latin typeface="+mj-lt"/>
                <a:cs typeface="Calibri" panose="020F0502020204030204" pitchFamily="34" charset="0"/>
              </a:rPr>
              <a:t>Current studies show protection is maintained for at least 10 years although protection is expected to last longer</a:t>
            </a:r>
          </a:p>
          <a:p>
            <a:pPr>
              <a:lnSpc>
                <a:spcPct val="150000"/>
              </a:lnSpc>
            </a:pPr>
            <a:r>
              <a:rPr lang="en-GB" sz="1800" dirty="0">
                <a:latin typeface="+mj-lt"/>
                <a:cs typeface="Calibri" panose="020F0502020204030204" pitchFamily="34" charset="0"/>
              </a:rPr>
              <a:t>Long-term follow-up studies are in place to evaluate length of protection and will determine the need for any subsequent boosters</a:t>
            </a:r>
          </a:p>
        </p:txBody>
      </p:sp>
      <p:sp>
        <p:nvSpPr>
          <p:cNvPr id="4" name="Footer Placeholder 3"/>
          <p:cNvSpPr>
            <a:spLocks noGrp="1"/>
          </p:cNvSpPr>
          <p:nvPr>
            <p:ph type="ftr" sz="quarter" idx="11"/>
          </p:nvPr>
        </p:nvSpPr>
        <p:spPr>
          <a:xfrm>
            <a:off x="838200" y="6181674"/>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36</a:t>
            </a:fld>
            <a:endParaRPr lang="en-GB"/>
          </a:p>
        </p:txBody>
      </p:sp>
    </p:spTree>
    <p:extLst>
      <p:ext uri="{BB962C8B-B14F-4D97-AF65-F5344CB8AC3E}">
        <p14:creationId xmlns:p14="http://schemas.microsoft.com/office/powerpoint/2010/main" val="13711482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8322"/>
          </a:xfrm>
        </p:spPr>
        <p:txBody>
          <a:bodyPr/>
          <a:lstStyle/>
          <a:p>
            <a:pPr marL="0" indent="0"/>
            <a:r>
              <a:rPr lang="en-GB" sz="3200" b="1" dirty="0">
                <a:latin typeface="+mn-lt"/>
                <a:cs typeface="Calibri" panose="020F0502020204030204" pitchFamily="34" charset="0"/>
              </a:rPr>
              <a:t>Legal frameworks for administration of HPV vaccine</a:t>
            </a:r>
          </a:p>
        </p:txBody>
      </p:sp>
      <p:sp>
        <p:nvSpPr>
          <p:cNvPr id="3" name="Content Placeholder 2"/>
          <p:cNvSpPr>
            <a:spLocks noGrp="1"/>
          </p:cNvSpPr>
          <p:nvPr>
            <p:ph idx="1"/>
          </p:nvPr>
        </p:nvSpPr>
        <p:spPr>
          <a:xfrm>
            <a:off x="838200" y="1072173"/>
            <a:ext cx="10796752" cy="4232953"/>
          </a:xfrm>
        </p:spPr>
        <p:txBody>
          <a:bodyPr/>
          <a:lstStyle/>
          <a:p>
            <a:pPr marL="0" indent="0">
              <a:buNone/>
            </a:pPr>
            <a:r>
              <a:rPr lang="en-GB" sz="1800" dirty="0">
                <a:latin typeface="+mj-lt"/>
                <a:cs typeface="Calibri" panose="020F0502020204030204" pitchFamily="34" charset="0"/>
              </a:rPr>
              <a:t>Gardasil 9 is a prescription only medicines and should only be administered using one of the following:</a:t>
            </a:r>
          </a:p>
          <a:p>
            <a:r>
              <a:rPr lang="en-GB" sz="1800" dirty="0">
                <a:latin typeface="+mj-lt"/>
                <a:cs typeface="Calibri" panose="020F0502020204030204" pitchFamily="34" charset="0"/>
              </a:rPr>
              <a:t>Prescription written manually or electronically by a registered medical practitioner or other authorised prescriber</a:t>
            </a:r>
          </a:p>
          <a:p>
            <a:r>
              <a:rPr lang="en-GB" sz="1800" dirty="0">
                <a:latin typeface="+mj-lt"/>
                <a:cs typeface="Calibri" panose="020F0502020204030204" pitchFamily="34" charset="0"/>
              </a:rPr>
              <a:t>Patient Specific Direction (PSD)</a:t>
            </a:r>
          </a:p>
          <a:p>
            <a:r>
              <a:rPr lang="en-GB" sz="1800" dirty="0">
                <a:latin typeface="+mj-lt"/>
                <a:cs typeface="Calibri" panose="020F0502020204030204" pitchFamily="34" charset="0"/>
              </a:rPr>
              <a:t>Patient Group Direction (PGD)</a:t>
            </a:r>
          </a:p>
          <a:p>
            <a:pPr marL="0" indent="0">
              <a:buNone/>
            </a:pPr>
            <a:endParaRPr lang="en-GB" sz="1800" dirty="0">
              <a:latin typeface="+mj-lt"/>
              <a:cs typeface="Calibri" panose="020F0502020204030204" pitchFamily="34" charset="0"/>
            </a:endParaRPr>
          </a:p>
          <a:p>
            <a:pPr marL="0" indent="0">
              <a:buNone/>
            </a:pPr>
            <a:r>
              <a:rPr lang="en-GB" sz="1800" dirty="0">
                <a:latin typeface="+mj-lt"/>
                <a:cs typeface="Calibri" panose="020F0502020204030204" pitchFamily="34" charset="0"/>
              </a:rPr>
              <a:t>UK Health Security Agency (UKHSA) provide updated PGDs (Patient Group Directions) which are available at the </a:t>
            </a:r>
            <a:r>
              <a:rPr lang="en-GB" sz="1800" dirty="0">
                <a:latin typeface="+mj-lt"/>
                <a:cs typeface="Calibri" panose="020F0502020204030204" pitchFamily="34" charset="0"/>
                <a:hlinkClick r:id="rId3"/>
              </a:rPr>
              <a:t>Vaccine resources for health and social care professionals - Public Health Wales page</a:t>
            </a:r>
            <a:r>
              <a:rPr lang="en-GB" sz="1800" dirty="0">
                <a:latin typeface="+mj-lt"/>
                <a:cs typeface="Calibri" panose="020F0502020204030204" pitchFamily="34" charset="0"/>
              </a:rPr>
              <a:t>. These are template PGD’s that can be amended locally by health boards.</a:t>
            </a:r>
          </a:p>
          <a:p>
            <a:pPr marL="0" indent="0">
              <a:buNone/>
            </a:pPr>
            <a:r>
              <a:rPr lang="en-GB" sz="1800" dirty="0">
                <a:latin typeface="+mj-lt"/>
                <a:cs typeface="Calibri" panose="020F0502020204030204" pitchFamily="34" charset="0"/>
              </a:rPr>
              <a:t>Providers may choose to use this to source their own PGDs locally or prescribe the vaccination on an individual patient basis using a PSD.</a:t>
            </a:r>
          </a:p>
          <a:p>
            <a:pPr marL="0" indent="0">
              <a:buNone/>
            </a:pPr>
            <a:r>
              <a:rPr lang="en-GB" sz="1800" dirty="0">
                <a:latin typeface="+mj-lt"/>
                <a:cs typeface="Calibri" panose="020F0502020204030204" pitchFamily="34" charset="0"/>
              </a:rPr>
              <a:t>The currently approved schedule for HPV vaccine is a 2-dose course. Use of a single dose is therefore off-label.</a:t>
            </a:r>
          </a:p>
          <a:p>
            <a:pPr marL="0" indent="0">
              <a:buNone/>
            </a:pPr>
            <a:r>
              <a:rPr lang="en-GB" sz="1800" dirty="0">
                <a:latin typeface="+mj-lt"/>
                <a:cs typeface="Calibri" panose="020F0502020204030204" pitchFamily="34" charset="0"/>
              </a:rPr>
              <a:t>In line with advice from the MHRA, where authoritative advice and current practices supports the use of a medicine outside the terms of it’s license, it is not always necessary to draw attention to this when seeking consent</a:t>
            </a:r>
          </a:p>
        </p:txBody>
      </p:sp>
      <p:sp>
        <p:nvSpPr>
          <p:cNvPr id="4" name="Footer Placeholder 3"/>
          <p:cNvSpPr>
            <a:spLocks noGrp="1"/>
          </p:cNvSpPr>
          <p:nvPr>
            <p:ph type="ftr" sz="quarter" idx="11"/>
          </p:nvPr>
        </p:nvSpPr>
        <p:spPr>
          <a:xfrm>
            <a:off x="838200" y="622100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37</a:t>
            </a:fld>
            <a:endParaRPr lang="en-GB"/>
          </a:p>
        </p:txBody>
      </p:sp>
    </p:spTree>
    <p:extLst>
      <p:ext uri="{BB962C8B-B14F-4D97-AF65-F5344CB8AC3E}">
        <p14:creationId xmlns:p14="http://schemas.microsoft.com/office/powerpoint/2010/main" val="42418698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338"/>
            <a:ext cx="10515600" cy="1325563"/>
          </a:xfrm>
        </p:spPr>
        <p:txBody>
          <a:bodyPr/>
          <a:lstStyle/>
          <a:p>
            <a:pPr marL="0" indent="0"/>
            <a:r>
              <a:rPr lang="en-GB" b="1" dirty="0">
                <a:cs typeface="Calibri" panose="020F0502020204030204" pitchFamily="34" charset="0"/>
              </a:rPr>
              <a:t>Preparation of  HPV vaccine</a:t>
            </a:r>
          </a:p>
        </p:txBody>
      </p:sp>
      <p:sp>
        <p:nvSpPr>
          <p:cNvPr id="3" name="Content Placeholder 2"/>
          <p:cNvSpPr>
            <a:spLocks noGrp="1"/>
          </p:cNvSpPr>
          <p:nvPr>
            <p:ph idx="1"/>
          </p:nvPr>
        </p:nvSpPr>
        <p:spPr>
          <a:xfrm>
            <a:off x="670141" y="974208"/>
            <a:ext cx="11223321" cy="4557125"/>
          </a:xfrm>
        </p:spPr>
        <p:txBody>
          <a:bodyPr/>
          <a:lstStyle/>
          <a:p>
            <a:pPr>
              <a:lnSpc>
                <a:spcPct val="150000"/>
              </a:lnSpc>
            </a:pPr>
            <a:r>
              <a:rPr lang="en-GB" sz="1800" dirty="0">
                <a:latin typeface="+mj-lt"/>
                <a:cs typeface="Calibri" panose="020F0502020204030204" pitchFamily="34" charset="0"/>
              </a:rPr>
              <a:t>Gardasil 9 is available for injection in a pre-filled syringe.</a:t>
            </a:r>
          </a:p>
          <a:p>
            <a:pPr>
              <a:lnSpc>
                <a:spcPct val="150000"/>
              </a:lnSpc>
            </a:pPr>
            <a:r>
              <a:rPr lang="en-GB" sz="1800" dirty="0">
                <a:latin typeface="+mj-lt"/>
                <a:cs typeface="Calibri" panose="020F0502020204030204" pitchFamily="34" charset="0"/>
              </a:rPr>
              <a:t>Shake syringe well before use to form a cloudy white suspension.</a:t>
            </a:r>
          </a:p>
          <a:p>
            <a:pPr>
              <a:lnSpc>
                <a:spcPct val="150000"/>
              </a:lnSpc>
            </a:pPr>
            <a:r>
              <a:rPr lang="en-GB" sz="1800" dirty="0">
                <a:latin typeface="+mj-lt"/>
                <a:cs typeface="Calibri" panose="020F0502020204030204" pitchFamily="34" charset="0"/>
              </a:rPr>
              <a:t>Discard the vaccine if particulates are present and/or it appears discoloured.</a:t>
            </a:r>
          </a:p>
          <a:p>
            <a:pPr>
              <a:lnSpc>
                <a:spcPct val="150000"/>
              </a:lnSpc>
            </a:pPr>
            <a:r>
              <a:rPr lang="en-GB" sz="1800" dirty="0">
                <a:latin typeface="+mj-lt"/>
                <a:cs typeface="Calibri" panose="020F0502020204030204" pitchFamily="34" charset="0"/>
              </a:rPr>
              <a:t>Select the appropriate needle length to ensure an intramuscular (IM) administration depending on the patient's size and weight.</a:t>
            </a:r>
          </a:p>
          <a:p>
            <a:pPr>
              <a:lnSpc>
                <a:spcPct val="150000"/>
              </a:lnSpc>
            </a:pPr>
            <a:r>
              <a:rPr lang="en-GB" sz="1800" dirty="0">
                <a:latin typeface="+mj-lt"/>
                <a:cs typeface="Calibri" panose="020F0502020204030204" pitchFamily="34" charset="0"/>
              </a:rPr>
              <a:t>Attach the needle by twisting in a clockwise direction until the needle fits securely onto the syringe.</a:t>
            </a:r>
          </a:p>
          <a:p>
            <a:pPr>
              <a:lnSpc>
                <a:spcPct val="150000"/>
              </a:lnSpc>
            </a:pPr>
            <a:r>
              <a:rPr lang="en-GB" sz="1800" dirty="0">
                <a:latin typeface="+mj-lt"/>
                <a:cs typeface="Calibri" panose="020F0502020204030204" pitchFamily="34" charset="0"/>
              </a:rPr>
              <a:t>Administer the entire 0.5ml dose as per standard protocol, preferably into the deltoid muscle of the arm.</a:t>
            </a:r>
          </a:p>
          <a:p>
            <a:pPr>
              <a:lnSpc>
                <a:spcPct val="150000"/>
              </a:lnSpc>
            </a:pPr>
            <a:r>
              <a:rPr lang="en-GB" sz="1800" dirty="0">
                <a:latin typeface="+mj-lt"/>
                <a:cs typeface="Calibri" panose="020F0502020204030204" pitchFamily="34" charset="0"/>
              </a:rPr>
              <a:t>The vaccine can be given at the same time as other national schedule vaccines.</a:t>
            </a:r>
            <a:r>
              <a:rPr lang="en-GB" sz="1800" dirty="0">
                <a:hlinkClick r:id="rId3"/>
              </a:rPr>
              <a:t> Human papillomavirus (HPV): the green book, chapter 18a - GOV.UK (www.gov.uk)</a:t>
            </a:r>
            <a:endParaRPr lang="en-GB" sz="1800" dirty="0">
              <a:latin typeface="+mj-lt"/>
              <a:cs typeface="Calibri" panose="020F0502020204030204" pitchFamily="34" charset="0"/>
            </a:endParaRPr>
          </a:p>
          <a:p>
            <a:pPr marL="0" indent="0" algn="ctr">
              <a:lnSpc>
                <a:spcPct val="150000"/>
              </a:lnSpc>
              <a:buNone/>
            </a:pPr>
            <a:r>
              <a:rPr lang="en-GB" sz="1800" dirty="0">
                <a:hlinkClick r:id="rId4"/>
              </a:rPr>
              <a:t>Gardasil 9 suspension for injection - Summary of Product Characteristics (</a:t>
            </a:r>
            <a:r>
              <a:rPr lang="en-GB" sz="1800" dirty="0" err="1">
                <a:hlinkClick r:id="rId4"/>
              </a:rPr>
              <a:t>SmPC</a:t>
            </a:r>
            <a:r>
              <a:rPr lang="en-GB" sz="1800" dirty="0">
                <a:hlinkClick r:id="rId4"/>
              </a:rPr>
              <a:t>) - (</a:t>
            </a:r>
            <a:r>
              <a:rPr lang="en-GB" sz="1800" dirty="0" err="1">
                <a:hlinkClick r:id="rId4"/>
              </a:rPr>
              <a:t>emc</a:t>
            </a:r>
            <a:r>
              <a:rPr lang="en-GB" sz="1800" dirty="0">
                <a:hlinkClick r:id="rId4"/>
              </a:rPr>
              <a:t>) (medicines.org.uk)</a:t>
            </a:r>
            <a:endParaRPr lang="en-GB" sz="1800" dirty="0">
              <a:latin typeface="+mj-lt"/>
              <a:cs typeface="Calibri" panose="020F0502020204030204" pitchFamily="34" charset="0"/>
            </a:endParaRPr>
          </a:p>
        </p:txBody>
      </p:sp>
      <p:sp>
        <p:nvSpPr>
          <p:cNvPr id="4" name="Footer Placeholder 3"/>
          <p:cNvSpPr>
            <a:spLocks noGrp="1"/>
          </p:cNvSpPr>
          <p:nvPr>
            <p:ph type="ftr" sz="quarter" idx="11"/>
          </p:nvPr>
        </p:nvSpPr>
        <p:spPr>
          <a:xfrm>
            <a:off x="946355" y="6248195"/>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38</a:t>
            </a:fld>
            <a:endParaRPr lang="en-GB"/>
          </a:p>
        </p:txBody>
      </p:sp>
    </p:spTree>
    <p:extLst>
      <p:ext uri="{BB962C8B-B14F-4D97-AF65-F5344CB8AC3E}">
        <p14:creationId xmlns:p14="http://schemas.microsoft.com/office/powerpoint/2010/main" val="9706123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338"/>
            <a:ext cx="10515600" cy="1325563"/>
          </a:xfrm>
        </p:spPr>
        <p:txBody>
          <a:bodyPr/>
          <a:lstStyle/>
          <a:p>
            <a:pPr marL="0" indent="0" algn="ctr"/>
            <a:r>
              <a:rPr lang="en-GB" b="1" dirty="0">
                <a:cs typeface="Calibri" panose="020F0502020204030204" pitchFamily="34" charset="0"/>
              </a:rPr>
              <a:t>Administration of Gardasil 9 with </a:t>
            </a:r>
            <a:br>
              <a:rPr lang="en-GB" b="1" dirty="0">
                <a:cs typeface="Calibri" panose="020F0502020204030204" pitchFamily="34" charset="0"/>
              </a:rPr>
            </a:br>
            <a:r>
              <a:rPr lang="en-GB" b="1" dirty="0">
                <a:cs typeface="Calibri" panose="020F0502020204030204" pitchFamily="34" charset="0"/>
              </a:rPr>
              <a:t>other vaccines</a:t>
            </a:r>
          </a:p>
        </p:txBody>
      </p:sp>
      <p:sp>
        <p:nvSpPr>
          <p:cNvPr id="3" name="Content Placeholder 2"/>
          <p:cNvSpPr>
            <a:spLocks noGrp="1"/>
          </p:cNvSpPr>
          <p:nvPr>
            <p:ph idx="1"/>
          </p:nvPr>
        </p:nvSpPr>
        <p:spPr>
          <a:xfrm>
            <a:off x="484339" y="1799225"/>
            <a:ext cx="11223321" cy="4557125"/>
          </a:xfrm>
        </p:spPr>
        <p:txBody>
          <a:bodyPr/>
          <a:lstStyle/>
          <a:p>
            <a:pPr marL="171450" lvl="0" indent="-171450" defTabSz="685800">
              <a:lnSpc>
                <a:spcPct val="100000"/>
              </a:lnSpc>
              <a:spcBef>
                <a:spcPts val="750"/>
              </a:spcBef>
              <a:buSzPct val="100000"/>
              <a:buFont typeface="Arial" pitchFamily="34"/>
            </a:pPr>
            <a:r>
              <a:rPr lang="en-GB" sz="2400" dirty="0">
                <a:solidFill>
                  <a:srgbClr val="002060"/>
                </a:solidFill>
                <a:latin typeface="Arial" panose="020B0604020202020204" pitchFamily="34" charset="0"/>
                <a:cs typeface="Arial" panose="020B0604020202020204" pitchFamily="34" charset="0"/>
              </a:rPr>
              <a:t>HPV vaccines can be given at the same time as other vaccines such as Td/ IPV, MMR, Influenza, </a:t>
            </a:r>
            <a:r>
              <a:rPr lang="en-GB" sz="2400" dirty="0" err="1">
                <a:solidFill>
                  <a:srgbClr val="002060"/>
                </a:solidFill>
                <a:latin typeface="Arial" panose="020B0604020202020204" pitchFamily="34" charset="0"/>
                <a:cs typeface="Arial" panose="020B0604020202020204" pitchFamily="34" charset="0"/>
              </a:rPr>
              <a:t>MenACWY</a:t>
            </a:r>
            <a:r>
              <a:rPr lang="en-GB" sz="2400" dirty="0">
                <a:solidFill>
                  <a:srgbClr val="002060"/>
                </a:solidFill>
                <a:latin typeface="Arial" panose="020B0604020202020204" pitchFamily="34" charset="0"/>
                <a:cs typeface="Arial" panose="020B0604020202020204" pitchFamily="34" charset="0"/>
              </a:rPr>
              <a:t> and hepatitis A and B</a:t>
            </a:r>
          </a:p>
          <a:p>
            <a:pPr marL="171450" lvl="0" indent="-171450" defTabSz="685800">
              <a:lnSpc>
                <a:spcPct val="100000"/>
              </a:lnSpc>
              <a:spcBef>
                <a:spcPts val="750"/>
              </a:spcBef>
              <a:buSzPct val="100000"/>
              <a:buFont typeface="Arial" pitchFamily="34"/>
            </a:pPr>
            <a:r>
              <a:rPr lang="en-GB" sz="2400" dirty="0">
                <a:solidFill>
                  <a:srgbClr val="002060"/>
                </a:solidFill>
                <a:latin typeface="Arial" panose="020B0604020202020204" pitchFamily="34" charset="0"/>
                <a:cs typeface="Arial" panose="020B0604020202020204" pitchFamily="34" charset="0"/>
              </a:rPr>
              <a:t>The combined hepatitis A and B vaccine (</a:t>
            </a:r>
            <a:r>
              <a:rPr lang="en-GB" sz="2400" dirty="0" err="1">
                <a:solidFill>
                  <a:srgbClr val="002060"/>
                </a:solidFill>
                <a:latin typeface="Arial" panose="020B0604020202020204" pitchFamily="34" charset="0"/>
                <a:cs typeface="Arial" panose="020B0604020202020204" pitchFamily="34" charset="0"/>
              </a:rPr>
              <a:t>Twinrix</a:t>
            </a:r>
            <a:r>
              <a:rPr lang="en-GB" sz="2400" dirty="0">
                <a:solidFill>
                  <a:srgbClr val="002060"/>
                </a:solidFill>
                <a:latin typeface="Arial" panose="020B0604020202020204" pitchFamily="34" charset="0"/>
                <a:cs typeface="Arial" panose="020B0604020202020204" pitchFamily="34" charset="0"/>
              </a:rPr>
              <a:t>®) should be offered to MSMs in conjunction with the HPV vaccine if they have not had this vaccine(s) already due to the higher likelihood of infection from these viruses and the ongoing outbreak of hepatitis A in MSMs in the UK, as per JCVI recommendations</a:t>
            </a:r>
          </a:p>
          <a:p>
            <a:pPr marL="171450" lvl="0" indent="-171450" defTabSz="685800">
              <a:lnSpc>
                <a:spcPct val="100000"/>
              </a:lnSpc>
              <a:spcBef>
                <a:spcPts val="750"/>
              </a:spcBef>
              <a:buSzPct val="100000"/>
              <a:buFont typeface="Arial" pitchFamily="34"/>
            </a:pPr>
            <a:r>
              <a:rPr lang="en-GB" sz="2400" dirty="0">
                <a:solidFill>
                  <a:srgbClr val="002060"/>
                </a:solidFill>
                <a:latin typeface="Arial" panose="020B0604020202020204" pitchFamily="34" charset="0"/>
                <a:cs typeface="Arial" panose="020B0604020202020204" pitchFamily="34" charset="0"/>
              </a:rPr>
              <a:t>The vaccines should be given at a separate site, preferably in a different limb. If given in the same limb, they should be given at least 2.5cm apart (</a:t>
            </a:r>
            <a:r>
              <a:rPr lang="en-GB" sz="2400" dirty="0">
                <a:solidFill>
                  <a:srgbClr val="002060"/>
                </a:solidFill>
                <a:latin typeface="Arial" panose="020B0604020202020204" pitchFamily="34" charset="0"/>
                <a:cs typeface="Arial" panose="020B0604020202020204" pitchFamily="34" charset="0"/>
                <a:hlinkClick r:id="rId3"/>
              </a:rPr>
              <a:t>Green Book, Chapter 4: Immunisation procedures</a:t>
            </a:r>
            <a:r>
              <a:rPr lang="en-GB" sz="2400" dirty="0">
                <a:solidFill>
                  <a:srgbClr val="002060"/>
                </a:solidFill>
                <a:latin typeface="Arial" panose="020B0604020202020204" pitchFamily="34" charset="0"/>
                <a:cs typeface="Arial" panose="020B0604020202020204" pitchFamily="34" charset="0"/>
              </a:rPr>
              <a:t>)</a:t>
            </a:r>
          </a:p>
          <a:p>
            <a:pPr>
              <a:lnSpc>
                <a:spcPct val="150000"/>
              </a:lnSpc>
            </a:pPr>
            <a:endParaRPr lang="en-GB" sz="1800" dirty="0">
              <a:latin typeface="+mj-lt"/>
              <a:cs typeface="Calibri" panose="020F0502020204030204" pitchFamily="34" charset="0"/>
            </a:endParaRPr>
          </a:p>
        </p:txBody>
      </p:sp>
      <p:sp>
        <p:nvSpPr>
          <p:cNvPr id="4" name="Footer Placeholder 3"/>
          <p:cNvSpPr>
            <a:spLocks noGrp="1"/>
          </p:cNvSpPr>
          <p:nvPr>
            <p:ph type="ftr" sz="quarter" idx="11"/>
          </p:nvPr>
        </p:nvSpPr>
        <p:spPr>
          <a:xfrm>
            <a:off x="946355" y="6248195"/>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39</a:t>
            </a:fld>
            <a:endParaRPr lang="en-GB"/>
          </a:p>
        </p:txBody>
      </p:sp>
    </p:spTree>
    <p:extLst>
      <p:ext uri="{BB962C8B-B14F-4D97-AF65-F5344CB8AC3E}">
        <p14:creationId xmlns:p14="http://schemas.microsoft.com/office/powerpoint/2010/main" val="527692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lnSpc>
                <a:spcPct val="107000"/>
              </a:lnSpc>
              <a:spcAft>
                <a:spcPts val="800"/>
              </a:spcAft>
              <a:tabLst>
                <a:tab pos="455930" algn="l"/>
              </a:tabLst>
            </a:pPr>
            <a:r>
              <a:rPr lang="en-GB" b="1" dirty="0">
                <a:ea typeface="Calibri" panose="020F0502020204030204" pitchFamily="34" charset="0"/>
                <a:cs typeface="Times New Roman" panose="02020603050405020304" pitchFamily="18" charset="0"/>
              </a:rPr>
              <a:t>Aims of Resource</a:t>
            </a:r>
          </a:p>
        </p:txBody>
      </p:sp>
      <p:sp>
        <p:nvSpPr>
          <p:cNvPr id="3" name="Content Placeholder 2"/>
          <p:cNvSpPr>
            <a:spLocks noGrp="1"/>
          </p:cNvSpPr>
          <p:nvPr>
            <p:ph idx="1"/>
          </p:nvPr>
        </p:nvSpPr>
        <p:spPr>
          <a:xfrm>
            <a:off x="838200" y="1477108"/>
            <a:ext cx="10515600" cy="4699855"/>
          </a:xfrm>
        </p:spPr>
        <p:txBody>
          <a:bodyPr/>
          <a:lstStyle/>
          <a:p>
            <a:pPr marL="342900" lvl="0" indent="-342900">
              <a:lnSpc>
                <a:spcPct val="107000"/>
              </a:lnSpc>
              <a:spcAft>
                <a:spcPts val="800"/>
              </a:spcAft>
              <a:tabLst>
                <a:tab pos="455930" algn="l"/>
              </a:tabLst>
            </a:pPr>
            <a:r>
              <a:rPr lang="en-GB" sz="2000" dirty="0">
                <a:latin typeface="+mj-lt"/>
                <a:ea typeface="Calibri" panose="020F0502020204030204" pitchFamily="34" charset="0"/>
                <a:cs typeface="Times New Roman" panose="02020603050405020304" pitchFamily="18" charset="0"/>
              </a:rPr>
              <a:t>To provide information for healthcare practitioners involved in advising on and delivering the HPV vaccination programme.</a:t>
            </a:r>
          </a:p>
          <a:p>
            <a:pPr marL="342900" lvl="0" indent="-342900">
              <a:lnSpc>
                <a:spcPct val="107000"/>
              </a:lnSpc>
              <a:spcAft>
                <a:spcPts val="800"/>
              </a:spcAft>
              <a:tabLst>
                <a:tab pos="455930" algn="l"/>
              </a:tabLst>
            </a:pPr>
            <a:r>
              <a:rPr lang="en-GB" sz="2000" dirty="0">
                <a:latin typeface="+mj-lt"/>
                <a:ea typeface="Calibri" panose="020F0502020204030204" pitchFamily="34" charset="0"/>
                <a:cs typeface="Times New Roman" panose="02020603050405020304" pitchFamily="18" charset="0"/>
              </a:rPr>
              <a:t>To raise awareness of the current epidemiology of HPV.</a:t>
            </a:r>
          </a:p>
          <a:p>
            <a:pPr marL="342900" lvl="0" indent="-342900">
              <a:lnSpc>
                <a:spcPct val="107000"/>
              </a:lnSpc>
              <a:spcAft>
                <a:spcPts val="800"/>
              </a:spcAft>
              <a:tabLst>
                <a:tab pos="455930" algn="l"/>
              </a:tabLst>
            </a:pPr>
            <a:r>
              <a:rPr lang="en-GB" sz="2000" dirty="0">
                <a:latin typeface="+mj-lt"/>
                <a:ea typeface="Calibri" panose="020F0502020204030204" pitchFamily="34" charset="0"/>
                <a:cs typeface="Times New Roman" panose="02020603050405020304" pitchFamily="18" charset="0"/>
              </a:rPr>
              <a:t>To describe the programme details including administration of the vaccine, eligibility, recommended dosage and schedule, contraindications, precautions and potential adverse reactions.</a:t>
            </a:r>
          </a:p>
          <a:p>
            <a:pPr marL="342900" lvl="0" indent="-342900">
              <a:lnSpc>
                <a:spcPct val="107000"/>
              </a:lnSpc>
              <a:spcAft>
                <a:spcPts val="800"/>
              </a:spcAft>
              <a:tabLst>
                <a:tab pos="455930" algn="l"/>
              </a:tabLst>
            </a:pPr>
            <a:r>
              <a:rPr lang="en-GB" sz="2000" dirty="0">
                <a:latin typeface="+mj-lt"/>
                <a:ea typeface="Calibri" panose="020F0502020204030204" pitchFamily="34" charset="0"/>
                <a:cs typeface="Times New Roman" panose="02020603050405020304" pitchFamily="18" charset="0"/>
              </a:rPr>
              <a:t>To raise awareness of the impact of the HPV vaccination programme</a:t>
            </a:r>
            <a:r>
              <a:rPr lang="en-GB" dirty="0">
                <a:latin typeface="+mj-lt"/>
                <a:ea typeface="Calibri" panose="020F0502020204030204" pitchFamily="34" charset="0"/>
                <a:cs typeface="Times New Roman" panose="02020603050405020304" pitchFamily="18" charset="0"/>
              </a:rPr>
              <a:t>.</a:t>
            </a:r>
          </a:p>
        </p:txBody>
      </p:sp>
      <p:sp>
        <p:nvSpPr>
          <p:cNvPr id="4" name="Footer Placeholder 3"/>
          <p:cNvSpPr>
            <a:spLocks noGrp="1"/>
          </p:cNvSpPr>
          <p:nvPr>
            <p:ph type="ftr" sz="quarter" idx="11"/>
          </p:nvPr>
        </p:nvSpPr>
        <p:spPr>
          <a:xfrm>
            <a:off x="838200" y="61769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38632093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GB" b="1" dirty="0">
                <a:cs typeface="Calibri" panose="020F0502020204030204" pitchFamily="34" charset="0"/>
              </a:rPr>
              <a:t>Contraindications </a:t>
            </a:r>
          </a:p>
        </p:txBody>
      </p:sp>
      <p:sp>
        <p:nvSpPr>
          <p:cNvPr id="3" name="Content Placeholder 2"/>
          <p:cNvSpPr>
            <a:spLocks noGrp="1"/>
          </p:cNvSpPr>
          <p:nvPr>
            <p:ph idx="1"/>
          </p:nvPr>
        </p:nvSpPr>
        <p:spPr>
          <a:xfrm>
            <a:off x="838200" y="1477108"/>
            <a:ext cx="10515600" cy="3844905"/>
          </a:xfrm>
        </p:spPr>
        <p:txBody>
          <a:bodyPr/>
          <a:lstStyle/>
          <a:p>
            <a:pPr>
              <a:lnSpc>
                <a:spcPct val="150000"/>
              </a:lnSpc>
            </a:pPr>
            <a:r>
              <a:rPr lang="en-GB" sz="2000" dirty="0">
                <a:latin typeface="+mj-lt"/>
                <a:cs typeface="Calibri" panose="020F0502020204030204" pitchFamily="34" charset="0"/>
              </a:rPr>
              <a:t>Gardasil 9 should not be administered to those who have had:</a:t>
            </a:r>
          </a:p>
          <a:p>
            <a:pPr lvl="1">
              <a:lnSpc>
                <a:spcPct val="150000"/>
              </a:lnSpc>
            </a:pPr>
            <a:r>
              <a:rPr lang="en-GB" sz="2000" dirty="0">
                <a:latin typeface="+mj-lt"/>
                <a:cs typeface="Calibri" panose="020F0502020204030204" pitchFamily="34" charset="0"/>
              </a:rPr>
              <a:t>A confirmed anaphylaxis to a previous dose of the vaccine</a:t>
            </a:r>
          </a:p>
          <a:p>
            <a:pPr lvl="1">
              <a:lnSpc>
                <a:spcPct val="150000"/>
              </a:lnSpc>
            </a:pPr>
            <a:r>
              <a:rPr lang="en-GB" sz="2000" dirty="0">
                <a:latin typeface="+mj-lt"/>
                <a:cs typeface="Calibri" panose="020F0502020204030204" pitchFamily="34" charset="0"/>
              </a:rPr>
              <a:t>A confirmed anaphylaxis to any constituent or excipient of the vaccine</a:t>
            </a:r>
          </a:p>
          <a:p>
            <a:pPr marL="0" indent="0">
              <a:lnSpc>
                <a:spcPct val="150000"/>
              </a:lnSpc>
              <a:buNone/>
            </a:pPr>
            <a:r>
              <a:rPr lang="en-GB" sz="2000" b="1" dirty="0">
                <a:latin typeface="+mj-lt"/>
                <a:cs typeface="Calibri" panose="020F0502020204030204" pitchFamily="34" charset="0"/>
              </a:rPr>
              <a:t>Please note</a:t>
            </a:r>
            <a:r>
              <a:rPr lang="en-GB" sz="2000" dirty="0">
                <a:latin typeface="+mj-lt"/>
                <a:cs typeface="Calibri" panose="020F0502020204030204" pitchFamily="34" charset="0"/>
              </a:rPr>
              <a:t>: Yeast allergy is not a contraindication to the HPV vaccine. Even though Gardasil 9 is grown in yeast cells, the final vaccine product does not contain any yeast.</a:t>
            </a:r>
          </a:p>
          <a:p>
            <a:pPr marL="0" indent="0">
              <a:lnSpc>
                <a:spcPct val="150000"/>
              </a:lnSpc>
              <a:buNone/>
            </a:pPr>
            <a:r>
              <a:rPr lang="en-GB" sz="2000" dirty="0">
                <a:solidFill>
                  <a:srgbClr val="002060"/>
                </a:solidFill>
                <a:latin typeface="Arial" panose="020B0604020202020204" pitchFamily="34" charset="0"/>
                <a:cs typeface="Arial" panose="020B0604020202020204" pitchFamily="34" charset="0"/>
              </a:rPr>
              <a:t>For further information refer to </a:t>
            </a:r>
            <a:r>
              <a:rPr lang="en-GB" sz="2000" dirty="0">
                <a:solidFill>
                  <a:prstClr val="black"/>
                </a:solidFill>
                <a:latin typeface="Arial" panose="020B0604020202020204" pitchFamily="34" charset="0"/>
                <a:cs typeface="Arial" panose="020B0604020202020204" pitchFamily="34" charset="0"/>
                <a:hlinkClick r:id="rId3"/>
              </a:rPr>
              <a:t>Human papillomavirus (HPV): the green book, chapter 18a - GOV.UK (www.gov.uk)</a:t>
            </a:r>
            <a:r>
              <a:rPr lang="en-GB" sz="2000" dirty="0">
                <a:solidFill>
                  <a:prstClr val="black"/>
                </a:solidFill>
                <a:latin typeface="Arial" panose="020B0604020202020204" pitchFamily="34" charset="0"/>
                <a:cs typeface="Arial" panose="020B0604020202020204" pitchFamily="34" charset="0"/>
              </a:rPr>
              <a:t> or </a:t>
            </a:r>
            <a:r>
              <a:rPr lang="en-GB" sz="2000" dirty="0" err="1">
                <a:solidFill>
                  <a:srgbClr val="002060"/>
                </a:solidFill>
                <a:latin typeface="Arial" panose="020B0604020202020204" pitchFamily="34" charset="0"/>
                <a:cs typeface="Arial" panose="020B0604020202020204" pitchFamily="34" charset="0"/>
                <a:hlinkClick r:id="rId4"/>
              </a:rPr>
              <a:t>SmPC</a:t>
            </a:r>
            <a:r>
              <a:rPr lang="en-GB" sz="2000" dirty="0">
                <a:solidFill>
                  <a:srgbClr val="002060"/>
                </a:solidFill>
                <a:latin typeface="Arial" panose="020B0604020202020204" pitchFamily="34" charset="0"/>
                <a:cs typeface="Arial" panose="020B0604020202020204" pitchFamily="34" charset="0"/>
                <a:hlinkClick r:id="rId4"/>
              </a:rPr>
              <a:t> </a:t>
            </a:r>
            <a:endParaRPr lang="en-GB" sz="2000" dirty="0">
              <a:solidFill>
                <a:srgbClr val="002060"/>
              </a:solidFill>
              <a:latin typeface="Arial" panose="020B0604020202020204" pitchFamily="34" charset="0"/>
              <a:cs typeface="Arial" panose="020B0604020202020204" pitchFamily="34" charset="0"/>
            </a:endParaRPr>
          </a:p>
          <a:p>
            <a:pPr marL="0" indent="0">
              <a:lnSpc>
                <a:spcPct val="150000"/>
              </a:lnSpc>
              <a:buNone/>
            </a:pPr>
            <a:endParaRPr lang="en-GB" sz="2000" dirty="0">
              <a:latin typeface="+mj-lt"/>
              <a:cs typeface="Calibri" panose="020F0502020204030204" pitchFamily="34" charset="0"/>
            </a:endParaRPr>
          </a:p>
          <a:p>
            <a:pPr marL="0" indent="0">
              <a:lnSpc>
                <a:spcPct val="150000"/>
              </a:lnSpc>
              <a:buNone/>
            </a:pPr>
            <a:endParaRPr lang="en-GB" sz="2000" dirty="0">
              <a:latin typeface="+mj-lt"/>
              <a:cs typeface="Calibri" panose="020F0502020204030204" pitchFamily="34" charset="0"/>
            </a:endParaRPr>
          </a:p>
          <a:p>
            <a:pPr marL="0" indent="0">
              <a:lnSpc>
                <a:spcPct val="150000"/>
              </a:lnSpc>
              <a:buNone/>
            </a:pPr>
            <a:endParaRPr lang="en-GB" sz="2000" dirty="0">
              <a:latin typeface="Calibri" panose="020F0502020204030204" pitchFamily="34" charset="0"/>
              <a:cs typeface="Calibri" panose="020F0502020204030204" pitchFamily="34" charset="0"/>
            </a:endParaRPr>
          </a:p>
          <a:p>
            <a:endParaRPr lang="en-GB" sz="2400" dirty="0">
              <a:latin typeface="Calibri" panose="020F0502020204030204" pitchFamily="34" charset="0"/>
              <a:cs typeface="Calibri" panose="020F0502020204030204" pitchFamily="34" charset="0"/>
            </a:endParaRPr>
          </a:p>
        </p:txBody>
      </p:sp>
      <p:sp>
        <p:nvSpPr>
          <p:cNvPr id="4" name="Footer Placeholder 3"/>
          <p:cNvSpPr>
            <a:spLocks noGrp="1"/>
          </p:cNvSpPr>
          <p:nvPr>
            <p:ph type="ftr" sz="quarter" idx="11"/>
          </p:nvPr>
        </p:nvSpPr>
        <p:spPr>
          <a:xfrm>
            <a:off x="838200" y="6237492"/>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23679646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GB" b="1" dirty="0">
                <a:cs typeface="Calibri" panose="020F0502020204030204" pitchFamily="34" charset="0"/>
              </a:rPr>
              <a:t>Bleeding disorders</a:t>
            </a:r>
          </a:p>
        </p:txBody>
      </p:sp>
      <p:sp>
        <p:nvSpPr>
          <p:cNvPr id="3" name="Content Placeholder 2"/>
          <p:cNvSpPr>
            <a:spLocks noGrp="1"/>
          </p:cNvSpPr>
          <p:nvPr>
            <p:ph idx="1"/>
          </p:nvPr>
        </p:nvSpPr>
        <p:spPr>
          <a:xfrm>
            <a:off x="632717" y="1158610"/>
            <a:ext cx="10515600" cy="3844905"/>
          </a:xfrm>
        </p:spPr>
        <p:txBody>
          <a:bodyPr/>
          <a:lstStyle/>
          <a:p>
            <a:r>
              <a:rPr lang="en-GB" sz="2000" dirty="0"/>
              <a:t>Individuals with bleeding disorders may be vaccinated intramuscularly if, in the opinion of a doctor familiar with the individual’s bleeding risk, vaccines or similar small volume intramuscular injections can be administered with reasonable safety by this route. </a:t>
            </a:r>
          </a:p>
          <a:p>
            <a:r>
              <a:rPr lang="en-GB" sz="2000" dirty="0"/>
              <a:t>If the individual receives medication/treatment to reduce bleeding, for example treatment for haemophilia, intramuscular vaccination can be scheduled shortly after such medication/treatment is administered. Individuals on stable anticoagulation therapy, including individuals on warfarin who are up to date with their scheduled INR testing and whose latest INR was below the upper threshold of their therapeutic range, can receive intramuscular vaccination. </a:t>
            </a:r>
          </a:p>
          <a:p>
            <a:r>
              <a:rPr lang="en-GB" sz="2000" dirty="0"/>
              <a:t>A fine needle (equal to 23 gauge or finer calibre such as 25 gauge) should be used for the vaccination, followed by firm pressure applied to the site (without rubbing) for at least 2 minutes. </a:t>
            </a:r>
          </a:p>
          <a:p>
            <a:pPr marL="0" indent="0" algn="ctr">
              <a:buNone/>
            </a:pPr>
            <a:r>
              <a:rPr lang="en-GB" sz="2000" b="1" dirty="0"/>
              <a:t>If in any doubt, consult with the clinician responsible for prescribing or monitoring the individual’s anticoagulant therapy.</a:t>
            </a:r>
          </a:p>
          <a:p>
            <a:pPr marL="0" indent="0">
              <a:lnSpc>
                <a:spcPct val="150000"/>
              </a:lnSpc>
              <a:buNone/>
            </a:pPr>
            <a:endParaRPr lang="en-GB" sz="2000" dirty="0">
              <a:latin typeface="Calibri" panose="020F0502020204030204" pitchFamily="34" charset="0"/>
              <a:cs typeface="Calibri" panose="020F0502020204030204" pitchFamily="34" charset="0"/>
            </a:endParaRPr>
          </a:p>
          <a:p>
            <a:endParaRPr lang="en-GB" sz="2400" dirty="0">
              <a:latin typeface="Calibri" panose="020F0502020204030204" pitchFamily="34" charset="0"/>
              <a:cs typeface="Calibri" panose="020F0502020204030204" pitchFamily="34" charset="0"/>
            </a:endParaRPr>
          </a:p>
        </p:txBody>
      </p:sp>
      <p:sp>
        <p:nvSpPr>
          <p:cNvPr id="4" name="Footer Placeholder 3"/>
          <p:cNvSpPr>
            <a:spLocks noGrp="1"/>
          </p:cNvSpPr>
          <p:nvPr>
            <p:ph type="ftr" sz="quarter" idx="11"/>
          </p:nvPr>
        </p:nvSpPr>
        <p:spPr>
          <a:xfrm>
            <a:off x="838200" y="6237492"/>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41</a:t>
            </a:fld>
            <a:endParaRPr lang="en-GB"/>
          </a:p>
        </p:txBody>
      </p:sp>
    </p:spTree>
    <p:extLst>
      <p:ext uri="{BB962C8B-B14F-4D97-AF65-F5344CB8AC3E}">
        <p14:creationId xmlns:p14="http://schemas.microsoft.com/office/powerpoint/2010/main" val="7002980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E2616-F963-42E8-9E31-5CFFA433208C}"/>
              </a:ext>
            </a:extLst>
          </p:cNvPr>
          <p:cNvSpPr>
            <a:spLocks noGrp="1"/>
          </p:cNvSpPr>
          <p:nvPr>
            <p:ph type="title"/>
          </p:nvPr>
        </p:nvSpPr>
        <p:spPr/>
        <p:txBody>
          <a:bodyPr/>
          <a:lstStyle/>
          <a:p>
            <a:r>
              <a:rPr lang="en-GB" b="1" dirty="0">
                <a:cs typeface="Calibri" panose="020F0502020204030204" pitchFamily="34" charset="0"/>
              </a:rPr>
              <a:t>HPV vaccination and pregnancy</a:t>
            </a:r>
          </a:p>
        </p:txBody>
      </p:sp>
      <p:sp>
        <p:nvSpPr>
          <p:cNvPr id="3" name="Content Placeholder 2">
            <a:extLst>
              <a:ext uri="{FF2B5EF4-FFF2-40B4-BE49-F238E27FC236}">
                <a16:creationId xmlns:a16="http://schemas.microsoft.com/office/drawing/2014/main" id="{9C93923B-D24D-4E54-8C31-D7CA1F360C6B}"/>
              </a:ext>
            </a:extLst>
          </p:cNvPr>
          <p:cNvSpPr>
            <a:spLocks noGrp="1"/>
          </p:cNvSpPr>
          <p:nvPr>
            <p:ph idx="1"/>
          </p:nvPr>
        </p:nvSpPr>
        <p:spPr>
          <a:xfrm>
            <a:off x="838200" y="1235948"/>
            <a:ext cx="10515600" cy="4181246"/>
          </a:xfrm>
        </p:spPr>
        <p:txBody>
          <a:bodyPr/>
          <a:lstStyle/>
          <a:p>
            <a:pPr>
              <a:lnSpc>
                <a:spcPct val="100000"/>
              </a:lnSpc>
            </a:pPr>
            <a:r>
              <a:rPr lang="en-GB" sz="2000" dirty="0">
                <a:latin typeface="+mj-lt"/>
                <a:cs typeface="Calibri" panose="020F0502020204030204" pitchFamily="34" charset="0"/>
              </a:rPr>
              <a:t>Pregnancy is not a contraindication or precaution for receiving HPV vaccination. </a:t>
            </a:r>
          </a:p>
          <a:p>
            <a:pPr>
              <a:lnSpc>
                <a:spcPct val="100000"/>
              </a:lnSpc>
            </a:pPr>
            <a:r>
              <a:rPr lang="en-GB" sz="2000" dirty="0">
                <a:latin typeface="+mj-lt"/>
                <a:cs typeface="Calibri" panose="020F0502020204030204" pitchFamily="34" charset="0"/>
              </a:rPr>
              <a:t>There is no known risk of giving inactivated, recombinant viral or bacterial vaccines or toxoids during pregnancy or whilst breast feeding.</a:t>
            </a:r>
          </a:p>
          <a:p>
            <a:pPr>
              <a:lnSpc>
                <a:spcPct val="100000"/>
              </a:lnSpc>
            </a:pPr>
            <a:r>
              <a:rPr lang="en-GB" sz="2000" dirty="0">
                <a:latin typeface="+mj-lt"/>
                <a:cs typeface="Calibri" panose="020F0502020204030204" pitchFamily="34" charset="0"/>
              </a:rPr>
              <a:t>The available data is very reassuring and does not indicate any safety concerns or harm to pregnancy.</a:t>
            </a:r>
          </a:p>
          <a:p>
            <a:pPr>
              <a:lnSpc>
                <a:spcPct val="100000"/>
              </a:lnSpc>
            </a:pPr>
            <a:r>
              <a:rPr lang="en-GB" sz="2000" dirty="0">
                <a:latin typeface="+mj-lt"/>
                <a:cs typeface="Calibri" panose="020F0502020204030204" pitchFamily="34" charset="0"/>
              </a:rPr>
              <a:t>Routine questioning about last menstrual period and/or pregnancy testing is not required before offering HPV vaccine. </a:t>
            </a:r>
          </a:p>
          <a:p>
            <a:pPr>
              <a:lnSpc>
                <a:spcPct val="100000"/>
              </a:lnSpc>
            </a:pPr>
            <a:r>
              <a:rPr lang="en-GB" sz="2000" dirty="0">
                <a:latin typeface="+mj-lt"/>
                <a:cs typeface="Calibri" panose="020F0502020204030204" pitchFamily="34" charset="0"/>
              </a:rPr>
              <a:t>Schoolgirls who are known to be sexually active including those who are or have been pregnant may still be susceptible to high risk HPV infection and could therefore benefit from vaccination.</a:t>
            </a:r>
          </a:p>
          <a:p>
            <a:endParaRPr lang="en-GB" sz="2800" dirty="0">
              <a:latin typeface="Calibri" panose="020F0502020204030204" pitchFamily="34" charset="0"/>
              <a:cs typeface="Calibri" panose="020F0502020204030204" pitchFamily="34" charset="0"/>
            </a:endParaRPr>
          </a:p>
          <a:p>
            <a:endParaRPr lang="en-GB" dirty="0"/>
          </a:p>
        </p:txBody>
      </p:sp>
      <p:sp>
        <p:nvSpPr>
          <p:cNvPr id="5" name="Slide Number Placeholder 4">
            <a:extLst>
              <a:ext uri="{FF2B5EF4-FFF2-40B4-BE49-F238E27FC236}">
                <a16:creationId xmlns:a16="http://schemas.microsoft.com/office/drawing/2014/main" id="{2974987D-8904-4601-B292-7F221D5D38E2}"/>
              </a:ext>
            </a:extLst>
          </p:cNvPr>
          <p:cNvSpPr>
            <a:spLocks noGrp="1"/>
          </p:cNvSpPr>
          <p:nvPr>
            <p:ph type="sldNum" sz="quarter" idx="12"/>
          </p:nvPr>
        </p:nvSpPr>
        <p:spPr/>
        <p:txBody>
          <a:bodyPr/>
          <a:lstStyle/>
          <a:p>
            <a:fld id="{561D0CCE-8DCC-44DC-A653-AE62B1D84A52}" type="slidenum">
              <a:rPr lang="en-GB" smtClean="0"/>
              <a:pPr/>
              <a:t>42</a:t>
            </a:fld>
            <a:endParaRPr lang="en-GB"/>
          </a:p>
        </p:txBody>
      </p:sp>
      <p:sp>
        <p:nvSpPr>
          <p:cNvPr id="7" name="Footer Placeholder 3"/>
          <p:cNvSpPr>
            <a:spLocks noGrp="1"/>
          </p:cNvSpPr>
          <p:nvPr>
            <p:ph type="ftr" sz="quarter" idx="11"/>
          </p:nvPr>
        </p:nvSpPr>
        <p:spPr>
          <a:xfrm>
            <a:off x="838200" y="6237492"/>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Tree>
    <p:extLst>
      <p:ext uri="{BB962C8B-B14F-4D97-AF65-F5344CB8AC3E}">
        <p14:creationId xmlns:p14="http://schemas.microsoft.com/office/powerpoint/2010/main" val="18065297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55293"/>
            <a:ext cx="10515600" cy="1325563"/>
          </a:xfrm>
        </p:spPr>
        <p:txBody>
          <a:bodyPr/>
          <a:lstStyle/>
          <a:p>
            <a:pPr marL="0" indent="0"/>
            <a:r>
              <a:rPr lang="en-GB" b="1" dirty="0">
                <a:latin typeface="Calibri" panose="020F0502020204030204" pitchFamily="34" charset="0"/>
                <a:cs typeface="Calibri" panose="020F0502020204030204" pitchFamily="34" charset="0"/>
              </a:rPr>
              <a:t>Possible adverse reactions</a:t>
            </a:r>
          </a:p>
        </p:txBody>
      </p:sp>
      <p:sp>
        <p:nvSpPr>
          <p:cNvPr id="3" name="Content Placeholder 2"/>
          <p:cNvSpPr>
            <a:spLocks noGrp="1"/>
          </p:cNvSpPr>
          <p:nvPr>
            <p:ph idx="1"/>
          </p:nvPr>
        </p:nvSpPr>
        <p:spPr>
          <a:xfrm>
            <a:off x="838200" y="1363509"/>
            <a:ext cx="10515600" cy="4351338"/>
          </a:xfrm>
        </p:spPr>
        <p:txBody>
          <a:bodyPr/>
          <a:lstStyle/>
          <a:p>
            <a:pPr marL="0" indent="0">
              <a:buNone/>
            </a:pPr>
            <a:r>
              <a:rPr lang="en-GB" sz="2000" dirty="0">
                <a:latin typeface="Calibri" panose="020F0502020204030204" pitchFamily="34" charset="0"/>
                <a:cs typeface="Calibri" panose="020F0502020204030204" pitchFamily="34" charset="0"/>
              </a:rPr>
              <a:t>Possible adverse reactions for Gardasil 9 are the same as those for Gardasil. </a:t>
            </a:r>
          </a:p>
          <a:p>
            <a:pPr marL="0" indent="0">
              <a:buNone/>
            </a:pPr>
            <a:r>
              <a:rPr lang="en-GB" sz="2000" dirty="0">
                <a:latin typeface="Calibri" panose="020F0502020204030204" pitchFamily="34" charset="0"/>
                <a:cs typeface="Calibri" panose="020F0502020204030204" pitchFamily="34" charset="0"/>
              </a:rPr>
              <a:t>Most common reactions include:</a:t>
            </a:r>
          </a:p>
          <a:p>
            <a:pPr lvl="1"/>
            <a:r>
              <a:rPr lang="en-GB" sz="2000" dirty="0">
                <a:latin typeface="Calibri" panose="020F0502020204030204" pitchFamily="34" charset="0"/>
                <a:cs typeface="Calibri" panose="020F0502020204030204" pitchFamily="34" charset="0"/>
              </a:rPr>
              <a:t>pain, redness and swelling at the injection site</a:t>
            </a:r>
          </a:p>
          <a:p>
            <a:pPr lvl="1"/>
            <a:r>
              <a:rPr lang="en-GB" sz="2000" dirty="0">
                <a:latin typeface="Calibri" panose="020F0502020204030204" pitchFamily="34" charset="0"/>
                <a:cs typeface="Calibri" panose="020F0502020204030204" pitchFamily="34" charset="0"/>
              </a:rPr>
              <a:t>headache, low grade fever, nausea, dizziness</a:t>
            </a:r>
          </a:p>
          <a:p>
            <a:pPr marL="0" indent="0">
              <a:buNone/>
            </a:pPr>
            <a:r>
              <a:rPr lang="en-GB" sz="2000" dirty="0">
                <a:latin typeface="Calibri" panose="020F0502020204030204" pitchFamily="34" charset="0"/>
                <a:cs typeface="Calibri" panose="020F0502020204030204" pitchFamily="34" charset="0"/>
              </a:rPr>
              <a:t>These adverse reactions are usually mild or moderate in intensity and short lasting.</a:t>
            </a:r>
          </a:p>
          <a:p>
            <a:pPr marL="0" indent="0">
              <a:buNone/>
            </a:pPr>
            <a:r>
              <a:rPr lang="en-GB" sz="2000" dirty="0">
                <a:latin typeface="Calibri" panose="020F0502020204030204" pitchFamily="34" charset="0"/>
                <a:cs typeface="Calibri" panose="020F0502020204030204" pitchFamily="34" charset="0"/>
              </a:rPr>
              <a:t>Full details available from the manufacturer’s </a:t>
            </a:r>
            <a:r>
              <a:rPr lang="en-GB" sz="2000" dirty="0" err="1">
                <a:latin typeface="Calibri" panose="020F0502020204030204" pitchFamily="34" charset="0"/>
                <a:cs typeface="Calibri" panose="020F0502020204030204" pitchFamily="34" charset="0"/>
              </a:rPr>
              <a:t>SmPC</a:t>
            </a:r>
            <a:r>
              <a:rPr lang="en-GB" sz="2000" dirty="0">
                <a:latin typeface="Calibri" panose="020F0502020204030204" pitchFamily="34" charset="0"/>
                <a:cs typeface="Calibri" panose="020F0502020204030204" pitchFamily="34" charset="0"/>
              </a:rPr>
              <a:t>:</a:t>
            </a:r>
            <a:endParaRPr lang="en-GB" sz="2000" u="sng" dirty="0">
              <a:solidFill>
                <a:srgbClr val="0563C1"/>
              </a:solidFill>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GB" sz="2000" u="sng" dirty="0">
                <a:solidFill>
                  <a:srgbClr val="0563C1"/>
                </a:solidFill>
                <a:latin typeface="Calibri" panose="020F0502020204030204" pitchFamily="34" charset="0"/>
                <a:ea typeface="Calibri" panose="020F0502020204030204" pitchFamily="34" charset="0"/>
                <a:cs typeface="Times New Roman" panose="02020603050405020304" pitchFamily="18" charset="0"/>
                <a:hlinkClick r:id="rId3"/>
              </a:rPr>
              <a:t>Gardasil 9</a:t>
            </a:r>
            <a:endParaRPr lang="en-GB" sz="2000" u="sng" dirty="0">
              <a:solidFill>
                <a:srgbClr val="0563C1"/>
              </a:solidFill>
              <a:latin typeface="Calibri" panose="020F0502020204030204" pitchFamily="34" charset="0"/>
              <a:ea typeface="Calibri" panose="020F0502020204030204" pitchFamily="34" charset="0"/>
              <a:cs typeface="Times New Roman" panose="02020603050405020304" pitchFamily="18" charset="0"/>
            </a:endParaRPr>
          </a:p>
          <a:p>
            <a:endParaRPr lang="en-GB" sz="2400" u="sng" dirty="0">
              <a:solidFill>
                <a:srgbClr val="0563C1"/>
              </a:solidFill>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r>
              <a:rPr lang="en-GB" sz="18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 Manufacture of Gardasil has been discontinued. The last batch expired end of February 2023. Gardasil 9 is now the sole vaccine in use for the HPV vaccination programme.**</a:t>
            </a:r>
          </a:p>
        </p:txBody>
      </p:sp>
      <p:sp>
        <p:nvSpPr>
          <p:cNvPr id="4" name="Footer Placeholder 3"/>
          <p:cNvSpPr>
            <a:spLocks noGrp="1"/>
          </p:cNvSpPr>
          <p:nvPr>
            <p:ph type="ftr" sz="quarter" idx="11"/>
          </p:nvPr>
        </p:nvSpPr>
        <p:spPr>
          <a:xfrm>
            <a:off x="838200" y="61981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43</a:t>
            </a:fld>
            <a:endParaRPr lang="en-GB"/>
          </a:p>
        </p:txBody>
      </p:sp>
    </p:spTree>
    <p:extLst>
      <p:ext uri="{BB962C8B-B14F-4D97-AF65-F5344CB8AC3E}">
        <p14:creationId xmlns:p14="http://schemas.microsoft.com/office/powerpoint/2010/main" val="96552850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838200" y="6291769"/>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44</a:t>
            </a:fld>
            <a:endParaRPr lang="en-GB"/>
          </a:p>
        </p:txBody>
      </p:sp>
      <p:sp>
        <p:nvSpPr>
          <p:cNvPr id="6" name="Content Placeholder 2">
            <a:extLst>
              <a:ext uri="{FF2B5EF4-FFF2-40B4-BE49-F238E27FC236}">
                <a16:creationId xmlns:a16="http://schemas.microsoft.com/office/drawing/2014/main" id="{1AC8C4D4-40EB-4BA6-A862-7C3FCA179D49}"/>
              </a:ext>
            </a:extLst>
          </p:cNvPr>
          <p:cNvSpPr>
            <a:spLocks noGrp="1"/>
          </p:cNvSpPr>
          <p:nvPr>
            <p:ph idx="1"/>
          </p:nvPr>
        </p:nvSpPr>
        <p:spPr>
          <a:xfrm>
            <a:off x="381505" y="384186"/>
            <a:ext cx="11457250" cy="3695539"/>
          </a:xfrm>
        </p:spPr>
        <p:txBody>
          <a:bodyPr/>
          <a:lstStyle/>
          <a:p>
            <a:pPr marL="0" indent="0">
              <a:buNone/>
            </a:pPr>
            <a:r>
              <a:rPr lang="en-GB" sz="4400" b="1" dirty="0">
                <a:solidFill>
                  <a:schemeClr val="tx1"/>
                </a:solidFill>
                <a:latin typeface="+mj-lt"/>
                <a:cs typeface="Calibri" panose="020F0502020204030204" pitchFamily="34" charset="0"/>
              </a:rPr>
              <a:t>Reporting suspected adverse reactions</a:t>
            </a:r>
          </a:p>
          <a:p>
            <a:pPr marL="0" indent="0">
              <a:buNone/>
            </a:pPr>
            <a:r>
              <a:rPr lang="en-GB" sz="2000" dirty="0" err="1">
                <a:solidFill>
                  <a:srgbClr val="002060"/>
                </a:solidFill>
                <a:latin typeface="Arial" panose="020B0604020202020204" pitchFamily="34" charset="0"/>
                <a:cs typeface="Arial" panose="020B0604020202020204" pitchFamily="34" charset="0"/>
              </a:rPr>
              <a:t>Vaccinees</a:t>
            </a:r>
            <a:r>
              <a:rPr lang="en-GB" sz="2000" dirty="0">
                <a:solidFill>
                  <a:srgbClr val="002060"/>
                </a:solidFill>
                <a:latin typeface="Arial" panose="020B0604020202020204" pitchFamily="34" charset="0"/>
                <a:cs typeface="Arial" panose="020B0604020202020204" pitchFamily="34" charset="0"/>
              </a:rPr>
              <a:t> should be advised that they can report any adverse reactions or suspected side effects to the MHRA through the online </a:t>
            </a:r>
            <a:r>
              <a:rPr lang="en-GB" sz="2000" dirty="0">
                <a:solidFill>
                  <a:srgbClr val="002060"/>
                </a:solidFill>
                <a:latin typeface="Arial" panose="020B0604020202020204" pitchFamily="34" charset="0"/>
                <a:cs typeface="Arial" panose="020B0604020202020204" pitchFamily="34" charset="0"/>
                <a:hlinkClick r:id="rId3"/>
              </a:rPr>
              <a:t>yellow card scheme </a:t>
            </a:r>
            <a:r>
              <a:rPr lang="en-GB" sz="2000" dirty="0">
                <a:solidFill>
                  <a:srgbClr val="002060"/>
                </a:solidFill>
                <a:latin typeface="Arial" panose="020B0604020202020204" pitchFamily="34" charset="0"/>
                <a:cs typeface="Arial" panose="020B0604020202020204" pitchFamily="34" charset="0"/>
              </a:rPr>
              <a:t>website or the Yellow Card app</a:t>
            </a:r>
            <a:endParaRPr lang="en-GB" sz="2000" dirty="0">
              <a:latin typeface="+mj-lt"/>
              <a:cs typeface="Calibri" panose="020F0502020204030204" pitchFamily="34" charset="0"/>
            </a:endParaRPr>
          </a:p>
          <a:p>
            <a:pPr marL="0" indent="0">
              <a:buNone/>
            </a:pPr>
            <a:r>
              <a:rPr lang="en-GB" sz="2000" dirty="0">
                <a:solidFill>
                  <a:schemeClr val="tx1"/>
                </a:solidFill>
                <a:latin typeface="+mj-lt"/>
                <a:cs typeface="Calibri" panose="020F0502020204030204" pitchFamily="34" charset="0"/>
              </a:rPr>
              <a:t>Any suspected side effects following vaccine administration should be reported to the MHRA Yellow Card Scheme.  </a:t>
            </a:r>
          </a:p>
          <a:p>
            <a:pPr marL="0" indent="0">
              <a:buNone/>
            </a:pPr>
            <a:r>
              <a:rPr lang="en-GB" b="1" dirty="0">
                <a:latin typeface="Calibri" panose="020F0502020204030204" pitchFamily="34" charset="0"/>
                <a:cs typeface="Calibri" panose="020F0502020204030204" pitchFamily="34" charset="0"/>
              </a:rPr>
              <a:t>               </a:t>
            </a:r>
          </a:p>
          <a:p>
            <a:pPr marL="0" indent="0">
              <a:buNone/>
            </a:pPr>
            <a:endParaRPr lang="en-GB" dirty="0"/>
          </a:p>
        </p:txBody>
      </p:sp>
      <p:pic>
        <p:nvPicPr>
          <p:cNvPr id="7" name="Picture 6"/>
          <p:cNvPicPr>
            <a:picLocks noChangeAspect="1"/>
          </p:cNvPicPr>
          <p:nvPr/>
        </p:nvPicPr>
        <p:blipFill>
          <a:blip r:embed="rId4"/>
          <a:stretch>
            <a:fillRect/>
          </a:stretch>
        </p:blipFill>
        <p:spPr>
          <a:xfrm>
            <a:off x="3275244" y="2304448"/>
            <a:ext cx="2834886" cy="2000423"/>
          </a:xfrm>
          <a:prstGeom prst="rect">
            <a:avLst/>
          </a:prstGeom>
        </p:spPr>
      </p:pic>
      <p:sp>
        <p:nvSpPr>
          <p:cNvPr id="8" name="Rectangle 7"/>
          <p:cNvSpPr/>
          <p:nvPr/>
        </p:nvSpPr>
        <p:spPr>
          <a:xfrm>
            <a:off x="509942" y="4304871"/>
            <a:ext cx="9075493" cy="1944122"/>
          </a:xfrm>
          <a:prstGeom prst="rect">
            <a:avLst/>
          </a:prstGeom>
        </p:spPr>
        <p:txBody>
          <a:bodyPr wrap="square">
            <a:spAutoFit/>
          </a:bodyPr>
          <a:lstStyle/>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Anyone can report even if uncertain about whether vaccine caused condition:</a:t>
            </a:r>
          </a:p>
          <a:p>
            <a:pPr marL="342900" lvl="0" indent="-342900">
              <a:lnSpc>
                <a:spcPct val="107000"/>
              </a:lnSpc>
              <a:spcAft>
                <a:spcPts val="800"/>
              </a:spcAft>
              <a:buFont typeface="Arial" panose="020B0604020202020204" pitchFamily="34" charset="0"/>
              <a:buChar char="•"/>
              <a:tabLst>
                <a:tab pos="457200" algn="l"/>
              </a:tabLst>
            </a:pPr>
            <a:r>
              <a:rPr lang="en-GB" sz="2000" u="sng" dirty="0">
                <a:latin typeface="+mj-lt"/>
                <a:ea typeface="Calibri" panose="020F0502020204030204" pitchFamily="34" charset="0"/>
                <a:cs typeface="Times New Roman" panose="02020603050405020304" pitchFamily="18" charset="0"/>
                <a:hlinkClick r:id="rId5"/>
              </a:rPr>
              <a:t>www.mhra.gov.uk/yellowcard</a:t>
            </a:r>
            <a:r>
              <a:rPr lang="en-GB" sz="2000" dirty="0">
                <a:latin typeface="+mj-lt"/>
                <a:ea typeface="Calibri" panose="020F0502020204030204" pitchFamily="34" charset="0"/>
                <a:cs typeface="Times New Roman" panose="02020603050405020304" pitchFamily="18" charset="0"/>
              </a:rPr>
              <a:t> or call 0800 731 6789 (9am to 5pm Monday to Friday</a:t>
            </a:r>
          </a:p>
          <a:p>
            <a:pPr marL="342900" lvl="0" indent="-342900">
              <a:lnSpc>
                <a:spcPct val="107000"/>
              </a:lnSpc>
              <a:spcAft>
                <a:spcPts val="800"/>
              </a:spcAft>
              <a:buFont typeface="Arial" panose="020B0604020202020204" pitchFamily="34" charset="0"/>
              <a:buChar char="•"/>
              <a:tabLst>
                <a:tab pos="457200" algn="l"/>
              </a:tabLst>
            </a:pPr>
            <a:r>
              <a:rPr lang="en-GB" sz="2000" dirty="0">
                <a:latin typeface="+mj-lt"/>
                <a:ea typeface="Calibri" panose="020F0502020204030204" pitchFamily="34" charset="0"/>
                <a:cs typeface="Times New Roman" panose="02020603050405020304" pitchFamily="18" charset="0"/>
              </a:rPr>
              <a:t>see </a:t>
            </a:r>
            <a:r>
              <a:rPr lang="en-GB" sz="2000" dirty="0">
                <a:latin typeface="+mj-lt"/>
                <a:ea typeface="Calibri" panose="020F0502020204030204" pitchFamily="34" charset="0"/>
                <a:cs typeface="Times New Roman" panose="02020603050405020304" pitchFamily="18" charset="0"/>
                <a:hlinkClick r:id="rId6"/>
              </a:rPr>
              <a:t>Green Book Chapter 9 </a:t>
            </a:r>
            <a:r>
              <a:rPr lang="en-GB" sz="2000" dirty="0">
                <a:latin typeface="+mj-lt"/>
                <a:ea typeface="Calibri" panose="020F0502020204030204" pitchFamily="34" charset="0"/>
                <a:cs typeface="Times New Roman" panose="02020603050405020304" pitchFamily="18" charset="0"/>
              </a:rPr>
              <a:t>for detailed guidance on reporting vaccine reactions</a:t>
            </a:r>
          </a:p>
        </p:txBody>
      </p:sp>
      <p:pic>
        <p:nvPicPr>
          <p:cNvPr id="2" name="Picture 1"/>
          <p:cNvPicPr>
            <a:picLocks noChangeAspect="1"/>
          </p:cNvPicPr>
          <p:nvPr/>
        </p:nvPicPr>
        <p:blipFill>
          <a:blip r:embed="rId7"/>
          <a:stretch>
            <a:fillRect/>
          </a:stretch>
        </p:blipFill>
        <p:spPr>
          <a:xfrm>
            <a:off x="9333185" y="2304448"/>
            <a:ext cx="2384477" cy="3550554"/>
          </a:xfrm>
          <a:prstGeom prst="rect">
            <a:avLst/>
          </a:prstGeom>
        </p:spPr>
      </p:pic>
    </p:spTree>
    <p:extLst>
      <p:ext uri="{BB962C8B-B14F-4D97-AF65-F5344CB8AC3E}">
        <p14:creationId xmlns:p14="http://schemas.microsoft.com/office/powerpoint/2010/main" val="16594023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cs typeface="Calibri" panose="020F0502020204030204" pitchFamily="34" charset="0"/>
              </a:rPr>
              <a:t>Ordering &amp; Storage of Gardasil 9</a:t>
            </a:r>
            <a:endParaRPr lang="en-GB" dirty="0"/>
          </a:p>
        </p:txBody>
      </p:sp>
      <p:sp>
        <p:nvSpPr>
          <p:cNvPr id="3" name="Content Placeholder 2"/>
          <p:cNvSpPr>
            <a:spLocks noGrp="1"/>
          </p:cNvSpPr>
          <p:nvPr>
            <p:ph idx="1"/>
          </p:nvPr>
        </p:nvSpPr>
        <p:spPr>
          <a:xfrm>
            <a:off x="838200" y="1055272"/>
            <a:ext cx="10515600" cy="4351338"/>
          </a:xfrm>
        </p:spPr>
        <p:txBody>
          <a:bodyPr/>
          <a:lstStyle/>
          <a:p>
            <a:pPr marL="0" indent="0">
              <a:buNone/>
            </a:pPr>
            <a:r>
              <a:rPr lang="en-GB" sz="2000" dirty="0">
                <a:latin typeface="+mj-lt"/>
                <a:cs typeface="Calibri" panose="020F0502020204030204" pitchFamily="34" charset="0"/>
              </a:rPr>
              <a:t>Gardasil 9 should continue to be ordered using current processes.</a:t>
            </a:r>
          </a:p>
          <a:p>
            <a:pPr marL="0" indent="0">
              <a:buNone/>
            </a:pPr>
            <a:r>
              <a:rPr lang="en-GB" sz="2000" dirty="0">
                <a:latin typeface="+mj-lt"/>
                <a:cs typeface="Calibri" panose="020F0502020204030204" pitchFamily="34" charset="0"/>
              </a:rPr>
              <a:t>There are separate order lines for the adolescent and GBMSM HPV                                          programmes on </a:t>
            </a:r>
            <a:r>
              <a:rPr lang="en-GB" sz="2000" dirty="0" err="1">
                <a:latin typeface="+mj-lt"/>
                <a:cs typeface="Calibri" panose="020F0502020204030204" pitchFamily="34" charset="0"/>
              </a:rPr>
              <a:t>ImmForm</a:t>
            </a:r>
            <a:r>
              <a:rPr lang="en-GB" sz="2000" dirty="0">
                <a:latin typeface="+mj-lt"/>
                <a:cs typeface="Calibri" panose="020F0502020204030204" pitchFamily="34" charset="0"/>
              </a:rPr>
              <a:t>. </a:t>
            </a:r>
          </a:p>
          <a:p>
            <a:pPr marL="0" indent="0">
              <a:buNone/>
            </a:pPr>
            <a:endParaRPr lang="en-GB" sz="2000" dirty="0">
              <a:latin typeface="Calibri" panose="020F0502020204030204" pitchFamily="34" charset="0"/>
              <a:cs typeface="Calibri" panose="020F0502020204030204" pitchFamily="34" charset="0"/>
            </a:endParaRPr>
          </a:p>
          <a:p>
            <a:r>
              <a:rPr lang="en-GB" sz="2000" dirty="0">
                <a:latin typeface="+mj-lt"/>
                <a:cs typeface="Calibri" panose="020F0502020204030204" pitchFamily="34" charset="0"/>
              </a:rPr>
              <a:t>store between +2 and +8ºC </a:t>
            </a:r>
          </a:p>
          <a:p>
            <a:r>
              <a:rPr lang="en-GB" sz="2000" dirty="0">
                <a:latin typeface="+mj-lt"/>
                <a:cs typeface="Calibri" panose="020F0502020204030204" pitchFamily="34" charset="0"/>
              </a:rPr>
              <a:t>keep in original packaging</a:t>
            </a:r>
          </a:p>
          <a:p>
            <a:r>
              <a:rPr lang="en-GB" sz="2000" dirty="0">
                <a:latin typeface="+mj-lt"/>
                <a:cs typeface="Calibri" panose="020F0502020204030204" pitchFamily="34" charset="0"/>
              </a:rPr>
              <a:t>protect from light</a:t>
            </a:r>
          </a:p>
          <a:p>
            <a:r>
              <a:rPr lang="en-GB" sz="2000" dirty="0">
                <a:latin typeface="+mj-lt"/>
                <a:cs typeface="Calibri" panose="020F0502020204030204" pitchFamily="34" charset="0"/>
              </a:rPr>
              <a:t>use as soon as possible after removing from fridge</a:t>
            </a:r>
          </a:p>
          <a:p>
            <a:pPr marL="0" indent="0">
              <a:buNone/>
            </a:pPr>
            <a:endParaRPr lang="en-GB" sz="2000" dirty="0">
              <a:latin typeface="+mj-lt"/>
              <a:cs typeface="Calibri" panose="020F0502020204030204" pitchFamily="34" charset="0"/>
            </a:endParaRPr>
          </a:p>
          <a:p>
            <a:pPr marL="0" indent="0">
              <a:buNone/>
            </a:pPr>
            <a:r>
              <a:rPr lang="en-GB" sz="2000" dirty="0">
                <a:latin typeface="+mj-lt"/>
                <a:cs typeface="Calibri" panose="020F0502020204030204" pitchFamily="34" charset="0"/>
              </a:rPr>
              <a:t>Effectiveness cannot be guaranteed for vaccines unless the cold chain has been maintained and vaccine has been monitored as per national recommendations.</a:t>
            </a:r>
          </a:p>
          <a:p>
            <a:pPr marL="0" indent="0">
              <a:buNone/>
            </a:pPr>
            <a:r>
              <a:rPr lang="en-GB" sz="2000" dirty="0">
                <a:latin typeface="+mj-lt"/>
                <a:cs typeface="Calibri" panose="020F0502020204030204" pitchFamily="34" charset="0"/>
              </a:rPr>
              <a:t>Refer to local policy on vaccine storage and handling</a:t>
            </a:r>
          </a:p>
          <a:p>
            <a:pPr marL="0" indent="0">
              <a:buNone/>
            </a:pPr>
            <a:r>
              <a:rPr lang="en-GB" sz="2000" dirty="0">
                <a:latin typeface="+mj-lt"/>
                <a:cs typeface="Calibri" panose="020F0502020204030204" pitchFamily="34" charset="0"/>
              </a:rPr>
              <a:t>NOTE: Temperature excursion data differs between </a:t>
            </a:r>
            <a:r>
              <a:rPr lang="en-GB" sz="2000" b="1" dirty="0">
                <a:latin typeface="+mj-lt"/>
                <a:cs typeface="Calibri" panose="020F0502020204030204" pitchFamily="34" charset="0"/>
              </a:rPr>
              <a:t>Gardasil</a:t>
            </a:r>
            <a:r>
              <a:rPr lang="en-GB" sz="2000" dirty="0">
                <a:latin typeface="+mj-lt"/>
                <a:cs typeface="Calibri" panose="020F0502020204030204" pitchFamily="34" charset="0"/>
              </a:rPr>
              <a:t> an </a:t>
            </a:r>
            <a:r>
              <a:rPr lang="en-GB" sz="2000" b="1" dirty="0">
                <a:latin typeface="+mj-lt"/>
                <a:cs typeface="Calibri" panose="020F0502020204030204" pitchFamily="34" charset="0"/>
              </a:rPr>
              <a:t>Gardasil 9</a:t>
            </a:r>
          </a:p>
        </p:txBody>
      </p:sp>
      <p:sp>
        <p:nvSpPr>
          <p:cNvPr id="4" name="Footer Placeholder 3"/>
          <p:cNvSpPr>
            <a:spLocks noGrp="1"/>
          </p:cNvSpPr>
          <p:nvPr>
            <p:ph type="ftr" sz="quarter" idx="11"/>
          </p:nvPr>
        </p:nvSpPr>
        <p:spPr>
          <a:xfrm>
            <a:off x="838200" y="6294694"/>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45</a:t>
            </a:fld>
            <a:endParaRPr lang="en-GB"/>
          </a:p>
        </p:txBody>
      </p:sp>
      <p:pic>
        <p:nvPicPr>
          <p:cNvPr id="7" name="Picture 6">
            <a:extLst>
              <a:ext uri="{FF2B5EF4-FFF2-40B4-BE49-F238E27FC236}">
                <a16:creationId xmlns:a16="http://schemas.microsoft.com/office/drawing/2014/main" id="{DC98A5DA-DBF1-4246-8FE1-5F4C5F8310D2}"/>
              </a:ext>
            </a:extLst>
          </p:cNvPr>
          <p:cNvPicPr>
            <a:picLocks noChangeAspect="1"/>
          </p:cNvPicPr>
          <p:nvPr/>
        </p:nvPicPr>
        <p:blipFill>
          <a:blip r:embed="rId3"/>
          <a:stretch>
            <a:fillRect/>
          </a:stretch>
        </p:blipFill>
        <p:spPr>
          <a:xfrm>
            <a:off x="9176058" y="1782594"/>
            <a:ext cx="1612283" cy="2305737"/>
          </a:xfrm>
          <a:prstGeom prst="rect">
            <a:avLst/>
          </a:prstGeom>
        </p:spPr>
      </p:pic>
    </p:spTree>
    <p:extLst>
      <p:ext uri="{BB962C8B-B14F-4D97-AF65-F5344CB8AC3E}">
        <p14:creationId xmlns:p14="http://schemas.microsoft.com/office/powerpoint/2010/main" val="10985693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723" y="328791"/>
            <a:ext cx="10515600" cy="1325563"/>
          </a:xfrm>
        </p:spPr>
        <p:txBody>
          <a:bodyPr/>
          <a:lstStyle/>
          <a:p>
            <a:pPr marL="0" indent="0"/>
            <a:r>
              <a:rPr lang="en-GB" b="1" dirty="0">
                <a:cs typeface="Calibri" panose="020F0502020204030204" pitchFamily="34" charset="0"/>
              </a:rPr>
              <a:t>Vaccine stock management</a:t>
            </a:r>
          </a:p>
        </p:txBody>
      </p:sp>
      <p:sp>
        <p:nvSpPr>
          <p:cNvPr id="3" name="Content Placeholder 2"/>
          <p:cNvSpPr>
            <a:spLocks noGrp="1"/>
          </p:cNvSpPr>
          <p:nvPr>
            <p:ph idx="1"/>
          </p:nvPr>
        </p:nvSpPr>
        <p:spPr>
          <a:xfrm>
            <a:off x="631723" y="1214258"/>
            <a:ext cx="10515600" cy="4351338"/>
          </a:xfrm>
        </p:spPr>
        <p:txBody>
          <a:bodyPr/>
          <a:lstStyle/>
          <a:p>
            <a:pPr marL="0" indent="0">
              <a:buNone/>
            </a:pPr>
            <a:r>
              <a:rPr lang="en-GB" sz="2000" dirty="0">
                <a:latin typeface="+mj-lt"/>
                <a:cs typeface="Calibri" panose="020F0502020204030204" pitchFamily="34" charset="0"/>
              </a:rPr>
              <a:t>All providers should:</a:t>
            </a:r>
          </a:p>
          <a:p>
            <a:r>
              <a:rPr lang="en-GB" sz="2000" dirty="0">
                <a:latin typeface="+mj-lt"/>
                <a:cs typeface="Calibri" panose="020F0502020204030204" pitchFamily="34" charset="0"/>
              </a:rPr>
              <a:t>review available fridge space to ensure adequate storage capacity before ordering new vaccine</a:t>
            </a:r>
          </a:p>
          <a:p>
            <a:r>
              <a:rPr lang="en-GB" sz="2000" dirty="0">
                <a:latin typeface="+mj-lt"/>
                <a:cs typeface="Calibri" panose="020F0502020204030204" pitchFamily="34" charset="0"/>
              </a:rPr>
              <a:t>ensure that there is enough stock for 2 to 4 weeks of use and not over order</a:t>
            </a:r>
          </a:p>
          <a:p>
            <a:r>
              <a:rPr lang="en-GB" sz="2000" dirty="0">
                <a:latin typeface="+mj-lt"/>
                <a:cs typeface="Calibri" panose="020F0502020204030204" pitchFamily="34" charset="0"/>
              </a:rPr>
              <a:t>have local protocols in place to reduce vaccine wastage to a minimum and protect vaccines in the event of a cold chain incident</a:t>
            </a:r>
          </a:p>
          <a:p>
            <a:r>
              <a:rPr lang="en-GB" sz="2000" dirty="0">
                <a:latin typeface="+mj-lt"/>
                <a:cs typeface="Calibri" panose="020F0502020204030204" pitchFamily="34" charset="0"/>
              </a:rPr>
              <a:t>report any cold chain failures or vaccine wastage in line with local policy and through the </a:t>
            </a:r>
            <a:r>
              <a:rPr lang="en-GB" sz="2000" dirty="0">
                <a:latin typeface="+mj-lt"/>
                <a:cs typeface="Calibri" panose="020F0502020204030204" pitchFamily="34" charset="0"/>
                <a:hlinkClick r:id="rId3"/>
              </a:rPr>
              <a:t>ImmForm </a:t>
            </a:r>
            <a:r>
              <a:rPr lang="en-GB" sz="2000" dirty="0">
                <a:latin typeface="+mj-lt"/>
                <a:cs typeface="Calibri" panose="020F0502020204030204" pitchFamily="34" charset="0"/>
              </a:rPr>
              <a:t>website on the stock incident page</a:t>
            </a:r>
          </a:p>
          <a:p>
            <a:pPr marL="0" indent="0">
              <a:buNone/>
            </a:pPr>
            <a:endParaRPr lang="en-GB" sz="2000" dirty="0">
              <a:latin typeface="+mj-lt"/>
              <a:cs typeface="Calibri" panose="020F0502020204030204" pitchFamily="34" charset="0"/>
            </a:endParaRPr>
          </a:p>
          <a:p>
            <a:pPr marL="0" indent="0">
              <a:buNone/>
            </a:pPr>
            <a:r>
              <a:rPr lang="en-GB" sz="2000" dirty="0">
                <a:latin typeface="+mj-lt"/>
                <a:cs typeface="Calibri" panose="020F0502020204030204" pitchFamily="34" charset="0"/>
              </a:rPr>
              <a:t>Small percentage reductions in vaccine wastage have a major impact on the financing of vaccine supplies.</a:t>
            </a:r>
          </a:p>
        </p:txBody>
      </p:sp>
      <p:sp>
        <p:nvSpPr>
          <p:cNvPr id="4" name="Footer Placeholder 3"/>
          <p:cNvSpPr>
            <a:spLocks noGrp="1"/>
          </p:cNvSpPr>
          <p:nvPr>
            <p:ph type="ftr" sz="quarter" idx="11"/>
          </p:nvPr>
        </p:nvSpPr>
        <p:spPr>
          <a:xfrm>
            <a:off x="838200" y="6232166"/>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46</a:t>
            </a:fld>
            <a:endParaRPr lang="en-GB"/>
          </a:p>
        </p:txBody>
      </p:sp>
    </p:spTree>
    <p:extLst>
      <p:ext uri="{BB962C8B-B14F-4D97-AF65-F5344CB8AC3E}">
        <p14:creationId xmlns:p14="http://schemas.microsoft.com/office/powerpoint/2010/main" val="10996077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285" y="365125"/>
            <a:ext cx="10778515" cy="1325563"/>
          </a:xfrm>
        </p:spPr>
        <p:txBody>
          <a:bodyPr/>
          <a:lstStyle/>
          <a:p>
            <a:pPr marL="0" indent="0"/>
            <a:r>
              <a:rPr lang="en-GB" b="1" dirty="0">
                <a:cs typeface="Calibri" panose="020F0502020204030204" pitchFamily="34" charset="0"/>
              </a:rPr>
              <a:t>Impact of vaccination on HPV infection</a:t>
            </a:r>
          </a:p>
        </p:txBody>
      </p:sp>
      <p:sp>
        <p:nvSpPr>
          <p:cNvPr id="3" name="Content Placeholder 2"/>
          <p:cNvSpPr>
            <a:spLocks noGrp="1"/>
          </p:cNvSpPr>
          <p:nvPr>
            <p:ph idx="1"/>
          </p:nvPr>
        </p:nvSpPr>
        <p:spPr>
          <a:xfrm>
            <a:off x="765532" y="1321724"/>
            <a:ext cx="10515600" cy="4437401"/>
          </a:xfrm>
        </p:spPr>
        <p:txBody>
          <a:bodyPr/>
          <a:lstStyle/>
          <a:p>
            <a:pPr>
              <a:lnSpc>
                <a:spcPct val="150000"/>
              </a:lnSpc>
            </a:pPr>
            <a:r>
              <a:rPr lang="en-GB" sz="2000" dirty="0">
                <a:latin typeface="+mj-lt"/>
                <a:cs typeface="Calibri" panose="020F0502020204030204" pitchFamily="34" charset="0"/>
              </a:rPr>
              <a:t>Evidence from surveillance consistent with:</a:t>
            </a:r>
          </a:p>
          <a:p>
            <a:pPr lvl="1">
              <a:lnSpc>
                <a:spcPct val="150000"/>
              </a:lnSpc>
            </a:pPr>
            <a:r>
              <a:rPr lang="en-GB" sz="2000" dirty="0">
                <a:latin typeface="+mj-lt"/>
                <a:cs typeface="Calibri" panose="020F0502020204030204" pitchFamily="34" charset="0"/>
              </a:rPr>
              <a:t>very high vaccine effectiveness among those vaccinated</a:t>
            </a:r>
          </a:p>
          <a:p>
            <a:pPr lvl="1">
              <a:lnSpc>
                <a:spcPct val="150000"/>
              </a:lnSpc>
            </a:pPr>
            <a:r>
              <a:rPr lang="en-GB" sz="2000" dirty="0">
                <a:latin typeface="+mj-lt"/>
                <a:cs typeface="Calibri" panose="020F0502020204030204" pitchFamily="34" charset="0"/>
              </a:rPr>
              <a:t>a substantial herd protection effect with lower HPV 16 and 18 prevalence over time in unvaccinated women. </a:t>
            </a:r>
          </a:p>
          <a:p>
            <a:pPr lvl="1">
              <a:lnSpc>
                <a:spcPct val="150000"/>
              </a:lnSpc>
            </a:pPr>
            <a:r>
              <a:rPr lang="en-GB" sz="1800" dirty="0">
                <a:solidFill>
                  <a:srgbClr val="212A73"/>
                </a:solidFill>
                <a:latin typeface="+mj-lt"/>
                <a:ea typeface="Times New Roman" panose="02020603050405020304" pitchFamily="18" charset="0"/>
                <a:cs typeface="Times New Roman" panose="02020603050405020304" pitchFamily="18" charset="0"/>
              </a:rPr>
              <a:t>s</a:t>
            </a:r>
            <a:r>
              <a:rPr lang="en-GB" sz="1800" kern="1200" dirty="0">
                <a:solidFill>
                  <a:srgbClr val="212A73"/>
                </a:solidFill>
                <a:effectLst/>
                <a:latin typeface="+mj-lt"/>
                <a:ea typeface="Times New Roman" panose="02020603050405020304" pitchFamily="18" charset="0"/>
                <a:cs typeface="Times New Roman" panose="02020603050405020304" pitchFamily="18" charset="0"/>
              </a:rPr>
              <a:t>tudies in the USA and Australia found evidence of indirect protection of unvaccinated females through herd effects (</a:t>
            </a:r>
            <a:r>
              <a:rPr lang="en-GB" sz="1600" kern="1200" dirty="0">
                <a:solidFill>
                  <a:srgbClr val="212A73"/>
                </a:solidFill>
                <a:effectLst/>
                <a:latin typeface="+mj-lt"/>
                <a:ea typeface="Times New Roman" panose="02020603050405020304" pitchFamily="18" charset="0"/>
                <a:cs typeface="Times New Roman" panose="02020603050405020304" pitchFamily="18" charset="0"/>
              </a:rPr>
              <a:t>WHO 2022</a:t>
            </a:r>
            <a:r>
              <a:rPr lang="en-GB" sz="1600" dirty="0">
                <a:solidFill>
                  <a:srgbClr val="000000"/>
                </a:solidFill>
                <a:latin typeface="+mj-lt"/>
                <a:ea typeface="Times New Roman" panose="02020603050405020304" pitchFamily="18" charset="0"/>
                <a:cs typeface="Times New Roman" panose="02020603050405020304" pitchFamily="18" charset="0"/>
              </a:rPr>
              <a:t>)</a:t>
            </a:r>
            <a:r>
              <a:rPr lang="en-GB" sz="1600" dirty="0">
                <a:solidFill>
                  <a:srgbClr val="212A73"/>
                </a:solidFill>
                <a:latin typeface="+mj-lt"/>
                <a:ea typeface="Times New Roman" panose="02020603050405020304" pitchFamily="18" charset="0"/>
                <a:cs typeface="Calibri" panose="020F0502020204030204" pitchFamily="34" charset="0"/>
              </a:rPr>
              <a:t>.</a:t>
            </a:r>
            <a:endParaRPr lang="en-GB" sz="1600" dirty="0">
              <a:solidFill>
                <a:srgbClr val="212A73"/>
              </a:solidFill>
              <a:latin typeface="+mj-lt"/>
              <a:cs typeface="Calibri" panose="020F0502020204030204" pitchFamily="34" charset="0"/>
            </a:endParaRPr>
          </a:p>
          <a:p>
            <a:pPr lvl="1">
              <a:lnSpc>
                <a:spcPct val="150000"/>
              </a:lnSpc>
            </a:pPr>
            <a:r>
              <a:rPr lang="en-GB" sz="2000" dirty="0">
                <a:latin typeface="+mj-lt"/>
                <a:cs typeface="Calibri" panose="020F0502020204030204" pitchFamily="34" charset="0"/>
              </a:rPr>
              <a:t>cross-protection –  decline in HPV types 31, 33 and 45 in the post-vaccination period</a:t>
            </a:r>
          </a:p>
          <a:p>
            <a:pPr>
              <a:lnSpc>
                <a:spcPct val="150000"/>
              </a:lnSpc>
            </a:pPr>
            <a:r>
              <a:rPr lang="en-GB" sz="2000" dirty="0">
                <a:latin typeface="+mj-lt"/>
                <a:cs typeface="Calibri" panose="020F0502020204030204" pitchFamily="34" charset="0"/>
              </a:rPr>
              <a:t>No evidence of non-vaccine type replacement</a:t>
            </a:r>
          </a:p>
          <a:p>
            <a:pPr>
              <a:lnSpc>
                <a:spcPct val="150000"/>
              </a:lnSpc>
            </a:pPr>
            <a:r>
              <a:rPr lang="en-GB" sz="2000" dirty="0">
                <a:latin typeface="+mj-lt"/>
                <a:cs typeface="Calibri" panose="020F0502020204030204" pitchFamily="34" charset="0"/>
              </a:rPr>
              <a:t>Similar findings in Scotland, Denmark, Australia and systematic reviews</a:t>
            </a:r>
          </a:p>
          <a:p>
            <a:pPr marL="0" indent="0">
              <a:lnSpc>
                <a:spcPct val="150000"/>
              </a:lnSpc>
              <a:buNone/>
            </a:pPr>
            <a:r>
              <a:rPr lang="en-GB" b="1" dirty="0">
                <a:latin typeface="Calibri" panose="020F0502020204030204" pitchFamily="34" charset="0"/>
                <a:cs typeface="Calibri" panose="020F0502020204030204" pitchFamily="34" charset="0"/>
              </a:rPr>
              <a:t>               </a:t>
            </a:r>
          </a:p>
        </p:txBody>
      </p:sp>
      <p:sp>
        <p:nvSpPr>
          <p:cNvPr id="4" name="Footer Placeholder 3"/>
          <p:cNvSpPr>
            <a:spLocks noGrp="1"/>
          </p:cNvSpPr>
          <p:nvPr>
            <p:ph type="ftr" sz="quarter" idx="11"/>
          </p:nvPr>
        </p:nvSpPr>
        <p:spPr>
          <a:xfrm>
            <a:off x="907026" y="6284708"/>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47</a:t>
            </a:fld>
            <a:endParaRPr lang="en-GB"/>
          </a:p>
        </p:txBody>
      </p:sp>
    </p:spTree>
    <p:extLst>
      <p:ext uri="{BB962C8B-B14F-4D97-AF65-F5344CB8AC3E}">
        <p14:creationId xmlns:p14="http://schemas.microsoft.com/office/powerpoint/2010/main" val="16883405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3060" y="189511"/>
            <a:ext cx="11384583" cy="1325563"/>
          </a:xfrm>
        </p:spPr>
        <p:txBody>
          <a:bodyPr/>
          <a:lstStyle/>
          <a:p>
            <a:pPr marL="0" indent="0"/>
            <a:r>
              <a:rPr lang="en-GB" sz="3200" b="1" dirty="0">
                <a:cs typeface="Calibri" panose="020F0502020204030204" pitchFamily="34" charset="0"/>
              </a:rPr>
              <a:t>Changes in post-vaccination HPV prevalence in England: </a:t>
            </a:r>
            <a:br>
              <a:rPr lang="en-GB" sz="3200" b="1" dirty="0">
                <a:cs typeface="Calibri" panose="020F0502020204030204" pitchFamily="34" charset="0"/>
              </a:rPr>
            </a:br>
            <a:r>
              <a:rPr lang="en-GB" sz="3200" b="1" dirty="0">
                <a:cs typeface="Calibri" panose="020F0502020204030204" pitchFamily="34" charset="0"/>
              </a:rPr>
              <a:t>16 to 18 year old females</a:t>
            </a:r>
          </a:p>
        </p:txBody>
      </p:sp>
      <p:sp>
        <p:nvSpPr>
          <p:cNvPr id="4" name="Footer Placeholder 3"/>
          <p:cNvSpPr>
            <a:spLocks noGrp="1"/>
          </p:cNvSpPr>
          <p:nvPr>
            <p:ph type="ftr" sz="quarter" idx="11"/>
          </p:nvPr>
        </p:nvSpPr>
        <p:spPr>
          <a:xfrm>
            <a:off x="838200" y="6277692"/>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48</a:t>
            </a:fld>
            <a:endParaRPr lang="en-GB"/>
          </a:p>
        </p:txBody>
      </p:sp>
      <p:sp>
        <p:nvSpPr>
          <p:cNvPr id="7" name="Rectangle 6"/>
          <p:cNvSpPr/>
          <p:nvPr/>
        </p:nvSpPr>
        <p:spPr>
          <a:xfrm>
            <a:off x="6963969" y="1278037"/>
            <a:ext cx="4933741" cy="5078313"/>
          </a:xfrm>
          <a:prstGeom prst="rect">
            <a:avLst/>
          </a:prstGeom>
        </p:spPr>
        <p:txBody>
          <a:bodyPr wrap="square" numCol="1">
            <a:spAutoFit/>
          </a:bodyPr>
          <a:lstStyle/>
          <a:p>
            <a:pPr algn="just"/>
            <a:r>
              <a:rPr lang="en-GB" sz="1800" dirty="0">
                <a:latin typeface="+mj-lt"/>
                <a:cs typeface="Calibri" panose="020F0502020204030204" pitchFamily="34" charset="0"/>
              </a:rPr>
              <a:t>In studies comparing pre vaccination and post vaccination periods involving more that 60 million individuals, prevalence of HPV16 and HPV18 decreased significantly by 83% among girls aged 13-19 years and by 66% among women aged 20-24 years after 5-8 years of vaccination (WHO 2022).</a:t>
            </a:r>
          </a:p>
          <a:p>
            <a:pPr algn="just"/>
            <a:endParaRPr lang="en-GB" dirty="0">
              <a:latin typeface="+mj-lt"/>
              <a:cs typeface="Calibri" panose="020F0502020204030204" pitchFamily="34" charset="0"/>
            </a:endParaRPr>
          </a:p>
          <a:p>
            <a:pPr algn="just"/>
            <a:r>
              <a:rPr lang="en-GB" dirty="0">
                <a:latin typeface="+mj-lt"/>
                <a:cs typeface="Calibri" panose="020F0502020204030204" pitchFamily="34" charset="0"/>
              </a:rPr>
              <a:t>The prevalence of HPV 16 and/or 18 has decreased within the post-vaccination period from 8.2% in 2010/11 to 1.6% in 2016 </a:t>
            </a:r>
            <a:r>
              <a:rPr lang="en-GB" dirty="0">
                <a:cs typeface="Calibri" panose="020F0502020204030204" pitchFamily="34" charset="0"/>
              </a:rPr>
              <a:t>(</a:t>
            </a:r>
            <a:r>
              <a:rPr lang="en-GB" dirty="0" err="1">
                <a:cs typeface="Calibri" panose="020F0502020204030204" pitchFamily="34" charset="0"/>
              </a:rPr>
              <a:t>Mesher</a:t>
            </a:r>
            <a:r>
              <a:rPr lang="en-GB" dirty="0">
                <a:cs typeface="Calibri" panose="020F0502020204030204" pitchFamily="34" charset="0"/>
              </a:rPr>
              <a:t> et al 2018).</a:t>
            </a:r>
            <a:endParaRPr lang="en-GB" dirty="0">
              <a:latin typeface="+mj-lt"/>
              <a:cs typeface="Calibri" panose="020F0502020204030204" pitchFamily="34" charset="0"/>
            </a:endParaRPr>
          </a:p>
          <a:p>
            <a:pPr algn="just"/>
            <a:endParaRPr lang="en-GB" dirty="0">
              <a:latin typeface="+mj-lt"/>
              <a:cs typeface="Calibri" panose="020F0502020204030204" pitchFamily="34" charset="0"/>
            </a:endParaRPr>
          </a:p>
          <a:p>
            <a:pPr algn="just"/>
            <a:r>
              <a:rPr lang="en-GB" dirty="0">
                <a:latin typeface="+mj-lt"/>
                <a:cs typeface="Calibri" panose="020F0502020204030204" pitchFamily="34" charset="0"/>
              </a:rPr>
              <a:t>In 2018, 10 years after vaccination was introduced, no HPV16/18 infections were detected in 16 to 18 year olds. </a:t>
            </a:r>
          </a:p>
          <a:p>
            <a:pPr algn="just"/>
            <a:endParaRPr lang="en-GB" dirty="0">
              <a:latin typeface="Calibri" panose="020F0502020204030204" pitchFamily="34" charset="0"/>
              <a:cs typeface="Calibri" panose="020F0502020204030204" pitchFamily="34" charset="0"/>
            </a:endParaRPr>
          </a:p>
          <a:p>
            <a:endParaRPr lang="en-GB" dirty="0">
              <a:latin typeface="Calibri" panose="020F0502020204030204" pitchFamily="34" charset="0"/>
              <a:cs typeface="Calibri" panose="020F0502020204030204" pitchFamily="34" charset="0"/>
            </a:endParaRPr>
          </a:p>
        </p:txBody>
      </p:sp>
      <p:pic>
        <p:nvPicPr>
          <p:cNvPr id="9" name="Content Placeholder 8"/>
          <p:cNvPicPr>
            <a:picLocks noGrp="1" noChangeAspect="1"/>
          </p:cNvPicPr>
          <p:nvPr>
            <p:ph idx="1"/>
          </p:nvPr>
        </p:nvPicPr>
        <p:blipFill>
          <a:blip r:embed="rId3"/>
          <a:stretch>
            <a:fillRect/>
          </a:stretch>
        </p:blipFill>
        <p:spPr>
          <a:xfrm>
            <a:off x="333060" y="1807779"/>
            <a:ext cx="6398568" cy="3846786"/>
          </a:xfrm>
          <a:prstGeom prst="rect">
            <a:avLst/>
          </a:prstGeom>
        </p:spPr>
      </p:pic>
    </p:spTree>
    <p:extLst>
      <p:ext uri="{BB962C8B-B14F-4D97-AF65-F5344CB8AC3E}">
        <p14:creationId xmlns:p14="http://schemas.microsoft.com/office/powerpoint/2010/main" val="20753502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8089"/>
            <a:ext cx="10515600" cy="1325563"/>
          </a:xfrm>
        </p:spPr>
        <p:txBody>
          <a:bodyPr/>
          <a:lstStyle/>
          <a:p>
            <a:pPr marL="0" indent="0"/>
            <a:r>
              <a:rPr lang="en-GB" b="1" dirty="0">
                <a:cs typeface="Calibri" panose="020F0502020204030204" pitchFamily="34" charset="0"/>
              </a:rPr>
              <a:t>Impact on anogenital warts (AGW)</a:t>
            </a:r>
          </a:p>
        </p:txBody>
      </p:sp>
      <p:sp>
        <p:nvSpPr>
          <p:cNvPr id="3" name="Content Placeholder 2"/>
          <p:cNvSpPr>
            <a:spLocks noGrp="1"/>
          </p:cNvSpPr>
          <p:nvPr>
            <p:ph idx="1"/>
          </p:nvPr>
        </p:nvSpPr>
        <p:spPr>
          <a:xfrm>
            <a:off x="838200" y="1004258"/>
            <a:ext cx="10515600" cy="4930967"/>
          </a:xfrm>
        </p:spPr>
        <p:txBody>
          <a:bodyPr/>
          <a:lstStyle/>
          <a:p>
            <a:r>
              <a:rPr lang="en-GB" sz="2000" kern="1200" dirty="0">
                <a:solidFill>
                  <a:srgbClr val="212A73"/>
                </a:solidFill>
                <a:effectLst/>
                <a:latin typeface="+mj-lt"/>
                <a:ea typeface="Times New Roman" panose="02020603050405020304" pitchFamily="18" charset="0"/>
              </a:rPr>
              <a:t>Studies report a number of countries find significant reduction in cases of genital warts following introduction of national HPV vaccination programmes with reductions observed in unvaccinated young men in settings with female- only programmes indicating </a:t>
            </a:r>
            <a:r>
              <a:rPr lang="en-GB" sz="2000" b="1" kern="1200" dirty="0">
                <a:solidFill>
                  <a:srgbClr val="212A73"/>
                </a:solidFill>
                <a:effectLst/>
                <a:latin typeface="+mj-lt"/>
                <a:ea typeface="Times New Roman" panose="02020603050405020304" pitchFamily="18" charset="0"/>
              </a:rPr>
              <a:t>herd protection</a:t>
            </a:r>
            <a:r>
              <a:rPr lang="en-GB" sz="2000" kern="1200" dirty="0">
                <a:solidFill>
                  <a:srgbClr val="212A73"/>
                </a:solidFill>
                <a:effectLst/>
                <a:latin typeface="+mj-lt"/>
                <a:ea typeface="Times New Roman" panose="02020603050405020304" pitchFamily="18" charset="0"/>
              </a:rPr>
              <a:t> (</a:t>
            </a:r>
            <a:r>
              <a:rPr lang="en-GB" sz="2000" u="none" kern="1200" dirty="0">
                <a:solidFill>
                  <a:srgbClr val="212A73"/>
                </a:solidFill>
                <a:effectLst/>
                <a:latin typeface="+mj-lt"/>
                <a:ea typeface="Times New Roman" panose="02020603050405020304" pitchFamily="18" charset="0"/>
                <a:cs typeface="Times New Roman" panose="02020603050405020304" pitchFamily="18" charset="0"/>
              </a:rPr>
              <a:t>WHO 2022)</a:t>
            </a:r>
          </a:p>
          <a:p>
            <a:r>
              <a:rPr lang="en-GB" sz="2000" dirty="0">
                <a:solidFill>
                  <a:srgbClr val="212A73"/>
                </a:solidFill>
                <a:latin typeface="+mj-lt"/>
                <a:ea typeface="Times New Roman" panose="02020603050405020304" pitchFamily="18" charset="0"/>
                <a:cs typeface="Times New Roman" panose="02020603050405020304" pitchFamily="18" charset="0"/>
              </a:rPr>
              <a:t>Approximately 50,000 new cases of genital warts were diagnosed in sexual health services across England in 2019 (</a:t>
            </a:r>
            <a:r>
              <a:rPr lang="en-GB" sz="2000" dirty="0" err="1">
                <a:solidFill>
                  <a:srgbClr val="212A73"/>
                </a:solidFill>
                <a:latin typeface="+mj-lt"/>
                <a:ea typeface="Times New Roman" panose="02020603050405020304" pitchFamily="18" charset="0"/>
                <a:cs typeface="Times New Roman" panose="02020603050405020304" pitchFamily="18" charset="0"/>
              </a:rPr>
              <a:t>Ratna</a:t>
            </a:r>
            <a:r>
              <a:rPr lang="en-GB" sz="2000" dirty="0">
                <a:solidFill>
                  <a:srgbClr val="212A73"/>
                </a:solidFill>
                <a:latin typeface="+mj-lt"/>
                <a:ea typeface="Times New Roman" panose="02020603050405020304" pitchFamily="18" charset="0"/>
                <a:cs typeface="Times New Roman" panose="02020603050405020304" pitchFamily="18" charset="0"/>
              </a:rPr>
              <a:t> et al 2021)</a:t>
            </a:r>
          </a:p>
          <a:p>
            <a:pPr lvl="1"/>
            <a:r>
              <a:rPr lang="en-GB" sz="1800" u="none" kern="1200" dirty="0">
                <a:solidFill>
                  <a:srgbClr val="212A73"/>
                </a:solidFill>
                <a:effectLst/>
                <a:latin typeface="+mj-lt"/>
                <a:ea typeface="Times New Roman" panose="02020603050405020304" pitchFamily="18" charset="0"/>
                <a:cs typeface="Times New Roman" panose="02020603050405020304" pitchFamily="18" charset="0"/>
              </a:rPr>
              <a:t>Diagnosis rates were highest in young adults under 24</a:t>
            </a:r>
          </a:p>
          <a:p>
            <a:r>
              <a:rPr lang="en-GB" sz="2000" dirty="0">
                <a:latin typeface="+mj-lt"/>
                <a:cs typeface="Calibri" panose="020F0502020204030204" pitchFamily="34" charset="0"/>
              </a:rPr>
              <a:t>However, the incidence of first episode AGW diagnoses in 15 to 17 year old girls was 84.9% lower in 2021 compared to 2017</a:t>
            </a:r>
          </a:p>
          <a:p>
            <a:pPr lvl="1"/>
            <a:r>
              <a:rPr lang="en-GB" sz="1800" dirty="0">
                <a:latin typeface="+mj-lt"/>
                <a:cs typeface="Calibri" panose="020F0502020204030204" pitchFamily="34" charset="0"/>
              </a:rPr>
              <a:t>Most of whom would have been offered the </a:t>
            </a:r>
            <a:r>
              <a:rPr lang="en-GB" sz="1800" dirty="0" err="1">
                <a:latin typeface="+mj-lt"/>
                <a:cs typeface="Calibri" panose="020F0502020204030204" pitchFamily="34" charset="0"/>
              </a:rPr>
              <a:t>quadrivalent</a:t>
            </a:r>
            <a:r>
              <a:rPr lang="en-GB" sz="1800" dirty="0">
                <a:latin typeface="+mj-lt"/>
                <a:cs typeface="Calibri" panose="020F0502020204030204" pitchFamily="34" charset="0"/>
              </a:rPr>
              <a:t> vaccine (types 6, 11, 16 and 18)</a:t>
            </a:r>
          </a:p>
          <a:p>
            <a:r>
              <a:rPr lang="en-GB" sz="2000" dirty="0">
                <a:latin typeface="+mj-lt"/>
                <a:cs typeface="Calibri" panose="020F0502020204030204" pitchFamily="34" charset="0"/>
              </a:rPr>
              <a:t>there is also </a:t>
            </a:r>
            <a:r>
              <a:rPr lang="en-GB" sz="2000" b="1" dirty="0">
                <a:latin typeface="+mj-lt"/>
                <a:cs typeface="Calibri" panose="020F0502020204030204" pitchFamily="34" charset="0"/>
              </a:rPr>
              <a:t>strong evidence of herd protection</a:t>
            </a:r>
            <a:r>
              <a:rPr lang="en-GB" sz="2000" dirty="0">
                <a:latin typeface="+mj-lt"/>
                <a:cs typeface="Calibri" panose="020F0502020204030204" pitchFamily="34" charset="0"/>
              </a:rPr>
              <a:t> from the high coverage female programme</a:t>
            </a:r>
          </a:p>
          <a:p>
            <a:r>
              <a:rPr lang="en-GB" sz="2000" dirty="0">
                <a:latin typeface="+mj-lt"/>
                <a:cs typeface="Calibri" panose="020F0502020204030204" pitchFamily="34" charset="0"/>
              </a:rPr>
              <a:t>in young heterosexual males up to age 24 years there were:</a:t>
            </a:r>
          </a:p>
          <a:p>
            <a:pPr lvl="1"/>
            <a:r>
              <a:rPr lang="en-GB" sz="2000" dirty="0">
                <a:latin typeface="+mj-lt"/>
                <a:cs typeface="Calibri" panose="020F0502020204030204" pitchFamily="34" charset="0"/>
              </a:rPr>
              <a:t>declines in incidence of AGW similar to same aged females</a:t>
            </a:r>
          </a:p>
          <a:p>
            <a:pPr lvl="1"/>
            <a:r>
              <a:rPr lang="en-GB" sz="2000" dirty="0">
                <a:latin typeface="+mj-lt"/>
                <a:cs typeface="Calibri" panose="020F0502020204030204" pitchFamily="34" charset="0"/>
              </a:rPr>
              <a:t>the incidence of AGW diagnoses in 15 to 17 year old males was 80% lower in 2021 compared to 2017 (UKHSA 2022)</a:t>
            </a:r>
          </a:p>
        </p:txBody>
      </p:sp>
      <p:sp>
        <p:nvSpPr>
          <p:cNvPr id="4" name="Footer Placeholder 3"/>
          <p:cNvSpPr>
            <a:spLocks noGrp="1"/>
          </p:cNvSpPr>
          <p:nvPr>
            <p:ph type="ftr" sz="quarter" idx="11"/>
          </p:nvPr>
        </p:nvSpPr>
        <p:spPr>
          <a:xfrm>
            <a:off x="838200" y="61769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49</a:t>
            </a:fld>
            <a:endParaRPr lang="en-GB"/>
          </a:p>
        </p:txBody>
      </p:sp>
    </p:spTree>
    <p:extLst>
      <p:ext uri="{BB962C8B-B14F-4D97-AF65-F5344CB8AC3E}">
        <p14:creationId xmlns:p14="http://schemas.microsoft.com/office/powerpoint/2010/main" val="1846882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46314-C5E1-4DD3-89D9-D069E99D9792}"/>
              </a:ext>
            </a:extLst>
          </p:cNvPr>
          <p:cNvSpPr>
            <a:spLocks noGrp="1"/>
          </p:cNvSpPr>
          <p:nvPr>
            <p:ph type="title"/>
          </p:nvPr>
        </p:nvSpPr>
        <p:spPr>
          <a:xfrm>
            <a:off x="393433" y="0"/>
            <a:ext cx="11798567" cy="401251"/>
          </a:xfrm>
        </p:spPr>
        <p:txBody>
          <a:bodyPr/>
          <a:lstStyle/>
          <a:p>
            <a:r>
              <a:rPr lang="en-GB" sz="3733" b="1" dirty="0">
                <a:solidFill>
                  <a:srgbClr val="002060"/>
                </a:solidFill>
              </a:rPr>
              <a:t>Pre-requisites to administering HPV vaccine</a:t>
            </a:r>
          </a:p>
        </p:txBody>
      </p:sp>
      <p:sp>
        <p:nvSpPr>
          <p:cNvPr id="3" name="Content Placeholder 2">
            <a:extLst>
              <a:ext uri="{FF2B5EF4-FFF2-40B4-BE49-F238E27FC236}">
                <a16:creationId xmlns:a16="http://schemas.microsoft.com/office/drawing/2014/main" id="{03CC213D-363F-451C-B69A-A1394A736E5E}"/>
              </a:ext>
            </a:extLst>
          </p:cNvPr>
          <p:cNvSpPr>
            <a:spLocks noGrp="1"/>
          </p:cNvSpPr>
          <p:nvPr>
            <p:ph idx="1"/>
          </p:nvPr>
        </p:nvSpPr>
        <p:spPr>
          <a:xfrm>
            <a:off x="393434" y="682797"/>
            <a:ext cx="11798567" cy="5571540"/>
          </a:xfrm>
        </p:spPr>
        <p:txBody>
          <a:bodyPr/>
          <a:lstStyle/>
          <a:p>
            <a:pPr marL="0" indent="0">
              <a:spcAft>
                <a:spcPts val="600"/>
              </a:spcAft>
              <a:buNone/>
            </a:pPr>
            <a:r>
              <a:rPr lang="en-GB" sz="2000" dirty="0"/>
              <a:t>Before administering HPV vaccine, it is recommended you have: </a:t>
            </a:r>
          </a:p>
          <a:p>
            <a:pPr marL="285744" indent="-285744">
              <a:spcAft>
                <a:spcPts val="600"/>
              </a:spcAft>
            </a:pPr>
            <a:r>
              <a:rPr lang="en-GB" sz="2000" dirty="0"/>
              <a:t>Undertaken training in the management of anaphylaxis and Basic Life Support as specified by policy for your local area and are familiar with </a:t>
            </a:r>
            <a:r>
              <a:rPr lang="en-GB" sz="2000" u="sng" dirty="0">
                <a:hlinkClick r:id="rId3"/>
              </a:rPr>
              <a:t>Resuscitation Council UK (RCUK) guidance on Management of Anaphylaxis in the Vaccination Setting</a:t>
            </a:r>
            <a:r>
              <a:rPr lang="en-GB" sz="2000" dirty="0"/>
              <a:t> </a:t>
            </a:r>
          </a:p>
          <a:p>
            <a:pPr marL="285744" indent="-285744">
              <a:spcAft>
                <a:spcPts val="600"/>
              </a:spcAft>
            </a:pPr>
            <a:r>
              <a:rPr lang="en-GB" sz="2000" dirty="0"/>
              <a:t>Undertaken any additional statutory and mandatory training as required by your employer</a:t>
            </a:r>
          </a:p>
          <a:p>
            <a:pPr marL="285744" indent="-285744">
              <a:spcAft>
                <a:spcPts val="600"/>
              </a:spcAft>
            </a:pPr>
            <a:r>
              <a:rPr lang="en-GB" sz="2000" dirty="0"/>
              <a:t>Received HPV vaccine training through attending a taught session </a:t>
            </a:r>
            <a:r>
              <a:rPr lang="en-GB" sz="2000" dirty="0">
                <a:solidFill>
                  <a:srgbClr val="002060"/>
                </a:solidFill>
              </a:rPr>
              <a:t>if you are a new immuniser a competency assessment is recommended - competency assessment tool: </a:t>
            </a:r>
            <a:r>
              <a:rPr lang="en-GB" sz="2000" dirty="0">
                <a:hlinkClick r:id="rId4"/>
              </a:rPr>
              <a:t>Publications | Royal College of Nursing (rcn.org.uk)</a:t>
            </a:r>
            <a:endParaRPr lang="en-GB" sz="2000" dirty="0">
              <a:solidFill>
                <a:srgbClr val="002060"/>
              </a:solidFill>
            </a:endParaRPr>
          </a:p>
          <a:p>
            <a:pPr marL="285744" indent="-285744">
              <a:spcAft>
                <a:spcPts val="600"/>
              </a:spcAft>
            </a:pPr>
            <a:r>
              <a:rPr lang="en-GB" sz="2000" dirty="0"/>
              <a:t>An appropriate legal framework to supply and administer HPV vaccine in place e.g. patient specific prescription, Patient Specific Direction (PSD), Patient Group Direction (PGD) </a:t>
            </a:r>
          </a:p>
          <a:p>
            <a:pPr marL="285744" indent="-285744">
              <a:spcAft>
                <a:spcPts val="600"/>
              </a:spcAft>
            </a:pPr>
            <a:r>
              <a:rPr lang="en-GB" sz="2000" dirty="0"/>
              <a:t>Described the process of consent and how this applies when giving vaccines</a:t>
            </a:r>
          </a:p>
          <a:p>
            <a:pPr marL="285744" indent="-285744">
              <a:spcAft>
                <a:spcPts val="600"/>
              </a:spcAft>
            </a:pPr>
            <a:r>
              <a:rPr lang="en-GB" sz="2000" dirty="0"/>
              <a:t>Accessed and familiarised yourself with the following key documents: </a:t>
            </a:r>
            <a:r>
              <a:rPr lang="en-GB" sz="2000" dirty="0">
                <a:solidFill>
                  <a:srgbClr val="0563C1"/>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Human papillomavirus (HPV): the green book, chapter 18a - GOV.UK (www.gov.uk)</a:t>
            </a:r>
            <a:r>
              <a:rPr lang="en-GB" sz="2000" dirty="0">
                <a:solidFill>
                  <a:srgbClr val="0563C1"/>
                </a:solidFill>
                <a:latin typeface="Arial" panose="020B0604020202020204" pitchFamily="34" charset="0"/>
                <a:cs typeface="Arial" panose="020B0604020202020204" pitchFamily="34" charset="0"/>
              </a:rPr>
              <a:t> </a:t>
            </a:r>
            <a:r>
              <a:rPr lang="en-GB" sz="2000" dirty="0"/>
              <a:t>, the UK Health Security Agency </a:t>
            </a:r>
            <a:r>
              <a:rPr lang="en-GB" sz="2000" dirty="0">
                <a:solidFill>
                  <a:srgbClr val="2F2F2F"/>
                </a:solidFill>
                <a:latin typeface="Arial" panose="020B0604020202020204" pitchFamily="34" charset="0"/>
                <a:cs typeface="Arial" panose="020B0604020202020204" pitchFamily="34" charset="0"/>
                <a:hlinkClick r:id="rId6"/>
              </a:rPr>
              <a:t>UKHSA HPV vaccination: guidance for healthcare practitioners</a:t>
            </a:r>
            <a:endParaRPr lang="en-GB" sz="2000" dirty="0">
              <a:latin typeface="Arial" panose="020B0604020202020204" pitchFamily="34" charset="0"/>
              <a:cs typeface="Arial" panose="020B0604020202020204" pitchFamily="34" charset="0"/>
            </a:endParaRPr>
          </a:p>
          <a:p>
            <a:pPr marL="285744" indent="-285744">
              <a:spcAft>
                <a:spcPts val="600"/>
              </a:spcAft>
            </a:pPr>
            <a:endParaRPr lang="en-GB" dirty="0"/>
          </a:p>
        </p:txBody>
      </p:sp>
      <p:sp>
        <p:nvSpPr>
          <p:cNvPr id="5" name="Slide Number Placeholder 4">
            <a:extLst>
              <a:ext uri="{FF2B5EF4-FFF2-40B4-BE49-F238E27FC236}">
                <a16:creationId xmlns:a16="http://schemas.microsoft.com/office/drawing/2014/main" id="{6DFDB1FF-70CD-4B4D-BE0F-18D2D9476AE9}"/>
              </a:ext>
            </a:extLst>
          </p:cNvPr>
          <p:cNvSpPr>
            <a:spLocks noGrp="1"/>
          </p:cNvSpPr>
          <p:nvPr>
            <p:ph type="sldNum" sz="quarter" idx="12"/>
          </p:nvPr>
        </p:nvSpPr>
        <p:spPr>
          <a:xfrm>
            <a:off x="11480800" y="8475133"/>
            <a:ext cx="3657600" cy="486833"/>
          </a:xfrm>
          <a:prstGeom prst="rect">
            <a:avLst/>
          </a:prstGeom>
        </p:spPr>
        <p:txBody>
          <a:bodyPr/>
          <a:lstStyle>
            <a:defPPr>
              <a:defRPr lang="en-US"/>
            </a:defPPr>
            <a:lvl1pPr marL="0" algn="r" defTabSz="1219170" rtl="0" eaLnBrk="1" latinLnBrk="0" hangingPunct="1">
              <a:defRPr sz="2400" b="1"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fld id="{561D0CCE-8DCC-44DC-A653-AE62B1D84A52}" type="slidenum">
              <a:rPr lang="en-GB" smtClean="0"/>
              <a:pPr/>
              <a:t>5</a:t>
            </a:fld>
            <a:endParaRPr lang="en-GB"/>
          </a:p>
        </p:txBody>
      </p:sp>
      <p:sp>
        <p:nvSpPr>
          <p:cNvPr id="6" name="Footer Placeholder 3">
            <a:extLst>
              <a:ext uri="{FF2B5EF4-FFF2-40B4-BE49-F238E27FC236}">
                <a16:creationId xmlns:a16="http://schemas.microsoft.com/office/drawing/2014/main" id="{1353B5E4-9149-4E30-A100-9CD299731A10}"/>
              </a:ext>
            </a:extLst>
          </p:cNvPr>
          <p:cNvSpPr>
            <a:spLocks noGrp="1"/>
          </p:cNvSpPr>
          <p:nvPr>
            <p:ph type="ftr" sz="quarter" idx="11"/>
          </p:nvPr>
        </p:nvSpPr>
        <p:spPr>
          <a:xfrm>
            <a:off x="1117600" y="8475133"/>
            <a:ext cx="9753600" cy="486833"/>
          </a:xfrm>
          <a:prstGeom prst="rect">
            <a:avLst/>
          </a:prstGeom>
        </p:spPr>
        <p:txBody>
          <a:bodyPr/>
          <a:lstStyle>
            <a:defPPr>
              <a:defRPr lang="en-US"/>
            </a:defPPr>
            <a:lvl1pPr marL="0" algn="l" defTabSz="1219170" rtl="0" eaLnBrk="1" latinLnBrk="0" hangingPunct="1">
              <a:defRPr sz="2400" b="1" kern="1200">
                <a:solidFill>
                  <a:schemeClr val="bg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GB"/>
              <a:t>Respiratory virus vaccine campaign outline</a:t>
            </a:r>
            <a:endParaRPr lang="en-GB" dirty="0"/>
          </a:p>
        </p:txBody>
      </p:sp>
      <p:sp>
        <p:nvSpPr>
          <p:cNvPr id="4" name="Footer Placeholder 3">
            <a:extLst>
              <a:ext uri="{FF2B5EF4-FFF2-40B4-BE49-F238E27FC236}">
                <a16:creationId xmlns:a16="http://schemas.microsoft.com/office/drawing/2014/main" id="{BDE0A801-C791-1EE3-13D4-D4D19C4BAF0B}"/>
              </a:ext>
            </a:extLst>
          </p:cNvPr>
          <p:cNvSpPr txBox="1">
            <a:spLocks/>
          </p:cNvSpPr>
          <p:nvPr/>
        </p:nvSpPr>
        <p:spPr>
          <a:xfrm>
            <a:off x="838200" y="6176963"/>
            <a:ext cx="7315200" cy="365125"/>
          </a:xfrm>
          <a:prstGeom prst="rect">
            <a:avLst/>
          </a:prstGeom>
        </p:spPr>
        <p:txBody>
          <a:bodyPr/>
          <a:lstStyle>
            <a:defPPr>
              <a:defRPr lang="en-US"/>
            </a:defPPr>
            <a:lvl1pPr marL="0" algn="l" defTabSz="914400" rtl="0" eaLnBrk="1" latinLnBrk="0" hangingPunct="1">
              <a:defRPr sz="18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atin typeface="Calibri" panose="020F0502020204030204" pitchFamily="34" charset="0"/>
                <a:cs typeface="Calibri" panose="020F0502020204030204" pitchFamily="34" charset="0"/>
              </a:rPr>
              <a:t>Human papillomavirus (HPV) vaccination </a:t>
            </a:r>
            <a:br>
              <a:rPr lang="en-GB">
                <a:latin typeface="Calibri" panose="020F0502020204030204" pitchFamily="34" charset="0"/>
                <a:cs typeface="Calibri" panose="020F0502020204030204" pitchFamily="34" charset="0"/>
              </a:rPr>
            </a:br>
            <a:r>
              <a:rPr lang="en-GB">
                <a:latin typeface="Calibri" panose="020F0502020204030204" pitchFamily="34" charset="0"/>
                <a:cs typeface="Calibri" panose="020F0502020204030204" pitchFamily="34" charset="0"/>
              </a:rPr>
              <a:t>Universal HPV adolescent immunisation programme</a:t>
            </a:r>
          </a:p>
          <a:p>
            <a:endParaRPr lang="en-GB" dirty="0"/>
          </a:p>
        </p:txBody>
      </p:sp>
    </p:spTree>
    <p:extLst>
      <p:ext uri="{BB962C8B-B14F-4D97-AF65-F5344CB8AC3E}">
        <p14:creationId xmlns:p14="http://schemas.microsoft.com/office/powerpoint/2010/main" val="15588223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GB" sz="2800" b="1" dirty="0">
                <a:cs typeface="Calibri" panose="020F0502020204030204" pitchFamily="34" charset="0"/>
              </a:rPr>
              <a:t>Declines in genital warts diagnoses in England for 15-17 year olds: 2009 to 2020</a:t>
            </a:r>
            <a:endParaRPr lang="en-GB" sz="2800" dirty="0"/>
          </a:p>
        </p:txBody>
      </p:sp>
      <p:sp>
        <p:nvSpPr>
          <p:cNvPr id="4" name="Footer Placeholder 3"/>
          <p:cNvSpPr>
            <a:spLocks noGrp="1"/>
          </p:cNvSpPr>
          <p:nvPr>
            <p:ph type="ftr" sz="quarter" idx="11"/>
          </p:nvPr>
        </p:nvSpPr>
        <p:spPr>
          <a:xfrm>
            <a:off x="838200" y="6237492"/>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50</a:t>
            </a:fld>
            <a:endParaRPr lang="en-GB"/>
          </a:p>
        </p:txBody>
      </p:sp>
      <p:pic>
        <p:nvPicPr>
          <p:cNvPr id="6" name="Content Placeholder 5">
            <a:extLst>
              <a:ext uri="{FF2B5EF4-FFF2-40B4-BE49-F238E27FC236}">
                <a16:creationId xmlns:a16="http://schemas.microsoft.com/office/drawing/2014/main" id="{ED84FD40-5D4B-4B36-87FB-BAB849507B72}"/>
              </a:ext>
            </a:extLst>
          </p:cNvPr>
          <p:cNvPicPr>
            <a:picLocks noGrp="1" noChangeAspect="1"/>
          </p:cNvPicPr>
          <p:nvPr>
            <p:ph idx="1"/>
          </p:nvPr>
        </p:nvPicPr>
        <p:blipFill>
          <a:blip r:embed="rId3"/>
          <a:stretch>
            <a:fillRect/>
          </a:stretch>
        </p:blipFill>
        <p:spPr>
          <a:xfrm>
            <a:off x="2542373" y="1690688"/>
            <a:ext cx="6581962" cy="3774125"/>
          </a:xfrm>
          <a:prstGeom prst="rect">
            <a:avLst/>
          </a:prstGeom>
        </p:spPr>
      </p:pic>
    </p:spTree>
    <p:extLst>
      <p:ext uri="{BB962C8B-B14F-4D97-AF65-F5344CB8AC3E}">
        <p14:creationId xmlns:p14="http://schemas.microsoft.com/office/powerpoint/2010/main" val="25950725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D88704B-2D36-5B48-0A1A-80DE10ADBE51}"/>
              </a:ext>
            </a:extLst>
          </p:cNvPr>
          <p:cNvSpPr>
            <a:spLocks noGrp="1"/>
          </p:cNvSpPr>
          <p:nvPr>
            <p:ph type="sldNum" sz="quarter" idx="12"/>
          </p:nvPr>
        </p:nvSpPr>
        <p:spPr/>
        <p:txBody>
          <a:bodyPr/>
          <a:lstStyle/>
          <a:p>
            <a:fld id="{561D0CCE-8DCC-44DC-A653-AE62B1D84A52}" type="slidenum">
              <a:rPr lang="en-GB" smtClean="0"/>
              <a:pPr/>
              <a:t>51</a:t>
            </a:fld>
            <a:endParaRPr lang="en-GB"/>
          </a:p>
        </p:txBody>
      </p:sp>
      <p:sp>
        <p:nvSpPr>
          <p:cNvPr id="6" name="Text Placeholder 2">
            <a:extLst>
              <a:ext uri="{FF2B5EF4-FFF2-40B4-BE49-F238E27FC236}">
                <a16:creationId xmlns:a16="http://schemas.microsoft.com/office/drawing/2014/main" id="{77C3DD75-3814-3CD4-A87E-6AA4B285E714}"/>
              </a:ext>
            </a:extLst>
          </p:cNvPr>
          <p:cNvSpPr txBox="1">
            <a:spLocks noGrp="1"/>
          </p:cNvSpPr>
          <p:nvPr>
            <p:ph type="title"/>
          </p:nvPr>
        </p:nvSpPr>
        <p:spPr>
          <a:xfrm>
            <a:off x="838200" y="365125"/>
            <a:ext cx="10515600" cy="1325563"/>
          </a:xfrm>
          <a:prstGeom prst="rect">
            <a:avLst/>
          </a:prstGeom>
          <a:noFill/>
          <a:ln>
            <a:noFill/>
          </a:ln>
        </p:spPr>
        <p:txBody>
          <a:bodyPr vert="horz" wrap="square" lIns="121920" tIns="60960" rIns="121920" bIns="60960" anchor="t" anchorCtr="0" compatLnSpc="1">
            <a:normAutofit/>
          </a:bodyPr>
          <a:lstStyle/>
          <a:p>
            <a:pPr marL="0" indent="0" algn="ctr" defTabSz="914377">
              <a:buNone/>
            </a:pPr>
            <a:r>
              <a:rPr lang="en-GB" sz="3200" b="1" dirty="0">
                <a:solidFill>
                  <a:srgbClr val="002060"/>
                </a:solidFill>
                <a:latin typeface="Arial"/>
              </a:rPr>
              <a:t>Indirect herd protection through reduced transmission</a:t>
            </a:r>
          </a:p>
          <a:p>
            <a:pPr marL="228594" indent="-228594" algn="ctr" defTabSz="914377">
              <a:buSzPct val="100000"/>
              <a:buFont typeface="Arial" pitchFamily="34"/>
            </a:pPr>
            <a:endParaRPr lang="en-GB" dirty="0">
              <a:solidFill>
                <a:srgbClr val="212A73"/>
              </a:solidFill>
              <a:latin typeface="Arial"/>
            </a:endParaRPr>
          </a:p>
        </p:txBody>
      </p:sp>
      <p:pic>
        <p:nvPicPr>
          <p:cNvPr id="7" name="Picture 3">
            <a:extLst>
              <a:ext uri="{FF2B5EF4-FFF2-40B4-BE49-F238E27FC236}">
                <a16:creationId xmlns:a16="http://schemas.microsoft.com/office/drawing/2014/main" id="{04122E33-ABDF-4112-C439-C1FEE8860301}"/>
              </a:ext>
            </a:extLst>
          </p:cNvPr>
          <p:cNvPicPr>
            <a:picLocks noGrp="1" noChangeAspect="1"/>
          </p:cNvPicPr>
          <p:nvPr>
            <p:ph idx="1"/>
          </p:nvPr>
        </p:nvPicPr>
        <p:blipFill>
          <a:blip r:embed="rId3"/>
          <a:stretch>
            <a:fillRect/>
          </a:stretch>
        </p:blipFill>
        <p:spPr>
          <a:xfrm>
            <a:off x="363833" y="1881413"/>
            <a:ext cx="2163258" cy="1158599"/>
          </a:xfrm>
          <a:prstGeom prst="rect">
            <a:avLst/>
          </a:prstGeom>
          <a:noFill/>
          <a:ln cap="flat">
            <a:noFill/>
          </a:ln>
        </p:spPr>
      </p:pic>
      <p:pic>
        <p:nvPicPr>
          <p:cNvPr id="8" name="Picture 10">
            <a:extLst>
              <a:ext uri="{FF2B5EF4-FFF2-40B4-BE49-F238E27FC236}">
                <a16:creationId xmlns:a16="http://schemas.microsoft.com/office/drawing/2014/main" id="{380C6829-A72B-9E57-68DD-E153516056FA}"/>
              </a:ext>
            </a:extLst>
          </p:cNvPr>
          <p:cNvPicPr>
            <a:picLocks noChangeAspect="1"/>
          </p:cNvPicPr>
          <p:nvPr/>
        </p:nvPicPr>
        <p:blipFill>
          <a:blip r:embed="rId4"/>
          <a:stretch>
            <a:fillRect/>
          </a:stretch>
        </p:blipFill>
        <p:spPr>
          <a:xfrm>
            <a:off x="2699934" y="1690688"/>
            <a:ext cx="1097377" cy="1861473"/>
          </a:xfrm>
          <a:prstGeom prst="rect">
            <a:avLst/>
          </a:prstGeom>
          <a:noFill/>
          <a:ln cap="flat">
            <a:noFill/>
          </a:ln>
        </p:spPr>
      </p:pic>
      <p:pic>
        <p:nvPicPr>
          <p:cNvPr id="9" name="Picture 5">
            <a:extLst>
              <a:ext uri="{FF2B5EF4-FFF2-40B4-BE49-F238E27FC236}">
                <a16:creationId xmlns:a16="http://schemas.microsoft.com/office/drawing/2014/main" id="{4AF34A5A-6684-4593-966B-5EFD41FCDBEA}"/>
              </a:ext>
            </a:extLst>
          </p:cNvPr>
          <p:cNvPicPr>
            <a:picLocks noChangeAspect="1"/>
          </p:cNvPicPr>
          <p:nvPr/>
        </p:nvPicPr>
        <p:blipFill>
          <a:blip r:embed="rId5"/>
          <a:stretch>
            <a:fillRect/>
          </a:stretch>
        </p:blipFill>
        <p:spPr>
          <a:xfrm>
            <a:off x="4034188" y="2011769"/>
            <a:ext cx="1861473" cy="723448"/>
          </a:xfrm>
          <a:prstGeom prst="rect">
            <a:avLst/>
          </a:prstGeom>
          <a:noFill/>
          <a:ln cap="flat">
            <a:noFill/>
          </a:ln>
        </p:spPr>
      </p:pic>
      <p:pic>
        <p:nvPicPr>
          <p:cNvPr id="12" name="Picture 18">
            <a:extLst>
              <a:ext uri="{FF2B5EF4-FFF2-40B4-BE49-F238E27FC236}">
                <a16:creationId xmlns:a16="http://schemas.microsoft.com/office/drawing/2014/main" id="{A0AAED7D-04BD-2D26-9991-D97B7064AB51}"/>
              </a:ext>
            </a:extLst>
          </p:cNvPr>
          <p:cNvPicPr>
            <a:picLocks noChangeAspect="1"/>
          </p:cNvPicPr>
          <p:nvPr/>
        </p:nvPicPr>
        <p:blipFill>
          <a:blip r:embed="rId6"/>
          <a:stretch>
            <a:fillRect/>
          </a:stretch>
        </p:blipFill>
        <p:spPr>
          <a:xfrm>
            <a:off x="6117665" y="1617536"/>
            <a:ext cx="1284329" cy="1934625"/>
          </a:xfrm>
          <a:prstGeom prst="rect">
            <a:avLst/>
          </a:prstGeom>
          <a:noFill/>
          <a:ln cap="flat">
            <a:noFill/>
          </a:ln>
        </p:spPr>
      </p:pic>
      <p:pic>
        <p:nvPicPr>
          <p:cNvPr id="13" name="Picture 8">
            <a:extLst>
              <a:ext uri="{FF2B5EF4-FFF2-40B4-BE49-F238E27FC236}">
                <a16:creationId xmlns:a16="http://schemas.microsoft.com/office/drawing/2014/main" id="{F324BD62-2D3B-E2C3-5CD5-E873850319C6}"/>
              </a:ext>
            </a:extLst>
          </p:cNvPr>
          <p:cNvPicPr>
            <a:picLocks noChangeAspect="1"/>
          </p:cNvPicPr>
          <p:nvPr/>
        </p:nvPicPr>
        <p:blipFill>
          <a:blip r:embed="rId7"/>
          <a:stretch>
            <a:fillRect/>
          </a:stretch>
        </p:blipFill>
        <p:spPr>
          <a:xfrm>
            <a:off x="7500686" y="2029919"/>
            <a:ext cx="1430657" cy="723448"/>
          </a:xfrm>
          <a:prstGeom prst="rect">
            <a:avLst/>
          </a:prstGeom>
          <a:noFill/>
          <a:ln cap="flat">
            <a:noFill/>
          </a:ln>
        </p:spPr>
      </p:pic>
      <p:pic>
        <p:nvPicPr>
          <p:cNvPr id="14" name="Picture 11">
            <a:extLst>
              <a:ext uri="{FF2B5EF4-FFF2-40B4-BE49-F238E27FC236}">
                <a16:creationId xmlns:a16="http://schemas.microsoft.com/office/drawing/2014/main" id="{500FC809-065A-C26E-C6DA-D7D49835533A}"/>
              </a:ext>
            </a:extLst>
          </p:cNvPr>
          <p:cNvPicPr>
            <a:picLocks noChangeAspect="1"/>
          </p:cNvPicPr>
          <p:nvPr/>
        </p:nvPicPr>
        <p:blipFill>
          <a:blip r:embed="rId4"/>
          <a:stretch>
            <a:fillRect/>
          </a:stretch>
        </p:blipFill>
        <p:spPr>
          <a:xfrm>
            <a:off x="9173659" y="1617536"/>
            <a:ext cx="1097377" cy="1861473"/>
          </a:xfrm>
          <a:prstGeom prst="rect">
            <a:avLst/>
          </a:prstGeom>
          <a:noFill/>
          <a:ln cap="flat">
            <a:noFill/>
          </a:ln>
        </p:spPr>
      </p:pic>
      <p:pic>
        <p:nvPicPr>
          <p:cNvPr id="15" name="Picture 12">
            <a:extLst>
              <a:ext uri="{FF2B5EF4-FFF2-40B4-BE49-F238E27FC236}">
                <a16:creationId xmlns:a16="http://schemas.microsoft.com/office/drawing/2014/main" id="{D19593DF-D909-C9D5-B7BB-DD93A6B8B0EE}"/>
              </a:ext>
            </a:extLst>
          </p:cNvPr>
          <p:cNvPicPr>
            <a:picLocks noChangeAspect="1"/>
          </p:cNvPicPr>
          <p:nvPr/>
        </p:nvPicPr>
        <p:blipFill>
          <a:blip r:embed="rId8"/>
          <a:stretch>
            <a:fillRect/>
          </a:stretch>
        </p:blipFill>
        <p:spPr>
          <a:xfrm>
            <a:off x="498083" y="3742886"/>
            <a:ext cx="2235391" cy="1129893"/>
          </a:xfrm>
          <a:prstGeom prst="rect">
            <a:avLst/>
          </a:prstGeom>
          <a:noFill/>
          <a:ln cap="flat">
            <a:noFill/>
          </a:ln>
        </p:spPr>
      </p:pic>
      <p:pic>
        <p:nvPicPr>
          <p:cNvPr id="16" name="Picture 13">
            <a:extLst>
              <a:ext uri="{FF2B5EF4-FFF2-40B4-BE49-F238E27FC236}">
                <a16:creationId xmlns:a16="http://schemas.microsoft.com/office/drawing/2014/main" id="{09D2F672-69A5-12C5-2DB3-1DE0461A8F87}"/>
              </a:ext>
            </a:extLst>
          </p:cNvPr>
          <p:cNvPicPr>
            <a:picLocks noChangeAspect="1"/>
          </p:cNvPicPr>
          <p:nvPr/>
        </p:nvPicPr>
        <p:blipFill>
          <a:blip r:embed="rId9"/>
          <a:stretch>
            <a:fillRect/>
          </a:stretch>
        </p:blipFill>
        <p:spPr>
          <a:xfrm>
            <a:off x="2647867" y="3589785"/>
            <a:ext cx="1381877" cy="1772057"/>
          </a:xfrm>
          <a:prstGeom prst="rect">
            <a:avLst/>
          </a:prstGeom>
          <a:noFill/>
          <a:ln cap="flat">
            <a:noFill/>
          </a:ln>
        </p:spPr>
      </p:pic>
      <p:pic>
        <p:nvPicPr>
          <p:cNvPr id="17" name="Picture 14">
            <a:extLst>
              <a:ext uri="{FF2B5EF4-FFF2-40B4-BE49-F238E27FC236}">
                <a16:creationId xmlns:a16="http://schemas.microsoft.com/office/drawing/2014/main" id="{9943BBCF-751D-DF1B-C2D3-C9F9756D14CC}"/>
              </a:ext>
            </a:extLst>
          </p:cNvPr>
          <p:cNvPicPr>
            <a:picLocks noChangeAspect="1"/>
          </p:cNvPicPr>
          <p:nvPr/>
        </p:nvPicPr>
        <p:blipFill>
          <a:blip r:embed="rId10"/>
          <a:stretch>
            <a:fillRect/>
          </a:stretch>
        </p:blipFill>
        <p:spPr>
          <a:xfrm>
            <a:off x="3014973" y="4026066"/>
            <a:ext cx="528364" cy="658428"/>
          </a:xfrm>
          <a:prstGeom prst="rect">
            <a:avLst/>
          </a:prstGeom>
          <a:noFill/>
          <a:ln cap="flat">
            <a:noFill/>
          </a:ln>
        </p:spPr>
      </p:pic>
      <p:pic>
        <p:nvPicPr>
          <p:cNvPr id="18" name="Picture 16">
            <a:extLst>
              <a:ext uri="{FF2B5EF4-FFF2-40B4-BE49-F238E27FC236}">
                <a16:creationId xmlns:a16="http://schemas.microsoft.com/office/drawing/2014/main" id="{83197244-CF6E-60D1-D318-CDAF8BA64D3E}"/>
              </a:ext>
            </a:extLst>
          </p:cNvPr>
          <p:cNvPicPr>
            <a:picLocks noChangeAspect="1"/>
          </p:cNvPicPr>
          <p:nvPr/>
        </p:nvPicPr>
        <p:blipFill>
          <a:blip r:embed="rId11"/>
          <a:stretch>
            <a:fillRect/>
          </a:stretch>
        </p:blipFill>
        <p:spPr>
          <a:xfrm>
            <a:off x="4200070" y="4208666"/>
            <a:ext cx="1698893" cy="353751"/>
          </a:xfrm>
          <a:prstGeom prst="rect">
            <a:avLst/>
          </a:prstGeom>
          <a:noFill/>
          <a:ln cap="flat">
            <a:noFill/>
          </a:ln>
        </p:spPr>
      </p:pic>
      <p:pic>
        <p:nvPicPr>
          <p:cNvPr id="19" name="Picture 17">
            <a:extLst>
              <a:ext uri="{FF2B5EF4-FFF2-40B4-BE49-F238E27FC236}">
                <a16:creationId xmlns:a16="http://schemas.microsoft.com/office/drawing/2014/main" id="{038148BB-6644-EECD-43DE-4CA96D0524F4}"/>
              </a:ext>
            </a:extLst>
          </p:cNvPr>
          <p:cNvPicPr>
            <a:picLocks noChangeAspect="1"/>
          </p:cNvPicPr>
          <p:nvPr/>
        </p:nvPicPr>
        <p:blipFill>
          <a:blip r:embed="rId12"/>
          <a:stretch>
            <a:fillRect/>
          </a:stretch>
        </p:blipFill>
        <p:spPr>
          <a:xfrm>
            <a:off x="4366563" y="4523406"/>
            <a:ext cx="1268077" cy="788249"/>
          </a:xfrm>
          <a:prstGeom prst="rect">
            <a:avLst/>
          </a:prstGeom>
          <a:noFill/>
          <a:ln cap="flat">
            <a:noFill/>
          </a:ln>
        </p:spPr>
      </p:pic>
      <p:pic>
        <p:nvPicPr>
          <p:cNvPr id="20" name="Picture 18">
            <a:extLst>
              <a:ext uri="{FF2B5EF4-FFF2-40B4-BE49-F238E27FC236}">
                <a16:creationId xmlns:a16="http://schemas.microsoft.com/office/drawing/2014/main" id="{00C70BFB-7BF9-C7F9-6E9A-3B7352FDE361}"/>
              </a:ext>
            </a:extLst>
          </p:cNvPr>
          <p:cNvPicPr>
            <a:picLocks noChangeAspect="1"/>
          </p:cNvPicPr>
          <p:nvPr/>
        </p:nvPicPr>
        <p:blipFill>
          <a:blip r:embed="rId6"/>
          <a:stretch>
            <a:fillRect/>
          </a:stretch>
        </p:blipFill>
        <p:spPr>
          <a:xfrm>
            <a:off x="6096000" y="3418228"/>
            <a:ext cx="1284329" cy="1934625"/>
          </a:xfrm>
          <a:prstGeom prst="rect">
            <a:avLst/>
          </a:prstGeom>
          <a:noFill/>
          <a:ln cap="flat">
            <a:noFill/>
          </a:ln>
        </p:spPr>
      </p:pic>
      <p:pic>
        <p:nvPicPr>
          <p:cNvPr id="21" name="Picture 19">
            <a:extLst>
              <a:ext uri="{FF2B5EF4-FFF2-40B4-BE49-F238E27FC236}">
                <a16:creationId xmlns:a16="http://schemas.microsoft.com/office/drawing/2014/main" id="{AD57FD43-1040-0E1E-485B-01077EC48555}"/>
              </a:ext>
            </a:extLst>
          </p:cNvPr>
          <p:cNvPicPr>
            <a:picLocks noChangeAspect="1"/>
          </p:cNvPicPr>
          <p:nvPr/>
        </p:nvPicPr>
        <p:blipFill>
          <a:blip r:embed="rId13"/>
          <a:stretch>
            <a:fillRect/>
          </a:stretch>
        </p:blipFill>
        <p:spPr>
          <a:xfrm>
            <a:off x="7804128" y="3645429"/>
            <a:ext cx="1113629" cy="459205"/>
          </a:xfrm>
          <a:prstGeom prst="rect">
            <a:avLst/>
          </a:prstGeom>
          <a:noFill/>
          <a:ln cap="flat">
            <a:noFill/>
          </a:ln>
        </p:spPr>
      </p:pic>
      <p:pic>
        <p:nvPicPr>
          <p:cNvPr id="22" name="Picture 11">
            <a:extLst>
              <a:ext uri="{FF2B5EF4-FFF2-40B4-BE49-F238E27FC236}">
                <a16:creationId xmlns:a16="http://schemas.microsoft.com/office/drawing/2014/main" id="{B9774DC4-A631-8CBB-BBDD-FB66CEF99DB9}"/>
              </a:ext>
            </a:extLst>
          </p:cNvPr>
          <p:cNvPicPr>
            <a:picLocks noChangeAspect="1"/>
          </p:cNvPicPr>
          <p:nvPr/>
        </p:nvPicPr>
        <p:blipFill>
          <a:blip r:embed="rId4"/>
          <a:stretch>
            <a:fillRect/>
          </a:stretch>
        </p:blipFill>
        <p:spPr>
          <a:xfrm>
            <a:off x="9173659" y="3552161"/>
            <a:ext cx="1097377" cy="1861473"/>
          </a:xfrm>
          <a:prstGeom prst="rect">
            <a:avLst/>
          </a:prstGeom>
          <a:noFill/>
          <a:ln cap="flat">
            <a:noFill/>
          </a:ln>
        </p:spPr>
      </p:pic>
      <p:pic>
        <p:nvPicPr>
          <p:cNvPr id="23" name="Picture 16">
            <a:extLst>
              <a:ext uri="{FF2B5EF4-FFF2-40B4-BE49-F238E27FC236}">
                <a16:creationId xmlns:a16="http://schemas.microsoft.com/office/drawing/2014/main" id="{FFDAF760-AF7B-D3D9-0D7A-866E6066260B}"/>
              </a:ext>
            </a:extLst>
          </p:cNvPr>
          <p:cNvPicPr>
            <a:picLocks noChangeAspect="1"/>
          </p:cNvPicPr>
          <p:nvPr/>
        </p:nvPicPr>
        <p:blipFill>
          <a:blip r:embed="rId11"/>
          <a:stretch>
            <a:fillRect/>
          </a:stretch>
        </p:blipFill>
        <p:spPr>
          <a:xfrm>
            <a:off x="7500686" y="4208666"/>
            <a:ext cx="1698893" cy="353751"/>
          </a:xfrm>
          <a:prstGeom prst="rect">
            <a:avLst/>
          </a:prstGeom>
          <a:noFill/>
          <a:ln cap="flat">
            <a:noFill/>
          </a:ln>
        </p:spPr>
      </p:pic>
      <p:pic>
        <p:nvPicPr>
          <p:cNvPr id="24" name="Picture 17">
            <a:extLst>
              <a:ext uri="{FF2B5EF4-FFF2-40B4-BE49-F238E27FC236}">
                <a16:creationId xmlns:a16="http://schemas.microsoft.com/office/drawing/2014/main" id="{B936A987-6076-A8C2-E1A8-44F422D0D687}"/>
              </a:ext>
            </a:extLst>
          </p:cNvPr>
          <p:cNvPicPr>
            <a:picLocks noChangeAspect="1"/>
          </p:cNvPicPr>
          <p:nvPr/>
        </p:nvPicPr>
        <p:blipFill>
          <a:blip r:embed="rId12"/>
          <a:stretch>
            <a:fillRect/>
          </a:stretch>
        </p:blipFill>
        <p:spPr>
          <a:xfrm>
            <a:off x="7740489" y="4534164"/>
            <a:ext cx="1268077" cy="788249"/>
          </a:xfrm>
          <a:prstGeom prst="rect">
            <a:avLst/>
          </a:prstGeom>
          <a:noFill/>
          <a:ln cap="flat">
            <a:noFill/>
          </a:ln>
        </p:spPr>
      </p:pic>
      <p:pic>
        <p:nvPicPr>
          <p:cNvPr id="25" name="Picture 23">
            <a:extLst>
              <a:ext uri="{FF2B5EF4-FFF2-40B4-BE49-F238E27FC236}">
                <a16:creationId xmlns:a16="http://schemas.microsoft.com/office/drawing/2014/main" id="{632504C8-D655-0909-0754-D4E365B35A0A}"/>
              </a:ext>
            </a:extLst>
          </p:cNvPr>
          <p:cNvPicPr>
            <a:picLocks noChangeAspect="1"/>
          </p:cNvPicPr>
          <p:nvPr/>
        </p:nvPicPr>
        <p:blipFill>
          <a:blip r:embed="rId14"/>
          <a:stretch>
            <a:fillRect/>
          </a:stretch>
        </p:blipFill>
        <p:spPr>
          <a:xfrm>
            <a:off x="2138934" y="5247352"/>
            <a:ext cx="8608295" cy="1072993"/>
          </a:xfrm>
          <a:prstGeom prst="rect">
            <a:avLst/>
          </a:prstGeom>
          <a:noFill/>
          <a:ln cap="flat">
            <a:noFill/>
          </a:ln>
        </p:spPr>
      </p:pic>
      <p:sp>
        <p:nvSpPr>
          <p:cNvPr id="26" name="Footer Placeholder 3">
            <a:extLst>
              <a:ext uri="{FF2B5EF4-FFF2-40B4-BE49-F238E27FC236}">
                <a16:creationId xmlns:a16="http://schemas.microsoft.com/office/drawing/2014/main" id="{3AE86ED9-E438-7EED-0D54-746BF738BAC1}"/>
              </a:ext>
            </a:extLst>
          </p:cNvPr>
          <p:cNvSpPr>
            <a:spLocks noGrp="1"/>
          </p:cNvSpPr>
          <p:nvPr>
            <p:ph type="ftr" sz="quarter" idx="11"/>
          </p:nvPr>
        </p:nvSpPr>
        <p:spPr>
          <a:xfrm>
            <a:off x="838200" y="6245991"/>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Tree>
    <p:extLst>
      <p:ext uri="{BB962C8B-B14F-4D97-AF65-F5344CB8AC3E}">
        <p14:creationId xmlns:p14="http://schemas.microsoft.com/office/powerpoint/2010/main" val="15553734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E3CA2-7A58-9DDD-DB16-5E522954C08F}"/>
              </a:ext>
            </a:extLst>
          </p:cNvPr>
          <p:cNvSpPr>
            <a:spLocks noGrp="1"/>
          </p:cNvSpPr>
          <p:nvPr>
            <p:ph type="title"/>
          </p:nvPr>
        </p:nvSpPr>
        <p:spPr/>
        <p:txBody>
          <a:bodyPr/>
          <a:lstStyle/>
          <a:p>
            <a:pPr algn="ctr"/>
            <a:r>
              <a:rPr lang="en-GB" sz="3200" b="1" dirty="0">
                <a:solidFill>
                  <a:srgbClr val="002060"/>
                </a:solidFill>
                <a:latin typeface="Arial"/>
              </a:rPr>
              <a:t>Indirect herd protection through reduced transmission</a:t>
            </a:r>
            <a:br>
              <a:rPr lang="en-GB" sz="4400" b="1" dirty="0">
                <a:solidFill>
                  <a:srgbClr val="002060"/>
                </a:solidFill>
                <a:latin typeface="Arial"/>
              </a:rPr>
            </a:br>
            <a:endParaRPr lang="en-GB" dirty="0">
              <a:solidFill>
                <a:srgbClr val="002060"/>
              </a:solidFill>
            </a:endParaRPr>
          </a:p>
        </p:txBody>
      </p:sp>
      <p:sp>
        <p:nvSpPr>
          <p:cNvPr id="5" name="Slide Number Placeholder 4">
            <a:extLst>
              <a:ext uri="{FF2B5EF4-FFF2-40B4-BE49-F238E27FC236}">
                <a16:creationId xmlns:a16="http://schemas.microsoft.com/office/drawing/2014/main" id="{6DCDED94-69EE-8DC2-BD5C-E962F015332E}"/>
              </a:ext>
            </a:extLst>
          </p:cNvPr>
          <p:cNvSpPr>
            <a:spLocks noGrp="1"/>
          </p:cNvSpPr>
          <p:nvPr>
            <p:ph type="sldNum" sz="quarter" idx="12"/>
          </p:nvPr>
        </p:nvSpPr>
        <p:spPr/>
        <p:txBody>
          <a:bodyPr/>
          <a:lstStyle/>
          <a:p>
            <a:fld id="{561D0CCE-8DCC-44DC-A653-AE62B1D84A52}" type="slidenum">
              <a:rPr lang="en-GB" smtClean="0"/>
              <a:pPr/>
              <a:t>52</a:t>
            </a:fld>
            <a:endParaRPr lang="en-GB"/>
          </a:p>
        </p:txBody>
      </p:sp>
      <p:pic>
        <p:nvPicPr>
          <p:cNvPr id="6" name="Picture 3">
            <a:extLst>
              <a:ext uri="{FF2B5EF4-FFF2-40B4-BE49-F238E27FC236}">
                <a16:creationId xmlns:a16="http://schemas.microsoft.com/office/drawing/2014/main" id="{5C600651-CF81-F5B9-2CFF-3813A8289AF6}"/>
              </a:ext>
            </a:extLst>
          </p:cNvPr>
          <p:cNvPicPr>
            <a:picLocks noGrp="1" noChangeAspect="1"/>
          </p:cNvPicPr>
          <p:nvPr>
            <p:ph idx="1"/>
          </p:nvPr>
        </p:nvPicPr>
        <p:blipFill>
          <a:blip r:embed="rId3"/>
          <a:stretch>
            <a:fillRect/>
          </a:stretch>
        </p:blipFill>
        <p:spPr>
          <a:xfrm>
            <a:off x="870724" y="1831184"/>
            <a:ext cx="1782474" cy="954659"/>
          </a:xfrm>
          <a:prstGeom prst="rect">
            <a:avLst/>
          </a:prstGeom>
          <a:noFill/>
          <a:ln cap="flat">
            <a:noFill/>
          </a:ln>
        </p:spPr>
      </p:pic>
      <p:pic>
        <p:nvPicPr>
          <p:cNvPr id="7" name="Picture 12">
            <a:extLst>
              <a:ext uri="{FF2B5EF4-FFF2-40B4-BE49-F238E27FC236}">
                <a16:creationId xmlns:a16="http://schemas.microsoft.com/office/drawing/2014/main" id="{E76F4F91-ABF2-CE70-E769-7AC82D159455}"/>
              </a:ext>
            </a:extLst>
          </p:cNvPr>
          <p:cNvPicPr>
            <a:picLocks noChangeAspect="1"/>
          </p:cNvPicPr>
          <p:nvPr/>
        </p:nvPicPr>
        <p:blipFill>
          <a:blip r:embed="rId4"/>
          <a:stretch>
            <a:fillRect/>
          </a:stretch>
        </p:blipFill>
        <p:spPr>
          <a:xfrm>
            <a:off x="870724" y="3469689"/>
            <a:ext cx="1782474" cy="894479"/>
          </a:xfrm>
          <a:prstGeom prst="rect">
            <a:avLst/>
          </a:prstGeom>
          <a:noFill/>
          <a:ln cap="flat">
            <a:noFill/>
          </a:ln>
        </p:spPr>
      </p:pic>
      <p:pic>
        <p:nvPicPr>
          <p:cNvPr id="8" name="Picture 10">
            <a:extLst>
              <a:ext uri="{FF2B5EF4-FFF2-40B4-BE49-F238E27FC236}">
                <a16:creationId xmlns:a16="http://schemas.microsoft.com/office/drawing/2014/main" id="{EFA4F9A9-F138-B3AF-6BC6-F5BB5235750B}"/>
              </a:ext>
            </a:extLst>
          </p:cNvPr>
          <p:cNvPicPr>
            <a:picLocks noChangeAspect="1"/>
          </p:cNvPicPr>
          <p:nvPr/>
        </p:nvPicPr>
        <p:blipFill>
          <a:blip r:embed="rId5"/>
          <a:stretch>
            <a:fillRect/>
          </a:stretch>
        </p:blipFill>
        <p:spPr>
          <a:xfrm>
            <a:off x="2699934" y="1690688"/>
            <a:ext cx="1097377" cy="1861473"/>
          </a:xfrm>
          <a:prstGeom prst="rect">
            <a:avLst/>
          </a:prstGeom>
          <a:noFill/>
          <a:ln cap="flat">
            <a:noFill/>
          </a:ln>
        </p:spPr>
      </p:pic>
      <p:pic>
        <p:nvPicPr>
          <p:cNvPr id="9" name="Picture 13">
            <a:extLst>
              <a:ext uri="{FF2B5EF4-FFF2-40B4-BE49-F238E27FC236}">
                <a16:creationId xmlns:a16="http://schemas.microsoft.com/office/drawing/2014/main" id="{3482F7CB-1653-A12C-86AD-D6EFBE0D045B}"/>
              </a:ext>
            </a:extLst>
          </p:cNvPr>
          <p:cNvPicPr>
            <a:picLocks noChangeAspect="1"/>
          </p:cNvPicPr>
          <p:nvPr/>
        </p:nvPicPr>
        <p:blipFill>
          <a:blip r:embed="rId6"/>
          <a:stretch>
            <a:fillRect/>
          </a:stretch>
        </p:blipFill>
        <p:spPr>
          <a:xfrm>
            <a:off x="2647867" y="3589785"/>
            <a:ext cx="1381877" cy="1772057"/>
          </a:xfrm>
          <a:prstGeom prst="rect">
            <a:avLst/>
          </a:prstGeom>
          <a:noFill/>
          <a:ln cap="flat">
            <a:noFill/>
          </a:ln>
        </p:spPr>
      </p:pic>
      <p:pic>
        <p:nvPicPr>
          <p:cNvPr id="11" name="Picture 11">
            <a:extLst>
              <a:ext uri="{FF2B5EF4-FFF2-40B4-BE49-F238E27FC236}">
                <a16:creationId xmlns:a16="http://schemas.microsoft.com/office/drawing/2014/main" id="{B093D4E7-8F00-7480-F571-43E574501579}"/>
              </a:ext>
            </a:extLst>
          </p:cNvPr>
          <p:cNvPicPr>
            <a:picLocks noChangeAspect="1"/>
          </p:cNvPicPr>
          <p:nvPr/>
        </p:nvPicPr>
        <p:blipFill>
          <a:blip r:embed="rId7"/>
          <a:stretch>
            <a:fillRect/>
          </a:stretch>
        </p:blipFill>
        <p:spPr>
          <a:xfrm>
            <a:off x="2866574" y="3933346"/>
            <a:ext cx="764096" cy="861644"/>
          </a:xfrm>
          <a:prstGeom prst="rect">
            <a:avLst/>
          </a:prstGeom>
          <a:noFill/>
          <a:ln cap="flat">
            <a:noFill/>
          </a:ln>
        </p:spPr>
      </p:pic>
      <p:pic>
        <p:nvPicPr>
          <p:cNvPr id="12" name="Picture 21">
            <a:extLst>
              <a:ext uri="{FF2B5EF4-FFF2-40B4-BE49-F238E27FC236}">
                <a16:creationId xmlns:a16="http://schemas.microsoft.com/office/drawing/2014/main" id="{EFDF5A76-F0AC-B370-E7AB-5B1E39001ECB}"/>
              </a:ext>
            </a:extLst>
          </p:cNvPr>
          <p:cNvPicPr>
            <a:picLocks noChangeAspect="1"/>
          </p:cNvPicPr>
          <p:nvPr/>
        </p:nvPicPr>
        <p:blipFill>
          <a:blip r:embed="rId8"/>
          <a:stretch>
            <a:fillRect/>
          </a:stretch>
        </p:blipFill>
        <p:spPr>
          <a:xfrm>
            <a:off x="3844047" y="1916788"/>
            <a:ext cx="1861473" cy="723448"/>
          </a:xfrm>
          <a:prstGeom prst="rect">
            <a:avLst/>
          </a:prstGeom>
          <a:noFill/>
          <a:ln cap="flat">
            <a:noFill/>
          </a:ln>
        </p:spPr>
      </p:pic>
      <p:pic>
        <p:nvPicPr>
          <p:cNvPr id="13" name="Picture 23">
            <a:extLst>
              <a:ext uri="{FF2B5EF4-FFF2-40B4-BE49-F238E27FC236}">
                <a16:creationId xmlns:a16="http://schemas.microsoft.com/office/drawing/2014/main" id="{F3EC16CE-ED0A-4EAF-6C26-2C79036B9682}"/>
              </a:ext>
            </a:extLst>
          </p:cNvPr>
          <p:cNvPicPr>
            <a:picLocks noChangeAspect="1"/>
          </p:cNvPicPr>
          <p:nvPr/>
        </p:nvPicPr>
        <p:blipFill>
          <a:blip r:embed="rId9"/>
          <a:stretch>
            <a:fillRect/>
          </a:stretch>
        </p:blipFill>
        <p:spPr>
          <a:xfrm>
            <a:off x="3929396" y="3766986"/>
            <a:ext cx="1690773" cy="332719"/>
          </a:xfrm>
          <a:prstGeom prst="rect">
            <a:avLst/>
          </a:prstGeom>
          <a:noFill/>
          <a:ln cap="flat">
            <a:noFill/>
          </a:ln>
        </p:spPr>
      </p:pic>
      <p:pic>
        <p:nvPicPr>
          <p:cNvPr id="14" name="Picture 30">
            <a:extLst>
              <a:ext uri="{FF2B5EF4-FFF2-40B4-BE49-F238E27FC236}">
                <a16:creationId xmlns:a16="http://schemas.microsoft.com/office/drawing/2014/main" id="{CEEB8CFD-DDBA-BD7E-2BDC-F0E8418B13D2}"/>
              </a:ext>
            </a:extLst>
          </p:cNvPr>
          <p:cNvPicPr>
            <a:picLocks noChangeAspect="1"/>
          </p:cNvPicPr>
          <p:nvPr/>
        </p:nvPicPr>
        <p:blipFill>
          <a:blip r:embed="rId10"/>
          <a:stretch>
            <a:fillRect/>
          </a:stretch>
        </p:blipFill>
        <p:spPr>
          <a:xfrm>
            <a:off x="4140743" y="4085882"/>
            <a:ext cx="1268077" cy="382048"/>
          </a:xfrm>
          <a:prstGeom prst="rect">
            <a:avLst/>
          </a:prstGeom>
          <a:noFill/>
          <a:ln cap="flat">
            <a:noFill/>
          </a:ln>
        </p:spPr>
      </p:pic>
      <p:pic>
        <p:nvPicPr>
          <p:cNvPr id="15" name="Picture 26">
            <a:extLst>
              <a:ext uri="{FF2B5EF4-FFF2-40B4-BE49-F238E27FC236}">
                <a16:creationId xmlns:a16="http://schemas.microsoft.com/office/drawing/2014/main" id="{C9B5F858-416C-D5A6-4D96-7640499A224D}"/>
              </a:ext>
            </a:extLst>
          </p:cNvPr>
          <p:cNvPicPr>
            <a:picLocks noChangeAspect="1"/>
          </p:cNvPicPr>
          <p:nvPr/>
        </p:nvPicPr>
        <p:blipFill>
          <a:blip r:embed="rId9"/>
          <a:stretch>
            <a:fillRect/>
          </a:stretch>
        </p:blipFill>
        <p:spPr>
          <a:xfrm rot="12214417" flipH="1">
            <a:off x="3586387" y="5012793"/>
            <a:ext cx="2427207" cy="285024"/>
          </a:xfrm>
          <a:prstGeom prst="rect">
            <a:avLst/>
          </a:prstGeom>
          <a:noFill/>
          <a:ln cap="flat">
            <a:noFill/>
          </a:ln>
        </p:spPr>
      </p:pic>
      <p:pic>
        <p:nvPicPr>
          <p:cNvPr id="16" name="Picture 18">
            <a:extLst>
              <a:ext uri="{FF2B5EF4-FFF2-40B4-BE49-F238E27FC236}">
                <a16:creationId xmlns:a16="http://schemas.microsoft.com/office/drawing/2014/main" id="{5E3B4228-25EB-B3B8-4A69-FE75321BF828}"/>
              </a:ext>
            </a:extLst>
          </p:cNvPr>
          <p:cNvPicPr>
            <a:picLocks noChangeAspect="1"/>
          </p:cNvPicPr>
          <p:nvPr/>
        </p:nvPicPr>
        <p:blipFill>
          <a:blip r:embed="rId11"/>
          <a:stretch>
            <a:fillRect/>
          </a:stretch>
        </p:blipFill>
        <p:spPr>
          <a:xfrm>
            <a:off x="6222603" y="1440312"/>
            <a:ext cx="1157058" cy="1742913"/>
          </a:xfrm>
          <a:prstGeom prst="rect">
            <a:avLst/>
          </a:prstGeom>
          <a:noFill/>
          <a:ln cap="flat">
            <a:noFill/>
          </a:ln>
        </p:spPr>
      </p:pic>
      <p:pic>
        <p:nvPicPr>
          <p:cNvPr id="17" name="Picture 18">
            <a:extLst>
              <a:ext uri="{FF2B5EF4-FFF2-40B4-BE49-F238E27FC236}">
                <a16:creationId xmlns:a16="http://schemas.microsoft.com/office/drawing/2014/main" id="{622C4973-6940-C229-9771-C0AD61B0487B}"/>
              </a:ext>
            </a:extLst>
          </p:cNvPr>
          <p:cNvPicPr>
            <a:picLocks noChangeAspect="1"/>
          </p:cNvPicPr>
          <p:nvPr/>
        </p:nvPicPr>
        <p:blipFill>
          <a:blip r:embed="rId11"/>
          <a:stretch>
            <a:fillRect/>
          </a:stretch>
        </p:blipFill>
        <p:spPr>
          <a:xfrm>
            <a:off x="6241486" y="3097482"/>
            <a:ext cx="1156263" cy="1741715"/>
          </a:xfrm>
          <a:prstGeom prst="rect">
            <a:avLst/>
          </a:prstGeom>
          <a:noFill/>
          <a:ln cap="flat">
            <a:noFill/>
          </a:ln>
        </p:spPr>
      </p:pic>
      <p:pic>
        <p:nvPicPr>
          <p:cNvPr id="18" name="Picture 28">
            <a:extLst>
              <a:ext uri="{FF2B5EF4-FFF2-40B4-BE49-F238E27FC236}">
                <a16:creationId xmlns:a16="http://schemas.microsoft.com/office/drawing/2014/main" id="{4329F0B5-71B9-43E2-5DB1-6813B3521D76}"/>
              </a:ext>
            </a:extLst>
          </p:cNvPr>
          <p:cNvPicPr>
            <a:picLocks noChangeAspect="1"/>
          </p:cNvPicPr>
          <p:nvPr/>
        </p:nvPicPr>
        <p:blipFill>
          <a:blip r:embed="rId12"/>
          <a:stretch>
            <a:fillRect/>
          </a:stretch>
        </p:blipFill>
        <p:spPr>
          <a:xfrm>
            <a:off x="5158082" y="4563733"/>
            <a:ext cx="1016093" cy="585264"/>
          </a:xfrm>
          <a:prstGeom prst="rect">
            <a:avLst/>
          </a:prstGeom>
          <a:noFill/>
          <a:ln cap="flat">
            <a:noFill/>
          </a:ln>
        </p:spPr>
      </p:pic>
      <p:pic>
        <p:nvPicPr>
          <p:cNvPr id="20" name="Picture 20">
            <a:extLst>
              <a:ext uri="{FF2B5EF4-FFF2-40B4-BE49-F238E27FC236}">
                <a16:creationId xmlns:a16="http://schemas.microsoft.com/office/drawing/2014/main" id="{888F0A47-E63C-2533-DBA7-D3FF3BDD2C8A}"/>
              </a:ext>
            </a:extLst>
          </p:cNvPr>
          <p:cNvPicPr>
            <a:picLocks noChangeAspect="1"/>
          </p:cNvPicPr>
          <p:nvPr/>
        </p:nvPicPr>
        <p:blipFill>
          <a:blip r:embed="rId8"/>
          <a:stretch>
            <a:fillRect/>
          </a:stretch>
        </p:blipFill>
        <p:spPr>
          <a:xfrm>
            <a:off x="7505257" y="1831184"/>
            <a:ext cx="1861473" cy="699063"/>
          </a:xfrm>
          <a:prstGeom prst="rect">
            <a:avLst/>
          </a:prstGeom>
          <a:noFill/>
          <a:ln cap="flat">
            <a:noFill/>
          </a:ln>
        </p:spPr>
      </p:pic>
      <p:pic>
        <p:nvPicPr>
          <p:cNvPr id="21" name="Picture 10">
            <a:extLst>
              <a:ext uri="{FF2B5EF4-FFF2-40B4-BE49-F238E27FC236}">
                <a16:creationId xmlns:a16="http://schemas.microsoft.com/office/drawing/2014/main" id="{01DD5545-D335-985F-8248-3A9F89102BE3}"/>
              </a:ext>
            </a:extLst>
          </p:cNvPr>
          <p:cNvPicPr>
            <a:picLocks noChangeAspect="1"/>
          </p:cNvPicPr>
          <p:nvPr/>
        </p:nvPicPr>
        <p:blipFill>
          <a:blip r:embed="rId5"/>
          <a:stretch>
            <a:fillRect/>
          </a:stretch>
        </p:blipFill>
        <p:spPr>
          <a:xfrm>
            <a:off x="9632132" y="1268265"/>
            <a:ext cx="1097377" cy="1861473"/>
          </a:xfrm>
          <a:prstGeom prst="rect">
            <a:avLst/>
          </a:prstGeom>
          <a:noFill/>
          <a:ln cap="flat">
            <a:noFill/>
          </a:ln>
        </p:spPr>
      </p:pic>
      <p:pic>
        <p:nvPicPr>
          <p:cNvPr id="22" name="Picture 22">
            <a:extLst>
              <a:ext uri="{FF2B5EF4-FFF2-40B4-BE49-F238E27FC236}">
                <a16:creationId xmlns:a16="http://schemas.microsoft.com/office/drawing/2014/main" id="{125E4ADE-36CB-0B04-3A36-26A8455297DC}"/>
              </a:ext>
            </a:extLst>
          </p:cNvPr>
          <p:cNvPicPr>
            <a:picLocks noChangeAspect="1"/>
          </p:cNvPicPr>
          <p:nvPr/>
        </p:nvPicPr>
        <p:blipFill>
          <a:blip r:embed="rId13"/>
          <a:stretch>
            <a:fillRect/>
          </a:stretch>
        </p:blipFill>
        <p:spPr>
          <a:xfrm>
            <a:off x="7879178" y="3358119"/>
            <a:ext cx="1113629" cy="463332"/>
          </a:xfrm>
          <a:prstGeom prst="rect">
            <a:avLst/>
          </a:prstGeom>
          <a:noFill/>
          <a:ln cap="flat">
            <a:noFill/>
          </a:ln>
        </p:spPr>
      </p:pic>
      <p:pic>
        <p:nvPicPr>
          <p:cNvPr id="23" name="Picture 24">
            <a:extLst>
              <a:ext uri="{FF2B5EF4-FFF2-40B4-BE49-F238E27FC236}">
                <a16:creationId xmlns:a16="http://schemas.microsoft.com/office/drawing/2014/main" id="{BBE618BC-E2B3-2A4F-266D-851AD3FDDC97}"/>
              </a:ext>
            </a:extLst>
          </p:cNvPr>
          <p:cNvPicPr>
            <a:picLocks noChangeAspect="1"/>
          </p:cNvPicPr>
          <p:nvPr/>
        </p:nvPicPr>
        <p:blipFill>
          <a:blip r:embed="rId9"/>
          <a:stretch>
            <a:fillRect/>
          </a:stretch>
        </p:blipFill>
        <p:spPr>
          <a:xfrm>
            <a:off x="7888218" y="3797769"/>
            <a:ext cx="1250789" cy="365125"/>
          </a:xfrm>
          <a:prstGeom prst="rect">
            <a:avLst/>
          </a:prstGeom>
          <a:noFill/>
          <a:ln cap="flat">
            <a:noFill/>
          </a:ln>
        </p:spPr>
      </p:pic>
      <p:pic>
        <p:nvPicPr>
          <p:cNvPr id="24" name="Picture 29">
            <a:extLst>
              <a:ext uri="{FF2B5EF4-FFF2-40B4-BE49-F238E27FC236}">
                <a16:creationId xmlns:a16="http://schemas.microsoft.com/office/drawing/2014/main" id="{590C3EF1-EDDE-CD80-5469-F712D32409B6}"/>
              </a:ext>
            </a:extLst>
          </p:cNvPr>
          <p:cNvPicPr>
            <a:picLocks noChangeAspect="1"/>
          </p:cNvPicPr>
          <p:nvPr/>
        </p:nvPicPr>
        <p:blipFill>
          <a:blip r:embed="rId10"/>
          <a:stretch>
            <a:fillRect/>
          </a:stretch>
        </p:blipFill>
        <p:spPr>
          <a:xfrm>
            <a:off x="7888218" y="4252274"/>
            <a:ext cx="1268077" cy="382048"/>
          </a:xfrm>
          <a:prstGeom prst="rect">
            <a:avLst/>
          </a:prstGeom>
          <a:noFill/>
          <a:ln cap="flat">
            <a:noFill/>
          </a:ln>
        </p:spPr>
      </p:pic>
      <p:pic>
        <p:nvPicPr>
          <p:cNvPr id="25" name="Picture 27">
            <a:extLst>
              <a:ext uri="{FF2B5EF4-FFF2-40B4-BE49-F238E27FC236}">
                <a16:creationId xmlns:a16="http://schemas.microsoft.com/office/drawing/2014/main" id="{03605E40-AA04-C805-E11C-F7673412E428}"/>
              </a:ext>
            </a:extLst>
          </p:cNvPr>
          <p:cNvPicPr>
            <a:picLocks noChangeAspect="1"/>
          </p:cNvPicPr>
          <p:nvPr/>
        </p:nvPicPr>
        <p:blipFill>
          <a:blip r:embed="rId12"/>
          <a:stretch>
            <a:fillRect/>
          </a:stretch>
        </p:blipFill>
        <p:spPr>
          <a:xfrm>
            <a:off x="8178395" y="4569936"/>
            <a:ext cx="1016093" cy="585264"/>
          </a:xfrm>
          <a:prstGeom prst="rect">
            <a:avLst/>
          </a:prstGeom>
          <a:noFill/>
          <a:ln cap="flat">
            <a:noFill/>
          </a:ln>
        </p:spPr>
      </p:pic>
      <p:pic>
        <p:nvPicPr>
          <p:cNvPr id="26" name="Picture 25">
            <a:extLst>
              <a:ext uri="{FF2B5EF4-FFF2-40B4-BE49-F238E27FC236}">
                <a16:creationId xmlns:a16="http://schemas.microsoft.com/office/drawing/2014/main" id="{FBB85891-176F-D72C-6DD1-4295967DD923}"/>
              </a:ext>
            </a:extLst>
          </p:cNvPr>
          <p:cNvPicPr>
            <a:picLocks noChangeAspect="1"/>
          </p:cNvPicPr>
          <p:nvPr/>
        </p:nvPicPr>
        <p:blipFill>
          <a:blip r:embed="rId9"/>
          <a:stretch>
            <a:fillRect/>
          </a:stretch>
        </p:blipFill>
        <p:spPr>
          <a:xfrm rot="2391194">
            <a:off x="6766823" y="4741658"/>
            <a:ext cx="1517041" cy="366560"/>
          </a:xfrm>
          <a:prstGeom prst="rect">
            <a:avLst/>
          </a:prstGeom>
          <a:noFill/>
          <a:ln cap="flat">
            <a:noFill/>
          </a:ln>
        </p:spPr>
      </p:pic>
      <p:pic>
        <p:nvPicPr>
          <p:cNvPr id="27" name="Picture 19">
            <a:extLst>
              <a:ext uri="{FF2B5EF4-FFF2-40B4-BE49-F238E27FC236}">
                <a16:creationId xmlns:a16="http://schemas.microsoft.com/office/drawing/2014/main" id="{F5C051A0-1C3F-B086-7EAB-5F53109271C9}"/>
              </a:ext>
            </a:extLst>
          </p:cNvPr>
          <p:cNvPicPr>
            <a:picLocks noChangeAspect="1"/>
          </p:cNvPicPr>
          <p:nvPr/>
        </p:nvPicPr>
        <p:blipFill>
          <a:blip r:embed="rId8"/>
          <a:stretch>
            <a:fillRect/>
          </a:stretch>
        </p:blipFill>
        <p:spPr>
          <a:xfrm>
            <a:off x="7888218" y="5341474"/>
            <a:ext cx="1861473" cy="723448"/>
          </a:xfrm>
          <a:prstGeom prst="rect">
            <a:avLst/>
          </a:prstGeom>
          <a:noFill/>
          <a:ln cap="flat">
            <a:noFill/>
          </a:ln>
        </p:spPr>
      </p:pic>
      <p:pic>
        <p:nvPicPr>
          <p:cNvPr id="29" name="Picture 10">
            <a:extLst>
              <a:ext uri="{FF2B5EF4-FFF2-40B4-BE49-F238E27FC236}">
                <a16:creationId xmlns:a16="http://schemas.microsoft.com/office/drawing/2014/main" id="{83CE6E99-0580-DE82-529D-ED46BCF6A741}"/>
              </a:ext>
            </a:extLst>
          </p:cNvPr>
          <p:cNvPicPr>
            <a:picLocks noChangeAspect="1"/>
          </p:cNvPicPr>
          <p:nvPr/>
        </p:nvPicPr>
        <p:blipFill>
          <a:blip r:embed="rId5"/>
          <a:stretch>
            <a:fillRect/>
          </a:stretch>
        </p:blipFill>
        <p:spPr>
          <a:xfrm>
            <a:off x="9644068" y="2906153"/>
            <a:ext cx="1097377" cy="1861473"/>
          </a:xfrm>
          <a:prstGeom prst="rect">
            <a:avLst/>
          </a:prstGeom>
          <a:noFill/>
          <a:ln cap="flat">
            <a:noFill/>
          </a:ln>
        </p:spPr>
      </p:pic>
      <p:sp>
        <p:nvSpPr>
          <p:cNvPr id="30" name="Footer Placeholder 3">
            <a:extLst>
              <a:ext uri="{FF2B5EF4-FFF2-40B4-BE49-F238E27FC236}">
                <a16:creationId xmlns:a16="http://schemas.microsoft.com/office/drawing/2014/main" id="{825BC68B-CBDF-F16E-C919-34D6F5AC429D}"/>
              </a:ext>
            </a:extLst>
          </p:cNvPr>
          <p:cNvSpPr>
            <a:spLocks noGrp="1"/>
          </p:cNvSpPr>
          <p:nvPr>
            <p:ph type="ftr" sz="quarter" idx="11"/>
          </p:nvPr>
        </p:nvSpPr>
        <p:spPr>
          <a:xfrm>
            <a:off x="838200" y="6245991"/>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pic>
        <p:nvPicPr>
          <p:cNvPr id="3" name="Picture 18">
            <a:extLst>
              <a:ext uri="{FF2B5EF4-FFF2-40B4-BE49-F238E27FC236}">
                <a16:creationId xmlns:a16="http://schemas.microsoft.com/office/drawing/2014/main" id="{A7C2C62A-C913-5E16-2815-94922B38E526}"/>
              </a:ext>
            </a:extLst>
          </p:cNvPr>
          <p:cNvPicPr>
            <a:picLocks noChangeAspect="1"/>
          </p:cNvPicPr>
          <p:nvPr/>
        </p:nvPicPr>
        <p:blipFill rotWithShape="1">
          <a:blip r:embed="rId11"/>
          <a:srcRect r="23741"/>
          <a:stretch/>
        </p:blipFill>
        <p:spPr>
          <a:xfrm>
            <a:off x="6286445" y="4707495"/>
            <a:ext cx="744005" cy="1469614"/>
          </a:xfrm>
          <a:prstGeom prst="rect">
            <a:avLst/>
          </a:prstGeom>
          <a:noFill/>
          <a:ln cap="flat">
            <a:noFill/>
          </a:ln>
        </p:spPr>
      </p:pic>
      <p:pic>
        <p:nvPicPr>
          <p:cNvPr id="4" name="Picture 18">
            <a:extLst>
              <a:ext uri="{FF2B5EF4-FFF2-40B4-BE49-F238E27FC236}">
                <a16:creationId xmlns:a16="http://schemas.microsoft.com/office/drawing/2014/main" id="{63F48667-9F41-7852-5934-83A34DFDAF32}"/>
              </a:ext>
            </a:extLst>
          </p:cNvPr>
          <p:cNvPicPr>
            <a:picLocks noChangeAspect="1"/>
          </p:cNvPicPr>
          <p:nvPr/>
        </p:nvPicPr>
        <p:blipFill>
          <a:blip r:embed="rId11"/>
          <a:stretch>
            <a:fillRect/>
          </a:stretch>
        </p:blipFill>
        <p:spPr>
          <a:xfrm>
            <a:off x="9778113" y="4718462"/>
            <a:ext cx="975624" cy="1469614"/>
          </a:xfrm>
          <a:prstGeom prst="rect">
            <a:avLst/>
          </a:prstGeom>
          <a:noFill/>
          <a:ln cap="flat">
            <a:noFill/>
          </a:ln>
        </p:spPr>
      </p:pic>
    </p:spTree>
    <p:extLst>
      <p:ext uri="{BB962C8B-B14F-4D97-AF65-F5344CB8AC3E}">
        <p14:creationId xmlns:p14="http://schemas.microsoft.com/office/powerpoint/2010/main" val="10228237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GB" b="1" dirty="0">
                <a:cs typeface="Calibri" panose="020F0502020204030204" pitchFamily="34" charset="0"/>
              </a:rPr>
              <a:t>Impact on cervical cancer</a:t>
            </a:r>
          </a:p>
        </p:txBody>
      </p:sp>
      <p:sp>
        <p:nvSpPr>
          <p:cNvPr id="3" name="Content Placeholder 2"/>
          <p:cNvSpPr>
            <a:spLocks noGrp="1"/>
          </p:cNvSpPr>
          <p:nvPr>
            <p:ph idx="1"/>
          </p:nvPr>
        </p:nvSpPr>
        <p:spPr>
          <a:xfrm>
            <a:off x="838200" y="1256044"/>
            <a:ext cx="10515600" cy="3054699"/>
          </a:xfrm>
        </p:spPr>
        <p:txBody>
          <a:bodyPr/>
          <a:lstStyle/>
          <a:p>
            <a:pPr>
              <a:lnSpc>
                <a:spcPct val="150000"/>
              </a:lnSpc>
            </a:pPr>
            <a:r>
              <a:rPr lang="en-GB" sz="2000" dirty="0">
                <a:latin typeface="+mj-lt"/>
                <a:cs typeface="Calibri" panose="020F0502020204030204" pitchFamily="34" charset="0"/>
              </a:rPr>
              <a:t>In a study published in the Lancet (</a:t>
            </a:r>
            <a:r>
              <a:rPr lang="en-GB" sz="2000" dirty="0" err="1">
                <a:latin typeface="+mj-lt"/>
                <a:cs typeface="Calibri" panose="020F0502020204030204" pitchFamily="34" charset="0"/>
              </a:rPr>
              <a:t>Falcaro</a:t>
            </a:r>
            <a:r>
              <a:rPr lang="en-GB" sz="2000" dirty="0">
                <a:latin typeface="+mj-lt"/>
                <a:cs typeface="Calibri" panose="020F0502020204030204" pitchFamily="34" charset="0"/>
              </a:rPr>
              <a:t> et al 2021), evidence showed that HPV vaccination in England dramatically reduced cervical cancer rates by almost 90% in women in their 20s who were offered vaccine at age 12 to 13.</a:t>
            </a:r>
          </a:p>
          <a:p>
            <a:pPr>
              <a:lnSpc>
                <a:spcPct val="150000"/>
              </a:lnSpc>
            </a:pPr>
            <a:r>
              <a:rPr lang="en-GB" sz="2000" dirty="0">
                <a:latin typeface="+mj-lt"/>
                <a:cs typeface="Calibri" panose="020F0502020204030204" pitchFamily="34" charset="0"/>
              </a:rPr>
              <a:t>The HPV immunisation programme has successfully almost eliminated cervical cancer in women born since 1 September 1995</a:t>
            </a:r>
          </a:p>
          <a:p>
            <a:pPr>
              <a:lnSpc>
                <a:spcPct val="150000"/>
              </a:lnSpc>
            </a:pPr>
            <a:r>
              <a:rPr lang="en-GB" sz="2000" dirty="0">
                <a:latin typeface="+mj-lt"/>
                <a:cs typeface="Calibri" panose="020F0502020204030204" pitchFamily="34" charset="0"/>
              </a:rPr>
              <a:t>estimates indicate that the HPV vaccination programme has prevented around 450 cervical cancers and 17,200 cases of precancerous conditions over an 11 year period.</a:t>
            </a:r>
          </a:p>
          <a:p>
            <a:pPr>
              <a:lnSpc>
                <a:spcPct val="150000"/>
              </a:lnSpc>
            </a:pPr>
            <a:r>
              <a:rPr lang="en-GB" sz="2000" dirty="0">
                <a:latin typeface="+mj-lt"/>
                <a:cs typeface="Calibri" panose="020F0502020204030204" pitchFamily="34" charset="0"/>
              </a:rPr>
              <a:t>Modelling suggests that vaccinated women mat only need 3 cervical screens in the their lifetime (</a:t>
            </a:r>
            <a:r>
              <a:rPr lang="en-GB" sz="2000" dirty="0" err="1">
                <a:latin typeface="+mj-lt"/>
                <a:cs typeface="Calibri" panose="020F0502020204030204" pitchFamily="34" charset="0"/>
              </a:rPr>
              <a:t>Landy</a:t>
            </a:r>
            <a:r>
              <a:rPr lang="en-GB" sz="2000" dirty="0">
                <a:latin typeface="+mj-lt"/>
                <a:cs typeface="Calibri" panose="020F0502020204030204" pitchFamily="34" charset="0"/>
              </a:rPr>
              <a:t> et al 2018)</a:t>
            </a:r>
          </a:p>
        </p:txBody>
      </p:sp>
      <p:sp>
        <p:nvSpPr>
          <p:cNvPr id="4" name="Footer Placeholder 3"/>
          <p:cNvSpPr>
            <a:spLocks noGrp="1"/>
          </p:cNvSpPr>
          <p:nvPr>
            <p:ph type="ftr" sz="quarter" idx="11"/>
          </p:nvPr>
        </p:nvSpPr>
        <p:spPr>
          <a:xfrm>
            <a:off x="838200" y="6233176"/>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53</a:t>
            </a:fld>
            <a:endParaRPr lang="en-GB"/>
          </a:p>
        </p:txBody>
      </p:sp>
    </p:spTree>
    <p:extLst>
      <p:ext uri="{BB962C8B-B14F-4D97-AF65-F5344CB8AC3E}">
        <p14:creationId xmlns:p14="http://schemas.microsoft.com/office/powerpoint/2010/main" val="36623449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752274" cy="1325563"/>
          </a:xfrm>
        </p:spPr>
        <p:txBody>
          <a:bodyPr/>
          <a:lstStyle/>
          <a:p>
            <a:pPr marL="0" indent="0"/>
            <a:r>
              <a:rPr lang="en-GB" sz="3200" b="1" dirty="0">
                <a:cs typeface="Calibri" panose="020F0502020204030204" pitchFamily="34" charset="0"/>
              </a:rPr>
              <a:t>Percentage of 20 year old women diagnosed with </a:t>
            </a:r>
            <a:br>
              <a:rPr lang="en-GB" sz="3200" b="1" dirty="0">
                <a:cs typeface="Calibri" panose="020F0502020204030204" pitchFamily="34" charset="0"/>
              </a:rPr>
            </a:br>
            <a:r>
              <a:rPr lang="en-GB" sz="3200" b="1" dirty="0">
                <a:cs typeface="Calibri" panose="020F0502020204030204" pitchFamily="34" charset="0"/>
              </a:rPr>
              <a:t>CIN 2/CIN 3+ by birth cohort year</a:t>
            </a:r>
          </a:p>
        </p:txBody>
      </p:sp>
      <p:sp>
        <p:nvSpPr>
          <p:cNvPr id="4" name="Footer Placeholder 3"/>
          <p:cNvSpPr>
            <a:spLocks noGrp="1"/>
          </p:cNvSpPr>
          <p:nvPr>
            <p:ph type="ftr" sz="quarter" idx="11"/>
          </p:nvPr>
        </p:nvSpPr>
        <p:spPr>
          <a:xfrm>
            <a:off x="838200" y="6237492"/>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54</a:t>
            </a:fld>
            <a:endParaRPr lang="en-GB"/>
          </a:p>
        </p:txBody>
      </p:sp>
      <p:pic>
        <p:nvPicPr>
          <p:cNvPr id="6" name="Content Placeholder 5">
            <a:extLst>
              <a:ext uri="{FF2B5EF4-FFF2-40B4-BE49-F238E27FC236}">
                <a16:creationId xmlns:a16="http://schemas.microsoft.com/office/drawing/2014/main" id="{37F4B424-811C-4715-AF07-0498344C9E7F}"/>
              </a:ext>
            </a:extLst>
          </p:cNvPr>
          <p:cNvPicPr>
            <a:picLocks noGrp="1" noChangeAspect="1"/>
          </p:cNvPicPr>
          <p:nvPr>
            <p:ph idx="1"/>
          </p:nvPr>
        </p:nvPicPr>
        <p:blipFill>
          <a:blip r:embed="rId3"/>
          <a:stretch>
            <a:fillRect/>
          </a:stretch>
        </p:blipFill>
        <p:spPr>
          <a:xfrm>
            <a:off x="1259604" y="1690688"/>
            <a:ext cx="8905875" cy="3971925"/>
          </a:xfrm>
          <a:prstGeom prst="rect">
            <a:avLst/>
          </a:prstGeom>
        </p:spPr>
      </p:pic>
    </p:spTree>
    <p:extLst>
      <p:ext uri="{BB962C8B-B14F-4D97-AF65-F5344CB8AC3E}">
        <p14:creationId xmlns:p14="http://schemas.microsoft.com/office/powerpoint/2010/main" val="24671345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890" y="365125"/>
            <a:ext cx="12038591" cy="1325563"/>
          </a:xfrm>
        </p:spPr>
        <p:txBody>
          <a:bodyPr/>
          <a:lstStyle/>
          <a:p>
            <a:pPr marL="0" indent="0"/>
            <a:r>
              <a:rPr lang="en-GB" sz="2900" b="1" dirty="0">
                <a:cs typeface="Calibri" panose="020F0502020204030204" pitchFamily="34" charset="0"/>
              </a:rPr>
              <a:t>Welsh National coverage and impact on coverage due to COVID-19</a:t>
            </a:r>
          </a:p>
        </p:txBody>
      </p:sp>
      <p:sp>
        <p:nvSpPr>
          <p:cNvPr id="3" name="Content Placeholder 2"/>
          <p:cNvSpPr>
            <a:spLocks noGrp="1"/>
          </p:cNvSpPr>
          <p:nvPr>
            <p:ph idx="1"/>
          </p:nvPr>
        </p:nvSpPr>
        <p:spPr>
          <a:xfrm>
            <a:off x="838200" y="1175657"/>
            <a:ext cx="10515600" cy="4706338"/>
          </a:xfrm>
        </p:spPr>
        <p:txBody>
          <a:bodyPr/>
          <a:lstStyle/>
          <a:p>
            <a:r>
              <a:rPr lang="en-GB" sz="2000" dirty="0">
                <a:latin typeface="+mj-lt"/>
                <a:cs typeface="Calibri" panose="020F0502020204030204" pitchFamily="34" charset="0"/>
              </a:rPr>
              <a:t>Due to the COVID-19 pandemic, all educational settings in Wales were closed from the 23 March 2020 and the delivery of the 2019/20 school immunisation programmes was paused. From 1 June 2020 some schools partially re-opened for some year groups for a mini summer term and all schools fully re-opened for the 2020 to 2021 academic year.</a:t>
            </a:r>
          </a:p>
          <a:p>
            <a:r>
              <a:rPr lang="en-GB" sz="2000" dirty="0">
                <a:latin typeface="+mj-lt"/>
                <a:cs typeface="Calibri" panose="020F0502020204030204" pitchFamily="34" charset="0"/>
              </a:rPr>
              <a:t>Despite the challenges posed by the COVID-19 pandemic the routine school-aged HPV immunisation programme was delivered throughout Wales in the 2020/21 academic year. This was delivered alongside an ongoing offer of catch-up for the cohorts who missed out on their vaccines in the 2019/20 academic year.</a:t>
            </a:r>
          </a:p>
          <a:p>
            <a:r>
              <a:rPr lang="en-GB" sz="2000" dirty="0">
                <a:latin typeface="+mj-lt"/>
                <a:cs typeface="Calibri" panose="020F0502020204030204" pitchFamily="34" charset="0"/>
              </a:rPr>
              <a:t>In 2020 to 2021, 39.8% of Year 9 females completed the 2-dose HPV vaccination course in 2020 to 2021, compared with 52.6% in 2019 to 2020.</a:t>
            </a:r>
          </a:p>
          <a:p>
            <a:r>
              <a:rPr lang="en-GB" sz="2000" dirty="0">
                <a:latin typeface="+mj-lt"/>
                <a:cs typeface="Calibri" panose="020F0502020204030204" pitchFamily="34" charset="0"/>
              </a:rPr>
              <a:t>HPV vaccine coverage for the priming dose in 2020 to 2021 was 74.9% in Year 8 females (compared with 59.4% in 2019 to 2020) and 69.0% in Year 8 males (compared with 53.4% in 2019 to 2020).</a:t>
            </a:r>
          </a:p>
          <a:p>
            <a:pPr marL="0" indent="0">
              <a:buNone/>
            </a:pPr>
            <a:endParaRPr lang="en-GB" dirty="0">
              <a:latin typeface="Calibri" panose="020F0502020204030204" pitchFamily="34" charset="0"/>
              <a:cs typeface="Calibri" panose="020F0502020204030204" pitchFamily="34" charset="0"/>
            </a:endParaRPr>
          </a:p>
        </p:txBody>
      </p:sp>
      <p:sp>
        <p:nvSpPr>
          <p:cNvPr id="4" name="Footer Placeholder 3"/>
          <p:cNvSpPr>
            <a:spLocks noGrp="1"/>
          </p:cNvSpPr>
          <p:nvPr>
            <p:ph type="ftr" sz="quarter" idx="11"/>
          </p:nvPr>
        </p:nvSpPr>
        <p:spPr>
          <a:xfrm>
            <a:off x="838200" y="6258028"/>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55</a:t>
            </a:fld>
            <a:endParaRPr lang="en-GB"/>
          </a:p>
        </p:txBody>
      </p:sp>
    </p:spTree>
    <p:extLst>
      <p:ext uri="{BB962C8B-B14F-4D97-AF65-F5344CB8AC3E}">
        <p14:creationId xmlns:p14="http://schemas.microsoft.com/office/powerpoint/2010/main" val="288057853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779" y="209286"/>
            <a:ext cx="11984090" cy="1325563"/>
          </a:xfrm>
        </p:spPr>
        <p:txBody>
          <a:bodyPr/>
          <a:lstStyle/>
          <a:p>
            <a:pPr marL="0" indent="0" algn="ctr"/>
            <a:r>
              <a:rPr lang="en-GB" sz="2600" b="1" dirty="0">
                <a:cs typeface="Calibri" panose="020F0502020204030204" pitchFamily="34" charset="0"/>
              </a:rPr>
              <a:t>Dose 1 (priming) HPV vaccine coverage by NHS Wales Health Board for the routine female cohort (Year 8) in academic years 2015/16 to 2021/22: Wales</a:t>
            </a:r>
          </a:p>
        </p:txBody>
      </p:sp>
      <p:sp>
        <p:nvSpPr>
          <p:cNvPr id="4" name="Footer Placeholder 3"/>
          <p:cNvSpPr>
            <a:spLocks noGrp="1"/>
          </p:cNvSpPr>
          <p:nvPr>
            <p:ph type="ftr" sz="quarter" idx="11"/>
          </p:nvPr>
        </p:nvSpPr>
        <p:spPr>
          <a:xfrm>
            <a:off x="730045" y="6248195"/>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56</a:t>
            </a:fld>
            <a:endParaRPr lang="en-GB"/>
          </a:p>
        </p:txBody>
      </p:sp>
      <p:sp>
        <p:nvSpPr>
          <p:cNvPr id="8" name="Rectangle 7"/>
          <p:cNvSpPr/>
          <p:nvPr/>
        </p:nvSpPr>
        <p:spPr>
          <a:xfrm>
            <a:off x="730045" y="5462006"/>
            <a:ext cx="10951672" cy="738664"/>
          </a:xfrm>
          <a:prstGeom prst="rect">
            <a:avLst/>
          </a:prstGeom>
        </p:spPr>
        <p:txBody>
          <a:bodyPr wrap="square">
            <a:spAutoFit/>
          </a:bodyPr>
          <a:lstStyle/>
          <a:p>
            <a:pPr algn="ctr"/>
            <a:r>
              <a:rPr lang="en-GB" sz="1400" dirty="0"/>
              <a:t>Coverage as reported at the end of the September to August academic year</a:t>
            </a:r>
          </a:p>
          <a:p>
            <a:pPr algn="ctr"/>
            <a:r>
              <a:rPr lang="en-GB" sz="1400" dirty="0"/>
              <a:t>*Prior to 2018/19, data is given for Cwm Taf University Health Board</a:t>
            </a:r>
          </a:p>
          <a:p>
            <a:pPr algn="ctr"/>
            <a:r>
              <a:rPr lang="en-GB" sz="1400" dirty="0"/>
              <a:t>**Prior to 2018/19, data is given for </a:t>
            </a:r>
            <a:r>
              <a:rPr lang="en-GB" sz="1400" dirty="0" err="1"/>
              <a:t>Abertawe</a:t>
            </a:r>
            <a:r>
              <a:rPr lang="en-GB" sz="1400" dirty="0"/>
              <a:t> Bro </a:t>
            </a:r>
            <a:r>
              <a:rPr lang="en-GB" sz="1400" dirty="0" err="1"/>
              <a:t>Morgannwg</a:t>
            </a:r>
            <a:r>
              <a:rPr lang="en-GB" sz="1400" dirty="0"/>
              <a:t> University Health Board </a:t>
            </a:r>
          </a:p>
        </p:txBody>
      </p:sp>
      <p:pic>
        <p:nvPicPr>
          <p:cNvPr id="9" name="Picture 8"/>
          <p:cNvPicPr>
            <a:picLocks noChangeAspect="1"/>
          </p:cNvPicPr>
          <p:nvPr/>
        </p:nvPicPr>
        <p:blipFill>
          <a:blip r:embed="rId3"/>
          <a:stretch>
            <a:fillRect/>
          </a:stretch>
        </p:blipFill>
        <p:spPr>
          <a:xfrm>
            <a:off x="2258402" y="1109305"/>
            <a:ext cx="7627277" cy="4197021"/>
          </a:xfrm>
          <a:prstGeom prst="rect">
            <a:avLst/>
          </a:prstGeom>
        </p:spPr>
      </p:pic>
    </p:spTree>
    <p:extLst>
      <p:ext uri="{BB962C8B-B14F-4D97-AF65-F5344CB8AC3E}">
        <p14:creationId xmlns:p14="http://schemas.microsoft.com/office/powerpoint/2010/main" val="58886114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947" y="283173"/>
            <a:ext cx="11996200" cy="1325563"/>
          </a:xfrm>
        </p:spPr>
        <p:txBody>
          <a:bodyPr/>
          <a:lstStyle/>
          <a:p>
            <a:pPr marL="0" indent="0"/>
            <a:r>
              <a:rPr lang="en-GB" sz="2800" b="1" dirty="0">
                <a:cs typeface="Calibri" panose="020F0502020204030204" pitchFamily="34" charset="0"/>
              </a:rPr>
              <a:t>Dose 1 (priming) HPV vaccine coverage by NHS Wales Health Board for female and male cohorts (Year 8) in academic year 2021/22: Wales</a:t>
            </a:r>
            <a:endParaRPr lang="en-GB" sz="2800" dirty="0">
              <a:cs typeface="Calibri" panose="020F0502020204030204" pitchFamily="34" charset="0"/>
            </a:endParaRPr>
          </a:p>
        </p:txBody>
      </p:sp>
      <p:sp>
        <p:nvSpPr>
          <p:cNvPr id="4" name="Footer Placeholder 3"/>
          <p:cNvSpPr>
            <a:spLocks noGrp="1"/>
          </p:cNvSpPr>
          <p:nvPr>
            <p:ph type="ftr" sz="quarter" idx="11"/>
          </p:nvPr>
        </p:nvSpPr>
        <p:spPr>
          <a:xfrm>
            <a:off x="838200" y="6277692"/>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57</a:t>
            </a:fld>
            <a:endParaRPr lang="en-GB"/>
          </a:p>
        </p:txBody>
      </p:sp>
      <p:pic>
        <p:nvPicPr>
          <p:cNvPr id="7" name="Picture 6"/>
          <p:cNvPicPr>
            <a:picLocks noChangeAspect="1"/>
          </p:cNvPicPr>
          <p:nvPr/>
        </p:nvPicPr>
        <p:blipFill>
          <a:blip r:embed="rId3"/>
          <a:stretch>
            <a:fillRect/>
          </a:stretch>
        </p:blipFill>
        <p:spPr>
          <a:xfrm>
            <a:off x="1544319" y="1216466"/>
            <a:ext cx="8172001" cy="4869373"/>
          </a:xfrm>
          <a:prstGeom prst="rect">
            <a:avLst/>
          </a:prstGeom>
        </p:spPr>
      </p:pic>
    </p:spTree>
    <p:extLst>
      <p:ext uri="{BB962C8B-B14F-4D97-AF65-F5344CB8AC3E}">
        <p14:creationId xmlns:p14="http://schemas.microsoft.com/office/powerpoint/2010/main" val="36882001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017D6-886B-4355-A1DC-069DC4FD7B55}"/>
              </a:ext>
            </a:extLst>
          </p:cNvPr>
          <p:cNvSpPr>
            <a:spLocks noGrp="1"/>
          </p:cNvSpPr>
          <p:nvPr>
            <p:ph type="title"/>
          </p:nvPr>
        </p:nvSpPr>
        <p:spPr>
          <a:xfrm>
            <a:off x="522514" y="365125"/>
            <a:ext cx="10831286" cy="659807"/>
          </a:xfrm>
        </p:spPr>
        <p:txBody>
          <a:bodyPr/>
          <a:lstStyle/>
          <a:p>
            <a:r>
              <a:rPr lang="en-GB" b="1" dirty="0"/>
              <a:t>COVER annual report 2023</a:t>
            </a:r>
          </a:p>
        </p:txBody>
      </p:sp>
      <p:sp>
        <p:nvSpPr>
          <p:cNvPr id="5" name="Slide Number Placeholder 4">
            <a:extLst>
              <a:ext uri="{FF2B5EF4-FFF2-40B4-BE49-F238E27FC236}">
                <a16:creationId xmlns:a16="http://schemas.microsoft.com/office/drawing/2014/main" id="{4DE23268-6991-48F8-AFD1-F0DD0B0692A8}"/>
              </a:ext>
            </a:extLst>
          </p:cNvPr>
          <p:cNvSpPr>
            <a:spLocks noGrp="1"/>
          </p:cNvSpPr>
          <p:nvPr>
            <p:ph type="sldNum" sz="quarter" idx="12"/>
          </p:nvPr>
        </p:nvSpPr>
        <p:spPr/>
        <p:txBody>
          <a:bodyPr/>
          <a:lstStyle/>
          <a:p>
            <a:fld id="{561D0CCE-8DCC-44DC-A653-AE62B1D84A52}" type="slidenum">
              <a:rPr lang="en-GB" smtClean="0"/>
              <a:pPr/>
              <a:t>58</a:t>
            </a:fld>
            <a:endParaRPr lang="en-GB"/>
          </a:p>
        </p:txBody>
      </p:sp>
      <p:sp>
        <p:nvSpPr>
          <p:cNvPr id="7" name="TextBox 6"/>
          <p:cNvSpPr txBox="1"/>
          <p:nvPr/>
        </p:nvSpPr>
        <p:spPr>
          <a:xfrm>
            <a:off x="6475863" y="1135491"/>
            <a:ext cx="5495419" cy="6186309"/>
          </a:xfrm>
          <a:prstGeom prst="rect">
            <a:avLst/>
          </a:prstGeom>
          <a:noFill/>
        </p:spPr>
        <p:txBody>
          <a:bodyPr wrap="square" rtlCol="0">
            <a:spAutoFit/>
          </a:bodyPr>
          <a:lstStyle/>
          <a:p>
            <a:pPr marL="285750" indent="-285750">
              <a:buFont typeface="Arial" panose="020B0604020202020204" pitchFamily="34" charset="0"/>
              <a:buChar char="•"/>
            </a:pPr>
            <a:r>
              <a:rPr lang="en-GB" dirty="0"/>
              <a:t>Coverage of immunisations in teenagers in Wales is lower compared to previous years.</a:t>
            </a:r>
          </a:p>
          <a:p>
            <a:endParaRPr lang="en-GB" dirty="0"/>
          </a:p>
          <a:p>
            <a:pPr marL="285750" indent="-285750">
              <a:buFont typeface="Arial" panose="020B0604020202020204" pitchFamily="34" charset="0"/>
              <a:buChar char="•"/>
            </a:pPr>
            <a:r>
              <a:rPr lang="en-GB" dirty="0"/>
              <a:t>School based vaccination sessions were disrupted during the 2020/21 academic year due to school closures – catch up activities were planned.</a:t>
            </a:r>
          </a:p>
          <a:p>
            <a:endParaRPr lang="en-GB" dirty="0"/>
          </a:p>
          <a:p>
            <a:pPr marL="285750" indent="-285750">
              <a:buFont typeface="Arial" panose="020B0604020202020204" pitchFamily="34" charset="0"/>
              <a:buChar char="•"/>
            </a:pPr>
            <a:r>
              <a:rPr lang="en-GB" dirty="0"/>
              <a:t>Of all the vaccinations given to teenagers, HPV uptake continues to be the most impacted by school closures during the COVID-19 pandemic period.</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Uptake of 2 doses of HPV vaccine has improved between 31 March 2022 and 31 March 2023</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Final uptake figures for the academic year at the end of July will be higher</a:t>
            </a:r>
          </a:p>
          <a:p>
            <a:pPr marL="285750" indent="-285750">
              <a:buFont typeface="Arial" panose="020B0604020202020204" pitchFamily="34" charset="0"/>
              <a:buChar char="•"/>
            </a:pPr>
            <a:endParaRPr lang="en-GB" dirty="0"/>
          </a:p>
          <a:p>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
        <p:nvSpPr>
          <p:cNvPr id="8" name="Footer Placeholder 3"/>
          <p:cNvSpPr>
            <a:spLocks noGrp="1"/>
          </p:cNvSpPr>
          <p:nvPr>
            <p:ph type="ftr" sz="quarter" idx="11"/>
          </p:nvPr>
        </p:nvSpPr>
        <p:spPr>
          <a:xfrm>
            <a:off x="838200" y="61981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pic>
        <p:nvPicPr>
          <p:cNvPr id="3" name="Picture 2"/>
          <p:cNvPicPr>
            <a:picLocks noChangeAspect="1"/>
          </p:cNvPicPr>
          <p:nvPr/>
        </p:nvPicPr>
        <p:blipFill>
          <a:blip r:embed="rId3"/>
          <a:stretch>
            <a:fillRect/>
          </a:stretch>
        </p:blipFill>
        <p:spPr>
          <a:xfrm>
            <a:off x="343078" y="1135491"/>
            <a:ext cx="6132785" cy="4560512"/>
          </a:xfrm>
          <a:prstGeom prst="rect">
            <a:avLst/>
          </a:prstGeom>
        </p:spPr>
      </p:pic>
    </p:spTree>
    <p:extLst>
      <p:ext uri="{BB962C8B-B14F-4D97-AF65-F5344CB8AC3E}">
        <p14:creationId xmlns:p14="http://schemas.microsoft.com/office/powerpoint/2010/main" val="35549698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E017D6-886B-4355-A1DC-069DC4FD7B55}"/>
              </a:ext>
            </a:extLst>
          </p:cNvPr>
          <p:cNvSpPr>
            <a:spLocks noGrp="1"/>
          </p:cNvSpPr>
          <p:nvPr>
            <p:ph type="title"/>
          </p:nvPr>
        </p:nvSpPr>
        <p:spPr>
          <a:xfrm>
            <a:off x="522514" y="365125"/>
            <a:ext cx="10831286" cy="659807"/>
          </a:xfrm>
        </p:spPr>
        <p:txBody>
          <a:bodyPr/>
          <a:lstStyle/>
          <a:p>
            <a:r>
              <a:rPr lang="en-GB" b="1" dirty="0"/>
              <a:t>School level data dashboard</a:t>
            </a:r>
          </a:p>
        </p:txBody>
      </p:sp>
      <p:sp>
        <p:nvSpPr>
          <p:cNvPr id="5" name="Slide Number Placeholder 4">
            <a:extLst>
              <a:ext uri="{FF2B5EF4-FFF2-40B4-BE49-F238E27FC236}">
                <a16:creationId xmlns:a16="http://schemas.microsoft.com/office/drawing/2014/main" id="{4DE23268-6991-48F8-AFD1-F0DD0B0692A8}"/>
              </a:ext>
            </a:extLst>
          </p:cNvPr>
          <p:cNvSpPr>
            <a:spLocks noGrp="1"/>
          </p:cNvSpPr>
          <p:nvPr>
            <p:ph type="sldNum" sz="quarter" idx="12"/>
          </p:nvPr>
        </p:nvSpPr>
        <p:spPr/>
        <p:txBody>
          <a:bodyPr/>
          <a:lstStyle/>
          <a:p>
            <a:fld id="{561D0CCE-8DCC-44DC-A653-AE62B1D84A52}" type="slidenum">
              <a:rPr lang="en-GB" smtClean="0"/>
              <a:pPr/>
              <a:t>59</a:t>
            </a:fld>
            <a:endParaRPr lang="en-GB"/>
          </a:p>
        </p:txBody>
      </p:sp>
      <p:sp>
        <p:nvSpPr>
          <p:cNvPr id="7" name="TextBox 6"/>
          <p:cNvSpPr txBox="1"/>
          <p:nvPr/>
        </p:nvSpPr>
        <p:spPr>
          <a:xfrm>
            <a:off x="5815173" y="1236712"/>
            <a:ext cx="6376828" cy="4524315"/>
          </a:xfrm>
          <a:prstGeom prst="rect">
            <a:avLst/>
          </a:prstGeom>
          <a:noFill/>
        </p:spPr>
        <p:txBody>
          <a:bodyPr wrap="square" rtlCol="0">
            <a:spAutoFit/>
          </a:bodyPr>
          <a:lstStyle/>
          <a:p>
            <a:pPr marL="285750" indent="-285750">
              <a:buFont typeface="Arial" panose="020B0604020202020204" pitchFamily="34" charset="0"/>
              <a:buChar char="•"/>
            </a:pPr>
            <a:r>
              <a:rPr lang="en-GB" dirty="0"/>
              <a:t>In February 2023, school level immunisation data dashboards were made available on SharePoint (NHS intranet only)</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dashboards are health board specific and primary school and secondary school dashboards are separate.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The data is based on the most recent quarterly COVER report</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Its an interactive dashboard and can be refined to show:</a:t>
            </a:r>
          </a:p>
          <a:p>
            <a:pPr marL="742950" lvl="1" indent="-285750">
              <a:buFont typeface="Arial" panose="020B0604020202020204" pitchFamily="34" charset="0"/>
              <a:buChar char="•"/>
            </a:pPr>
            <a:r>
              <a:rPr lang="en-GB" dirty="0"/>
              <a:t>specific vaccination uptake by local authority, year group, by vaccine, school size and uptake ranges</a:t>
            </a:r>
          </a:p>
          <a:p>
            <a:pPr marL="742950" lvl="1" indent="-285750">
              <a:buFont typeface="Arial" panose="020B0604020202020204" pitchFamily="34" charset="0"/>
              <a:buChar char="•"/>
            </a:pPr>
            <a:r>
              <a:rPr lang="en-GB" dirty="0"/>
              <a:t>Individual school level uptake by year group</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sp>
        <p:nvSpPr>
          <p:cNvPr id="8" name="Footer Placeholder 3"/>
          <p:cNvSpPr>
            <a:spLocks noGrp="1"/>
          </p:cNvSpPr>
          <p:nvPr>
            <p:ph type="ftr" sz="quarter" idx="11"/>
          </p:nvPr>
        </p:nvSpPr>
        <p:spPr>
          <a:xfrm>
            <a:off x="838200" y="61981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pic>
        <p:nvPicPr>
          <p:cNvPr id="9" name="Picture 8"/>
          <p:cNvPicPr>
            <a:picLocks noChangeAspect="1"/>
          </p:cNvPicPr>
          <p:nvPr/>
        </p:nvPicPr>
        <p:blipFill>
          <a:blip r:embed="rId3"/>
          <a:stretch>
            <a:fillRect/>
          </a:stretch>
        </p:blipFill>
        <p:spPr>
          <a:xfrm>
            <a:off x="318498" y="1236712"/>
            <a:ext cx="4376792" cy="2477771"/>
          </a:xfrm>
          <a:prstGeom prst="rect">
            <a:avLst/>
          </a:prstGeom>
        </p:spPr>
      </p:pic>
      <p:pic>
        <p:nvPicPr>
          <p:cNvPr id="10" name="Picture 9"/>
          <p:cNvPicPr>
            <a:picLocks noChangeAspect="1"/>
          </p:cNvPicPr>
          <p:nvPr/>
        </p:nvPicPr>
        <p:blipFill>
          <a:blip r:embed="rId4"/>
          <a:stretch>
            <a:fillRect/>
          </a:stretch>
        </p:blipFill>
        <p:spPr>
          <a:xfrm>
            <a:off x="174661" y="4264024"/>
            <a:ext cx="5712431" cy="1431785"/>
          </a:xfrm>
          <a:prstGeom prst="rect">
            <a:avLst/>
          </a:prstGeom>
        </p:spPr>
      </p:pic>
    </p:spTree>
    <p:extLst>
      <p:ext uri="{BB962C8B-B14F-4D97-AF65-F5344CB8AC3E}">
        <p14:creationId xmlns:p14="http://schemas.microsoft.com/office/powerpoint/2010/main" val="4188461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Learning Outcomes</a:t>
            </a:r>
          </a:p>
        </p:txBody>
      </p:sp>
      <p:sp>
        <p:nvSpPr>
          <p:cNvPr id="3" name="Content Placeholder 2"/>
          <p:cNvSpPr>
            <a:spLocks noGrp="1"/>
          </p:cNvSpPr>
          <p:nvPr>
            <p:ph idx="1"/>
          </p:nvPr>
        </p:nvSpPr>
        <p:spPr>
          <a:xfrm>
            <a:off x="838200" y="1446963"/>
            <a:ext cx="10515600" cy="4730000"/>
          </a:xfrm>
        </p:spPr>
        <p:txBody>
          <a:bodyPr/>
          <a:lstStyle/>
          <a:p>
            <a:pPr marL="0" indent="0">
              <a:lnSpc>
                <a:spcPct val="107000"/>
              </a:lnSpc>
              <a:spcAft>
                <a:spcPts val="800"/>
              </a:spcAft>
              <a:buNone/>
            </a:pPr>
            <a:r>
              <a:rPr lang="en-GB" sz="2000" dirty="0">
                <a:latin typeface="+mj-lt"/>
                <a:ea typeface="Calibri" panose="020F0502020204030204" pitchFamily="34" charset="0"/>
                <a:cs typeface="Times New Roman" panose="02020603050405020304" pitchFamily="18" charset="0"/>
              </a:rPr>
              <a:t>After completing this resource immunisers will be able to:</a:t>
            </a:r>
          </a:p>
          <a:p>
            <a:pPr marL="342900" indent="-342900">
              <a:lnSpc>
                <a:spcPct val="107000"/>
              </a:lnSpc>
              <a:spcAft>
                <a:spcPts val="800"/>
              </a:spcAft>
            </a:pPr>
            <a:r>
              <a:rPr lang="en-GB" sz="2000" dirty="0">
                <a:latin typeface="+mj-lt"/>
                <a:ea typeface="Calibri" panose="020F0502020204030204" pitchFamily="34" charset="0"/>
                <a:cs typeface="Times New Roman" panose="02020603050405020304" pitchFamily="18" charset="0"/>
              </a:rPr>
              <a:t>describe the aetiology and epidemiology of HPV</a:t>
            </a:r>
          </a:p>
          <a:p>
            <a:pPr marL="342900" indent="-342900">
              <a:lnSpc>
                <a:spcPct val="107000"/>
              </a:lnSpc>
              <a:spcAft>
                <a:spcPts val="800"/>
              </a:spcAft>
            </a:pPr>
            <a:r>
              <a:rPr lang="en-GB" sz="2000" dirty="0">
                <a:latin typeface="+mj-lt"/>
                <a:ea typeface="Calibri" panose="020F0502020204030204" pitchFamily="34" charset="0"/>
                <a:cs typeface="Times New Roman" panose="02020603050405020304" pitchFamily="18" charset="0"/>
              </a:rPr>
              <a:t>understand the rationale and evidence base for the HPV vaccination programme</a:t>
            </a:r>
          </a:p>
          <a:p>
            <a:pPr marL="342900" indent="-342900">
              <a:lnSpc>
                <a:spcPct val="107000"/>
              </a:lnSpc>
              <a:spcAft>
                <a:spcPts val="800"/>
              </a:spcAft>
            </a:pPr>
            <a:r>
              <a:rPr lang="en-GB" sz="2000" dirty="0">
                <a:latin typeface="+mj-lt"/>
                <a:ea typeface="Calibri" panose="020F0502020204030204" pitchFamily="34" charset="0"/>
                <a:cs typeface="Times New Roman" panose="02020603050405020304" pitchFamily="18" charset="0"/>
              </a:rPr>
              <a:t>discuss the benefits of vaccination against HPV</a:t>
            </a:r>
          </a:p>
          <a:p>
            <a:pPr marL="342900" indent="-342900">
              <a:lnSpc>
                <a:spcPct val="107000"/>
              </a:lnSpc>
              <a:spcAft>
                <a:spcPts val="800"/>
              </a:spcAft>
            </a:pPr>
            <a:r>
              <a:rPr lang="en-GB" sz="2000" dirty="0">
                <a:latin typeface="+mj-lt"/>
                <a:ea typeface="Calibri" panose="020F0502020204030204" pitchFamily="34" charset="0"/>
                <a:cs typeface="Times New Roman" panose="02020603050405020304" pitchFamily="18" charset="0"/>
              </a:rPr>
              <a:t>safely administer the vaccine</a:t>
            </a:r>
          </a:p>
          <a:p>
            <a:pPr marL="342900" indent="-342900">
              <a:lnSpc>
                <a:spcPct val="107000"/>
              </a:lnSpc>
              <a:spcAft>
                <a:spcPts val="800"/>
              </a:spcAft>
            </a:pPr>
            <a:r>
              <a:rPr lang="en-GB" sz="2000" dirty="0">
                <a:latin typeface="+mj-lt"/>
                <a:ea typeface="Calibri" panose="020F0502020204030204" pitchFamily="34" charset="0"/>
                <a:cs typeface="Times New Roman" panose="02020603050405020304" pitchFamily="18" charset="0"/>
              </a:rPr>
              <a:t>identify sources of additional information</a:t>
            </a:r>
          </a:p>
        </p:txBody>
      </p:sp>
      <p:sp>
        <p:nvSpPr>
          <p:cNvPr id="4" name="Footer Placeholder 3"/>
          <p:cNvSpPr>
            <a:spLocks noGrp="1"/>
          </p:cNvSpPr>
          <p:nvPr>
            <p:ph type="ftr" sz="quarter" idx="11"/>
          </p:nvPr>
        </p:nvSpPr>
        <p:spPr>
          <a:xfrm>
            <a:off x="838200" y="61769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6</a:t>
            </a:fld>
            <a:endParaRPr lang="en-GB"/>
          </a:p>
        </p:txBody>
      </p:sp>
    </p:spTree>
    <p:extLst>
      <p:ext uri="{BB962C8B-B14F-4D97-AF65-F5344CB8AC3E}">
        <p14:creationId xmlns:p14="http://schemas.microsoft.com/office/powerpoint/2010/main" val="25876520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GB" b="1" dirty="0">
                <a:cs typeface="Calibri" panose="020F0502020204030204" pitchFamily="34" charset="0"/>
              </a:rPr>
              <a:t>Why data flow matters</a:t>
            </a:r>
            <a:endParaRPr lang="en-GB" dirty="0">
              <a:cs typeface="Calibri" panose="020F0502020204030204" pitchFamily="34" charset="0"/>
            </a:endParaRPr>
          </a:p>
        </p:txBody>
      </p:sp>
      <p:sp>
        <p:nvSpPr>
          <p:cNvPr id="3" name="Content Placeholder 2"/>
          <p:cNvSpPr>
            <a:spLocks noGrp="1"/>
          </p:cNvSpPr>
          <p:nvPr>
            <p:ph idx="1"/>
          </p:nvPr>
        </p:nvSpPr>
        <p:spPr>
          <a:xfrm>
            <a:off x="838200" y="1825625"/>
            <a:ext cx="9613490" cy="1930298"/>
          </a:xfrm>
        </p:spPr>
        <p:txBody>
          <a:bodyPr/>
          <a:lstStyle/>
          <a:p>
            <a:r>
              <a:rPr lang="en-GB" sz="2400" dirty="0">
                <a:latin typeface="+mj-lt"/>
                <a:cs typeface="Calibri" panose="020F0502020204030204" pitchFamily="34" charset="0"/>
              </a:rPr>
              <a:t>HPV vaccination status on the Children and Young Persons Integrated System (</a:t>
            </a:r>
            <a:r>
              <a:rPr lang="en-GB" sz="2400" dirty="0" err="1">
                <a:latin typeface="+mj-lt"/>
                <a:cs typeface="Calibri" panose="020F0502020204030204" pitchFamily="34" charset="0"/>
              </a:rPr>
              <a:t>CYPriS</a:t>
            </a:r>
            <a:r>
              <a:rPr lang="en-GB" sz="2400" dirty="0">
                <a:latin typeface="+mj-lt"/>
                <a:cs typeface="Calibri" panose="020F0502020204030204" pitchFamily="34" charset="0"/>
              </a:rPr>
              <a:t>) and GP records should be used to ensure eligible individuals who are not up to date are caught up before their 25th birthday.</a:t>
            </a:r>
          </a:p>
        </p:txBody>
      </p:sp>
      <p:sp>
        <p:nvSpPr>
          <p:cNvPr id="4" name="Footer Placeholder 3"/>
          <p:cNvSpPr>
            <a:spLocks noGrp="1"/>
          </p:cNvSpPr>
          <p:nvPr>
            <p:ph type="ftr" sz="quarter" idx="11"/>
          </p:nvPr>
        </p:nvSpPr>
        <p:spPr>
          <a:xfrm>
            <a:off x="838200" y="6198163"/>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60</a:t>
            </a:fld>
            <a:endParaRPr lang="en-GB"/>
          </a:p>
        </p:txBody>
      </p:sp>
    </p:spTree>
    <p:extLst>
      <p:ext uri="{BB962C8B-B14F-4D97-AF65-F5344CB8AC3E}">
        <p14:creationId xmlns:p14="http://schemas.microsoft.com/office/powerpoint/2010/main" val="380976350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9761"/>
            <a:ext cx="10515600" cy="699999"/>
          </a:xfrm>
        </p:spPr>
        <p:txBody>
          <a:bodyPr/>
          <a:lstStyle/>
          <a:p>
            <a:r>
              <a:rPr lang="en-GB" b="1" dirty="0">
                <a:cs typeface="Calibri" panose="020F0502020204030204" pitchFamily="34" charset="0"/>
              </a:rPr>
              <a:t>Wales Attitudinal Survey</a:t>
            </a:r>
            <a:br>
              <a:rPr lang="en-GB" dirty="0">
                <a:latin typeface="Calibri" panose="020F0502020204030204" pitchFamily="34" charset="0"/>
                <a:cs typeface="Calibri" panose="020F0502020204030204" pitchFamily="34" charset="0"/>
              </a:rPr>
            </a:br>
            <a:endParaRPr lang="en-GB" dirty="0"/>
          </a:p>
        </p:txBody>
      </p:sp>
      <p:sp>
        <p:nvSpPr>
          <p:cNvPr id="4" name="Footer Placeholder 3"/>
          <p:cNvSpPr>
            <a:spLocks noGrp="1"/>
          </p:cNvSpPr>
          <p:nvPr>
            <p:ph type="ftr" sz="quarter" idx="11"/>
          </p:nvPr>
        </p:nvSpPr>
        <p:spPr>
          <a:xfrm>
            <a:off x="838200" y="6173787"/>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61</a:t>
            </a:fld>
            <a:endParaRPr lang="en-GB"/>
          </a:p>
        </p:txBody>
      </p:sp>
      <p:sp>
        <p:nvSpPr>
          <p:cNvPr id="3" name="Content Placeholder 2"/>
          <p:cNvSpPr>
            <a:spLocks noGrp="1"/>
          </p:cNvSpPr>
          <p:nvPr>
            <p:ph idx="1"/>
          </p:nvPr>
        </p:nvSpPr>
        <p:spPr>
          <a:xfrm>
            <a:off x="568890" y="946128"/>
            <a:ext cx="10515600" cy="4351338"/>
          </a:xfrm>
        </p:spPr>
        <p:txBody>
          <a:bodyPr/>
          <a:lstStyle/>
          <a:p>
            <a:r>
              <a:rPr lang="en-GB" sz="1800" dirty="0"/>
              <a:t>From the summer of 2021 the COVID-19 and flu vaccination programmes were extended to secondary school aged children and young people</a:t>
            </a:r>
          </a:p>
          <a:p>
            <a:r>
              <a:rPr lang="en-GB" sz="1800" dirty="0"/>
              <a:t>In late 2021, PHW commissioned BMG to conduct a study to explore parent and young people’s attitudes towards the COVID-19 and flu vaccines</a:t>
            </a:r>
          </a:p>
          <a:p>
            <a:r>
              <a:rPr lang="en-GB" sz="1800" dirty="0"/>
              <a:t>Although the study focussed on COVID-19 and flu vaccination, it also collected information relating to vaccinations in general and other school aged vaccinations</a:t>
            </a:r>
          </a:p>
          <a:p>
            <a:r>
              <a:rPr lang="en-GB" sz="1800" dirty="0"/>
              <a:t>Findings were that:</a:t>
            </a:r>
          </a:p>
          <a:p>
            <a:pPr lvl="1"/>
            <a:r>
              <a:rPr lang="en-GB" sz="1600" dirty="0"/>
              <a:t>Parental and young people awareness was higher for flu and COVID-19 vaccination than other routine adolescent vaccinations</a:t>
            </a:r>
          </a:p>
          <a:p>
            <a:pPr lvl="1"/>
            <a:r>
              <a:rPr lang="en-GB" sz="1600" dirty="0"/>
              <a:t>Apart from healthcare sources, social media, family and television are important sources of information on vaccination for young people</a:t>
            </a:r>
          </a:p>
          <a:p>
            <a:pPr lvl="1"/>
            <a:r>
              <a:rPr lang="en-GB" sz="1600" dirty="0"/>
              <a:t>Health professionals and school are the most trusted sources of information. While social media came at the bottom in terms of trust, around 7 in 10 trust social media at least to come extent</a:t>
            </a:r>
          </a:p>
          <a:p>
            <a:pPr lvl="1"/>
            <a:r>
              <a:rPr lang="en-GB" sz="1600" dirty="0"/>
              <a:t>Trust in the safety of routine adolescent vaccinations is high for both parents and young people</a:t>
            </a:r>
          </a:p>
          <a:p>
            <a:pPr lvl="1"/>
            <a:r>
              <a:rPr lang="en-GB" sz="1600" dirty="0"/>
              <a:t>Around 2 in 5 parents and young people are not aware that young people aged 13 and above may be able to give consent for vaccines.</a:t>
            </a:r>
          </a:p>
          <a:p>
            <a:pPr lvl="1"/>
            <a:r>
              <a:rPr lang="en-GB" sz="1600" dirty="0"/>
              <a:t>Young people want to decide themselves or make a joint decision with parents about whether they receive a vaccine.</a:t>
            </a:r>
          </a:p>
          <a:p>
            <a:pPr lvl="1"/>
            <a:endParaRPr lang="en-GB" sz="1600" dirty="0"/>
          </a:p>
          <a:p>
            <a:pPr lvl="1"/>
            <a:endParaRPr lang="en-GB" sz="1800" dirty="0"/>
          </a:p>
          <a:p>
            <a:pPr lvl="1"/>
            <a:endParaRPr lang="en-GB" sz="1800" dirty="0"/>
          </a:p>
          <a:p>
            <a:pPr lvl="1"/>
            <a:endParaRPr lang="en-GB" sz="1600" dirty="0"/>
          </a:p>
        </p:txBody>
      </p:sp>
    </p:spTree>
    <p:extLst>
      <p:ext uri="{BB962C8B-B14F-4D97-AF65-F5344CB8AC3E}">
        <p14:creationId xmlns:p14="http://schemas.microsoft.com/office/powerpoint/2010/main" val="362613650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31015"/>
          </a:xfrm>
        </p:spPr>
        <p:txBody>
          <a:bodyPr/>
          <a:lstStyle/>
          <a:p>
            <a:pPr marL="0" indent="0"/>
            <a:r>
              <a:rPr lang="en-GB" b="1" dirty="0">
                <a:cs typeface="Calibri" panose="020F0502020204030204" pitchFamily="34" charset="0"/>
              </a:rPr>
              <a:t>Vaccine safety monitoring</a:t>
            </a:r>
          </a:p>
        </p:txBody>
      </p:sp>
      <p:sp>
        <p:nvSpPr>
          <p:cNvPr id="3" name="Content Placeholder 2"/>
          <p:cNvSpPr>
            <a:spLocks noGrp="1"/>
          </p:cNvSpPr>
          <p:nvPr>
            <p:ph idx="1"/>
          </p:nvPr>
        </p:nvSpPr>
        <p:spPr>
          <a:xfrm>
            <a:off x="838200" y="1464816"/>
            <a:ext cx="10515600" cy="4712147"/>
          </a:xfrm>
        </p:spPr>
        <p:txBody>
          <a:bodyPr/>
          <a:lstStyle/>
          <a:p>
            <a:r>
              <a:rPr lang="en-GB" sz="2000" dirty="0">
                <a:latin typeface="+mj-lt"/>
                <a:cs typeface="Calibri" panose="020F0502020204030204" pitchFamily="34" charset="0"/>
              </a:rPr>
              <a:t>The safety of the HPV vaccine has been established through rigorous testing in clinical trials, followed by extensive use with more than 500 million doses given across the world</a:t>
            </a:r>
          </a:p>
          <a:p>
            <a:r>
              <a:rPr lang="en-GB" sz="2000" dirty="0">
                <a:latin typeface="+mj-lt"/>
                <a:cs typeface="Calibri" panose="020F0502020204030204" pitchFamily="34" charset="0"/>
              </a:rPr>
              <a:t>Some people may experience a mild side effect, but these are generally short lived and are far outweighed by the expected benefits of the vaccine</a:t>
            </a:r>
          </a:p>
          <a:p>
            <a:pPr marL="0" indent="0">
              <a:buNone/>
            </a:pPr>
            <a:endParaRPr lang="en-GB" sz="2000" dirty="0">
              <a:latin typeface="+mj-lt"/>
              <a:cs typeface="Calibri" panose="020F0502020204030204" pitchFamily="34" charset="0"/>
            </a:endParaRPr>
          </a:p>
          <a:p>
            <a:pPr marL="0" indent="0">
              <a:buNone/>
            </a:pPr>
            <a:r>
              <a:rPr lang="en-GB" sz="2000" dirty="0">
                <a:latin typeface="+mj-lt"/>
                <a:cs typeface="Calibri" panose="020F0502020204030204" pitchFamily="34" charset="0"/>
              </a:rPr>
              <a:t>The Medicines and Healthcare products Regulatory Agency (MHRA):</a:t>
            </a:r>
          </a:p>
          <a:p>
            <a:r>
              <a:rPr lang="en-GB" sz="2000" dirty="0">
                <a:latin typeface="+mj-lt"/>
                <a:cs typeface="Calibri" panose="020F0502020204030204" pitchFamily="34" charset="0"/>
              </a:rPr>
              <a:t>monitors safety of vaccination programmes</a:t>
            </a:r>
          </a:p>
          <a:p>
            <a:r>
              <a:rPr lang="en-GB" sz="2000" dirty="0">
                <a:latin typeface="+mj-lt"/>
                <a:cs typeface="Calibri" panose="020F0502020204030204" pitchFamily="34" charset="0"/>
              </a:rPr>
              <a:t>volume of suspected side effects reported via the Yellow Card Scheme for HPV is not unusual. Overwhelming majority relate to possible side-effects that might result from any adolescent vaccination programme – such as injection site reactions, rashes, mild allergic events, nausea, dizziness, fatigue, immediate faints due to needle phobia</a:t>
            </a:r>
          </a:p>
          <a:p>
            <a:r>
              <a:rPr lang="en-GB" sz="2000" dirty="0">
                <a:latin typeface="+mj-lt"/>
                <a:cs typeface="Calibri" panose="020F0502020204030204" pitchFamily="34" charset="0"/>
              </a:rPr>
              <a:t>a Yellow Card report is not proof of a side effect, but a suspicion by the reporter that the reaction may have been caused by the vaccine</a:t>
            </a:r>
          </a:p>
        </p:txBody>
      </p:sp>
      <p:sp>
        <p:nvSpPr>
          <p:cNvPr id="4" name="Footer Placeholder 3"/>
          <p:cNvSpPr>
            <a:spLocks noGrp="1"/>
          </p:cNvSpPr>
          <p:nvPr>
            <p:ph type="ftr" sz="quarter" idx="11"/>
          </p:nvPr>
        </p:nvSpPr>
        <p:spPr>
          <a:xfrm>
            <a:off x="838200" y="6240668"/>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62</a:t>
            </a:fld>
            <a:endParaRPr lang="en-GB"/>
          </a:p>
        </p:txBody>
      </p:sp>
    </p:spTree>
    <p:extLst>
      <p:ext uri="{BB962C8B-B14F-4D97-AF65-F5344CB8AC3E}">
        <p14:creationId xmlns:p14="http://schemas.microsoft.com/office/powerpoint/2010/main" val="186021499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542" y="365125"/>
            <a:ext cx="10594258" cy="1325563"/>
          </a:xfrm>
        </p:spPr>
        <p:txBody>
          <a:bodyPr/>
          <a:lstStyle/>
          <a:p>
            <a:pPr marL="0" indent="0"/>
            <a:r>
              <a:rPr lang="en-GB" b="1" dirty="0">
                <a:cs typeface="Calibri" panose="020F0502020204030204" pitchFamily="34" charset="0"/>
              </a:rPr>
              <a:t>Vaccine safety reviews</a:t>
            </a:r>
          </a:p>
        </p:txBody>
      </p:sp>
      <p:sp>
        <p:nvSpPr>
          <p:cNvPr id="3" name="Content Placeholder 2"/>
          <p:cNvSpPr>
            <a:spLocks noGrp="1"/>
          </p:cNvSpPr>
          <p:nvPr>
            <p:ph idx="1"/>
          </p:nvPr>
        </p:nvSpPr>
        <p:spPr>
          <a:xfrm>
            <a:off x="759542" y="1442167"/>
            <a:ext cx="10515600" cy="4351338"/>
          </a:xfrm>
        </p:spPr>
        <p:txBody>
          <a:bodyPr/>
          <a:lstStyle/>
          <a:p>
            <a:pPr marL="0" indent="0">
              <a:buNone/>
            </a:pPr>
            <a:r>
              <a:rPr lang="en-GB" sz="1800" dirty="0">
                <a:latin typeface="+mj-lt"/>
                <a:cs typeface="Calibri" panose="020F0502020204030204" pitchFamily="34" charset="0"/>
              </a:rPr>
              <a:t>JCVI carried out a routine review of HPV vaccine safety in 2015 and concluded that it had no concerns about the safety of the HPV vaccine.</a:t>
            </a:r>
          </a:p>
          <a:p>
            <a:pPr marL="0" indent="0">
              <a:buNone/>
            </a:pPr>
            <a:r>
              <a:rPr lang="en-GB" sz="1800" dirty="0">
                <a:latin typeface="+mj-lt"/>
                <a:cs typeface="Calibri" panose="020F0502020204030204" pitchFamily="34" charset="0"/>
              </a:rPr>
              <a:t>Extensive reviews of HPV vaccine safety have also been undertaken by various independent health bodies and authorities worldwide:</a:t>
            </a:r>
          </a:p>
          <a:p>
            <a:r>
              <a:rPr lang="en-GB" sz="1800" dirty="0">
                <a:latin typeface="+mj-lt"/>
                <a:cs typeface="Calibri" panose="020F0502020204030204" pitchFamily="34" charset="0"/>
              </a:rPr>
              <a:t>MHRA</a:t>
            </a:r>
          </a:p>
          <a:p>
            <a:r>
              <a:rPr lang="en-GB" sz="1800" dirty="0">
                <a:latin typeface="+mj-lt"/>
                <a:cs typeface="Calibri" panose="020F0502020204030204" pitchFamily="34" charset="0"/>
              </a:rPr>
              <a:t>World Health Organization’s Global Advisory Committee on Vaccine Safety </a:t>
            </a:r>
          </a:p>
          <a:p>
            <a:r>
              <a:rPr lang="en-GB" sz="1800" dirty="0">
                <a:latin typeface="+mj-lt"/>
                <a:cs typeface="Calibri" panose="020F0502020204030204" pitchFamily="34" charset="0"/>
              </a:rPr>
              <a:t>European Medicines Agency</a:t>
            </a:r>
          </a:p>
          <a:p>
            <a:r>
              <a:rPr lang="en-GB" sz="1800" dirty="0">
                <a:latin typeface="+mj-lt"/>
                <a:cs typeface="Calibri" panose="020F0502020204030204" pitchFamily="34" charset="0"/>
              </a:rPr>
              <a:t>US Centre for Disease Control and Prevention </a:t>
            </a:r>
          </a:p>
          <a:p>
            <a:r>
              <a:rPr lang="en-GB" sz="1800" dirty="0">
                <a:latin typeface="+mj-lt"/>
                <a:cs typeface="Calibri" panose="020F0502020204030204" pitchFamily="34" charset="0"/>
              </a:rPr>
              <a:t>Health Canada</a:t>
            </a:r>
          </a:p>
          <a:p>
            <a:pPr marL="0" indent="0">
              <a:buNone/>
            </a:pPr>
            <a:r>
              <a:rPr lang="en-GB" sz="1800" dirty="0">
                <a:latin typeface="+mj-lt"/>
                <a:cs typeface="Calibri" panose="020F0502020204030204" pitchFamily="34" charset="0"/>
              </a:rPr>
              <a:t>All concluded that the evidence does not support a link between HPV vaccine and the development of a range of chronic illnesses.</a:t>
            </a:r>
          </a:p>
          <a:p>
            <a:pPr marL="0" indent="0">
              <a:buNone/>
            </a:pPr>
            <a:r>
              <a:rPr lang="en-GB" sz="1800" dirty="0">
                <a:latin typeface="+mj-lt"/>
                <a:cs typeface="Calibri" panose="020F0502020204030204" pitchFamily="34" charset="0"/>
              </a:rPr>
              <a:t>Since licenced in 2006, over 500million doses of HPV vaccine have been distributed. Post licence surveillance has detected no serious safety issues, except rare reports of anaphylaxis¹.</a:t>
            </a:r>
          </a:p>
          <a:p>
            <a:endParaRPr lang="en-GB" dirty="0"/>
          </a:p>
        </p:txBody>
      </p:sp>
      <p:sp>
        <p:nvSpPr>
          <p:cNvPr id="4" name="Footer Placeholder 3"/>
          <p:cNvSpPr>
            <a:spLocks noGrp="1"/>
          </p:cNvSpPr>
          <p:nvPr>
            <p:ph type="ftr" sz="quarter" idx="11"/>
          </p:nvPr>
        </p:nvSpPr>
        <p:spPr>
          <a:xfrm>
            <a:off x="838200" y="6173787"/>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63</a:t>
            </a:fld>
            <a:endParaRPr lang="en-GB"/>
          </a:p>
        </p:txBody>
      </p:sp>
    </p:spTree>
    <p:extLst>
      <p:ext uri="{BB962C8B-B14F-4D97-AF65-F5344CB8AC3E}">
        <p14:creationId xmlns:p14="http://schemas.microsoft.com/office/powerpoint/2010/main" val="201074132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1064"/>
            <a:ext cx="10515600" cy="1325563"/>
          </a:xfrm>
        </p:spPr>
        <p:txBody>
          <a:bodyPr/>
          <a:lstStyle/>
          <a:p>
            <a:pPr marL="0" indent="0"/>
            <a:r>
              <a:rPr lang="en-GB" b="1" dirty="0">
                <a:cs typeface="Calibri" panose="020F0502020204030204" pitchFamily="34" charset="0"/>
              </a:rPr>
              <a:t>Summary</a:t>
            </a:r>
          </a:p>
        </p:txBody>
      </p:sp>
      <p:sp>
        <p:nvSpPr>
          <p:cNvPr id="3" name="Content Placeholder 2"/>
          <p:cNvSpPr>
            <a:spLocks noGrp="1"/>
          </p:cNvSpPr>
          <p:nvPr>
            <p:ph idx="1"/>
          </p:nvPr>
        </p:nvSpPr>
        <p:spPr>
          <a:xfrm>
            <a:off x="463464" y="972778"/>
            <a:ext cx="11386158" cy="4351338"/>
          </a:xfrm>
        </p:spPr>
        <p:txBody>
          <a:bodyPr/>
          <a:lstStyle/>
          <a:p>
            <a:r>
              <a:rPr lang="en-GB" sz="1600" dirty="0">
                <a:latin typeface="+mj-lt"/>
                <a:cs typeface="Calibri" panose="020F0502020204030204" pitchFamily="34" charset="0"/>
              </a:rPr>
              <a:t>HPV vaccine is not a new vaccine.</a:t>
            </a:r>
          </a:p>
          <a:p>
            <a:r>
              <a:rPr lang="en-GB" sz="1600" dirty="0">
                <a:latin typeface="+mj-lt"/>
                <a:cs typeface="Calibri" panose="020F0502020204030204" pitchFamily="34" charset="0"/>
              </a:rPr>
              <a:t>There has been a high uptake of the HPV vaccine in over 80 countries around the world to date and millions of doses have been given. </a:t>
            </a:r>
          </a:p>
          <a:p>
            <a:r>
              <a:rPr lang="en-GB" sz="1600" dirty="0">
                <a:latin typeface="+mj-lt"/>
                <a:cs typeface="Calibri" panose="020F0502020204030204" pitchFamily="34" charset="0"/>
              </a:rPr>
              <a:t>Evidence from the UK and around the world that high coverage of HPV vaccine in girls is providing substantial herd protection in unvaccinated girls and boys.</a:t>
            </a:r>
          </a:p>
          <a:p>
            <a:r>
              <a:rPr lang="en-GB" sz="1600" dirty="0">
                <a:latin typeface="+mj-lt"/>
                <a:cs typeface="Calibri" panose="020F0502020204030204" pitchFamily="34" charset="0"/>
              </a:rPr>
              <a:t>In 2018, no HPV16 and/or 18 infections detected in 16 to 18 year old girls indicating both direct and indirect protection.</a:t>
            </a:r>
          </a:p>
          <a:p>
            <a:r>
              <a:rPr lang="en-GB" sz="1600" dirty="0">
                <a:latin typeface="+mj-lt"/>
                <a:cs typeface="Calibri" panose="020F0502020204030204" pitchFamily="34" charset="0"/>
              </a:rPr>
              <a:t>The rate of genital warts among 15 to 17 year old girls in 2019 was 91% lower than the rate in 2015.</a:t>
            </a:r>
          </a:p>
          <a:p>
            <a:r>
              <a:rPr lang="en-GB" sz="1600" dirty="0">
                <a:latin typeface="+mj-lt"/>
                <a:cs typeface="Calibri" panose="020F0502020204030204" pitchFamily="34" charset="0"/>
              </a:rPr>
              <a:t>HPV vaccination in England dramatically reduced cervical cancer rates by almost 90% in women in their 20s who were offered vaccine at age 12 to 13.</a:t>
            </a:r>
          </a:p>
          <a:p>
            <a:r>
              <a:rPr lang="en-GB" sz="1600" dirty="0">
                <a:latin typeface="+mj-lt"/>
                <a:cs typeface="Calibri" panose="020F0502020204030204" pitchFamily="34" charset="0"/>
              </a:rPr>
              <a:t>HPV vaccine does not protect against all HPV types so cervical screening is still important and should be carried out according to the local screening programme.</a:t>
            </a:r>
          </a:p>
          <a:p>
            <a:r>
              <a:rPr lang="en-GB" sz="1600" dirty="0">
                <a:latin typeface="+mj-lt"/>
                <a:cs typeface="Calibri" panose="020F0502020204030204" pitchFamily="34" charset="0"/>
              </a:rPr>
              <a:t>The COVID-19 pandemic and subsequent school closures impacted delivery of the HPV vaccine programme in the 2019 to 2020 and 2020 to 2021 academic years and affected children should be caught up as soon as possible. School-based delivery of the HPV programme (including catch-up) is associated with higher vaccine uptake and lower inequalities.</a:t>
            </a:r>
          </a:p>
          <a:p>
            <a:r>
              <a:rPr lang="en-GB" sz="1600" dirty="0">
                <a:latin typeface="+mj-lt"/>
                <a:cs typeface="Calibri" panose="020F0502020204030204" pitchFamily="34" charset="0"/>
              </a:rPr>
              <a:t>From March 2023 Gardasil 9 is now the only vaccine used in the HPV vaccination programme</a:t>
            </a:r>
          </a:p>
          <a:p>
            <a:r>
              <a:rPr lang="en-GB" sz="1600" dirty="0">
                <a:latin typeface="+mj-lt"/>
                <a:cs typeface="Calibri" panose="020F0502020204030204" pitchFamily="34" charset="0"/>
              </a:rPr>
              <a:t>From 1 September 2023 adolescents and eligible adults under 25 (including MSM) will only require 1-dose of HPV vaccine to be fully vaccinated.</a:t>
            </a:r>
          </a:p>
        </p:txBody>
      </p:sp>
      <p:sp>
        <p:nvSpPr>
          <p:cNvPr id="4" name="Footer Placeholder 3"/>
          <p:cNvSpPr>
            <a:spLocks noGrp="1"/>
          </p:cNvSpPr>
          <p:nvPr>
            <p:ph type="ftr" sz="quarter" idx="11"/>
          </p:nvPr>
        </p:nvSpPr>
        <p:spPr>
          <a:xfrm>
            <a:off x="838200" y="6258027"/>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64</a:t>
            </a:fld>
            <a:endParaRPr lang="en-GB"/>
          </a:p>
        </p:txBody>
      </p:sp>
    </p:spTree>
    <p:extLst>
      <p:ext uri="{BB962C8B-B14F-4D97-AF65-F5344CB8AC3E}">
        <p14:creationId xmlns:p14="http://schemas.microsoft.com/office/powerpoint/2010/main" val="3032863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3761" y="184119"/>
            <a:ext cx="5515998" cy="4817806"/>
          </a:xfrm>
        </p:spPr>
        <p:txBody>
          <a:bodyPr/>
          <a:lstStyle/>
          <a:p>
            <a:pPr marL="0" indent="0">
              <a:lnSpc>
                <a:spcPct val="107000"/>
              </a:lnSpc>
              <a:spcAft>
                <a:spcPts val="800"/>
              </a:spcAft>
              <a:buNone/>
            </a:pPr>
            <a:r>
              <a:rPr lang="en-GB" b="1" u="sng" dirty="0">
                <a:latin typeface="+mj-lt"/>
                <a:ea typeface="Calibri" panose="020F0502020204030204" pitchFamily="34" charset="0"/>
                <a:cs typeface="Times New Roman" panose="02020603050405020304" pitchFamily="18" charset="0"/>
              </a:rPr>
              <a:t>Information materials</a:t>
            </a:r>
            <a:endParaRPr lang="en-GB"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A number of public facing resources are already available for the HPV vaccination programme</a:t>
            </a:r>
          </a:p>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Resources can be downloaded from: </a:t>
            </a:r>
            <a:r>
              <a:rPr lang="en-GB" sz="2000" u="sng" dirty="0">
                <a:latin typeface="+mj-lt"/>
                <a:ea typeface="Calibri" panose="020F0502020204030204" pitchFamily="34" charset="0"/>
                <a:cs typeface="Times New Roman" panose="02020603050405020304" pitchFamily="18" charset="0"/>
                <a:hlinkClick r:id="rId2"/>
              </a:rPr>
              <a:t>HPV vaccine - Information for health professionals</a:t>
            </a:r>
            <a:r>
              <a:rPr lang="en-GB" sz="2000" dirty="0">
                <a:latin typeface="+mj-lt"/>
                <a:ea typeface="Calibri" panose="020F0502020204030204" pitchFamily="34" charset="0"/>
                <a:cs typeface="Times New Roman" panose="02020603050405020304" pitchFamily="18" charset="0"/>
              </a:rPr>
              <a:t> page on the </a:t>
            </a:r>
            <a:r>
              <a:rPr lang="en-GB" sz="2000" u="sng" dirty="0">
                <a:latin typeface="+mj-lt"/>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Public Health Wales</a:t>
            </a:r>
            <a:r>
              <a:rPr lang="en-GB" sz="2000" dirty="0">
                <a:latin typeface="+mj-lt"/>
                <a:ea typeface="Calibri" panose="020F0502020204030204" pitchFamily="34" charset="0"/>
                <a:cs typeface="Times New Roman" panose="02020603050405020304" pitchFamily="18" charset="0"/>
              </a:rPr>
              <a:t> website </a:t>
            </a:r>
          </a:p>
          <a:p>
            <a:pPr>
              <a:lnSpc>
                <a:spcPct val="107000"/>
              </a:lnSpc>
              <a:spcAft>
                <a:spcPts val="800"/>
              </a:spcAft>
            </a:pPr>
            <a:r>
              <a:rPr lang="en-GB" sz="2000" dirty="0">
                <a:latin typeface="+mj-lt"/>
                <a:ea typeface="Calibri" panose="020F0502020204030204" pitchFamily="34" charset="0"/>
                <a:cs typeface="Times New Roman" panose="02020603050405020304" pitchFamily="18" charset="0"/>
              </a:rPr>
              <a:t>Hard copies of branded resources can be ordered from: </a:t>
            </a:r>
            <a:r>
              <a:rPr lang="en-GB" sz="2000" u="sng" dirty="0">
                <a:solidFill>
                  <a:srgbClr val="28B8CE"/>
                </a:solidFill>
                <a:latin typeface="+mj-lt"/>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phw.nhs.wales</a:t>
            </a:r>
            <a:r>
              <a:rPr lang="en-GB" sz="2000" u="sng" dirty="0">
                <a:latin typeface="+mj-lt"/>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/services-and-teams/health-information-resources/</a:t>
            </a:r>
            <a:endParaRPr lang="en-GB" sz="2000" u="sng" dirty="0">
              <a:latin typeface="+mj-lt"/>
              <a:ea typeface="Calibri" panose="020F0502020204030204" pitchFamily="34" charset="0"/>
              <a:cs typeface="Times New Roman" panose="02020603050405020304" pitchFamily="18" charset="0"/>
            </a:endParaRPr>
          </a:p>
          <a:p>
            <a:pPr>
              <a:lnSpc>
                <a:spcPct val="107000"/>
              </a:lnSpc>
              <a:spcAft>
                <a:spcPts val="800"/>
              </a:spcAft>
            </a:pPr>
            <a:r>
              <a:rPr lang="en-GB" sz="2000" b="1" dirty="0">
                <a:ea typeface="Calibri" panose="020F0502020204030204" pitchFamily="34" charset="0"/>
                <a:cs typeface="Times New Roman" panose="02020603050405020304" pitchFamily="18" charset="0"/>
              </a:rPr>
              <a:t>Note: </a:t>
            </a:r>
            <a:r>
              <a:rPr lang="en-GB" sz="2000" dirty="0">
                <a:ea typeface="Calibri" panose="020F0502020204030204" pitchFamily="34" charset="0"/>
                <a:cs typeface="Times New Roman" panose="02020603050405020304" pitchFamily="18" charset="0"/>
              </a:rPr>
              <a:t>Resources are being updated in readiness for the change to 1-dose in September and will be available at the links above in due course.</a:t>
            </a:r>
          </a:p>
          <a:p>
            <a:pPr>
              <a:lnSpc>
                <a:spcPct val="107000"/>
              </a:lnSpc>
              <a:spcAft>
                <a:spcPts val="800"/>
              </a:spcAft>
            </a:pPr>
            <a:endParaRPr lang="en-GB" sz="2000" dirty="0">
              <a:latin typeface="+mj-lt"/>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1"/>
          </p:nvPr>
        </p:nvSpPr>
        <p:spPr>
          <a:xfrm>
            <a:off x="838200" y="6258027"/>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65</a:t>
            </a:fld>
            <a:endParaRPr lang="en-GB"/>
          </a:p>
        </p:txBody>
      </p:sp>
      <p:pic>
        <p:nvPicPr>
          <p:cNvPr id="6" name="Picture 5">
            <a:extLst>
              <a:ext uri="{FF2B5EF4-FFF2-40B4-BE49-F238E27FC236}">
                <a16:creationId xmlns:a16="http://schemas.microsoft.com/office/drawing/2014/main" id="{99289992-B5FD-4AF2-B3E5-21CB7E4C9465}"/>
              </a:ext>
            </a:extLst>
          </p:cNvPr>
          <p:cNvPicPr>
            <a:picLocks noChangeAspect="1"/>
          </p:cNvPicPr>
          <p:nvPr/>
        </p:nvPicPr>
        <p:blipFill>
          <a:blip r:embed="rId5"/>
          <a:stretch>
            <a:fillRect/>
          </a:stretch>
        </p:blipFill>
        <p:spPr>
          <a:xfrm>
            <a:off x="5978013" y="79501"/>
            <a:ext cx="6005397" cy="5738948"/>
          </a:xfrm>
          <a:prstGeom prst="rect">
            <a:avLst/>
          </a:prstGeom>
        </p:spPr>
      </p:pic>
      <p:pic>
        <p:nvPicPr>
          <p:cNvPr id="2" name="Picture 1"/>
          <p:cNvPicPr>
            <a:picLocks noChangeAspect="1"/>
          </p:cNvPicPr>
          <p:nvPr/>
        </p:nvPicPr>
        <p:blipFill>
          <a:blip r:embed="rId6"/>
          <a:stretch>
            <a:fillRect/>
          </a:stretch>
        </p:blipFill>
        <p:spPr>
          <a:xfrm>
            <a:off x="9277430" y="3090041"/>
            <a:ext cx="1983726" cy="2841751"/>
          </a:xfrm>
          <a:prstGeom prst="rect">
            <a:avLst/>
          </a:prstGeom>
        </p:spPr>
      </p:pic>
    </p:spTree>
    <p:extLst>
      <p:ext uri="{BB962C8B-B14F-4D97-AF65-F5344CB8AC3E}">
        <p14:creationId xmlns:p14="http://schemas.microsoft.com/office/powerpoint/2010/main" val="350204780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240" y="365126"/>
            <a:ext cx="11211560" cy="700000"/>
          </a:xfrm>
        </p:spPr>
        <p:txBody>
          <a:bodyPr/>
          <a:lstStyle/>
          <a:p>
            <a:r>
              <a:rPr lang="en-GB" b="1" dirty="0">
                <a:cs typeface="Calibri" panose="020F0502020204030204" pitchFamily="34" charset="0"/>
              </a:rPr>
              <a:t>Resources and additional information (1)</a:t>
            </a:r>
          </a:p>
        </p:txBody>
      </p:sp>
      <p:sp>
        <p:nvSpPr>
          <p:cNvPr id="3" name="Content Placeholder 2"/>
          <p:cNvSpPr>
            <a:spLocks noGrp="1"/>
          </p:cNvSpPr>
          <p:nvPr>
            <p:ph idx="1"/>
          </p:nvPr>
        </p:nvSpPr>
        <p:spPr>
          <a:xfrm>
            <a:off x="142240" y="1255354"/>
            <a:ext cx="11887200" cy="4351338"/>
          </a:xfrm>
        </p:spPr>
        <p:txBody>
          <a:bodyPr/>
          <a:lstStyle/>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UKHSA Immunisation against infectious diseases The Green Book: Human papillomavirus (HPV) Chapter18a: </a:t>
            </a:r>
            <a:r>
              <a:rPr lang="en-GB" sz="1150" u="sng" dirty="0">
                <a:latin typeface="+mj-lt"/>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www.gov.uk/government/publications/human-papillomavirus-hpv-the-green-book-chapter-18a</a:t>
            </a:r>
            <a:endParaRPr lang="en-GB" sz="1150" dirty="0">
              <a:latin typeface="+mj-l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HPV guidance for healthcare practitioners: </a:t>
            </a:r>
            <a:r>
              <a:rPr lang="en-GB" sz="1150" u="sng" dirty="0">
                <a:latin typeface="+mj-lt"/>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www.gov.uk/government/publications/hpv-universal-vaccination-guidance-for-health-professionals</a:t>
            </a:r>
            <a:endParaRPr lang="en-GB" sz="1150" dirty="0">
              <a:latin typeface="+mj-l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Summary of Product Characteristics for Gardasil 9: </a:t>
            </a:r>
            <a:r>
              <a:rPr lang="en-GB" sz="1150" u="sng" dirty="0">
                <a:latin typeface="+mj-lt"/>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www.medicines.org.uk/emc/product/7330/smpc</a:t>
            </a:r>
            <a:endParaRPr lang="en-GB" sz="1150" dirty="0">
              <a:latin typeface="+mj-l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JCVI statement on HPV vaccination of men who have sex with men November 2015: </a:t>
            </a:r>
            <a:r>
              <a:rPr lang="en-GB" sz="1150" u="sng" dirty="0">
                <a:latin typeface="+mj-lt"/>
                <a:ea typeface="Calibri" panose="020F0502020204030204" pitchFamily="34" charset="0"/>
                <a:cs typeface="Times New Roman" panose="02020603050405020304" pitchFamily="18" charset="0"/>
                <a:hlinkClick r:id="rId6"/>
              </a:rPr>
              <a:t>www.gov.uk/government/publications/jcvi-statement-on-hpv-vaccination-of-men-who-have-sex-with-men</a:t>
            </a:r>
            <a:endParaRPr lang="en-GB" sz="1150" u="sng" dirty="0">
              <a:latin typeface="+mj-l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150" dirty="0">
                <a:latin typeface="+mj-lt"/>
                <a:ea typeface="Calibri" panose="020F0502020204030204" pitchFamily="34" charset="0"/>
                <a:cs typeface="Calibri" panose="020F0502020204030204" pitchFamily="34" charset="0"/>
              </a:rPr>
              <a:t>CEM/CMO/2022/12 Changing to a two-dose NHS Human Papillomavirus (HPV) vaccination schedule for eligible adolescents and adults starting the course after they turn 15 years old, including men who have sex with men (MSM), March 2022: </a:t>
            </a:r>
            <a:r>
              <a:rPr lang="en-GB" sz="1200" dirty="0">
                <a:hlinkClick r:id="rId7"/>
              </a:rPr>
              <a:t>Vaccine Preventable Disease Programme (VPDP) - Changing to a two-dose NHS Human Papillomavirus (HPV) vaccination schedule (2022).pdf - All Documents (sharepoint.com)</a:t>
            </a:r>
            <a:endParaRPr lang="en-GB" sz="1150" u="sng" dirty="0">
              <a:latin typeface="+mj-l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WHC/2022/015 Changes to the vaccine for the HPV immunisation programme. June 2022: </a:t>
            </a:r>
            <a:r>
              <a:rPr lang="en-GB" sz="1150" dirty="0">
                <a:latin typeface="+mj-lt"/>
                <a:ea typeface="Calibri" panose="020F0502020204030204" pitchFamily="34" charset="0"/>
                <a:cs typeface="Times New Roman" panose="02020603050405020304" pitchFamily="18" charset="0"/>
                <a:hlinkClick r:id="rId8"/>
              </a:rPr>
              <a:t>https://www.gov.wales/changes-vaccine-hpv-immunisation-programme-whc2022015</a:t>
            </a:r>
            <a:r>
              <a:rPr lang="en-GB" sz="1150" dirty="0">
                <a:latin typeface="+mj-lt"/>
                <a:ea typeface="Calibri" panose="020F0502020204030204" pitchFamily="34" charset="0"/>
                <a:cs typeface="Times New Roman" panose="02020603050405020304" pitchFamily="18" charset="0"/>
              </a:rPr>
              <a:t> </a:t>
            </a:r>
          </a:p>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JCVI statement on a one-dose schedule for the routine HPV immunisation programme August 2022 </a:t>
            </a:r>
            <a:r>
              <a:rPr lang="en-GB" sz="1150" dirty="0">
                <a:latin typeface="+mj-lt"/>
                <a:ea typeface="Calibri" panose="020F0502020204030204" pitchFamily="34" charset="0"/>
                <a:cs typeface="Times New Roman" panose="02020603050405020304" pitchFamily="18" charset="0"/>
                <a:hlinkClick r:id="rId9"/>
              </a:rPr>
              <a:t>https://www.gov.uk/government/publications/single-dose-of-hpv-vaccine-jcvi-concluding-advice/jcvi-statement-on-a-one-dose-schedule-for-the-routine-hpv-immunisation-programme</a:t>
            </a:r>
            <a:r>
              <a:rPr lang="en-GB" sz="1150" dirty="0">
                <a:latin typeface="+mj-lt"/>
                <a:ea typeface="Calibri" panose="020F0502020204030204" pitchFamily="34" charset="0"/>
                <a:cs typeface="Times New Roman" panose="02020603050405020304" pitchFamily="18" charset="0"/>
              </a:rPr>
              <a:t> </a:t>
            </a:r>
          </a:p>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WHC/2022/023 Changes to the vaccine for the HPV immunisation programme, Sept 2022: </a:t>
            </a:r>
            <a:r>
              <a:rPr lang="en-GB" sz="1150" dirty="0">
                <a:latin typeface="+mj-lt"/>
                <a:ea typeface="Calibri" panose="020F0502020204030204" pitchFamily="34" charset="0"/>
                <a:cs typeface="Times New Roman" panose="02020603050405020304" pitchFamily="18" charset="0"/>
                <a:hlinkClick r:id="rId10"/>
              </a:rPr>
              <a:t>https://www.gov.wales/changes-vaccine-hpv-immunisation-programme-whc2022023</a:t>
            </a:r>
            <a:r>
              <a:rPr lang="en-GB" sz="1150" dirty="0">
                <a:latin typeface="+mj-lt"/>
                <a:ea typeface="Calibri" panose="020F0502020204030204" pitchFamily="34" charset="0"/>
                <a:cs typeface="Times New Roman" panose="02020603050405020304" pitchFamily="18" charset="0"/>
              </a:rPr>
              <a:t> </a:t>
            </a:r>
          </a:p>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WHC/2023/016 HPV immunisation programme update, May 2023: </a:t>
            </a:r>
            <a:r>
              <a:rPr lang="en-GB" sz="1150" dirty="0">
                <a:latin typeface="+mj-lt"/>
                <a:ea typeface="Calibri" panose="020F0502020204030204" pitchFamily="34" charset="0"/>
                <a:cs typeface="Times New Roman" panose="02020603050405020304" pitchFamily="18" charset="0"/>
                <a:hlinkClick r:id="rId11"/>
              </a:rPr>
              <a:t>https://www.gov.wales/hpv-immunisation-programme-update-whc2023016</a:t>
            </a:r>
            <a:r>
              <a:rPr lang="en-GB" sz="1150" dirty="0">
                <a:latin typeface="+mj-lt"/>
                <a:ea typeface="Calibri" panose="020F0502020204030204" pitchFamily="34" charset="0"/>
                <a:cs typeface="Times New Roman" panose="02020603050405020304" pitchFamily="18" charset="0"/>
              </a:rPr>
              <a:t> </a:t>
            </a:r>
          </a:p>
        </p:txBody>
      </p:sp>
      <p:sp>
        <p:nvSpPr>
          <p:cNvPr id="4" name="Footer Placeholder 3"/>
          <p:cNvSpPr>
            <a:spLocks noGrp="1"/>
          </p:cNvSpPr>
          <p:nvPr>
            <p:ph type="ftr" sz="quarter" idx="11"/>
          </p:nvPr>
        </p:nvSpPr>
        <p:spPr>
          <a:xfrm>
            <a:off x="838200" y="6178498"/>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66</a:t>
            </a:fld>
            <a:endParaRPr lang="en-GB"/>
          </a:p>
        </p:txBody>
      </p:sp>
    </p:spTree>
    <p:extLst>
      <p:ext uri="{BB962C8B-B14F-4D97-AF65-F5344CB8AC3E}">
        <p14:creationId xmlns:p14="http://schemas.microsoft.com/office/powerpoint/2010/main" val="292227314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 y="365125"/>
            <a:ext cx="11170920" cy="1325563"/>
          </a:xfrm>
        </p:spPr>
        <p:txBody>
          <a:bodyPr/>
          <a:lstStyle/>
          <a:p>
            <a:r>
              <a:rPr lang="en-GB" b="1" dirty="0">
                <a:cs typeface="Calibri" panose="020F0502020204030204" pitchFamily="34" charset="0"/>
              </a:rPr>
              <a:t>Resources and additional information (2)</a:t>
            </a:r>
            <a:endParaRPr lang="en-GB" b="1" dirty="0"/>
          </a:p>
        </p:txBody>
      </p:sp>
      <p:sp>
        <p:nvSpPr>
          <p:cNvPr id="3" name="Content Placeholder 2"/>
          <p:cNvSpPr>
            <a:spLocks noGrp="1"/>
          </p:cNvSpPr>
          <p:nvPr>
            <p:ph idx="1"/>
          </p:nvPr>
        </p:nvSpPr>
        <p:spPr>
          <a:xfrm>
            <a:off x="193040" y="1026160"/>
            <a:ext cx="11816080" cy="5209540"/>
          </a:xfrm>
        </p:spPr>
        <p:txBody>
          <a:bodyPr/>
          <a:lstStyle/>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NHS 111 Wales:  </a:t>
            </a:r>
            <a:r>
              <a:rPr lang="en-GB" sz="1150" u="sng" dirty="0">
                <a:latin typeface="+mj-lt"/>
                <a:ea typeface="Calibri" panose="020F0502020204030204" pitchFamily="34" charset="0"/>
                <a:cs typeface="Times New Roman" panose="02020603050405020304" pitchFamily="18" charset="0"/>
                <a:hlinkClick r:id="rId2"/>
              </a:rPr>
              <a:t>NHS 111 Wales - Health A-Z : Human papillomavirus (HPV)</a:t>
            </a:r>
            <a:endParaRPr lang="en-GB" sz="1150" u="sng" dirty="0">
              <a:latin typeface="+mj-l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Resources can be ordered from Health Information Resources:  </a:t>
            </a:r>
            <a:r>
              <a:rPr lang="en-GB" sz="1150" dirty="0">
                <a:latin typeface="+mj-lt"/>
                <a:ea typeface="Calibri" panose="020F0502020204030204" pitchFamily="34" charset="0"/>
                <a:cs typeface="Times New Roman" panose="02020603050405020304" pitchFamily="18" charset="0"/>
                <a:hlinkClick r:id="rId3"/>
              </a:rPr>
              <a:t>phw.nhs.wales/services-and-teams/health-information-resources/ </a:t>
            </a:r>
            <a:endParaRPr lang="en-GB" sz="1150" dirty="0">
              <a:latin typeface="+mj-l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HPV vaccine – Information for the public: </a:t>
            </a:r>
            <a:r>
              <a:rPr lang="en-GB" sz="1150" dirty="0">
                <a:latin typeface="+mj-lt"/>
                <a:ea typeface="Calibri" panose="020F0502020204030204" pitchFamily="34" charset="0"/>
                <a:cs typeface="Times New Roman" panose="02020603050405020304" pitchFamily="18" charset="0"/>
                <a:hlinkClick r:id="rId4"/>
              </a:rPr>
              <a:t>phw.nhs.wales/</a:t>
            </a:r>
            <a:r>
              <a:rPr lang="en-GB" sz="1150" dirty="0" err="1">
                <a:latin typeface="+mj-lt"/>
                <a:ea typeface="Calibri" panose="020F0502020204030204" pitchFamily="34" charset="0"/>
                <a:cs typeface="Times New Roman" panose="02020603050405020304" pitchFamily="18" charset="0"/>
                <a:hlinkClick r:id="rId4"/>
              </a:rPr>
              <a:t>HPVvaccine</a:t>
            </a:r>
            <a:endParaRPr lang="en-GB" sz="1150" dirty="0">
              <a:latin typeface="+mj-lt"/>
              <a:ea typeface="Calibri" panose="020F0502020204030204" pitchFamily="34" charset="0"/>
              <a:cs typeface="Times New Roman" panose="02020603050405020304" pitchFamily="18" charset="0"/>
            </a:endParaRPr>
          </a:p>
          <a:p>
            <a:pPr marL="0" indent="0">
              <a:lnSpc>
                <a:spcPct val="115000"/>
              </a:lnSpc>
              <a:spcAft>
                <a:spcPts val="800"/>
              </a:spcAft>
              <a:buNone/>
            </a:pPr>
            <a:r>
              <a:rPr lang="en-GB" sz="1150" dirty="0">
                <a:latin typeface="+mj-lt"/>
                <a:ea typeface="Calibri" panose="020F0502020204030204" pitchFamily="34" charset="0"/>
                <a:cs typeface="Times New Roman" panose="02020603050405020304" pitchFamily="18" charset="0"/>
              </a:rPr>
              <a:t>HPV vaccine - Information for health professionals: </a:t>
            </a:r>
            <a:r>
              <a:rPr lang="en-GB" sz="1150" dirty="0" err="1">
                <a:solidFill>
                  <a:srgbClr val="28B8CE"/>
                </a:solidFill>
                <a:latin typeface="+mj-lt"/>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phw.nhs.wales</a:t>
            </a:r>
            <a:r>
              <a:rPr lang="en-GB" sz="1150" dirty="0">
                <a:solidFill>
                  <a:srgbClr val="28B8CE"/>
                </a:solidFill>
                <a:latin typeface="+mj-lt"/>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/t</a:t>
            </a:r>
            <a:r>
              <a:rPr lang="en-GB" sz="1150" u="sng" dirty="0">
                <a:solidFill>
                  <a:srgbClr val="28B8CE"/>
                </a:solidFill>
                <a:latin typeface="+mj-lt"/>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opics/immunisation-and-vaccines/vaccine-resources-for-health-and-social-care-professionals/</a:t>
            </a:r>
            <a:r>
              <a:rPr lang="en-GB" sz="1150" u="sng" dirty="0" err="1">
                <a:solidFill>
                  <a:srgbClr val="28B8CE"/>
                </a:solidFill>
                <a:latin typeface="+mj-lt"/>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hpv</a:t>
            </a:r>
            <a:r>
              <a:rPr lang="en-GB" sz="1150" u="sng" dirty="0">
                <a:latin typeface="+mj-lt"/>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a:t>
            </a:r>
            <a:endParaRPr lang="en-GB" sz="1150" dirty="0">
              <a:latin typeface="+mj-l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Cervical Screening Wales: </a:t>
            </a:r>
            <a:r>
              <a:rPr lang="en-GB" sz="1150" u="sng" dirty="0" err="1">
                <a:solidFill>
                  <a:srgbClr val="28B8CE"/>
                </a:solidFill>
                <a:latin typeface="+mj-lt"/>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phw.nhs.wales</a:t>
            </a:r>
            <a:r>
              <a:rPr lang="en-GB" sz="1150" u="sng" dirty="0">
                <a:solidFill>
                  <a:srgbClr val="28B8CE"/>
                </a:solidFill>
                <a:latin typeface="+mj-lt"/>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/services-and-teams/cervical-screening-wales</a:t>
            </a:r>
            <a:r>
              <a:rPr lang="en-GB" sz="1150" u="sng" dirty="0">
                <a:latin typeface="+mj-lt"/>
                <a:ea typeface="Calibri" panose="020F0502020204030204" pitchFamily="34" charset="0"/>
                <a:cs typeface="Times New Roman" panose="02020603050405020304" pitchFamily="18" charset="0"/>
                <a:hlinkClick r:id="rId6">
                  <a:extLst>
                    <a:ext uri="{A12FA001-AC4F-418D-AE19-62706E023703}">
                      <ahyp:hlinkClr xmlns:ahyp="http://schemas.microsoft.com/office/drawing/2018/hyperlinkcolor" val="tx"/>
                    </a:ext>
                  </a:extLst>
                </a:hlinkClick>
              </a:rPr>
              <a:t>/</a:t>
            </a:r>
            <a:endParaRPr lang="en-GB" sz="1150" dirty="0">
              <a:latin typeface="+mj-l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Jo’s Cervical Cancer Trust: </a:t>
            </a:r>
            <a:r>
              <a:rPr lang="en-GB" sz="1150" u="sng" dirty="0">
                <a:latin typeface="+mj-lt"/>
                <a:ea typeface="Calibri" panose="020F0502020204030204" pitchFamily="34" charset="0"/>
                <a:cs typeface="Times New Roman" panose="02020603050405020304" pitchFamily="18" charset="0"/>
                <a:hlinkClick r:id="rId7"/>
              </a:rPr>
              <a:t>www.jostrust.org.uk</a:t>
            </a:r>
            <a:r>
              <a:rPr lang="en-GB" sz="1150" u="sng" dirty="0">
                <a:latin typeface="+mj-lt"/>
                <a:ea typeface="Calibri" panose="020F0502020204030204" pitchFamily="34" charset="0"/>
                <a:cs typeface="Times New Roman" panose="02020603050405020304" pitchFamily="18" charset="0"/>
              </a:rPr>
              <a:t> </a:t>
            </a:r>
            <a:endParaRPr lang="en-GB" sz="1150" dirty="0">
              <a:latin typeface="+mj-lt"/>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1150" dirty="0">
                <a:latin typeface="+mj-lt"/>
                <a:ea typeface="Calibri" panose="020F0502020204030204" pitchFamily="34" charset="0"/>
                <a:cs typeface="Times New Roman" panose="02020603050405020304" pitchFamily="18" charset="0"/>
              </a:rPr>
              <a:t>WHO Immunization Resource Centre: </a:t>
            </a:r>
            <a:r>
              <a:rPr lang="en-GB" sz="1200" dirty="0">
                <a:hlinkClick r:id="rId8"/>
              </a:rPr>
              <a:t>Vaccines and immunization (who.int)</a:t>
            </a:r>
            <a:endParaRPr lang="en-GB" sz="1150" dirty="0">
              <a:latin typeface="+mj-lt"/>
              <a:ea typeface="Calibri" panose="020F0502020204030204" pitchFamily="34" charset="0"/>
              <a:cs typeface="Times New Roman" panose="02020603050405020304" pitchFamily="18" charset="0"/>
            </a:endParaRPr>
          </a:p>
          <a:p>
            <a:pPr marL="0" indent="0">
              <a:buNone/>
            </a:pPr>
            <a:r>
              <a:rPr lang="en-GB" sz="1150" dirty="0">
                <a:latin typeface="+mj-lt"/>
                <a:cs typeface="Calibri" panose="020F0502020204030204" pitchFamily="34" charset="0"/>
              </a:rPr>
              <a:t>Attitudes towards COVID-19 and Flu Immunisations among Young People and Parents: </a:t>
            </a:r>
            <a:r>
              <a:rPr lang="en-GB" sz="1150" dirty="0">
                <a:solidFill>
                  <a:srgbClr val="28B8CE"/>
                </a:solidFill>
                <a:latin typeface="+mj-lt"/>
                <a:cs typeface="Calibri" panose="020F0502020204030204" pitchFamily="34" charset="0"/>
                <a:hlinkClick r:id="rId9">
                  <a:extLst>
                    <a:ext uri="{A12FA001-AC4F-418D-AE19-62706E023703}">
                      <ahyp:hlinkClr xmlns:ahyp="http://schemas.microsoft.com/office/drawing/2018/hyperlinkcolor" val="tx"/>
                    </a:ext>
                  </a:extLst>
                </a:hlinkClick>
              </a:rPr>
              <a:t>phw.nhs.wales</a:t>
            </a:r>
            <a:r>
              <a:rPr lang="en-GB" sz="1150" dirty="0">
                <a:latin typeface="+mj-lt"/>
                <a:cs typeface="Calibri" panose="020F0502020204030204" pitchFamily="34" charset="0"/>
                <a:hlinkClick r:id="rId9">
                  <a:extLst>
                    <a:ext uri="{A12FA001-AC4F-418D-AE19-62706E023703}">
                      <ahyp:hlinkClr xmlns:ahyp="http://schemas.microsoft.com/office/drawing/2018/hyperlinkcolor" val="tx"/>
                    </a:ext>
                  </a:extLst>
                </a:hlinkClick>
              </a:rPr>
              <a:t>/news/parents-and-young-people-urged-to-use-trusted-sources-for-vaccine-information/attitudes-towards-covid-19-and-flu-immunisations-among-young-people-and-parents/</a:t>
            </a:r>
            <a:endParaRPr lang="en-GB" sz="1150" dirty="0">
              <a:latin typeface="+mj-lt"/>
              <a:cs typeface="Calibri" panose="020F0502020204030204" pitchFamily="34" charset="0"/>
            </a:endParaRPr>
          </a:p>
          <a:p>
            <a:pPr marL="0" indent="0">
              <a:buNone/>
            </a:pPr>
            <a:r>
              <a:rPr lang="en-GB" sz="1150" dirty="0">
                <a:latin typeface="+mj-lt"/>
                <a:cs typeface="Calibri" panose="020F0502020204030204" pitchFamily="34" charset="0"/>
              </a:rPr>
              <a:t>Optimising Vaccine Uptake: Using motivational interviewing for better conversations eLearning available on ESR and here: </a:t>
            </a:r>
            <a:r>
              <a:rPr lang="en-GB" sz="1150" dirty="0">
                <a:latin typeface="+mj-lt"/>
                <a:cs typeface="Calibri" panose="020F0502020204030204" pitchFamily="34" charset="0"/>
                <a:hlinkClick r:id="rId10"/>
              </a:rPr>
              <a:t>https://phw.nhs.wales/topics/immunisation-and-vaccines/immunisation-elearning/</a:t>
            </a:r>
            <a:r>
              <a:rPr lang="en-GB" sz="1150" dirty="0">
                <a:latin typeface="+mj-lt"/>
                <a:cs typeface="Calibri" panose="020F0502020204030204" pitchFamily="34" charset="0"/>
              </a:rPr>
              <a:t> </a:t>
            </a:r>
          </a:p>
        </p:txBody>
      </p:sp>
      <p:sp>
        <p:nvSpPr>
          <p:cNvPr id="4" name="Footer Placeholder 3"/>
          <p:cNvSpPr>
            <a:spLocks noGrp="1"/>
          </p:cNvSpPr>
          <p:nvPr>
            <p:ph type="ftr" sz="quarter" idx="11"/>
          </p:nvPr>
        </p:nvSpPr>
        <p:spPr>
          <a:xfrm>
            <a:off x="838200" y="6235700"/>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67</a:t>
            </a:fld>
            <a:endParaRPr lang="en-GB"/>
          </a:p>
        </p:txBody>
      </p:sp>
    </p:spTree>
    <p:extLst>
      <p:ext uri="{BB962C8B-B14F-4D97-AF65-F5344CB8AC3E}">
        <p14:creationId xmlns:p14="http://schemas.microsoft.com/office/powerpoint/2010/main" val="2225571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612" y="42667"/>
            <a:ext cx="10515600" cy="1325563"/>
          </a:xfrm>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Key messages</a:t>
            </a:r>
          </a:p>
        </p:txBody>
      </p:sp>
      <p:sp>
        <p:nvSpPr>
          <p:cNvPr id="3" name="Content Placeholder 2"/>
          <p:cNvSpPr>
            <a:spLocks noGrp="1"/>
          </p:cNvSpPr>
          <p:nvPr>
            <p:ph idx="1"/>
          </p:nvPr>
        </p:nvSpPr>
        <p:spPr>
          <a:xfrm>
            <a:off x="409987" y="918639"/>
            <a:ext cx="11415622" cy="5011329"/>
          </a:xfrm>
        </p:spPr>
        <p:txBody>
          <a:bodyPr/>
          <a:lstStyle/>
          <a:p>
            <a:pPr marL="342900" indent="-342900">
              <a:lnSpc>
                <a:spcPct val="107000"/>
              </a:lnSpc>
              <a:spcAft>
                <a:spcPts val="800"/>
              </a:spcAft>
            </a:pPr>
            <a:r>
              <a:rPr lang="en-GB" sz="1600" dirty="0">
                <a:latin typeface="+mj-lt"/>
                <a:ea typeface="Calibri" panose="020F0502020204030204" pitchFamily="34" charset="0"/>
                <a:cs typeface="Times New Roman" panose="02020603050405020304" pitchFamily="18" charset="0"/>
              </a:rPr>
              <a:t>Human papillomavirus (HPV) is detectable in over 99% of cervical cancers. There is also evidence of an association between HPV infection and anogenital and oropharyngeal cancers.</a:t>
            </a:r>
          </a:p>
          <a:p>
            <a:pPr marL="342900" indent="-342900">
              <a:lnSpc>
                <a:spcPct val="107000"/>
              </a:lnSpc>
              <a:spcAft>
                <a:spcPts val="800"/>
              </a:spcAft>
            </a:pPr>
            <a:r>
              <a:rPr lang="en-GB" sz="1600" dirty="0">
                <a:latin typeface="+mj-lt"/>
                <a:ea typeface="Calibri" panose="020F0502020204030204" pitchFamily="34" charset="0"/>
                <a:cs typeface="Times New Roman" panose="02020603050405020304" pitchFamily="18" charset="0"/>
              </a:rPr>
              <a:t>Since the HPV vaccine programme for girls was introduced in September 2008, the number of diagnoses of genital warts has fall</a:t>
            </a:r>
            <a:r>
              <a:rPr lang="en-GB" sz="1600" dirty="0">
                <a:solidFill>
                  <a:srgbClr val="212A73"/>
                </a:solidFill>
                <a:latin typeface="+mj-lt"/>
                <a:ea typeface="Calibri" panose="020F0502020204030204" pitchFamily="34" charset="0"/>
                <a:cs typeface="Times New Roman" panose="02020603050405020304" pitchFamily="18" charset="0"/>
              </a:rPr>
              <a:t>e</a:t>
            </a:r>
            <a:r>
              <a:rPr lang="en-GB" sz="1600" dirty="0">
                <a:latin typeface="+mj-lt"/>
                <a:ea typeface="Calibri" panose="020F0502020204030204" pitchFamily="34" charset="0"/>
                <a:cs typeface="Times New Roman" panose="02020603050405020304" pitchFamily="18" charset="0"/>
              </a:rPr>
              <a:t>n sharply in both girls and boys, indicative of herd protection, and substantial declines in HPV16 and HPV18 in 16 to 21 year old females.</a:t>
            </a:r>
          </a:p>
          <a:p>
            <a:pPr marL="342900" indent="-342900">
              <a:lnSpc>
                <a:spcPct val="107000"/>
              </a:lnSpc>
              <a:spcAft>
                <a:spcPts val="800"/>
              </a:spcAft>
            </a:pPr>
            <a:r>
              <a:rPr lang="en-GB" sz="1600" dirty="0">
                <a:latin typeface="+mj-lt"/>
                <a:ea typeface="Calibri" panose="020F0502020204030204" pitchFamily="34" charset="0"/>
                <a:cs typeface="Times New Roman" panose="02020603050405020304" pitchFamily="18" charset="0"/>
              </a:rPr>
              <a:t>The HPV vaccination programme was extended to include adolescent boys from September 2019 in Wales.</a:t>
            </a:r>
          </a:p>
          <a:p>
            <a:pPr marL="342900" indent="-342900">
              <a:lnSpc>
                <a:spcPct val="107000"/>
              </a:lnSpc>
              <a:spcAft>
                <a:spcPts val="800"/>
              </a:spcAft>
            </a:pPr>
            <a:r>
              <a:rPr lang="en-GB" sz="1600" dirty="0">
                <a:latin typeface="+mj-lt"/>
                <a:ea typeface="Calibri" panose="020F0502020204030204" pitchFamily="34" charset="0"/>
                <a:cs typeface="Times New Roman" panose="02020603050405020304" pitchFamily="18" charset="0"/>
              </a:rPr>
              <a:t>In 2022 Gardasil 9 vaccine became available and now replaces Gardasil as the HPV vaccine for the routine programme.</a:t>
            </a:r>
          </a:p>
          <a:p>
            <a:pPr marL="342900" indent="-342900">
              <a:lnSpc>
                <a:spcPct val="107000"/>
              </a:lnSpc>
              <a:spcAft>
                <a:spcPts val="800"/>
              </a:spcAft>
            </a:pPr>
            <a:r>
              <a:rPr lang="en-GB" sz="1600" dirty="0">
                <a:latin typeface="+mj-lt"/>
                <a:ea typeface="Calibri" panose="020F0502020204030204" pitchFamily="34" charset="0"/>
                <a:cs typeface="Times New Roman" panose="02020603050405020304" pitchFamily="18" charset="0"/>
              </a:rPr>
              <a:t>Since April 2022 there has been a change from a 3-dose to a 2-dose schedule for eligible individuals aged over 15 years and MSM (a 3-dose schedule continues for those who are immunosuppressed or HIV-positive).</a:t>
            </a:r>
          </a:p>
          <a:p>
            <a:pPr marL="342900" indent="-342900">
              <a:lnSpc>
                <a:spcPct val="107000"/>
              </a:lnSpc>
              <a:spcAft>
                <a:spcPts val="800"/>
              </a:spcAft>
            </a:pPr>
            <a:r>
              <a:rPr lang="en-GB" sz="1600" dirty="0">
                <a:latin typeface="+mj-lt"/>
                <a:ea typeface="Calibri" panose="020F0502020204030204" pitchFamily="34" charset="0"/>
                <a:cs typeface="Times New Roman" panose="02020603050405020304" pitchFamily="18" charset="0"/>
              </a:rPr>
              <a:t>In August 2022 the Joint Committee on Vaccination and Immunisation (JCVI) advised moving to a one-dose schedule for the routine programme and MSM programme for under 25s. The change to a one-dose schedule will come into effect from 1 September 2023 in Wales. </a:t>
            </a:r>
          </a:p>
          <a:p>
            <a:pPr marL="457200" lvl="1" indent="0" algn="ctr">
              <a:lnSpc>
                <a:spcPct val="107000"/>
              </a:lnSpc>
              <a:spcAft>
                <a:spcPts val="800"/>
              </a:spcAft>
              <a:buNone/>
            </a:pPr>
            <a:r>
              <a:rPr lang="en-GB" sz="1600" dirty="0">
                <a:latin typeface="+mj-lt"/>
                <a:cs typeface="Calibri" panose="020F0502020204030204" pitchFamily="34" charset="0"/>
                <a:hlinkClick r:id="rId3"/>
              </a:rPr>
              <a:t>Changes to the vaccine for the HPV immunisation programme (WHC/2022/023) | GOV.WALES</a:t>
            </a:r>
            <a:r>
              <a:rPr lang="en-GB" sz="1600" dirty="0">
                <a:latin typeface="+mj-lt"/>
                <a:cs typeface="Calibri" panose="020F0502020204030204" pitchFamily="34" charset="0"/>
              </a:rPr>
              <a:t> </a:t>
            </a:r>
          </a:p>
          <a:p>
            <a:pPr marL="457200" lvl="1" indent="0" algn="ctr">
              <a:lnSpc>
                <a:spcPct val="107000"/>
              </a:lnSpc>
              <a:spcAft>
                <a:spcPts val="800"/>
              </a:spcAft>
              <a:buNone/>
            </a:pPr>
            <a:r>
              <a:rPr lang="en-GB" sz="1600" dirty="0">
                <a:hlinkClick r:id="rId4"/>
              </a:rPr>
              <a:t>HPV immunisation programme update (WHC/2023/016) | GOV.WALES</a:t>
            </a:r>
            <a:endParaRPr lang="en-GB" sz="1600" dirty="0">
              <a:latin typeface="+mj-lt"/>
              <a:ea typeface="Calibri" panose="020F0502020204030204" pitchFamily="34" charset="0"/>
              <a:cs typeface="Calibri" panose="020F0502020204030204" pitchFamily="34" charset="0"/>
            </a:endParaRPr>
          </a:p>
        </p:txBody>
      </p:sp>
      <p:sp>
        <p:nvSpPr>
          <p:cNvPr id="4" name="Footer Placeholder 3"/>
          <p:cNvSpPr>
            <a:spLocks noGrp="1"/>
          </p:cNvSpPr>
          <p:nvPr>
            <p:ph type="ftr" sz="quarter" idx="11"/>
          </p:nvPr>
        </p:nvSpPr>
        <p:spPr>
          <a:xfrm>
            <a:off x="838200" y="6173787"/>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p:txBody>
      </p:sp>
      <p:sp>
        <p:nvSpPr>
          <p:cNvPr id="5" name="Slide Number Placeholder 4"/>
          <p:cNvSpPr>
            <a:spLocks noGrp="1"/>
          </p:cNvSpPr>
          <p:nvPr>
            <p:ph type="sldNum" sz="quarter" idx="12"/>
          </p:nvPr>
        </p:nvSpPr>
        <p:spPr/>
        <p:txBody>
          <a:bodyPr/>
          <a:lstStyle/>
          <a:p>
            <a:fld id="{561D0CCE-8DCC-44DC-A653-AE62B1D84A52}" type="slidenum">
              <a:rPr lang="en-GB" smtClean="0"/>
              <a:pPr/>
              <a:t>7</a:t>
            </a:fld>
            <a:endParaRPr lang="en-GB"/>
          </a:p>
        </p:txBody>
      </p:sp>
    </p:spTree>
    <p:extLst>
      <p:ext uri="{BB962C8B-B14F-4D97-AF65-F5344CB8AC3E}">
        <p14:creationId xmlns:p14="http://schemas.microsoft.com/office/powerpoint/2010/main" val="4266105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4327"/>
            <a:ext cx="10515600" cy="1325563"/>
          </a:xfrm>
        </p:spPr>
        <p:txBody>
          <a:bodyPr/>
          <a:lstStyle/>
          <a:p>
            <a:pPr lvl="0">
              <a:lnSpc>
                <a:spcPct val="107000"/>
              </a:lnSpc>
              <a:spcBef>
                <a:spcPts val="0"/>
              </a:spcBef>
              <a:spcAft>
                <a:spcPts val="800"/>
              </a:spcAft>
              <a:defRPr/>
            </a:pPr>
            <a:r>
              <a:rPr lang="en-GB" b="1" dirty="0">
                <a:solidFill>
                  <a:srgbClr val="212A73"/>
                </a:solidFill>
                <a:ea typeface="Calibri" panose="020F0502020204030204" pitchFamily="34" charset="0"/>
                <a:cs typeface="Times New Roman" panose="02020603050405020304" pitchFamily="18" charset="0"/>
              </a:rPr>
              <a:t>Human Papillomavirus (HPV)</a:t>
            </a:r>
          </a:p>
        </p:txBody>
      </p:sp>
      <p:sp>
        <p:nvSpPr>
          <p:cNvPr id="3" name="Content Placeholder 2"/>
          <p:cNvSpPr>
            <a:spLocks noGrp="1"/>
          </p:cNvSpPr>
          <p:nvPr>
            <p:ph idx="1"/>
          </p:nvPr>
        </p:nvSpPr>
        <p:spPr>
          <a:xfrm>
            <a:off x="838200" y="1135464"/>
            <a:ext cx="10515600" cy="5072531"/>
          </a:xfrm>
        </p:spPr>
        <p:txBody>
          <a:bodyPr/>
          <a:lstStyle/>
          <a:p>
            <a:pPr marL="342900" lvl="0" indent="-342900">
              <a:lnSpc>
                <a:spcPct val="107000"/>
              </a:lnSpc>
              <a:spcBef>
                <a:spcPts val="0"/>
              </a:spcBef>
              <a:spcAft>
                <a:spcPts val="800"/>
              </a:spcAft>
              <a:defRPr/>
            </a:pPr>
            <a:r>
              <a:rPr lang="en-GB" sz="1800" dirty="0">
                <a:solidFill>
                  <a:srgbClr val="212A73"/>
                </a:solidFill>
                <a:latin typeface="+mj-lt"/>
                <a:ea typeface="Calibri" panose="020F0502020204030204" pitchFamily="34" charset="0"/>
                <a:cs typeface="Times New Roman" panose="02020603050405020304" pitchFamily="18" charset="0"/>
              </a:rPr>
              <a:t>HPV is a DNA virus.</a:t>
            </a:r>
          </a:p>
          <a:p>
            <a:pPr marL="342900" lvl="0" indent="-342900">
              <a:lnSpc>
                <a:spcPct val="107000"/>
              </a:lnSpc>
              <a:spcBef>
                <a:spcPts val="0"/>
              </a:spcBef>
              <a:spcAft>
                <a:spcPts val="800"/>
              </a:spcAft>
              <a:defRPr/>
            </a:pPr>
            <a:r>
              <a:rPr lang="en-GB" sz="1800" dirty="0">
                <a:solidFill>
                  <a:srgbClr val="212A73"/>
                </a:solidFill>
                <a:latin typeface="+mj-lt"/>
                <a:ea typeface="Calibri" panose="020F0502020204030204" pitchFamily="34" charset="0"/>
                <a:cs typeface="Times New Roman" panose="02020603050405020304" pitchFamily="18" charset="0"/>
              </a:rPr>
              <a:t>Infects skin and mucosal sites (squamous epithelium) through skin-to-skin contact.</a:t>
            </a:r>
          </a:p>
          <a:p>
            <a:pPr marL="342900" lvl="0" indent="-342900">
              <a:lnSpc>
                <a:spcPct val="107000"/>
              </a:lnSpc>
              <a:spcBef>
                <a:spcPts val="0"/>
              </a:spcBef>
              <a:spcAft>
                <a:spcPts val="800"/>
              </a:spcAft>
              <a:defRPr/>
            </a:pPr>
            <a:r>
              <a:rPr lang="en-GB" sz="1800" dirty="0">
                <a:solidFill>
                  <a:srgbClr val="212A73"/>
                </a:solidFill>
                <a:latin typeface="+mj-lt"/>
                <a:ea typeface="Calibri" panose="020F0502020204030204" pitchFamily="34" charset="0"/>
                <a:cs typeface="Times New Roman" panose="02020603050405020304" pitchFamily="18" charset="0"/>
              </a:rPr>
              <a:t>HPVs are a large group of related viruses. Each virus in the group is given a number, which is called an HPV type.</a:t>
            </a:r>
          </a:p>
          <a:p>
            <a:pPr marL="342900" lvl="0" indent="-342900">
              <a:lnSpc>
                <a:spcPct val="107000"/>
              </a:lnSpc>
              <a:spcBef>
                <a:spcPts val="0"/>
              </a:spcBef>
              <a:spcAft>
                <a:spcPts val="800"/>
              </a:spcAft>
              <a:defRPr/>
            </a:pPr>
            <a:r>
              <a:rPr lang="en-GB" sz="1800" dirty="0">
                <a:solidFill>
                  <a:srgbClr val="212A73"/>
                </a:solidFill>
                <a:latin typeface="+mj-lt"/>
                <a:ea typeface="Calibri" panose="020F0502020204030204" pitchFamily="34" charset="0"/>
                <a:cs typeface="Times New Roman" panose="02020603050405020304" pitchFamily="18" charset="0"/>
              </a:rPr>
              <a:t>HPV infections are often asymptomatic.</a:t>
            </a:r>
          </a:p>
          <a:p>
            <a:pPr marL="342900" lvl="0" indent="-342900">
              <a:lnSpc>
                <a:spcPct val="107000"/>
              </a:lnSpc>
              <a:spcBef>
                <a:spcPts val="0"/>
              </a:spcBef>
              <a:spcAft>
                <a:spcPts val="800"/>
              </a:spcAft>
              <a:defRPr/>
            </a:pPr>
            <a:r>
              <a:rPr lang="en-GB" sz="1800" dirty="0">
                <a:solidFill>
                  <a:srgbClr val="212A73"/>
                </a:solidFill>
                <a:latin typeface="+mj-lt"/>
                <a:ea typeface="Calibri" panose="020F0502020204030204" pitchFamily="34" charset="0"/>
                <a:cs typeface="Times New Roman" panose="02020603050405020304" pitchFamily="18" charset="0"/>
              </a:rPr>
              <a:t>Infection can resolve spontaneously:</a:t>
            </a:r>
          </a:p>
          <a:p>
            <a:pPr marL="800100" lvl="1" indent="-342900">
              <a:lnSpc>
                <a:spcPct val="107000"/>
              </a:lnSpc>
              <a:spcAft>
                <a:spcPts val="800"/>
              </a:spcAft>
              <a:buFont typeface="Courier New" panose="02070309020205020404" pitchFamily="49" charset="0"/>
              <a:buChar char="o"/>
              <a:defRPr/>
            </a:pPr>
            <a:r>
              <a:rPr lang="en-GB" sz="1800" dirty="0">
                <a:solidFill>
                  <a:srgbClr val="212A73"/>
                </a:solidFill>
                <a:latin typeface="+mj-lt"/>
                <a:ea typeface="Calibri" panose="020F0502020204030204" pitchFamily="34" charset="0"/>
                <a:cs typeface="Times New Roman" panose="02020603050405020304" pitchFamily="18" charset="0"/>
              </a:rPr>
              <a:t>	70% new high-risk infections will clear within a year</a:t>
            </a:r>
          </a:p>
          <a:p>
            <a:pPr marL="800100" lvl="1" indent="-342900">
              <a:lnSpc>
                <a:spcPct val="107000"/>
              </a:lnSpc>
              <a:spcAft>
                <a:spcPts val="800"/>
              </a:spcAft>
              <a:buFont typeface="Courier New" panose="02070309020205020404" pitchFamily="49" charset="0"/>
              <a:buChar char="o"/>
              <a:defRPr/>
            </a:pPr>
            <a:r>
              <a:rPr lang="en-GB" sz="1800" dirty="0">
                <a:solidFill>
                  <a:srgbClr val="212A73"/>
                </a:solidFill>
                <a:latin typeface="+mj-lt"/>
                <a:ea typeface="Calibri" panose="020F0502020204030204" pitchFamily="34" charset="0"/>
                <a:cs typeface="Times New Roman" panose="02020603050405020304" pitchFamily="18" charset="0"/>
              </a:rPr>
              <a:t>	90% new infections clear within 2 years                 </a:t>
            </a:r>
          </a:p>
          <a:p>
            <a:pPr marL="342900" lvl="0" indent="-342900">
              <a:lnSpc>
                <a:spcPct val="107000"/>
              </a:lnSpc>
              <a:spcBef>
                <a:spcPts val="0"/>
              </a:spcBef>
              <a:spcAft>
                <a:spcPts val="800"/>
              </a:spcAft>
              <a:defRPr/>
            </a:pPr>
            <a:r>
              <a:rPr lang="en-GB" sz="1800" dirty="0">
                <a:solidFill>
                  <a:srgbClr val="212A73"/>
                </a:solidFill>
                <a:latin typeface="+mj-lt"/>
                <a:ea typeface="Calibri" panose="020F0502020204030204" pitchFamily="34" charset="0"/>
                <a:cs typeface="Times New Roman" panose="02020603050405020304" pitchFamily="18" charset="0"/>
              </a:rPr>
              <a:t>Persistent infection with high risk HPV types such as types 16 and 18 can lead to cancer – most notably cervical cancer in women as well as cancer of the anus, oropharyngeal and the penis.</a:t>
            </a:r>
          </a:p>
          <a:p>
            <a:pPr marL="342900" lvl="0" indent="-342900">
              <a:lnSpc>
                <a:spcPct val="107000"/>
              </a:lnSpc>
              <a:spcBef>
                <a:spcPts val="0"/>
              </a:spcBef>
              <a:spcAft>
                <a:spcPts val="800"/>
              </a:spcAft>
              <a:defRPr/>
            </a:pPr>
            <a:r>
              <a:rPr lang="en-GB" sz="1800" dirty="0">
                <a:solidFill>
                  <a:srgbClr val="212A73"/>
                </a:solidFill>
                <a:latin typeface="+mj-lt"/>
                <a:ea typeface="Calibri" panose="020F0502020204030204" pitchFamily="34" charset="0"/>
                <a:cs typeface="Times New Roman" panose="02020603050405020304" pitchFamily="18" charset="0"/>
              </a:rPr>
              <a:t>Other types of HPV such as 6 and 11 cause genital warts.</a:t>
            </a:r>
          </a:p>
        </p:txBody>
      </p:sp>
      <p:sp>
        <p:nvSpPr>
          <p:cNvPr id="4" name="Footer Placeholder 3"/>
          <p:cNvSpPr>
            <a:spLocks noGrp="1"/>
          </p:cNvSpPr>
          <p:nvPr>
            <p:ph type="ftr" sz="quarter" idx="11"/>
          </p:nvPr>
        </p:nvSpPr>
        <p:spPr>
          <a:xfrm>
            <a:off x="838200" y="6207995"/>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8</a:t>
            </a:fld>
            <a:endParaRPr lang="en-GB"/>
          </a:p>
        </p:txBody>
      </p:sp>
      <p:pic>
        <p:nvPicPr>
          <p:cNvPr id="1026" name="Picture 2">
            <a:extLst>
              <a:ext uri="{FF2B5EF4-FFF2-40B4-BE49-F238E27FC236}">
                <a16:creationId xmlns:a16="http://schemas.microsoft.com/office/drawing/2014/main" id="{044420AE-7424-4E6D-A1F3-262B5D3C60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0631" y="4988598"/>
            <a:ext cx="3365360" cy="118028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315E27C-874D-433B-A95B-8332F13DF1A7}"/>
              </a:ext>
            </a:extLst>
          </p:cNvPr>
          <p:cNvSpPr txBox="1"/>
          <p:nvPr/>
        </p:nvSpPr>
        <p:spPr>
          <a:xfrm>
            <a:off x="7686989" y="5852769"/>
            <a:ext cx="2606291" cy="276999"/>
          </a:xfrm>
          <a:prstGeom prst="rect">
            <a:avLst/>
          </a:prstGeom>
          <a:noFill/>
        </p:spPr>
        <p:txBody>
          <a:bodyPr wrap="square" rtlCol="0">
            <a:spAutoFit/>
          </a:bodyPr>
          <a:lstStyle/>
          <a:p>
            <a:pPr algn="r"/>
            <a:r>
              <a:rPr lang="en-GB" sz="1200" dirty="0"/>
              <a:t>Image source: PHW 2022</a:t>
            </a:r>
          </a:p>
        </p:txBody>
      </p:sp>
    </p:spTree>
    <p:extLst>
      <p:ext uri="{BB962C8B-B14F-4D97-AF65-F5344CB8AC3E}">
        <p14:creationId xmlns:p14="http://schemas.microsoft.com/office/powerpoint/2010/main" val="651718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7000"/>
              </a:lnSpc>
              <a:spcAft>
                <a:spcPts val="800"/>
              </a:spcAft>
            </a:pPr>
            <a:r>
              <a:rPr lang="en-GB" b="1" dirty="0">
                <a:ea typeface="Calibri" panose="020F0502020204030204" pitchFamily="34" charset="0"/>
                <a:cs typeface="Times New Roman" panose="02020603050405020304" pitchFamily="18" charset="0"/>
              </a:rPr>
              <a:t>HPV Genotypes</a:t>
            </a:r>
          </a:p>
        </p:txBody>
      </p:sp>
      <p:sp>
        <p:nvSpPr>
          <p:cNvPr id="4" name="Footer Placeholder 3"/>
          <p:cNvSpPr>
            <a:spLocks noGrp="1"/>
          </p:cNvSpPr>
          <p:nvPr>
            <p:ph type="ftr" sz="quarter" idx="11"/>
          </p:nvPr>
        </p:nvSpPr>
        <p:spPr>
          <a:xfrm>
            <a:off x="838200" y="6267860"/>
            <a:ext cx="7315200" cy="365125"/>
          </a:xfrm>
        </p:spPr>
        <p:txBody>
          <a:bodyPr/>
          <a:lstStyle/>
          <a:p>
            <a:r>
              <a:rPr lang="en-GB" dirty="0">
                <a:latin typeface="Calibri" panose="020F0502020204030204" pitchFamily="34" charset="0"/>
                <a:cs typeface="Calibri" panose="020F0502020204030204" pitchFamily="34" charset="0"/>
              </a:rPr>
              <a:t>Human papillomavirus (HPV) vaccination </a:t>
            </a:r>
            <a:br>
              <a:rPr lang="en-GB" dirty="0">
                <a:latin typeface="Calibri" panose="020F0502020204030204" pitchFamily="34" charset="0"/>
                <a:cs typeface="Calibri" panose="020F0502020204030204" pitchFamily="34" charset="0"/>
              </a:rPr>
            </a:br>
            <a:r>
              <a:rPr lang="en-GB" dirty="0">
                <a:latin typeface="Calibri" panose="020F0502020204030204" pitchFamily="34" charset="0"/>
                <a:cs typeface="Calibri" panose="020F0502020204030204" pitchFamily="34" charset="0"/>
              </a:rPr>
              <a:t>Universal HPV adolescent immunisation programme</a:t>
            </a:r>
          </a:p>
          <a:p>
            <a:endParaRPr lang="en-GB" dirty="0"/>
          </a:p>
        </p:txBody>
      </p:sp>
      <p:sp>
        <p:nvSpPr>
          <p:cNvPr id="5" name="Slide Number Placeholder 4"/>
          <p:cNvSpPr>
            <a:spLocks noGrp="1"/>
          </p:cNvSpPr>
          <p:nvPr>
            <p:ph type="sldNum" sz="quarter" idx="12"/>
          </p:nvPr>
        </p:nvSpPr>
        <p:spPr/>
        <p:txBody>
          <a:bodyPr/>
          <a:lstStyle/>
          <a:p>
            <a:fld id="{561D0CCE-8DCC-44DC-A653-AE62B1D84A52}" type="slidenum">
              <a:rPr lang="en-GB" smtClean="0"/>
              <a:pPr/>
              <a:t>9</a:t>
            </a:fld>
            <a:endParaRPr lang="en-GB"/>
          </a:p>
        </p:txBody>
      </p:sp>
      <p:pic>
        <p:nvPicPr>
          <p:cNvPr id="6" name="Content Placeholder 5">
            <a:extLst>
              <a:ext uri="{FF2B5EF4-FFF2-40B4-BE49-F238E27FC236}">
                <a16:creationId xmlns:a16="http://schemas.microsoft.com/office/drawing/2014/main" id="{2F564971-F2C8-41BB-ACDC-9E9EED965629}"/>
              </a:ext>
            </a:extLst>
          </p:cNvPr>
          <p:cNvPicPr>
            <a:picLocks noGrp="1" noChangeAspect="1"/>
          </p:cNvPicPr>
          <p:nvPr>
            <p:ph idx="1"/>
          </p:nvPr>
        </p:nvPicPr>
        <p:blipFill>
          <a:blip r:embed="rId3"/>
          <a:stretch>
            <a:fillRect/>
          </a:stretch>
        </p:blipFill>
        <p:spPr>
          <a:xfrm>
            <a:off x="607498" y="1383173"/>
            <a:ext cx="9561160" cy="4351338"/>
          </a:xfrm>
          <a:prstGeom prst="rect">
            <a:avLst/>
          </a:prstGeom>
        </p:spPr>
      </p:pic>
    </p:spTree>
    <p:extLst>
      <p:ext uri="{BB962C8B-B14F-4D97-AF65-F5344CB8AC3E}">
        <p14:creationId xmlns:p14="http://schemas.microsoft.com/office/powerpoint/2010/main" val="4061341098"/>
      </p:ext>
    </p:extLst>
  </p:cSld>
  <p:clrMapOvr>
    <a:masterClrMapping/>
  </p:clrMapOvr>
</p:sld>
</file>

<file path=ppt/theme/theme1.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E292F9FDDF97946BAEAC42ED7AE21B0" ma:contentTypeVersion="9" ma:contentTypeDescription="Create a new document." ma:contentTypeScope="" ma:versionID="7b78aefd12e8be48333782333b92fc7e">
  <xsd:schema xmlns:xsd="http://www.w3.org/2001/XMLSchema" xmlns:xs="http://www.w3.org/2001/XMLSchema" xmlns:p="http://schemas.microsoft.com/office/2006/metadata/properties" xmlns:ns2="fd22ef30-2ac2-40dc-8039-cc1d65575c56" xmlns:ns3="f366afda-3745-45ac-b089-2151a6f325da" targetNamespace="http://schemas.microsoft.com/office/2006/metadata/properties" ma:root="true" ma:fieldsID="0d1fc5229ed741fe17cb3bc1c666a65d" ns2:_="" ns3:_="">
    <xsd:import namespace="fd22ef30-2ac2-40dc-8039-cc1d65575c56"/>
    <xsd:import namespace="f366afda-3745-45ac-b089-2151a6f325da"/>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22ef30-2ac2-40dc-8039-cc1d65575c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366afda-3745-45ac-b089-2151a6f325da"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13719f14-dfc9-408f-a5e2-0831c2ca3de6}" ma:internalName="TaxCatchAll" ma:showField="CatchAllData" ma:web="f366afda-3745-45ac-b089-2151a6f325d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d22ef30-2ac2-40dc-8039-cc1d65575c56">
      <Terms xmlns="http://schemas.microsoft.com/office/infopath/2007/PartnerControls"/>
    </lcf76f155ced4ddcb4097134ff3c332f>
    <TaxCatchAll xmlns="f366afda-3745-45ac-b089-2151a6f325da" xsi:nil="true"/>
  </documentManagement>
</p:properties>
</file>

<file path=customXml/itemProps1.xml><?xml version="1.0" encoding="utf-8"?>
<ds:datastoreItem xmlns:ds="http://schemas.openxmlformats.org/officeDocument/2006/customXml" ds:itemID="{5635DEFA-EF74-478B-A33A-AF8BB4F046CC}">
  <ds:schemaRefs>
    <ds:schemaRef ds:uri="http://schemas.microsoft.com/sharepoint/v3/contenttype/forms"/>
  </ds:schemaRefs>
</ds:datastoreItem>
</file>

<file path=customXml/itemProps2.xml><?xml version="1.0" encoding="utf-8"?>
<ds:datastoreItem xmlns:ds="http://schemas.openxmlformats.org/officeDocument/2006/customXml" ds:itemID="{338BA26E-5449-4398-A883-100819CC91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d22ef30-2ac2-40dc-8039-cc1d65575c56"/>
    <ds:schemaRef ds:uri="f366afda-3745-45ac-b089-2151a6f325d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9F3318E-419E-4691-9552-64B6766ACA4A}">
  <ds:schemaRefs>
    <ds:schemaRef ds:uri="http://schemas.microsoft.com/office/2006/metadata/properties"/>
    <ds:schemaRef ds:uri="http://schemas.openxmlformats.org/package/2006/metadata/core-properties"/>
    <ds:schemaRef ds:uri="931e256f-b55e-4a93-9b53-b46f7c3d7f10"/>
    <ds:schemaRef ds:uri="http://purl.org/dc/terms/"/>
    <ds:schemaRef ds:uri="http://schemas.microsoft.com/office/infopath/2007/PartnerControls"/>
    <ds:schemaRef ds:uri="http://schemas.microsoft.com/office/2006/documentManagement/types"/>
    <ds:schemaRef ds:uri="http://purl.org/dc/elements/1.1/"/>
    <ds:schemaRef ds:uri="cdf24104-6604-4219-bc52-05715086aa1f"/>
    <ds:schemaRef ds:uri="http://www.w3.org/XML/1998/namespace"/>
    <ds:schemaRef ds:uri="http://purl.org/dc/dcmitype/"/>
    <ds:schemaRef ds:uri="fd22ef30-2ac2-40dc-8039-cc1d65575c56"/>
    <ds:schemaRef ds:uri="f366afda-3745-45ac-b089-2151a6f325da"/>
  </ds:schemaRefs>
</ds:datastoreItem>
</file>

<file path=docProps/app.xml><?xml version="1.0" encoding="utf-8"?>
<Properties xmlns="http://schemas.openxmlformats.org/officeDocument/2006/extended-properties" xmlns:vt="http://schemas.openxmlformats.org/officeDocument/2006/docPropsVTypes">
  <Template>FM's BAME Advisory Group 16.12.2020</Template>
  <TotalTime>9691</TotalTime>
  <Words>13848</Words>
  <Application>Microsoft Office PowerPoint</Application>
  <PresentationFormat>Widescreen</PresentationFormat>
  <Paragraphs>947</Paragraphs>
  <Slides>67</Slides>
  <Notes>55</Notes>
  <HiddenSlides>0</HiddenSlides>
  <MMClips>0</MMClips>
  <ScaleCrop>false</ScaleCrop>
  <HeadingPairs>
    <vt:vector size="4" baseType="variant">
      <vt:variant>
        <vt:lpstr>Theme</vt:lpstr>
      </vt:variant>
      <vt:variant>
        <vt:i4>1</vt:i4>
      </vt:variant>
      <vt:variant>
        <vt:lpstr>Slide Titles</vt:lpstr>
      </vt:variant>
      <vt:variant>
        <vt:i4>67</vt:i4>
      </vt:variant>
    </vt:vector>
  </HeadingPairs>
  <TitlesOfParts>
    <vt:vector size="68" baseType="lpstr">
      <vt:lpstr>Office Theme</vt:lpstr>
      <vt:lpstr>PowerPoint Presentation</vt:lpstr>
      <vt:lpstr>Vaccination against Human Papillomavirus (HPV) Clinical content of this training slide set</vt:lpstr>
      <vt:lpstr>Acknowledgements</vt:lpstr>
      <vt:lpstr>Aims of Resource</vt:lpstr>
      <vt:lpstr>Pre-requisites to administering HPV vaccine</vt:lpstr>
      <vt:lpstr>Learning Outcomes</vt:lpstr>
      <vt:lpstr>Key messages</vt:lpstr>
      <vt:lpstr>Human Papillomavirus (HPV)</vt:lpstr>
      <vt:lpstr>HPV Genotypes</vt:lpstr>
      <vt:lpstr>Human Papillomavirus (HPV) </vt:lpstr>
      <vt:lpstr>Transmission</vt:lpstr>
      <vt:lpstr>Transmission (continued)</vt:lpstr>
      <vt:lpstr>Vertical transmission</vt:lpstr>
      <vt:lpstr>UK HPV vaccination history</vt:lpstr>
      <vt:lpstr>JCVI: One-dose HPV routine programme</vt:lpstr>
      <vt:lpstr>WHO SAGE 2022 review: 1-dose HPV</vt:lpstr>
      <vt:lpstr>JCVI: One-dose HPV evidence</vt:lpstr>
      <vt:lpstr>JCVI: One-dose HPV evidence (continued)</vt:lpstr>
      <vt:lpstr>Move to one dose HPV in Wales</vt:lpstr>
      <vt:lpstr>Move to one dose HPV in Wales (cont)</vt:lpstr>
      <vt:lpstr>WHO cancer elimination strategy</vt:lpstr>
      <vt:lpstr>HPV and cervical cancer</vt:lpstr>
      <vt:lpstr>Other HPV associated cancers</vt:lpstr>
      <vt:lpstr>Eligibility for vaccine</vt:lpstr>
      <vt:lpstr>PowerPoint Presentation</vt:lpstr>
      <vt:lpstr>HPV vaccine interchangeability </vt:lpstr>
      <vt:lpstr>HPV Vaccine</vt:lpstr>
      <vt:lpstr>HPV Vaccine</vt:lpstr>
      <vt:lpstr>The HPV vaccine </vt:lpstr>
      <vt:lpstr>Safety of HPV vaccine</vt:lpstr>
      <vt:lpstr>HPV vaccine dosage and schedule: 2-dose, 3-dose </vt:lpstr>
      <vt:lpstr>HPV Programme dosage and schedule  </vt:lpstr>
      <vt:lpstr>Minimal interval for second dose</vt:lpstr>
      <vt:lpstr>Minimal interval for third dose</vt:lpstr>
      <vt:lpstr>Immunosuppression and HIV infection</vt:lpstr>
      <vt:lpstr>HPV vaccine dosage and schedule </vt:lpstr>
      <vt:lpstr>Legal frameworks for administration of HPV vaccine</vt:lpstr>
      <vt:lpstr>Preparation of  HPV vaccine</vt:lpstr>
      <vt:lpstr>Administration of Gardasil 9 with  other vaccines</vt:lpstr>
      <vt:lpstr>Contraindications </vt:lpstr>
      <vt:lpstr>Bleeding disorders</vt:lpstr>
      <vt:lpstr>HPV vaccination and pregnancy</vt:lpstr>
      <vt:lpstr>Possible adverse reactions</vt:lpstr>
      <vt:lpstr>PowerPoint Presentation</vt:lpstr>
      <vt:lpstr>Ordering &amp; Storage of Gardasil 9</vt:lpstr>
      <vt:lpstr>Vaccine stock management</vt:lpstr>
      <vt:lpstr>Impact of vaccination on HPV infection</vt:lpstr>
      <vt:lpstr>Changes in post-vaccination HPV prevalence in England:  16 to 18 year old females</vt:lpstr>
      <vt:lpstr>Impact on anogenital warts (AGW)</vt:lpstr>
      <vt:lpstr>Declines in genital warts diagnoses in England for 15-17 year olds: 2009 to 2020</vt:lpstr>
      <vt:lpstr>Indirect herd protection through reduced transmission </vt:lpstr>
      <vt:lpstr>Indirect herd protection through reduced transmission </vt:lpstr>
      <vt:lpstr>Impact on cervical cancer</vt:lpstr>
      <vt:lpstr>Percentage of 20 year old women diagnosed with  CIN 2/CIN 3+ by birth cohort year</vt:lpstr>
      <vt:lpstr>Welsh National coverage and impact on coverage due to COVID-19</vt:lpstr>
      <vt:lpstr>Dose 1 (priming) HPV vaccine coverage by NHS Wales Health Board for the routine female cohort (Year 8) in academic years 2015/16 to 2021/22: Wales</vt:lpstr>
      <vt:lpstr>Dose 1 (priming) HPV vaccine coverage by NHS Wales Health Board for female and male cohorts (Year 8) in academic year 2021/22: Wales</vt:lpstr>
      <vt:lpstr>COVER annual report 2023</vt:lpstr>
      <vt:lpstr>School level data dashboard</vt:lpstr>
      <vt:lpstr>Why data flow matters</vt:lpstr>
      <vt:lpstr>Wales Attitudinal Survey </vt:lpstr>
      <vt:lpstr>Vaccine safety monitoring</vt:lpstr>
      <vt:lpstr>Vaccine safety reviews</vt:lpstr>
      <vt:lpstr>Summary</vt:lpstr>
      <vt:lpstr>PowerPoint Presentation</vt:lpstr>
      <vt:lpstr>Resources and additional information (1)</vt:lpstr>
      <vt:lpstr>Resources and additional information (2)</vt:lpstr>
    </vt:vector>
  </TitlesOfParts>
  <Company>Public Health Wales NHS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Jasmin Chowdhury (Public Health Wales)</dc:creator>
  <cp:lastModifiedBy>Clare Powell (Public Health Wales)</cp:lastModifiedBy>
  <cp:revision>322</cp:revision>
  <dcterms:created xsi:type="dcterms:W3CDTF">2020-12-14T08:16:43Z</dcterms:created>
  <dcterms:modified xsi:type="dcterms:W3CDTF">2023-07-06T10:39:59Z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0x0101005E292F9FDDF97946BAEAC42ED7AE21B0</vt:lpwstr>
  </property>
</Properties>
</file>