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modernComment_7FFE5A74_5F629A81.xml" ContentType="application/vnd.ms-powerpoint.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3" r:id="rId5"/>
  </p:sldMasterIdLst>
  <p:notesMasterIdLst>
    <p:notesMasterId r:id="rId26"/>
  </p:notesMasterIdLst>
  <p:sldIdLst>
    <p:sldId id="2147375668" r:id="rId6"/>
    <p:sldId id="2147375750" r:id="rId7"/>
    <p:sldId id="2147375749" r:id="rId8"/>
    <p:sldId id="2147375751" r:id="rId9"/>
    <p:sldId id="2147375727" r:id="rId10"/>
    <p:sldId id="2147375754" r:id="rId11"/>
    <p:sldId id="281" r:id="rId12"/>
    <p:sldId id="2147375753" r:id="rId13"/>
    <p:sldId id="2147375653" r:id="rId14"/>
    <p:sldId id="2147375700" r:id="rId15"/>
    <p:sldId id="2147375732" r:id="rId16"/>
    <p:sldId id="2147375733" r:id="rId17"/>
    <p:sldId id="2147375736" r:id="rId18"/>
    <p:sldId id="2147375739" r:id="rId19"/>
    <p:sldId id="2147375740" r:id="rId20"/>
    <p:sldId id="2147375741" r:id="rId21"/>
    <p:sldId id="2147375705" r:id="rId22"/>
    <p:sldId id="2147375742" r:id="rId23"/>
    <p:sldId id="2147375670" r:id="rId24"/>
    <p:sldId id="214737573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DBAC516B-78D9-7271-9E83-BF11F31898DD}" name="Juliet Norwood (Public Health Wales - No. 2 Capital Quarter)" initials="JN(HWN2CQ" userId="S::Juliet.Norwood3@wales.nhs.uk::d95c3245-648b-48c9-b18a-f1410408e2e8" providerId="AD"/>
  <p188:author id="{C11460A8-C1E2-2352-9CA8-9FFD42E0F657}" name="Clare Powell (Public Health Wales)" initials="CP(HW" userId="S::Clare.Powell2@wales.nhs.uk::d7f25bbe-a553-4284-9dbf-a45ba97dae4b" providerId="AD"/>
  <p188:author id="{A63EF8D3-5C95-C3AA-B83C-BD7013EEC3C9}" name="Azelle Gerry (Public Health Wales - No. 2 Capital Quarter)" initials="AG(HWN2CQ" userId="S::Azelle.Gerry@wales.nhs.uk::6720442f-0450-4de5-9a25-db5363ef073b" providerId="AD"/>
  <p188:author id="{2B1B84EE-57B4-63E8-1F44-723F5233FCE3}" name="Hawys Youlden (Public Health Wales - No.2 Capital Quarter)" initials="HY(HWNCQ" userId="S::Hawys.Youlden2@wales.nhs.uk::a640df3f-f1c5-4512-b62e-09302c969a5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8C8E"/>
    <a:srgbClr val="56C3C6"/>
    <a:srgbClr val="3BAC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EFDBC5-EDE0-495F-84E0-7DF954DE5FFD}" v="78" dt="2024-02-22T09:49:10.76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92" autoAdjust="0"/>
  </p:normalViewPr>
  <p:slideViewPr>
    <p:cSldViewPr snapToGrid="0">
      <p:cViewPr varScale="1">
        <p:scale>
          <a:sx n="40" d="100"/>
          <a:sy n="40" d="100"/>
        </p:scale>
        <p:origin x="844" y="40"/>
      </p:cViewPr>
      <p:guideLst/>
    </p:cSldViewPr>
  </p:slideViewPr>
  <p:notesTextViewPr>
    <p:cViewPr>
      <p:scale>
        <a:sx n="1" d="1"/>
        <a:sy n="1" d="1"/>
      </p:scale>
      <p:origin x="0" y="0"/>
    </p:cViewPr>
  </p:notesTextViewPr>
  <p:sorterViewPr>
    <p:cViewPr>
      <p:scale>
        <a:sx n="100" d="100"/>
        <a:sy n="100" d="100"/>
      </p:scale>
      <p:origin x="0" y="-7459"/>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omments/modernComment_7FFE5A74_5F629A81.xml><?xml version="1.0" encoding="utf-8"?>
<p188:cmLst xmlns:a="http://schemas.openxmlformats.org/drawingml/2006/main" xmlns:r="http://schemas.openxmlformats.org/officeDocument/2006/relationships" xmlns:p188="http://schemas.microsoft.com/office/powerpoint/2018/8/main">
  <p188:cm id="{A12230C3-3DF7-4154-9639-6E0C3BB4E28C}" authorId="{C11460A8-C1E2-2352-9CA8-9FFD42E0F657}" status="resolved" created="2024-02-21T10:19:34.842" complete="100000">
    <ac:txMkLst xmlns:ac="http://schemas.microsoft.com/office/drawing/2013/main/command">
      <pc:docMk xmlns:pc="http://schemas.microsoft.com/office/powerpoint/2013/main/command"/>
      <pc:sldMk xmlns:pc="http://schemas.microsoft.com/office/powerpoint/2013/main/command" cId="1600297601" sldId="2147375732"/>
      <ac:spMk id="3" creationId="{3EF9BD82-8821-B417-F2EA-1139548613C1}"/>
      <ac:txMk cp="369" len="78">
        <ac:context len="452" hash="1177933514"/>
      </ac:txMk>
    </ac:txMkLst>
    <p188:pos x="10509552" y="3601528"/>
    <p188:replyLst>
      <p188:reply id="{B640FB1D-B4DE-4729-8DEC-6218DC7C0F0E}" authorId="{C11460A8-C1E2-2352-9CA8-9FFD42E0F657}" created="2024-02-21T10:22:58.070">
        <p188:txBody>
          <a:bodyPr/>
          <a:lstStyle/>
          <a:p>
            <a:r>
              <a:rPr lang="en-GB"/>
              <a:t>Maybe add some additional text on risk of RSV in infants :Bronchiolitis is a common cause of hospitalisation in children aged under
one year; about one to three per cent of RSV infected children require
hospitalisation. In ‘high-risk’ children the mortality rate is about three per
cent (Müller-Pebody et al., 2002). Pre-existing conditions, especially cardiac
abnormalities and multiple co-morbidities, are associated with a significantly
higher risk of death from severe RSV infection (Thorburn, 2009).</a:t>
            </a:r>
          </a:p>
        </p188:txBody>
      </p188:reply>
    </p188:replyLst>
    <p188:txBody>
      <a:bodyPr/>
      <a:lstStyle/>
      <a:p>
        <a:r>
          <a:rPr lang="en-GB"/>
          <a:t>Suggest add direct link :https://www.gov.uk/government/publications/respiratory-syncytial-virus-the-green-book-chapter-27a</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DBD515-6959-4163-B80D-BD1E4947E14D}" type="datetimeFigureOut">
              <a:rPr lang="en-GB" smtClean="0"/>
              <a:t>13/03/2024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81FD74-3FAF-4ECF-B8EA-5EF95A52EE20}" type="slidenum">
              <a:rPr lang="en-GB" smtClean="0"/>
              <a:t>‹#›</a:t>
            </a:fld>
            <a:endParaRPr lang="en-GB"/>
          </a:p>
        </p:txBody>
      </p:sp>
    </p:spTree>
    <p:extLst>
      <p:ext uri="{BB962C8B-B14F-4D97-AF65-F5344CB8AC3E}">
        <p14:creationId xmlns:p14="http://schemas.microsoft.com/office/powerpoint/2010/main" val="3774176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55552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 </a:t>
            </a:r>
          </a:p>
          <a:p>
            <a:r>
              <a:rPr lang="en-GB" dirty="0"/>
              <a:t>HCWs are trusted voices. You all have a role to play in making every contact count and talking confidently to women and their partners about vaccinations in pregnancy. You can make a real difference in improving pregnancy vaccine uptake and reducing mortality and morbidity from vaccine preventable diseases. You can make a difference in ensuring that vaccine uptake is equitable and you as HCWs should be able to signpost pregnant women and their partners for further information.</a:t>
            </a:r>
          </a:p>
          <a:p>
            <a:endParaRPr lang="en-GB" dirty="0"/>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9614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181FD74-3FAF-4ECF-B8EA-5EF95A52EE20}" type="slidenum">
              <a:rPr lang="en-GB" smtClean="0"/>
              <a:t>7</a:t>
            </a:fld>
            <a:endParaRPr lang="en-GB"/>
          </a:p>
        </p:txBody>
      </p:sp>
    </p:spTree>
    <p:extLst>
      <p:ext uri="{BB962C8B-B14F-4D97-AF65-F5344CB8AC3E}">
        <p14:creationId xmlns:p14="http://schemas.microsoft.com/office/powerpoint/2010/main" val="2757207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181FD74-3FAF-4ECF-B8EA-5EF95A52EE20}" type="slidenum">
              <a:rPr lang="en-GB" smtClean="0"/>
              <a:t>9</a:t>
            </a:fld>
            <a:endParaRPr lang="en-GB"/>
          </a:p>
        </p:txBody>
      </p:sp>
    </p:spTree>
    <p:extLst>
      <p:ext uri="{BB962C8B-B14F-4D97-AF65-F5344CB8AC3E}">
        <p14:creationId xmlns:p14="http://schemas.microsoft.com/office/powerpoint/2010/main" val="1811904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181FD74-3FAF-4ECF-B8EA-5EF95A52EE20}" type="slidenum">
              <a:rPr lang="en-GB" smtClean="0"/>
              <a:t>10</a:t>
            </a:fld>
            <a:endParaRPr lang="en-GB"/>
          </a:p>
        </p:txBody>
      </p:sp>
    </p:spTree>
    <p:extLst>
      <p:ext uri="{BB962C8B-B14F-4D97-AF65-F5344CB8AC3E}">
        <p14:creationId xmlns:p14="http://schemas.microsoft.com/office/powerpoint/2010/main" val="470260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a:p>
          <a:p>
            <a:r>
              <a:rPr lang="en-GB"/>
              <a:t>RSV - RSV</a:t>
            </a:r>
            <a:r>
              <a:rPr lang="en-GB" sz="1300"/>
              <a:t> is an enveloped </a:t>
            </a:r>
            <a:r>
              <a:rPr lang="en-GB"/>
              <a:t>RNA</a:t>
            </a:r>
            <a:r>
              <a:rPr lang="en-GB" sz="1300"/>
              <a:t> virus, in the same family as the human parainfluenza viruses and mumps and measles viruses. </a:t>
            </a:r>
            <a:r>
              <a:rPr lang="en-GB"/>
              <a:t>RSV</a:t>
            </a:r>
            <a:r>
              <a:rPr lang="en-GB" sz="1300"/>
              <a:t> is one of the common viruses that cause coughs and colds in winter. The incubation period - the delay between infection and the appearance of symptoms - is short at about 3 to 5 days.</a:t>
            </a:r>
            <a:endParaRPr lang="en-GB"/>
          </a:p>
          <a:p>
            <a:r>
              <a:rPr lang="en-GB"/>
              <a:t>RSV</a:t>
            </a:r>
            <a:r>
              <a:rPr lang="en-GB" sz="1300"/>
              <a:t> is the most common cause of bronchiolitis in infants. Over 60% of children have been infected by their first birthday, and over 80% by 2 years of age.</a:t>
            </a:r>
          </a:p>
          <a:p>
            <a:endParaRPr lang="en-GB" sz="1300"/>
          </a:p>
          <a:p>
            <a:r>
              <a:rPr lang="en-GB" sz="1300"/>
              <a:t>UK. @ 30,000 &lt; 5 years hospitalised/ </a:t>
            </a:r>
            <a:r>
              <a:rPr lang="en-GB" sz="1300" err="1"/>
              <a:t>yr</a:t>
            </a:r>
            <a:r>
              <a:rPr lang="en-GB" sz="1300"/>
              <a:t> because of RSV. Numbers of hospital admissions due to RSV have increased in the last 20 years. RSV causes the deaths of around 30 babies a year in the UK.</a:t>
            </a:r>
            <a:endParaRPr lang="en-GB"/>
          </a:p>
          <a:p>
            <a:endParaRPr lang="en-GB"/>
          </a:p>
          <a:p>
            <a:r>
              <a:rPr lang="en-GB"/>
              <a:t>All immunisation and vaccination changes are</a:t>
            </a:r>
            <a:r>
              <a:rPr lang="en-GB" baseline="0"/>
              <a:t> based on the expert advice of the Joint Committee on Vaccination and Immunisation (JCVI). </a:t>
            </a:r>
          </a:p>
          <a:p>
            <a:endParaRPr lang="en-GB" baseline="0"/>
          </a:p>
          <a:p>
            <a:r>
              <a:rPr lang="en-GB" baseline="0"/>
              <a:t>All the vaccination programmes we are talking about today are part of the routine immunisation programme in Wales and the UK based on recommendations by the JCVI.</a:t>
            </a:r>
          </a:p>
          <a:p>
            <a:endParaRPr lang="en-GB"/>
          </a:p>
        </p:txBody>
      </p:sp>
      <p:sp>
        <p:nvSpPr>
          <p:cNvPr id="4" name="Slide Number Placeholder 3"/>
          <p:cNvSpPr>
            <a:spLocks noGrp="1"/>
          </p:cNvSpPr>
          <p:nvPr>
            <p:ph type="sldNum" sz="quarter" idx="5"/>
          </p:nvPr>
        </p:nvSpPr>
        <p:spPr/>
        <p:txBody>
          <a:bodyPr/>
          <a:lstStyle/>
          <a:p>
            <a:fld id="{9181FD74-3FAF-4ECF-B8EA-5EF95A52EE20}" type="slidenum">
              <a:rPr lang="en-GB" smtClean="0"/>
              <a:t>11</a:t>
            </a:fld>
            <a:endParaRPr lang="en-GB"/>
          </a:p>
        </p:txBody>
      </p:sp>
    </p:spTree>
    <p:extLst>
      <p:ext uri="{BB962C8B-B14F-4D97-AF65-F5344CB8AC3E}">
        <p14:creationId xmlns:p14="http://schemas.microsoft.com/office/powerpoint/2010/main" val="21382251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701">
              <a:lnSpc>
                <a:spcPct val="100000"/>
              </a:lnSpc>
              <a:spcBef>
                <a:spcPts val="76"/>
              </a:spcBef>
            </a:pPr>
            <a:r>
              <a:rPr lang="en-GB" dirty="0"/>
              <a:t>Surveillance: </a:t>
            </a:r>
            <a:r>
              <a:rPr lang="en-GB" sz="1200" spc="-6" dirty="0">
                <a:solidFill>
                  <a:srgbClr val="F43882"/>
                </a:solidFill>
                <a:latin typeface="Ubuntu-Light"/>
                <a:cs typeface="Ubuntu-Light"/>
              </a:rPr>
              <a:t>Issues with ascertaining immunisation uptake. </a:t>
            </a:r>
            <a:r>
              <a:rPr lang="en-GB" sz="1200" dirty="0"/>
              <a:t>Difficulties with ascertaining the denominator - inconsistent recording of pregnancies in GP systems</a:t>
            </a:r>
          </a:p>
          <a:p>
            <a:pPr marL="215636" marR="3081" indent="-207935">
              <a:lnSpc>
                <a:spcPct val="100400"/>
              </a:lnSpc>
              <a:spcBef>
                <a:spcPts val="58"/>
              </a:spcBef>
              <a:buFont typeface="Arial" panose="020B0604020202020204" pitchFamily="34" charset="0"/>
              <a:buChar char="•"/>
            </a:pPr>
            <a:r>
              <a:rPr lang="en-GB" sz="1200" dirty="0"/>
              <a:t>Pertussis vaccination provided through and recorded in GP systems, however flu vaccinations are provided through a wider range of settings and recording in different systems. No single system consistently records all influenza vaccinations</a:t>
            </a:r>
            <a:r>
              <a:rPr lang="en-GB" sz="1050" dirty="0">
                <a:solidFill>
                  <a:srgbClr val="7F7F7F"/>
                </a:solidFill>
                <a:latin typeface="Ubuntu-Light"/>
                <a:cs typeface="Ubuntu-Light"/>
              </a:rPr>
              <a:t>.</a:t>
            </a:r>
            <a:endParaRPr lang="en-GB" sz="1050" dirty="0">
              <a:latin typeface="Ubuntu-Light"/>
              <a:cs typeface="Ubuntu-Light"/>
            </a:endParaRPr>
          </a:p>
          <a:p>
            <a:endParaRPr lang="en-GB" dirty="0"/>
          </a:p>
        </p:txBody>
      </p:sp>
      <p:sp>
        <p:nvSpPr>
          <p:cNvPr id="4" name="Slide Number Placeholder 3"/>
          <p:cNvSpPr>
            <a:spLocks noGrp="1"/>
          </p:cNvSpPr>
          <p:nvPr>
            <p:ph type="sldNum" sz="quarter" idx="5"/>
          </p:nvPr>
        </p:nvSpPr>
        <p:spPr/>
        <p:txBody>
          <a:bodyPr/>
          <a:lstStyle/>
          <a:p>
            <a:fld id="{9181FD74-3FAF-4ECF-B8EA-5EF95A52EE20}" type="slidenum">
              <a:rPr lang="en-GB" smtClean="0"/>
              <a:t>17</a:t>
            </a:fld>
            <a:endParaRPr lang="en-GB"/>
          </a:p>
        </p:txBody>
      </p:sp>
    </p:spTree>
    <p:extLst>
      <p:ext uri="{BB962C8B-B14F-4D97-AF65-F5344CB8AC3E}">
        <p14:creationId xmlns:p14="http://schemas.microsoft.com/office/powerpoint/2010/main" val="33912648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181FD74-3FAF-4ECF-B8EA-5EF95A52EE20}" type="slidenum">
              <a:rPr lang="en-GB" smtClean="0"/>
              <a:t>19</a:t>
            </a:fld>
            <a:endParaRPr lang="en-GB"/>
          </a:p>
        </p:txBody>
      </p:sp>
    </p:spTree>
    <p:extLst>
      <p:ext uri="{BB962C8B-B14F-4D97-AF65-F5344CB8AC3E}">
        <p14:creationId xmlns:p14="http://schemas.microsoft.com/office/powerpoint/2010/main" val="2844906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 summary: </a:t>
            </a:r>
          </a:p>
          <a:p>
            <a:r>
              <a:rPr lang="en-GB"/>
              <a:t>HCWs are trusted voices. You all have a role to play in making every contact count and talking confidently to women and their partners about vaccinations in pregnancy. You can make a real difference in improving pregnancy vaccine uptake and reducing mortality and morbidity from vaccine preventable diseases. You can make a difference in ensuring that vaccine uptake is equitable and you as HCWs should be able to signpost pregnant women and their partners for further information.</a:t>
            </a:r>
          </a:p>
          <a:p>
            <a:endParaRPr lang="en-GB"/>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1885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70DD9-162A-1C08-E450-8892CF02BDD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693E9E1-E8B8-5DD5-71D9-5291A7B0D7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19411DF-8653-B33A-3686-1277E55FF907}"/>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5" name="Footer Placeholder 4">
            <a:extLst>
              <a:ext uri="{FF2B5EF4-FFF2-40B4-BE49-F238E27FC236}">
                <a16:creationId xmlns:a16="http://schemas.microsoft.com/office/drawing/2014/main" id="{519B1A28-C101-62C4-0499-7A901BC68F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2A6229A-B4AA-64D1-BBDB-C1C73CFEE29C}"/>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3643680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EC97B-094B-B7E4-8EAD-8835D88176F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8AB6162-38B9-A515-BA41-8A2B15BED33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1A89DF9-5A59-5A51-E688-C61B2DE7F41A}"/>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5" name="Footer Placeholder 4">
            <a:extLst>
              <a:ext uri="{FF2B5EF4-FFF2-40B4-BE49-F238E27FC236}">
                <a16:creationId xmlns:a16="http://schemas.microsoft.com/office/drawing/2014/main" id="{BA3CC2F4-3FBF-7DE2-39B2-022B889DFE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CC4151-C730-729A-6C7A-EFDA8986E67D}"/>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900586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AD0F394-E181-2CB5-0FF9-DB3782AE001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3CADBC-85C1-A7CC-2935-7842A6202C7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7AE7E4E-AF7C-CB86-9EA8-1780B9F6B8B1}"/>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5" name="Footer Placeholder 4">
            <a:extLst>
              <a:ext uri="{FF2B5EF4-FFF2-40B4-BE49-F238E27FC236}">
                <a16:creationId xmlns:a16="http://schemas.microsoft.com/office/drawing/2014/main" id="{3443B1B6-D2E3-F14A-5A52-418BC5E325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D6A179-0E6F-7ABA-44C6-E820FED1281D}"/>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15311267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837732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35819876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Pre-school immunisations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10015341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2EBCB-809C-D593-3CB2-817F6D766B3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0039599-96A9-D56F-44DF-A74E9362EA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2A1C58C-7153-2510-2097-4D189B3149B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8C2EA35-A7D3-4BE4-5633-B769C7CD14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E3C0F47-879B-1729-6140-D2A8B6F3988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E58B062-7901-60B6-65EF-92A72272FED3}"/>
              </a:ext>
            </a:extLst>
          </p:cNvPr>
          <p:cNvSpPr>
            <a:spLocks noGrp="1"/>
          </p:cNvSpPr>
          <p:nvPr>
            <p:ph type="dt" sz="half" idx="10"/>
          </p:nvPr>
        </p:nvSpPr>
        <p:spPr/>
        <p:txBody>
          <a:bodyPr/>
          <a:lstStyle/>
          <a:p>
            <a:fld id="{5F312B23-E0DD-45F7-A241-E7E7B87FAB99}" type="datetime1">
              <a:rPr lang="en-GB" smtClean="0"/>
              <a:t>13/03/2024</a:t>
            </a:fld>
            <a:endParaRPr lang="en-GB"/>
          </a:p>
        </p:txBody>
      </p:sp>
      <p:sp>
        <p:nvSpPr>
          <p:cNvPr id="8" name="Footer Placeholder 7">
            <a:extLst>
              <a:ext uri="{FF2B5EF4-FFF2-40B4-BE49-F238E27FC236}">
                <a16:creationId xmlns:a16="http://schemas.microsoft.com/office/drawing/2014/main" id="{46CCBE68-1F98-E6BA-7635-FA7087D4D9C7}"/>
              </a:ext>
            </a:extLst>
          </p:cNvPr>
          <p:cNvSpPr>
            <a:spLocks noGrp="1"/>
          </p:cNvSpPr>
          <p:nvPr>
            <p:ph type="ftr" sz="quarter" idx="11"/>
          </p:nvPr>
        </p:nvSpPr>
        <p:spPr/>
        <p:txBody>
          <a:bodyPr/>
          <a:lstStyle/>
          <a:p>
            <a:r>
              <a:rPr lang="en-GB"/>
              <a:t>Public Health Wales xxxxxxxxx</a:t>
            </a:r>
          </a:p>
        </p:txBody>
      </p:sp>
      <p:sp>
        <p:nvSpPr>
          <p:cNvPr id="9" name="Slide Number Placeholder 8">
            <a:extLst>
              <a:ext uri="{FF2B5EF4-FFF2-40B4-BE49-F238E27FC236}">
                <a16:creationId xmlns:a16="http://schemas.microsoft.com/office/drawing/2014/main" id="{66250DBA-899D-BB10-F1A4-548E5F068B3E}"/>
              </a:ext>
            </a:extLst>
          </p:cNvPr>
          <p:cNvSpPr>
            <a:spLocks noGrp="1"/>
          </p:cNvSpPr>
          <p:nvPr>
            <p:ph type="sldNum" sz="quarter" idx="12"/>
          </p:nvPr>
        </p:nvSpPr>
        <p:spPr/>
        <p:txBody>
          <a:bodyPr/>
          <a:lstStyle/>
          <a:p>
            <a:fld id="{47E18F4D-A9B5-458D-A8A0-729DE97B9588}" type="slidenum">
              <a:rPr lang="en-GB" smtClean="0"/>
              <a:t>‹#›</a:t>
            </a:fld>
            <a:endParaRPr lang="en-GB"/>
          </a:p>
        </p:txBody>
      </p:sp>
    </p:spTree>
    <p:extLst>
      <p:ext uri="{BB962C8B-B14F-4D97-AF65-F5344CB8AC3E}">
        <p14:creationId xmlns:p14="http://schemas.microsoft.com/office/powerpoint/2010/main" val="3761024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D7EDE-867C-A8F2-B140-277FF6BF44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C8385A-28B2-B204-C5B0-D8924EDAE1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D9AA13-9E03-BA0B-5D46-E899C4EE9542}"/>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5" name="Footer Placeholder 4">
            <a:extLst>
              <a:ext uri="{FF2B5EF4-FFF2-40B4-BE49-F238E27FC236}">
                <a16:creationId xmlns:a16="http://schemas.microsoft.com/office/drawing/2014/main" id="{F375136D-2EB3-2F2A-FC6F-2BC8B090BAA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A93A6E-5C4D-2F14-2099-314207D0BC8F}"/>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1870316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B8B8F-96F5-FEF8-03B1-17F70676865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699DBF-4BE0-9EEE-A65A-7EC84A529C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CAA97A3-3F7A-C990-62CA-485D50A5A59F}"/>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5" name="Footer Placeholder 4">
            <a:extLst>
              <a:ext uri="{FF2B5EF4-FFF2-40B4-BE49-F238E27FC236}">
                <a16:creationId xmlns:a16="http://schemas.microsoft.com/office/drawing/2014/main" id="{6022114D-DBBE-3727-B6BD-F3ED2A82AB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A206C9-8BCD-8D58-97C1-14883EC136AD}"/>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2668717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6D917-671B-4CA6-8E97-86BDD672522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5BD70D2-64E4-9B23-071E-71069D14528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31951D5-6576-1230-481F-1CEDA546FA9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EBBCED2-9502-7293-C318-A40F9C12293A}"/>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6" name="Footer Placeholder 5">
            <a:extLst>
              <a:ext uri="{FF2B5EF4-FFF2-40B4-BE49-F238E27FC236}">
                <a16:creationId xmlns:a16="http://schemas.microsoft.com/office/drawing/2014/main" id="{3B30D191-8930-C973-5CDE-DA11CC1845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5670C17-3171-8BB9-482C-4FD300C1A861}"/>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314407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74D6C0-91F3-61F3-EAA7-A4E18486346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36B5DE9-C19D-C35A-EB63-9C99860480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1EF588B-7712-89AE-2CDC-2D08C5541DD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A79DEA5-914D-C0A7-80F6-F147B28286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82A060-5559-DCD2-C1AB-DDD0F76DE91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9D6FC3C-6A6E-5D55-3FE9-7070DBB39AB0}"/>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8" name="Footer Placeholder 7">
            <a:extLst>
              <a:ext uri="{FF2B5EF4-FFF2-40B4-BE49-F238E27FC236}">
                <a16:creationId xmlns:a16="http://schemas.microsoft.com/office/drawing/2014/main" id="{D670CE93-C26B-8987-118D-85B62114822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4CA9576-5F3C-D304-D4EF-B828300AEC67}"/>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1382734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239EE-8E44-2E5F-A3FE-36D59380115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6AE4435-4959-61EB-6B7F-B701D7072D76}"/>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4" name="Footer Placeholder 3">
            <a:extLst>
              <a:ext uri="{FF2B5EF4-FFF2-40B4-BE49-F238E27FC236}">
                <a16:creationId xmlns:a16="http://schemas.microsoft.com/office/drawing/2014/main" id="{F62EE266-F85D-2C1F-9CE9-684B2A4AB78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029DDFE-DD07-B8F2-C5D0-44C95E3D00AB}"/>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3528442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15B3119-EB15-199F-58D4-BDB62745D223}"/>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3" name="Footer Placeholder 2">
            <a:extLst>
              <a:ext uri="{FF2B5EF4-FFF2-40B4-BE49-F238E27FC236}">
                <a16:creationId xmlns:a16="http://schemas.microsoft.com/office/drawing/2014/main" id="{7A143915-6087-F63E-7CDB-8176A425358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CD13E1D-38CD-1FBC-4A02-7325A4F0D856}"/>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3619689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F8B22-88C2-DC88-796F-17085F1EDE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F7DD573-9A65-4136-D53B-9A64E97577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4A0DF44-6698-4262-A6F0-1F27904AFD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0BAF242-C885-2292-61C9-DC5C7DFEC137}"/>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6" name="Footer Placeholder 5">
            <a:extLst>
              <a:ext uri="{FF2B5EF4-FFF2-40B4-BE49-F238E27FC236}">
                <a16:creationId xmlns:a16="http://schemas.microsoft.com/office/drawing/2014/main" id="{3F14210B-FD92-CDCF-8285-10D6D7F08B5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23DCD08-9156-CF3E-1793-5E7FCBB326B8}"/>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2567824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94896E-632A-5220-6B6C-5346E88BAB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60D9772-C2F2-ECBD-B3BA-FFFABCDCCF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435439E-7879-A370-3751-13C0AABEF6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8570353-BACF-4B96-D85B-1E487E38593D}"/>
              </a:ext>
            </a:extLst>
          </p:cNvPr>
          <p:cNvSpPr>
            <a:spLocks noGrp="1"/>
          </p:cNvSpPr>
          <p:nvPr>
            <p:ph type="dt" sz="half" idx="10"/>
          </p:nvPr>
        </p:nvSpPr>
        <p:spPr/>
        <p:txBody>
          <a:bodyPr/>
          <a:lstStyle/>
          <a:p>
            <a:fld id="{4E587DCC-E87C-48D9-9FDE-D49D5483F078}" type="datetimeFigureOut">
              <a:rPr lang="en-GB" smtClean="0"/>
              <a:t>13/03/2024</a:t>
            </a:fld>
            <a:endParaRPr lang="en-GB"/>
          </a:p>
        </p:txBody>
      </p:sp>
      <p:sp>
        <p:nvSpPr>
          <p:cNvPr id="6" name="Footer Placeholder 5">
            <a:extLst>
              <a:ext uri="{FF2B5EF4-FFF2-40B4-BE49-F238E27FC236}">
                <a16:creationId xmlns:a16="http://schemas.microsoft.com/office/drawing/2014/main" id="{600B124B-C391-3094-247B-F514D6988C8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7FE1E9A-ACCE-6B1D-E8AF-18F832D4B9CE}"/>
              </a:ext>
            </a:extLst>
          </p:cNvPr>
          <p:cNvSpPr>
            <a:spLocks noGrp="1"/>
          </p:cNvSpPr>
          <p:nvPr>
            <p:ph type="sldNum" sz="quarter" idx="12"/>
          </p:nvPr>
        </p:nvSpPr>
        <p:spPr/>
        <p:txBody>
          <a:bodyPr/>
          <a:lstStyle/>
          <a:p>
            <a:fld id="{5C0D1D9B-B6C5-4CDD-B110-1265AFA2F468}" type="slidenum">
              <a:rPr lang="en-GB" smtClean="0"/>
              <a:t>‹#›</a:t>
            </a:fld>
            <a:endParaRPr lang="en-GB"/>
          </a:p>
        </p:txBody>
      </p:sp>
    </p:spTree>
    <p:extLst>
      <p:ext uri="{BB962C8B-B14F-4D97-AF65-F5344CB8AC3E}">
        <p14:creationId xmlns:p14="http://schemas.microsoft.com/office/powerpoint/2010/main" val="2398222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7DB9562-24C8-9810-6021-C24053D6EE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BC7A1D6-18DB-2E2B-E693-D45ADAD38E2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45CB25-FDC1-5225-D285-82CB6B45D6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587DCC-E87C-48D9-9FDE-D49D5483F078}" type="datetimeFigureOut">
              <a:rPr lang="en-GB" smtClean="0"/>
              <a:t>13/03/2024</a:t>
            </a:fld>
            <a:endParaRPr lang="en-GB"/>
          </a:p>
        </p:txBody>
      </p:sp>
      <p:sp>
        <p:nvSpPr>
          <p:cNvPr id="5" name="Footer Placeholder 4">
            <a:extLst>
              <a:ext uri="{FF2B5EF4-FFF2-40B4-BE49-F238E27FC236}">
                <a16:creationId xmlns:a16="http://schemas.microsoft.com/office/drawing/2014/main" id="{C5BDADC2-21FA-FE1E-CDDF-E54B10B037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1CB98A4-B3CA-AB58-EA71-F008F0D37E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0D1D9B-B6C5-4CDD-B110-1265AFA2F468}" type="slidenum">
              <a:rPr lang="en-GB" smtClean="0"/>
              <a:t>‹#›</a:t>
            </a:fld>
            <a:endParaRPr lang="en-GB"/>
          </a:p>
        </p:txBody>
      </p:sp>
    </p:spTree>
    <p:extLst>
      <p:ext uri="{BB962C8B-B14F-4D97-AF65-F5344CB8AC3E}">
        <p14:creationId xmlns:p14="http://schemas.microsoft.com/office/powerpoint/2010/main" val="11146278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1013780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90"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3.png"/><Relationship Id="rId4"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3.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hyperlink" Target="link%20:https:/www.gov.uk/government/publications/respiratory-syncytial-virus-the-green-book-chapter-27a" TargetMode="External"/><Relationship Id="rId5" Type="http://schemas.microsoft.com/office/2018/10/relationships/comments" Target="../comments/modernComment_7FFE5A74_5F629A81.xml"/><Relationship Id="rId4"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3.png"/><Relationship Id="rId5" Type="http://schemas.openxmlformats.org/officeDocument/2006/relationships/hyperlink" Target="https://www.gov.uk/government/publications/rsv-immunisation-programme-jcvi-advice-7-june-2023/respiratory-syncytial-virus-rsv-immunisation-programme-for-infants-and-older-adults-jcvi-full-statement-11-september-2023" TargetMode="External"/><Relationship Id="rId4" Type="http://schemas.openxmlformats.org/officeDocument/2006/relationships/hyperlink" Target="https://www.gov.uk/government/publications/rsv-immunisation-programme-jcvi-advice-7-june-2023/respiratory-syncytial-virus-rsv-immunisation-programme-jcvi-advice-7-june-2023#:~:text=at%20this%20time.-,Conclusion,both%20infants%20and%20older%20adults." TargetMode="Externa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13.m4a"/><Relationship Id="rId1" Type="http://schemas.microsoft.com/office/2007/relationships/media" Target="../media/media13.m4a"/><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3.png"/><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hyperlink" Target="https://www.hra.nhs.uk/planning-and-improving-research/application-summaries/research-summaries/imap3/" TargetMode="External"/><Relationship Id="rId5" Type="http://schemas.openxmlformats.org/officeDocument/2006/relationships/hyperlink" Target="https://www.hra.nhs.uk/planning-and-improving-research/application-summaries/research-summaries/imap2/" TargetMode="External"/><Relationship Id="rId4" Type="http://schemas.openxmlformats.org/officeDocument/2006/relationships/hyperlink" Target="https://app.box.com/s/iddfb4ppwkmtjusir2tc/file/1079270439367" TargetMode="Externa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15.m4a"/><Relationship Id="rId1" Type="http://schemas.microsoft.com/office/2007/relationships/media" Target="../media/media15.m4a"/><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16.m4a"/><Relationship Id="rId1" Type="http://schemas.microsoft.com/office/2007/relationships/media" Target="../media/media16.m4a"/><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image" Target="../media/image19.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3.png"/><Relationship Id="rId5" Type="http://schemas.openxmlformats.org/officeDocument/2006/relationships/hyperlink" Target="https://www.npeu.ox.ac.uk/assets/downloads/mbrrace-uk/reports/maternal-report-2023/MBRRACE-UK_Maternal_Report_2023_-_Lay_Summary.pdf" TargetMode="Externa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3.png"/><Relationship Id="rId5" Type="http://schemas.openxmlformats.org/officeDocument/2006/relationships/image" Target="../media/image21.jpeg"/><Relationship Id="rId4"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3.png"/><Relationship Id="rId5" Type="http://schemas.openxmlformats.org/officeDocument/2006/relationships/hyperlink" Target="mailto:phw.vaccines@wales.nhs.uk" TargetMode="External"/><Relationship Id="rId4" Type="http://schemas.openxmlformats.org/officeDocument/2006/relationships/notesSlide" Target="../notesSlides/notesSlide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3.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3.xml"/><Relationship Id="rId7" Type="http://schemas.openxmlformats.org/officeDocument/2006/relationships/image" Target="../media/image9.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hyperlink" Target="https://phw.nhs.wales/topics/immunisation-and-vaccines/" TargetMode="Externa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slideLayout" Target="../slideLayouts/slideLayout14.xml"/><Relationship Id="rId7" Type="http://schemas.openxmlformats.org/officeDocument/2006/relationships/image" Target="../media/image13.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12.png"/><Relationship Id="rId11" Type="http://schemas.openxmlformats.org/officeDocument/2006/relationships/image" Target="../media/image3.png"/><Relationship Id="rId5" Type="http://schemas.openxmlformats.org/officeDocument/2006/relationships/image" Target="../media/image11.png"/><Relationship Id="rId10" Type="http://schemas.openxmlformats.org/officeDocument/2006/relationships/hyperlink" Target="https://phw.nhs.wales/topics/immunisation-and-vaccines/covid-19-vaccination-information/patient-information/information-about-vaccinations-in-pregnancy/information-about-vaccinations-in-pregnancy/?previewid=6BA5864D-F6E9-42B9-9E1EB9CDADCF2BFE" TargetMode="External"/><Relationship Id="rId4" Type="http://schemas.openxmlformats.org/officeDocument/2006/relationships/notesSlide" Target="../notesSlides/notesSlide3.xml"/><Relationship Id="rId9" Type="http://schemas.openxmlformats.org/officeDocument/2006/relationships/hyperlink" Target="https://phw.nhs.wales/services-and-teams/health-information-resources/"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Layout" Target="../slideLayouts/slideLayout14.xml"/><Relationship Id="rId7" Type="http://schemas.openxmlformats.org/officeDocument/2006/relationships/hyperlink" Target="https://nhswales365.sharepoint.com/sites/PHW_VPDPComms/SitePages/Training.aspx" TargetMode="Externa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hyperlink" Target="https://vimeo.com/manage/videos/870190696/e54d06dfc3" TargetMode="External"/><Relationship Id="rId5" Type="http://schemas.openxmlformats.org/officeDocument/2006/relationships/hyperlink" Target="https://phw.nhs.wales/topics/immunisation-and-vaccines/vaccine-resources-for-health-and-social-care-professionals/pregnancy-vaccination-webinar-for-healthcare-workers-slide-set-pdf/" TargetMode="External"/><Relationship Id="rId4" Type="http://schemas.openxmlformats.org/officeDocument/2006/relationships/hyperlink" Target="https://phw.nhs.wales/topics/immunisation-and-vaccines/vaccine-resources-for-health-and-social-care-professionals/immunisation-training-resources-and-events/" TargetMode="External"/><Relationship Id="rId9"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3.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6.png"/><Relationship Id="rId5" Type="http://schemas.openxmlformats.org/officeDocument/2006/relationships/hyperlink" Target="https://phw.nhs.wales/topics/immunisation-and-vaccines/immunisation-elearning/optimising-vaccine-uptake-using-motivational-interviewing-for-better-conversations/" TargetMode="External"/><Relationship Id="rId4"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3"/>
            <a:ext cx="11914598" cy="2753054"/>
          </a:xfrm>
        </p:spPr>
        <p:txBody>
          <a:bodyPr>
            <a:normAutofit lnSpcReduction="10000"/>
          </a:bodyPr>
          <a:lstStyle/>
          <a:p>
            <a:r>
              <a:rPr lang="en-US" sz="3600" dirty="0">
                <a:latin typeface="+mn-lt"/>
                <a:ea typeface="Calibri" panose="020F0502020204030204" pitchFamily="34" charset="0"/>
                <a:cs typeface="Times New Roman" panose="02020603050405020304" pitchFamily="18" charset="0"/>
              </a:rPr>
              <a:t>All Wales Maternity Record:</a:t>
            </a:r>
          </a:p>
          <a:p>
            <a:r>
              <a:rPr lang="en-US" sz="3600" dirty="0">
                <a:latin typeface="+mn-lt"/>
                <a:ea typeface="Calibri" panose="020F0502020204030204" pitchFamily="34" charset="0"/>
                <a:cs typeface="Times New Roman" panose="02020603050405020304" pitchFamily="18" charset="0"/>
              </a:rPr>
              <a:t>Vaccinations in Pregnancy</a:t>
            </a:r>
          </a:p>
          <a:p>
            <a:r>
              <a:rPr lang="en-US" sz="1300" dirty="0">
                <a:latin typeface="+mn-lt"/>
                <a:ea typeface="Calibri" panose="020F0502020204030204" pitchFamily="34" charset="0"/>
                <a:cs typeface="Times New Roman" panose="02020603050405020304" pitchFamily="18" charset="0"/>
              </a:rPr>
              <a:t>(Information in this slide set is accurate as of the 22 February 2024)</a:t>
            </a:r>
            <a:br>
              <a:rPr lang="en-US" sz="3600" dirty="0">
                <a:latin typeface="+mn-lt"/>
                <a:ea typeface="Calibri" panose="020F0502020204030204" pitchFamily="34" charset="0"/>
                <a:cs typeface="Times New Roman" panose="02020603050405020304" pitchFamily="18" charset="0"/>
              </a:rPr>
            </a:br>
            <a:endParaRPr lang="en-US" sz="1800" dirty="0">
              <a:latin typeface="+mn-lt"/>
              <a:ea typeface="Calibri" panose="020F0502020204030204" pitchFamily="34" charset="0"/>
              <a:cs typeface="Times New Roman" panose="02020603050405020304" pitchFamily="18" charset="0"/>
            </a:endParaRPr>
          </a:p>
          <a:p>
            <a:endParaRPr lang="en-GB" sz="1600" dirty="0">
              <a:latin typeface="+mn-lt"/>
              <a:ea typeface="Calibri" panose="020F0502020204030204" pitchFamily="34" charset="0"/>
              <a:cs typeface="Times New Roman" panose="02020603050405020304" pitchFamily="18" charset="0"/>
            </a:endParaRPr>
          </a:p>
          <a:p>
            <a:r>
              <a:rPr lang="en-GB" sz="1800" dirty="0">
                <a:latin typeface="+mn-lt"/>
                <a:cs typeface="Times New Roman" panose="02020603050405020304" pitchFamily="18" charset="0"/>
              </a:rPr>
              <a:t>Vaccine Preventable Disease Programme</a:t>
            </a:r>
          </a:p>
          <a:p>
            <a:r>
              <a:rPr lang="en-GB" sz="1800" dirty="0">
                <a:latin typeface="+mn-lt"/>
                <a:cs typeface="Times New Roman" panose="02020603050405020304" pitchFamily="18" charset="0"/>
              </a:rPr>
              <a:t>Public Health Wales</a:t>
            </a:r>
          </a:p>
        </p:txBody>
      </p:sp>
      <p:pic>
        <p:nvPicPr>
          <p:cNvPr id="2" name="Picture 1">
            <a:extLst>
              <a:ext uri="{FF2B5EF4-FFF2-40B4-BE49-F238E27FC236}">
                <a16:creationId xmlns:a16="http://schemas.microsoft.com/office/drawing/2014/main" id="{89ADF697-7E6A-D4FE-4C5E-FF72DE60DF44}"/>
              </a:ext>
            </a:extLst>
          </p:cNvPr>
          <p:cNvPicPr>
            <a:picLocks noChangeAspect="1"/>
          </p:cNvPicPr>
          <p:nvPr/>
        </p:nvPicPr>
        <p:blipFill>
          <a:blip r:embed="rId5"/>
          <a:stretch>
            <a:fillRect/>
          </a:stretch>
        </p:blipFill>
        <p:spPr>
          <a:xfrm>
            <a:off x="9489973" y="109722"/>
            <a:ext cx="2702027" cy="3423591"/>
          </a:xfrm>
          <a:prstGeom prst="rect">
            <a:avLst/>
          </a:prstGeom>
        </p:spPr>
      </p:pic>
      <p:pic>
        <p:nvPicPr>
          <p:cNvPr id="7" name="Audio 6">
            <a:hlinkClick r:id="" action="ppaction://media"/>
            <a:extLst>
              <a:ext uri="{FF2B5EF4-FFF2-40B4-BE49-F238E27FC236}">
                <a16:creationId xmlns:a16="http://schemas.microsoft.com/office/drawing/2014/main" id="{C7A7A3C3-8BDA-A645-1160-80022E9E4606}"/>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17902434"/>
      </p:ext>
    </p:extLst>
  </p:cSld>
  <p:clrMapOvr>
    <a:masterClrMapping/>
  </p:clrMapOvr>
  <mc:AlternateContent xmlns:mc="http://schemas.openxmlformats.org/markup-compatibility/2006" xmlns:p14="http://schemas.microsoft.com/office/powerpoint/2010/main">
    <mc:Choice Requires="p14">
      <p:transition spd="slow" p14:dur="2000" advTm="25516"/>
    </mc:Choice>
    <mc:Fallback xmlns="">
      <p:transition spd="slow" advTm="255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03D58-4DC8-39D1-CC22-DB3ACB5A27FA}"/>
              </a:ext>
            </a:extLst>
          </p:cNvPr>
          <p:cNvSpPr>
            <a:spLocks noGrp="1"/>
          </p:cNvSpPr>
          <p:nvPr>
            <p:ph type="title"/>
          </p:nvPr>
        </p:nvSpPr>
        <p:spPr>
          <a:xfrm>
            <a:off x="838200" y="365125"/>
            <a:ext cx="10515600" cy="709073"/>
          </a:xfrm>
        </p:spPr>
        <p:txBody>
          <a:bodyPr/>
          <a:lstStyle/>
          <a:p>
            <a:r>
              <a:rPr lang="en-GB" b="1" dirty="0"/>
              <a:t>Health and social care workers</a:t>
            </a:r>
          </a:p>
        </p:txBody>
      </p:sp>
      <p:sp>
        <p:nvSpPr>
          <p:cNvPr id="3" name="Content Placeholder 2">
            <a:extLst>
              <a:ext uri="{FF2B5EF4-FFF2-40B4-BE49-F238E27FC236}">
                <a16:creationId xmlns:a16="http://schemas.microsoft.com/office/drawing/2014/main" id="{D9E6D0AF-AC87-E76C-E58F-984CB2268692}"/>
              </a:ext>
            </a:extLst>
          </p:cNvPr>
          <p:cNvSpPr>
            <a:spLocks noGrp="1"/>
          </p:cNvSpPr>
          <p:nvPr>
            <p:ph idx="1"/>
          </p:nvPr>
        </p:nvSpPr>
        <p:spPr>
          <a:xfrm>
            <a:off x="635000" y="1407626"/>
            <a:ext cx="10515600" cy="4042747"/>
          </a:xfrm>
          <a:ln>
            <a:solidFill>
              <a:schemeClr val="accent1"/>
            </a:solidFill>
          </a:ln>
        </p:spPr>
        <p:txBody>
          <a:bodyPr/>
          <a:lstStyle/>
          <a:p>
            <a:pPr>
              <a:lnSpc>
                <a:spcPct val="110000"/>
              </a:lnSpc>
            </a:pPr>
            <a:r>
              <a:rPr lang="en-GB" sz="2000"/>
              <a:t>Vaccination of health and social care workers protects them and reduces risk of infecting  patients, service users, colleagues and family members</a:t>
            </a:r>
          </a:p>
          <a:p>
            <a:pPr>
              <a:lnSpc>
                <a:spcPct val="110000"/>
              </a:lnSpc>
            </a:pPr>
            <a:r>
              <a:rPr lang="en-GB" sz="2000"/>
              <a:t>Frontline health and social care workers have a duty of care to protect their patients and service users from infection </a:t>
            </a:r>
          </a:p>
          <a:p>
            <a:pPr>
              <a:lnSpc>
                <a:spcPct val="110000"/>
              </a:lnSpc>
            </a:pPr>
            <a:r>
              <a:rPr lang="en-GB" sz="2000"/>
              <a:t>Vaccination of frontline workers also helps reduce sickness absences and contributes to keeping the NHS and care services running through winter pressures</a:t>
            </a:r>
          </a:p>
          <a:p>
            <a:pPr>
              <a:lnSpc>
                <a:spcPct val="110000"/>
              </a:lnSpc>
            </a:pPr>
            <a:r>
              <a:rPr lang="en-GB" sz="2000"/>
              <a:t>NHS and social care bodies have a responsibility to ensure, as far as is reasonably practicable, that health and social care workers are free of, and are protected from exposure to infections that can be caught at work (Health and Social Care Act 2008, Code of Practice on the prevention and control of infections)</a:t>
            </a:r>
          </a:p>
          <a:p>
            <a:endParaRPr lang="en-GB" sz="2000"/>
          </a:p>
          <a:p>
            <a:endParaRPr lang="en-GB"/>
          </a:p>
        </p:txBody>
      </p:sp>
      <p:sp>
        <p:nvSpPr>
          <p:cNvPr id="5" name="Slide Number Placeholder 4">
            <a:extLst>
              <a:ext uri="{FF2B5EF4-FFF2-40B4-BE49-F238E27FC236}">
                <a16:creationId xmlns:a16="http://schemas.microsoft.com/office/drawing/2014/main" id="{D23977A7-9B78-BF59-9C0A-9C3F0248B29F}"/>
              </a:ext>
            </a:extLst>
          </p:cNvPr>
          <p:cNvSpPr>
            <a:spLocks noGrp="1"/>
          </p:cNvSpPr>
          <p:nvPr>
            <p:ph type="sldNum" sz="quarter" idx="12"/>
          </p:nvPr>
        </p:nvSpPr>
        <p:spPr/>
        <p:txBody>
          <a:bodyPr/>
          <a:lstStyle/>
          <a:p>
            <a:fld id="{561D0CCE-8DCC-44DC-A653-AE62B1D84A52}" type="slidenum">
              <a:rPr lang="en-GB" smtClean="0"/>
              <a:pPr/>
              <a:t>10</a:t>
            </a:fld>
            <a:endParaRPr lang="en-GB"/>
          </a:p>
        </p:txBody>
      </p:sp>
      <p:pic>
        <p:nvPicPr>
          <p:cNvPr id="18" name="Audio 17">
            <a:hlinkClick r:id="" action="ppaction://media"/>
            <a:extLst>
              <a:ext uri="{FF2B5EF4-FFF2-40B4-BE49-F238E27FC236}">
                <a16:creationId xmlns:a16="http://schemas.microsoft.com/office/drawing/2014/main" id="{95C2F20B-7C4A-AF3A-5DD7-A4AF12C1AFB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132413094"/>
      </p:ext>
    </p:extLst>
  </p:cSld>
  <p:clrMapOvr>
    <a:masterClrMapping/>
  </p:clrMapOvr>
  <mc:AlternateContent xmlns:mc="http://schemas.openxmlformats.org/markup-compatibility/2006" xmlns:p14="http://schemas.microsoft.com/office/powerpoint/2010/main">
    <mc:Choice Requires="p14">
      <p:transition spd="slow" p14:dur="2000" advTm="20528"/>
    </mc:Choice>
    <mc:Fallback xmlns="">
      <p:transition spd="slow" advTm="205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3FBBA-3964-82FB-C84B-02C47372581D}"/>
              </a:ext>
            </a:extLst>
          </p:cNvPr>
          <p:cNvSpPr>
            <a:spLocks noGrp="1"/>
          </p:cNvSpPr>
          <p:nvPr>
            <p:ph type="title"/>
          </p:nvPr>
        </p:nvSpPr>
        <p:spPr>
          <a:xfrm>
            <a:off x="838200" y="365125"/>
            <a:ext cx="10515600" cy="708301"/>
          </a:xfrm>
        </p:spPr>
        <p:txBody>
          <a:bodyPr/>
          <a:lstStyle/>
          <a:p>
            <a:r>
              <a:rPr lang="en-GB" b="1" dirty="0"/>
              <a:t>New vaccines:</a:t>
            </a:r>
            <a:br>
              <a:rPr lang="en-GB" b="1" dirty="0"/>
            </a:br>
            <a:r>
              <a:rPr lang="en-GB" b="1" dirty="0"/>
              <a:t>Respiratory Syncytial Virus (RSV) </a:t>
            </a:r>
            <a:br>
              <a:rPr lang="en-GB" b="1" dirty="0"/>
            </a:br>
            <a:endParaRPr lang="en-GB" b="1" dirty="0"/>
          </a:p>
        </p:txBody>
      </p:sp>
      <p:sp>
        <p:nvSpPr>
          <p:cNvPr id="3" name="Content Placeholder 2">
            <a:extLst>
              <a:ext uri="{FF2B5EF4-FFF2-40B4-BE49-F238E27FC236}">
                <a16:creationId xmlns:a16="http://schemas.microsoft.com/office/drawing/2014/main" id="{3EF9BD82-8821-B417-F2EA-1139548613C1}"/>
              </a:ext>
            </a:extLst>
          </p:cNvPr>
          <p:cNvSpPr>
            <a:spLocks noGrp="1"/>
          </p:cNvSpPr>
          <p:nvPr>
            <p:ph idx="1"/>
          </p:nvPr>
        </p:nvSpPr>
        <p:spPr>
          <a:xfrm>
            <a:off x="339423" y="1608647"/>
            <a:ext cx="10515600" cy="4944511"/>
          </a:xfrm>
        </p:spPr>
        <p:txBody>
          <a:bodyPr/>
          <a:lstStyle/>
          <a:p>
            <a:pPr lvl="1"/>
            <a:endParaRPr lang="en-GB" sz="2800" dirty="0"/>
          </a:p>
          <a:p>
            <a:pPr lvl="1"/>
            <a:r>
              <a:rPr lang="en-GB" sz="2800" dirty="0"/>
              <a:t>Common virus which causes coughs and colds in winter (October-March). </a:t>
            </a:r>
          </a:p>
          <a:p>
            <a:pPr lvl="1"/>
            <a:r>
              <a:rPr lang="en-GB" sz="2800" dirty="0"/>
              <a:t>Transmitted by droplets and secretions from infected person</a:t>
            </a:r>
          </a:p>
          <a:p>
            <a:pPr lvl="1"/>
            <a:r>
              <a:rPr lang="en-GB" sz="2800" dirty="0"/>
              <a:t>Very young (&lt;1y) and elderly at greatest risk. Infants &lt; 6m develop the most severe disease. </a:t>
            </a:r>
          </a:p>
          <a:p>
            <a:pPr lvl="1"/>
            <a:r>
              <a:rPr lang="en-GB" sz="2800" dirty="0"/>
              <a:t>Bronchiolitis is common cause of hospitalisation in infants aged under one.</a:t>
            </a:r>
          </a:p>
          <a:p>
            <a:pPr lvl="1"/>
            <a:r>
              <a:rPr lang="en-GB" sz="2800" dirty="0"/>
              <a:t>Significant burden of RSV illness in UK and impact on NHS services </a:t>
            </a:r>
            <a:r>
              <a:rPr lang="en-GB" sz="2800" dirty="0">
                <a:solidFill>
                  <a:srgbClr val="00B0F0"/>
                </a:solidFill>
                <a:hlinkClick r:id="rId6">
                  <a:extLst>
                    <a:ext uri="{A12FA001-AC4F-418D-AE19-62706E023703}">
                      <ahyp:hlinkClr xmlns:ahyp="http://schemas.microsoft.com/office/drawing/2018/hyperlinkcolor" val="tx"/>
                    </a:ext>
                  </a:extLst>
                </a:hlinkClick>
              </a:rPr>
              <a:t>Green Book Chapter 27a Respiratory syncytial virus (publishing.service.gov.uk)</a:t>
            </a:r>
            <a:endParaRPr lang="en-GB" sz="2800" dirty="0">
              <a:solidFill>
                <a:srgbClr val="00B0F0"/>
              </a:solidFill>
            </a:endParaRPr>
          </a:p>
          <a:p>
            <a:pPr marL="457200" lvl="1" indent="0">
              <a:buNone/>
            </a:pPr>
            <a:endParaRPr lang="en-GB" sz="1800" dirty="0"/>
          </a:p>
          <a:p>
            <a:pPr marL="457200" lvl="1" indent="0">
              <a:buNone/>
            </a:pPr>
            <a:endParaRPr lang="en-GB" dirty="0"/>
          </a:p>
          <a:p>
            <a:pPr marL="0" indent="0">
              <a:buNone/>
            </a:pPr>
            <a:endParaRPr lang="en-GB" dirty="0"/>
          </a:p>
          <a:p>
            <a:endParaRPr lang="en-GB" dirty="0"/>
          </a:p>
        </p:txBody>
      </p:sp>
      <p:sp>
        <p:nvSpPr>
          <p:cNvPr id="5" name="Slide Number Placeholder 4">
            <a:extLst>
              <a:ext uri="{FF2B5EF4-FFF2-40B4-BE49-F238E27FC236}">
                <a16:creationId xmlns:a16="http://schemas.microsoft.com/office/drawing/2014/main" id="{D8A9E583-67D7-24CA-7A55-DDD94D932C64}"/>
              </a:ext>
            </a:extLst>
          </p:cNvPr>
          <p:cNvSpPr>
            <a:spLocks noGrp="1"/>
          </p:cNvSpPr>
          <p:nvPr>
            <p:ph type="sldNum" sz="quarter" idx="12"/>
          </p:nvPr>
        </p:nvSpPr>
        <p:spPr/>
        <p:txBody>
          <a:bodyPr/>
          <a:lstStyle/>
          <a:p>
            <a:fld id="{561D0CCE-8DCC-44DC-A653-AE62B1D84A52}" type="slidenum">
              <a:rPr lang="en-GB" smtClean="0"/>
              <a:pPr/>
              <a:t>11</a:t>
            </a:fld>
            <a:endParaRPr lang="en-GB"/>
          </a:p>
        </p:txBody>
      </p:sp>
      <p:pic>
        <p:nvPicPr>
          <p:cNvPr id="16" name="Audio 15">
            <a:hlinkClick r:id="" action="ppaction://media"/>
            <a:extLst>
              <a:ext uri="{FF2B5EF4-FFF2-40B4-BE49-F238E27FC236}">
                <a16:creationId xmlns:a16="http://schemas.microsoft.com/office/drawing/2014/main" id="{BE650120-2F03-594E-5D2A-CBDD1CD92B7A}"/>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600297601"/>
      </p:ext>
    </p:extLst>
  </p:cSld>
  <p:clrMapOvr>
    <a:masterClrMapping/>
  </p:clrMapOvr>
  <mc:AlternateContent xmlns:mc="http://schemas.openxmlformats.org/markup-compatibility/2006" xmlns:p14="http://schemas.microsoft.com/office/powerpoint/2010/main">
    <mc:Choice Requires="p14">
      <p:transition spd="slow" p14:dur="2000" advTm="45165"/>
    </mc:Choice>
    <mc:Fallback xmlns="">
      <p:transition spd="slow" advTm="451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extLst>
    <p:ext uri="{6950BFC3-D8DA-4A85-94F7-54DA5524770B}">
      <p188:commentRel xmlns:p188="http://schemas.microsoft.com/office/powerpoint/2018/8/main" r:id="rId5"/>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675" y="316387"/>
            <a:ext cx="11854649" cy="765843"/>
          </a:xfrm>
        </p:spPr>
        <p:txBody>
          <a:bodyPr lIns="91440" tIns="45720" rIns="91440" bIns="45720" anchor="t"/>
          <a:lstStyle/>
          <a:p>
            <a:pPr algn="ctr"/>
            <a:r>
              <a:rPr lang="en-GB" sz="4000" b="1"/>
              <a:t>JCVI advice on RSV Immunisation Programme</a:t>
            </a:r>
          </a:p>
        </p:txBody>
      </p:sp>
      <p:sp>
        <p:nvSpPr>
          <p:cNvPr id="3" name="Content Placeholder 2"/>
          <p:cNvSpPr>
            <a:spLocks noGrp="1"/>
          </p:cNvSpPr>
          <p:nvPr>
            <p:ph idx="1"/>
          </p:nvPr>
        </p:nvSpPr>
        <p:spPr>
          <a:xfrm>
            <a:off x="690332" y="1377720"/>
            <a:ext cx="10515600" cy="4102560"/>
          </a:xfrm>
        </p:spPr>
        <p:txBody>
          <a:bodyPr lIns="91440" tIns="45720" rIns="91440" bIns="45720" anchor="t"/>
          <a:lstStyle/>
          <a:p>
            <a:pPr lvl="1"/>
            <a:r>
              <a:rPr lang="en-GB" dirty="0">
                <a:cs typeface="Arial"/>
              </a:rPr>
              <a:t>Recognise there is a significant burden of RSV.</a:t>
            </a:r>
            <a:endParaRPr lang="en-GB" dirty="0"/>
          </a:p>
          <a:p>
            <a:pPr lvl="1"/>
            <a:r>
              <a:rPr lang="en-GB" dirty="0"/>
              <a:t>Have been monitoring products in development and reviewing the latest evidence on products in late-stage development, or newly licensed to protect neonates and infants and older adults.</a:t>
            </a:r>
            <a:endParaRPr lang="en-US" dirty="0">
              <a:cs typeface="Arial"/>
            </a:endParaRPr>
          </a:p>
          <a:p>
            <a:pPr lvl="1"/>
            <a:r>
              <a:rPr lang="en-GB" dirty="0"/>
              <a:t>In June 2023 JCVI advised that an RSV programme that is cost effective should be developed for infants. </a:t>
            </a:r>
          </a:p>
          <a:p>
            <a:pPr lvl="1"/>
            <a:r>
              <a:rPr lang="en-GB" dirty="0">
                <a:solidFill>
                  <a:srgbClr val="00B0F0"/>
                </a:solidFill>
                <a:hlinkClick r:id="rId4">
                  <a:extLst>
                    <a:ext uri="{A12FA001-AC4F-418D-AE19-62706E023703}">
                      <ahyp:hlinkClr xmlns:ahyp="http://schemas.microsoft.com/office/drawing/2018/hyperlinkcolor" val="tx"/>
                    </a:ext>
                  </a:extLst>
                </a:hlinkClick>
              </a:rPr>
              <a:t>Respiratory syncytial virus (RSV) immunisation programme: JCVI advice, 7 June 2023 - GOV.UK (www.gov.uk)</a:t>
            </a:r>
            <a:endParaRPr lang="en-GB" dirty="0">
              <a:solidFill>
                <a:srgbClr val="00B0F0"/>
              </a:solidFill>
              <a:cs typeface="Arial"/>
            </a:endParaRPr>
          </a:p>
          <a:p>
            <a:pPr lvl="1"/>
            <a:r>
              <a:rPr lang="en-GB" dirty="0">
                <a:cs typeface="Arial"/>
              </a:rPr>
              <a:t>JCVI statement September 2023: </a:t>
            </a:r>
            <a:r>
              <a:rPr lang="en-GB" dirty="0">
                <a:solidFill>
                  <a:srgbClr val="00B0F0"/>
                </a:solidFill>
                <a:cs typeface="Arial"/>
                <a:hlinkClick r:id="rId5">
                  <a:extLst>
                    <a:ext uri="{A12FA001-AC4F-418D-AE19-62706E023703}">
                      <ahyp:hlinkClr xmlns:ahyp="http://schemas.microsoft.com/office/drawing/2018/hyperlinkcolor" val="tx"/>
                    </a:ext>
                  </a:extLst>
                </a:hlinkClick>
              </a:rPr>
              <a:t>Respiratory syncytial virus (RSV) immunisation programme for infants and older adults: JCVI full statement, 11 September 2023 - GOV.UK (www.gov.uk)</a:t>
            </a:r>
            <a:endParaRPr lang="en-GB" dirty="0">
              <a:solidFill>
                <a:srgbClr val="00B0F0"/>
              </a:solidFill>
              <a:cs typeface="Arial"/>
            </a:endParaRPr>
          </a:p>
          <a:p>
            <a:pPr lvl="2">
              <a:buFont typeface="Wingdings" panose="05000000000000000000" pitchFamily="2" charset="2"/>
              <a:buChar char="Ø"/>
            </a:pPr>
            <a:endParaRPr lang="en-GB" dirty="0">
              <a:cs typeface="Arial"/>
            </a:endParaRPr>
          </a:p>
          <a:p>
            <a:pPr lvl="3">
              <a:buFont typeface="Wingdings" panose="05000000000000000000" pitchFamily="2" charset="2"/>
              <a:buChar char="Ø"/>
            </a:pPr>
            <a:endParaRPr lang="en-GB" dirty="0">
              <a:cs typeface="Arial"/>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12</a:t>
            </a:fld>
            <a:endParaRPr lang="en-GB"/>
          </a:p>
        </p:txBody>
      </p:sp>
      <p:pic>
        <p:nvPicPr>
          <p:cNvPr id="14" name="Audio 13">
            <a:hlinkClick r:id="" action="ppaction://media"/>
            <a:extLst>
              <a:ext uri="{FF2B5EF4-FFF2-40B4-BE49-F238E27FC236}">
                <a16:creationId xmlns:a16="http://schemas.microsoft.com/office/drawing/2014/main" id="{43F65A81-350E-BDA4-DEE6-126192876778}"/>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866609836"/>
      </p:ext>
    </p:extLst>
  </p:cSld>
  <p:clrMapOvr>
    <a:masterClrMapping/>
  </p:clrMapOvr>
  <mc:AlternateContent xmlns:mc="http://schemas.openxmlformats.org/markup-compatibility/2006" xmlns:p14="http://schemas.microsoft.com/office/powerpoint/2010/main">
    <mc:Choice Requires="p14">
      <p:transition spd="slow" p14:dur="2000" advTm="44629"/>
    </mc:Choice>
    <mc:Fallback xmlns="">
      <p:transition spd="slow" advTm="446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C10BC-BF65-CCA9-449F-EFC20930C2C5}"/>
              </a:ext>
            </a:extLst>
          </p:cNvPr>
          <p:cNvSpPr>
            <a:spLocks noGrp="1"/>
          </p:cNvSpPr>
          <p:nvPr>
            <p:ph type="title"/>
          </p:nvPr>
        </p:nvSpPr>
        <p:spPr>
          <a:xfrm>
            <a:off x="838200" y="136525"/>
            <a:ext cx="10515600" cy="1325563"/>
          </a:xfrm>
        </p:spPr>
        <p:txBody>
          <a:bodyPr lIns="91440" tIns="45720" rIns="91440" bIns="45720" anchor="t"/>
          <a:lstStyle/>
          <a:p>
            <a:pPr algn="ctr"/>
            <a:r>
              <a:rPr lang="en-GB" b="1">
                <a:cs typeface="Arial"/>
              </a:rPr>
              <a:t>RSV Programme to </a:t>
            </a:r>
            <a:br>
              <a:rPr lang="en-GB" b="1">
                <a:cs typeface="Arial"/>
              </a:rPr>
            </a:br>
            <a:r>
              <a:rPr lang="en-GB" b="1">
                <a:cs typeface="Arial"/>
              </a:rPr>
              <a:t>protect neonates and infants</a:t>
            </a:r>
            <a:endParaRPr lang="en-US" b="1"/>
          </a:p>
        </p:txBody>
      </p:sp>
      <p:sp>
        <p:nvSpPr>
          <p:cNvPr id="3" name="Content Placeholder 2">
            <a:extLst>
              <a:ext uri="{FF2B5EF4-FFF2-40B4-BE49-F238E27FC236}">
                <a16:creationId xmlns:a16="http://schemas.microsoft.com/office/drawing/2014/main" id="{210EA084-4A4B-9D1D-4677-D67E55973549}"/>
              </a:ext>
            </a:extLst>
          </p:cNvPr>
          <p:cNvSpPr>
            <a:spLocks noGrp="1"/>
          </p:cNvSpPr>
          <p:nvPr>
            <p:ph idx="1"/>
          </p:nvPr>
        </p:nvSpPr>
        <p:spPr/>
        <p:txBody>
          <a:bodyPr lIns="91440" tIns="45720" rIns="91440" bIns="45720" anchor="t"/>
          <a:lstStyle/>
          <a:p>
            <a:pPr marL="0" indent="0">
              <a:buNone/>
            </a:pPr>
            <a:endParaRPr lang="en-US" sz="2000" dirty="0">
              <a:cs typeface="Arial"/>
            </a:endParaRPr>
          </a:p>
          <a:p>
            <a:pPr marL="0" indent="0">
              <a:buNone/>
            </a:pPr>
            <a:r>
              <a:rPr lang="en-US" sz="2000" b="1" dirty="0">
                <a:cs typeface="Arial"/>
              </a:rPr>
              <a:t>Options being considered</a:t>
            </a:r>
            <a:r>
              <a:rPr lang="en-US" sz="2000" dirty="0">
                <a:cs typeface="Arial"/>
              </a:rPr>
              <a:t>:</a:t>
            </a:r>
          </a:p>
          <a:p>
            <a:r>
              <a:rPr lang="en-GB" sz="2000" dirty="0">
                <a:cs typeface="Arial"/>
              </a:rPr>
              <a:t>A universal maternal vaccination programme being seasonal (July to December) or year-round</a:t>
            </a:r>
          </a:p>
          <a:p>
            <a:pPr marL="0" indent="0">
              <a:buNone/>
            </a:pPr>
            <a:r>
              <a:rPr lang="en-GB" sz="2000" dirty="0">
                <a:cs typeface="Arial"/>
              </a:rPr>
              <a:t>or</a:t>
            </a:r>
          </a:p>
          <a:p>
            <a:r>
              <a:rPr lang="en-GB" sz="2000" dirty="0">
                <a:cs typeface="Arial"/>
              </a:rPr>
              <a:t>A universal passive immunisation programme to protect infants from RSV being seasonal (July to February with catch up) or year-round</a:t>
            </a:r>
          </a:p>
          <a:p>
            <a:pPr marL="0" indent="0">
              <a:buNone/>
            </a:pPr>
            <a:endParaRPr lang="en-GB" sz="2000" b="1" dirty="0">
              <a:cs typeface="Arial"/>
            </a:endParaRPr>
          </a:p>
          <a:p>
            <a:pPr marL="0" indent="0">
              <a:buNone/>
            </a:pPr>
            <a:r>
              <a:rPr lang="en-GB" sz="2000" b="1" dirty="0">
                <a:cs typeface="Arial"/>
              </a:rPr>
              <a:t>There is no decision at present regarding maternal or neonatal programme</a:t>
            </a:r>
          </a:p>
          <a:p>
            <a:pPr marL="0" indent="0">
              <a:buNone/>
            </a:pPr>
            <a:r>
              <a:rPr lang="en-GB" sz="2000" b="1" dirty="0">
                <a:cs typeface="Arial"/>
              </a:rPr>
              <a:t>Potential start date for new vaccination programme September 2024</a:t>
            </a:r>
          </a:p>
          <a:p>
            <a:pPr marL="0" indent="0">
              <a:buNone/>
            </a:pPr>
            <a:r>
              <a:rPr lang="en-GB" sz="2000" b="1" dirty="0">
                <a:cs typeface="Arial"/>
              </a:rPr>
              <a:t>Further information to follow</a:t>
            </a:r>
          </a:p>
          <a:p>
            <a:pPr marL="0" indent="0">
              <a:buNone/>
            </a:pPr>
            <a:endParaRPr lang="en-GB" sz="2000" dirty="0">
              <a:cs typeface="Arial"/>
            </a:endParaRPr>
          </a:p>
          <a:p>
            <a:endParaRPr lang="en-GB" sz="2400" dirty="0">
              <a:cs typeface="Arial"/>
            </a:endParaRPr>
          </a:p>
          <a:p>
            <a:endParaRPr lang="en-US" dirty="0">
              <a:cs typeface="Arial"/>
            </a:endParaRPr>
          </a:p>
        </p:txBody>
      </p:sp>
      <p:sp>
        <p:nvSpPr>
          <p:cNvPr id="5" name="Slide Number Placeholder 4">
            <a:extLst>
              <a:ext uri="{FF2B5EF4-FFF2-40B4-BE49-F238E27FC236}">
                <a16:creationId xmlns:a16="http://schemas.microsoft.com/office/drawing/2014/main" id="{DA15E1F3-8C46-2DC3-5782-D23EE6AEF6A8}"/>
              </a:ext>
            </a:extLst>
          </p:cNvPr>
          <p:cNvSpPr>
            <a:spLocks noGrp="1"/>
          </p:cNvSpPr>
          <p:nvPr>
            <p:ph type="sldNum" sz="quarter" idx="12"/>
          </p:nvPr>
        </p:nvSpPr>
        <p:spPr/>
        <p:txBody>
          <a:bodyPr/>
          <a:lstStyle/>
          <a:p>
            <a:fld id="{561D0CCE-8DCC-44DC-A653-AE62B1D84A52}" type="slidenum">
              <a:rPr lang="en-GB" smtClean="0"/>
              <a:pPr/>
              <a:t>13</a:t>
            </a:fld>
            <a:endParaRPr lang="en-GB"/>
          </a:p>
        </p:txBody>
      </p:sp>
      <p:pic>
        <p:nvPicPr>
          <p:cNvPr id="17" name="Audio 16">
            <a:hlinkClick r:id="" action="ppaction://media"/>
            <a:extLst>
              <a:ext uri="{FF2B5EF4-FFF2-40B4-BE49-F238E27FC236}">
                <a16:creationId xmlns:a16="http://schemas.microsoft.com/office/drawing/2014/main" id="{484F4AC8-C8B1-2813-DFEF-D10CC3905F80}"/>
              </a:ext>
            </a:extLst>
          </p:cNvPr>
          <p:cNvPicPr>
            <a:picLocks noChangeAspect="1"/>
          </p:cNvPicPr>
          <p:nvPr>
            <a:audioFile r:link="rId2"/>
            <p:extLst>
              <p:ext uri="{DAA4B4D4-6D71-4841-9C94-3DE7FCFB9230}">
                <p14:media xmlns:p14="http://schemas.microsoft.com/office/powerpoint/2010/main" r:embed="rId1"/>
              </p:ext>
            </p:extLst>
          </p:nvPr>
        </p:nvPicPr>
        <p:blipFill>
          <a:blip r:embed="rId4"/>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159066578"/>
      </p:ext>
    </p:extLst>
  </p:cSld>
  <p:clrMapOvr>
    <a:masterClrMapping/>
  </p:clrMapOvr>
  <mc:AlternateContent xmlns:mc="http://schemas.openxmlformats.org/markup-compatibility/2006" xmlns:p14="http://schemas.microsoft.com/office/powerpoint/2010/main">
    <mc:Choice Requires="p14">
      <p:transition spd="slow" p14:dur="2000" advTm="56517"/>
    </mc:Choice>
    <mc:Fallback xmlns="">
      <p:transition spd="slow" advTm="565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CB0B67-1307-9D01-2ACF-8C6F7BEF1097}"/>
              </a:ext>
            </a:extLst>
          </p:cNvPr>
          <p:cNvSpPr>
            <a:spLocks noGrp="1"/>
          </p:cNvSpPr>
          <p:nvPr>
            <p:ph type="title"/>
          </p:nvPr>
        </p:nvSpPr>
        <p:spPr/>
        <p:txBody>
          <a:bodyPr lIns="91440" tIns="45720" rIns="91440" bIns="45720" anchor="t"/>
          <a:lstStyle/>
          <a:p>
            <a:r>
              <a:rPr lang="en-GB" b="1">
                <a:cs typeface="Arial"/>
              </a:rPr>
              <a:t>Vaccine change: Prenatal pertussis vaccination</a:t>
            </a:r>
            <a:br>
              <a:rPr lang="en-GB" b="1"/>
            </a:br>
            <a:br>
              <a:rPr lang="en-GB" b="1"/>
            </a:br>
            <a:br>
              <a:rPr lang="en-GB" b="1"/>
            </a:br>
            <a:br>
              <a:rPr lang="en-GB"/>
            </a:br>
            <a:br>
              <a:rPr lang="en-GB"/>
            </a:br>
            <a:br>
              <a:rPr lang="en-GB"/>
            </a:br>
            <a:br>
              <a:rPr lang="en-GB"/>
            </a:br>
            <a:br>
              <a:rPr lang="en-GB"/>
            </a:br>
            <a:br>
              <a:rPr lang="en-GB"/>
            </a:br>
            <a:endParaRPr lang="en-GB">
              <a:cs typeface="Arial"/>
            </a:endParaRPr>
          </a:p>
        </p:txBody>
      </p:sp>
      <p:sp>
        <p:nvSpPr>
          <p:cNvPr id="3" name="Content Placeholder 2">
            <a:extLst>
              <a:ext uri="{FF2B5EF4-FFF2-40B4-BE49-F238E27FC236}">
                <a16:creationId xmlns:a16="http://schemas.microsoft.com/office/drawing/2014/main" id="{D499804B-3392-F43E-9662-9DF5E7E127C1}"/>
              </a:ext>
            </a:extLst>
          </p:cNvPr>
          <p:cNvSpPr>
            <a:spLocks noGrp="1"/>
          </p:cNvSpPr>
          <p:nvPr>
            <p:ph idx="1"/>
          </p:nvPr>
        </p:nvSpPr>
        <p:spPr>
          <a:xfrm>
            <a:off x="838200" y="1687017"/>
            <a:ext cx="10515600" cy="4351338"/>
          </a:xfrm>
        </p:spPr>
        <p:txBody>
          <a:bodyPr lIns="91440" tIns="45720" rIns="91440" bIns="45720" anchor="t"/>
          <a:lstStyle/>
          <a:p>
            <a:r>
              <a:rPr lang="en-GB" sz="2000" dirty="0">
                <a:ea typeface="Calibri" panose="020F0502020204030204" pitchFamily="34" charset="0"/>
                <a:cs typeface="Arial"/>
              </a:rPr>
              <a:t>At a JCVI meeting in October 2022 results from the </a:t>
            </a:r>
            <a:r>
              <a:rPr lang="en-GB" sz="2000" dirty="0" err="1">
                <a:ea typeface="Calibri" panose="020F0502020204030204" pitchFamily="34" charset="0"/>
                <a:cs typeface="Arial"/>
              </a:rPr>
              <a:t>IMaP</a:t>
            </a:r>
            <a:r>
              <a:rPr lang="en-GB" sz="2000" dirty="0">
                <a:ea typeface="Calibri" panose="020F0502020204030204" pitchFamily="34" charset="0"/>
                <a:cs typeface="Arial"/>
              </a:rPr>
              <a:t> studies were reviewed, the outcome was:</a:t>
            </a:r>
            <a:endParaRPr lang="en-US" sz="2000" dirty="0">
              <a:cs typeface="Arial"/>
            </a:endParaRPr>
          </a:p>
          <a:p>
            <a:r>
              <a:rPr lang="en-GB" sz="2000" dirty="0">
                <a:ea typeface="Calibri" panose="020F0502020204030204" pitchFamily="34" charset="0"/>
                <a:cs typeface="Arial"/>
              </a:rPr>
              <a:t>To use a non-IPV containing vaccine in the maternal programme, to address the potential immunity gap caused by the blunting effect observed in the </a:t>
            </a:r>
            <a:r>
              <a:rPr lang="en-GB" sz="2000" dirty="0" err="1">
                <a:ea typeface="Calibri" panose="020F0502020204030204" pitchFamily="34" charset="0"/>
                <a:cs typeface="Arial"/>
              </a:rPr>
              <a:t>IMaP</a:t>
            </a:r>
            <a:r>
              <a:rPr lang="en-GB" sz="2000" dirty="0">
                <a:ea typeface="Calibri" panose="020F0502020204030204" pitchFamily="34" charset="0"/>
                <a:cs typeface="Arial"/>
              </a:rPr>
              <a:t> study</a:t>
            </a:r>
            <a:endParaRPr lang="en-GB" sz="2000" dirty="0">
              <a:cs typeface="Arial"/>
            </a:endParaRPr>
          </a:p>
          <a:p>
            <a:r>
              <a:rPr lang="en-GB" sz="2000" dirty="0">
                <a:ea typeface="+mn-lt"/>
                <a:cs typeface="+mn-lt"/>
              </a:rPr>
              <a:t>JCVI agreed that the overall priority remains to ensure that a maternal pertussis campaign is in place as the programme continues to save lives. If a non-IPV containing pertussis vaccine with a UK marketing authorisation could be secured at a cost-effective price, it would be preferable to switch at the next contract opportunity, otherwise to maintain the programme as is.</a:t>
            </a:r>
            <a:endParaRPr lang="en-GB" sz="2000" dirty="0">
              <a:cs typeface="Arial"/>
            </a:endParaRPr>
          </a:p>
          <a:p>
            <a:pPr marL="0" indent="0">
              <a:buNone/>
            </a:pPr>
            <a:r>
              <a:rPr lang="en-GB" sz="2000" dirty="0">
                <a:solidFill>
                  <a:srgbClr val="00B0F0"/>
                </a:solidFill>
                <a:ea typeface="+mn-lt"/>
                <a:cs typeface="+mn-lt"/>
                <a:hlinkClick r:id="rId4">
                  <a:extLst>
                    <a:ext uri="{A12FA001-AC4F-418D-AE19-62706E023703}">
                      <ahyp:hlinkClr xmlns:ahyp="http://schemas.microsoft.com/office/drawing/2018/hyperlinkcolor" val="tx"/>
                    </a:ext>
                  </a:extLst>
                </a:hlinkClick>
              </a:rPr>
              <a:t>JCVI Minutes October 2022</a:t>
            </a:r>
            <a:endParaRPr lang="en-GB" sz="2000" b="1" dirty="0">
              <a:solidFill>
                <a:srgbClr val="00B0F0"/>
              </a:solidFill>
              <a:cs typeface="Arial"/>
            </a:endParaRPr>
          </a:p>
          <a:p>
            <a:pPr marL="0" indent="0">
              <a:buNone/>
            </a:pPr>
            <a:r>
              <a:rPr lang="en-GB" sz="2000" dirty="0">
                <a:solidFill>
                  <a:srgbClr val="00B0F0"/>
                </a:solidFill>
                <a:latin typeface="Arial"/>
                <a:cs typeface="Calibri"/>
              </a:rPr>
              <a:t> </a:t>
            </a:r>
            <a:r>
              <a:rPr lang="en-GB" sz="2000" dirty="0">
                <a:solidFill>
                  <a:srgbClr val="00B0F0"/>
                </a:solidFill>
                <a:latin typeface="Arial"/>
                <a:cs typeface="Calibri"/>
                <a:hlinkClick r:id="rId5">
                  <a:extLst>
                    <a:ext uri="{A12FA001-AC4F-418D-AE19-62706E023703}">
                      <ahyp:hlinkClr xmlns:ahyp="http://schemas.microsoft.com/office/drawing/2018/hyperlinkcolor" val="tx"/>
                    </a:ext>
                  </a:extLst>
                </a:hlinkClick>
              </a:rPr>
              <a:t>iMAP2 - Health Research Authority (hra.nhs.uk)</a:t>
            </a:r>
            <a:r>
              <a:rPr lang="en-GB" sz="2000" dirty="0">
                <a:solidFill>
                  <a:srgbClr val="00B0F0"/>
                </a:solidFill>
                <a:latin typeface="Arial"/>
                <a:cs typeface="Calibri"/>
              </a:rPr>
              <a:t>  &amp;  </a:t>
            </a:r>
            <a:r>
              <a:rPr lang="en-GB" sz="2000" dirty="0">
                <a:solidFill>
                  <a:srgbClr val="00B0F0"/>
                </a:solidFill>
                <a:latin typeface="Arial"/>
                <a:cs typeface="Calibri"/>
                <a:hlinkClick r:id="rId6">
                  <a:extLst>
                    <a:ext uri="{A12FA001-AC4F-418D-AE19-62706E023703}">
                      <ahyp:hlinkClr xmlns:ahyp="http://schemas.microsoft.com/office/drawing/2018/hyperlinkcolor" val="tx"/>
                    </a:ext>
                  </a:extLst>
                </a:hlinkClick>
              </a:rPr>
              <a:t>iMAP3- Health Research Authority (hra.nhs.uk)</a:t>
            </a:r>
            <a:r>
              <a:rPr lang="en-GB" sz="2000" dirty="0">
                <a:solidFill>
                  <a:srgbClr val="00B0F0"/>
                </a:solidFill>
                <a:latin typeface="Arial"/>
                <a:cs typeface="Calibri"/>
              </a:rPr>
              <a:t>  </a:t>
            </a:r>
            <a:endParaRPr lang="en-GB" dirty="0">
              <a:solidFill>
                <a:srgbClr val="00B0F0"/>
              </a:solidFill>
              <a:latin typeface="Arial"/>
              <a:cs typeface="Arial"/>
            </a:endParaRPr>
          </a:p>
          <a:p>
            <a:endParaRPr lang="en-GB" dirty="0">
              <a:cs typeface="Arial"/>
            </a:endParaRPr>
          </a:p>
          <a:p>
            <a:endParaRPr lang="en-GB" dirty="0">
              <a:cs typeface="Arial"/>
            </a:endParaRPr>
          </a:p>
        </p:txBody>
      </p:sp>
      <p:sp>
        <p:nvSpPr>
          <p:cNvPr id="5" name="Slide Number Placeholder 4">
            <a:extLst>
              <a:ext uri="{FF2B5EF4-FFF2-40B4-BE49-F238E27FC236}">
                <a16:creationId xmlns:a16="http://schemas.microsoft.com/office/drawing/2014/main" id="{EF60DD91-7EBD-C2DB-A478-13E32E29CA25}"/>
              </a:ext>
            </a:extLst>
          </p:cNvPr>
          <p:cNvSpPr>
            <a:spLocks noGrp="1"/>
          </p:cNvSpPr>
          <p:nvPr>
            <p:ph type="sldNum" sz="quarter" idx="12"/>
          </p:nvPr>
        </p:nvSpPr>
        <p:spPr/>
        <p:txBody>
          <a:bodyPr/>
          <a:lstStyle/>
          <a:p>
            <a:fld id="{561D0CCE-8DCC-44DC-A653-AE62B1D84A52}" type="slidenum">
              <a:rPr lang="en-GB" smtClean="0"/>
              <a:pPr/>
              <a:t>14</a:t>
            </a:fld>
            <a:endParaRPr lang="en-GB"/>
          </a:p>
        </p:txBody>
      </p:sp>
      <p:pic>
        <p:nvPicPr>
          <p:cNvPr id="41" name="Audio 40">
            <a:hlinkClick r:id="" action="ppaction://media"/>
            <a:extLst>
              <a:ext uri="{FF2B5EF4-FFF2-40B4-BE49-F238E27FC236}">
                <a16:creationId xmlns:a16="http://schemas.microsoft.com/office/drawing/2014/main" id="{1986A0C4-2DE6-695F-03FC-2DEED0C1A775}"/>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17716691"/>
      </p:ext>
    </p:extLst>
  </p:cSld>
  <p:clrMapOvr>
    <a:masterClrMapping/>
  </p:clrMapOvr>
  <mc:AlternateContent xmlns:mc="http://schemas.openxmlformats.org/markup-compatibility/2006" xmlns:p14="http://schemas.microsoft.com/office/powerpoint/2010/main">
    <mc:Choice Requires="p14">
      <p:transition spd="slow" p14:dur="2000" advTm="63578"/>
    </mc:Choice>
    <mc:Fallback xmlns="">
      <p:transition spd="slow" advTm="635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1"/>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AED02-683B-E510-7B14-68240CB15E06}"/>
              </a:ext>
            </a:extLst>
          </p:cNvPr>
          <p:cNvSpPr>
            <a:spLocks noGrp="1"/>
          </p:cNvSpPr>
          <p:nvPr>
            <p:ph type="title"/>
          </p:nvPr>
        </p:nvSpPr>
        <p:spPr>
          <a:xfrm>
            <a:off x="788719" y="246372"/>
            <a:ext cx="10515600" cy="1325563"/>
          </a:xfrm>
        </p:spPr>
        <p:txBody>
          <a:bodyPr lIns="91440" tIns="45720" rIns="91440" bIns="45720" anchor="t"/>
          <a:lstStyle/>
          <a:p>
            <a:r>
              <a:rPr lang="en-GB" b="1">
                <a:cs typeface="Arial"/>
              </a:rPr>
              <a:t>Prenatal pertussis vaccine change</a:t>
            </a:r>
          </a:p>
        </p:txBody>
      </p:sp>
      <p:sp>
        <p:nvSpPr>
          <p:cNvPr id="3" name="Content Placeholder 2">
            <a:extLst>
              <a:ext uri="{FF2B5EF4-FFF2-40B4-BE49-F238E27FC236}">
                <a16:creationId xmlns:a16="http://schemas.microsoft.com/office/drawing/2014/main" id="{9BA70103-19F0-0A93-CBB0-26754A16CAB0}"/>
              </a:ext>
            </a:extLst>
          </p:cNvPr>
          <p:cNvSpPr>
            <a:spLocks noGrp="1"/>
          </p:cNvSpPr>
          <p:nvPr>
            <p:ph idx="1"/>
          </p:nvPr>
        </p:nvSpPr>
        <p:spPr/>
        <p:txBody>
          <a:bodyPr lIns="91440" tIns="45720" rIns="91440" bIns="45720" anchor="t"/>
          <a:lstStyle/>
          <a:p>
            <a:r>
              <a:rPr lang="en-GB" sz="2400" b="1" dirty="0">
                <a:cs typeface="Arial"/>
              </a:rPr>
              <a:t>Introduction of </a:t>
            </a:r>
            <a:r>
              <a:rPr lang="en-GB" sz="2400" b="1" dirty="0" err="1">
                <a:cs typeface="Arial"/>
              </a:rPr>
              <a:t>Adacel</a:t>
            </a:r>
            <a:r>
              <a:rPr lang="en-GB" sz="2400" b="1" dirty="0">
                <a:cs typeface="Arial"/>
              </a:rPr>
              <a:t> (Tdap), a non-IPV containing vaccine in the prenatal pertussis vaccination programme –preferred vaccine over Boostrix-IPV (</a:t>
            </a:r>
            <a:r>
              <a:rPr lang="en-GB" sz="2400" b="1" dirty="0" err="1">
                <a:cs typeface="Arial"/>
              </a:rPr>
              <a:t>dTaP</a:t>
            </a:r>
            <a:r>
              <a:rPr lang="en-GB" sz="2400" b="1" dirty="0">
                <a:cs typeface="Arial"/>
              </a:rPr>
              <a:t>/IPV) </a:t>
            </a:r>
          </a:p>
          <a:p>
            <a:r>
              <a:rPr lang="en-GB" sz="2400" b="1" dirty="0">
                <a:cs typeface="Arial"/>
              </a:rPr>
              <a:t>Introduction of </a:t>
            </a:r>
            <a:r>
              <a:rPr lang="en-GB" sz="2400" b="1" dirty="0" err="1">
                <a:cs typeface="Arial"/>
              </a:rPr>
              <a:t>Adacel</a:t>
            </a:r>
            <a:r>
              <a:rPr lang="en-GB" sz="2400" b="1" dirty="0">
                <a:cs typeface="Arial"/>
              </a:rPr>
              <a:t> expected July 2024</a:t>
            </a:r>
          </a:p>
          <a:p>
            <a:pPr marL="0" indent="0">
              <a:buNone/>
            </a:pPr>
            <a:endParaRPr lang="en-US" sz="2400" dirty="0">
              <a:cs typeface="Arial"/>
            </a:endParaRPr>
          </a:p>
          <a:p>
            <a:r>
              <a:rPr lang="en-US" sz="2400" dirty="0">
                <a:cs typeface="Arial"/>
              </a:rPr>
              <a:t>The </a:t>
            </a:r>
            <a:r>
              <a:rPr lang="en-US" sz="2400" dirty="0" err="1">
                <a:cs typeface="Arial"/>
              </a:rPr>
              <a:t>Adacel</a:t>
            </a:r>
            <a:r>
              <a:rPr lang="en-US" sz="2400" dirty="0">
                <a:cs typeface="Arial"/>
              </a:rPr>
              <a:t> (Tdap) vaccine is manufactured by Sanofi</a:t>
            </a:r>
          </a:p>
          <a:p>
            <a:r>
              <a:rPr lang="en-US" sz="2400" dirty="0">
                <a:cs typeface="Arial"/>
              </a:rPr>
              <a:t>The vaccine contains tetanus, diphtheria and pertussis (acellular) antigens and was licensed for UK use in April 2016.</a:t>
            </a:r>
          </a:p>
          <a:p>
            <a:r>
              <a:rPr lang="en-US" sz="2400" dirty="0">
                <a:cs typeface="Arial"/>
              </a:rPr>
              <a:t>The prenatal pertussis vaccine change project board also aims to raise awareness and increase uptake generally for this </a:t>
            </a:r>
            <a:r>
              <a:rPr lang="en-US" sz="2400" dirty="0" err="1">
                <a:cs typeface="Arial"/>
              </a:rPr>
              <a:t>programme</a:t>
            </a:r>
            <a:r>
              <a:rPr lang="en-US" sz="2400" dirty="0">
                <a:cs typeface="Arial"/>
              </a:rPr>
              <a:t>. </a:t>
            </a:r>
          </a:p>
          <a:p>
            <a:endParaRPr lang="en-US" sz="2400" dirty="0">
              <a:cs typeface="Arial"/>
            </a:endParaRPr>
          </a:p>
          <a:p>
            <a:endParaRPr lang="en-US" dirty="0">
              <a:cs typeface="Arial"/>
            </a:endParaRPr>
          </a:p>
        </p:txBody>
      </p:sp>
      <p:sp>
        <p:nvSpPr>
          <p:cNvPr id="5" name="Slide Number Placeholder 4">
            <a:extLst>
              <a:ext uri="{FF2B5EF4-FFF2-40B4-BE49-F238E27FC236}">
                <a16:creationId xmlns:a16="http://schemas.microsoft.com/office/drawing/2014/main" id="{A29D3C57-E39D-38B0-B8D2-D321CFF457D7}"/>
              </a:ext>
            </a:extLst>
          </p:cNvPr>
          <p:cNvSpPr>
            <a:spLocks noGrp="1"/>
          </p:cNvSpPr>
          <p:nvPr>
            <p:ph type="sldNum" sz="quarter" idx="12"/>
          </p:nvPr>
        </p:nvSpPr>
        <p:spPr/>
        <p:txBody>
          <a:bodyPr/>
          <a:lstStyle/>
          <a:p>
            <a:fld id="{561D0CCE-8DCC-44DC-A653-AE62B1D84A52}" type="slidenum">
              <a:rPr lang="en-GB" smtClean="0"/>
              <a:pPr/>
              <a:t>15</a:t>
            </a:fld>
            <a:endParaRPr lang="en-GB"/>
          </a:p>
        </p:txBody>
      </p:sp>
      <p:pic>
        <p:nvPicPr>
          <p:cNvPr id="31" name="Audio 30">
            <a:hlinkClick r:id="" action="ppaction://media"/>
            <a:extLst>
              <a:ext uri="{FF2B5EF4-FFF2-40B4-BE49-F238E27FC236}">
                <a16:creationId xmlns:a16="http://schemas.microsoft.com/office/drawing/2014/main" id="{F4F6F546-984C-35B7-9C19-A3E48068BD4E}"/>
              </a:ext>
            </a:extLst>
          </p:cNvPr>
          <p:cNvPicPr>
            <a:picLocks noChangeAspect="1"/>
          </p:cNvPicPr>
          <p:nvPr>
            <a:audioFile r:link="rId2"/>
            <p:extLst>
              <p:ext uri="{DAA4B4D4-6D71-4841-9C94-3DE7FCFB9230}">
                <p14:media xmlns:p14="http://schemas.microsoft.com/office/powerpoint/2010/main" r:embed="rId1"/>
              </p:ext>
            </p:extLst>
          </p:nvPr>
        </p:nvPicPr>
        <p:blipFill>
          <a:blip r:embed="rId4"/>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654231506"/>
      </p:ext>
    </p:extLst>
  </p:cSld>
  <p:clrMapOvr>
    <a:masterClrMapping/>
  </p:clrMapOvr>
  <mc:AlternateContent xmlns:mc="http://schemas.openxmlformats.org/markup-compatibility/2006" xmlns:p14="http://schemas.microsoft.com/office/powerpoint/2010/main">
    <mc:Choice Requires="p14">
      <p:transition spd="slow" p14:dur="2000" advTm="60373"/>
    </mc:Choice>
    <mc:Fallback xmlns="">
      <p:transition spd="slow" advTm="603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1"/>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880A3-09DE-A14C-824F-4ABDA851FB63}"/>
              </a:ext>
            </a:extLst>
          </p:cNvPr>
          <p:cNvSpPr>
            <a:spLocks noGrp="1"/>
          </p:cNvSpPr>
          <p:nvPr>
            <p:ph type="title"/>
          </p:nvPr>
        </p:nvSpPr>
        <p:spPr/>
        <p:txBody>
          <a:bodyPr lIns="91440" tIns="45720" rIns="91440" bIns="45720" anchor="t"/>
          <a:lstStyle/>
          <a:p>
            <a:r>
              <a:rPr lang="en-US" b="1" dirty="0">
                <a:cs typeface="Arial"/>
              </a:rPr>
              <a:t>Horizon scanning: Vaccinations in Pregnancy</a:t>
            </a:r>
            <a:endParaRPr lang="en-US" b="1" dirty="0"/>
          </a:p>
        </p:txBody>
      </p:sp>
      <p:sp>
        <p:nvSpPr>
          <p:cNvPr id="3" name="Content Placeholder 2">
            <a:extLst>
              <a:ext uri="{FF2B5EF4-FFF2-40B4-BE49-F238E27FC236}">
                <a16:creationId xmlns:a16="http://schemas.microsoft.com/office/drawing/2014/main" id="{27F42A51-A439-3E10-B48F-E0ACA9D84819}"/>
              </a:ext>
            </a:extLst>
          </p:cNvPr>
          <p:cNvSpPr>
            <a:spLocks noGrp="1"/>
          </p:cNvSpPr>
          <p:nvPr>
            <p:ph idx="1"/>
          </p:nvPr>
        </p:nvSpPr>
        <p:spPr/>
        <p:txBody>
          <a:bodyPr lIns="91440" tIns="45720" rIns="91440" bIns="45720" anchor="t"/>
          <a:lstStyle/>
          <a:p>
            <a:endParaRPr lang="en-US" dirty="0">
              <a:cs typeface="Arial"/>
            </a:endParaRPr>
          </a:p>
          <a:p>
            <a:endParaRPr lang="en-US" dirty="0">
              <a:cs typeface="Arial"/>
            </a:endParaRPr>
          </a:p>
          <a:p>
            <a:r>
              <a:rPr lang="en-US" dirty="0">
                <a:cs typeface="Arial"/>
              </a:rPr>
              <a:t>Future maternal vaccine against group B streptococcus (GBS)</a:t>
            </a:r>
          </a:p>
          <a:p>
            <a:pPr marL="0" indent="0">
              <a:buNone/>
            </a:pPr>
            <a:endParaRPr lang="en-US" dirty="0">
              <a:cs typeface="Arial"/>
            </a:endParaRPr>
          </a:p>
          <a:p>
            <a:pPr marL="0" indent="0">
              <a:buNone/>
            </a:pPr>
            <a:endParaRPr lang="en-US" dirty="0">
              <a:cs typeface="Arial"/>
            </a:endParaRPr>
          </a:p>
        </p:txBody>
      </p:sp>
      <p:sp>
        <p:nvSpPr>
          <p:cNvPr id="5" name="Slide Number Placeholder 4">
            <a:extLst>
              <a:ext uri="{FF2B5EF4-FFF2-40B4-BE49-F238E27FC236}">
                <a16:creationId xmlns:a16="http://schemas.microsoft.com/office/drawing/2014/main" id="{94B89178-03F8-5CAF-B976-C57A80E56F6D}"/>
              </a:ext>
            </a:extLst>
          </p:cNvPr>
          <p:cNvSpPr>
            <a:spLocks noGrp="1"/>
          </p:cNvSpPr>
          <p:nvPr>
            <p:ph type="sldNum" sz="quarter" idx="12"/>
          </p:nvPr>
        </p:nvSpPr>
        <p:spPr/>
        <p:txBody>
          <a:bodyPr/>
          <a:lstStyle/>
          <a:p>
            <a:fld id="{561D0CCE-8DCC-44DC-A653-AE62B1D84A52}" type="slidenum">
              <a:rPr lang="en-GB" smtClean="0"/>
              <a:pPr/>
              <a:t>16</a:t>
            </a:fld>
            <a:endParaRPr lang="en-GB"/>
          </a:p>
        </p:txBody>
      </p:sp>
      <p:pic>
        <p:nvPicPr>
          <p:cNvPr id="18" name="Audio 17">
            <a:hlinkClick r:id="" action="ppaction://media"/>
            <a:extLst>
              <a:ext uri="{FF2B5EF4-FFF2-40B4-BE49-F238E27FC236}">
                <a16:creationId xmlns:a16="http://schemas.microsoft.com/office/drawing/2014/main" id="{2D9A70DB-F68A-3A45-C67D-6D849715758C}"/>
              </a:ext>
            </a:extLst>
          </p:cNvPr>
          <p:cNvPicPr>
            <a:picLocks noChangeAspect="1"/>
          </p:cNvPicPr>
          <p:nvPr>
            <a:audioFile r:link="rId2"/>
            <p:extLst>
              <p:ext uri="{DAA4B4D4-6D71-4841-9C94-3DE7FCFB9230}">
                <p14:media xmlns:p14="http://schemas.microsoft.com/office/powerpoint/2010/main" r:embed="rId1"/>
              </p:ext>
            </p:extLst>
          </p:nvPr>
        </p:nvPicPr>
        <p:blipFill>
          <a:blip r:embed="rId4"/>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241285245"/>
      </p:ext>
    </p:extLst>
  </p:cSld>
  <p:clrMapOvr>
    <a:masterClrMapping/>
  </p:clrMapOvr>
  <mc:AlternateContent xmlns:mc="http://schemas.openxmlformats.org/markup-compatibility/2006" xmlns:p14="http://schemas.microsoft.com/office/powerpoint/2010/main">
    <mc:Choice Requires="p14">
      <p:transition spd="slow" p14:dur="2000" advTm="16668"/>
    </mc:Choice>
    <mc:Fallback xmlns="">
      <p:transition spd="slow" advTm="166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object 33"/>
          <p:cNvSpPr txBox="1"/>
          <p:nvPr/>
        </p:nvSpPr>
        <p:spPr>
          <a:xfrm>
            <a:off x="318970" y="6040683"/>
            <a:ext cx="860234" cy="109217"/>
          </a:xfrm>
          <a:prstGeom prst="rect">
            <a:avLst/>
          </a:prstGeom>
        </p:spPr>
        <p:txBody>
          <a:bodyPr vert="horz" wrap="square" lIns="0" tIns="1925" rIns="0" bIns="0" rtlCol="0">
            <a:spAutoFit/>
          </a:bodyPr>
          <a:lstStyle/>
          <a:p>
            <a:pPr marL="7701">
              <a:spcBef>
                <a:spcPts val="15"/>
              </a:spcBef>
            </a:pPr>
            <a:r>
              <a:rPr sz="697" b="1">
                <a:solidFill>
                  <a:srgbClr val="315083"/>
                </a:solidFill>
                <a:latin typeface="Ubuntu"/>
                <a:cs typeface="Ubuntu"/>
              </a:rPr>
              <a:t>Public</a:t>
            </a:r>
            <a:r>
              <a:rPr sz="697" b="1" spc="-6">
                <a:solidFill>
                  <a:srgbClr val="315083"/>
                </a:solidFill>
                <a:latin typeface="Ubuntu"/>
                <a:cs typeface="Ubuntu"/>
              </a:rPr>
              <a:t> </a:t>
            </a:r>
            <a:r>
              <a:rPr sz="697" b="1">
                <a:solidFill>
                  <a:srgbClr val="315083"/>
                </a:solidFill>
                <a:latin typeface="Ubuntu"/>
                <a:cs typeface="Ubuntu"/>
              </a:rPr>
              <a:t>Health </a:t>
            </a:r>
            <a:r>
              <a:rPr sz="697" b="1" spc="-6">
                <a:solidFill>
                  <a:srgbClr val="315083"/>
                </a:solidFill>
                <a:latin typeface="Ubuntu"/>
                <a:cs typeface="Ubuntu"/>
              </a:rPr>
              <a:t>Wales</a:t>
            </a:r>
            <a:endParaRPr sz="697">
              <a:latin typeface="Ubuntu"/>
              <a:cs typeface="Ubuntu"/>
            </a:endParaRPr>
          </a:p>
        </p:txBody>
      </p:sp>
      <p:sp>
        <p:nvSpPr>
          <p:cNvPr id="35" name="object 35"/>
          <p:cNvSpPr txBox="1">
            <a:spLocks noGrp="1"/>
          </p:cNvSpPr>
          <p:nvPr>
            <p:ph type="sldNum" sz="quarter" idx="7"/>
          </p:nvPr>
        </p:nvSpPr>
        <p:spPr>
          <a:xfrm>
            <a:off x="19459192" y="10390166"/>
            <a:ext cx="172719" cy="189865"/>
          </a:xfrm>
          <a:prstGeom prst="rect">
            <a:avLst/>
          </a:prstGeom>
        </p:spPr>
        <p:txBody>
          <a:bodyPr vert="horz" wrap="square" lIns="0" tIns="0" rIns="0" bIns="0" rtlCol="0">
            <a:spAutoFit/>
          </a:bodyPr>
          <a:lstStyle>
            <a:defPPr>
              <a:defRPr kern="0"/>
            </a:defPPr>
            <a:lvl1pPr>
              <a:defRPr sz="1150" b="1" i="0">
                <a:solidFill>
                  <a:srgbClr val="315083"/>
                </a:solidFill>
                <a:latin typeface="Ubuntu"/>
                <a:cs typeface="Ubuntu"/>
              </a:defRPr>
            </a:lvl1pPr>
          </a:lstStyle>
          <a:p>
            <a:pPr marL="38100">
              <a:spcBef>
                <a:spcPts val="25"/>
              </a:spcBef>
            </a:pPr>
            <a:fld id="{81D60167-4931-47E6-BA6A-407CBD079E47}" type="slidenum">
              <a:rPr lang="en-GB" smtClean="0"/>
              <a:pPr marL="38100">
                <a:spcBef>
                  <a:spcPts val="25"/>
                </a:spcBef>
              </a:pPr>
              <a:t>17</a:t>
            </a:fld>
            <a:endParaRPr/>
          </a:p>
        </p:txBody>
      </p:sp>
      <p:sp>
        <p:nvSpPr>
          <p:cNvPr id="31" name="object 31"/>
          <p:cNvSpPr txBox="1">
            <a:spLocks noGrp="1"/>
          </p:cNvSpPr>
          <p:nvPr>
            <p:ph type="title"/>
          </p:nvPr>
        </p:nvSpPr>
        <p:spPr>
          <a:xfrm>
            <a:off x="174856" y="72534"/>
            <a:ext cx="6774167" cy="1045004"/>
          </a:xfrm>
          <a:prstGeom prst="rect">
            <a:avLst/>
          </a:prstGeom>
        </p:spPr>
        <p:txBody>
          <a:bodyPr vert="horz" wrap="square" lIns="0" tIns="9627" rIns="0" bIns="0" rtlCol="0">
            <a:spAutoFit/>
          </a:bodyPr>
          <a:lstStyle/>
          <a:p>
            <a:pPr marL="7701">
              <a:lnSpc>
                <a:spcPct val="100000"/>
              </a:lnSpc>
              <a:spcBef>
                <a:spcPts val="76"/>
              </a:spcBef>
            </a:pPr>
            <a:r>
              <a:rPr lang="en-GB" b="1" dirty="0"/>
              <a:t>Point of Delivery Survey</a:t>
            </a:r>
            <a:endParaRPr b="1" spc="-12" dirty="0"/>
          </a:p>
          <a:p>
            <a:pPr marL="7701">
              <a:lnSpc>
                <a:spcPct val="100000"/>
              </a:lnSpc>
              <a:spcBef>
                <a:spcPts val="127"/>
              </a:spcBef>
            </a:pPr>
            <a:r>
              <a:rPr lang="en-GB" sz="2244" spc="-6" dirty="0">
                <a:solidFill>
                  <a:srgbClr val="F43882"/>
                </a:solidFill>
                <a:latin typeface="Ubuntu-Light"/>
                <a:cs typeface="Ubuntu-Light"/>
              </a:rPr>
              <a:t>A snapshot of maternal immunisation uptake</a:t>
            </a:r>
            <a:endParaRPr sz="2244" dirty="0">
              <a:latin typeface="Ubuntu-Light"/>
              <a:cs typeface="Ubuntu-Light"/>
            </a:endParaRPr>
          </a:p>
        </p:txBody>
      </p:sp>
      <p:sp>
        <p:nvSpPr>
          <p:cNvPr id="32" name="object 32"/>
          <p:cNvSpPr txBox="1"/>
          <p:nvPr/>
        </p:nvSpPr>
        <p:spPr>
          <a:xfrm>
            <a:off x="188653" y="1192293"/>
            <a:ext cx="7074501" cy="1364169"/>
          </a:xfrm>
          <a:prstGeom prst="rect">
            <a:avLst/>
          </a:prstGeom>
        </p:spPr>
        <p:txBody>
          <a:bodyPr vert="horz" wrap="square" lIns="0" tIns="7316" rIns="0" bIns="0" rtlCol="0">
            <a:spAutoFit/>
          </a:bodyPr>
          <a:lstStyle/>
          <a:p>
            <a:pPr marL="215636" marR="3081" indent="-207935">
              <a:lnSpc>
                <a:spcPct val="100400"/>
              </a:lnSpc>
              <a:spcBef>
                <a:spcPts val="58"/>
              </a:spcBef>
              <a:buFont typeface="Arial" panose="020B0604020202020204" pitchFamily="34" charset="0"/>
              <a:buChar char="•"/>
            </a:pPr>
            <a:r>
              <a:rPr lang="en-GB" sz="1400"/>
              <a:t>Carried out in January each year</a:t>
            </a:r>
          </a:p>
          <a:p>
            <a:pPr marL="215636" marR="3081" indent="-207935">
              <a:lnSpc>
                <a:spcPct val="100400"/>
              </a:lnSpc>
              <a:spcBef>
                <a:spcPts val="58"/>
              </a:spcBef>
              <a:buFont typeface="Arial" panose="020B0604020202020204" pitchFamily="34" charset="0"/>
              <a:buChar char="•"/>
            </a:pPr>
            <a:r>
              <a:rPr lang="en-GB" sz="1400"/>
              <a:t>Denominator is all those women delivering during a 5 day period</a:t>
            </a:r>
          </a:p>
          <a:p>
            <a:pPr marL="215636" marR="3081" indent="-207935">
              <a:lnSpc>
                <a:spcPct val="100400"/>
              </a:lnSpc>
              <a:spcBef>
                <a:spcPts val="58"/>
              </a:spcBef>
              <a:buFont typeface="Arial" panose="020B0604020202020204" pitchFamily="34" charset="0"/>
              <a:buChar char="•"/>
            </a:pPr>
            <a:r>
              <a:rPr lang="en-GB" sz="1400"/>
              <a:t>All seven health boards in Wales participate</a:t>
            </a:r>
          </a:p>
          <a:p>
            <a:pPr marL="215636" marR="3081" indent="-207935">
              <a:lnSpc>
                <a:spcPct val="100400"/>
              </a:lnSpc>
              <a:spcBef>
                <a:spcPts val="58"/>
              </a:spcBef>
              <a:buFont typeface="Arial" panose="020B0604020202020204" pitchFamily="34" charset="0"/>
              <a:buChar char="•"/>
            </a:pPr>
            <a:r>
              <a:rPr lang="en-GB" sz="1400"/>
              <a:t>Standard questionnaire asks about offer of vaccinations and receipt of vaccinations</a:t>
            </a:r>
          </a:p>
          <a:p>
            <a:pPr marL="215636" marR="3081" indent="-207935">
              <a:lnSpc>
                <a:spcPct val="100400"/>
              </a:lnSpc>
              <a:spcBef>
                <a:spcPts val="58"/>
              </a:spcBef>
              <a:buFont typeface="Arial" panose="020B0604020202020204" pitchFamily="34" charset="0"/>
              <a:buChar char="•"/>
            </a:pPr>
            <a:r>
              <a:rPr lang="en-GB" sz="1400"/>
              <a:t>Timeliness of pertussis vaccination is also gathered</a:t>
            </a:r>
          </a:p>
          <a:p>
            <a:pPr marL="215636" marR="3081" indent="-207935">
              <a:lnSpc>
                <a:spcPct val="100400"/>
              </a:lnSpc>
              <a:spcBef>
                <a:spcPts val="58"/>
              </a:spcBef>
              <a:buFont typeface="Arial" panose="020B0604020202020204" pitchFamily="34" charset="0"/>
              <a:buChar char="•"/>
            </a:pPr>
            <a:r>
              <a:rPr lang="en-GB" sz="1400"/>
              <a:t>Approximately 350-400 women take part in the survey each year</a:t>
            </a:r>
          </a:p>
        </p:txBody>
      </p:sp>
      <p:pic>
        <p:nvPicPr>
          <p:cNvPr id="4" name="Picture 3">
            <a:extLst>
              <a:ext uri="{FF2B5EF4-FFF2-40B4-BE49-F238E27FC236}">
                <a16:creationId xmlns:a16="http://schemas.microsoft.com/office/drawing/2014/main" id="{E164502B-AA25-DC91-AF9F-29D425A39437}"/>
              </a:ext>
            </a:extLst>
          </p:cNvPr>
          <p:cNvPicPr>
            <a:picLocks noChangeAspect="1"/>
          </p:cNvPicPr>
          <p:nvPr/>
        </p:nvPicPr>
        <p:blipFill>
          <a:blip r:embed="rId5"/>
          <a:stretch>
            <a:fillRect/>
          </a:stretch>
        </p:blipFill>
        <p:spPr>
          <a:xfrm>
            <a:off x="153982" y="3405691"/>
            <a:ext cx="3822636" cy="2144225"/>
          </a:xfrm>
          <a:prstGeom prst="rect">
            <a:avLst/>
          </a:prstGeom>
          <a:ln>
            <a:solidFill>
              <a:schemeClr val="accent6"/>
            </a:solidFill>
          </a:ln>
        </p:spPr>
      </p:pic>
      <p:pic>
        <p:nvPicPr>
          <p:cNvPr id="5" name="Picture 4">
            <a:extLst>
              <a:ext uri="{FF2B5EF4-FFF2-40B4-BE49-F238E27FC236}">
                <a16:creationId xmlns:a16="http://schemas.microsoft.com/office/drawing/2014/main" id="{8F2CDFA2-4256-2C0F-7525-D144AEE036A6}"/>
              </a:ext>
            </a:extLst>
          </p:cNvPr>
          <p:cNvPicPr>
            <a:picLocks noChangeAspect="1"/>
          </p:cNvPicPr>
          <p:nvPr/>
        </p:nvPicPr>
        <p:blipFill>
          <a:blip r:embed="rId6"/>
          <a:stretch>
            <a:fillRect/>
          </a:stretch>
        </p:blipFill>
        <p:spPr>
          <a:xfrm>
            <a:off x="4153357" y="3417730"/>
            <a:ext cx="3885285" cy="2143748"/>
          </a:xfrm>
          <a:prstGeom prst="rect">
            <a:avLst/>
          </a:prstGeom>
          <a:ln>
            <a:solidFill>
              <a:schemeClr val="accent6"/>
            </a:solidFill>
          </a:ln>
        </p:spPr>
      </p:pic>
      <p:sp>
        <p:nvSpPr>
          <p:cNvPr id="6" name="object 32">
            <a:extLst>
              <a:ext uri="{FF2B5EF4-FFF2-40B4-BE49-F238E27FC236}">
                <a16:creationId xmlns:a16="http://schemas.microsoft.com/office/drawing/2014/main" id="{1B8D3062-403E-2DAB-2D5F-A4FC7A10C819}"/>
              </a:ext>
            </a:extLst>
          </p:cNvPr>
          <p:cNvSpPr txBox="1"/>
          <p:nvPr/>
        </p:nvSpPr>
        <p:spPr>
          <a:xfrm>
            <a:off x="174856" y="3014852"/>
            <a:ext cx="4204070" cy="305931"/>
          </a:xfrm>
          <a:prstGeom prst="rect">
            <a:avLst/>
          </a:prstGeom>
        </p:spPr>
        <p:txBody>
          <a:bodyPr vert="horz" wrap="square" lIns="0" tIns="7316" rIns="0" bIns="0" rtlCol="0">
            <a:spAutoFit/>
          </a:bodyPr>
          <a:lstStyle/>
          <a:p>
            <a:pPr marL="7701" marR="3081">
              <a:lnSpc>
                <a:spcPct val="100400"/>
              </a:lnSpc>
              <a:spcBef>
                <a:spcPts val="58"/>
              </a:spcBef>
            </a:pPr>
            <a:r>
              <a:rPr lang="en-GB" sz="970">
                <a:solidFill>
                  <a:srgbClr val="7F7F7F"/>
                </a:solidFill>
                <a:latin typeface="Ubuntu-Light"/>
                <a:cs typeface="Ubuntu-Light"/>
              </a:rPr>
              <a:t>Uptake of pertussis vaccination in pregnant women participating in the 2014/15 to 2022/23 surveys</a:t>
            </a:r>
            <a:r>
              <a:rPr lang="en-GB" sz="970" baseline="30000">
                <a:solidFill>
                  <a:srgbClr val="7F7F7F"/>
                </a:solidFill>
                <a:latin typeface="Ubuntu-Light"/>
                <a:cs typeface="Ubuntu-Light"/>
              </a:rPr>
              <a:t>1</a:t>
            </a:r>
          </a:p>
        </p:txBody>
      </p:sp>
      <p:sp>
        <p:nvSpPr>
          <p:cNvPr id="7" name="object 32">
            <a:extLst>
              <a:ext uri="{FF2B5EF4-FFF2-40B4-BE49-F238E27FC236}">
                <a16:creationId xmlns:a16="http://schemas.microsoft.com/office/drawing/2014/main" id="{053603FB-3195-3FB4-8986-00B4D7037CEC}"/>
              </a:ext>
            </a:extLst>
          </p:cNvPr>
          <p:cNvSpPr txBox="1"/>
          <p:nvPr/>
        </p:nvSpPr>
        <p:spPr>
          <a:xfrm>
            <a:off x="4627729" y="3018454"/>
            <a:ext cx="3636482" cy="305931"/>
          </a:xfrm>
          <a:prstGeom prst="rect">
            <a:avLst/>
          </a:prstGeom>
        </p:spPr>
        <p:txBody>
          <a:bodyPr vert="horz" wrap="square" lIns="0" tIns="7316" rIns="0" bIns="0" rtlCol="0">
            <a:spAutoFit/>
          </a:bodyPr>
          <a:lstStyle/>
          <a:p>
            <a:pPr marL="7701" marR="3081">
              <a:lnSpc>
                <a:spcPct val="100400"/>
              </a:lnSpc>
              <a:spcBef>
                <a:spcPts val="58"/>
              </a:spcBef>
            </a:pPr>
            <a:r>
              <a:rPr lang="en-GB" sz="970">
                <a:solidFill>
                  <a:srgbClr val="7F7F7F"/>
                </a:solidFill>
                <a:latin typeface="Ubuntu-Light"/>
                <a:cs typeface="Ubuntu-Light"/>
              </a:rPr>
              <a:t>Uptake of influenza vaccination in pregnant women participating in the 2014/15 to 2022/23 surveys</a:t>
            </a:r>
            <a:r>
              <a:rPr lang="en-GB" sz="970" baseline="30000">
                <a:solidFill>
                  <a:srgbClr val="7F7F7F"/>
                </a:solidFill>
                <a:latin typeface="Ubuntu-Light"/>
                <a:cs typeface="Ubuntu-Light"/>
              </a:rPr>
              <a:t>1</a:t>
            </a:r>
          </a:p>
        </p:txBody>
      </p:sp>
      <p:sp>
        <p:nvSpPr>
          <p:cNvPr id="8" name="object 32">
            <a:extLst>
              <a:ext uri="{FF2B5EF4-FFF2-40B4-BE49-F238E27FC236}">
                <a16:creationId xmlns:a16="http://schemas.microsoft.com/office/drawing/2014/main" id="{A8BA4A6D-5E31-29A7-4E1D-35133E0E52F4}"/>
              </a:ext>
            </a:extLst>
          </p:cNvPr>
          <p:cNvSpPr txBox="1"/>
          <p:nvPr/>
        </p:nvSpPr>
        <p:spPr>
          <a:xfrm>
            <a:off x="2832746" y="5662028"/>
            <a:ext cx="4204070" cy="156659"/>
          </a:xfrm>
          <a:prstGeom prst="rect">
            <a:avLst/>
          </a:prstGeom>
        </p:spPr>
        <p:txBody>
          <a:bodyPr vert="horz" wrap="square" lIns="0" tIns="7316" rIns="0" bIns="0" rtlCol="0">
            <a:spAutoFit/>
          </a:bodyPr>
          <a:lstStyle/>
          <a:p>
            <a:pPr marL="7701" marR="3081">
              <a:lnSpc>
                <a:spcPct val="100400"/>
              </a:lnSpc>
              <a:spcBef>
                <a:spcPts val="58"/>
              </a:spcBef>
            </a:pPr>
            <a:r>
              <a:rPr lang="en-GB" sz="970" baseline="30000">
                <a:solidFill>
                  <a:srgbClr val="7F7F7F"/>
                </a:solidFill>
                <a:latin typeface="Ubuntu-Light"/>
                <a:cs typeface="Ubuntu-Light"/>
              </a:rPr>
              <a:t>1</a:t>
            </a:r>
            <a:r>
              <a:rPr lang="en-GB" sz="970">
                <a:solidFill>
                  <a:srgbClr val="7F7F7F"/>
                </a:solidFill>
                <a:latin typeface="Ubuntu-Light"/>
                <a:cs typeface="Ubuntu-Light"/>
              </a:rPr>
              <a:t>Bars indicate 95% confidence intervals.</a:t>
            </a:r>
            <a:endParaRPr lang="en-GB" sz="970" baseline="30000">
              <a:solidFill>
                <a:srgbClr val="7F7F7F"/>
              </a:solidFill>
              <a:latin typeface="Ubuntu-Light"/>
              <a:cs typeface="Ubuntu-Light"/>
            </a:endParaRPr>
          </a:p>
        </p:txBody>
      </p:sp>
      <p:pic>
        <p:nvPicPr>
          <p:cNvPr id="9" name="Picture 8" descr="A screenshot of a medical information&#10;&#10;Description automatically generated">
            <a:extLst>
              <a:ext uri="{FF2B5EF4-FFF2-40B4-BE49-F238E27FC236}">
                <a16:creationId xmlns:a16="http://schemas.microsoft.com/office/drawing/2014/main" id="{33962EE3-1915-9A83-A1BF-8115A746C6D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44138" y="444068"/>
            <a:ext cx="3976189" cy="5705832"/>
          </a:xfrm>
          <a:prstGeom prst="rect">
            <a:avLst/>
          </a:prstGeom>
          <a:ln>
            <a:solidFill>
              <a:schemeClr val="accent6"/>
            </a:solidFill>
          </a:ln>
        </p:spPr>
      </p:pic>
      <p:sp>
        <p:nvSpPr>
          <p:cNvPr id="10" name="object 32">
            <a:extLst>
              <a:ext uri="{FF2B5EF4-FFF2-40B4-BE49-F238E27FC236}">
                <a16:creationId xmlns:a16="http://schemas.microsoft.com/office/drawing/2014/main" id="{67194B5A-4873-A7CD-C1F1-81913A74814D}"/>
              </a:ext>
            </a:extLst>
          </p:cNvPr>
          <p:cNvSpPr txBox="1"/>
          <p:nvPr/>
        </p:nvSpPr>
        <p:spPr>
          <a:xfrm>
            <a:off x="183062" y="5855290"/>
            <a:ext cx="7855580" cy="171535"/>
          </a:xfrm>
          <a:prstGeom prst="rect">
            <a:avLst/>
          </a:prstGeom>
        </p:spPr>
        <p:txBody>
          <a:bodyPr vert="horz" wrap="square" lIns="0" tIns="7316" rIns="0" bIns="0" rtlCol="0">
            <a:spAutoFit/>
          </a:bodyPr>
          <a:lstStyle/>
          <a:p>
            <a:pPr marL="7701" marR="3081">
              <a:lnSpc>
                <a:spcPct val="100400"/>
              </a:lnSpc>
              <a:spcBef>
                <a:spcPts val="58"/>
              </a:spcBef>
            </a:pPr>
            <a:r>
              <a:rPr lang="en-GB" sz="1600" baseline="30000">
                <a:solidFill>
                  <a:srgbClr val="002060"/>
                </a:solidFill>
                <a:latin typeface="Ubuntu-Light"/>
                <a:cs typeface="Ubuntu-Light"/>
              </a:rPr>
              <a:t>https://nhswales365.sharepoint.com/sites/PHW_VPDPComms/SitePages/Immunisation-uptake-in-pregnancy.aspx</a:t>
            </a:r>
          </a:p>
        </p:txBody>
      </p:sp>
      <p:pic>
        <p:nvPicPr>
          <p:cNvPr id="28" name="Audio 27">
            <a:hlinkClick r:id="" action="ppaction://media"/>
            <a:extLst>
              <a:ext uri="{FF2B5EF4-FFF2-40B4-BE49-F238E27FC236}">
                <a16:creationId xmlns:a16="http://schemas.microsoft.com/office/drawing/2014/main" id="{FA2CA7F5-1672-205D-3485-62C66ACE76D8}"/>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744382506"/>
      </p:ext>
    </p:extLst>
  </p:cSld>
  <p:clrMapOvr>
    <a:masterClrMapping/>
  </p:clrMapOvr>
  <mc:AlternateContent xmlns:mc="http://schemas.openxmlformats.org/markup-compatibility/2006" xmlns:p14="http://schemas.microsoft.com/office/powerpoint/2010/main">
    <mc:Choice Requires="p14">
      <p:transition spd="slow" p14:dur="2000" advTm="59337"/>
    </mc:Choice>
    <mc:Fallback xmlns="">
      <p:transition spd="slow" advTm="593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8"/>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BA1A9-361C-4A52-538C-A922D322BCFA}"/>
              </a:ext>
            </a:extLst>
          </p:cNvPr>
          <p:cNvSpPr>
            <a:spLocks noGrp="1"/>
          </p:cNvSpPr>
          <p:nvPr>
            <p:ph type="title"/>
          </p:nvPr>
        </p:nvSpPr>
        <p:spPr>
          <a:xfrm>
            <a:off x="504264" y="318824"/>
            <a:ext cx="6985747" cy="1347974"/>
          </a:xfrm>
        </p:spPr>
        <p:txBody>
          <a:bodyPr lIns="91440" tIns="45720" rIns="91440" bIns="45720" anchor="t"/>
          <a:lstStyle/>
          <a:p>
            <a:r>
              <a:rPr lang="en-US" sz="3200" b="1" dirty="0">
                <a:ea typeface="+mj-lt"/>
                <a:cs typeface="+mj-lt"/>
              </a:rPr>
              <a:t>Saving Lives, Improving Mothers’ Care 2023: Lay Summary </a:t>
            </a:r>
            <a:r>
              <a:rPr lang="en-US" sz="3200" b="1" dirty="0">
                <a:cs typeface="Arial"/>
              </a:rPr>
              <a:t>MBRRACE- UK </a:t>
            </a:r>
            <a:br>
              <a:rPr lang="en-US" sz="3200" dirty="0">
                <a:cs typeface="Arial"/>
              </a:rPr>
            </a:br>
            <a:br>
              <a:rPr lang="en-US" sz="3200" dirty="0">
                <a:cs typeface="Arial"/>
              </a:rPr>
            </a:br>
            <a:endParaRPr lang="en-US" sz="3200" dirty="0">
              <a:cs typeface="Arial"/>
            </a:endParaRPr>
          </a:p>
        </p:txBody>
      </p:sp>
      <p:pic>
        <p:nvPicPr>
          <p:cNvPr id="6" name="Content Placeholder 5" descr="A poster of a pregnant person&#10;&#10;Description automatically generated">
            <a:extLst>
              <a:ext uri="{FF2B5EF4-FFF2-40B4-BE49-F238E27FC236}">
                <a16:creationId xmlns:a16="http://schemas.microsoft.com/office/drawing/2014/main" id="{91526D34-C8EB-BB77-1E4C-0A8C37780753}"/>
              </a:ext>
            </a:extLst>
          </p:cNvPr>
          <p:cNvPicPr>
            <a:picLocks noGrp="1" noChangeAspect="1"/>
          </p:cNvPicPr>
          <p:nvPr>
            <p:ph idx="1"/>
          </p:nvPr>
        </p:nvPicPr>
        <p:blipFill rotWithShape="1">
          <a:blip r:embed="rId4"/>
          <a:srcRect l="2062" r="1289" b="188"/>
          <a:stretch/>
        </p:blipFill>
        <p:spPr>
          <a:xfrm>
            <a:off x="7475053" y="211978"/>
            <a:ext cx="4211633" cy="5931383"/>
          </a:xfrm>
          <a:prstGeom prst="rect">
            <a:avLst/>
          </a:prstGeom>
          <a:ln>
            <a:noFill/>
          </a:ln>
          <a:effectLst>
            <a:outerShdw blurRad="292100" dist="139700" dir="2700000" algn="tl" rotWithShape="0">
              <a:srgbClr val="333333">
                <a:alpha val="65000"/>
              </a:srgbClr>
            </a:outerShdw>
          </a:effectLst>
        </p:spPr>
      </p:pic>
      <p:sp>
        <p:nvSpPr>
          <p:cNvPr id="5" name="Slide Number Placeholder 4">
            <a:extLst>
              <a:ext uri="{FF2B5EF4-FFF2-40B4-BE49-F238E27FC236}">
                <a16:creationId xmlns:a16="http://schemas.microsoft.com/office/drawing/2014/main" id="{8BF9FAC8-A71F-8672-63C6-7E956AE66119}"/>
              </a:ext>
            </a:extLst>
          </p:cNvPr>
          <p:cNvSpPr>
            <a:spLocks noGrp="1"/>
          </p:cNvSpPr>
          <p:nvPr>
            <p:ph type="sldNum" sz="quarter" idx="12"/>
          </p:nvPr>
        </p:nvSpPr>
        <p:spPr/>
        <p:txBody>
          <a:bodyPr/>
          <a:lstStyle/>
          <a:p>
            <a:fld id="{561D0CCE-8DCC-44DC-A653-AE62B1D84A52}" type="slidenum">
              <a:rPr lang="en-GB" smtClean="0"/>
              <a:pPr/>
              <a:t>18</a:t>
            </a:fld>
            <a:endParaRPr lang="en-GB"/>
          </a:p>
        </p:txBody>
      </p:sp>
      <p:sp>
        <p:nvSpPr>
          <p:cNvPr id="7" name="TextBox 6">
            <a:extLst>
              <a:ext uri="{FF2B5EF4-FFF2-40B4-BE49-F238E27FC236}">
                <a16:creationId xmlns:a16="http://schemas.microsoft.com/office/drawing/2014/main" id="{ED6D58BF-A8F8-75EC-EA0E-DC6C859D2CD0}"/>
              </a:ext>
            </a:extLst>
          </p:cNvPr>
          <p:cNvSpPr txBox="1"/>
          <p:nvPr/>
        </p:nvSpPr>
        <p:spPr>
          <a:xfrm>
            <a:off x="504264" y="1879787"/>
            <a:ext cx="6975662" cy="30469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dirty="0">
                <a:solidFill>
                  <a:srgbClr val="FF0000"/>
                </a:solidFill>
                <a:cs typeface="Arial"/>
              </a:rPr>
              <a:t>33 women died </a:t>
            </a:r>
            <a:r>
              <a:rPr lang="en-GB" sz="2400" dirty="0">
                <a:cs typeface="Arial"/>
              </a:rPr>
              <a:t>as a result of COVID-19 and this was the </a:t>
            </a:r>
            <a:r>
              <a:rPr lang="en-GB" sz="2400" b="1" dirty="0">
                <a:solidFill>
                  <a:srgbClr val="FF0000"/>
                </a:solidFill>
                <a:cs typeface="Arial"/>
              </a:rPr>
              <a:t>leading cause of maternal death</a:t>
            </a:r>
            <a:r>
              <a:rPr lang="en-GB" sz="2400" dirty="0">
                <a:solidFill>
                  <a:srgbClr val="FF0000"/>
                </a:solidFill>
                <a:cs typeface="Arial"/>
              </a:rPr>
              <a:t> </a:t>
            </a:r>
            <a:r>
              <a:rPr lang="en-GB" sz="2400" dirty="0">
                <a:cs typeface="Arial"/>
              </a:rPr>
              <a:t>in the UK between 2019 and 2021 during or up to 6 weeks after the end of pregnancy. </a:t>
            </a:r>
          </a:p>
          <a:p>
            <a:endParaRPr lang="en-GB" sz="2400" dirty="0">
              <a:cs typeface="Arial"/>
            </a:endParaRPr>
          </a:p>
          <a:p>
            <a:endParaRPr lang="en-US" sz="2400" dirty="0">
              <a:cs typeface="Arial"/>
            </a:endParaRPr>
          </a:p>
          <a:p>
            <a:pPr marL="457200" indent="-457200">
              <a:buFont typeface="Arial"/>
              <a:buChar char="•"/>
            </a:pPr>
            <a:r>
              <a:rPr lang="en-US" sz="2400" b="1" dirty="0">
                <a:ea typeface="+mn-lt"/>
                <a:cs typeface="+mn-lt"/>
              </a:rPr>
              <a:t>Make sure women take up vaccinations  during pregnancy.</a:t>
            </a:r>
            <a:endParaRPr lang="en-US" sz="2400" b="1" dirty="0">
              <a:cs typeface="Arial"/>
            </a:endParaRPr>
          </a:p>
        </p:txBody>
      </p:sp>
      <p:sp>
        <p:nvSpPr>
          <p:cNvPr id="3" name="Rectangle 2"/>
          <p:cNvSpPr/>
          <p:nvPr/>
        </p:nvSpPr>
        <p:spPr>
          <a:xfrm>
            <a:off x="464575" y="6201459"/>
            <a:ext cx="9517625" cy="646331"/>
          </a:xfrm>
          <a:prstGeom prst="rect">
            <a:avLst/>
          </a:prstGeom>
        </p:spPr>
        <p:txBody>
          <a:bodyPr wrap="square">
            <a:spAutoFit/>
          </a:bodyPr>
          <a:lstStyle/>
          <a:p>
            <a:r>
              <a:rPr lang="en-GB">
                <a:latin typeface="Calibri" panose="020F0502020204030204" pitchFamily="34" charset="0"/>
                <a:hlinkClick r:id="rId5"/>
              </a:rPr>
              <a:t>https://www.npeu.ox.ac.uk/assets/downloads/mbrrace-uk/reports/maternal-report-2023/MBRRACE-UK_Maternal_Report_2023_-_Lay_Summary.pdf</a:t>
            </a:r>
            <a:endParaRPr lang="en-GB"/>
          </a:p>
        </p:txBody>
      </p:sp>
      <p:pic>
        <p:nvPicPr>
          <p:cNvPr id="22" name="Audio 21">
            <a:hlinkClick r:id="" action="ppaction://media"/>
            <a:extLst>
              <a:ext uri="{FF2B5EF4-FFF2-40B4-BE49-F238E27FC236}">
                <a16:creationId xmlns:a16="http://schemas.microsoft.com/office/drawing/2014/main" id="{FDC347FD-8B62-85EF-FBB3-098D239F4750}"/>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491522672"/>
      </p:ext>
    </p:extLst>
  </p:cSld>
  <p:clrMapOvr>
    <a:masterClrMapping/>
  </p:clrMapOvr>
  <mc:AlternateContent xmlns:mc="http://schemas.openxmlformats.org/markup-compatibility/2006" xmlns:p14="http://schemas.microsoft.com/office/powerpoint/2010/main">
    <mc:Choice Requires="p14">
      <p:transition spd="slow" p14:dur="2000" advTm="30784"/>
    </mc:Choice>
    <mc:Fallback xmlns="">
      <p:transition spd="slow" advTm="307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2"/>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57371-E7EB-BE3B-F29C-53EF7B129474}"/>
              </a:ext>
            </a:extLst>
          </p:cNvPr>
          <p:cNvSpPr>
            <a:spLocks noGrp="1"/>
          </p:cNvSpPr>
          <p:nvPr>
            <p:ph type="title"/>
          </p:nvPr>
        </p:nvSpPr>
        <p:spPr>
          <a:xfrm>
            <a:off x="608834" y="116383"/>
            <a:ext cx="10515600" cy="854075"/>
          </a:xfrm>
        </p:spPr>
        <p:txBody>
          <a:bodyPr/>
          <a:lstStyle/>
          <a:p>
            <a:r>
              <a:rPr lang="en-GB" dirty="0"/>
              <a:t>Key messages:</a:t>
            </a:r>
          </a:p>
        </p:txBody>
      </p:sp>
      <p:sp>
        <p:nvSpPr>
          <p:cNvPr id="3" name="Content Placeholder 2">
            <a:extLst>
              <a:ext uri="{FF2B5EF4-FFF2-40B4-BE49-F238E27FC236}">
                <a16:creationId xmlns:a16="http://schemas.microsoft.com/office/drawing/2014/main" id="{D69B66E9-D1DD-DCA2-BFC7-914BFDC5DAE9}"/>
              </a:ext>
            </a:extLst>
          </p:cNvPr>
          <p:cNvSpPr>
            <a:spLocks noGrp="1"/>
          </p:cNvSpPr>
          <p:nvPr>
            <p:ph idx="1"/>
          </p:nvPr>
        </p:nvSpPr>
        <p:spPr>
          <a:xfrm>
            <a:off x="574998" y="1024964"/>
            <a:ext cx="10583272" cy="1033401"/>
          </a:xfrm>
          <a:solidFill>
            <a:schemeClr val="accent1"/>
          </a:solidFill>
          <a:ln>
            <a:solidFill>
              <a:schemeClr val="accent1"/>
            </a:solidFill>
          </a:ln>
        </p:spPr>
        <p:txBody>
          <a:bodyPr/>
          <a:lstStyle/>
          <a:p>
            <a:r>
              <a:rPr lang="en-GB" sz="2400"/>
              <a:t>Vaccination is the safest and most effective way of protecting pregnant women and their babies against serious illnesses such as whooping cough, flu and COVID-19.</a:t>
            </a:r>
          </a:p>
        </p:txBody>
      </p:sp>
      <p:sp>
        <p:nvSpPr>
          <p:cNvPr id="5" name="Slide Number Placeholder 4">
            <a:extLst>
              <a:ext uri="{FF2B5EF4-FFF2-40B4-BE49-F238E27FC236}">
                <a16:creationId xmlns:a16="http://schemas.microsoft.com/office/drawing/2014/main" id="{872DBC59-95CA-2D3C-299F-5610A7755064}"/>
              </a:ext>
            </a:extLst>
          </p:cNvPr>
          <p:cNvSpPr>
            <a:spLocks noGrp="1"/>
          </p:cNvSpPr>
          <p:nvPr>
            <p:ph type="sldNum" sz="quarter" idx="12"/>
          </p:nvPr>
        </p:nvSpPr>
        <p:spPr/>
        <p:txBody>
          <a:bodyPr/>
          <a:lstStyle/>
          <a:p>
            <a:fld id="{561D0CCE-8DCC-44DC-A653-AE62B1D84A52}" type="slidenum">
              <a:rPr lang="en-GB" smtClean="0"/>
              <a:pPr/>
              <a:t>19</a:t>
            </a:fld>
            <a:endParaRPr lang="en-GB"/>
          </a:p>
        </p:txBody>
      </p:sp>
      <p:pic>
        <p:nvPicPr>
          <p:cNvPr id="7" name="Picture 6" descr="A close-up of a baby's hand&#10;&#10;Description automatically generated">
            <a:extLst>
              <a:ext uri="{FF2B5EF4-FFF2-40B4-BE49-F238E27FC236}">
                <a16:creationId xmlns:a16="http://schemas.microsoft.com/office/drawing/2014/main" id="{0654262F-331F-53FC-8DC0-D3C2DA0DD3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19893" y="2539908"/>
            <a:ext cx="4586635" cy="3056562"/>
          </a:xfrm>
          <a:prstGeom prst="rect">
            <a:avLst/>
          </a:prstGeom>
        </p:spPr>
      </p:pic>
      <p:sp>
        <p:nvSpPr>
          <p:cNvPr id="10" name="TextBox 9">
            <a:extLst>
              <a:ext uri="{FF2B5EF4-FFF2-40B4-BE49-F238E27FC236}">
                <a16:creationId xmlns:a16="http://schemas.microsoft.com/office/drawing/2014/main" id="{5CD58911-E0FC-02FC-992C-A7906B67C665}"/>
              </a:ext>
            </a:extLst>
          </p:cNvPr>
          <p:cNvSpPr txBox="1"/>
          <p:nvPr/>
        </p:nvSpPr>
        <p:spPr>
          <a:xfrm>
            <a:off x="85472" y="2150711"/>
            <a:ext cx="7330651" cy="3724096"/>
          </a:xfrm>
          <a:prstGeom prst="rect">
            <a:avLst/>
          </a:prstGeom>
          <a:solidFill>
            <a:schemeClr val="bg1"/>
          </a:solidFill>
        </p:spPr>
        <p:txBody>
          <a:bodyPr wrap="square" rtlCol="0">
            <a:spAutoFit/>
          </a:bodyPr>
          <a:lstStyle/>
          <a:p>
            <a:r>
              <a:rPr lang="en-GB" sz="2000"/>
              <a:t>        </a:t>
            </a:r>
            <a:r>
              <a:rPr lang="en-GB" b="1"/>
              <a:t>Risks to the mother and the unborn child include:</a:t>
            </a:r>
          </a:p>
          <a:p>
            <a:endParaRPr lang="en-GB"/>
          </a:p>
          <a:p>
            <a:pPr marL="742950" lvl="1" indent="-285750">
              <a:buFont typeface="Arial" panose="020B0604020202020204" pitchFamily="34" charset="0"/>
              <a:buChar char="•"/>
            </a:pPr>
            <a:r>
              <a:rPr lang="en-GB"/>
              <a:t>Increased risks of complications for the mother</a:t>
            </a:r>
          </a:p>
          <a:p>
            <a:pPr marL="742950" lvl="1" indent="-285750">
              <a:buFont typeface="Arial" panose="020B0604020202020204" pitchFamily="34" charset="0"/>
              <a:buChar char="•"/>
            </a:pPr>
            <a:r>
              <a:rPr lang="en-GB"/>
              <a:t>Perinatal mortality, prematurity, low birth weight and increased risk of death in neonates too young to have their own vaccines.</a:t>
            </a:r>
          </a:p>
          <a:p>
            <a:pPr marL="742950" lvl="1" indent="-285750">
              <a:buFont typeface="Arial" panose="020B0604020202020204" pitchFamily="34" charset="0"/>
              <a:buChar char="•"/>
            </a:pPr>
            <a:r>
              <a:rPr lang="en-GB"/>
              <a:t>Congenital rubella syndrome for the unborn baby </a:t>
            </a:r>
          </a:p>
          <a:p>
            <a:pPr marL="742950" lvl="1" indent="-285750">
              <a:buFont typeface="Arial" panose="020B0604020202020204" pitchFamily="34" charset="0"/>
              <a:buChar char="•"/>
            </a:pPr>
            <a:r>
              <a:rPr lang="en-GB"/>
              <a:t>Future risk of cirrhosis and liver cancer for the infant (Hep B)</a:t>
            </a:r>
          </a:p>
          <a:p>
            <a:pPr marL="742950" lvl="1" indent="-285750">
              <a:buFont typeface="Arial" panose="020B0604020202020204" pitchFamily="34" charset="0"/>
              <a:buChar char="•"/>
            </a:pPr>
            <a:endParaRPr lang="en-GB"/>
          </a:p>
          <a:p>
            <a:r>
              <a:rPr lang="en-GB" sz="2400"/>
              <a:t>Healthcare professionals are a </a:t>
            </a:r>
            <a:r>
              <a:rPr lang="en-GB" sz="2400" b="1">
                <a:solidFill>
                  <a:srgbClr val="00B0F0"/>
                </a:solidFill>
              </a:rPr>
              <a:t>trusted voice</a:t>
            </a:r>
            <a:r>
              <a:rPr lang="en-GB" sz="2400">
                <a:solidFill>
                  <a:srgbClr val="00B0F0"/>
                </a:solidFill>
              </a:rPr>
              <a:t> </a:t>
            </a:r>
            <a:r>
              <a:rPr lang="en-GB" sz="2400"/>
              <a:t>and an important source of information about vaccination in pregnancy. </a:t>
            </a:r>
            <a:r>
              <a:rPr lang="en-GB" sz="2400" b="1">
                <a:solidFill>
                  <a:srgbClr val="00B0F0"/>
                </a:solidFill>
              </a:rPr>
              <a:t>Make every contact count.</a:t>
            </a:r>
          </a:p>
          <a:p>
            <a:pPr marL="285750" indent="-285750">
              <a:buFont typeface="Arial" panose="020B0604020202020204" pitchFamily="34" charset="0"/>
              <a:buChar char="•"/>
            </a:pPr>
            <a:endParaRPr lang="en-GB"/>
          </a:p>
        </p:txBody>
      </p:sp>
      <p:pic>
        <p:nvPicPr>
          <p:cNvPr id="35" name="Audio 34">
            <a:hlinkClick r:id="" action="ppaction://media"/>
            <a:extLst>
              <a:ext uri="{FF2B5EF4-FFF2-40B4-BE49-F238E27FC236}">
                <a16:creationId xmlns:a16="http://schemas.microsoft.com/office/drawing/2014/main" id="{B0DD2C88-0339-39FB-E569-16FE2AFFF1F8}"/>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522621481"/>
      </p:ext>
    </p:extLst>
  </p:cSld>
  <p:clrMapOvr>
    <a:masterClrMapping/>
  </p:clrMapOvr>
  <mc:AlternateContent xmlns:mc="http://schemas.openxmlformats.org/markup-compatibility/2006" xmlns:p14="http://schemas.microsoft.com/office/powerpoint/2010/main">
    <mc:Choice Requires="p14">
      <p:transition spd="slow" p14:dur="2000" advTm="74005"/>
    </mc:Choice>
    <mc:Fallback xmlns="">
      <p:transition spd="slow" advTm="740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BA3EA-B147-3A8D-D671-9A88B62E0F17}"/>
              </a:ext>
            </a:extLst>
          </p:cNvPr>
          <p:cNvSpPr>
            <a:spLocks noGrp="1"/>
          </p:cNvSpPr>
          <p:nvPr>
            <p:ph type="title"/>
          </p:nvPr>
        </p:nvSpPr>
        <p:spPr/>
        <p:txBody>
          <a:bodyPr/>
          <a:lstStyle/>
          <a:p>
            <a:r>
              <a:rPr lang="en-GB" b="1" dirty="0"/>
              <a:t>Current vaccinations in pregnancy</a:t>
            </a:r>
          </a:p>
        </p:txBody>
      </p:sp>
      <p:sp>
        <p:nvSpPr>
          <p:cNvPr id="3" name="Content Placeholder 2">
            <a:extLst>
              <a:ext uri="{FF2B5EF4-FFF2-40B4-BE49-F238E27FC236}">
                <a16:creationId xmlns:a16="http://schemas.microsoft.com/office/drawing/2014/main" id="{600FEB91-805E-ECB5-B64C-B7905E422AD7}"/>
              </a:ext>
            </a:extLst>
          </p:cNvPr>
          <p:cNvSpPr>
            <a:spLocks noGrp="1"/>
          </p:cNvSpPr>
          <p:nvPr>
            <p:ph idx="1"/>
          </p:nvPr>
        </p:nvSpPr>
        <p:spPr/>
        <p:txBody>
          <a:bodyPr/>
          <a:lstStyle/>
          <a:p>
            <a:r>
              <a:rPr lang="en-GB" b="1" dirty="0">
                <a:solidFill>
                  <a:srgbClr val="002060"/>
                </a:solidFill>
                <a:latin typeface="Arial" panose="020B0604020202020204" pitchFamily="34" charset="0"/>
                <a:cs typeface="Arial" panose="020B0604020202020204" pitchFamily="34" charset="0"/>
              </a:rPr>
              <a:t>W</a:t>
            </a:r>
            <a:r>
              <a:rPr lang="en-GB" b="1" i="0" dirty="0">
                <a:solidFill>
                  <a:srgbClr val="002060"/>
                </a:solidFill>
                <a:effectLst/>
                <a:latin typeface="Arial" panose="020B0604020202020204" pitchFamily="34" charset="0"/>
                <a:cs typeface="Arial" panose="020B0604020202020204" pitchFamily="34" charset="0"/>
              </a:rPr>
              <a:t>hooping cough vaccine </a:t>
            </a:r>
            <a:r>
              <a:rPr lang="en-GB" b="0" i="0" dirty="0">
                <a:solidFill>
                  <a:srgbClr val="000000"/>
                </a:solidFill>
                <a:effectLst/>
                <a:latin typeface="Arial" panose="020B0604020202020204" pitchFamily="34" charset="0"/>
                <a:cs typeface="Arial" panose="020B0604020202020204" pitchFamily="34" charset="0"/>
              </a:rPr>
              <a:t>– from week 16 of pregnancy</a:t>
            </a:r>
            <a:endParaRPr lang="en-GB" b="1" dirty="0">
              <a:solidFill>
                <a:srgbClr val="002060"/>
              </a:solidFill>
              <a:latin typeface="Arial" panose="020B0604020202020204" pitchFamily="34" charset="0"/>
              <a:cs typeface="Arial" panose="020B0604020202020204" pitchFamily="34" charset="0"/>
            </a:endParaRPr>
          </a:p>
          <a:p>
            <a:pPr algn="l">
              <a:buFont typeface="Arial" panose="020B0604020202020204" pitchFamily="34" charset="0"/>
              <a:buChar char="•"/>
            </a:pPr>
            <a:r>
              <a:rPr lang="en-GB" b="1" dirty="0">
                <a:solidFill>
                  <a:srgbClr val="002060"/>
                </a:solidFill>
                <a:latin typeface="Arial" panose="020B0604020202020204" pitchFamily="34" charset="0"/>
                <a:cs typeface="Arial" panose="020B0604020202020204" pitchFamily="34" charset="0"/>
              </a:rPr>
              <a:t>F</a:t>
            </a:r>
            <a:r>
              <a:rPr lang="en-GB" b="1" i="0" dirty="0">
                <a:solidFill>
                  <a:srgbClr val="002060"/>
                </a:solidFill>
                <a:effectLst/>
                <a:latin typeface="Arial" panose="020B0604020202020204" pitchFamily="34" charset="0"/>
                <a:cs typeface="Arial" panose="020B0604020202020204" pitchFamily="34" charset="0"/>
              </a:rPr>
              <a:t>lu vaccine </a:t>
            </a:r>
            <a:r>
              <a:rPr lang="en-GB" b="0" i="0" dirty="0">
                <a:solidFill>
                  <a:srgbClr val="000000"/>
                </a:solidFill>
                <a:effectLst/>
                <a:latin typeface="Arial" panose="020B0604020202020204" pitchFamily="34" charset="0"/>
                <a:cs typeface="Arial" panose="020B0604020202020204" pitchFamily="34" charset="0"/>
              </a:rPr>
              <a:t>– at any stage in pregnancy during flu season (September to March)</a:t>
            </a:r>
          </a:p>
          <a:p>
            <a:r>
              <a:rPr lang="en-GB" b="1" dirty="0">
                <a:solidFill>
                  <a:srgbClr val="002060"/>
                </a:solidFill>
                <a:latin typeface="Arial" panose="020B0604020202020204" pitchFamily="34" charset="0"/>
                <a:cs typeface="Arial" panose="020B0604020202020204" pitchFamily="34" charset="0"/>
              </a:rPr>
              <a:t>C</a:t>
            </a:r>
            <a:r>
              <a:rPr lang="en-GB" b="1" i="0" dirty="0">
                <a:solidFill>
                  <a:srgbClr val="002060"/>
                </a:solidFill>
                <a:effectLst/>
                <a:latin typeface="Arial" panose="020B0604020202020204" pitchFamily="34" charset="0"/>
                <a:cs typeface="Arial" panose="020B0604020202020204" pitchFamily="34" charset="0"/>
              </a:rPr>
              <a:t>oronavirus (COVID-19) vaccine </a:t>
            </a:r>
            <a:r>
              <a:rPr lang="en-GB" b="0" i="0" dirty="0">
                <a:solidFill>
                  <a:srgbClr val="000000"/>
                </a:solidFill>
                <a:effectLst/>
                <a:latin typeface="Arial" panose="020B0604020202020204" pitchFamily="34" charset="0"/>
                <a:cs typeface="Arial" panose="020B0604020202020204" pitchFamily="34" charset="0"/>
              </a:rPr>
              <a:t>– at any stage in pregnancy currently during the winter respiratory vaccination campaign (September to March)</a:t>
            </a:r>
          </a:p>
          <a:p>
            <a:pPr marL="0" indent="0">
              <a:buNone/>
            </a:pPr>
            <a:endParaRPr lang="en-GB" dirty="0"/>
          </a:p>
          <a:p>
            <a:pPr marL="0" indent="0">
              <a:buNone/>
            </a:pPr>
            <a:endParaRPr lang="en-GB" dirty="0"/>
          </a:p>
        </p:txBody>
      </p:sp>
      <p:sp>
        <p:nvSpPr>
          <p:cNvPr id="5" name="Slide Number Placeholder 4">
            <a:extLst>
              <a:ext uri="{FF2B5EF4-FFF2-40B4-BE49-F238E27FC236}">
                <a16:creationId xmlns:a16="http://schemas.microsoft.com/office/drawing/2014/main" id="{AF14ED99-26B3-4C6B-D89F-E0E72E85646A}"/>
              </a:ext>
            </a:extLst>
          </p:cNvPr>
          <p:cNvSpPr>
            <a:spLocks noGrp="1"/>
          </p:cNvSpPr>
          <p:nvPr>
            <p:ph type="sldNum" sz="quarter" idx="12"/>
          </p:nvPr>
        </p:nvSpPr>
        <p:spPr/>
        <p:txBody>
          <a:bodyPr/>
          <a:lstStyle/>
          <a:p>
            <a:fld id="{561D0CCE-8DCC-44DC-A653-AE62B1D84A52}" type="slidenum">
              <a:rPr lang="en-GB" smtClean="0"/>
              <a:pPr/>
              <a:t>2</a:t>
            </a:fld>
            <a:endParaRPr lang="en-GB"/>
          </a:p>
        </p:txBody>
      </p:sp>
      <p:pic>
        <p:nvPicPr>
          <p:cNvPr id="20" name="Audio 19">
            <a:hlinkClick r:id="" action="ppaction://media"/>
            <a:extLst>
              <a:ext uri="{FF2B5EF4-FFF2-40B4-BE49-F238E27FC236}">
                <a16:creationId xmlns:a16="http://schemas.microsoft.com/office/drawing/2014/main" id="{E90189BE-32DD-F721-D0A9-71FB2E9B65DA}"/>
              </a:ext>
            </a:extLst>
          </p:cNvPr>
          <p:cNvPicPr>
            <a:picLocks noChangeAspect="1"/>
          </p:cNvPicPr>
          <p:nvPr>
            <a:audioFile r:link="rId2"/>
            <p:extLst>
              <p:ext uri="{DAA4B4D4-6D71-4841-9C94-3DE7FCFB9230}">
                <p14:media xmlns:p14="http://schemas.microsoft.com/office/powerpoint/2010/main" r:embed="rId1"/>
              </p:ext>
            </p:extLst>
          </p:nvPr>
        </p:nvPicPr>
        <p:blipFill>
          <a:blip r:embed="rId4"/>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970343853"/>
      </p:ext>
    </p:extLst>
  </p:cSld>
  <p:clrMapOvr>
    <a:masterClrMapping/>
  </p:clrMapOvr>
  <mc:AlternateContent xmlns:mc="http://schemas.openxmlformats.org/markup-compatibility/2006" xmlns:p14="http://schemas.microsoft.com/office/powerpoint/2010/main">
    <mc:Choice Requires="p14">
      <p:transition spd="slow" p14:dur="2000" advTm="33856"/>
    </mc:Choice>
    <mc:Fallback xmlns="">
      <p:transition spd="slow" advTm="338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3"/>
            <a:ext cx="11914598" cy="2753054"/>
          </a:xfrm>
        </p:spPr>
        <p:txBody>
          <a:bodyPr lIns="91440" tIns="45720" rIns="91440" bIns="45720" anchor="t">
            <a:normAutofit/>
          </a:bodyPr>
          <a:lstStyle/>
          <a:p>
            <a:r>
              <a:rPr lang="en-GB" sz="2800">
                <a:latin typeface="+mn-lt"/>
              </a:rPr>
              <a:t>Contact:</a:t>
            </a:r>
          </a:p>
          <a:p>
            <a:r>
              <a:rPr lang="en-GB" sz="2800">
                <a:latin typeface="Arial"/>
                <a:cs typeface="Arial"/>
              </a:rPr>
              <a:t>Public Health Wales Vaccines </a:t>
            </a:r>
            <a:endParaRPr lang="en-GB" sz="2800"/>
          </a:p>
          <a:p>
            <a:r>
              <a:rPr lang="en-GB" sz="2800">
                <a:latin typeface="+mn-lt"/>
              </a:rPr>
              <a:t>Vaccine Preventable Disease Programme: </a:t>
            </a:r>
          </a:p>
          <a:p>
            <a:endParaRPr lang="en-GB" sz="2800">
              <a:latin typeface="+mn-lt"/>
            </a:endParaRPr>
          </a:p>
          <a:p>
            <a:r>
              <a:rPr lang="en-GB" sz="2800">
                <a:latin typeface="+mn-lt"/>
              </a:rPr>
              <a:t>Email: </a:t>
            </a:r>
            <a:r>
              <a:rPr lang="en-GB" sz="2800">
                <a:latin typeface="+mn-lt"/>
                <a:hlinkClick r:id="rId5"/>
              </a:rPr>
              <a:t>phw.vaccines@wales.nhs.uk</a:t>
            </a:r>
            <a:r>
              <a:rPr lang="en-GB" sz="2800">
                <a:latin typeface="+mn-lt"/>
              </a:rPr>
              <a:t> </a:t>
            </a:r>
          </a:p>
        </p:txBody>
      </p:sp>
      <p:pic>
        <p:nvPicPr>
          <p:cNvPr id="23" name="Audio 22">
            <a:hlinkClick r:id="" action="ppaction://media"/>
            <a:extLst>
              <a:ext uri="{FF2B5EF4-FFF2-40B4-BE49-F238E27FC236}">
                <a16:creationId xmlns:a16="http://schemas.microsoft.com/office/drawing/2014/main" id="{F12D182E-73DB-86F2-7739-010A2C69A18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510206870"/>
      </p:ext>
    </p:extLst>
  </p:cSld>
  <p:clrMapOvr>
    <a:masterClrMapping/>
  </p:clrMapOvr>
  <mc:AlternateContent xmlns:mc="http://schemas.openxmlformats.org/markup-compatibility/2006" xmlns:p14="http://schemas.microsoft.com/office/powerpoint/2010/main">
    <mc:Choice Requires="p14">
      <p:transition spd="slow" p14:dur="2000" advTm="28789"/>
    </mc:Choice>
    <mc:Fallback xmlns="">
      <p:transition spd="slow" advTm="287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D10DE-AB4C-EBE0-686E-B39978A4620C}"/>
              </a:ext>
            </a:extLst>
          </p:cNvPr>
          <p:cNvSpPr>
            <a:spLocks noGrp="1"/>
          </p:cNvSpPr>
          <p:nvPr>
            <p:ph type="title"/>
          </p:nvPr>
        </p:nvSpPr>
        <p:spPr>
          <a:xfrm>
            <a:off x="215630" y="173936"/>
            <a:ext cx="11760740" cy="1260418"/>
          </a:xfrm>
        </p:spPr>
        <p:txBody>
          <a:bodyPr/>
          <a:lstStyle/>
          <a:p>
            <a:r>
              <a:rPr lang="en-GB" sz="3600" b="1" dirty="0">
                <a:solidFill>
                  <a:srgbClr val="002060"/>
                </a:solidFill>
                <a:latin typeface="Arial" panose="020B0604020202020204" pitchFamily="34" charset="0"/>
                <a:cs typeface="Arial" panose="020B0604020202020204" pitchFamily="34" charset="0"/>
              </a:rPr>
              <a:t>All Wales Maternity Record: Vaccinations in pregnancy found on pages 37 &amp; 38</a:t>
            </a:r>
            <a:endParaRPr lang="en-GB" sz="3600" b="1" dirty="0">
              <a:solidFill>
                <a:srgbClr val="002060"/>
              </a:solidFill>
            </a:endParaRPr>
          </a:p>
        </p:txBody>
      </p:sp>
      <p:sp>
        <p:nvSpPr>
          <p:cNvPr id="5" name="Slide Number Placeholder 4">
            <a:extLst>
              <a:ext uri="{FF2B5EF4-FFF2-40B4-BE49-F238E27FC236}">
                <a16:creationId xmlns:a16="http://schemas.microsoft.com/office/drawing/2014/main" id="{BBE42DC4-997C-F416-320E-76EB8BBE44AF}"/>
              </a:ext>
            </a:extLst>
          </p:cNvPr>
          <p:cNvSpPr>
            <a:spLocks noGrp="1"/>
          </p:cNvSpPr>
          <p:nvPr>
            <p:ph type="sldNum" sz="quarter" idx="12"/>
          </p:nvPr>
        </p:nvSpPr>
        <p:spPr/>
        <p:txBody>
          <a:bodyPr/>
          <a:lstStyle/>
          <a:p>
            <a:fld id="{561D0CCE-8DCC-44DC-A653-AE62B1D84A52}" type="slidenum">
              <a:rPr lang="en-GB" smtClean="0"/>
              <a:pPr/>
              <a:t>3</a:t>
            </a:fld>
            <a:endParaRPr lang="en-GB"/>
          </a:p>
        </p:txBody>
      </p:sp>
      <p:pic>
        <p:nvPicPr>
          <p:cNvPr id="6" name="Content Placeholder 4">
            <a:extLst>
              <a:ext uri="{FF2B5EF4-FFF2-40B4-BE49-F238E27FC236}">
                <a16:creationId xmlns:a16="http://schemas.microsoft.com/office/drawing/2014/main" id="{E2560E51-695C-F3DD-599E-1476D7D4AC2D}"/>
              </a:ext>
            </a:extLst>
          </p:cNvPr>
          <p:cNvPicPr>
            <a:picLocks noGrp="1" noChangeAspect="1"/>
          </p:cNvPicPr>
          <p:nvPr>
            <p:ph idx="1"/>
          </p:nvPr>
        </p:nvPicPr>
        <p:blipFill rotWithShape="1">
          <a:blip r:embed="rId4"/>
          <a:srcRect l="2089" t="1741" r="839" b="4127"/>
          <a:stretch/>
        </p:blipFill>
        <p:spPr>
          <a:xfrm>
            <a:off x="215630" y="1972235"/>
            <a:ext cx="5950255" cy="3226533"/>
          </a:xfrm>
          <a:ln w="19050">
            <a:solidFill>
              <a:schemeClr val="accent1"/>
            </a:solidFill>
          </a:ln>
        </p:spPr>
      </p:pic>
      <p:pic>
        <p:nvPicPr>
          <p:cNvPr id="7" name="Picture 6">
            <a:extLst>
              <a:ext uri="{FF2B5EF4-FFF2-40B4-BE49-F238E27FC236}">
                <a16:creationId xmlns:a16="http://schemas.microsoft.com/office/drawing/2014/main" id="{6E2E86D4-70DE-97DA-249A-BD2B983A77C9}"/>
              </a:ext>
            </a:extLst>
          </p:cNvPr>
          <p:cNvPicPr>
            <a:picLocks noChangeAspect="1"/>
          </p:cNvPicPr>
          <p:nvPr/>
        </p:nvPicPr>
        <p:blipFill rotWithShape="1">
          <a:blip r:embed="rId5"/>
          <a:srcRect l="4633" t="1901" r="2942"/>
          <a:stretch/>
        </p:blipFill>
        <p:spPr>
          <a:xfrm>
            <a:off x="6545093" y="1494290"/>
            <a:ext cx="5431277" cy="4722159"/>
          </a:xfrm>
          <a:prstGeom prst="rect">
            <a:avLst/>
          </a:prstGeom>
          <a:noFill/>
          <a:ln w="19050">
            <a:solidFill>
              <a:schemeClr val="accent1"/>
            </a:solidFill>
          </a:ln>
        </p:spPr>
      </p:pic>
      <p:pic>
        <p:nvPicPr>
          <p:cNvPr id="29" name="Audio 28">
            <a:hlinkClick r:id="" action="ppaction://media"/>
            <a:extLst>
              <a:ext uri="{FF2B5EF4-FFF2-40B4-BE49-F238E27FC236}">
                <a16:creationId xmlns:a16="http://schemas.microsoft.com/office/drawing/2014/main" id="{0407136D-8D7B-C45E-D678-5F248F6B417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827910862"/>
      </p:ext>
    </p:extLst>
  </p:cSld>
  <p:clrMapOvr>
    <a:masterClrMapping/>
  </p:clrMapOvr>
  <mc:AlternateContent xmlns:mc="http://schemas.openxmlformats.org/markup-compatibility/2006" xmlns:p14="http://schemas.microsoft.com/office/powerpoint/2010/main">
    <mc:Choice Requires="p14">
      <p:transition spd="slow" p14:dur="2000" advTm="12561"/>
    </mc:Choice>
    <mc:Fallback xmlns="">
      <p:transition spd="slow" advTm="125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D61AA-1A08-C22D-6DEB-DCD95F5D6CD7}"/>
              </a:ext>
            </a:extLst>
          </p:cNvPr>
          <p:cNvSpPr>
            <a:spLocks noGrp="1"/>
          </p:cNvSpPr>
          <p:nvPr>
            <p:ph type="title"/>
          </p:nvPr>
        </p:nvSpPr>
        <p:spPr/>
        <p:txBody>
          <a:bodyPr/>
          <a:lstStyle/>
          <a:p>
            <a:r>
              <a:rPr lang="en-GB" b="1" dirty="0"/>
              <a:t>Recording vaccinations in the record</a:t>
            </a:r>
          </a:p>
        </p:txBody>
      </p:sp>
      <p:sp>
        <p:nvSpPr>
          <p:cNvPr id="5" name="Slide Number Placeholder 4">
            <a:extLst>
              <a:ext uri="{FF2B5EF4-FFF2-40B4-BE49-F238E27FC236}">
                <a16:creationId xmlns:a16="http://schemas.microsoft.com/office/drawing/2014/main" id="{3DB5543D-0DA5-DCF1-B660-B017C7DB76DB}"/>
              </a:ext>
            </a:extLst>
          </p:cNvPr>
          <p:cNvSpPr>
            <a:spLocks noGrp="1"/>
          </p:cNvSpPr>
          <p:nvPr>
            <p:ph type="sldNum" sz="quarter" idx="12"/>
          </p:nvPr>
        </p:nvSpPr>
        <p:spPr/>
        <p:txBody>
          <a:bodyPr/>
          <a:lstStyle/>
          <a:p>
            <a:fld id="{561D0CCE-8DCC-44DC-A653-AE62B1D84A52}" type="slidenum">
              <a:rPr lang="en-GB" smtClean="0"/>
              <a:pPr/>
              <a:t>4</a:t>
            </a:fld>
            <a:endParaRPr lang="en-GB"/>
          </a:p>
        </p:txBody>
      </p:sp>
      <p:pic>
        <p:nvPicPr>
          <p:cNvPr id="6" name="Content Placeholder 8">
            <a:extLst>
              <a:ext uri="{FF2B5EF4-FFF2-40B4-BE49-F238E27FC236}">
                <a16:creationId xmlns:a16="http://schemas.microsoft.com/office/drawing/2014/main" id="{AC22C1A4-E73E-79D5-234A-A4009D6A3123}"/>
              </a:ext>
            </a:extLst>
          </p:cNvPr>
          <p:cNvPicPr>
            <a:picLocks noGrp="1" noChangeAspect="1"/>
          </p:cNvPicPr>
          <p:nvPr>
            <p:ph idx="1"/>
          </p:nvPr>
        </p:nvPicPr>
        <p:blipFill>
          <a:blip r:embed="rId4"/>
          <a:stretch>
            <a:fillRect/>
          </a:stretch>
        </p:blipFill>
        <p:spPr>
          <a:xfrm>
            <a:off x="1572488" y="1260678"/>
            <a:ext cx="8652576" cy="4676527"/>
          </a:xfrm>
        </p:spPr>
      </p:pic>
      <p:pic>
        <p:nvPicPr>
          <p:cNvPr id="36" name="Audio 35">
            <a:hlinkClick r:id="" action="ppaction://media"/>
            <a:extLst>
              <a:ext uri="{FF2B5EF4-FFF2-40B4-BE49-F238E27FC236}">
                <a16:creationId xmlns:a16="http://schemas.microsoft.com/office/drawing/2014/main" id="{FA9F9D1B-83C4-BCE4-FBB7-8CEE7841F3BB}"/>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235948205"/>
      </p:ext>
    </p:extLst>
  </p:cSld>
  <p:clrMapOvr>
    <a:masterClrMapping/>
  </p:clrMapOvr>
  <mc:AlternateContent xmlns:mc="http://schemas.openxmlformats.org/markup-compatibility/2006" xmlns:p14="http://schemas.microsoft.com/office/powerpoint/2010/main">
    <mc:Choice Requires="p14">
      <p:transition spd="slow" p14:dur="2000" advTm="29594"/>
    </mc:Choice>
    <mc:Fallback xmlns="">
      <p:transition spd="slow" advTm="295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3"/>
            <a:ext cx="11914598" cy="2753054"/>
          </a:xfrm>
        </p:spPr>
        <p:txBody>
          <a:bodyPr>
            <a:normAutofit/>
          </a:bodyPr>
          <a:lstStyle/>
          <a:p>
            <a:r>
              <a:rPr lang="en-US" sz="3600" dirty="0">
                <a:latin typeface="+mn-lt"/>
                <a:ea typeface="Calibri" panose="020F0502020204030204" pitchFamily="34" charset="0"/>
                <a:cs typeface="Times New Roman" panose="02020603050405020304" pitchFamily="18" charset="0"/>
              </a:rPr>
              <a:t>Pregnancy Vaccination: Sources of Information</a:t>
            </a:r>
            <a:endParaRPr lang="en-GB" sz="1800" dirty="0">
              <a:latin typeface="+mn-lt"/>
            </a:endParaRPr>
          </a:p>
        </p:txBody>
      </p:sp>
      <p:pic>
        <p:nvPicPr>
          <p:cNvPr id="3" name="Picture 2">
            <a:extLst>
              <a:ext uri="{FF2B5EF4-FFF2-40B4-BE49-F238E27FC236}">
                <a16:creationId xmlns:a16="http://schemas.microsoft.com/office/drawing/2014/main" id="{7528083E-D8D8-F5D4-C918-36A54E5AEEDB}"/>
              </a:ext>
            </a:extLst>
          </p:cNvPr>
          <p:cNvPicPr>
            <a:picLocks noChangeAspect="1"/>
          </p:cNvPicPr>
          <p:nvPr/>
        </p:nvPicPr>
        <p:blipFill>
          <a:blip r:embed="rId5"/>
          <a:stretch>
            <a:fillRect/>
          </a:stretch>
        </p:blipFill>
        <p:spPr>
          <a:xfrm>
            <a:off x="8347074" y="4291445"/>
            <a:ext cx="2143125" cy="2390775"/>
          </a:xfrm>
          <a:prstGeom prst="rect">
            <a:avLst/>
          </a:prstGeom>
        </p:spPr>
      </p:pic>
      <p:pic>
        <p:nvPicPr>
          <p:cNvPr id="6" name="Picture 5">
            <a:extLst>
              <a:ext uri="{FF2B5EF4-FFF2-40B4-BE49-F238E27FC236}">
                <a16:creationId xmlns:a16="http://schemas.microsoft.com/office/drawing/2014/main" id="{E6CF2B12-C2E6-6FCE-570A-1D7D23989D08}"/>
              </a:ext>
            </a:extLst>
          </p:cNvPr>
          <p:cNvPicPr>
            <a:picLocks noChangeAspect="1"/>
          </p:cNvPicPr>
          <p:nvPr/>
        </p:nvPicPr>
        <p:blipFill>
          <a:blip r:embed="rId6"/>
          <a:stretch>
            <a:fillRect/>
          </a:stretch>
        </p:blipFill>
        <p:spPr>
          <a:xfrm>
            <a:off x="5014912" y="4291445"/>
            <a:ext cx="2162175" cy="2400300"/>
          </a:xfrm>
          <a:prstGeom prst="rect">
            <a:avLst/>
          </a:prstGeom>
        </p:spPr>
      </p:pic>
      <p:pic>
        <p:nvPicPr>
          <p:cNvPr id="8" name="Picture 7">
            <a:extLst>
              <a:ext uri="{FF2B5EF4-FFF2-40B4-BE49-F238E27FC236}">
                <a16:creationId xmlns:a16="http://schemas.microsoft.com/office/drawing/2014/main" id="{CDC0BD99-4176-5EE2-6327-9E0FC088C5B4}"/>
              </a:ext>
            </a:extLst>
          </p:cNvPr>
          <p:cNvPicPr>
            <a:picLocks noChangeAspect="1"/>
          </p:cNvPicPr>
          <p:nvPr/>
        </p:nvPicPr>
        <p:blipFill>
          <a:blip r:embed="rId7"/>
          <a:stretch>
            <a:fillRect/>
          </a:stretch>
        </p:blipFill>
        <p:spPr>
          <a:xfrm>
            <a:off x="1815450" y="4291445"/>
            <a:ext cx="2152650" cy="2419350"/>
          </a:xfrm>
          <a:prstGeom prst="rect">
            <a:avLst/>
          </a:prstGeom>
        </p:spPr>
      </p:pic>
      <p:pic>
        <p:nvPicPr>
          <p:cNvPr id="35" name="Audio 34">
            <a:hlinkClick r:id="" action="ppaction://media"/>
            <a:extLst>
              <a:ext uri="{FF2B5EF4-FFF2-40B4-BE49-F238E27FC236}">
                <a16:creationId xmlns:a16="http://schemas.microsoft.com/office/drawing/2014/main" id="{38C9CF96-4A09-4D1D-DD3C-1D42C34BE068}"/>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866419215"/>
      </p:ext>
    </p:extLst>
  </p:cSld>
  <p:clrMapOvr>
    <a:masterClrMapping/>
  </p:clrMapOvr>
  <mc:AlternateContent xmlns:mc="http://schemas.openxmlformats.org/markup-compatibility/2006" xmlns:p14="http://schemas.microsoft.com/office/powerpoint/2010/main">
    <mc:Choice Requires="p14">
      <p:transition spd="slow" p14:dur="2000" advTm="13812"/>
    </mc:Choice>
    <mc:Fallback xmlns="">
      <p:transition spd="slow" advTm="138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5B50B-75D1-0286-B7D1-1BABFF6EC4B0}"/>
              </a:ext>
            </a:extLst>
          </p:cNvPr>
          <p:cNvSpPr>
            <a:spLocks noGrp="1"/>
          </p:cNvSpPr>
          <p:nvPr>
            <p:ph type="title"/>
          </p:nvPr>
        </p:nvSpPr>
        <p:spPr>
          <a:xfrm>
            <a:off x="443345" y="365125"/>
            <a:ext cx="10910455" cy="1325563"/>
          </a:xfrm>
        </p:spPr>
        <p:txBody>
          <a:bodyPr/>
          <a:lstStyle/>
          <a:p>
            <a:r>
              <a:rPr lang="en-GB" b="1" dirty="0"/>
              <a:t>Public Health Wales Website: Immunisations and Vaccines</a:t>
            </a:r>
            <a:br>
              <a:rPr lang="en-GB" b="1" dirty="0"/>
            </a:br>
            <a:br>
              <a:rPr lang="en-GB" b="1" dirty="0"/>
            </a:br>
            <a:endParaRPr lang="en-GB" b="1" dirty="0"/>
          </a:p>
        </p:txBody>
      </p:sp>
      <p:pic>
        <p:nvPicPr>
          <p:cNvPr id="7" name="Content Placeholder 6">
            <a:extLst>
              <a:ext uri="{FF2B5EF4-FFF2-40B4-BE49-F238E27FC236}">
                <a16:creationId xmlns:a16="http://schemas.microsoft.com/office/drawing/2014/main" id="{D57B9797-1F7E-CEDD-B113-BC04295FBB26}"/>
              </a:ext>
            </a:extLst>
          </p:cNvPr>
          <p:cNvPicPr>
            <a:picLocks noGrp="1" noChangeAspect="1"/>
          </p:cNvPicPr>
          <p:nvPr>
            <p:ph idx="1"/>
          </p:nvPr>
        </p:nvPicPr>
        <p:blipFill>
          <a:blip r:embed="rId4"/>
          <a:stretch>
            <a:fillRect/>
          </a:stretch>
        </p:blipFill>
        <p:spPr>
          <a:xfrm>
            <a:off x="5259539" y="1902690"/>
            <a:ext cx="6702121" cy="3970318"/>
          </a:xfrm>
          <a:ln w="9525">
            <a:solidFill>
              <a:schemeClr val="accent1"/>
            </a:solidFill>
          </a:ln>
        </p:spPr>
      </p:pic>
      <p:sp>
        <p:nvSpPr>
          <p:cNvPr id="5" name="Slide Number Placeholder 4">
            <a:extLst>
              <a:ext uri="{FF2B5EF4-FFF2-40B4-BE49-F238E27FC236}">
                <a16:creationId xmlns:a16="http://schemas.microsoft.com/office/drawing/2014/main" id="{947DF146-21B0-D103-CA46-F202D2B275F4}"/>
              </a:ext>
            </a:extLst>
          </p:cNvPr>
          <p:cNvSpPr>
            <a:spLocks noGrp="1"/>
          </p:cNvSpPr>
          <p:nvPr>
            <p:ph type="sldNum" sz="quarter" idx="12"/>
          </p:nvPr>
        </p:nvSpPr>
        <p:spPr/>
        <p:txBody>
          <a:bodyPr/>
          <a:lstStyle/>
          <a:p>
            <a:fld id="{561D0CCE-8DCC-44DC-A653-AE62B1D84A52}" type="slidenum">
              <a:rPr lang="en-GB" smtClean="0"/>
              <a:pPr/>
              <a:t>6</a:t>
            </a:fld>
            <a:endParaRPr lang="en-GB"/>
          </a:p>
        </p:txBody>
      </p:sp>
      <p:sp>
        <p:nvSpPr>
          <p:cNvPr id="8" name="TextBox 7">
            <a:extLst>
              <a:ext uri="{FF2B5EF4-FFF2-40B4-BE49-F238E27FC236}">
                <a16:creationId xmlns:a16="http://schemas.microsoft.com/office/drawing/2014/main" id="{E558811A-C7BF-71B5-7371-6C8BC2988C71}"/>
              </a:ext>
            </a:extLst>
          </p:cNvPr>
          <p:cNvSpPr txBox="1"/>
          <p:nvPr/>
        </p:nvSpPr>
        <p:spPr>
          <a:xfrm>
            <a:off x="443345" y="2174030"/>
            <a:ext cx="4396510" cy="2862322"/>
          </a:xfrm>
          <a:prstGeom prst="rect">
            <a:avLst/>
          </a:prstGeom>
          <a:noFill/>
          <a:ln>
            <a:noFill/>
          </a:ln>
        </p:spPr>
        <p:txBody>
          <a:bodyPr wrap="square" rtlCol="0">
            <a:spAutoFit/>
          </a:bodyPr>
          <a:lstStyle/>
          <a:p>
            <a:pPr marL="285750" indent="-285750">
              <a:buFont typeface="Arial" panose="020B0604020202020204" pitchFamily="34" charset="0"/>
              <a:buChar char="•"/>
            </a:pPr>
            <a:r>
              <a:rPr lang="en-GB" sz="2000" dirty="0"/>
              <a:t>Information about vaccinations in pregnancy for </a:t>
            </a:r>
            <a:r>
              <a:rPr lang="en-GB" sz="2000" b="1" dirty="0"/>
              <a:t>pregnant women</a:t>
            </a:r>
          </a:p>
          <a:p>
            <a:endParaRPr lang="en-GB" sz="2000" dirty="0"/>
          </a:p>
          <a:p>
            <a:pPr marL="285750" indent="-285750">
              <a:buFont typeface="Arial" panose="020B0604020202020204" pitchFamily="34" charset="0"/>
              <a:buChar char="•"/>
            </a:pPr>
            <a:r>
              <a:rPr lang="en-GB" sz="2000" dirty="0"/>
              <a:t>Immunisation and vaccination information for all </a:t>
            </a:r>
            <a:r>
              <a:rPr lang="en-GB" sz="2000" b="1" dirty="0"/>
              <a:t>health and social care professionals</a:t>
            </a:r>
            <a:endParaRPr lang="en-GB" sz="2000" b="1" dirty="0">
              <a:solidFill>
                <a:srgbClr val="00A7A7"/>
              </a:solidFill>
              <a:hlinkClick r:id="rId5">
                <a:extLst>
                  <a:ext uri="{A12FA001-AC4F-418D-AE19-62706E023703}">
                    <ahyp:hlinkClr xmlns:ahyp="http://schemas.microsoft.com/office/drawing/2018/hyperlinkcolor" val="tx"/>
                  </a:ext>
                </a:extLst>
              </a:hlinkClick>
            </a:endParaRPr>
          </a:p>
          <a:p>
            <a:endParaRPr lang="en-GB" sz="2000" dirty="0">
              <a:solidFill>
                <a:srgbClr val="00A7A7"/>
              </a:solidFill>
              <a:hlinkClick r:id="rId5">
                <a:extLst>
                  <a:ext uri="{A12FA001-AC4F-418D-AE19-62706E023703}">
                    <ahyp:hlinkClr xmlns:ahyp="http://schemas.microsoft.com/office/drawing/2018/hyperlinkcolor" val="tx"/>
                  </a:ext>
                </a:extLst>
              </a:hlinkClick>
            </a:endParaRPr>
          </a:p>
          <a:p>
            <a:r>
              <a:rPr lang="en-GB" sz="2000" dirty="0">
                <a:solidFill>
                  <a:srgbClr val="00B0F0"/>
                </a:solidFill>
                <a:hlinkClick r:id="rId5">
                  <a:extLst>
                    <a:ext uri="{A12FA001-AC4F-418D-AE19-62706E023703}">
                      <ahyp:hlinkClr xmlns:ahyp="http://schemas.microsoft.com/office/drawing/2018/hyperlinkcolor" val="tx"/>
                    </a:ext>
                  </a:extLst>
                </a:hlinkClick>
              </a:rPr>
              <a:t>Immunisation and Vaccines - Public Health Wales (</a:t>
            </a:r>
            <a:r>
              <a:rPr lang="en-GB" sz="2000" dirty="0" err="1">
                <a:solidFill>
                  <a:srgbClr val="00B0F0"/>
                </a:solidFill>
                <a:hlinkClick r:id="rId5">
                  <a:extLst>
                    <a:ext uri="{A12FA001-AC4F-418D-AE19-62706E023703}">
                      <ahyp:hlinkClr xmlns:ahyp="http://schemas.microsoft.com/office/drawing/2018/hyperlinkcolor" val="tx"/>
                    </a:ext>
                  </a:extLst>
                </a:hlinkClick>
              </a:rPr>
              <a:t>nhs.wales</a:t>
            </a:r>
            <a:r>
              <a:rPr lang="en-GB" sz="2000" dirty="0">
                <a:solidFill>
                  <a:srgbClr val="00B0F0"/>
                </a:solidFill>
                <a:hlinkClick r:id="rId5">
                  <a:extLst>
                    <a:ext uri="{A12FA001-AC4F-418D-AE19-62706E023703}">
                      <ahyp:hlinkClr xmlns:ahyp="http://schemas.microsoft.com/office/drawing/2018/hyperlinkcolor" val="tx"/>
                    </a:ext>
                  </a:extLst>
                </a:hlinkClick>
              </a:rPr>
              <a:t>)</a:t>
            </a:r>
            <a:endParaRPr lang="en-GB" sz="2000" dirty="0">
              <a:solidFill>
                <a:srgbClr val="00B0F0"/>
              </a:solidFill>
            </a:endParaRPr>
          </a:p>
        </p:txBody>
      </p:sp>
      <p:pic>
        <p:nvPicPr>
          <p:cNvPr id="24" name="Audio 23">
            <a:hlinkClick r:id="" action="ppaction://media"/>
            <a:extLst>
              <a:ext uri="{FF2B5EF4-FFF2-40B4-BE49-F238E27FC236}">
                <a16:creationId xmlns:a16="http://schemas.microsoft.com/office/drawing/2014/main" id="{E5812B55-3B39-DF65-C4E9-A2B9128C2FDB}"/>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896368935"/>
      </p:ext>
    </p:extLst>
  </p:cSld>
  <p:clrMapOvr>
    <a:masterClrMapping/>
  </p:clrMapOvr>
  <mc:AlternateContent xmlns:mc="http://schemas.openxmlformats.org/markup-compatibility/2006" xmlns:p14="http://schemas.microsoft.com/office/powerpoint/2010/main">
    <mc:Choice Requires="p14">
      <p:transition spd="slow" p14:dur="2000" advTm="37223"/>
    </mc:Choice>
    <mc:Fallback xmlns="">
      <p:transition spd="slow" advTm="372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ADCFB-1497-97FF-94FB-453A4291E4FA}"/>
              </a:ext>
            </a:extLst>
          </p:cNvPr>
          <p:cNvSpPr>
            <a:spLocks noGrp="1"/>
          </p:cNvSpPr>
          <p:nvPr>
            <p:ph type="title"/>
          </p:nvPr>
        </p:nvSpPr>
        <p:spPr/>
        <p:txBody>
          <a:bodyPr/>
          <a:lstStyle/>
          <a:p>
            <a:r>
              <a:rPr lang="en-GB" b="1" dirty="0"/>
              <a:t>Free resources</a:t>
            </a:r>
          </a:p>
        </p:txBody>
      </p:sp>
      <p:pic>
        <p:nvPicPr>
          <p:cNvPr id="7" name="Content Placeholder 6">
            <a:extLst>
              <a:ext uri="{FF2B5EF4-FFF2-40B4-BE49-F238E27FC236}">
                <a16:creationId xmlns:a16="http://schemas.microsoft.com/office/drawing/2014/main" id="{A3EE2CAE-1A63-FDE3-6809-CA9D12DE0F8F}"/>
              </a:ext>
            </a:extLst>
          </p:cNvPr>
          <p:cNvPicPr>
            <a:picLocks noGrp="1" noChangeAspect="1"/>
          </p:cNvPicPr>
          <p:nvPr>
            <p:ph idx="1"/>
          </p:nvPr>
        </p:nvPicPr>
        <p:blipFill rotWithShape="1">
          <a:blip r:embed="rId5"/>
          <a:srcRect t="7399"/>
          <a:stretch/>
        </p:blipFill>
        <p:spPr>
          <a:xfrm>
            <a:off x="9290554" y="4220747"/>
            <a:ext cx="2131122" cy="1325564"/>
          </a:xfrm>
          <a:ln>
            <a:solidFill>
              <a:schemeClr val="tx1"/>
            </a:solidFill>
          </a:ln>
        </p:spPr>
      </p:pic>
      <p:sp>
        <p:nvSpPr>
          <p:cNvPr id="5" name="Slide Number Placeholder 4">
            <a:extLst>
              <a:ext uri="{FF2B5EF4-FFF2-40B4-BE49-F238E27FC236}">
                <a16:creationId xmlns:a16="http://schemas.microsoft.com/office/drawing/2014/main" id="{8F939639-521B-721E-8080-AC2A57928CE8}"/>
              </a:ext>
            </a:extLst>
          </p:cNvPr>
          <p:cNvSpPr>
            <a:spLocks noGrp="1"/>
          </p:cNvSpPr>
          <p:nvPr>
            <p:ph type="sldNum" sz="quarter" idx="12"/>
          </p:nvPr>
        </p:nvSpPr>
        <p:spPr/>
        <p:txBody>
          <a:bodyPr/>
          <a:lstStyle/>
          <a:p>
            <a:fld id="{561D0CCE-8DCC-44DC-A653-AE62B1D84A52}" type="slidenum">
              <a:rPr lang="en-GB" smtClean="0"/>
              <a:pPr/>
              <a:t>7</a:t>
            </a:fld>
            <a:endParaRPr lang="en-GB"/>
          </a:p>
        </p:txBody>
      </p:sp>
      <p:pic>
        <p:nvPicPr>
          <p:cNvPr id="11" name="Picture 10">
            <a:extLst>
              <a:ext uri="{FF2B5EF4-FFF2-40B4-BE49-F238E27FC236}">
                <a16:creationId xmlns:a16="http://schemas.microsoft.com/office/drawing/2014/main" id="{3A41294D-CE0E-AD91-C62F-5519EB5A8D5A}"/>
              </a:ext>
            </a:extLst>
          </p:cNvPr>
          <p:cNvPicPr>
            <a:picLocks noChangeAspect="1"/>
          </p:cNvPicPr>
          <p:nvPr/>
        </p:nvPicPr>
        <p:blipFill rotWithShape="1">
          <a:blip r:embed="rId6"/>
          <a:srcRect l="2041"/>
          <a:stretch/>
        </p:blipFill>
        <p:spPr>
          <a:xfrm>
            <a:off x="9140005" y="278088"/>
            <a:ext cx="2152409" cy="3670179"/>
          </a:xfrm>
          <a:prstGeom prst="rect">
            <a:avLst/>
          </a:prstGeom>
          <a:ln>
            <a:solidFill>
              <a:schemeClr val="tx1"/>
            </a:solidFill>
          </a:ln>
        </p:spPr>
      </p:pic>
      <p:pic>
        <p:nvPicPr>
          <p:cNvPr id="12" name="Picture 11">
            <a:extLst>
              <a:ext uri="{FF2B5EF4-FFF2-40B4-BE49-F238E27FC236}">
                <a16:creationId xmlns:a16="http://schemas.microsoft.com/office/drawing/2014/main" id="{3581270F-77E6-C1CB-8DF2-E880B6FB0CC6}"/>
              </a:ext>
            </a:extLst>
          </p:cNvPr>
          <p:cNvPicPr>
            <a:picLocks noChangeAspect="1"/>
          </p:cNvPicPr>
          <p:nvPr/>
        </p:nvPicPr>
        <p:blipFill>
          <a:blip r:embed="rId7"/>
          <a:stretch>
            <a:fillRect/>
          </a:stretch>
        </p:blipFill>
        <p:spPr>
          <a:xfrm>
            <a:off x="6076950" y="206743"/>
            <a:ext cx="2152409" cy="3253526"/>
          </a:xfrm>
          <a:prstGeom prst="rect">
            <a:avLst/>
          </a:prstGeom>
          <a:ln>
            <a:solidFill>
              <a:schemeClr val="tx1"/>
            </a:solidFill>
          </a:ln>
        </p:spPr>
      </p:pic>
      <p:pic>
        <p:nvPicPr>
          <p:cNvPr id="16" name="Picture 15">
            <a:extLst>
              <a:ext uri="{FF2B5EF4-FFF2-40B4-BE49-F238E27FC236}">
                <a16:creationId xmlns:a16="http://schemas.microsoft.com/office/drawing/2014/main" id="{ACDFC917-1D78-C50B-2121-4527632405CC}"/>
              </a:ext>
            </a:extLst>
          </p:cNvPr>
          <p:cNvPicPr>
            <a:picLocks noChangeAspect="1"/>
          </p:cNvPicPr>
          <p:nvPr/>
        </p:nvPicPr>
        <p:blipFill rotWithShape="1">
          <a:blip r:embed="rId8"/>
          <a:srcRect b="7826"/>
          <a:stretch/>
        </p:blipFill>
        <p:spPr>
          <a:xfrm>
            <a:off x="5915025" y="3733800"/>
            <a:ext cx="3036095" cy="2102770"/>
          </a:xfrm>
          <a:prstGeom prst="rect">
            <a:avLst/>
          </a:prstGeom>
          <a:ln>
            <a:solidFill>
              <a:schemeClr val="tx1"/>
            </a:solidFill>
          </a:ln>
        </p:spPr>
      </p:pic>
      <p:sp>
        <p:nvSpPr>
          <p:cNvPr id="6" name="TextBox 5">
            <a:extLst>
              <a:ext uri="{FF2B5EF4-FFF2-40B4-BE49-F238E27FC236}">
                <a16:creationId xmlns:a16="http://schemas.microsoft.com/office/drawing/2014/main" id="{B80328EE-7685-702F-AE6F-9DEFA068DEF5}"/>
              </a:ext>
            </a:extLst>
          </p:cNvPr>
          <p:cNvSpPr txBox="1"/>
          <p:nvPr/>
        </p:nvSpPr>
        <p:spPr>
          <a:xfrm>
            <a:off x="693336" y="1266092"/>
            <a:ext cx="4526077" cy="5909310"/>
          </a:xfrm>
          <a:prstGeom prst="rect">
            <a:avLst/>
          </a:prstGeom>
          <a:noFill/>
        </p:spPr>
        <p:txBody>
          <a:bodyPr wrap="square" rtlCol="0">
            <a:spAutoFit/>
          </a:bodyPr>
          <a:lstStyle/>
          <a:p>
            <a:pPr marL="285750" indent="-285750">
              <a:buFont typeface="Arial" panose="020B0604020202020204" pitchFamily="34" charset="0"/>
              <a:buChar char="•"/>
            </a:pPr>
            <a:r>
              <a:rPr lang="en-GB" dirty="0"/>
              <a:t>Leaflets</a:t>
            </a:r>
          </a:p>
          <a:p>
            <a:pPr marL="285750" indent="-285750">
              <a:buFont typeface="Arial" panose="020B0604020202020204" pitchFamily="34" charset="0"/>
              <a:buChar char="•"/>
            </a:pPr>
            <a:r>
              <a:rPr lang="en-GB" dirty="0"/>
              <a:t>Posters</a:t>
            </a:r>
          </a:p>
          <a:p>
            <a:pPr marL="285750" indent="-285750">
              <a:buFont typeface="Arial" panose="020B0604020202020204" pitchFamily="34" charset="0"/>
              <a:buChar char="•"/>
            </a:pPr>
            <a:r>
              <a:rPr lang="en-GB" dirty="0"/>
              <a:t>Maternity record stickers</a:t>
            </a:r>
          </a:p>
          <a:p>
            <a:endParaRPr lang="en-GB" dirty="0"/>
          </a:p>
          <a:p>
            <a:r>
              <a:rPr lang="en-GB" dirty="0"/>
              <a:t>Order resources at: </a:t>
            </a:r>
            <a:r>
              <a:rPr lang="en-GB" sz="1800" dirty="0">
                <a:solidFill>
                  <a:srgbClr val="00B0F0"/>
                </a:solidFill>
                <a:hlinkClick r:id="rId9">
                  <a:extLst>
                    <a:ext uri="{A12FA001-AC4F-418D-AE19-62706E023703}">
                      <ahyp:hlinkClr xmlns:ahyp="http://schemas.microsoft.com/office/drawing/2018/hyperlinkcolor" val="tx"/>
                    </a:ext>
                  </a:extLst>
                </a:hlinkClick>
              </a:rPr>
              <a:t>Health Information Resources - Public Health Wales (</a:t>
            </a:r>
            <a:r>
              <a:rPr lang="en-GB" sz="1800" dirty="0" err="1">
                <a:solidFill>
                  <a:srgbClr val="00B0F0"/>
                </a:solidFill>
                <a:hlinkClick r:id="rId9">
                  <a:extLst>
                    <a:ext uri="{A12FA001-AC4F-418D-AE19-62706E023703}">
                      <ahyp:hlinkClr xmlns:ahyp="http://schemas.microsoft.com/office/drawing/2018/hyperlinkcolor" val="tx"/>
                    </a:ext>
                  </a:extLst>
                </a:hlinkClick>
              </a:rPr>
              <a:t>nhs.wales</a:t>
            </a:r>
            <a:r>
              <a:rPr lang="en-GB" sz="1800" dirty="0">
                <a:solidFill>
                  <a:srgbClr val="00B0F0"/>
                </a:solidFill>
                <a:hlinkClick r:id="rId9">
                  <a:extLst>
                    <a:ext uri="{A12FA001-AC4F-418D-AE19-62706E023703}">
                      <ahyp:hlinkClr xmlns:ahyp="http://schemas.microsoft.com/office/drawing/2018/hyperlinkcolor" val="tx"/>
                    </a:ext>
                  </a:extLst>
                </a:hlinkClick>
              </a:rPr>
              <a:t>)</a:t>
            </a:r>
            <a:endParaRPr lang="en-GB" sz="1800" dirty="0">
              <a:solidFill>
                <a:srgbClr val="00B0F0"/>
              </a:solidFill>
            </a:endParaRPr>
          </a:p>
          <a:p>
            <a:endParaRPr lang="en-GB" dirty="0"/>
          </a:p>
          <a:p>
            <a:pPr marL="285750" indent="-285750">
              <a:buFont typeface="Arial" panose="020B0604020202020204" pitchFamily="34" charset="0"/>
              <a:buChar char="•"/>
            </a:pPr>
            <a:r>
              <a:rPr lang="en-GB" dirty="0"/>
              <a:t>Accessible resources: </a:t>
            </a:r>
          </a:p>
          <a:p>
            <a:pPr marL="360000"/>
            <a:r>
              <a:rPr lang="en-GB" dirty="0"/>
              <a:t>Easy read</a:t>
            </a:r>
          </a:p>
          <a:p>
            <a:pPr marL="360000"/>
            <a:r>
              <a:rPr lang="en-GB" dirty="0"/>
              <a:t>Large print</a:t>
            </a:r>
          </a:p>
          <a:p>
            <a:pPr marL="360000"/>
            <a:r>
              <a:rPr lang="en-GB" dirty="0"/>
              <a:t>Audio</a:t>
            </a:r>
          </a:p>
          <a:p>
            <a:pPr marL="360000"/>
            <a:r>
              <a:rPr lang="en-GB" dirty="0"/>
              <a:t>Sign language video</a:t>
            </a:r>
          </a:p>
          <a:p>
            <a:r>
              <a:rPr lang="en-GB" dirty="0"/>
              <a:t>All available at:</a:t>
            </a:r>
          </a:p>
          <a:p>
            <a:r>
              <a:rPr lang="en-GB" sz="1800" dirty="0">
                <a:solidFill>
                  <a:srgbClr val="00B0F0"/>
                </a:solidFill>
                <a:hlinkClick r:id="rId10">
                  <a:extLst>
                    <a:ext uri="{A12FA001-AC4F-418D-AE19-62706E023703}">
                      <ahyp:hlinkClr xmlns:ahyp="http://schemas.microsoft.com/office/drawing/2018/hyperlinkcolor" val="tx"/>
                    </a:ext>
                  </a:extLst>
                </a:hlinkClick>
              </a:rPr>
              <a:t>Information about vaccinations in pregnancy - Public Health Wales (</a:t>
            </a:r>
            <a:r>
              <a:rPr lang="en-GB" sz="1800" dirty="0" err="1">
                <a:solidFill>
                  <a:srgbClr val="00B0F0"/>
                </a:solidFill>
                <a:hlinkClick r:id="rId10">
                  <a:extLst>
                    <a:ext uri="{A12FA001-AC4F-418D-AE19-62706E023703}">
                      <ahyp:hlinkClr xmlns:ahyp="http://schemas.microsoft.com/office/drawing/2018/hyperlinkcolor" val="tx"/>
                    </a:ext>
                  </a:extLst>
                </a:hlinkClick>
              </a:rPr>
              <a:t>nhs.wales</a:t>
            </a:r>
            <a:r>
              <a:rPr lang="en-GB" sz="1800" dirty="0">
                <a:solidFill>
                  <a:srgbClr val="00B0F0"/>
                </a:solidFill>
                <a:hlinkClick r:id="rId10">
                  <a:extLst>
                    <a:ext uri="{A12FA001-AC4F-418D-AE19-62706E023703}">
                      <ahyp:hlinkClr xmlns:ahyp="http://schemas.microsoft.com/office/drawing/2018/hyperlinkcolor" val="tx"/>
                    </a:ext>
                  </a:extLst>
                </a:hlinkClick>
              </a:rPr>
              <a:t>)</a:t>
            </a:r>
            <a:endParaRPr lang="en-GB" sz="1800" dirty="0">
              <a:solidFill>
                <a:srgbClr val="00B0F0"/>
              </a:solidFill>
            </a:endParaRPr>
          </a:p>
          <a:p>
            <a:endParaRPr lang="en-GB" dirty="0"/>
          </a:p>
          <a:p>
            <a:r>
              <a:rPr lang="en-GB" dirty="0"/>
              <a: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pic>
        <p:nvPicPr>
          <p:cNvPr id="17" name="Audio 16">
            <a:hlinkClick r:id="" action="ppaction://media"/>
            <a:extLst>
              <a:ext uri="{FF2B5EF4-FFF2-40B4-BE49-F238E27FC236}">
                <a16:creationId xmlns:a16="http://schemas.microsoft.com/office/drawing/2014/main" id="{EA70CF9F-090F-81D7-1FFF-ACAEA07781A3}"/>
              </a:ext>
            </a:extLst>
          </p:cNvPr>
          <p:cNvPicPr>
            <a:picLocks noChangeAspect="1"/>
          </p:cNvPicPr>
          <p:nvPr>
            <a:audioFile r:link="rId2"/>
            <p:extLst>
              <p:ext uri="{DAA4B4D4-6D71-4841-9C94-3DE7FCFB9230}">
                <p14:media xmlns:p14="http://schemas.microsoft.com/office/powerpoint/2010/main" r:embed="rId1"/>
              </p:ext>
            </p:extLst>
          </p:nvPr>
        </p:nvPicPr>
        <p:blipFill>
          <a:blip r:embed="rId11"/>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019653629"/>
      </p:ext>
    </p:extLst>
  </p:cSld>
  <p:clrMapOvr>
    <a:masterClrMapping/>
  </p:clrMapOvr>
  <mc:AlternateContent xmlns:mc="http://schemas.openxmlformats.org/markup-compatibility/2006" xmlns:p14="http://schemas.microsoft.com/office/powerpoint/2010/main">
    <mc:Choice Requires="p14">
      <p:transition spd="slow" p14:dur="2000" advTm="47541"/>
    </mc:Choice>
    <mc:Fallback xmlns="">
      <p:transition spd="slow" advTm="475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EFED0-7E57-B5C9-B8D8-91128D5371A5}"/>
              </a:ext>
            </a:extLst>
          </p:cNvPr>
          <p:cNvSpPr>
            <a:spLocks noGrp="1"/>
          </p:cNvSpPr>
          <p:nvPr>
            <p:ph type="title"/>
          </p:nvPr>
        </p:nvSpPr>
        <p:spPr/>
        <p:txBody>
          <a:bodyPr/>
          <a:lstStyle/>
          <a:p>
            <a:r>
              <a:rPr lang="en-GB" sz="3600" b="1" dirty="0"/>
              <a:t>Training for midwives and health care professionals</a:t>
            </a:r>
          </a:p>
        </p:txBody>
      </p:sp>
      <p:sp>
        <p:nvSpPr>
          <p:cNvPr id="3" name="Content Placeholder 2">
            <a:extLst>
              <a:ext uri="{FF2B5EF4-FFF2-40B4-BE49-F238E27FC236}">
                <a16:creationId xmlns:a16="http://schemas.microsoft.com/office/drawing/2014/main" id="{8B36DD40-C546-C628-624A-208230294D08}"/>
              </a:ext>
            </a:extLst>
          </p:cNvPr>
          <p:cNvSpPr>
            <a:spLocks noGrp="1"/>
          </p:cNvSpPr>
          <p:nvPr>
            <p:ph idx="1"/>
          </p:nvPr>
        </p:nvSpPr>
        <p:spPr/>
        <p:txBody>
          <a:bodyPr/>
          <a:lstStyle/>
          <a:p>
            <a:endParaRPr lang="en-GB" sz="2800" dirty="0">
              <a:solidFill>
                <a:srgbClr val="002060"/>
              </a:solidFill>
            </a:endParaRPr>
          </a:p>
          <a:p>
            <a:r>
              <a:rPr lang="en-GB" sz="2800" dirty="0"/>
              <a:t>Training resources: </a:t>
            </a:r>
            <a:r>
              <a:rPr lang="en-GB" sz="2800" dirty="0">
                <a:solidFill>
                  <a:srgbClr val="00B0F0"/>
                </a:solidFill>
                <a:hlinkClick r:id="rId4">
                  <a:extLst>
                    <a:ext uri="{A12FA001-AC4F-418D-AE19-62706E023703}">
                      <ahyp:hlinkClr xmlns:ahyp="http://schemas.microsoft.com/office/drawing/2018/hyperlinkcolor" val="tx"/>
                    </a:ext>
                  </a:extLst>
                </a:hlinkClick>
              </a:rPr>
              <a:t>Immunisation training resources and events - Public Health Wales (</a:t>
            </a:r>
            <a:r>
              <a:rPr lang="en-GB" sz="2800" dirty="0" err="1">
                <a:solidFill>
                  <a:srgbClr val="00B0F0"/>
                </a:solidFill>
                <a:hlinkClick r:id="rId4">
                  <a:extLst>
                    <a:ext uri="{A12FA001-AC4F-418D-AE19-62706E023703}">
                      <ahyp:hlinkClr xmlns:ahyp="http://schemas.microsoft.com/office/drawing/2018/hyperlinkcolor" val="tx"/>
                    </a:ext>
                  </a:extLst>
                </a:hlinkClick>
              </a:rPr>
              <a:t>nhs.wales</a:t>
            </a:r>
            <a:r>
              <a:rPr lang="en-GB" sz="2800" dirty="0">
                <a:solidFill>
                  <a:srgbClr val="00B0F0"/>
                </a:solidFill>
                <a:hlinkClick r:id="rId4">
                  <a:extLst>
                    <a:ext uri="{A12FA001-AC4F-418D-AE19-62706E023703}">
                      <ahyp:hlinkClr xmlns:ahyp="http://schemas.microsoft.com/office/drawing/2018/hyperlinkcolor" val="tx"/>
                    </a:ext>
                  </a:extLst>
                </a:hlinkClick>
              </a:rPr>
              <a:t>)</a:t>
            </a:r>
            <a:endParaRPr lang="en-GB" sz="2800" dirty="0">
              <a:solidFill>
                <a:srgbClr val="00B0F0"/>
              </a:solidFill>
            </a:endParaRPr>
          </a:p>
          <a:p>
            <a:endParaRPr lang="en-GB" b="0" i="0" u="sng" dirty="0">
              <a:solidFill>
                <a:srgbClr val="00A7A7"/>
              </a:solidFill>
              <a:effectLst/>
              <a:hlinkClick r:id="rId5">
                <a:extLst>
                  <a:ext uri="{A12FA001-AC4F-418D-AE19-62706E023703}">
                    <ahyp:hlinkClr xmlns:ahyp="http://schemas.microsoft.com/office/drawing/2018/hyperlinkcolor" val="tx"/>
                  </a:ext>
                </a:extLst>
              </a:hlinkClick>
            </a:endParaRPr>
          </a:p>
          <a:p>
            <a:r>
              <a:rPr lang="en-GB" b="0" i="0" u="sng" dirty="0">
                <a:effectLst/>
                <a:hlinkClick r:id="rId5">
                  <a:extLst>
                    <a:ext uri="{A12FA001-AC4F-418D-AE19-62706E023703}">
                      <ahyp:hlinkClr xmlns:ahyp="http://schemas.microsoft.com/office/drawing/2018/hyperlinkcolor" val="tx"/>
                    </a:ext>
                  </a:extLst>
                </a:hlinkClick>
              </a:rPr>
              <a:t>Webinar Q&amp;A -Vaccinations in pregnancy - slide set [21 September 2023] </a:t>
            </a:r>
            <a:endParaRPr lang="en-GB" b="0" i="0" u="sng" dirty="0">
              <a:effectLst/>
            </a:endParaRPr>
          </a:p>
          <a:p>
            <a:r>
              <a:rPr lang="en-GB" b="0" i="0" dirty="0">
                <a:effectLst/>
              </a:rPr>
              <a:t>Webinar Q&amp;A – Vaccinations in pregnancy - recording [21 September 2023]</a:t>
            </a:r>
            <a:r>
              <a:rPr lang="en-GB" b="0" i="0" u="none" strike="noStrike" dirty="0">
                <a:effectLst/>
                <a:hlinkClick r:id="rId6">
                  <a:extLst>
                    <a:ext uri="{A12FA001-AC4F-418D-AE19-62706E023703}">
                      <ahyp:hlinkClr xmlns:ahyp="http://schemas.microsoft.com/office/drawing/2018/hyperlinkcolor" val="tx"/>
                    </a:ext>
                  </a:extLst>
                </a:hlinkClick>
              </a:rPr>
              <a:t> </a:t>
            </a:r>
            <a:r>
              <a:rPr lang="en-GB" b="0" i="0" u="none" strike="noStrike" dirty="0">
                <a:solidFill>
                  <a:srgbClr val="00B0F0"/>
                </a:solidFill>
                <a:effectLst/>
                <a:hlinkClick r:id="rId7">
                  <a:extLst>
                    <a:ext uri="{A12FA001-AC4F-418D-AE19-62706E023703}">
                      <ahyp:hlinkClr xmlns:ahyp="http://schemas.microsoft.com/office/drawing/2018/hyperlinkcolor" val="tx"/>
                    </a:ext>
                  </a:extLst>
                </a:hlinkClick>
              </a:rPr>
              <a:t>Training (sharepoint.com)</a:t>
            </a:r>
            <a:r>
              <a:rPr lang="en-GB" b="0" i="0" dirty="0">
                <a:solidFill>
                  <a:srgbClr val="00B0F0"/>
                </a:solidFill>
                <a:effectLst/>
              </a:rPr>
              <a:t> </a:t>
            </a:r>
            <a:endParaRPr lang="en-GB" dirty="0">
              <a:solidFill>
                <a:srgbClr val="00B0F0"/>
              </a:solidFill>
            </a:endParaRPr>
          </a:p>
          <a:p>
            <a:endParaRPr lang="en-GB" sz="2800" dirty="0"/>
          </a:p>
          <a:p>
            <a:endParaRPr lang="en-GB" sz="2800" dirty="0"/>
          </a:p>
          <a:p>
            <a:endParaRPr lang="en-GB" dirty="0"/>
          </a:p>
          <a:p>
            <a:pPr marL="0" indent="0">
              <a:buNone/>
            </a:pPr>
            <a:endParaRPr lang="en-GB" sz="2800" dirty="0"/>
          </a:p>
          <a:p>
            <a:endParaRPr lang="en-GB" dirty="0"/>
          </a:p>
          <a:p>
            <a:endParaRPr lang="en-GB" sz="2800" dirty="0"/>
          </a:p>
          <a:p>
            <a:pPr marL="0" indent="0">
              <a:buNone/>
            </a:pPr>
            <a:endParaRPr lang="en-GB" dirty="0"/>
          </a:p>
          <a:p>
            <a:endParaRPr lang="en-GB" dirty="0"/>
          </a:p>
        </p:txBody>
      </p:sp>
      <p:sp>
        <p:nvSpPr>
          <p:cNvPr id="5" name="Slide Number Placeholder 4">
            <a:extLst>
              <a:ext uri="{FF2B5EF4-FFF2-40B4-BE49-F238E27FC236}">
                <a16:creationId xmlns:a16="http://schemas.microsoft.com/office/drawing/2014/main" id="{2986D3CD-D0A0-CE2F-E95F-0EF22CC3C0C5}"/>
              </a:ext>
            </a:extLst>
          </p:cNvPr>
          <p:cNvSpPr>
            <a:spLocks noGrp="1"/>
          </p:cNvSpPr>
          <p:nvPr>
            <p:ph type="sldNum" sz="quarter" idx="12"/>
          </p:nvPr>
        </p:nvSpPr>
        <p:spPr/>
        <p:txBody>
          <a:bodyPr/>
          <a:lstStyle/>
          <a:p>
            <a:fld id="{561D0CCE-8DCC-44DC-A653-AE62B1D84A52}" type="slidenum">
              <a:rPr lang="en-GB" smtClean="0"/>
              <a:pPr/>
              <a:t>8</a:t>
            </a:fld>
            <a:endParaRPr lang="en-GB"/>
          </a:p>
        </p:txBody>
      </p:sp>
      <p:pic>
        <p:nvPicPr>
          <p:cNvPr id="7" name="Picture 6">
            <a:extLst>
              <a:ext uri="{FF2B5EF4-FFF2-40B4-BE49-F238E27FC236}">
                <a16:creationId xmlns:a16="http://schemas.microsoft.com/office/drawing/2014/main" id="{0A9CCA63-EC7F-8B10-E23F-6AF67A836291}"/>
              </a:ext>
            </a:extLst>
          </p:cNvPr>
          <p:cNvPicPr>
            <a:picLocks noChangeAspect="1"/>
          </p:cNvPicPr>
          <p:nvPr/>
        </p:nvPicPr>
        <p:blipFill>
          <a:blip r:embed="rId8"/>
          <a:stretch>
            <a:fillRect/>
          </a:stretch>
        </p:blipFill>
        <p:spPr>
          <a:xfrm>
            <a:off x="9236576" y="72780"/>
            <a:ext cx="2743200" cy="1577341"/>
          </a:xfrm>
          <a:prstGeom prst="rect">
            <a:avLst/>
          </a:prstGeom>
        </p:spPr>
      </p:pic>
      <p:pic>
        <p:nvPicPr>
          <p:cNvPr id="11" name="Audio 10">
            <a:hlinkClick r:id="" action="ppaction://media"/>
            <a:extLst>
              <a:ext uri="{FF2B5EF4-FFF2-40B4-BE49-F238E27FC236}">
                <a16:creationId xmlns:a16="http://schemas.microsoft.com/office/drawing/2014/main" id="{6DA0ECEB-2031-C663-05B7-BBDB256D3640}"/>
              </a:ext>
            </a:extLst>
          </p:cNvPr>
          <p:cNvPicPr>
            <a:picLocks noChangeAspect="1"/>
          </p:cNvPicPr>
          <p:nvPr>
            <a:audioFile r:link="rId2"/>
            <p:extLst>
              <p:ext uri="{DAA4B4D4-6D71-4841-9C94-3DE7FCFB9230}">
                <p14:media xmlns:p14="http://schemas.microsoft.com/office/powerpoint/2010/main" r:embed="rId1"/>
              </p:ext>
            </p:extLst>
          </p:nvPr>
        </p:nvPicPr>
        <p:blipFill>
          <a:blip r:embed="rId9"/>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519783410"/>
      </p:ext>
    </p:extLst>
  </p:cSld>
  <p:clrMapOvr>
    <a:masterClrMapping/>
  </p:clrMapOvr>
  <mc:AlternateContent xmlns:mc="http://schemas.openxmlformats.org/markup-compatibility/2006" xmlns:p14="http://schemas.microsoft.com/office/powerpoint/2010/main">
    <mc:Choice Requires="p14">
      <p:transition spd="slow" p14:dur="2000" advTm="41524"/>
    </mc:Choice>
    <mc:Fallback xmlns="">
      <p:transition spd="slow" advTm="415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51FA9-BF45-0689-1439-58F98F4D7D6D}"/>
              </a:ext>
            </a:extLst>
          </p:cNvPr>
          <p:cNvSpPr>
            <a:spLocks noGrp="1"/>
          </p:cNvSpPr>
          <p:nvPr>
            <p:ph type="title"/>
          </p:nvPr>
        </p:nvSpPr>
        <p:spPr/>
        <p:txBody>
          <a:bodyPr/>
          <a:lstStyle/>
          <a:p>
            <a:pPr algn="ctr"/>
            <a:r>
              <a:rPr lang="en-GB" sz="3200" b="1" i="0" dirty="0">
                <a:solidFill>
                  <a:srgbClr val="002060"/>
                </a:solidFill>
                <a:effectLst/>
                <a:latin typeface="+mn-lt"/>
              </a:rPr>
              <a:t>eLearning module: Optimising Vaccine Uptake: Using motivational interviewing for better conversations</a:t>
            </a:r>
            <a:r>
              <a:rPr lang="en-GB" sz="4000" b="1" i="0" dirty="0">
                <a:solidFill>
                  <a:srgbClr val="002060"/>
                </a:solidFill>
                <a:effectLst/>
                <a:latin typeface="+mn-lt"/>
              </a:rPr>
              <a:t> </a:t>
            </a:r>
            <a:br>
              <a:rPr lang="en-GB" sz="4000" b="0" i="0" dirty="0">
                <a:solidFill>
                  <a:srgbClr val="002060"/>
                </a:solidFill>
                <a:effectLst/>
                <a:latin typeface="Lato" panose="020F0502020204030203" pitchFamily="34" charset="0"/>
              </a:rPr>
            </a:br>
            <a:endParaRPr lang="en-GB" sz="4000" dirty="0">
              <a:solidFill>
                <a:srgbClr val="002060"/>
              </a:solidFill>
            </a:endParaRPr>
          </a:p>
        </p:txBody>
      </p:sp>
      <p:sp>
        <p:nvSpPr>
          <p:cNvPr id="3" name="Content Placeholder 2">
            <a:extLst>
              <a:ext uri="{FF2B5EF4-FFF2-40B4-BE49-F238E27FC236}">
                <a16:creationId xmlns:a16="http://schemas.microsoft.com/office/drawing/2014/main" id="{A01D2247-77C5-9CB5-2673-C8A56FBB8694}"/>
              </a:ext>
            </a:extLst>
          </p:cNvPr>
          <p:cNvSpPr>
            <a:spLocks noGrp="1"/>
          </p:cNvSpPr>
          <p:nvPr>
            <p:ph idx="1"/>
          </p:nvPr>
        </p:nvSpPr>
        <p:spPr>
          <a:xfrm>
            <a:off x="591272" y="1603952"/>
            <a:ext cx="6113016" cy="4351338"/>
          </a:xfrm>
        </p:spPr>
        <p:txBody>
          <a:bodyPr/>
          <a:lstStyle/>
          <a:p>
            <a:pPr algn="l" fontAlgn="base" latinLnBrk="0"/>
            <a:r>
              <a:rPr lang="en-GB" sz="1800" dirty="0"/>
              <a:t>The approach and style of a vaccine conversation can make a real difference in understanding individual hesitancy, addressing barriers, and influencing vaccine uptake. </a:t>
            </a:r>
          </a:p>
          <a:p>
            <a:pPr algn="l" fontAlgn="base" latinLnBrk="0"/>
            <a:r>
              <a:rPr lang="en-GB" sz="1800" dirty="0"/>
              <a:t>There is an eLearning module available called Optimising Vaccine Uptake: Using motivational interviewing for better conversations which aims to support staff with having positive conversations about immunisations.</a:t>
            </a:r>
          </a:p>
          <a:p>
            <a:pPr algn="l" fontAlgn="base" latinLnBrk="0"/>
            <a:r>
              <a:rPr lang="en-GB" sz="1800" dirty="0"/>
              <a:t>The module aims to provide health professionals the skills and knowledge required to implement motivational interviewing techniques when having vaccine-related conversations</a:t>
            </a:r>
          </a:p>
          <a:p>
            <a:pPr algn="l" fontAlgn="base" latinLnBrk="0"/>
            <a:r>
              <a:rPr lang="en-GB" sz="1800" dirty="0"/>
              <a:t>Further information about the module and how to access it is available here: </a:t>
            </a:r>
            <a:r>
              <a:rPr lang="en-GB" sz="1800" dirty="0">
                <a:solidFill>
                  <a:srgbClr val="00B0F0"/>
                </a:solidFill>
                <a:hlinkClick r:id="rId5">
                  <a:extLst>
                    <a:ext uri="{A12FA001-AC4F-418D-AE19-62706E023703}">
                      <ahyp:hlinkClr xmlns:ahyp="http://schemas.microsoft.com/office/drawing/2018/hyperlinkcolor" val="tx"/>
                    </a:ext>
                  </a:extLst>
                </a:hlinkClick>
              </a:rPr>
              <a:t>Immunisation eLearning - Public Health Wales (</a:t>
            </a:r>
            <a:r>
              <a:rPr lang="en-GB" sz="1800" dirty="0" err="1">
                <a:solidFill>
                  <a:srgbClr val="00B0F0"/>
                </a:solidFill>
                <a:hlinkClick r:id="rId5">
                  <a:extLst>
                    <a:ext uri="{A12FA001-AC4F-418D-AE19-62706E023703}">
                      <ahyp:hlinkClr xmlns:ahyp="http://schemas.microsoft.com/office/drawing/2018/hyperlinkcolor" val="tx"/>
                    </a:ext>
                  </a:extLst>
                </a:hlinkClick>
              </a:rPr>
              <a:t>nhs.wales</a:t>
            </a:r>
            <a:r>
              <a:rPr lang="en-GB" sz="1800" dirty="0">
                <a:solidFill>
                  <a:srgbClr val="00B0F0"/>
                </a:solidFill>
                <a:hlinkClick r:id="rId5">
                  <a:extLst>
                    <a:ext uri="{A12FA001-AC4F-418D-AE19-62706E023703}">
                      <ahyp:hlinkClr xmlns:ahyp="http://schemas.microsoft.com/office/drawing/2018/hyperlinkcolor" val="tx"/>
                    </a:ext>
                  </a:extLst>
                </a:hlinkClick>
              </a:rPr>
              <a:t>)</a:t>
            </a:r>
            <a:endParaRPr lang="en-GB" sz="1800" dirty="0">
              <a:solidFill>
                <a:srgbClr val="00B0F0"/>
              </a:solidFill>
            </a:endParaRPr>
          </a:p>
          <a:p>
            <a:endParaRPr lang="en-GB" dirty="0"/>
          </a:p>
        </p:txBody>
      </p:sp>
      <p:pic>
        <p:nvPicPr>
          <p:cNvPr id="5" name="Picture 4">
            <a:extLst>
              <a:ext uri="{FF2B5EF4-FFF2-40B4-BE49-F238E27FC236}">
                <a16:creationId xmlns:a16="http://schemas.microsoft.com/office/drawing/2014/main" id="{0D3214C4-088D-4877-4B55-FE8A8D54B5F8}"/>
              </a:ext>
            </a:extLst>
          </p:cNvPr>
          <p:cNvPicPr>
            <a:picLocks noChangeAspect="1"/>
          </p:cNvPicPr>
          <p:nvPr/>
        </p:nvPicPr>
        <p:blipFill>
          <a:blip r:embed="rId6"/>
          <a:stretch>
            <a:fillRect/>
          </a:stretch>
        </p:blipFill>
        <p:spPr>
          <a:xfrm>
            <a:off x="6704288" y="2232024"/>
            <a:ext cx="5233756" cy="1980340"/>
          </a:xfrm>
          <a:prstGeom prst="rect">
            <a:avLst/>
          </a:prstGeom>
          <a:ln>
            <a:solidFill>
              <a:schemeClr val="tx1"/>
            </a:solidFill>
          </a:ln>
        </p:spPr>
      </p:pic>
      <p:pic>
        <p:nvPicPr>
          <p:cNvPr id="10" name="Audio 9">
            <a:hlinkClick r:id="" action="ppaction://media"/>
            <a:extLst>
              <a:ext uri="{FF2B5EF4-FFF2-40B4-BE49-F238E27FC236}">
                <a16:creationId xmlns:a16="http://schemas.microsoft.com/office/drawing/2014/main" id="{9D73A051-C834-C089-F3BE-7778D6EEB6B6}"/>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1075" t="-161075" r="-161075" b="-161075"/>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31577647"/>
      </p:ext>
    </p:extLst>
  </p:cSld>
  <p:clrMapOvr>
    <a:masterClrMapping/>
  </p:clrMapOvr>
  <mc:AlternateContent xmlns:mc="http://schemas.openxmlformats.org/markup-compatibility/2006" xmlns:p14="http://schemas.microsoft.com/office/powerpoint/2010/main">
    <mc:Choice Requires="p14">
      <p:transition spd="slow" p14:dur="2000" advTm="30621"/>
    </mc:Choice>
    <mc:Fallback xmlns="">
      <p:transition spd="slow" advTm="306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E292F9FDDF97946BAEAC42ED7AE21B0" ma:contentTypeVersion="12" ma:contentTypeDescription="Create a new document." ma:contentTypeScope="" ma:versionID="6031f9ffa38ac8d4e4057ca974168dcb">
  <xsd:schema xmlns:xsd="http://www.w3.org/2001/XMLSchema" xmlns:xs="http://www.w3.org/2001/XMLSchema" xmlns:p="http://schemas.microsoft.com/office/2006/metadata/properties" xmlns:ns2="fd22ef30-2ac2-40dc-8039-cc1d65575c56" xmlns:ns3="f366afda-3745-45ac-b089-2151a6f325da" targetNamespace="http://schemas.microsoft.com/office/2006/metadata/properties" ma:root="true" ma:fieldsID="c36c6fdb57e3a11912df7ccb21ed7099" ns2:_="" ns3:_="">
    <xsd:import namespace="fd22ef30-2ac2-40dc-8039-cc1d65575c56"/>
    <xsd:import namespace="f366afda-3745-45ac-b089-2151a6f325d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22ef30-2ac2-40dc-8039-cc1d65575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66afda-3745-45ac-b089-2151a6f325d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3719f14-dfc9-408f-a5e2-0831c2ca3de6}" ma:internalName="TaxCatchAll" ma:showField="CatchAllData" ma:web="f366afda-3745-45ac-b089-2151a6f325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d22ef30-2ac2-40dc-8039-cc1d65575c56">
      <Terms xmlns="http://schemas.microsoft.com/office/infopath/2007/PartnerControls"/>
    </lcf76f155ced4ddcb4097134ff3c332f>
    <TaxCatchAll xmlns="f366afda-3745-45ac-b089-2151a6f325da" xsi:nil="true"/>
  </documentManagement>
</p:properties>
</file>

<file path=customXml/itemProps1.xml><?xml version="1.0" encoding="utf-8"?>
<ds:datastoreItem xmlns:ds="http://schemas.openxmlformats.org/officeDocument/2006/customXml" ds:itemID="{55B8960F-2F8C-493F-B41D-89323A09A67C}">
  <ds:schemaRefs>
    <ds:schemaRef ds:uri="http://schemas.microsoft.com/sharepoint/v3/contenttype/forms"/>
  </ds:schemaRefs>
</ds:datastoreItem>
</file>

<file path=customXml/itemProps2.xml><?xml version="1.0" encoding="utf-8"?>
<ds:datastoreItem xmlns:ds="http://schemas.openxmlformats.org/officeDocument/2006/customXml" ds:itemID="{531CE41C-E8E8-4E45-B5FA-0AAA72E203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22ef30-2ac2-40dc-8039-cc1d65575c56"/>
    <ds:schemaRef ds:uri="f366afda-3745-45ac-b089-2151a6f325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652AB81-2F35-41CE-B012-41FA5695F891}">
  <ds:schemaRefs>
    <ds:schemaRef ds:uri="http://purl.org/dc/elements/1.1/"/>
    <ds:schemaRef ds:uri="http://schemas.microsoft.com/office/2006/metadata/properties"/>
    <ds:schemaRef ds:uri="http://purl.org/dc/terms/"/>
    <ds:schemaRef ds:uri="258d5018-feb4-45ec-8043-ac7152467c64"/>
    <ds:schemaRef ds:uri="http://schemas.microsoft.com/office/2006/documentManagement/types"/>
    <ds:schemaRef ds:uri="2795bbee-07b4-4e79-98d8-0419d9871cad"/>
    <ds:schemaRef ds:uri="http://schemas.microsoft.com/office/infopath/2007/PartnerControls"/>
    <ds:schemaRef ds:uri="http://schemas.openxmlformats.org/package/2006/metadata/core-properties"/>
    <ds:schemaRef ds:uri="http://www.w3.org/XML/1998/namespace"/>
    <ds:schemaRef ds:uri="http://purl.org/dc/dcmitype/"/>
    <ds:schemaRef ds:uri="fd22ef30-2ac2-40dc-8039-cc1d65575c56"/>
    <ds:schemaRef ds:uri="f366afda-3745-45ac-b089-2151a6f325da"/>
  </ds:schemaRefs>
</ds:datastoreItem>
</file>

<file path=docProps/app.xml><?xml version="1.0" encoding="utf-8"?>
<Properties xmlns="http://schemas.openxmlformats.org/officeDocument/2006/extended-properties" xmlns:vt="http://schemas.openxmlformats.org/officeDocument/2006/docPropsVTypes">
  <TotalTime>492</TotalTime>
  <Words>1846</Words>
  <Application>Microsoft Office PowerPoint</Application>
  <PresentationFormat>Widescreen</PresentationFormat>
  <Paragraphs>174</Paragraphs>
  <Slides>20</Slides>
  <Notes>9</Notes>
  <HiddenSlides>0</HiddenSlides>
  <MMClips>20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1_Office Theme</vt:lpstr>
      <vt:lpstr>2_Office Theme</vt:lpstr>
      <vt:lpstr>PowerPoint Presentation</vt:lpstr>
      <vt:lpstr>Current vaccinations in pregnancy</vt:lpstr>
      <vt:lpstr>All Wales Maternity Record: Vaccinations in pregnancy found on pages 37 &amp; 38</vt:lpstr>
      <vt:lpstr>Recording vaccinations in the record</vt:lpstr>
      <vt:lpstr>PowerPoint Presentation</vt:lpstr>
      <vt:lpstr>Public Health Wales Website: Immunisations and Vaccines  </vt:lpstr>
      <vt:lpstr>Free resources</vt:lpstr>
      <vt:lpstr>Training for midwives and health care professionals</vt:lpstr>
      <vt:lpstr>eLearning module: Optimising Vaccine Uptake: Using motivational interviewing for better conversations  </vt:lpstr>
      <vt:lpstr>Health and social care workers</vt:lpstr>
      <vt:lpstr>New vaccines: Respiratory Syncytial Virus (RSV)  </vt:lpstr>
      <vt:lpstr>JCVI advice on RSV Immunisation Programme</vt:lpstr>
      <vt:lpstr>RSV Programme to  protect neonates and infants</vt:lpstr>
      <vt:lpstr>Vaccine change: Prenatal pertussis vaccination         </vt:lpstr>
      <vt:lpstr>Prenatal pertussis vaccine change</vt:lpstr>
      <vt:lpstr>Horizon scanning: Vaccinations in Pregnancy</vt:lpstr>
      <vt:lpstr>Point of Delivery Survey A snapshot of maternal immunisation uptake</vt:lpstr>
      <vt:lpstr>Saving Lives, Improving Mothers’ Care 2023: Lay Summary MBRRACE- UK   </vt:lpstr>
      <vt:lpstr>Key messages: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Juliet Norwood (Public Health Wales - No. 2 Capital Quarter)</dc:creator>
  <cp:lastModifiedBy>Clare Powell (Public Health Wales)</cp:lastModifiedBy>
  <cp:revision>14</cp:revision>
  <dcterms:created xsi:type="dcterms:W3CDTF">2023-08-07T11:41:03Z</dcterms:created>
  <dcterms:modified xsi:type="dcterms:W3CDTF">2024-03-13T11:05:11Z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0x0101005E292F9FDDF97946BAEAC42ED7AE21B0</vt:lpwstr>
  </property>
</Properties>
</file>