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7" r:id="rId2"/>
    <p:sldId id="302" r:id="rId3"/>
    <p:sldId id="303" r:id="rId4"/>
    <p:sldId id="263" r:id="rId5"/>
    <p:sldId id="265" r:id="rId6"/>
    <p:sldId id="266" r:id="rId7"/>
    <p:sldId id="267" r:id="rId8"/>
    <p:sldId id="268" r:id="rId9"/>
    <p:sldId id="269" r:id="rId10"/>
    <p:sldId id="278" r:id="rId11"/>
    <p:sldId id="281" r:id="rId12"/>
    <p:sldId id="282" r:id="rId13"/>
    <p:sldId id="279" r:id="rId14"/>
    <p:sldId id="284" r:id="rId15"/>
    <p:sldId id="317" r:id="rId16"/>
    <p:sldId id="318" r:id="rId17"/>
    <p:sldId id="309" r:id="rId18"/>
    <p:sldId id="310" r:id="rId19"/>
    <p:sldId id="311" r:id="rId20"/>
    <p:sldId id="312" r:id="rId21"/>
    <p:sldId id="313" r:id="rId22"/>
    <p:sldId id="314" r:id="rId23"/>
    <p:sldId id="316" r:id="rId24"/>
    <p:sldId id="298" r:id="rId25"/>
    <p:sldId id="262" r:id="rId26"/>
  </p:sldIdLst>
  <p:sldSz cx="9144000" cy="6858000" type="screen4x3"/>
  <p:notesSz cx="7102475" cy="93694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1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el Craine (Public Health Wales - Microbiology)" initials="NC(HW-M" lastIdx="4" clrIdx="0">
    <p:extLst>
      <p:ext uri="{19B8F6BF-5375-455C-9EA6-DF929625EA0E}">
        <p15:presenceInfo xmlns:p15="http://schemas.microsoft.com/office/powerpoint/2012/main" userId="S-1-5-21-978635462-3828570294-627434887-228265" providerId="AD"/>
      </p:ext>
    </p:extLst>
  </p:cmAuthor>
  <p:cmAuthor id="2" name="Laia Fina (Public Health Wales - No. 2 Capital Quarter)" initials="LF(HW-N2CQ" lastIdx="4" clrIdx="1">
    <p:extLst>
      <p:ext uri="{19B8F6BF-5375-455C-9EA6-DF929625EA0E}">
        <p15:presenceInfo xmlns:p15="http://schemas.microsoft.com/office/powerpoint/2012/main" userId="S-1-5-21-978635462-3828570294-627434887-6786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54497" autoAdjust="0"/>
  </p:normalViewPr>
  <p:slideViewPr>
    <p:cSldViewPr>
      <p:cViewPr>
        <p:scale>
          <a:sx n="80" d="100"/>
          <a:sy n="80" d="100"/>
        </p:scale>
        <p:origin x="249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2951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39" cy="4684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3" y="0"/>
            <a:ext cx="3077739" cy="4684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8C955-1AC8-44D6-8D70-49EC8C6CD738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99328"/>
            <a:ext cx="3077739" cy="4684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3" y="8899328"/>
            <a:ext cx="3077739" cy="4684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19459-E02C-4B2D-85D5-CF934CB15C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33249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39" cy="4684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39" cy="4684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FDBDC3-7A85-43C3-8624-B7EAC12225D5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703263"/>
            <a:ext cx="4683125" cy="3513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0477"/>
            <a:ext cx="5681980" cy="42162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9328"/>
            <a:ext cx="3077739" cy="4684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8899328"/>
            <a:ext cx="3077739" cy="4684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7E150-D368-4E9E-814D-760DB3AAFA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18330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6931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Cafodd diagnosis siffilis o 2016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hyd 2018 eu cyfuno ar gyfer y dadansoddiad hwn *ni chafodd diagnosis a wnaed mewn clinigau yn Sir Gaerfyrddin neu Sir Benfro hyd at fis Mawrth 2016 eu cynnwys yn y dadansoddiadau hyn, er bod unigolion sy’n byw yn yr awdurdodau lleol hyn sydd wedi ymweld â chlinigau mewn mannau eraill wedi eu cynnwys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Adroddir ar ddiagnosis a phrofion heintiau a drosglwyddir yn rhywiol a gofnodwyd mewn clinigau iechyd rhywiol yng Nghymru drwy SWS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ii) </a:t>
            </a:r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Nid yw’r data hyn eu priodoli a gallant fod yn rhannol gynrychioliadol yn unig o gofnodion cyflawn. Hefyd, dim ond unigolion a nododd awdurdod lleol preswyl sydd wedi’u cynnwys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Defnyddiwyd y codau KC60/SHHAPT canlynol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gonorea (B, B1, B2), clamydia (C4, C4A, C4C),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achos cyntaf o herpes yr organau cenhedlu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(C10A), 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achos cyntaf o ddefaid gwenerol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a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phrofion heintiau drosglwyddir yn rhywiol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(S1, S2, T1, T2, T3, T4).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Nid yw cyfraddau siffilis wedi’u cynnwys, oherwydd nifer isel yr achosion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iv) a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</a:t>
            </a: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yfrifwyd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cyfraddau awdurdod lleol benodol gan ddefnyddio amcangyfrifon canol blwyddyn a ddarparwyd gan </a:t>
            </a: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StatsCymru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br>
              <a:rPr lang="cy-GB" sz="12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cy-GB" noProof="0" dirty="0"/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cy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4278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Adroddir ar ddiagnosis a phrofion heintiau a drosglwyddir yn rhywiol a gofnodwyd mewn clinigau iechyd rhywiol yng Nghymru drwy SWS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Nid yw’r data hyn yn cynnwys diagnosis a wnaed mewn clinigau yn Sir Gaerfyrddin a Sir Benfro hyd at fis Mawrth 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2016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am nad oedd dadansoddiad blynyddoedd unigol ar gael</a:t>
            </a: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Defnyddiwyd y codau KC60/SHHAPT canlynol: 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</a:t>
            </a: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iv)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Cyfrifwyd achosion oedran a rhyw benodol gan ddefnyddio amcangyfrifon canol blwyddyn a ddarparwyd gan </a:t>
            </a: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StatsCymru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995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Adroddir ar ddiagnosis a phrofion heintiau a drosglwyddir yn rhywiol a gofnodwyd mewn clinigau iechyd rhywiol yng Nghymru drwy SWS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Nid yw’r data hyn yn cynnwys diagnosis a wnaed mewn clinigau yn Sir Gaerfyrddin a Sir Benfro hyd at fis Mawrth 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2016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am nad oedd dadansoddiad blynyddoedd unigol ar gael</a:t>
            </a: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Defnyddiwyd y codau KC60/SHHAPT canlynol: 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</a:t>
            </a: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iv)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Cyfrifwyd achosion oedran a rhyw benodol gan ddefnyddio amcangyfrifon canol blwyddyn a ddarparwyd gan </a:t>
            </a: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StatsCymru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9448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Heintiau a drosglwyddir yn rhywiol dethol: gonorea, clamydia, defaid gwenerol, herpes yr organau rhywiol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siffilis sylfaenol, eilaidd a chudd cynnar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Adroddir ar ddiagnosis a phrofion heintiau a drosglwyddir yn rhywiol a gofnodwyd mewn clinigau iechyd rhywiol yng Nghymru drwy SWS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ii)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Defnyddiwyd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codau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KC60/SHHAPT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canlynol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gonorea (B, B1, B2), clamydia (C4, C4A, C4C),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heintiau a drosglwyddir yn rhywiol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(A1, A2, A3B, B1, B2, C4, C4A, C4C, C10A, C11A)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sgriniau clefydau a drosglwyddir yn rhywiol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(S1, S2, T1-4). iii) </a:t>
            </a:r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Nid yw’r data hyn eu priodoli a gallant fod yn rhannol gynrychioliadol yn unig o gofnodion cyflawn. Hefyd, dim ond unigolion a nododd awdurdod lleol preswyl sydd wedi’u cynnwys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iv)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Cyfrifwyd cyfraddau awdurdod lleol benodol gan ddefnyddio amcangyfrifon canol blwyddyn o rai 15-24 oed a ddarparwyd gan </a:t>
            </a: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StatsCymru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6433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Adroddir ar ddiagnosis a phrofion heintiau a drosglwyddir yn rhywiol a gofnodwyd mewn clinigau iechyd rhywiol yng Nghymru drwy SWS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 gynnwys diagnosis mewn dynion a menywod 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ii) Diagnosis HIV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newydd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g</a:t>
            </a: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linigau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iechyd rhywiol yng Nghymru drwy SWS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cy-GB" sz="12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newid o adroddiadau eraill a all fod â data PHE, ni ellir eu cymharu</a:t>
            </a:r>
          </a:p>
          <a:p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Mae diagnosis a wnaed mewn clinigau yn Sir Gaerfyrddin a Sir Benfro, a gofnodwyd ar ffurflenni papur SHHAPT, hefyd wedi’u cynnwys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iv)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Defnyddiwyd y codau KC60/SHHAPT canlynol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 diagnosis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newydd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HIV (E1A, E2A, E3A1, H1, H1A, H1B)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7501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Adroddir ar ddiagnosis a phrofion heintiau a drosglwyddir yn rhywiol a gofnodwyd mewn clinigau iechyd rhywiol yng Nghymru drwy SWS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 gynnwys diagnosis mewn dynion a menywod 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ii) Diagnosis HIV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newydd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g</a:t>
            </a: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linigau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iechyd rhywiol yng Nghymru drwy SWS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cy-GB" sz="12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newid o adroddiadau eraill a all fod â data PHE, ni ellir eu cymharu</a:t>
            </a:r>
          </a:p>
          <a:p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Mae diagnosis a wnaed mewn clinigau yn Sir Gaerfyrddin a Sir Benfro, a gofnodwyd ar ffurflenni papur SHHAPT, hefyd wedi’u cynnwys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iv)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Defnyddiwyd y codau KC60/SHHAPT canlynol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 diagnosis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newydd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HIV (E1A, E2A, E3A1, H1, H1A, H1B)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7434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Adroddir ar ddiagnosis a phrofion heintiau a drosglwyddir yn rhywiol a gofnodwyd mewn clinigau iechyd rhywiol yng Nghymru drwy SWS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 gynnwys diagnosis mewn dynion a menywod 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ii) Diagnosis HIV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newydd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g</a:t>
            </a: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linigau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iechyd rhywiol yng Nghymru drwy SWS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cy-GB" sz="12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newid o adroddiadau eraill a all fod â data PHE, ni ellir eu cymharu</a:t>
            </a:r>
          </a:p>
          <a:p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Mae diagnosis a wnaed mewn clinigau yn Sir Gaerfyrddin a Sir Benfro, a gofnodwyd ar ffurflenni papur SHHAPT, hefyd wedi’u cynnwys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iv)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Defnyddiwyd y codau KC60/SHHAPT canlynol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 diagnosis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newydd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HIV (E1A, E2A, E3A1, H1, H1A, H1B)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8998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New HIV diagnoses from SHCs across Wales via SWS – a change from other reports which have PHE data, not comparable</a:t>
            </a: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ii) Diagnoses made in clinics in Carmarthenshire and Pembrokeshire, reported on paper SHHAPT forms, have also been included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iii) The following KC60/SHHAPT codes were used: primary, secondary and early latent syphilis (A1, A2, A3), gonorrhoea (B, B1, B2), chlamydia (C4, C4A, C4C), first episode of genital herpes (C10A),</a:t>
            </a:r>
            <a:r>
              <a:rPr lang="en-GB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 episode of genital warts (C11A)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new diagnosis of HIV (E1A, E2A, E3A1, H1, H1A, H1B)</a:t>
            </a:r>
          </a:p>
          <a:p>
            <a:pPr marL="285750" indent="-285750">
              <a:buAutoNum type="romanLcParenR"/>
            </a:pP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5064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Diagnosis o g</a:t>
            </a: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linigau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iechyd rhywiol yng Nghymru drwy SWS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cy-GB" sz="12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newid o adroddiadau eraill a all fod â data PHE, ni ellir eu cymharu</a:t>
            </a:r>
          </a:p>
          <a:p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Mae diagnosis a wnaed mewn clinigau yn Sir Gaerfyrddin a Sir Benfro, a gofnodwyd ar ffurflenni papur SHHAPT, hefyd wedi’u cynnwys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Defnyddiwyd y codau KC60/SHHAPT canlynol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 diagnosis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newydd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HIV (E1A, E2A, E3A1, H1, H1A, H1B)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4838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Diagnosis o g</a:t>
            </a: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linigau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iechyd rhywiol yng Nghymru drwy SWS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 diagnosis a wnaed mewn clinigau yn Sir Gaerfyrddin a Sir Benfro, a gofnodwyd ar ffurflenni papur SHHAPT, hefyd wedi’u cynnwys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Defnyddiwyd y codau KC60/SHHAPT canlynol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 diagnosis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newydd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HIV (E1A, E2A, E3A1, H1, H1A, H1B)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028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i) Adroddir ar ddiagnosis a phrofion heintiau a drosglwyddir yn rhywiol a gofnodwyd mewn clinigau iechyd rhywiol yng Nghymru drwy SWS </a:t>
            </a:r>
          </a:p>
          <a:p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Diagnosis </a:t>
            </a:r>
            <a:r>
              <a:rPr lang="cy-GB" sz="12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HIV newydd o glinigau iechyd rhywiol yng Nghymru drwy SWS – newid o adroddiadau eraill sydd â data PHE, ni ellir eu cymharu</a:t>
            </a:r>
            <a:endParaRPr lang="cy-GB" sz="1200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Mae diagnosis a wnaed mewn clinigau yn Sir Gaerfyrddin a Sir Benfro, a gofnodwyd ar ffurflenni papur SHHAPT, hefyd wedi’u cynnwys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iv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Defnyddiwyd y codau KC60/SHHAPT canlynol: 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</a:t>
            </a:r>
            <a:r>
              <a:rPr lang="cy-GB" sz="12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diagnosis newydd o HIV (E1A, E2A, E3A1, H1, H1A, H1B)</a:t>
            </a:r>
          </a:p>
          <a:p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v) Echdynnwyd 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 labordai drwy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SWS o </a:t>
            </a: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Datastore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sy’n casglu data o bob labordy yng Nghymru. Gall dyblygiadau, sy’n ganlyniad i samplau’n cael eu symud rhwng labordai, fod wedi’u cynnwys.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4469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Diagnosis o g</a:t>
            </a: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linigau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iechyd rhywiol yng Nghymru drwy SWS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 diagnosis a wnaed mewn clinigau yn Sir Gaerfyrddin a Sir Benfro, a gofnodwyd ar ffurflenni papur SHHAPT, hefyd wedi’u cynnwys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Defnyddiwyd y codau KC60/SHHAPT canlynol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 diagnosis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newydd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HIV (E1A, E2A, E3A1, H1, H1A, H1B)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8812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Diagnosis o g</a:t>
            </a: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linigau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iechyd rhywiol yng Nghymru drwy SWS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 diagnosis a wnaed mewn clinigau yn Sir Gaerfyrddin a Sir Benfro, a gofnodwyd ar ffurflenni papur SHHAPT, hefyd wedi’u cynnwys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Defnyddiwyd y codau KC60/SHHAPT canlynol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 diagnosis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newydd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HIV (E1A, E2A, E3A1, H1, H1A, H1B)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3556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Diagnosis o g</a:t>
            </a: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linigau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iechyd rhywiol yng Nghymru drwy SWS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 diagnosis a wnaed mewn clinigau yn Sir Gaerfyrddin a Sir Benfro, a gofnodwyd ar ffurflenni papur SHHAPT, hefyd wedi’u cynnwys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Defnyddiwyd y codau KC60/SHHAPT canlynol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 diagnosis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newydd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HIV (E1A, E2A, E3A1, H1, H1A, H1B)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462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Diagnosis o g</a:t>
            </a: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linigau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iechyd rhywiol yng Nghymru drwy SWS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ii) Diagnosis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HIV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newydd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g</a:t>
            </a: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linigau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iechyd rhywiol yng Nghymru drwy SWS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</a:t>
            </a:r>
            <a:r>
              <a:rPr lang="cy-GB" sz="12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newid o adroddiadau eraill sydd â data PHE, ni ellir eu cymharu</a:t>
            </a:r>
          </a:p>
          <a:p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Cyfraddau i bob 100,000 o’r boblogaeth ethnig benodol, gan ddefnyddio amcangyfrifon poblogaeth 2011 gan y Swyddfa Ystadegau Gwladol</a:t>
            </a: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iv)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Nid yw diagnosis a wnaed mewn clinigau yn Sir Gaerfyrddin a Sir Benfro hyd at fis Mawrth 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2016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wedi’u cynnwys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v) Defnyddiwyd y codau KC60/SHHAPT canlynol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 diagnosis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newydd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HIV (E1A, E2A, E3A1, H1, H1A, H1B)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5648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i) Presenoldeb pob claf a adroddwyd i SWS wedi’u dyblygu yn ôl claf, clinig unigol, a dyddiad. </a:t>
            </a:r>
          </a:p>
          <a:p>
            <a:pPr lvl="0"/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Mae presenoldeb mewn clinigau yn Sir Gaerfyrddin a Sir Bendro, a gofnodwyd ar ffurflenni SHHAPT papur, hefyd wedi’u cynnwys</a:t>
            </a:r>
          </a:p>
          <a:p>
            <a:endParaRPr lang="cy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443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i) Adroddir ar ddiagnosis a phrofion heintiau a drosglwyddir yn rhywiol a gofnodwyd mewn clinigau iechyd rhywiol yng Nghymru drwy SWS </a:t>
            </a:r>
          </a:p>
          <a:p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Diagnosis </a:t>
            </a:r>
            <a:r>
              <a:rPr lang="cy-GB" sz="12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HIV newydd o glinigau iechyd rhywiol yng Nghymru drwy SWS – newid o adroddiadau eraill sydd â data PHE, ni ellir eu cymharu</a:t>
            </a:r>
            <a:endParaRPr lang="cy-GB" sz="1200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Mae diagnosis a wnaed mewn clinigau yn Sir Gaerfyrddin a Sir Benfro, a gofnodwyd ar ffurflenni papur SHHAPT, hefyd wedi’u cynnwys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iv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Defnyddiwyd y codau KC60/SHHAPT canlynol: 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</a:t>
            </a:r>
            <a:r>
              <a:rPr lang="cy-GB" sz="12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diagnosis newydd o HIV (E1A, E2A, E3A1, H1, H1A, H1B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v) Echdynnwyd 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 labordai drwy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SWS o </a:t>
            </a: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Datastore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sy’n casglu data o bob labordy yng Nghymru. Gall dyblygiadau, sy’n ganlyniad i samplau’n cael eu symud rhwng labordai, fod wedi’u cynnwys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Roedd y dyblygu hwn yn llai tebygol gyda’r System Rheoli Gwybodaeth Labordai (LIMS) newydd. Oherwydd hyn, gall cymharu data o</a:t>
            </a:r>
            <a:r>
              <a:rPr lang="cy-GB" sz="12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2011 (yr hen system) â data o 2018 (y system newydd) arwain at danamcangyfrif bychan o unrhyw gynnydd. </a:t>
            </a:r>
            <a:endParaRPr lang="cy-GB" sz="1200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243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i) Adroddir ar ddiagnosis a phrofion heintiau a drosglwyddir yn rhywiol a gofnodwyd mewn clinigau iechyd rhywiol yng Nghymru drwy SWS </a:t>
            </a:r>
          </a:p>
          <a:p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Diagnosis </a:t>
            </a:r>
            <a:r>
              <a:rPr lang="cy-GB" sz="12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HIV newydd o glinigau iechyd rhywiol yng Nghymru drwy SWS – newid o adroddiadau eraill sydd â data PHE, ni ellir eu cymharu</a:t>
            </a:r>
            <a:endParaRPr lang="cy-GB" sz="1200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Mae diagnosis a wnaed mewn clinigau yn Sir Gaerfyrddin a Sir Benfro, a gofnodwyd ar ffurflenni papur SHHAPT, hefyd wedi’u cynnwys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iv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Defnyddiwyd y codau KC60/SHHAPT canlynol: 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</a:t>
            </a:r>
            <a:r>
              <a:rPr lang="cy-GB" sz="12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diagnosis newydd o HIV (E1A, E2A, E3A1, H1, H1A, H1B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644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Adroddir ar ddiagnosis a phrofion heintiau a drosglwyddir yn rhywiol a gofnodwyd mewn clinigau iechyd rhywiol yng Nghymru drwy SWS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ii)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Cyfrifwyd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achosion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bob 100,000 o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boblogaethau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rhyw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benodol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ddefnyddio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amcangyfrifon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blwyddyn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ddarparwyd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StatsCymru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 diagnosis a wnaed mewn clinigau yn Sir Gaerfyrddin a Sir Benfro, a gofnodwyd ar ffurflenni papur SHHAPT, hefyd wedi’u cynnwys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iv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Defnyddiwyd y codau KC60/SHHAPT canlynol: 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</a:t>
            </a:r>
            <a:r>
              <a:rPr lang="cy-GB" sz="12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diagnosis newydd o HIV (E1A, E2A, E3A1, H1, H1A, H1B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85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Adroddir ar ddiagnosis a phrofion heintiau a drosglwyddir yn rhywiol a gofnodwyd mewn clinigau iechyd rhywiol yng Nghymru drwy SWS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ii)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Cyfrifwyd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achosion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bob 100,000 o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boblogaethau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rhyw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benodol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ddefnyddio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amcangyfrifon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blwyddyn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ddarparwyd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StatsCymru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 diagnosis a wnaed mewn clinigau yn Sir Gaerfyrddin a Sir Benfro, a gofnodwyd ar ffurflenni papur SHHAPT, hefyd wedi’u cynnwys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iv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Defnyddiwyd y codau KC60/SHHAPT canlynol: 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</a:t>
            </a:r>
            <a:r>
              <a:rPr lang="cy-GB" sz="12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diagnosis newydd o HIV (E1A, E2A, E3A1, H1, H1A, H1B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0259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Adroddir ar ddiagnosis a phrofion heintiau a drosglwyddir yn rhywiol a gofnodwyd mewn clinigau iechyd rhywiol yng Nghymru drwy SWS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ii)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Cyfrifwyd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achosion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bob 100,000 o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boblogaethau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rhyw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benodol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ddefnyddio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amcangyfrifon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blwyddyn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ddarparwyd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StatsCymru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 diagnosis a wnaed mewn clinigau yn Sir Gaerfyrddin a Sir Benfro, a gofnodwyd ar ffurflenni papur SHHAPT, hefyd wedi’u cynnwys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iv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Defnyddiwyd y codau KC60/SHHAPT canlynol: 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</a:t>
            </a:r>
            <a:r>
              <a:rPr lang="cy-GB" sz="12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diagnosis newydd o HIV (E1A, E2A, E3A1, H1, H1A, H1B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136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Adroddir ar ddiagnosis a phrofion heintiau a drosglwyddir yn rhywiol a gofnodwyd mewn clinigau iechyd rhywiol yng Nghymru drwy SWS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ii)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Cyfrifwyd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achosion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bob 100,000 o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boblogaethau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rhyw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benodol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ddefnyddio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amcangyfrifon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blwyddyn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ddarparwyd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StatsCymru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 diagnosis a wnaed mewn clinigau yn Sir Gaerfyrddin a Sir Benfro, a gofnodwyd ar ffurflenni papur SHHAPT, hefyd wedi’u cynnwys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iv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Defnyddiwyd y codau KC60/SHHAPT canlynol: 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</a:t>
            </a:r>
            <a:r>
              <a:rPr lang="cy-GB" sz="12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diagnosis newydd o HIV (E1A, E2A, E3A1, H1, H1A, H1B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817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Adroddir ar ddiagnosis a phrofion heintiau a drosglwyddir yn rhywiol a gofnodwyd mewn clinigau iechyd rhywiol yng Nghymru drwy SWS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ii)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Cyfrifwyd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achosion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bob 100,000 o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boblogaethau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rhyw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benodol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ddefnyddio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amcangyfrifon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canol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blwyddyn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ddarparwyd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StatsCymru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iii)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 diagnosis a wnaed mewn clinigau yn Sir Gaerfyrddin a Sir Benfro, a gofnodwyd ar ffurflenni papur SHHAPT, hefyd wedi’u cynnwys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2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iv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Defnyddiwyd y codau KC60/SHHAPT canlynol: siffilis sylfaenol, eilaidd a chudd cynnar (A1, A2, A3), gonorea (B, B1, B2), clamydia (C4, C4A, C4C), achos cyntaf o herpes yr organau cenhedlu (C10A),</a:t>
            </a:r>
            <a:r>
              <a:rPr lang="cy-GB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achos cyntaf o ddefaid gwenerol </a:t>
            </a:r>
            <a:r>
              <a:rPr lang="cy-GB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(C11A) </a:t>
            </a:r>
            <a:r>
              <a:rPr lang="cy-GB" sz="12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diagnosis newydd o HIV (E1A, E2A, E3A1, H1, H1A, H1B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7E150-D368-4E9E-814D-760DB3AAFAA0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039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6372200" cy="980728"/>
          </a:xfrm>
          <a:prstGeom prst="rect">
            <a:avLst/>
          </a:prstGeom>
        </p:spPr>
        <p:txBody>
          <a:bodyPr/>
          <a:lstStyle>
            <a:lvl1pPr algn="l">
              <a:defRPr sz="3200" baseline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GB" dirty="0"/>
              <a:t>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29309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9" descr="Title slide2 b-groun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9" descr="Title slide2 b-groun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 userDrawn="1"/>
        </p:nvSpPr>
        <p:spPr>
          <a:xfrm>
            <a:off x="611560" y="638132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HIV and STI trends</a:t>
            </a:r>
            <a:r>
              <a:rPr lang="en-GB" baseline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in Wales: </a:t>
            </a:r>
            <a:r>
              <a:rPr lang="en-GB" baseline="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2016 </a:t>
            </a:r>
            <a:endParaRPr lang="en-GB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Text slide2 b-ground"/>
          <p:cNvPicPr>
            <a:picLocks noChangeAspect="1" noChangeArrowheads="1"/>
          </p:cNvPicPr>
          <p:nvPr/>
        </p:nvPicPr>
        <p:blipFill>
          <a:blip r:embed="rId16" cstate="print"/>
          <a:srcRect l="14502" t="86206"/>
          <a:stretch>
            <a:fillRect/>
          </a:stretch>
        </p:blipFill>
        <p:spPr bwMode="auto">
          <a:xfrm>
            <a:off x="0" y="0"/>
            <a:ext cx="9144000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 userDrawn="1"/>
        </p:nvSpPr>
        <p:spPr>
          <a:xfrm>
            <a:off x="0" y="0"/>
            <a:ext cx="6372200" cy="980728"/>
          </a:xfrm>
          <a:prstGeom prst="rect">
            <a:avLst/>
          </a:prstGeom>
        </p:spPr>
        <p:txBody>
          <a:bodyPr/>
          <a:lstStyle>
            <a:lvl1pPr algn="l">
              <a:defRPr sz="3200" baseline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HIV and STI Trends in Wales: </a:t>
            </a: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2018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4" r:id="rId3"/>
    <p:sldLayoutId id="2147483673" r:id="rId4"/>
    <p:sldLayoutId id="2147483663" r:id="rId5"/>
    <p:sldLayoutId id="2147483664" r:id="rId6"/>
    <p:sldLayoutId id="2147483665" r:id="rId7"/>
    <p:sldLayoutId id="2147483666" r:id="rId8"/>
    <p:sldLayoutId id="2147483672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212976"/>
            <a:ext cx="8964488" cy="1143000"/>
          </a:xfrm>
        </p:spPr>
        <p:txBody>
          <a:bodyPr/>
          <a:lstStyle/>
          <a:p>
            <a:pPr algn="l"/>
            <a:r>
              <a:rPr lang="cy-GB" sz="3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Tueddiadau HIV a chlefydau a drosglwyddir yn rhywiol yng Nghymru : 2018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552" y="5229200"/>
            <a:ext cx="52565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>
                <a:solidFill>
                  <a:schemeClr val="bg1"/>
                </a:solidFill>
              </a:rPr>
              <a:t>Y Ganolfan Arolygu Clefydau Trosglwyddadwy, </a:t>
            </a:r>
          </a:p>
          <a:p>
            <a:r>
              <a:rPr lang="cy-GB" dirty="0">
                <a:solidFill>
                  <a:schemeClr val="bg1"/>
                </a:solidFill>
              </a:rPr>
              <a:t>Diogelu Iechyd, Iechyd Cyhoeddus Cymru, </a:t>
            </a:r>
          </a:p>
          <a:p>
            <a:r>
              <a:rPr lang="cy-GB" dirty="0">
                <a:solidFill>
                  <a:schemeClr val="bg1"/>
                </a:solidFill>
              </a:rPr>
              <a:t>Caerdydd</a:t>
            </a:r>
          </a:p>
          <a:p>
            <a:endParaRPr lang="cy-GB" dirty="0">
              <a:solidFill>
                <a:schemeClr val="bg1"/>
              </a:solidFill>
            </a:endParaRPr>
          </a:p>
          <a:p>
            <a:r>
              <a:rPr lang="cy-GB" dirty="0">
                <a:solidFill>
                  <a:schemeClr val="bg1"/>
                </a:solidFill>
              </a:rPr>
              <a:t>Tachwedd 2019, v1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052736"/>
            <a:ext cx="889248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Cyfraddau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diagnosis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heintiau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drosglwyddir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yn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rhywiol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wnaed mewn clinigau iechyd rhywiol yng Nghymru, yn ôl awdurdod lleol preswyl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2018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 cstate="print"/>
          <a:srcRect l="77776" b="87680"/>
          <a:stretch>
            <a:fillRect/>
          </a:stretch>
        </p:blipFill>
        <p:spPr bwMode="auto">
          <a:xfrm>
            <a:off x="7164288" y="1412776"/>
            <a:ext cx="1827212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" y="2015550"/>
            <a:ext cx="9144000" cy="480383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24744"/>
            <a:ext cx="882047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Dosbarthiad oedran diagnosis heintiau a drosglwyddir yn rhywiol, ymhlith menywod: Cymru, 2018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76872"/>
            <a:ext cx="9012942" cy="365542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24744"/>
            <a:ext cx="882047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Dosbarthiad oedran diagnosis heintiau a drosglwyddir yn rhywiol, ymhlith dynion: Cymru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2018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096" y="2276872"/>
            <a:ext cx="9016058" cy="3648585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l="64735" r="7631" b="53566"/>
          <a:stretch>
            <a:fillRect/>
          </a:stretch>
        </p:blipFill>
        <p:spPr bwMode="auto">
          <a:xfrm>
            <a:off x="5717032" y="2192670"/>
            <a:ext cx="273630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817638"/>
            <a:ext cx="7516641" cy="4794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052736"/>
            <a:ext cx="91440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Cyfraddau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diagnosis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heintiau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drosglwyddir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yn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rhywiol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ymhlith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rhai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15-24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oed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wnaed mewn clinigau iechyd rhywiol yng Nghymru, yn ôl awdurdod lleol preswyl 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2018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4" cstate="print"/>
          <a:srcRect l="77776" b="87680"/>
          <a:stretch>
            <a:fillRect/>
          </a:stretch>
        </p:blipFill>
        <p:spPr bwMode="auto">
          <a:xfrm>
            <a:off x="7394107" y="1817638"/>
            <a:ext cx="1827212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24744"/>
            <a:ext cx="882047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Cyfran y diagnosis Siffilis, Gonorea a HIV newydd sydd ymhlith dynion sy’n cael rhyw â dynion yng Nghymru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821809"/>
            <a:ext cx="6768752" cy="478997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24744"/>
            <a:ext cx="8820472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Cyfran y diagnosis Clamydia, Herpes yr organau rhywiol a Defaid gwenerol sydd ymhlith dynion sy’n cael rhyw â dynion yng Nghymru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104986"/>
            <a:ext cx="7632848" cy="436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896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24744"/>
            <a:ext cx="8820472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Newid canrannol mewn heintiau a drosglwyddir yn rhywiol ymhlith dynion sy’n cael rhyw â dynion yng Nghymru gan gymharu 2011/2012 â 2017/2018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4423"/>
            <a:ext cx="9144000" cy="432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7197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24744"/>
            <a:ext cx="889248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Diagnosis HIV newydd o glinigau iechyd rhywiol yng Nghymru, yn ôl rhyw a rhywioldeb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5849" t="2987" r="51178" b="63753"/>
          <a:stretch>
            <a:fillRect/>
          </a:stretch>
        </p:blipFill>
        <p:spPr bwMode="auto">
          <a:xfrm>
            <a:off x="6804248" y="1844824"/>
            <a:ext cx="201622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-20141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496" y="2396003"/>
            <a:ext cx="6203415" cy="365240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24744"/>
            <a:ext cx="889248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Diagnosis Clamydia a wnaed mewn clinigau iechyd rhywiol yng Nghymru, yn ôl rhyw a rhywioldeb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5849" t="2987" r="51178" b="63753"/>
          <a:stretch>
            <a:fillRect/>
          </a:stretch>
        </p:blipFill>
        <p:spPr bwMode="auto">
          <a:xfrm>
            <a:off x="6804248" y="1844824"/>
            <a:ext cx="201622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295" y="2463845"/>
            <a:ext cx="6053497" cy="351671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24744"/>
            <a:ext cx="889248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Diagnosis Gonorea a wnaed mewn clinigau iechyd rhywiol yng Nghymru, yn ôl rhyw a rhywioldeb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5849" t="2987" r="51178" b="63753"/>
          <a:stretch>
            <a:fillRect/>
          </a:stretch>
        </p:blipFill>
        <p:spPr bwMode="auto">
          <a:xfrm>
            <a:off x="6804248" y="1844824"/>
            <a:ext cx="201622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214" y="2426016"/>
            <a:ext cx="6197659" cy="359237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24744"/>
            <a:ext cx="896448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Tueddiadau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HIV a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chlefydau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drosglwyddir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yn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rhywiol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newid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canrannol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Cymru 2017-18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1" y="6309320"/>
            <a:ext cx="838842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* Bu </a:t>
            </a:r>
            <a:r>
              <a:rPr lang="en-GB" sz="1400" dirty="0" err="1"/>
              <a:t>cynnydd</a:t>
            </a:r>
            <a:r>
              <a:rPr lang="en-GB" sz="1400" dirty="0"/>
              <a:t> o 3% </a:t>
            </a:r>
            <a:r>
              <a:rPr lang="en-GB" sz="1400" dirty="0" err="1"/>
              <a:t>mewn</a:t>
            </a:r>
            <a:r>
              <a:rPr lang="en-GB" sz="1400" dirty="0"/>
              <a:t> </a:t>
            </a:r>
            <a:r>
              <a:rPr lang="en-GB" sz="1400" dirty="0" err="1"/>
              <a:t>ymweliadau</a:t>
            </a:r>
            <a:r>
              <a:rPr lang="en-GB" sz="1400" dirty="0"/>
              <a:t> â </a:t>
            </a:r>
            <a:r>
              <a:rPr lang="en-GB" sz="1400" dirty="0" err="1"/>
              <a:t>chlinigau</a:t>
            </a:r>
            <a:r>
              <a:rPr lang="en-GB" sz="1400" dirty="0"/>
              <a:t> iechyd </a:t>
            </a:r>
            <a:r>
              <a:rPr lang="en-GB" sz="1400" dirty="0" err="1"/>
              <a:t>rhywiol</a:t>
            </a:r>
            <a:r>
              <a:rPr lang="en-GB" sz="1400" dirty="0"/>
              <a:t>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yr</a:t>
            </a:r>
            <a:r>
              <a:rPr lang="en-GB" sz="1400" dirty="0"/>
              <a:t> un </a:t>
            </a:r>
            <a:r>
              <a:rPr lang="en-GB" sz="1400" dirty="0" err="1"/>
              <a:t>cyfnod</a:t>
            </a:r>
            <a:r>
              <a:rPr lang="en-GB" sz="1400" dirty="0"/>
              <a:t> (3% </a:t>
            </a:r>
            <a:r>
              <a:rPr lang="en-GB" sz="1400" dirty="0" err="1"/>
              <a:t>ymhlith</a:t>
            </a:r>
            <a:r>
              <a:rPr lang="en-GB" sz="1400" dirty="0"/>
              <a:t> </a:t>
            </a:r>
            <a:r>
              <a:rPr lang="en-GB" sz="1400" dirty="0" err="1"/>
              <a:t>benwyod</a:t>
            </a:r>
            <a:r>
              <a:rPr lang="en-GB" sz="1400" dirty="0"/>
              <a:t>, 4% </a:t>
            </a:r>
            <a:r>
              <a:rPr lang="en-GB" sz="1400" dirty="0" err="1"/>
              <a:t>ymhlith</a:t>
            </a:r>
            <a:r>
              <a:rPr lang="en-GB" sz="1400" dirty="0"/>
              <a:t> </a:t>
            </a:r>
            <a:r>
              <a:rPr lang="en-GB" sz="1400" dirty="0" err="1"/>
              <a:t>dynion</a:t>
            </a:r>
            <a:r>
              <a:rPr lang="en-GB" sz="1400" dirty="0"/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526738"/>
            <a:ext cx="6223087" cy="470746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24744"/>
            <a:ext cx="889248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Diagnosis Siffilis a wnaed mewn clinigau iechyd rhywiol yng Nghymru, yn ôl rhyw a rhywioldeb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5849" t="2987" r="51178" b="63753"/>
          <a:stretch>
            <a:fillRect/>
          </a:stretch>
        </p:blipFill>
        <p:spPr bwMode="auto">
          <a:xfrm>
            <a:off x="6804248" y="1844824"/>
            <a:ext cx="201622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2530016"/>
            <a:ext cx="5876922" cy="338437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24744"/>
            <a:ext cx="889248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Diagnosis Herpes yr organau rhywiol a wnaed mewn clinigau iechyd rhywiol yng Nghymru, yn ôl rhyw a rhywioldeb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5849" t="2987" r="51178" b="63753"/>
          <a:stretch>
            <a:fillRect/>
          </a:stretch>
        </p:blipFill>
        <p:spPr bwMode="auto">
          <a:xfrm>
            <a:off x="6804248" y="1844824"/>
            <a:ext cx="201622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371" y="2570450"/>
            <a:ext cx="5693034" cy="3299879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24744"/>
            <a:ext cx="889248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Diagnosis Defaid gwenerol a wnaed mewn clinigau iechyd rhywiol yng Nghymru, yn ôl rhyw a rhywioldeb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 l="15849" t="2987" r="51178" b="65903"/>
          <a:stretch/>
        </p:blipFill>
        <p:spPr bwMode="auto">
          <a:xfrm>
            <a:off x="6804248" y="1844823"/>
            <a:ext cx="2016224" cy="115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2668768"/>
            <a:ext cx="5352777" cy="3102959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24744"/>
            <a:ext cx="882047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Cyfradd flynyddol gyfartalog diagnosis heintiau a drosglwyddir yn rhywiol a HIV newydd yn ôl grŵp ethnig, Cymru 2014-2018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12" y="1832630"/>
            <a:ext cx="8604448" cy="483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0927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24744"/>
            <a:ext cx="896448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Niferoedd yn bresennol mewn clinigau iechyd rhywiol yng Nghymru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916832"/>
            <a:ext cx="6725867" cy="4030147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HIV and STI Trends in Wales: </a:t>
            </a:r>
            <a:r>
              <a:rPr lang="en-GB" dirty="0"/>
              <a:t>201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124744"/>
            <a:ext cx="874846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Diffiniadau o ddiagnosis a phrofion heintiau a drosglwyddir yn rhywiol a waned mewn clinigau iechyd rhywiol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440" y="4221088"/>
            <a:ext cx="4929603" cy="11321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39" y="2132856"/>
            <a:ext cx="5183401" cy="158417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24744"/>
            <a:ext cx="896448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Tueddiadau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HIV a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chlefydau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drosglwyddir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yn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rhywiol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newid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canrannol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Cymru 2011-18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7096" y="6309320"/>
            <a:ext cx="861154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* Bu </a:t>
            </a:r>
            <a:r>
              <a:rPr lang="en-GB" sz="1400" dirty="0" err="1"/>
              <a:t>cynnydd</a:t>
            </a:r>
            <a:r>
              <a:rPr lang="en-GB" sz="1400" dirty="0"/>
              <a:t> o 137% </a:t>
            </a:r>
            <a:r>
              <a:rPr lang="en-GB" sz="1400" dirty="0" err="1"/>
              <a:t>mewn</a:t>
            </a:r>
            <a:r>
              <a:rPr lang="en-GB" sz="1400" dirty="0"/>
              <a:t> </a:t>
            </a:r>
            <a:r>
              <a:rPr lang="en-GB" sz="1400" dirty="0" err="1"/>
              <a:t>ymweliadau</a:t>
            </a:r>
            <a:r>
              <a:rPr lang="en-GB" sz="1400" dirty="0"/>
              <a:t> â </a:t>
            </a:r>
            <a:r>
              <a:rPr lang="en-GB" sz="1400" dirty="0" err="1"/>
              <a:t>chlinigau</a:t>
            </a:r>
            <a:r>
              <a:rPr lang="en-GB" sz="1400" dirty="0"/>
              <a:t> iechyd </a:t>
            </a:r>
            <a:r>
              <a:rPr lang="en-GB" sz="1400" dirty="0" err="1"/>
              <a:t>rhywiol</a:t>
            </a:r>
            <a:r>
              <a:rPr lang="en-GB" sz="1400" dirty="0"/>
              <a:t>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yr</a:t>
            </a:r>
            <a:r>
              <a:rPr lang="en-GB" sz="1400" dirty="0"/>
              <a:t> un </a:t>
            </a:r>
            <a:r>
              <a:rPr lang="en-GB" sz="1400" dirty="0" err="1"/>
              <a:t>cyfnod</a:t>
            </a:r>
            <a:r>
              <a:rPr lang="en-GB" sz="1400" dirty="0"/>
              <a:t> (178% </a:t>
            </a:r>
            <a:r>
              <a:rPr lang="en-GB" sz="1400" dirty="0" err="1"/>
              <a:t>ymhlith</a:t>
            </a:r>
            <a:r>
              <a:rPr lang="en-GB" sz="1400" dirty="0"/>
              <a:t> </a:t>
            </a:r>
            <a:r>
              <a:rPr lang="en-GB" sz="1400" dirty="0" err="1"/>
              <a:t>benwyod</a:t>
            </a:r>
            <a:r>
              <a:rPr lang="en-GB" sz="1400" dirty="0"/>
              <a:t>, 70% </a:t>
            </a:r>
            <a:r>
              <a:rPr lang="en-GB" sz="1400" dirty="0" err="1"/>
              <a:t>ymhlith</a:t>
            </a:r>
            <a:r>
              <a:rPr lang="en-GB" sz="1400" dirty="0"/>
              <a:t> </a:t>
            </a:r>
            <a:r>
              <a:rPr lang="en-GB" sz="1400" dirty="0" err="1"/>
              <a:t>dynion</a:t>
            </a:r>
            <a:r>
              <a:rPr lang="en-GB" sz="1400" dirty="0"/>
              <a:t>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801" y="1522949"/>
            <a:ext cx="6209749" cy="4708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24744"/>
            <a:ext cx="896448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Diagnosis HIV Newydd, o glinigau iechyd rhywiol yng Nghymru, yn ôl rhyw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68353" r="16789" b="77000"/>
          <a:stretch>
            <a:fillRect/>
          </a:stretch>
        </p:blipFill>
        <p:spPr bwMode="auto">
          <a:xfrm>
            <a:off x="7596336" y="1772816"/>
            <a:ext cx="1224136" cy="1042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000" dirty="0"/>
              <a:t>Ffynhonnell: Clinigau iechyd rhywiol Cymru (drwy SWS)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534" y="2313755"/>
            <a:ext cx="7087802" cy="360396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24744"/>
            <a:ext cx="896448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Diagnosis Clamydia a wnaed mewn clinigau iechyd rhywiol yng Nghymru, yn ôl rhyw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68353" r="16789" b="77000"/>
          <a:stretch>
            <a:fillRect/>
          </a:stretch>
        </p:blipFill>
        <p:spPr bwMode="auto">
          <a:xfrm>
            <a:off x="7596336" y="1772816"/>
            <a:ext cx="1224136" cy="1042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055" y="2285686"/>
            <a:ext cx="7211229" cy="367487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24744"/>
            <a:ext cx="896448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Diagnosis gonorea </a:t>
            </a:r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wnaed mewn clinigau iechyd rhywiol yng Nghymru, yn ôl rhyw</a:t>
            </a:r>
            <a:endParaRPr lang="en-GB" sz="2000" b="1" dirty="0">
              <a:solidFill>
                <a:schemeClr val="accent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68353" r="16789" b="77000"/>
          <a:stretch>
            <a:fillRect/>
          </a:stretch>
        </p:blipFill>
        <p:spPr bwMode="auto">
          <a:xfrm>
            <a:off x="7596336" y="1772816"/>
            <a:ext cx="1224136" cy="1042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920" y="2418697"/>
            <a:ext cx="7190037" cy="360701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24744"/>
            <a:ext cx="896448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Diagnosis siffilis </a:t>
            </a:r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wnaed mewn clinigau iechyd rhywiol yng Nghymru, yn ôl rhyw</a:t>
            </a:r>
            <a:endParaRPr lang="en-GB" sz="2000" b="1" dirty="0">
              <a:solidFill>
                <a:schemeClr val="accent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68353" r="16789" b="77000"/>
          <a:stretch>
            <a:fillRect/>
          </a:stretch>
        </p:blipFill>
        <p:spPr bwMode="auto">
          <a:xfrm>
            <a:off x="7596336" y="1772816"/>
            <a:ext cx="1224136" cy="1042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662" y="2458008"/>
            <a:ext cx="7056785" cy="352839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24744"/>
            <a:ext cx="896448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Diagnosis herpes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yr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organau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rhywiol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wnaed mewn clinigau iechyd rhywiol yng Nghymru, yn ôl rhyw</a:t>
            </a:r>
            <a:endParaRPr lang="en-GB" sz="2000" b="1" dirty="0">
              <a:solidFill>
                <a:schemeClr val="accent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68353" r="16789" b="77000"/>
          <a:stretch>
            <a:fillRect/>
          </a:stretch>
        </p:blipFill>
        <p:spPr bwMode="auto">
          <a:xfrm>
            <a:off x="7596336" y="1772816"/>
            <a:ext cx="1224136" cy="1042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397" y="2276872"/>
            <a:ext cx="7469940" cy="378532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24744"/>
            <a:ext cx="896448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Diagnosis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defaid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b="1" dirty="0" err="1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gwenerol</a:t>
            </a:r>
            <a:r>
              <a:rPr lang="en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cy-GB" sz="20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wnaed mewn clinigau iechyd rhywiol yng Nghymru, yn ôl rhyw</a:t>
            </a:r>
            <a:endParaRPr lang="en-GB" sz="2000" b="1" dirty="0">
              <a:solidFill>
                <a:schemeClr val="accent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7096" y="6611779"/>
            <a:ext cx="70922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/>
              <a:t>Ffynhonnell</a:t>
            </a:r>
            <a:r>
              <a:rPr lang="en-GB" sz="1000" dirty="0"/>
              <a:t>: </a:t>
            </a:r>
            <a:r>
              <a:rPr lang="en-GB" sz="1000" dirty="0" err="1"/>
              <a:t>Clinigau</a:t>
            </a:r>
            <a:r>
              <a:rPr lang="en-GB" sz="1000" dirty="0"/>
              <a:t> iechyd </a:t>
            </a:r>
            <a:r>
              <a:rPr lang="en-GB" sz="1000" dirty="0" err="1"/>
              <a:t>rhywiol</a:t>
            </a:r>
            <a:r>
              <a:rPr lang="en-GB" sz="1000" dirty="0"/>
              <a:t> Cymru (</a:t>
            </a:r>
            <a:r>
              <a:rPr lang="en-GB" sz="1000" dirty="0" err="1"/>
              <a:t>drwy</a:t>
            </a:r>
            <a:r>
              <a:rPr lang="en-GB" sz="1000" dirty="0"/>
              <a:t> SWS)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68353" r="16789" b="77000"/>
          <a:stretch>
            <a:fillRect/>
          </a:stretch>
        </p:blipFill>
        <p:spPr bwMode="auto">
          <a:xfrm>
            <a:off x="7596336" y="1772816"/>
            <a:ext cx="1224136" cy="1042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370" y="2294223"/>
            <a:ext cx="7469034" cy="37511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solidFill>
            <a:schemeClr val="bg2"/>
          </a:solidFill>
        </a:ln>
      </a:spPr>
      <a:bodyPr wrap="square" rtlCol="0">
        <a:spAutoFit/>
      </a:bodyPr>
      <a:lstStyle>
        <a:defPPr>
          <a:defRPr dirty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3378</TotalTime>
  <Words>4083</Words>
  <Application>Microsoft Office PowerPoint</Application>
  <PresentationFormat>Sioe Ar-sgrin (4:3)</PresentationFormat>
  <Paragraphs>165</Paragraphs>
  <Slides>25</Slides>
  <Notes>24</Notes>
  <HiddenSlides>0</HiddenSlides>
  <MMClips>0</MMClips>
  <ScaleCrop>false</ScaleCrop>
  <HeadingPairs>
    <vt:vector size="6" baseType="variant">
      <vt:variant>
        <vt:lpstr>Ffontiau a Ddefnyddiwyd</vt:lpstr>
      </vt:variant>
      <vt:variant>
        <vt:i4>3</vt:i4>
      </vt:variant>
      <vt:variant>
        <vt:lpstr>Thema</vt:lpstr>
      </vt:variant>
      <vt:variant>
        <vt:i4>1</vt:i4>
      </vt:variant>
      <vt:variant>
        <vt:lpstr>Teitlau Sleidiau</vt:lpstr>
      </vt:variant>
      <vt:variant>
        <vt:i4>25</vt:i4>
      </vt:variant>
    </vt:vector>
  </HeadingPairs>
  <TitlesOfParts>
    <vt:vector size="29" baseType="lpstr">
      <vt:lpstr>Arial</vt:lpstr>
      <vt:lpstr>Calibri</vt:lpstr>
      <vt:lpstr>Verdana</vt:lpstr>
      <vt:lpstr>Theme1</vt:lpstr>
      <vt:lpstr>Tueddiadau HIV a chlefydau a drosglwyddir yn rhywiol yng Nghymru : 2018</vt:lpstr>
      <vt:lpstr> 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  <vt:lpstr>HIV and STI Trends in Wales: 201</vt:lpstr>
    </vt:vector>
  </TitlesOfParts>
  <Company>Public Health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Amy Phillips</dc:creator>
  <cp:lastModifiedBy>Gwynedd Williams</cp:lastModifiedBy>
  <cp:revision>255</cp:revision>
  <cp:lastPrinted>2019-11-26T11:05:59Z</cp:lastPrinted>
  <dcterms:created xsi:type="dcterms:W3CDTF">2017-02-01T08:09:55Z</dcterms:created>
  <dcterms:modified xsi:type="dcterms:W3CDTF">2019-11-26T15:44:10Z</dcterms:modified>
  <cp:contentStatus/>
</cp:coreProperties>
</file>