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5"/>
  </p:notesMasterIdLst>
  <p:sldIdLst>
    <p:sldId id="256" r:id="rId5"/>
    <p:sldId id="258" r:id="rId6"/>
    <p:sldId id="272" r:id="rId7"/>
    <p:sldId id="277" r:id="rId8"/>
    <p:sldId id="278" r:id="rId9"/>
    <p:sldId id="279" r:id="rId10"/>
    <p:sldId id="280" r:id="rId11"/>
    <p:sldId id="265" r:id="rId12"/>
    <p:sldId id="267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CEF4D41-7E19-87B1-FCC0-3FB9C95F00ED}" name="Grace Lawson (Public Health Wales - No. 2 Capital Quarter)" initials="" userId="S::grace.lawson@wales.nhs.uk::88c6baf7-06f7-4e16-85cb-71260126bd16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518A"/>
    <a:srgbClr val="DBEAF9"/>
    <a:srgbClr val="24FFC0"/>
    <a:srgbClr val="24FEC1"/>
    <a:srgbClr val="285087"/>
    <a:srgbClr val="54FFC0"/>
    <a:srgbClr val="CCFF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B0B245-8C8A-41ED-8159-5654C56229EF}" v="1" dt="2024-05-29T20:49:49.988"/>
    <p1510:client id="{27A28EE4-9F50-DFF8-5304-0FE7B91CBCA6}" v="646" dt="2024-05-29T14:35:07.672"/>
    <p1510:client id="{63D4A76F-5B1E-33D0-2812-4E5F238E1BC2}" v="745" dt="2024-05-29T16:13:28.309"/>
    <p1510:client id="{B15F4A58-660C-B294-8427-236C61BD3768}" v="288" dt="2024-05-29T15:07:47.1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F1F24-30D7-5740-9F64-AE7FBFFC83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6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81FA5-835A-DBD2-2F6D-3404E5887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1C2950-5F32-BFB0-1026-3A26CA3249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41DAB8-DD53-7545-AD82-DD8ECC7B1C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EF2963-1B5E-E01A-27F8-F1DC976B0F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F1F24-30D7-5740-9F64-AE7FBFFC83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98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F1F24-30D7-5740-9F64-AE7FBFFC832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614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F1F24-30D7-5740-9F64-AE7FBFFC832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616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</p:spTree>
    <p:extLst>
      <p:ext uri="{BB962C8B-B14F-4D97-AF65-F5344CB8AC3E}">
        <p14:creationId xmlns:p14="http://schemas.microsoft.com/office/powerpoint/2010/main" val="346354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E04A0E-7116-D43A-EF7E-9E7B920E93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E1D216-83C4-383F-5127-29C1F1C984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2B3495-9D10-4CA2-AB77-C01FF170FF10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D15ADB2-ED3A-0348-BADB-D21C55C9FA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ACCC9AE-D598-DAC1-8F65-F73D0EE59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3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pPr/>
              <a:t>8/27/2024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702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hwydwaithiechydcyhoeddus.cymru/video/canfod-ac-atal-masnach-anghyfreithlon-mewn-cyffuriau-alcohol-a-thybaco-yng-nghymru/" TargetMode="External"/><Relationship Id="rId3" Type="http://schemas.openxmlformats.org/officeDocument/2006/relationships/hyperlink" Target="https://publichealthwales.shinyapps.io/SHRN_Dashboard/" TargetMode="External"/><Relationship Id="rId7" Type="http://schemas.openxmlformats.org/officeDocument/2006/relationships/hyperlink" Target="https://tobaccotactics.org/article/e-cigarettes/" TargetMode="External"/><Relationship Id="rId2" Type="http://schemas.openxmlformats.org/officeDocument/2006/relationships/hyperlink" Target="https://icc.gig.cymru/search-results/?searchFilter=&amp;Keywords=Fepio&amp;strippedKeywords=Fepio&amp;display=search&amp;newSearch=true&amp;noCache=1&amp;csrf_token=C0E030820172ACE520961F4C2362BF96&amp;csrf_token_expires=240322015440248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who.int/europe/publications/i/item/WHO-EURO-2023-8077-47845-70659" TargetMode="External"/><Relationship Id="rId5" Type="http://schemas.openxmlformats.org/officeDocument/2006/relationships/hyperlink" Target="https://www.nhs.uk/live-well/addiction-support/addiction-what-is-it/" TargetMode="External"/><Relationship Id="rId4" Type="http://schemas.openxmlformats.org/officeDocument/2006/relationships/hyperlink" Target="https://noifs-nobutts.co.uk/cy/" TargetMode="External"/><Relationship Id="rId9" Type="http://schemas.openxmlformats.org/officeDocument/2006/relationships/hyperlink" Target="https://www.mentalhealth.org.uk/explore-mental-health/a-z-topics/smoking-and-mental-healt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wb.gov.wales/cwricwlwm-i-gymru/cynllunio-eich-cwricwlwm/egwyddorion-ar-gyfer-cynllunio-ch-cwricwlwm/#statements-of-what-matter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cc.gig.cymru/pynciau/gwybodaeth-a-chanllawiau-ar-fepio-i-ddysgwyr-oedran-uwchradd-yng-nghymru/gwybodaeth-a-chanllawiau-ar-fepio-i-ddysgwyr-oedran-uwchradd-yng-nghym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healthwales.shinyapps.io/SHRN_Dashboard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hyperlink" Target="https://icc.gig.cymru/pynciau/gwybodaeth-a-chanllawiau-ar-fepio-i-ddysgwyr-oedran-uwchradd-yng-nghymru/" TargetMode="External"/><Relationship Id="rId4" Type="http://schemas.openxmlformats.org/officeDocument/2006/relationships/hyperlink" Target="https://www.llyw.cymru/y-prif-swyddog-meddygol-adroddiad-blynyddol-202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2310" y="2000682"/>
            <a:ext cx="5204604" cy="3133725"/>
          </a:xfrm>
          <a:prstGeom prst="rect">
            <a:avLst/>
          </a:prstGeom>
          <a:solidFill>
            <a:srgbClr val="DBEAF9"/>
          </a:solidFill>
          <a:ln w="76200">
            <a:solidFill>
              <a:srgbClr val="1851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9FECE3-A7BC-645C-296E-25B886289B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8277" y="4084497"/>
            <a:ext cx="3793091" cy="657541"/>
          </a:xfrm>
          <a:noFill/>
          <a:ln>
            <a:noFill/>
          </a:ln>
        </p:spPr>
        <p:txBody>
          <a:bodyPr/>
          <a:lstStyle/>
          <a:p>
            <a:r>
              <a:rPr lang="cy-GB" u="sng" dirty="0">
                <a:solidFill>
                  <a:srgbClr val="15518A"/>
                </a:solidFill>
                <a:latin typeface="Ubuntu"/>
                <a:ea typeface="Verdana"/>
                <a:cs typeface="Arial"/>
              </a:rPr>
              <a:t>Ffocws ar </a:t>
            </a:r>
            <a:r>
              <a:rPr lang="cy-GB" u="sng" dirty="0" err="1">
                <a:solidFill>
                  <a:srgbClr val="15518A"/>
                </a:solidFill>
                <a:latin typeface="Ubuntu"/>
                <a:ea typeface="Verdana"/>
                <a:cs typeface="Arial"/>
              </a:rPr>
              <a:t>Fepio</a:t>
            </a:r>
            <a:endParaRPr lang="en-US" u="sng" dirty="0">
              <a:latin typeface="Ubuntu"/>
              <a:ea typeface="Verdana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7AC748-6A15-275E-CCF2-2EA86562BA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8277" y="3217764"/>
            <a:ext cx="7296579" cy="428096"/>
          </a:xfrm>
        </p:spPr>
        <p:txBody>
          <a:bodyPr/>
          <a:lstStyle/>
          <a:p>
            <a:pPr marL="12700">
              <a:lnSpc>
                <a:spcPct val="100000"/>
              </a:lnSpc>
              <a:spcBef>
                <a:spcPts val="1800"/>
              </a:spcBef>
            </a:pPr>
            <a:r>
              <a:rPr lang="cy-GB" sz="1800" dirty="0">
                <a:solidFill>
                  <a:srgbClr val="15518A"/>
                </a:solidFill>
                <a:latin typeface="Microsoft Sans Serif"/>
                <a:ea typeface="Microsoft Sans Serif"/>
                <a:cs typeface="Microsoft Sans Serif"/>
              </a:rPr>
              <a:t>Ymddygiadau sy’n Niweidio Iechyd</a:t>
            </a:r>
            <a:r>
              <a:rPr lang="cy-GB" sz="1800" dirty="0">
                <a:solidFill>
                  <a:srgbClr val="15518A"/>
                </a:solidFill>
                <a:effectLst/>
                <a:latin typeface="Microsoft Sans Serif"/>
                <a:ea typeface="Microsoft Sans Serif"/>
                <a:cs typeface="Microsoft Sans Serif"/>
              </a:rPr>
              <a:t>:</a:t>
            </a:r>
            <a:endParaRPr lang="cy-GB" sz="1800" dirty="0">
              <a:solidFill>
                <a:srgbClr val="15518A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lang="cy-GB" sz="1800" dirty="0">
                <a:solidFill>
                  <a:srgbClr val="15518A"/>
                </a:solidFill>
                <a:latin typeface="Microsoft Sans Serif"/>
                <a:ea typeface="Microsoft Sans Serif"/>
                <a:cs typeface="Microsoft Sans Serif"/>
              </a:rPr>
              <a:t>Sylweddau a Chaethiwed</a:t>
            </a:r>
            <a:endParaRPr lang="en-GB" sz="1800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1523C959-0675-8D04-F701-BA59E0773D49}"/>
              </a:ext>
            </a:extLst>
          </p:cNvPr>
          <p:cNvSpPr txBox="1">
            <a:spLocks/>
          </p:cNvSpPr>
          <p:nvPr/>
        </p:nvSpPr>
        <p:spPr>
          <a:xfrm>
            <a:off x="458277" y="2250302"/>
            <a:ext cx="4268998" cy="57725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600" b="1" u="sng" dirty="0">
                <a:solidFill>
                  <a:srgbClr val="15518A"/>
                </a:solidFill>
                <a:latin typeface="Ubuntu"/>
                <a:ea typeface="Verdana"/>
                <a:cs typeface="Arial"/>
              </a:rPr>
              <a:t>Canllawiau Cwricwlwm a Banc Adnoddau i Athrawon a Dysgwyr yng Nghymru</a:t>
            </a:r>
            <a:endParaRPr lang="en-US" sz="1600" u="sng" dirty="0">
              <a:latin typeface="Ubuntu"/>
              <a:ea typeface="Verdana"/>
            </a:endParaRPr>
          </a:p>
        </p:txBody>
      </p:sp>
      <p:pic>
        <p:nvPicPr>
          <p:cNvPr id="7" name="Picture Placeholder 5" descr="A group of colorful objects&#10;&#10;Description automatically generated">
            <a:extLst>
              <a:ext uri="{FF2B5EF4-FFF2-40B4-BE49-F238E27FC236}">
                <a16:creationId xmlns:a16="http://schemas.microsoft.com/office/drawing/2014/main" id="{C7D4FEC6-5726-26BF-FE0F-06E8E309A51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9117" y="2000683"/>
            <a:ext cx="5718175" cy="3133725"/>
          </a:xfrm>
        </p:spPr>
      </p:pic>
      <p:sp>
        <p:nvSpPr>
          <p:cNvPr id="9" name="object 4">
            <a:extLst>
              <a:ext uri="{FF2B5EF4-FFF2-40B4-BE49-F238E27FC236}">
                <a16:creationId xmlns:a16="http://schemas.microsoft.com/office/drawing/2014/main" id="{D0BB2084-6FD0-299F-AD58-5B7AC2588E27}"/>
              </a:ext>
            </a:extLst>
          </p:cNvPr>
          <p:cNvSpPr txBox="1"/>
          <p:nvPr/>
        </p:nvSpPr>
        <p:spPr>
          <a:xfrm>
            <a:off x="113187" y="6391352"/>
            <a:ext cx="1861202" cy="1660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065" rIns="0" bIns="0" rtlCol="0" anchor="t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cy-GB" sz="1000" b="1" i="0" strike="noStrike" cap="none" spc="0" baseline="0">
                <a:solidFill>
                  <a:srgbClr val="15518A"/>
                </a:solidFill>
                <a:effectLst/>
                <a:highlight>
                  <a:srgbClr val="24FFC0"/>
                </a:highlight>
                <a:latin typeface="Verdana"/>
                <a:ea typeface="Verdana"/>
                <a:cs typeface="Verdana"/>
              </a:rPr>
              <a:t>Iechyd Cyhoeddus Cymru</a:t>
            </a:r>
            <a:endParaRPr lang="en-US" sz="1000" b="1">
              <a:highlight>
                <a:srgbClr val="24FFC0"/>
              </a:highlight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0807" y="1190561"/>
            <a:ext cx="8658181" cy="4935580"/>
          </a:xfrm>
          <a:prstGeom prst="rect">
            <a:avLst/>
          </a:prstGeom>
          <a:solidFill>
            <a:srgbClr val="DBEAF9"/>
          </a:solidFill>
          <a:ln w="76200">
            <a:solidFill>
              <a:srgbClr val="1851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6E88D1A-6D6F-3345-A189-4087858AD806}"/>
              </a:ext>
            </a:extLst>
          </p:cNvPr>
          <p:cNvSpPr txBox="1">
            <a:spLocks/>
          </p:cNvSpPr>
          <p:nvPr/>
        </p:nvSpPr>
        <p:spPr>
          <a:xfrm>
            <a:off x="534916" y="1022469"/>
            <a:ext cx="7390465" cy="12445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3200" b="1" dirty="0">
                <a:solidFill>
                  <a:srgbClr val="15518A"/>
                </a:solidFill>
                <a:latin typeface="Arial"/>
                <a:ea typeface="Verdana"/>
                <a:cs typeface="Arial"/>
              </a:rPr>
              <a:t>Ffynonellau gwybodaeth bellach i gefnogi addysgu a dysgu</a:t>
            </a:r>
            <a:endParaRPr lang="en-US" dirty="0">
              <a:ea typeface="Verdana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7A0CEB-5963-93BB-6128-B1E12DE8BA93}"/>
              </a:ext>
            </a:extLst>
          </p:cNvPr>
          <p:cNvSpPr txBox="1">
            <a:spLocks/>
          </p:cNvSpPr>
          <p:nvPr/>
        </p:nvSpPr>
        <p:spPr>
          <a:xfrm>
            <a:off x="534916" y="2380601"/>
            <a:ext cx="8274043" cy="363200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1300">
              <a:lnSpc>
                <a:spcPct val="100000"/>
              </a:lnSpc>
              <a:spcBef>
                <a:spcPts val="1905"/>
              </a:spcBef>
              <a:buFont typeface="Arial,Sans-Serif"/>
              <a:buChar char="•"/>
            </a:pPr>
            <a:r>
              <a:rPr lang="cy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ICC </a:t>
            </a:r>
            <a:r>
              <a:rPr lang="cy-GB" sz="1200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Fepio</a:t>
            </a:r>
            <a:r>
              <a:rPr lang="cy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Gwybodaeth am </a:t>
            </a:r>
            <a:r>
              <a:rPr lang="cy-GB" sz="1200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fepio</a:t>
            </a:r>
            <a:r>
              <a:rPr lang="cy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endParaRPr lang="en-US" sz="1200" dirty="0">
              <a:solidFill>
                <a:srgbClr val="18518A"/>
              </a:solidFill>
              <a:latin typeface="Ubuntu"/>
              <a:ea typeface="Microsoft Sans Serif"/>
              <a:cs typeface="Microsoft Sans Serif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241300">
              <a:lnSpc>
                <a:spcPct val="100000"/>
              </a:lnSpc>
              <a:spcBef>
                <a:spcPts val="1285"/>
              </a:spcBef>
              <a:buFont typeface="Arial,Sans-Serif"/>
              <a:buChar char="•"/>
            </a:pPr>
            <a:r>
              <a:rPr lang="cy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DIM ESGUS. BYTH. – Rhowch wybod fan hyn (noifs-nobutts.co.uk)</a:t>
            </a:r>
            <a:endParaRPr lang="en-US" sz="1200" dirty="0">
              <a:solidFill>
                <a:srgbClr val="18518A"/>
              </a:solidFill>
              <a:latin typeface="Ubuntu"/>
              <a:ea typeface="Microsoft Sans Serif"/>
              <a:cs typeface="Microsoft Sans Serif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241300">
              <a:lnSpc>
                <a:spcPct val="100000"/>
              </a:lnSpc>
              <a:spcBef>
                <a:spcPts val="1295"/>
              </a:spcBef>
              <a:buFont typeface="Arial,Sans-Serif"/>
              <a:buChar char="•"/>
            </a:pPr>
            <a:r>
              <a:rPr lang="en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Addiction: what is it? - NHS (www.nhs.uk)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(</a:t>
            </a:r>
            <a:r>
              <a:rPr lang="en-GB" sz="1200" u="sng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Saesneg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</a:t>
            </a:r>
            <a:r>
              <a:rPr lang="en-GB" sz="1200" u="sng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yn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</a:t>
            </a:r>
            <a:r>
              <a:rPr lang="en-GB" sz="1200" u="sng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unig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)</a:t>
            </a:r>
            <a:endParaRPr lang="en-GB" sz="1200" dirty="0">
              <a:solidFill>
                <a:srgbClr val="18518A"/>
              </a:solidFill>
              <a:latin typeface="Ubuntu"/>
              <a:ea typeface="Microsoft Sans Serif"/>
              <a:cs typeface="Microsoft Sans Serif"/>
            </a:endParaRPr>
          </a:p>
          <a:p>
            <a:pPr marL="241300">
              <a:lnSpc>
                <a:spcPct val="100000"/>
              </a:lnSpc>
              <a:spcBef>
                <a:spcPts val="1285"/>
              </a:spcBef>
              <a:buFont typeface="Arial,Sans-Serif"/>
              <a:buChar char="•"/>
            </a:pPr>
            <a:r>
              <a:rPr lang="cy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SHRN </a:t>
            </a:r>
            <a:r>
              <a:rPr lang="cy-GB" sz="1200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Dangosfwrdd</a:t>
            </a:r>
            <a:r>
              <a:rPr lang="cy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Iechyd a Llesiant Plant</a:t>
            </a:r>
            <a:endParaRPr lang="en-US" sz="1200" dirty="0">
              <a:solidFill>
                <a:srgbClr val="18518A"/>
              </a:solidFill>
              <a:latin typeface="Ubuntu"/>
              <a:ea typeface="Microsoft Sans Serif"/>
              <a:cs typeface="Microsoft Sans Serif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241300">
              <a:lnSpc>
                <a:spcPct val="100000"/>
              </a:lnSpc>
              <a:spcBef>
                <a:spcPts val="1285"/>
              </a:spcBef>
              <a:buFont typeface="Arial,Sans-Serif"/>
              <a:buChar char="•"/>
            </a:pPr>
            <a:r>
              <a:rPr lang="en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WHO: Nicotine and tobacco-free schools: policy development and implementation toolkit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(</a:t>
            </a:r>
            <a:r>
              <a:rPr lang="en-GB" sz="1200" u="sng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Saesneg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</a:t>
            </a:r>
            <a:r>
              <a:rPr lang="en-GB" sz="1200" u="sng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yn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</a:t>
            </a:r>
            <a:r>
              <a:rPr lang="en-GB" sz="1200" u="sng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unig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)</a:t>
            </a:r>
            <a:endParaRPr lang="en-GB" sz="1200" dirty="0">
              <a:solidFill>
                <a:srgbClr val="18518A"/>
              </a:solidFill>
              <a:latin typeface="Ubuntu"/>
              <a:ea typeface="Microsoft Sans Serif"/>
              <a:cs typeface="Microsoft Sans Serif"/>
            </a:endParaRPr>
          </a:p>
          <a:p>
            <a:pPr marL="241300">
              <a:lnSpc>
                <a:spcPct val="100000"/>
              </a:lnSpc>
              <a:spcBef>
                <a:spcPts val="1295"/>
              </a:spcBef>
              <a:buFont typeface="Arial,Sans-Serif"/>
              <a:buChar char="•"/>
            </a:pPr>
            <a:r>
              <a:rPr lang="cy-GB" sz="1200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RhICC</a:t>
            </a:r>
            <a:r>
              <a:rPr lang="cy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: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Canfod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ac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atal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masnach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anghyfreithlon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mewn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cyffuriau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, alcohol a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thybaco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yng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Nghymru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- Public Health Network 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Cymru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(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rhwydwaithiechydcyhoeddus.cymru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)</a:t>
            </a:r>
            <a:r>
              <a:rPr lang="cy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/</a:t>
            </a:r>
            <a:endParaRPr lang="en-US" sz="1200" dirty="0">
              <a:solidFill>
                <a:srgbClr val="18518A"/>
              </a:solidFill>
              <a:latin typeface="Ubuntu"/>
              <a:ea typeface="Microsoft Sans Serif"/>
              <a:cs typeface="Microsoft Sans Serif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241300">
              <a:lnSpc>
                <a:spcPct val="100000"/>
              </a:lnSpc>
              <a:spcBef>
                <a:spcPts val="1285"/>
              </a:spcBef>
              <a:buFont typeface="Arial,Sans-Serif"/>
              <a:buChar char="•"/>
            </a:pP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Canfod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ac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atal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masnach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anghyfreithlon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mewn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cyffuriau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, alcohol a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thybaco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yng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Nghymru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- Public Health Network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Cymru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(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rhwydwaithiechydcyhoeddus.cymru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)</a:t>
            </a:r>
            <a:endParaRPr lang="en-GB" sz="1200" dirty="0">
              <a:solidFill>
                <a:srgbClr val="18518A"/>
              </a:solidFill>
              <a:latin typeface="Ubuntu"/>
              <a:ea typeface="+mn-lt"/>
              <a:cs typeface="+mn-lt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241300">
              <a:lnSpc>
                <a:spcPct val="100000"/>
              </a:lnSpc>
              <a:spcBef>
                <a:spcPts val="1285"/>
              </a:spcBef>
              <a:buFont typeface="Arial,Sans-Serif"/>
              <a:buChar char="•"/>
            </a:pPr>
            <a:r>
              <a:rPr lang="cy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Erthygl yn archwilio diddordeb masnachol cwmnïau tybaco mewn e-sigaréts </a:t>
            </a:r>
            <a:r>
              <a:rPr lang="cy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(Saesneg yn unig)</a:t>
            </a:r>
            <a:endParaRPr lang="en-US" sz="1200" dirty="0">
              <a:solidFill>
                <a:srgbClr val="18518A"/>
              </a:solidFill>
              <a:latin typeface="Ubuntu"/>
              <a:ea typeface="Microsoft Sans Serif"/>
              <a:cs typeface="Microsoft Sans Serif"/>
            </a:endParaRPr>
          </a:p>
          <a:p>
            <a:pPr marL="241300">
              <a:lnSpc>
                <a:spcPct val="100000"/>
              </a:lnSpc>
              <a:spcBef>
                <a:spcPts val="1295"/>
              </a:spcBef>
              <a:buFont typeface="Arial,Sans-Serif"/>
              <a:buChar char="•"/>
            </a:pPr>
            <a:r>
              <a:rPr lang="en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Smoking and mental health | Y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Sefydliad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Iechyd</a:t>
            </a:r>
            <a:r>
              <a:rPr lang="en-GB" sz="12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 </a:t>
            </a:r>
            <a:r>
              <a:rPr lang="en-GB" sz="1200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Meddwl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(</a:t>
            </a:r>
            <a:r>
              <a:rPr lang="en-GB" sz="1200" u="sng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Saesneg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</a:t>
            </a:r>
            <a:r>
              <a:rPr lang="en-GB" sz="1200" u="sng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yn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</a:t>
            </a:r>
            <a:r>
              <a:rPr lang="en-GB" sz="1200" u="sng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unig</a:t>
            </a:r>
            <a:r>
              <a:rPr lang="en-GB" sz="1200" u="sng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)</a:t>
            </a:r>
            <a:endParaRPr lang="en-US" dirty="0">
              <a:solidFill>
                <a:srgbClr val="18518A"/>
              </a:solidFill>
              <a:latin typeface="Ubuntu"/>
            </a:endParaRP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FC3B8917-19F9-0B72-5282-9226056BE794}"/>
              </a:ext>
            </a:extLst>
          </p:cNvPr>
          <p:cNvSpPr txBox="1"/>
          <p:nvPr/>
        </p:nvSpPr>
        <p:spPr>
          <a:xfrm>
            <a:off x="113187" y="6391352"/>
            <a:ext cx="1850619" cy="1660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2065" rIns="0" bIns="0" rtlCol="0" anchor="t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cy-GB" sz="1000" b="1" i="0" strike="noStrike" cap="none" spc="0" baseline="0">
                <a:solidFill>
                  <a:srgbClr val="15518A"/>
                </a:solidFill>
                <a:effectLst/>
                <a:highlight>
                  <a:srgbClr val="24FEC1"/>
                </a:highlight>
                <a:latin typeface="Verdana"/>
                <a:ea typeface="Verdana"/>
                <a:cs typeface="Verdana"/>
              </a:rPr>
              <a:t>Iechyd Cyhoeddus Cymru</a:t>
            </a:r>
            <a:endParaRPr lang="en-US" sz="1000" b="1">
              <a:highlight>
                <a:srgbClr val="24FEC1"/>
              </a:highlight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31934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1988A-343F-C3D2-D9C0-D2BD494DB2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76" y="2804921"/>
            <a:ext cx="11269844" cy="136691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cy-GB" dirty="0">
                <a:solidFill>
                  <a:srgbClr val="15518A"/>
                </a:solidFill>
                <a:latin typeface="Ubuntu"/>
              </a:rPr>
              <a:t>Er bod y pecyn cymorth hwn yn defnyddio </a:t>
            </a:r>
            <a:r>
              <a:rPr lang="cy-GB" dirty="0" err="1">
                <a:solidFill>
                  <a:srgbClr val="15518A"/>
                </a:solidFill>
                <a:latin typeface="Ubuntu"/>
              </a:rPr>
              <a:t>fepio</a:t>
            </a:r>
            <a:r>
              <a:rPr lang="cy-GB" dirty="0">
                <a:solidFill>
                  <a:srgbClr val="15518A"/>
                </a:solidFill>
                <a:latin typeface="Ubuntu"/>
              </a:rPr>
              <a:t> i ddangos sut y gall camddefnyddio sylweddau ac addysg am gaethiwed fynd i’r afael â chysyniadau allweddol ym maes Iechyd a Llesiant, ni fydd addysg am </a:t>
            </a:r>
            <a:r>
              <a:rPr lang="cy-GB" dirty="0" err="1">
                <a:solidFill>
                  <a:srgbClr val="15518A"/>
                </a:solidFill>
                <a:latin typeface="Ubuntu"/>
              </a:rPr>
              <a:t>fepio</a:t>
            </a:r>
            <a:r>
              <a:rPr lang="cy-GB" dirty="0">
                <a:solidFill>
                  <a:srgbClr val="15518A"/>
                </a:solidFill>
                <a:latin typeface="Ubuntu"/>
              </a:rPr>
              <a:t> fel themâu unigol yn hwyluso gwybodaeth a sgiliau trosglwyddadwy na dealltwriaeth gyfannol o ymddygiadau sy’n niweidiol i iechyd, caethiwed a chamddefnyddio sylweddau. Dylid dysgu am </a:t>
            </a:r>
            <a:r>
              <a:rPr lang="cy-GB" dirty="0" err="1">
                <a:solidFill>
                  <a:srgbClr val="15518A"/>
                </a:solidFill>
                <a:latin typeface="Ubuntu"/>
              </a:rPr>
              <a:t>fepio</a:t>
            </a:r>
            <a:r>
              <a:rPr lang="cy-GB" dirty="0">
                <a:solidFill>
                  <a:srgbClr val="15518A"/>
                </a:solidFill>
                <a:latin typeface="Ubuntu"/>
              </a:rPr>
              <a:t> fel rhan o ddarpariaeth addysg gynhwysfawr am gamddefnyddio sylweddau, sy’n cynorthwyo dysgwyr i feithrin sgiliau cyffredin o arfarnu critigol, gwneud penderfyniadau ac asesu risgiau, sy’n galluogi dysgwyr i ymateb yn effeithiol i amrywiaeth o faterion yn ymwneud â chamddefnyddio sylweddau, gan gynnwys sylweddau newydd neu sylweddau sy’n dod i’r amlwg nad yw dysgwyr (nag athrawon) wedi eu hwynebu eto.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EA650B-0205-CB32-5871-D0DA5BDB21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6" y="1169812"/>
            <a:ext cx="4432300" cy="669925"/>
          </a:xfrm>
        </p:spPr>
        <p:txBody>
          <a:bodyPr/>
          <a:lstStyle/>
          <a:p>
            <a:r>
              <a:rPr lang="cy-GB" dirty="0">
                <a:solidFill>
                  <a:srgbClr val="15518A"/>
                </a:solidFill>
                <a:latin typeface="Arial"/>
                <a:cs typeface="Arial"/>
              </a:rPr>
              <a:t>Cyflwyniad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487C83-E069-C9C8-3BB6-ED076BDB81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4878" y="1838969"/>
            <a:ext cx="11356291" cy="881862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cy-GB" sz="1400" dirty="0">
                <a:solidFill>
                  <a:srgbClr val="15518A"/>
                </a:solidFill>
                <a:latin typeface="Ubuntu"/>
                <a:ea typeface="Calibri" panose="020F0502020204030204"/>
                <a:cs typeface="Calibri"/>
              </a:rPr>
              <a:t>Cafodd y pecyn cymorth ei gyd-greu gydag athrawon i’w ddefnyddio  gyda dysgwyr cynradd ac uwchradd o 9 oed i fyny. Dylai gael ei ddefnyddio’n hyblyg a gellir ei addasu i ddiwallu’r anghenion a ganfuwyd sy’n berthnasol i’ch dysgwyr o fewn cyd-destun eich ysgol. Datblygwyd y pecyn cymorth gan ddilyn egwyddorion dylunio’r </a:t>
            </a:r>
            <a:r>
              <a:rPr lang="cy-GB" sz="1400" dirty="0">
                <a:solidFill>
                  <a:srgbClr val="15518A"/>
                </a:solidFill>
                <a:latin typeface="Ubuntu"/>
              </a:rPr>
              <a:t>cwricwlwm</a:t>
            </a:r>
            <a:r>
              <a:rPr lang="cy-GB" sz="1400" dirty="0">
                <a:solidFill>
                  <a:srgbClr val="15518A"/>
                </a:solidFill>
                <a:latin typeface="Ubuntu"/>
                <a:ea typeface="Calibri" panose="020F0502020204030204"/>
                <a:cs typeface="Calibri"/>
              </a:rPr>
              <a:t>. </a:t>
            </a:r>
            <a:r>
              <a:rPr lang="cy-GB" sz="1400" dirty="0">
                <a:solidFill>
                  <a:srgbClr val="15518A"/>
                </a:solidFill>
                <a:latin typeface="Ubuntu"/>
              </a:rPr>
              <a:t>Mae rhagor o wybodaeth ar gael yma </a:t>
            </a:r>
            <a:r>
              <a:rPr lang="cy-GB" sz="1400" dirty="0">
                <a:solidFill>
                  <a:srgbClr val="18518A"/>
                </a:solidFill>
                <a:latin typeface="Ubuntu"/>
                <a:cs typeface="Segoe UI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Cynllunio eich cwricwlwm - Hwb (llyw.cymru)</a:t>
            </a:r>
            <a:r>
              <a:rPr lang="cy-GB" sz="1400" b="0" i="0" u="none" strike="noStrike" dirty="0">
                <a:solidFill>
                  <a:srgbClr val="18518A"/>
                </a:solidFill>
                <a:effectLst/>
                <a:latin typeface="Ubuntu"/>
              </a:rPr>
              <a:t>.</a:t>
            </a:r>
            <a:endParaRPr lang="cy-GB" sz="1400" dirty="0">
              <a:solidFill>
                <a:srgbClr val="18518A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42C8FAA-7B8A-9D5A-2081-AA160B3D2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6" y="4153572"/>
            <a:ext cx="5266653" cy="1866109"/>
          </a:xfrm>
          <a:solidFill>
            <a:schemeClr val="accent2">
              <a:lumMod val="20000"/>
              <a:lumOff val="80000"/>
            </a:schemeClr>
          </a:solidFill>
          <a:ln w="28575">
            <a:solidFill>
              <a:srgbClr val="18518A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cy-GB" sz="12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Mae’r pecyn cymorth yn archwilio ymddygiad sy’n niweidio iechyd, </a:t>
            </a:r>
            <a:r>
              <a:rPr lang="cy-GB" sz="1200" dirty="0" err="1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gn</a:t>
            </a:r>
            <a:r>
              <a:rPr lang="cy-GB" sz="12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 ganolbwyntio’n benodol ar </a:t>
            </a:r>
            <a:r>
              <a:rPr lang="cy-GB" sz="1200" dirty="0" err="1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fepio</a:t>
            </a:r>
            <a:r>
              <a:rPr lang="cy-GB" sz="12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 o fewn cyd-destun camddefnyddio sylweddau, caethiwed a dibyniaeth. Mae’n cynnwys:</a:t>
            </a:r>
            <a:endParaRPr lang="en-US" sz="1200" dirty="0">
              <a:solidFill>
                <a:srgbClr val="000000"/>
              </a:solidFill>
              <a:latin typeface="Ubuntu"/>
              <a:ea typeface="Microsoft Sans Serif"/>
              <a:cs typeface="Microsoft Sans Serif"/>
            </a:endParaRP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cy-GB" sz="12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Canllawiau sy’n cynnwys negeseuon allweddol i athrawon a dysgwyr, cysyniadau dysgu ac awgrymiadau am gwestiynau mawr.</a:t>
            </a:r>
            <a:endParaRPr lang="en-US" sz="1200" dirty="0">
              <a:latin typeface="Ubuntu"/>
              <a:ea typeface="Calibri" panose="020F0502020204030204"/>
              <a:cs typeface="Calibri"/>
            </a:endParaRP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cy-GB" sz="12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Banciau Gwybodaeth am </a:t>
            </a:r>
            <a:r>
              <a:rPr lang="cy-GB" sz="1200" dirty="0" err="1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Fepio</a:t>
            </a:r>
            <a:r>
              <a:rPr lang="cy-GB" sz="12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 ar gyfer athrawon a chasgliad o adnoddau y gellir eu defnyddio fel y maent neu eu haddasu i gwmpasu themâu ehangach o fewn y pwnc hwn, yn dibynnu ar anghenion eich dysgwyr.</a:t>
            </a:r>
          </a:p>
          <a:p>
            <a:endParaRPr lang="en-US" dirty="0">
              <a:ea typeface="Calibri" panose="020F0502020204030204"/>
              <a:cs typeface="Calibri"/>
            </a:endParaRPr>
          </a:p>
          <a:p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D7314846-83B7-DFB8-65E1-8BCC013F95E5}"/>
              </a:ext>
            </a:extLst>
          </p:cNvPr>
          <p:cNvSpPr txBox="1">
            <a:spLocks/>
          </p:cNvSpPr>
          <p:nvPr/>
        </p:nvSpPr>
        <p:spPr>
          <a:xfrm>
            <a:off x="2088367" y="6245356"/>
            <a:ext cx="9881027" cy="463668"/>
          </a:xfrm>
          <a:prstGeom prst="rect">
            <a:avLst/>
          </a:prstGeom>
          <a:solidFill>
            <a:schemeClr val="bg1"/>
          </a:solidFill>
          <a:ln>
            <a:solidFill>
              <a:srgbClr val="54FFC0"/>
            </a:solidFill>
          </a:ln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cy-GB" sz="11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Mae’r wybodaeth sydd wedi’i chynnwys yn y pecyn cymorth hwn yn seiliedig ar reoliadau a thystiolaeth sydd ar gael ym mis Mawrth </a:t>
            </a:r>
            <a:r>
              <a:rPr lang="cy-GB" sz="1100" dirty="0">
                <a:solidFill>
                  <a:srgbClr val="18518A"/>
                </a:solidFill>
                <a:effectLst/>
                <a:latin typeface="Ubuntu"/>
                <a:ea typeface="Microsoft Sans Serif"/>
                <a:cs typeface="Microsoft Sans Serif"/>
              </a:rPr>
              <a:t>2024</a:t>
            </a:r>
            <a:r>
              <a:rPr lang="cy-GB" sz="11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, ac mae wedi’i datblygu gan ddefnyddio  </a:t>
            </a:r>
            <a:r>
              <a:rPr lang="cy-GB" sz="11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Gwybodaeth a Chanllawiau ar Fepio i Ddysgwyr Oedran Uwchradd yng Nghymru</a:t>
            </a:r>
            <a:r>
              <a:rPr lang="cy-GB" sz="1100" u="sng" dirty="0">
                <a:solidFill>
                  <a:srgbClr val="18518A"/>
                </a:solidFill>
                <a:effectLst/>
                <a:latin typeface="Ubuntu"/>
                <a:ea typeface="Microsoft Sans Serif"/>
                <a:cs typeface="Microsoft Sans Serif"/>
              </a:rPr>
              <a:t>.</a:t>
            </a:r>
            <a:r>
              <a:rPr lang="cy-GB" sz="11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Mae’r tirlun yn ymwneud â </a:t>
            </a:r>
            <a:r>
              <a:rPr lang="cy-GB" sz="110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fepio</a:t>
            </a:r>
            <a:r>
              <a:rPr lang="cy-GB" sz="11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yn newid yn gyflym felly bydd angen adolygu’r wybodaeth yn rheolaidd</a:t>
            </a:r>
            <a:r>
              <a:rPr lang="cy-GB" sz="1100" dirty="0">
                <a:solidFill>
                  <a:srgbClr val="18518A"/>
                </a:solidFill>
                <a:effectLst/>
                <a:latin typeface="Ubuntu"/>
                <a:ea typeface="Microsoft Sans Serif"/>
                <a:cs typeface="Microsoft Sans Serif"/>
              </a:rPr>
              <a:t>.</a:t>
            </a:r>
            <a:endParaRPr lang="cy-GB">
              <a:solidFill>
                <a:srgbClr val="18518A"/>
              </a:solidFill>
              <a:latin typeface="Ubuntu"/>
              <a:ea typeface="Microsoft Sans Serif"/>
              <a:cs typeface="Microsoft Sans Serif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1FA2D2-71A5-6FF9-A54D-7B9838E3DE11}"/>
              </a:ext>
            </a:extLst>
          </p:cNvPr>
          <p:cNvSpPr txBox="1"/>
          <p:nvPr/>
        </p:nvSpPr>
        <p:spPr>
          <a:xfrm>
            <a:off x="5983023" y="4153572"/>
            <a:ext cx="5509517" cy="1815882"/>
          </a:xfrm>
          <a:prstGeom prst="rect">
            <a:avLst/>
          </a:prstGeom>
          <a:solidFill>
            <a:srgbClr val="DBEAF9"/>
          </a:solidFill>
          <a:ln w="28575">
            <a:solidFill>
              <a:srgbClr val="24FFC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Mae'r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adnodd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hwn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canolbwyntio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ar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sut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y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gallech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chi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archwilio'r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thema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iechyd a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lles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hon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eich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cwricwlwm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.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Mae’n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well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cyflwyno’r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adnodd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fel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rhan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o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ddull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ysgol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gyfan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. Gall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eich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tîm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ysgol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hybu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iechyd a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lles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lleol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eich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cefnogi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i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ymgorffori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dulliau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ysgol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gyfan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unol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â’ch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anghenion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iechyd a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lles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â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blaenoriaeth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. Er bod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rôl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ysgolion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ac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addysg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bwysig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,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rydym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cydnabod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y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bydd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gan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y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themâu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y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byddwch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eu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harchwilio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hefyd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lawer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o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ddylanwadau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sydd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y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tu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allan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i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reolaeth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yr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GB" sz="1400" b="1" dirty="0" err="1">
                <a:solidFill>
                  <a:srgbClr val="18518A"/>
                </a:solidFill>
                <a:latin typeface="Ubuntu"/>
                <a:ea typeface="+mn-lt"/>
                <a:cs typeface="+mn-lt"/>
              </a:rPr>
              <a:t>ysgol</a:t>
            </a:r>
            <a:r>
              <a:rPr lang="en-GB" sz="1400" b="1" dirty="0">
                <a:solidFill>
                  <a:srgbClr val="18518A"/>
                </a:solidFill>
                <a:latin typeface="Ubuntu"/>
                <a:ea typeface="+mn-lt"/>
                <a:cs typeface="+mn-lt"/>
              </a:rPr>
              <a:t>. </a:t>
            </a:r>
            <a:endParaRPr lang="en-US" b="1" dirty="0">
              <a:latin typeface="Ubuntu"/>
              <a:ea typeface="+mn-lt"/>
              <a:cs typeface="+mn-lt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84164736-812A-D678-82E8-5CFDFACE2832}"/>
              </a:ext>
            </a:extLst>
          </p:cNvPr>
          <p:cNvSpPr txBox="1"/>
          <p:nvPr/>
        </p:nvSpPr>
        <p:spPr>
          <a:xfrm>
            <a:off x="113187" y="6391352"/>
            <a:ext cx="1882369" cy="16607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cy-GB" sz="1000" b="1" i="0" strike="noStrike" cap="none" spc="0" baseline="0" dirty="0">
                <a:solidFill>
                  <a:srgbClr val="15518A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  <a:endParaRPr sz="1000" b="1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45047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2BD916-0533-E4A2-9D3D-812B8809F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8B3184-EA71-D36A-33B1-7727EC5F02D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826604" y="1102658"/>
            <a:ext cx="2262198" cy="301617"/>
          </a:xfrm>
          <a:solidFill>
            <a:srgbClr val="18518A"/>
          </a:solidFill>
          <a:ln>
            <a:solidFill>
              <a:srgbClr val="24FFC0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cy-GB" sz="1600" b="1" dirty="0">
                <a:solidFill>
                  <a:schemeClr val="bg1"/>
                </a:solidFill>
                <a:latin typeface="Ubuntu"/>
                <a:cs typeface="Arial"/>
              </a:rPr>
              <a:t>Canllawiau i’r Athro</a:t>
            </a:r>
            <a:endParaRPr lang="en-US" dirty="0">
              <a:solidFill>
                <a:schemeClr val="bg1"/>
              </a:solidFill>
              <a:latin typeface="Ubuntu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CAA9A-25F4-3103-6522-5A52BA20EE7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252602" y="1593998"/>
            <a:ext cx="5634037" cy="181496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cy-GB" sz="14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Mae Adran Dau yn cynnwys adnoddau sydd wedi’u cynllunio i’w defnyddio gyda dysgwyr ac maent yn cynnwys gwybodaeth benodol am addysgu a dysg am gamddefnyddio sylweddau a chaethiwed</a:t>
            </a:r>
            <a:r>
              <a:rPr lang="cy-GB" sz="1400" dirty="0">
                <a:solidFill>
                  <a:srgbClr val="15518A"/>
                </a:solidFill>
                <a:effectLst/>
                <a:latin typeface="Ubuntu"/>
                <a:ea typeface="Microsoft Sans Serif"/>
                <a:cs typeface="Microsoft Sans Serif"/>
              </a:rPr>
              <a:t>.</a:t>
            </a:r>
            <a:r>
              <a:rPr lang="cy-GB" sz="14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 Gan ddefnyddio’r thema </a:t>
            </a:r>
            <a:r>
              <a:rPr lang="cy-GB" sz="1400" err="1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fepio</a:t>
            </a:r>
            <a:r>
              <a:rPr lang="cy-GB" sz="14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, rydym yn nodi’r </a:t>
            </a:r>
            <a:r>
              <a:rPr lang="cy-GB" sz="1400" b="1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dysgu t</a:t>
            </a:r>
            <a:r>
              <a:rPr lang="cy-GB" sz="1400" b="1" dirty="0">
                <a:solidFill>
                  <a:srgbClr val="15518A"/>
                </a:solidFill>
                <a:latin typeface="Ubuntu"/>
                <a:cs typeface="Arial"/>
              </a:rPr>
              <a:t>rosglwyddadwy </a:t>
            </a:r>
            <a:r>
              <a:rPr lang="cy-GB" sz="1400" dirty="0">
                <a:solidFill>
                  <a:srgbClr val="15518A"/>
                </a:solidFill>
                <a:latin typeface="Ubuntu"/>
                <a:cs typeface="Arial"/>
              </a:rPr>
              <a:t>o fewn y pwnc </a:t>
            </a:r>
            <a:r>
              <a:rPr lang="cy-GB" sz="14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camddefnyddio sylweddau a’r cysyniadau allweddon yn y Maes Iechyd a Llesiant</a:t>
            </a:r>
            <a:r>
              <a:rPr lang="cy-GB" sz="1400" dirty="0">
                <a:solidFill>
                  <a:srgbClr val="15518A"/>
                </a:solidFill>
                <a:effectLst/>
                <a:latin typeface="Ubuntu"/>
                <a:ea typeface="Microsoft Sans Serif"/>
                <a:cs typeface="Microsoft Sans Serif"/>
              </a:rPr>
              <a:t>.</a:t>
            </a:r>
            <a:r>
              <a:rPr lang="cy-GB" sz="14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 Mae’r elfen adnoddau yn y pecyn cymorth </a:t>
            </a:r>
            <a:r>
              <a:rPr lang="cy-GB" sz="1400" err="1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whn</a:t>
            </a:r>
            <a:r>
              <a:rPr lang="cy-GB" sz="1400" dirty="0">
                <a:solidFill>
                  <a:srgbClr val="15518A"/>
                </a:solidFill>
                <a:latin typeface="Ubuntu"/>
                <a:ea typeface="Microsoft Sans Serif"/>
                <a:cs typeface="Microsoft Sans Serif"/>
              </a:rPr>
              <a:t>  yn cynnwys dwy gydran:</a:t>
            </a:r>
            <a:endParaRPr lang="cy-GB" dirty="0">
              <a:solidFill>
                <a:srgbClr val="15518A"/>
              </a:solidFill>
              <a:effectLst/>
              <a:latin typeface="Ubuntu"/>
              <a:ea typeface="Microsoft Sans Serif"/>
              <a:cs typeface="Microsoft Sans Serif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36F355-1DAB-EC6D-40A3-787B108F6779}"/>
              </a:ext>
            </a:extLst>
          </p:cNvPr>
          <p:cNvSpPr txBox="1"/>
          <p:nvPr/>
        </p:nvSpPr>
        <p:spPr>
          <a:xfrm>
            <a:off x="11411704" y="29408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B1A8B67-F6E2-F77D-B8A8-9C76726F29CC}"/>
              </a:ext>
            </a:extLst>
          </p:cNvPr>
          <p:cNvSpPr txBox="1">
            <a:spLocks/>
          </p:cNvSpPr>
          <p:nvPr/>
        </p:nvSpPr>
        <p:spPr>
          <a:xfrm>
            <a:off x="203724" y="1594523"/>
            <a:ext cx="5791122" cy="36275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lang="cy-GB" dirty="0">
                <a:solidFill>
                  <a:srgbClr val="18518A"/>
                </a:solidFill>
                <a:latin typeface="Arial"/>
                <a:cs typeface="Arial"/>
              </a:rPr>
              <a:t>Mae Adran Un wedi’i dylunio i cynorthwyo athrawon dosbarth i gynllunio a pharatoi gwersi. Mae’n cynnwys:</a:t>
            </a:r>
            <a:endParaRPr lang="en-US" dirty="0">
              <a:solidFill>
                <a:srgbClr val="18518A"/>
              </a:solidFill>
              <a:latin typeface="Arial"/>
              <a:cs typeface="Arial"/>
            </a:endParaRPr>
          </a:p>
          <a:p>
            <a:pPr marL="12065" marR="382270">
              <a:lnSpc>
                <a:spcPct val="100000"/>
              </a:lnSpc>
              <a:spcBef>
                <a:spcPts val="530"/>
              </a:spcBef>
            </a:pPr>
            <a:r>
              <a:rPr lang="cy-GB" b="1" dirty="0">
                <a:solidFill>
                  <a:srgbClr val="18518A"/>
                </a:solidFill>
                <a:latin typeface="Arial"/>
                <a:cs typeface="Arial"/>
              </a:rPr>
              <a:t>Negeseuon allweddol i athrawon </a:t>
            </a:r>
            <a:r>
              <a:rPr lang="cy-GB" dirty="0">
                <a:solidFill>
                  <a:srgbClr val="18518A"/>
                </a:solidFill>
                <a:latin typeface="Arial"/>
                <a:cs typeface="Arial"/>
              </a:rPr>
              <a:t>gan gynnwys pam mae’r negeseuon hyn yn bwysig.</a:t>
            </a:r>
          </a:p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lang="cy-GB" b="1" dirty="0">
                <a:solidFill>
                  <a:srgbClr val="18518A"/>
                </a:solidFill>
                <a:latin typeface="Arial"/>
                <a:cs typeface="Arial"/>
              </a:rPr>
              <a:t>Negeseuon allwedd i ddysgwyr </a:t>
            </a:r>
            <a:r>
              <a:rPr lang="cy-GB" dirty="0">
                <a:solidFill>
                  <a:srgbClr val="18518A"/>
                </a:solidFill>
                <a:latin typeface="Arial"/>
                <a:cs typeface="Arial"/>
              </a:rPr>
              <a:t>gan gynnwys:</a:t>
            </a:r>
          </a:p>
          <a:p>
            <a:pPr marL="287020" lvl="1" indent="-102235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  <a:buChar char="-"/>
            </a:pPr>
            <a:r>
              <a:rPr lang="cy-GB" b="1" dirty="0">
                <a:solidFill>
                  <a:srgbClr val="18518A"/>
                </a:solidFill>
                <a:latin typeface="Arial"/>
                <a:cs typeface="Arial"/>
              </a:rPr>
              <a:t>Dealltwriaeth </a:t>
            </a:r>
            <a:r>
              <a:rPr lang="cy-GB" dirty="0">
                <a:solidFill>
                  <a:srgbClr val="18518A"/>
                </a:solidFill>
                <a:latin typeface="Arial"/>
                <a:cs typeface="Arial"/>
              </a:rPr>
              <a:t>- Beth rydyn ni am i ddysgwyr ei </a:t>
            </a:r>
            <a:r>
              <a:rPr lang="cy-GB" u="sng" dirty="0">
                <a:solidFill>
                  <a:srgbClr val="18518A"/>
                </a:solidFill>
                <a:latin typeface="Arial"/>
                <a:cs typeface="Arial"/>
              </a:rPr>
              <a:t>ddeall</a:t>
            </a:r>
            <a:r>
              <a:rPr lang="cy-GB" dirty="0">
                <a:solidFill>
                  <a:srgbClr val="18518A"/>
                </a:solidFill>
                <a:latin typeface="Arial"/>
                <a:cs typeface="Arial"/>
              </a:rPr>
              <a:t> a </a:t>
            </a:r>
            <a:r>
              <a:rPr lang="cy-GB" u="sng" dirty="0">
                <a:solidFill>
                  <a:srgbClr val="18518A"/>
                </a:solidFill>
                <a:latin typeface="Arial"/>
                <a:cs typeface="Arial"/>
              </a:rPr>
              <a:t>pham?</a:t>
            </a:r>
          </a:p>
          <a:p>
            <a:pPr marL="287020" lvl="1" indent="-102235">
              <a:lnSpc>
                <a:spcPct val="100000"/>
              </a:lnSpc>
              <a:spcBef>
                <a:spcPts val="5"/>
              </a:spcBef>
              <a:buFont typeface="Arial,Sans-Serif" panose="020B0604020202020204" pitchFamily="34" charset="0"/>
              <a:buChar char="-"/>
            </a:pPr>
            <a:r>
              <a:rPr lang="cy-GB" b="1" dirty="0">
                <a:solidFill>
                  <a:srgbClr val="18518A"/>
                </a:solidFill>
                <a:latin typeface="Arial"/>
                <a:cs typeface="Arial"/>
              </a:rPr>
              <a:t>Sgiliau </a:t>
            </a:r>
            <a:r>
              <a:rPr lang="cy-GB" dirty="0">
                <a:solidFill>
                  <a:srgbClr val="18518A"/>
                </a:solidFill>
                <a:latin typeface="Arial"/>
                <a:cs typeface="Arial"/>
              </a:rPr>
              <a:t>- Beth rydyn ni am i ddysgwyr allu ei </a:t>
            </a:r>
            <a:r>
              <a:rPr lang="cy-GB" u="sng" dirty="0">
                <a:solidFill>
                  <a:srgbClr val="18518A"/>
                </a:solidFill>
                <a:latin typeface="Arial"/>
                <a:cs typeface="Arial"/>
              </a:rPr>
              <a:t>ddangos</a:t>
            </a:r>
            <a:r>
              <a:rPr lang="cy-GB" dirty="0">
                <a:solidFill>
                  <a:srgbClr val="18518A"/>
                </a:solidFill>
                <a:latin typeface="Arial"/>
                <a:cs typeface="Arial"/>
              </a:rPr>
              <a:t>?</a:t>
            </a:r>
          </a:p>
          <a:p>
            <a:pPr marL="184785" marR="267335" lvl="1" indent="102235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  <a:buChar char="-"/>
            </a:pPr>
            <a:r>
              <a:rPr lang="cy-GB" b="1" dirty="0">
                <a:solidFill>
                  <a:srgbClr val="18518A"/>
                </a:solidFill>
                <a:latin typeface="Arial"/>
                <a:cs typeface="Arial"/>
              </a:rPr>
              <a:t>Gwerthoedd </a:t>
            </a:r>
            <a:r>
              <a:rPr lang="cy-GB" dirty="0">
                <a:solidFill>
                  <a:srgbClr val="18518A"/>
                </a:solidFill>
                <a:latin typeface="Arial"/>
                <a:cs typeface="Arial"/>
              </a:rPr>
              <a:t>- Sut mae’r gwerthoedd hyn yn </a:t>
            </a:r>
            <a:r>
              <a:rPr lang="cy-GB" u="sng" dirty="0">
                <a:solidFill>
                  <a:srgbClr val="18518A"/>
                </a:solidFill>
                <a:latin typeface="Arial"/>
                <a:cs typeface="Arial"/>
              </a:rPr>
              <a:t>cyfrannu at sylweddoliad</a:t>
            </a:r>
            <a:r>
              <a:rPr lang="cy-GB" dirty="0">
                <a:solidFill>
                  <a:srgbClr val="18518A"/>
                </a:solidFill>
                <a:latin typeface="Arial"/>
                <a:cs typeface="Arial"/>
              </a:rPr>
              <a:t> o’r 4 dibenion?</a:t>
            </a:r>
          </a:p>
          <a:p>
            <a:pPr marL="12065" marR="236220">
              <a:lnSpc>
                <a:spcPct val="100000"/>
              </a:lnSpc>
              <a:spcBef>
                <a:spcPts val="994"/>
              </a:spcBef>
            </a:pPr>
            <a:r>
              <a:rPr lang="cy-GB" b="1" dirty="0">
                <a:solidFill>
                  <a:srgbClr val="18518A"/>
                </a:solidFill>
                <a:latin typeface="Arial"/>
                <a:cs typeface="Arial"/>
              </a:rPr>
              <a:t>Gwybodaeth benodol</a:t>
            </a:r>
            <a:r>
              <a:rPr lang="cy-GB" dirty="0">
                <a:solidFill>
                  <a:srgbClr val="18518A"/>
                </a:solidFill>
                <a:latin typeface="Arial"/>
                <a:cs typeface="Arial"/>
              </a:rPr>
              <a:t>, dealltwriaeth a chyd-destun </a:t>
            </a:r>
            <a:r>
              <a:rPr lang="cy-GB" b="1" dirty="0">
                <a:solidFill>
                  <a:srgbClr val="18518A"/>
                </a:solidFill>
                <a:latin typeface="Arial"/>
                <a:cs typeface="Arial"/>
              </a:rPr>
              <a:t>am y thema, </a:t>
            </a:r>
            <a:r>
              <a:rPr lang="cy-GB" dirty="0">
                <a:solidFill>
                  <a:srgbClr val="18518A"/>
                </a:solidFill>
                <a:latin typeface="Arial"/>
                <a:cs typeface="Arial"/>
              </a:rPr>
              <a:t>i gefnogi gwaith cynllunio athrawon.</a:t>
            </a:r>
          </a:p>
          <a:p>
            <a:pPr marR="36195">
              <a:lnSpc>
                <a:spcPct val="100000"/>
              </a:lnSpc>
            </a:pPr>
            <a:r>
              <a:rPr lang="cy-GB" dirty="0">
                <a:solidFill>
                  <a:srgbClr val="18518A"/>
                </a:solidFill>
                <a:latin typeface="Segoe UI"/>
                <a:cs typeface="Segoe UI"/>
              </a:rPr>
              <a:t>Dylai athrawon ymgyfarwyddo â’r canllawiau hyn cyn cynllunio i’w cyflwyno</a:t>
            </a:r>
            <a:r>
              <a:rPr lang="cy-GB" sz="1700" dirty="0">
                <a:solidFill>
                  <a:srgbClr val="18518A"/>
                </a:solidFill>
                <a:latin typeface="Segoe UI"/>
                <a:cs typeface="Segoe UI"/>
              </a:rPr>
              <a:t>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sz="1200">
              <a:ea typeface="Calibri" panose="020F0502020204030204"/>
              <a:cs typeface="Calibri"/>
            </a:endParaRPr>
          </a:p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7B2A3F-308E-5242-3458-970143D6552B}"/>
              </a:ext>
            </a:extLst>
          </p:cNvPr>
          <p:cNvSpPr txBox="1"/>
          <p:nvPr/>
        </p:nvSpPr>
        <p:spPr>
          <a:xfrm>
            <a:off x="6251639" y="3428228"/>
            <a:ext cx="5635000" cy="138499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1400" b="1" dirty="0">
                <a:solidFill>
                  <a:srgbClr val="175189"/>
                </a:solidFill>
                <a:latin typeface="Ubuntu"/>
                <a:cs typeface="Arial"/>
              </a:rPr>
              <a:t>Banciau Gwybodaeth </a:t>
            </a:r>
            <a:r>
              <a:rPr lang="cy-GB" sz="14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– sy’n darparu gwybodaeth allweddol sy’n ymwneud yn benodol â chaethiwed a </a:t>
            </a:r>
            <a:r>
              <a:rPr lang="cy-GB" sz="1400" err="1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fepio</a:t>
            </a:r>
            <a:r>
              <a:rPr lang="cy-GB" sz="14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. Bydd hyn yn cefnogi’r dysgwr i gaffael gwybodaeth.</a:t>
            </a:r>
            <a:r>
              <a:rPr lang="en-GB" sz="1400" dirty="0">
                <a:latin typeface="Ubuntu" panose="020B0504030602030204" pitchFamily="34" charset="0"/>
              </a:rPr>
              <a:t/>
            </a:r>
            <a:br>
              <a:rPr lang="en-GB" sz="1400" dirty="0">
                <a:latin typeface="Ubuntu" panose="020B0504030602030204" pitchFamily="34" charset="0"/>
              </a:rPr>
            </a:br>
            <a:endParaRPr lang="en-GB" sz="1400">
              <a:solidFill>
                <a:srgbClr val="18518A"/>
              </a:solidFill>
              <a:effectLst/>
              <a:latin typeface="Ubuntu" panose="020B0504030602030204" pitchFamily="34" charset="0"/>
            </a:endParaRPr>
          </a:p>
          <a:p>
            <a:r>
              <a:rPr lang="cy-GB" sz="1400" b="1" dirty="0">
                <a:solidFill>
                  <a:srgbClr val="175189"/>
                </a:solidFill>
                <a:latin typeface="Ubuntu"/>
                <a:cs typeface="Arial"/>
              </a:rPr>
              <a:t>Gweithgareddau i Cefnogi Dealltwriaeth </a:t>
            </a:r>
            <a:r>
              <a:rPr lang="cy-GB" sz="14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– sy’n cynnig bachyn i ymgysylltu dysgwyr wrth feddwl, trafod a dyfnhau eu dealltwriaeth</a:t>
            </a:r>
            <a:endParaRPr lang="en-GB" dirty="0">
              <a:latin typeface="Ubuntu"/>
            </a:endParaRP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DF5405B5-4AFD-4514-8EA5-BE7E14013BA4}"/>
              </a:ext>
            </a:extLst>
          </p:cNvPr>
          <p:cNvSpPr txBox="1">
            <a:spLocks/>
          </p:cNvSpPr>
          <p:nvPr/>
        </p:nvSpPr>
        <p:spPr>
          <a:xfrm>
            <a:off x="277403" y="5352836"/>
            <a:ext cx="11609236" cy="8808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18518A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Dylai athrawon asesu gwybodaeth a dealltwriaeth eu dysgwyr ymlaen llaw, wrth benderfynu ar yr adnoddau mwyaf effeithiol i gefnogi eu </a:t>
            </a:r>
            <a:r>
              <a:rPr lang="cy-GB" err="1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eu</a:t>
            </a:r>
            <a:r>
              <a:rPr lang="cy-GB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 dilyniant</a:t>
            </a:r>
            <a:r>
              <a:rPr lang="cy-GB" dirty="0">
                <a:solidFill>
                  <a:srgbClr val="175189"/>
                </a:solidFill>
                <a:effectLst/>
                <a:latin typeface="Ubuntu"/>
                <a:ea typeface="Microsoft Sans Serif"/>
                <a:cs typeface="Microsoft Sans Serif"/>
              </a:rPr>
              <a:t>. </a:t>
            </a:r>
            <a:r>
              <a:rPr lang="cy-GB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Gellir addasu a golygu’r holl adnoddau</a:t>
            </a:r>
            <a:r>
              <a:rPr lang="cy-GB" dirty="0">
                <a:solidFill>
                  <a:srgbClr val="175189"/>
                </a:solidFill>
                <a:effectLst/>
                <a:latin typeface="Ubuntu"/>
                <a:ea typeface="Microsoft Sans Serif"/>
                <a:cs typeface="Microsoft Sans Serif"/>
              </a:rPr>
              <a:t>, </a:t>
            </a:r>
            <a:r>
              <a:rPr lang="cy-GB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i annog ffordd ‘dewis </a:t>
            </a:r>
            <a:r>
              <a:rPr lang="cy-GB" dirty="0">
                <a:solidFill>
                  <a:srgbClr val="175189"/>
                </a:solidFill>
                <a:effectLst/>
                <a:latin typeface="Ubuntu"/>
                <a:ea typeface="Microsoft Sans Serif"/>
                <a:cs typeface="Microsoft Sans Serif"/>
              </a:rPr>
              <a:t>a </a:t>
            </a:r>
            <a:r>
              <a:rPr lang="cy-GB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dethol’ o weithio</a:t>
            </a:r>
            <a:r>
              <a:rPr lang="cy-GB" dirty="0">
                <a:solidFill>
                  <a:srgbClr val="175189"/>
                </a:solidFill>
                <a:effectLst/>
                <a:latin typeface="Ubuntu"/>
                <a:ea typeface="Microsoft Sans Serif"/>
                <a:cs typeface="Microsoft Sans Serif"/>
              </a:rPr>
              <a:t>. </a:t>
            </a:r>
            <a:r>
              <a:rPr lang="cy-GB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Mae’n bwysig nodi na fydd pob un o’r adnoddau yn addas i bob dysgwr, ac nid ydym yn argymell bod yr HOLL adnoddau yn cael eu defnyddio ochr yn ochr</a:t>
            </a:r>
            <a:r>
              <a:rPr lang="cy-GB" dirty="0">
                <a:solidFill>
                  <a:srgbClr val="175189"/>
                </a:solidFill>
                <a:effectLst/>
                <a:latin typeface="Ubuntu"/>
                <a:ea typeface="Microsoft Sans Serif"/>
                <a:cs typeface="Microsoft Sans Serif"/>
              </a:rPr>
              <a:t>, </a:t>
            </a:r>
            <a:r>
              <a:rPr lang="cy-GB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gan y byddai hyn yn arwain at ddyblygu a lleihau eich gallu i ystyried y cyd-destun ehangach</a:t>
            </a:r>
            <a:r>
              <a:rPr lang="cy-GB" dirty="0">
                <a:solidFill>
                  <a:srgbClr val="175189"/>
                </a:solidFill>
                <a:effectLst/>
                <a:latin typeface="Ubuntu"/>
                <a:ea typeface="Microsoft Sans Serif"/>
                <a:cs typeface="Microsoft Sans Serif"/>
              </a:rPr>
              <a:t>.</a:t>
            </a:r>
            <a:endParaRPr lang="cy-GB" dirty="0">
              <a:solidFill>
                <a:srgbClr val="175189"/>
              </a:solidFill>
              <a:latin typeface="Ubuntu"/>
              <a:ea typeface="Microsoft Sans Serif"/>
              <a:cs typeface="Microsoft Sans Serif"/>
            </a:endParaRP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D95C93E8-9941-919B-F21E-43CE27FE9BE7}"/>
              </a:ext>
            </a:extLst>
          </p:cNvPr>
          <p:cNvSpPr txBox="1">
            <a:spLocks/>
          </p:cNvSpPr>
          <p:nvPr/>
        </p:nvSpPr>
        <p:spPr>
          <a:xfrm>
            <a:off x="7735564" y="1102659"/>
            <a:ext cx="2667149" cy="301616"/>
          </a:xfrm>
          <a:prstGeom prst="rect">
            <a:avLst/>
          </a:prstGeom>
          <a:solidFill>
            <a:srgbClr val="18518A"/>
          </a:solidFill>
          <a:ln>
            <a:solidFill>
              <a:srgbClr val="24FFC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y-GB" sz="1600" b="1" dirty="0">
                <a:solidFill>
                  <a:schemeClr val="bg1"/>
                </a:solidFill>
                <a:latin typeface="Ubuntu"/>
                <a:cs typeface="Arial"/>
              </a:rPr>
              <a:t>Adnoddau i’r Dysgwyr</a:t>
            </a:r>
            <a:endParaRPr lang="en-US" dirty="0">
              <a:solidFill>
                <a:schemeClr val="bg1"/>
              </a:solidFill>
              <a:latin typeface="Ubuntu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E62D656-38CA-C05B-AB06-2B3FFBCFF525}"/>
              </a:ext>
            </a:extLst>
          </p:cNvPr>
          <p:cNvSpPr txBox="1">
            <a:spLocks/>
          </p:cNvSpPr>
          <p:nvPr/>
        </p:nvSpPr>
        <p:spPr>
          <a:xfrm>
            <a:off x="2334506" y="337594"/>
            <a:ext cx="7833098" cy="42675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b="1" dirty="0">
                <a:solidFill>
                  <a:srgbClr val="15518A"/>
                </a:solidFill>
                <a:latin typeface="Arial"/>
                <a:cs typeface="Arial"/>
              </a:rPr>
              <a:t>Sut mae’r pecyn cymorth hwn wedi’i drefnu?</a:t>
            </a:r>
            <a:endParaRPr lang="cy-GB" dirty="0">
              <a:solidFill>
                <a:srgbClr val="15518A"/>
              </a:solidFill>
              <a:latin typeface="Arial"/>
              <a:cs typeface="Arial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F82C16A2-AF30-B2A6-1DAE-582044FD51B1}"/>
              </a:ext>
            </a:extLst>
          </p:cNvPr>
          <p:cNvSpPr txBox="1"/>
          <p:nvPr/>
        </p:nvSpPr>
        <p:spPr>
          <a:xfrm>
            <a:off x="113187" y="6391352"/>
            <a:ext cx="1882369" cy="16607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cy-GB" sz="1000" b="1" i="0" strike="noStrike" cap="none" spc="0" baseline="0" dirty="0">
                <a:solidFill>
                  <a:srgbClr val="15518A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  <a:endParaRPr sz="1000" b="1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734164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2E943F5-1ED0-422B-6BEE-1A4BC3AF69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746820"/>
              </p:ext>
            </p:extLst>
          </p:nvPr>
        </p:nvGraphicFramePr>
        <p:xfrm>
          <a:off x="3459356" y="1122199"/>
          <a:ext cx="8128000" cy="529166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257803169"/>
                    </a:ext>
                  </a:extLst>
                </a:gridCol>
              </a:tblGrid>
              <a:tr h="529166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y-GB" sz="1600" b="1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Negeseuon Allwedd am </a:t>
                      </a:r>
                      <a:r>
                        <a:rPr lang="cy-GB" sz="1600" b="1" i="0" u="none" strike="noStrike" kern="1200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Fepio</a:t>
                      </a:r>
                      <a:endParaRPr lang="en-US" sz="1600" dirty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anchor="ctr">
                    <a:solidFill>
                      <a:srgbClr val="1851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422046"/>
                  </a:ext>
                </a:extLst>
              </a:tr>
              <a:tr h="3308372">
                <a:tc>
                  <a:txBody>
                    <a:bodyPr/>
                    <a:lstStyle/>
                    <a:p>
                      <a:pPr marL="184150" marR="0" lvl="0" indent="-171450" algn="l" rtl="0" eaLnBrk="1" fontAlgn="t" latinLnBrk="0" hangingPunct="1">
                        <a:lnSpc>
                          <a:spcPct val="100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cy-GB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Ni ddylai plant a phobl ifanc ddefnyddio dyfeisiau </a:t>
                      </a:r>
                      <a:r>
                        <a:rPr lang="cy-GB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cy-GB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.</a:t>
                      </a:r>
                    </a:p>
                    <a:p>
                      <a:pPr marL="184150" marR="0" lvl="0" indent="-171450" algn="l">
                        <a:lnSpc>
                          <a:spcPct val="100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•"/>
                      </a:pPr>
                      <a:endParaRPr lang="cy-GB" sz="1100" b="0" i="0" u="none" strike="noStrike" kern="1200" noProof="0" dirty="0">
                        <a:solidFill>
                          <a:srgbClr val="18518A"/>
                        </a:solidFill>
                        <a:effectLst/>
                        <a:latin typeface="Ubuntu"/>
                      </a:endParaRPr>
                    </a:p>
                    <a:p>
                      <a:pPr marL="184150" marR="0" lvl="0" indent="-171450" algn="l">
                        <a:lnSpc>
                          <a:spcPct val="100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cy-GB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Mae’n anghyfreithlon gwerthu dyfeisiau </a:t>
                      </a:r>
                      <a:r>
                        <a:rPr lang="cy-GB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cy-GB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 sy’n cynnwys nicotin i unrhyw un o dan 18 oed neu i oedolion sy’n eu prynu ar ran pobl ifanc dan 18 oed. </a:t>
                      </a:r>
                    </a:p>
                    <a:p>
                      <a:pPr marL="184150" marR="0" lvl="0" indent="-171450" algn="l">
                        <a:lnSpc>
                          <a:spcPct val="100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•"/>
                      </a:pPr>
                      <a:endParaRPr lang="cy-GB" sz="1100" b="0" i="0" u="none" strike="noStrike" kern="1200" noProof="0" dirty="0">
                        <a:solidFill>
                          <a:srgbClr val="18518A"/>
                        </a:solidFill>
                        <a:effectLst/>
                        <a:latin typeface="Ubuntu"/>
                      </a:endParaRPr>
                    </a:p>
                    <a:p>
                      <a:pPr marL="173355" lvl="0" indent="-173355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cy-GB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Mae </a:t>
                      </a:r>
                      <a:r>
                        <a:rPr lang="cy-GB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cy-GB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yn fwy diogel nag ysmygu ond nid yw'n ddiniwed. Mae’r dystiolaeth ar effeithiau iechyd hirdymor </a:t>
                      </a:r>
                      <a:r>
                        <a:rPr lang="cy-GB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cy-GB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yn gyfyngedig gan nad ydynt wedi bodoli’n ddigon hir i wybod y risg o’u defnyddio yn yr hirdymor.</a:t>
                      </a:r>
                    </a:p>
                    <a:p>
                      <a:pPr marL="173355" lvl="0" indent="-173355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endParaRPr lang="en-US" sz="1100" b="0" i="0" u="none" strike="noStrike" kern="1200" noProof="0" dirty="0">
                        <a:solidFill>
                          <a:srgbClr val="18518A"/>
                        </a:solidFill>
                        <a:effectLst/>
                        <a:latin typeface="Ubuntu"/>
                      </a:endParaRPr>
                    </a:p>
                    <a:p>
                      <a:pPr marL="173355" lvl="0" indent="-173355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cy-GB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Gall </a:t>
                      </a:r>
                      <a:r>
                        <a:rPr lang="cy-GB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cy-GB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arwain at ddibyniaeth ar nicotin. Gall dibyniaeth ar nicotin effeithio’n negyddol ar iechyd meddwl a llesiant a gall darfu ar fywyd a dysgu.  </a:t>
                      </a:r>
                    </a:p>
                    <a:p>
                      <a:pPr marL="173355" lvl="0" indent="-173355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endParaRPr lang="en-US" sz="1100" b="0" i="0" u="none" strike="noStrike" kern="1200" noProof="0" dirty="0">
                        <a:solidFill>
                          <a:srgbClr val="18518A"/>
                        </a:solidFill>
                        <a:effectLst/>
                        <a:latin typeface="Ubuntu"/>
                      </a:endParaRPr>
                    </a:p>
                    <a:p>
                      <a:pPr marL="173355" lvl="0" indent="-173355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Mae'n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gamsyniad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bod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fepio’n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lleihau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straen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gorbryder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. Mae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nicotin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creu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ymdeimlad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ymlacio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ar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unwaith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,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ond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teimlad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dros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dro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unig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yw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hwn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ac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fuan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iawn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mae’n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cael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ddisodli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gan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fwy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orbryder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,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tensiwn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,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crefu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symptomau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diddyfnu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.  </a:t>
                      </a:r>
                    </a:p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None/>
                      </a:pPr>
                      <a:endParaRPr lang="en-US" sz="1100" b="0" i="0" u="none" strike="noStrike" kern="1200" noProof="0" dirty="0">
                        <a:solidFill>
                          <a:srgbClr val="18518A"/>
                        </a:solidFill>
                        <a:effectLst/>
                        <a:latin typeface="Ubuntu"/>
                      </a:endParaRPr>
                    </a:p>
                    <a:p>
                      <a:pPr marL="173355" lvl="0" indent="-173355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Gall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oedolion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sy'n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ysmygu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leihau'r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risg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niwed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sgil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ysmygu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trwy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newid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gyfan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gwbl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.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Fodd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bynnag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,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nid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yw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fepio’n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cael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argymell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ar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gyfer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y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rhai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nad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ydynt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ysmygu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(ac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ni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ddylai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plant a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phobl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ifanc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)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gan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nad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yw'n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rhydd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niwed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.</a:t>
                      </a:r>
                    </a:p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None/>
                      </a:pPr>
                      <a:endParaRPr lang="en-US" sz="1100" b="0" i="0" u="none" strike="noStrike" kern="1200" noProof="0" dirty="0">
                        <a:solidFill>
                          <a:srgbClr val="18518A"/>
                        </a:solidFill>
                        <a:effectLst/>
                        <a:latin typeface="Ubuntu"/>
                      </a:endParaRPr>
                    </a:p>
                    <a:p>
                      <a:pPr marL="173355" lvl="0" indent="-173355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Gellir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cynnig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dyfeisiau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mewn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blasau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lliwiau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phecynnu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dyluniadau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 all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fod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arbennig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ddeniadol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bobl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ifanc</a:t>
                      </a:r>
                      <a:endParaRPr lang="en-US" sz="1100" b="0" i="0" u="none" strike="noStrike" kern="1200" noProof="0" dirty="0">
                        <a:solidFill>
                          <a:srgbClr val="18518A"/>
                        </a:solidFill>
                        <a:effectLst/>
                        <a:latin typeface="Ubuntu"/>
                      </a:endParaRPr>
                    </a:p>
                    <a:p>
                      <a:pPr marL="173355" lvl="0" indent="-173355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endParaRPr lang="en-US" sz="1100" b="0" i="0" u="none" strike="noStrike" kern="1200" noProof="0" dirty="0">
                        <a:solidFill>
                          <a:srgbClr val="18518A"/>
                        </a:solidFill>
                        <a:effectLst/>
                        <a:latin typeface="Ubuntu"/>
                      </a:endParaRPr>
                    </a:p>
                    <a:p>
                      <a:pPr marL="173355" lvl="0" indent="-173355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Mae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nifer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cynyddol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ddyfeisiau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anghyfreithlon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neu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rai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nad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ydynt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cydymffurfio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ar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werth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,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nad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ydynt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bodloni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safonau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ansawdd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diogelwch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y DU. Gall y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dyfeisiau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hyn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fod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arbennig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beryglus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gan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y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canfuwyd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bod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rhai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cynnwys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lefelau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uchel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iawn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nicotin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(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gan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gynyddu’r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risg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ddibyniaeth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) a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metelau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peryglus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plwm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ogystal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â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chynhwysion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eraill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sydd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wedi’u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gwahardd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y DU.</a:t>
                      </a:r>
                    </a:p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None/>
                      </a:pPr>
                      <a:endParaRPr lang="en-US" sz="1100" b="0" i="0" u="none" strike="noStrike" kern="1200" noProof="0" dirty="0">
                        <a:solidFill>
                          <a:srgbClr val="18518A"/>
                        </a:solidFill>
                        <a:effectLst/>
                        <a:latin typeface="Ubuntu"/>
                      </a:endParaRPr>
                    </a:p>
                    <a:p>
                      <a:pPr marL="173355" lvl="0" indent="-173355" algn="l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Mae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dyfeisiau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fepio’n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cynnwys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metelau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phlastigau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sy'n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anodd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eu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hailgylchu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ac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sy'n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gallu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llygru'r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amgylchedd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. Mae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defnyddio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dyfeisiau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chynhyrchion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untro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wedi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cynyddu'n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sylweddol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ymhlith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pobl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100" b="0" i="0" u="none" strike="noStrike" kern="1200" noProof="0" dirty="0" err="1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ifanc</a:t>
                      </a:r>
                      <a:r>
                        <a:rPr lang="en-US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.</a:t>
                      </a:r>
                    </a:p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01937"/>
                  </a:ext>
                </a:extLst>
              </a:tr>
            </a:tbl>
          </a:graphicData>
        </a:graphic>
      </p:graphicFrame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BD9CCBEF-2F75-488C-6722-4DA8DCF4F191}"/>
              </a:ext>
            </a:extLst>
          </p:cNvPr>
          <p:cNvSpPr txBox="1">
            <a:spLocks/>
          </p:cNvSpPr>
          <p:nvPr/>
        </p:nvSpPr>
        <p:spPr>
          <a:xfrm>
            <a:off x="199299" y="1025946"/>
            <a:ext cx="3116879" cy="42675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b="1">
                <a:solidFill>
                  <a:srgbClr val="15518A"/>
                </a:solidFill>
                <a:latin typeface="Arial"/>
                <a:ea typeface="Calibri"/>
                <a:cs typeface="Arial"/>
              </a:rPr>
              <a:t>Negeseuon Allweddol i Athrawon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9A965D-273C-0904-3B08-15B1CE31228B}"/>
              </a:ext>
            </a:extLst>
          </p:cNvPr>
          <p:cNvSpPr txBox="1"/>
          <p:nvPr/>
        </p:nvSpPr>
        <p:spPr>
          <a:xfrm>
            <a:off x="3459356" y="653848"/>
            <a:ext cx="7892918" cy="276999"/>
          </a:xfrm>
          <a:prstGeom prst="rect">
            <a:avLst/>
          </a:prstGeom>
          <a:solidFill>
            <a:srgbClr val="DBEAF9"/>
          </a:solidFill>
          <a:ln>
            <a:solidFill>
              <a:srgbClr val="24FFC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1200" dirty="0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Cyn cynllunio i gyflwyno fel rhan o’r cwricwlwm, </a:t>
            </a:r>
            <a:r>
              <a:rPr lang="cy-GB" sz="1200" b="1" dirty="0">
                <a:solidFill>
                  <a:srgbClr val="175189"/>
                </a:solidFill>
                <a:latin typeface="Arial"/>
                <a:ea typeface="Calibri"/>
                <a:cs typeface="Arial"/>
              </a:rPr>
              <a:t>bydd angen i athrawon wybod y negeseuon allweddol hyn</a:t>
            </a:r>
            <a:r>
              <a:rPr lang="en-US" sz="1100" b="1" dirty="0">
                <a:solidFill>
                  <a:srgbClr val="18518A"/>
                </a:solidFill>
                <a:latin typeface="Ubuntu"/>
                <a:ea typeface="Calibri"/>
                <a:cs typeface="Calibri"/>
              </a:rPr>
              <a:t>.</a:t>
            </a:r>
            <a:endParaRPr lang="en-US" sz="1200" b="1" dirty="0">
              <a:solidFill>
                <a:srgbClr val="18518A"/>
              </a:solidFill>
              <a:latin typeface="Ubuntu" panose="020B0504030602030204" pitchFamily="34" charset="0"/>
            </a:endParaRPr>
          </a:p>
        </p:txBody>
      </p:sp>
      <p:pic>
        <p:nvPicPr>
          <p:cNvPr id="6" name="Picture Placeholder 5" descr="A person holding a group of pens&#10;&#10;Description automatically generated">
            <a:extLst>
              <a:ext uri="{FF2B5EF4-FFF2-40B4-BE49-F238E27FC236}">
                <a16:creationId xmlns:a16="http://schemas.microsoft.com/office/drawing/2014/main" id="{AA3CFCF3-7097-1506-ADAD-5717B8DA73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58"/>
          <a:stretch/>
        </p:blipFill>
        <p:spPr>
          <a:xfrm>
            <a:off x="267194" y="2391394"/>
            <a:ext cx="2978699" cy="3113945"/>
          </a:xfrm>
          <a:prstGeom prst="roundRect">
            <a:avLst>
              <a:gd name="adj" fmla="val 2233"/>
            </a:avLst>
          </a:prstGeom>
        </p:spPr>
      </p:pic>
      <p:sp>
        <p:nvSpPr>
          <p:cNvPr id="9" name="object 4">
            <a:extLst>
              <a:ext uri="{FF2B5EF4-FFF2-40B4-BE49-F238E27FC236}">
                <a16:creationId xmlns:a16="http://schemas.microsoft.com/office/drawing/2014/main" id="{058143FF-4BA8-69DA-422B-789A06CFC2D5}"/>
              </a:ext>
            </a:extLst>
          </p:cNvPr>
          <p:cNvSpPr txBox="1"/>
          <p:nvPr/>
        </p:nvSpPr>
        <p:spPr>
          <a:xfrm>
            <a:off x="113187" y="6391352"/>
            <a:ext cx="1882369" cy="16607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cy-GB" sz="1000" b="1" i="0" strike="noStrike" cap="none" spc="0" baseline="0">
                <a:solidFill>
                  <a:srgbClr val="15518A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  <a:endParaRPr sz="1000" b="1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610457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C2DF384-E28C-2530-9B01-66846A98E4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05064A6-E755-5C52-DE33-742D845B95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145415"/>
              </p:ext>
            </p:extLst>
          </p:nvPr>
        </p:nvGraphicFramePr>
        <p:xfrm>
          <a:off x="3548421" y="1957792"/>
          <a:ext cx="8121316" cy="396943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121316">
                  <a:extLst>
                    <a:ext uri="{9D8B030D-6E8A-4147-A177-3AD203B41FA5}">
                      <a16:colId xmlns:a16="http://schemas.microsoft.com/office/drawing/2014/main" val="4257803169"/>
                    </a:ext>
                  </a:extLst>
                </a:gridCol>
              </a:tblGrid>
              <a:tr h="525193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Pam </a:t>
                      </a:r>
                      <a:r>
                        <a:rPr lang="en-GB" sz="1600" b="1" i="0" u="none" strike="noStrike" kern="1200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mae</a:t>
                      </a:r>
                      <a:r>
                        <a:rPr lang="en-GB" sz="1600" b="1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600" b="1" i="0" u="none" strike="noStrike" kern="1200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hyn</a:t>
                      </a:r>
                      <a:r>
                        <a:rPr lang="en-GB" sz="1600" b="1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600" b="1" i="0" u="none" strike="noStrike" kern="1200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600" b="1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600" b="1" i="0" u="none" strike="noStrike" kern="1200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bwysig</a:t>
                      </a:r>
                      <a:r>
                        <a:rPr lang="en-GB" sz="1600" b="1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600" b="1" i="0" u="none" strike="noStrike" kern="1200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1600" b="1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600" b="1" i="0" u="none" strike="noStrike" kern="1200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1600" b="1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?</a:t>
                      </a:r>
                      <a:endParaRPr lang="en-GB" sz="1600" b="1" kern="1200" dirty="0">
                        <a:solidFill>
                          <a:schemeClr val="bg1"/>
                        </a:solidFill>
                        <a:effectLst/>
                        <a:latin typeface="Ubuntu"/>
                      </a:endParaRPr>
                    </a:p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100" b="0" kern="120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(</a:t>
                      </a:r>
                      <a:r>
                        <a:rPr lang="cy-GB" sz="900" b="0" i="0" u="none" strike="noStrike" kern="1200" noProof="0" dirty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Sut y cafodd ei nodi, e.e. Data SHRN</a:t>
                      </a:r>
                      <a:r>
                        <a:rPr lang="en-GB" sz="1100" b="0" kern="120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) </a:t>
                      </a:r>
                    </a:p>
                  </a:txBody>
                  <a:tcPr anchor="ctr">
                    <a:solidFill>
                      <a:srgbClr val="1851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422046"/>
                  </a:ext>
                </a:extLst>
              </a:tr>
              <a:tr h="3308372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Nid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yw'r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rhan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fwyaf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blant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phobl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ifanc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.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Fodd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bynnag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,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mae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astudiaethau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gan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gynnwys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 </a:t>
                      </a:r>
                      <a:r>
                        <a:rPr lang="en-GB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Arolwg Iechyd a Lles Myfyrwyr yng Nghymru</a:t>
                      </a:r>
                      <a:r>
                        <a:rPr lang="en-GB" sz="1100" b="0" i="0" u="none" strike="noStrike" kern="1200" noProof="0" dirty="0">
                          <a:solidFill>
                            <a:srgbClr val="18518A"/>
                          </a:solidFill>
                          <a:effectLst/>
                          <a:latin typeface="Ubuntu"/>
                        </a:rPr>
                        <a:t> 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Rhwydwaith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Ymchwil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Iechyd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Mewn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wedi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dangos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cynnydd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ymhlith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plant a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phobl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ifanc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y DU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sy’n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defnyddio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dyfeisiau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mewn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blynyddoedd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diweddar</a:t>
                      </a:r>
                      <a:endParaRPr lang="en-GB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marL="171450" lvl="0" indent="-171450">
                        <a:buFont typeface="Arial"/>
                        <a:buChar char="•"/>
                      </a:pPr>
                      <a:endParaRPr lang="en-GB" sz="1100" kern="1200" dirty="0">
                        <a:solidFill>
                          <a:srgbClr val="285087"/>
                        </a:solidFill>
                        <a:effectLst/>
                        <a:latin typeface="Ubuntu"/>
                        <a:ea typeface="+mn-ea"/>
                        <a:cs typeface="+mn-cs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Mae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rhai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astudiaethau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hirdymor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wedi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darganfod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bod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pobl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ifanc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nad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ydynt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erioed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wedi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ysmygu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tybaco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ond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sy'n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defnyddio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dyfeisiau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fwy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tebygol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ddechrau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ysmygu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dod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ysmygwyr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rheolaidd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o’u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cymharu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â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phobl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ifanc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nad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ydynt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wedi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defnyddio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fêps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. Mae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tystiolaeth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hefyd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dod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i'r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amlwg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sy’n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dangos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y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gallai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pobl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ifanc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sy'n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fod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mewn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mwy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berygl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fynd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gaeth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sylweddau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eraill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y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dyfodol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.</a:t>
                      </a:r>
                      <a:endParaRPr lang="en-GB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marL="171450" lvl="0" indent="-171450">
                        <a:buFont typeface="Arial"/>
                        <a:buChar char="•"/>
                      </a:pPr>
                      <a:endParaRPr lang="en-GB" sz="1100" kern="1200" dirty="0">
                        <a:solidFill>
                          <a:srgbClr val="285087"/>
                        </a:solidFill>
                        <a:effectLst/>
                        <a:latin typeface="Ubuntu"/>
                        <a:ea typeface="+mn-ea"/>
                        <a:cs typeface="+mn-cs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Mae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Prif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Swyddog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Meddygol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Cymru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tynnu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sylw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at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Adroddiad Blynyddol 2023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 '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Rydym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wynebu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perygl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gwirioneddol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y DU o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greu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cenhedlaeth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newydd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bobl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ifanc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sy'n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gaeth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nicotin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oni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bai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ein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bod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cymryd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camau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brys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…. Mae [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gennym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]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bellach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amgylchedd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lle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mae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siopau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fêps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gyffredin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ein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stryd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fawr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. Er y gall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fod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lle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fêps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offer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fynd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i'r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afael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ag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ysmygu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tybaco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,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mae'r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lliwiau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llachar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a'r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blasau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hwyliog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atyniad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gwirioneddol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i’r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grŵp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oedran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. Yn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gymaint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â bod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tybaco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wedi'i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guddio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y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tu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ôl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sgriniau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mewn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archfarchnadoedd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, a bod y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pecynnu’n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blaen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,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mae'r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gwrthwyneb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wir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am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gynhyrchion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.  Yn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aml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fe’u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gwelir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cael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eu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hybu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gownteri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a’u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gosod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drwy’r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holl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siopau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.'</a:t>
                      </a:r>
                      <a:endParaRPr lang="en-GB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GB" sz="1100" kern="1200" dirty="0">
                        <a:solidFill>
                          <a:srgbClr val="285087"/>
                        </a:solidFill>
                        <a:effectLst/>
                        <a:latin typeface="Ubuntu"/>
                        <a:ea typeface="+mn-ea"/>
                        <a:cs typeface="+mn-cs"/>
                      </a:endParaRPr>
                    </a:p>
                    <a:p>
                      <a:pPr marL="171450" lvl="0" indent="-171450">
                        <a:buFont typeface="Arial"/>
                        <a:buChar char="•"/>
                      </a:pP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Mae 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Gwybodaeth a Chanllawiau ar Fêpio i Ddysgwyr Oedran Uwchradd yng Nghymru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 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gwneud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argymhellion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gyfer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cynnwys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addysg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am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yng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nghwricwlwm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eich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ysgol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. Dylai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addysg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am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ategu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addysg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am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atal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ysmygu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ac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nid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disodli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. Dylai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addysg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am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osgoi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datgan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bod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ymddygiadau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ac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ysmygu'r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 un mor </a:t>
                      </a:r>
                      <a:r>
                        <a:rPr lang="en-GB" sz="1100" b="0" i="0" u="none" strike="noStrike" kern="1200" noProof="0" dirty="0" err="1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niweidiol</a:t>
                      </a:r>
                      <a:r>
                        <a:rPr lang="en-GB" sz="1100" b="0" i="0" u="none" strike="noStrike" kern="1200" noProof="0" dirty="0">
                          <a:solidFill>
                            <a:srgbClr val="285087"/>
                          </a:solidFill>
                          <a:effectLst/>
                          <a:latin typeface="Ubuntu"/>
                        </a:rPr>
                        <a:t>.</a:t>
                      </a:r>
                      <a:endParaRPr lang="en-GB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endParaRPr lang="en-GB" sz="1100" kern="1200" dirty="0">
                        <a:solidFill>
                          <a:srgbClr val="18518A"/>
                        </a:solidFill>
                        <a:effectLst/>
                        <a:latin typeface="Ubuntu" panose="020B05040306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01937"/>
                  </a:ext>
                </a:extLst>
              </a:tr>
            </a:tbl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568D83-4301-8FFB-0F3E-884C36585E82}"/>
              </a:ext>
            </a:extLst>
          </p:cNvPr>
          <p:cNvSpPr txBox="1">
            <a:spLocks/>
          </p:cNvSpPr>
          <p:nvPr/>
        </p:nvSpPr>
        <p:spPr>
          <a:xfrm>
            <a:off x="263467" y="1122199"/>
            <a:ext cx="3116879" cy="42675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b="1">
                <a:solidFill>
                  <a:srgbClr val="15518A"/>
                </a:solidFill>
                <a:latin typeface="Arial"/>
                <a:ea typeface="Calibri"/>
                <a:cs typeface="Arial"/>
              </a:rPr>
              <a:t>Negeseuon Allweddol i Athrawon</a:t>
            </a:r>
            <a:endParaRPr lang="en-US"/>
          </a:p>
        </p:txBody>
      </p:sp>
      <p:pic>
        <p:nvPicPr>
          <p:cNvPr id="5" name="Picture Placeholder 5" descr="A group of colorful objects&#10;&#10;Description automatically generated">
            <a:extLst>
              <a:ext uri="{FF2B5EF4-FFF2-40B4-BE49-F238E27FC236}">
                <a16:creationId xmlns:a16="http://schemas.microsoft.com/office/drawing/2014/main" id="{9040E41D-C370-64A1-7CBA-848E5147344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194" y="2826822"/>
            <a:ext cx="2988595" cy="3123841"/>
          </a:xfrm>
          <a:prstGeom prst="roundRect">
            <a:avLst>
              <a:gd name="adj" fmla="val 2233"/>
            </a:avLst>
          </a:prstGeom>
        </p:spPr>
      </p:pic>
      <p:sp>
        <p:nvSpPr>
          <p:cNvPr id="9" name="object 4">
            <a:extLst>
              <a:ext uri="{FF2B5EF4-FFF2-40B4-BE49-F238E27FC236}">
                <a16:creationId xmlns:a16="http://schemas.microsoft.com/office/drawing/2014/main" id="{C0D8541B-A339-1CE4-ED8E-66BDE7F9D516}"/>
              </a:ext>
            </a:extLst>
          </p:cNvPr>
          <p:cNvSpPr txBox="1"/>
          <p:nvPr/>
        </p:nvSpPr>
        <p:spPr>
          <a:xfrm>
            <a:off x="113187" y="6391352"/>
            <a:ext cx="1882369" cy="16607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cy-GB" sz="1000" b="1" i="0" strike="noStrike" cap="none" spc="0" baseline="0">
                <a:solidFill>
                  <a:srgbClr val="15518A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  <a:endParaRPr sz="1000" b="1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534342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065614-95B3-466D-8244-92E737AAED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5827F52-9C63-5CA9-42E8-CBA8E709A6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51249"/>
              </p:ext>
            </p:extLst>
          </p:nvPr>
        </p:nvGraphicFramePr>
        <p:xfrm>
          <a:off x="3459356" y="1412130"/>
          <a:ext cx="8128000" cy="44723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257803169"/>
                    </a:ext>
                  </a:extLst>
                </a:gridCol>
              </a:tblGrid>
              <a:tr h="525193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y-GB" sz="1600" b="1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Negeseuon Allwedd am </a:t>
                      </a:r>
                      <a:r>
                        <a:rPr lang="cy-GB" sz="1600" b="1" i="0" u="none" strike="noStrike" kern="1200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Fepio</a:t>
                      </a:r>
                      <a:endParaRPr lang="en-US" dirty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anchor="ctr">
                    <a:solidFill>
                      <a:srgbClr val="1851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422046"/>
                  </a:ext>
                </a:extLst>
              </a:tr>
              <a:tr h="3308372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 Ni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ddylai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plant a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phobl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ddefnyddio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dyfeisiau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oherwydd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nid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yw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fepio’n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ddiniwed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ac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nid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ydym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gwybod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eto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beth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yw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effeithiau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iechyd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yr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hirdymor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</a:t>
                      </a:r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100" b="0" i="0" u="none" strike="noStrike" noProof="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• Gall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oedolion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sy'n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ysmygu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leihau'r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risg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niwed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sgil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ysmygu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trwy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newid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gyfan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gwbl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 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Fodd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bynnag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gan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nad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yw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fepio’n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rhydd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niwed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argymhellir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bod y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rhai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nad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ydynt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ysmygu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ac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ddylai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plant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phobl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  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100" b="0" i="0" u="none" strike="noStrike" noProof="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•Mae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camsyniad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bod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fepio’n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lleihau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straen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gorbryder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 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nicotin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creu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ymdeimlad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ymlacio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unwaith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ond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teimlad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dros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dro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unig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yw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hwn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ac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fuan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iawn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mae’n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cael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ddisodli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gan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fwy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orbryder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tensiwn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crefu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symptomau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diddyfnu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  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Oherwydd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oes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unrhyw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fantais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mecanwaith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ymdopi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10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• 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Mae’n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anghyfreithlon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gwerthu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dyfeisiau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sy’n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cynnwys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nicotin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unrhyw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un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dan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18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oed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neu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oedolion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prynu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ran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pobl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dan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18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oed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-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mae’r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gyfraith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i’ch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diogelu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 Gall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nicotin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dibyniaeth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nicotin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a bod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gaeth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iddo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gael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effaith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negyddol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iechyd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meddwl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llesiant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 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100" b="0" i="0" u="none" strike="noStrike" noProof="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• 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nifer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cynyddol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ddyfeisiau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anghyfreithlon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neu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rai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nad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ydynt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cydymffurfio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werth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nad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ydynt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ddiogel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 Gall y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rhain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fod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beryglus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oherwydd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canfuwyd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bod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rhai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ohonynt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cynnwys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lefelau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uchel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iawn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nicotin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gan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gynyddu'r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risg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ddibyniaeth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metelau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peryglus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plwm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chynhwysion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gwaharddedig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eraill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 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eraill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cael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labelu’n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rhai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heb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nicotin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pan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nad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ydynt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 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fêps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hefyd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wedi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cael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defnyddio’n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gyfrwng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gyflenwi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cyffuriau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anghyfreithlon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</a:t>
                      </a:r>
                      <a:endParaRPr lang="en-US" sz="1100" b="0" i="0" u="none" strike="sngStrike" noProof="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100" b="0" i="0" u="none" strike="sngStrike" noProof="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• 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dyfeisiau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fepio’n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cynnwys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metelau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phlastigau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sy'n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anodd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hailgylchu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gallant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gymryd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blynyddoedd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lawer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ddadelfennu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  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beryglus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ac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i’n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planed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oherwydd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hytrach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na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dadelfennu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mae'r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plastig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hwn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troi'n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“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ficroplastig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”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sy'n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llygru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ein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hamgylchedd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ein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bwyd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a'n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dŵr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yfed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 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mwy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bobl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bellach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defnyddio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fêps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tafladwy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 </a:t>
                      </a:r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100" dirty="0">
                        <a:latin typeface="Ubuntu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0193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93CA22A-BD8B-8B91-D2D6-51795C3FE522}"/>
              </a:ext>
            </a:extLst>
          </p:cNvPr>
          <p:cNvSpPr txBox="1"/>
          <p:nvPr/>
        </p:nvSpPr>
        <p:spPr>
          <a:xfrm>
            <a:off x="3459356" y="683694"/>
            <a:ext cx="5954869" cy="579646"/>
          </a:xfrm>
          <a:prstGeom prst="rect">
            <a:avLst/>
          </a:prstGeom>
          <a:solidFill>
            <a:srgbClr val="DBEAF9"/>
          </a:solidFill>
          <a:ln w="28575">
            <a:solidFill>
              <a:srgbClr val="24FFC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marL="320040" indent="-228600">
              <a:spcBef>
                <a:spcPts val="355"/>
              </a:spcBef>
              <a:buFont typeface="Arial,Sans-Serif"/>
              <a:buChar char="•"/>
            </a:pPr>
            <a:r>
              <a:rPr lang="cy-GB" sz="1000" b="1">
                <a:solidFill>
                  <a:srgbClr val="175189"/>
                </a:solidFill>
                <a:latin typeface="Arial"/>
                <a:ea typeface="Calibri"/>
                <a:cs typeface="Arial"/>
              </a:rPr>
              <a:t>Dealltwriaeth - </a:t>
            </a:r>
            <a:r>
              <a:rPr lang="cy-GB" sz="1000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Beth rydyn ni am i ddysgwyr ei </a:t>
            </a:r>
            <a:r>
              <a:rPr lang="cy-GB" sz="1000" u="sng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ddeall</a:t>
            </a:r>
            <a:r>
              <a:rPr lang="cy-GB" sz="1000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 a </a:t>
            </a:r>
            <a:r>
              <a:rPr lang="cy-GB" sz="1000" u="sng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pham</a:t>
            </a:r>
            <a:r>
              <a:rPr lang="cy-GB" sz="1000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?</a:t>
            </a:r>
            <a:endParaRPr lang="cy-GB" sz="100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20040" indent="-228600">
              <a:spcBef>
                <a:spcPts val="95"/>
              </a:spcBef>
              <a:buFont typeface="Arial,Sans-Serif"/>
              <a:buChar char="•"/>
            </a:pPr>
            <a:r>
              <a:rPr lang="cy-GB" sz="1000" b="1">
                <a:solidFill>
                  <a:srgbClr val="175189"/>
                </a:solidFill>
                <a:latin typeface="Arial"/>
                <a:ea typeface="Calibri"/>
                <a:cs typeface="Arial"/>
              </a:rPr>
              <a:t>Sgiliau - </a:t>
            </a:r>
            <a:r>
              <a:rPr lang="cy-GB" sz="1000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Beth rydyn ni am i ddysgwyr ei </a:t>
            </a:r>
            <a:r>
              <a:rPr lang="cy-GB" sz="1000" u="sng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ddangos</a:t>
            </a:r>
            <a:r>
              <a:rPr lang="cy-GB" sz="1000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?</a:t>
            </a:r>
            <a:endParaRPr lang="en-US" sz="100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20040" indent="-228600">
              <a:spcBef>
                <a:spcPts val="95"/>
              </a:spcBef>
              <a:buFont typeface="Arial,Sans-Serif"/>
              <a:buChar char="•"/>
            </a:pPr>
            <a:r>
              <a:rPr lang="cy-GB" sz="1000" b="1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Gwerthoedd – </a:t>
            </a:r>
            <a:r>
              <a:rPr lang="cy-GB" sz="1000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Sut mae’r gwerthoedd hyn yn </a:t>
            </a:r>
            <a:r>
              <a:rPr lang="cy-GB" sz="1000" u="sng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cyfrannu at sylweddoliad</a:t>
            </a:r>
            <a:r>
              <a:rPr lang="cy-GB" sz="1000">
                <a:solidFill>
                  <a:srgbClr val="175189"/>
                </a:solidFill>
                <a:latin typeface="Microsoft Sans Serif"/>
                <a:ea typeface="Microsoft Sans Serif"/>
                <a:cs typeface="Microsoft Sans Serif"/>
              </a:rPr>
              <a:t> o’r 4 dibenion</a:t>
            </a:r>
            <a:r>
              <a:rPr lang="cy-GB" sz="1000">
                <a:solidFill>
                  <a:srgbClr val="15518A"/>
                </a:solidFill>
                <a:latin typeface="Microsoft Sans Serif"/>
                <a:ea typeface="Microsoft Sans Serif"/>
                <a:cs typeface="Microsoft Sans Serif"/>
              </a:rPr>
              <a:t>?</a:t>
            </a:r>
            <a:endParaRPr lang="en-GB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2901B70-0AB8-643E-9649-AA2240F81EB3}"/>
              </a:ext>
            </a:extLst>
          </p:cNvPr>
          <p:cNvSpPr txBox="1">
            <a:spLocks/>
          </p:cNvSpPr>
          <p:nvPr/>
        </p:nvSpPr>
        <p:spPr>
          <a:xfrm>
            <a:off x="399825" y="977819"/>
            <a:ext cx="2226542" cy="42675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b="1">
                <a:solidFill>
                  <a:srgbClr val="15518A"/>
                </a:solidFill>
                <a:latin typeface="Arial"/>
                <a:ea typeface="Calibri"/>
                <a:cs typeface="Arial"/>
              </a:rPr>
              <a:t>Negeseuon Allweddol i Ddysgwyr</a:t>
            </a:r>
            <a:endParaRPr lang="en-US"/>
          </a:p>
        </p:txBody>
      </p:sp>
      <p:pic>
        <p:nvPicPr>
          <p:cNvPr id="4" name="Picture Placeholder 5" descr="A person holding a phone and a vape pen&#10;&#10;Description automatically generated">
            <a:extLst>
              <a:ext uri="{FF2B5EF4-FFF2-40B4-BE49-F238E27FC236}">
                <a16:creationId xmlns:a16="http://schemas.microsoft.com/office/drawing/2014/main" id="{49B24F42-3FAA-8004-A34F-C6B11FFC15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61"/>
          <a:stretch/>
        </p:blipFill>
        <p:spPr>
          <a:xfrm>
            <a:off x="267194" y="2559627"/>
            <a:ext cx="2990464" cy="3113957"/>
          </a:xfrm>
          <a:prstGeom prst="roundRect">
            <a:avLst>
              <a:gd name="adj" fmla="val 2233"/>
            </a:avLst>
          </a:prstGeom>
        </p:spPr>
      </p:pic>
      <p:sp>
        <p:nvSpPr>
          <p:cNvPr id="8" name="object 4">
            <a:extLst>
              <a:ext uri="{FF2B5EF4-FFF2-40B4-BE49-F238E27FC236}">
                <a16:creationId xmlns:a16="http://schemas.microsoft.com/office/drawing/2014/main" id="{04BDEF31-B593-0BB8-70CD-A945AAFE0A28}"/>
              </a:ext>
            </a:extLst>
          </p:cNvPr>
          <p:cNvSpPr txBox="1"/>
          <p:nvPr/>
        </p:nvSpPr>
        <p:spPr>
          <a:xfrm>
            <a:off x="113187" y="6391352"/>
            <a:ext cx="1882369" cy="16607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cy-GB" sz="1000" b="1" i="0" strike="noStrike" cap="none" spc="0" baseline="0">
                <a:solidFill>
                  <a:srgbClr val="15518A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  <a:endParaRPr sz="1000" b="1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833332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49E696-9042-DF99-CBF5-2684A6302A7D}"/>
              </a:ext>
            </a:extLst>
          </p:cNvPr>
          <p:cNvSpPr txBox="1">
            <a:spLocks/>
          </p:cNvSpPr>
          <p:nvPr/>
        </p:nvSpPr>
        <p:spPr>
          <a:xfrm>
            <a:off x="263467" y="1122198"/>
            <a:ext cx="2239356" cy="42675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b="1">
                <a:solidFill>
                  <a:srgbClr val="15518A"/>
                </a:solidFill>
                <a:latin typeface="Arial"/>
                <a:ea typeface="Calibri"/>
                <a:cs typeface="Arial"/>
              </a:rPr>
              <a:t>Negeseuon Allweddol i Ddysgwyr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C2D8B9-2E5D-857F-4C57-BED637DE2D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461941D-CB4E-DCC6-AFD2-986B23DFA0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636318"/>
              </p:ext>
            </p:extLst>
          </p:nvPr>
        </p:nvGraphicFramePr>
        <p:xfrm>
          <a:off x="3459356" y="1412130"/>
          <a:ext cx="8128000" cy="43047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257803169"/>
                    </a:ext>
                  </a:extLst>
                </a:gridCol>
              </a:tblGrid>
              <a:tr h="525193">
                <a:tc>
                  <a:txBody>
                    <a:bodyPr/>
                    <a:lstStyle/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600" b="1" kern="120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Why is this important for schools? 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100" b="0" kern="120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(How it has been identified, e.g. SHRN data) 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851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422046"/>
                  </a:ext>
                </a:extLst>
              </a:tr>
              <a:tr h="3308372"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yw'r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rhan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fwyaf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blant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phobl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  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Fodd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bynnag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cynnydd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nifer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y plant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phobl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yng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Nghymru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sy'n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dweud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bod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defnyddio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fêps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rhai’n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adrodd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am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arwyddion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ddibyniaeth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bod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gaeth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iddynt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</a:t>
                      </a: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endParaRPr lang="en-US" sz="1100" b="0" i="0" u="none" strike="noStrike" noProof="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fêps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wedi'u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cynllunio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edrych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ddeniadol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bobl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defnyddir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lliwiau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llachar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blasau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hwyliog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allai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roi'r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camsyniad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bod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gyfer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plant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phobl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 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angen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ddysgwyr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ddeall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sut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maent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cael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marchnata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y gallant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wneud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penderfyniadau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gwybodus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</a:t>
                      </a: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endParaRPr lang="en-US" sz="1100" b="0" i="0" u="none" strike="noStrike" noProof="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Mae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rhai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fêps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anghyfreithlon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cynnwys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sylweddau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sy'n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anniogel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ac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beryglus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i'ch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iechyd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Mae’n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bosibl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na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fydd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person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gallu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adnabod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pan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fo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nicotin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neu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sylweddau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niweidiol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eraill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gan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gynnwys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cyffuriau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anghyfreithlon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,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bresennol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mewn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fêp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 Mae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angen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bobl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fod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ymwybodol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o'r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risgiau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fel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y gallant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asesu'n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feirniadol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gwneud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penderfyniadau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GB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gwybodus</a:t>
                      </a:r>
                      <a:r>
                        <a:rPr lang="en-GB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 </a:t>
                      </a:r>
                      <a:endParaRPr lang="en-GB" sz="110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endParaRPr lang="en-US" sz="1100" b="0" i="0" u="none" strike="noStrike" noProof="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Gall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nicotin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achosi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dibyniaeth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bod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gaeth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iddo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gall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gael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effaith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andwyol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eich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iechyd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llesiant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 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angen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blant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phobl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ddeall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y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niwed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posibl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sgil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fepio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er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mwyn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iddynt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allu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asesu'n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feirniadol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gwneud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penderfyniadau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gwybodus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</a:t>
                      </a: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endParaRPr lang="en-US" sz="1100" b="0" i="0" u="none" strike="noStrike" noProof="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fêps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untro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fygythiad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i'n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hamgylchedd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 Mae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angen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bobl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fod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ymwybodol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o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sut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y gallant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ddiogelu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ein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hamgylchedd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drwy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eu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0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gweithredoedd</a:t>
                      </a:r>
                      <a:r>
                        <a:rPr lang="en-US" sz="1100" b="0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 </a:t>
                      </a: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endParaRPr lang="en-US" sz="1100" b="1" i="0" u="none" strike="noStrike" noProof="0" dirty="0">
                        <a:solidFill>
                          <a:srgbClr val="285087"/>
                        </a:solidFill>
                        <a:latin typeface="Ubuntu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Mae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angen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gwybodaeth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ar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blant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phobl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ifanc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all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eu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helpu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gadw’n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ddiogel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ac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iach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  Mae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angen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iddynt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hefyd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ddeall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ac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ystyried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effaith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eu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gweithredoedd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drostynt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eu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hunain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a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thros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eraill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wrth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wneud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 </a:t>
                      </a:r>
                      <a:r>
                        <a:rPr lang="en-US" sz="1100" b="1" i="0" u="none" strike="noStrike" noProof="0" dirty="0" err="1">
                          <a:solidFill>
                            <a:srgbClr val="285087"/>
                          </a:solidFill>
                          <a:latin typeface="Ubuntu"/>
                        </a:rPr>
                        <a:t>penderfyniadau</a:t>
                      </a:r>
                      <a:r>
                        <a:rPr lang="en-US" sz="1100" b="1" i="0" u="none" strike="noStrike" noProof="0" dirty="0">
                          <a:solidFill>
                            <a:srgbClr val="285087"/>
                          </a:solidFill>
                          <a:latin typeface="Ubuntu"/>
                        </a:rPr>
                        <a:t>.</a:t>
                      </a: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endParaRPr lang="en-GB" sz="1100" dirty="0">
                        <a:latin typeface="Ubuntu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01937"/>
                  </a:ext>
                </a:extLst>
              </a:tr>
            </a:tbl>
          </a:graphicData>
        </a:graphic>
      </p:graphicFrame>
      <p:pic>
        <p:nvPicPr>
          <p:cNvPr id="5" name="Picture Placeholder 5" descr="A hand holding a plastic bag full of screws&#10;&#10;Description automatically generated">
            <a:extLst>
              <a:ext uri="{FF2B5EF4-FFF2-40B4-BE49-F238E27FC236}">
                <a16:creationId xmlns:a16="http://schemas.microsoft.com/office/drawing/2014/main" id="{943516CB-33CC-BD25-B7D0-0511D790886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194" y="2450770"/>
            <a:ext cx="2990464" cy="3113957"/>
          </a:xfrm>
          <a:prstGeom prst="roundRect">
            <a:avLst>
              <a:gd name="adj" fmla="val 2233"/>
            </a:avLst>
          </a:prstGeom>
        </p:spPr>
      </p:pic>
      <p:sp>
        <p:nvSpPr>
          <p:cNvPr id="6" name="object 4">
            <a:extLst>
              <a:ext uri="{FF2B5EF4-FFF2-40B4-BE49-F238E27FC236}">
                <a16:creationId xmlns:a16="http://schemas.microsoft.com/office/drawing/2014/main" id="{46CFADF1-0082-D0CB-10D4-804E940F268E}"/>
              </a:ext>
            </a:extLst>
          </p:cNvPr>
          <p:cNvSpPr txBox="1"/>
          <p:nvPr/>
        </p:nvSpPr>
        <p:spPr>
          <a:xfrm>
            <a:off x="113187" y="6391352"/>
            <a:ext cx="1882369" cy="16607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cy-GB" sz="1000" b="1" i="0" strike="noStrike" cap="none" spc="0" baseline="0">
                <a:solidFill>
                  <a:srgbClr val="15518A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  <a:endParaRPr sz="1000" b="1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7819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430F47C-58DB-AF2D-C7EF-01EC1563C6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240075"/>
              </p:ext>
            </p:extLst>
          </p:nvPr>
        </p:nvGraphicFramePr>
        <p:xfrm>
          <a:off x="391756" y="4313266"/>
          <a:ext cx="11479197" cy="209217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69799">
                  <a:extLst>
                    <a:ext uri="{9D8B030D-6E8A-4147-A177-3AD203B41FA5}">
                      <a16:colId xmlns:a16="http://schemas.microsoft.com/office/drawing/2014/main" val="2563035555"/>
                    </a:ext>
                  </a:extLst>
                </a:gridCol>
                <a:gridCol w="2869799">
                  <a:extLst>
                    <a:ext uri="{9D8B030D-6E8A-4147-A177-3AD203B41FA5}">
                      <a16:colId xmlns:a16="http://schemas.microsoft.com/office/drawing/2014/main" val="978091644"/>
                    </a:ext>
                  </a:extLst>
                </a:gridCol>
                <a:gridCol w="2968831">
                  <a:extLst>
                    <a:ext uri="{9D8B030D-6E8A-4147-A177-3AD203B41FA5}">
                      <a16:colId xmlns:a16="http://schemas.microsoft.com/office/drawing/2014/main" val="1147116183"/>
                    </a:ext>
                  </a:extLst>
                </a:gridCol>
                <a:gridCol w="2770768">
                  <a:extLst>
                    <a:ext uri="{9D8B030D-6E8A-4147-A177-3AD203B41FA5}">
                      <a16:colId xmlns:a16="http://schemas.microsoft.com/office/drawing/2014/main" val="1586538182"/>
                    </a:ext>
                  </a:extLst>
                </a:gridCol>
              </a:tblGrid>
              <a:tr h="224674">
                <a:tc gridSpan="4"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y-GB" sz="1100" b="1" i="0" u="none" strike="noStrike" noProof="0" dirty="0">
                          <a:solidFill>
                            <a:schemeClr val="bg1"/>
                          </a:solidFill>
                          <a:latin typeface="Ubuntu"/>
                        </a:rPr>
                        <a:t>Cefnogi dysgwyr tuag at wireddu’r Pedwar Diben:</a:t>
                      </a:r>
                      <a:endParaRPr lang="cy-GB" sz="1100" i="0" dirty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>
                    <a:solidFill>
                      <a:srgbClr val="1851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612586"/>
                  </a:ext>
                </a:extLst>
              </a:tr>
              <a:tr h="370051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y-GB" sz="105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Unigolion iach, hyderus sy’n:</a:t>
                      </a:r>
                      <a:endParaRPr lang="cy-GB" sz="1050" i="0" dirty="0">
                        <a:solidFill>
                          <a:srgbClr val="175189"/>
                        </a:solidFill>
                        <a:latin typeface="Ubuntu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y-GB" sz="105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Dysgwyr uchelgeisiol, galluog sy’n:</a:t>
                      </a:r>
                      <a:endParaRPr lang="cy-GB" sz="1050" i="0" dirty="0">
                        <a:solidFill>
                          <a:srgbClr val="175189"/>
                        </a:solidFill>
                        <a:latin typeface="Ubuntu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y-GB" sz="105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Dinasyddion egwyddorol, gwybodus sy’n:</a:t>
                      </a:r>
                      <a:endParaRPr lang="cy-GB" sz="1050" i="0" dirty="0">
                        <a:solidFill>
                          <a:srgbClr val="175189"/>
                        </a:solidFill>
                        <a:latin typeface="Ubuntu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y-GB" sz="105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Cyfranwyr mentrus, creadigol sy’n:</a:t>
                      </a:r>
                      <a:endParaRPr lang="cy-GB" sz="1050" i="0" dirty="0">
                        <a:solidFill>
                          <a:srgbClr val="175189"/>
                        </a:solidFill>
                        <a:latin typeface="Ubuntu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1541132"/>
                  </a:ext>
                </a:extLst>
              </a:tr>
              <a:tr h="1319111">
                <a:tc>
                  <a:txBody>
                    <a:bodyPr/>
                    <a:lstStyle/>
                    <a:p>
                      <a:pPr marL="377825" marR="207010" lvl="0" indent="-287020" algn="l">
                        <a:lnSpc>
                          <a:spcPct val="100000"/>
                        </a:lnSpc>
                        <a:spcBef>
                          <a:spcPts val="365"/>
                        </a:spcBef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cy-GB" sz="900" b="0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M</a:t>
                      </a:r>
                      <a:r>
                        <a:rPr lang="cy-GB" sz="900" b="0" i="0" u="none" strike="noStrike" baseline="0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eithrin </a:t>
                      </a:r>
                      <a:r>
                        <a:rPr lang="cy-GB" sz="900" b="0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eu llesiant meddyliol ac emosiynol  drwy </a:t>
                      </a:r>
                      <a:r>
                        <a:rPr lang="cy-GB" sz="900" b="1" i="0" u="none" strike="noStrike" baseline="0" noProof="0" dirty="0" err="1" smtClean="0">
                          <a:solidFill>
                            <a:srgbClr val="175189"/>
                          </a:solidFill>
                          <a:latin typeface="Ubuntu"/>
                        </a:rPr>
                        <a:t>ddatblygolhyder</a:t>
                      </a:r>
                      <a:r>
                        <a:rPr lang="cy-GB" sz="900" b="1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 </a:t>
                      </a:r>
                      <a:r>
                        <a:rPr lang="cy-GB" sz="900" b="1" i="0" u="none" strike="noStrike" baseline="0" noProof="0" dirty="0" err="1">
                          <a:solidFill>
                            <a:srgbClr val="175189"/>
                          </a:solidFill>
                          <a:latin typeface="Ubuntu"/>
                        </a:rPr>
                        <a:t>cydnerthedd</a:t>
                      </a:r>
                      <a:r>
                        <a:rPr lang="cy-GB" sz="900" b="1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 </a:t>
                      </a:r>
                      <a:r>
                        <a:rPr lang="cy-GB" sz="900" b="0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ac empathi</a:t>
                      </a:r>
                      <a:endParaRPr lang="en-GB" sz="900" b="0" i="0" u="none" strike="noStrike" baseline="0" noProof="0" dirty="0">
                        <a:solidFill>
                          <a:srgbClr val="000000"/>
                        </a:solidFill>
                        <a:latin typeface="Ubuntu"/>
                      </a:endParaRPr>
                    </a:p>
                    <a:p>
                      <a:pPr marL="377825" lvl="0" indent="-286385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cy-GB" sz="900" b="0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G</a:t>
                      </a:r>
                      <a:r>
                        <a:rPr lang="cy-GB" sz="900" b="0" i="0" u="none" strike="noStrike" baseline="0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wybod</a:t>
                      </a:r>
                      <a:r>
                        <a:rPr lang="cy-GB" sz="900" b="0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 sut i </a:t>
                      </a:r>
                      <a:r>
                        <a:rPr lang="cy-GB" sz="900" b="1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ganfod </a:t>
                      </a:r>
                      <a:r>
                        <a:rPr lang="cy-GB" sz="900" b="0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y </a:t>
                      </a:r>
                      <a:r>
                        <a:rPr lang="cy-GB" sz="900" b="1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wybodaeth a’r gefnogaeth i</a:t>
                      </a:r>
                      <a:r>
                        <a:rPr lang="cy-GB" sz="900" b="0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 </a:t>
                      </a:r>
                      <a:r>
                        <a:rPr lang="cy-GB" sz="900" b="1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gadw diogel ac yn iach</a:t>
                      </a:r>
                      <a:endParaRPr lang="en-US" sz="900" b="0" i="0" u="none" strike="noStrike" baseline="0" noProof="0" dirty="0">
                        <a:solidFill>
                          <a:srgbClr val="000000"/>
                        </a:solidFill>
                        <a:latin typeface="Ubuntu"/>
                      </a:endParaRPr>
                    </a:p>
                    <a:p>
                      <a:pPr marL="377825" marR="109855" lvl="0" indent="-2870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cy-GB" sz="900" b="0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G</a:t>
                      </a:r>
                      <a:r>
                        <a:rPr lang="cy-GB" sz="900" b="0" i="0" u="none" strike="noStrike" baseline="0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wneud</a:t>
                      </a:r>
                      <a:r>
                        <a:rPr lang="cy-GB" sz="900" b="0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 </a:t>
                      </a:r>
                      <a:r>
                        <a:rPr lang="cy-GB" sz="900" b="1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penderfyniadau pwyllog </a:t>
                      </a:r>
                      <a:r>
                        <a:rPr lang="cy-GB" sz="900" b="0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ynghylch ffordd o fyw a </a:t>
                      </a:r>
                      <a:r>
                        <a:rPr lang="cy-GB" sz="900" b="1" i="0" u="none" strike="noStrike" baseline="0" noProof="0" dirty="0">
                          <a:solidFill>
                            <a:srgbClr val="175189"/>
                          </a:solidFill>
                          <a:latin typeface="Ubuntu"/>
                        </a:rPr>
                        <a:t>rheoli risg</a:t>
                      </a:r>
                      <a:endParaRPr lang="en-US" sz="1600" dirty="0">
                        <a:latin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63525" marR="213995" lvl="0" indent="-172720" algn="l">
                        <a:lnSpc>
                          <a:spcPct val="100000"/>
                        </a:lnSpc>
                        <a:spcBef>
                          <a:spcPts val="365"/>
                        </a:spcBef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A</a:t>
                      </a:r>
                      <a:r>
                        <a:rPr lang="cy-GB" sz="9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deiladu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corff o wybodaeth 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gyda’r sgiliau i 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gysylltu 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a </a:t>
                      </a:r>
                      <a:r>
                        <a:rPr lang="cy-GB" sz="900" b="1" i="0" u="none" strike="noStrike" noProof="0" dirty="0" err="1">
                          <a:solidFill>
                            <a:srgbClr val="175189"/>
                          </a:solidFill>
                          <a:latin typeface="Ubuntu"/>
                        </a:rPr>
                        <a:t>chymwyso’r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</a:t>
                      </a:r>
                      <a:r>
                        <a:rPr lang="cy-GB" sz="9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wybodaeth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mewn gwahanol gyd - destunau</a:t>
                      </a:r>
                      <a:endParaRPr lang="en-GB" sz="900" b="0" i="0" u="none" strike="noStrike" noProof="0" dirty="0">
                        <a:solidFill>
                          <a:srgbClr val="000000"/>
                        </a:solidFill>
                        <a:latin typeface="Ubuntu"/>
                      </a:endParaRPr>
                    </a:p>
                    <a:p>
                      <a:pPr marL="263525" lvl="0" indent="-172085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G</a:t>
                      </a:r>
                      <a:r>
                        <a:rPr lang="cy-GB" sz="9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allu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esbonio’r 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syniadau a’r cysyniadau 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y maen nhw’n dysg amdanynt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latin typeface="Ubuntu"/>
                      </a:endParaRPr>
                    </a:p>
                    <a:p>
                      <a:pPr marL="263525" marR="407670" lvl="0" indent="-17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D</a:t>
                      </a:r>
                      <a:r>
                        <a:rPr lang="cy-GB" sz="9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eall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sut i ddehongli 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data 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a chymhwyso cysyniadau mathemategol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latin typeface="Ubuntu"/>
                      </a:endParaRPr>
                    </a:p>
                    <a:p>
                      <a:pPr marL="263525" marR="675640" lvl="0" indent="-17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Y</a:t>
                      </a:r>
                      <a:r>
                        <a:rPr lang="cy-GB" sz="9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mchwilio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a 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gwerthuso’n feirniadol 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yr hyn maent yn ei ganfod</a:t>
                      </a:r>
                      <a:endParaRPr lang="en-US" sz="1600" dirty="0">
                        <a:latin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62890" marR="88265" lvl="0" indent="-171450" algn="l">
                        <a:lnSpc>
                          <a:spcPct val="100000"/>
                        </a:lnSpc>
                        <a:spcBef>
                          <a:spcPts val="365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C</a:t>
                      </a:r>
                      <a:r>
                        <a:rPr lang="cy-GB" sz="9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anfod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, 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gwerthuso 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a defnyddio 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tystiolaeth i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ffurfio barn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latin typeface="Ubuntu"/>
                      </a:endParaRPr>
                    </a:p>
                    <a:p>
                      <a:pPr marL="262890" marR="192405" lvl="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Y</a:t>
                      </a:r>
                      <a:r>
                        <a:rPr lang="cy-GB" sz="900" b="1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mgysylltu 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â materion cyfoes 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ar sail eu gwybodaeth a’u gwerthoedd.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latin typeface="Ubuntu"/>
                      </a:endParaRPr>
                    </a:p>
                    <a:p>
                      <a:pPr marL="262890" marR="290195" lvl="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D</a:t>
                      </a:r>
                      <a:r>
                        <a:rPr lang="cy-GB" sz="9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eall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a ystyried 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effaith eu gweithredoedd 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wrth 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wneud dewisiadau 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a gweithredu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latin typeface="Ubuntu"/>
                      </a:endParaRPr>
                    </a:p>
                    <a:p>
                      <a:pPr marL="263525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D</a:t>
                      </a:r>
                      <a:r>
                        <a:rPr lang="cy-GB" sz="9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angos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eu hymrwymiad </a:t>
                      </a:r>
                      <a:r>
                        <a:rPr lang="cy-GB" sz="9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i</a:t>
                      </a:r>
                      <a:r>
                        <a:rPr lang="cy-GB" sz="900" b="0" i="0" u="none" strike="noStrike" baseline="0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 </a:t>
                      </a:r>
                      <a:r>
                        <a:rPr lang="cy-GB" sz="900" b="1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gynaliadwyedd </a:t>
                      </a:r>
                      <a:r>
                        <a:rPr lang="cy-GB" sz="9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y blaned</a:t>
                      </a:r>
                      <a:endParaRPr lang="en-US" sz="1600" dirty="0" smtClean="0">
                        <a:latin typeface="Ubuntu"/>
                      </a:endParaRPr>
                    </a:p>
                    <a:p>
                      <a:pPr marL="92075" lv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,Sans-Serif"/>
                        <a:buNone/>
                      </a:pPr>
                      <a:endParaRPr lang="en-US" sz="900" b="0" i="0" u="none" strike="noStrike" noProof="0" dirty="0">
                        <a:solidFill>
                          <a:srgbClr val="000000"/>
                        </a:solidFill>
                        <a:latin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63525" marR="284480" lvl="0" indent="-171450" algn="l">
                        <a:lnSpc>
                          <a:spcPct val="100000"/>
                        </a:lnSpc>
                        <a:spcBef>
                          <a:spcPts val="365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cy-GB" sz="1000" b="1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Cysylltu</a:t>
                      </a:r>
                      <a:r>
                        <a:rPr lang="cy-GB" sz="10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ac yn cymhwyso </a:t>
                      </a:r>
                      <a:r>
                        <a:rPr lang="cy-GB" sz="10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eu gwybodaeth a sgiliau i </a:t>
                      </a:r>
                      <a:r>
                        <a:rPr lang="cy-GB" sz="10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greu</a:t>
                      </a:r>
                      <a:r>
                        <a:rPr lang="cy-GB" sz="10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syniadau a chynnyrch</a:t>
                      </a:r>
                      <a:endParaRPr lang="en-GB" sz="1000" b="0" i="0" u="none" strike="noStrike" noProof="0" dirty="0">
                        <a:solidFill>
                          <a:srgbClr val="000000"/>
                        </a:solidFill>
                        <a:latin typeface="Ubuntu"/>
                      </a:endParaRPr>
                    </a:p>
                    <a:p>
                      <a:pPr marL="264795" marR="419100" lvl="0" indent="-17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cy-GB" sz="10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M</a:t>
                      </a:r>
                      <a:r>
                        <a:rPr lang="cy-GB" sz="1000" b="1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eddwl</a:t>
                      </a:r>
                      <a:r>
                        <a:rPr lang="cy-GB" sz="10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yn greadigol </a:t>
                      </a:r>
                      <a:r>
                        <a:rPr lang="cy-GB" sz="10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i ail-strwythuro a datrys problem</a:t>
                      </a:r>
                    </a:p>
                    <a:p>
                      <a:pPr marL="264795" lvl="0" indent="-17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cy-GB" sz="10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M</a:t>
                      </a:r>
                      <a:r>
                        <a:rPr lang="cy-GB" sz="1000" b="1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ynegi</a:t>
                      </a:r>
                      <a:r>
                        <a:rPr lang="cy-GB" sz="1000" b="1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</a:t>
                      </a:r>
                      <a:r>
                        <a:rPr lang="cy-GB" sz="10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syniadau ac emosiynau </a:t>
                      </a:r>
                      <a:r>
                        <a:rPr lang="cy-GB" sz="10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drwy</a:t>
                      </a:r>
                      <a:r>
                        <a:rPr lang="en-US" sz="1000" b="0" i="0" u="none" strike="noStrike" baseline="0" noProof="0" dirty="0" smtClean="0">
                          <a:solidFill>
                            <a:srgbClr val="000000"/>
                          </a:solidFill>
                          <a:latin typeface="Ubuntu"/>
                        </a:rPr>
                        <a:t> </a:t>
                      </a:r>
                      <a:r>
                        <a:rPr lang="cy-GB" sz="1000" b="0" i="0" u="none" strike="noStrike" noProof="0" dirty="0" smtClean="0">
                          <a:solidFill>
                            <a:srgbClr val="175189"/>
                          </a:solidFill>
                          <a:latin typeface="Ubuntu"/>
                        </a:rPr>
                        <a:t>wahanol</a:t>
                      </a:r>
                      <a:r>
                        <a:rPr lang="cy-GB" sz="1000" b="0" i="0" u="none" strike="noStrike" noProof="0" dirty="0">
                          <a:solidFill>
                            <a:srgbClr val="175189"/>
                          </a:solidFill>
                          <a:latin typeface="Ubuntu"/>
                        </a:rPr>
                        <a:t> gyfryngau</a:t>
                      </a:r>
                      <a:endParaRPr lang="en-US" dirty="0">
                        <a:latin typeface="Ubuntu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201890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6B1CFE91-0148-787A-3ACE-CE3BAFD776A7}"/>
              </a:ext>
            </a:extLst>
          </p:cNvPr>
          <p:cNvSpPr/>
          <p:nvPr/>
        </p:nvSpPr>
        <p:spPr>
          <a:xfrm>
            <a:off x="397724" y="2632276"/>
            <a:ext cx="5542536" cy="7122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4D47387-CD1A-487D-8BEB-4B0852F98890}"/>
              </a:ext>
            </a:extLst>
          </p:cNvPr>
          <p:cNvSpPr/>
          <p:nvPr/>
        </p:nvSpPr>
        <p:spPr>
          <a:xfrm>
            <a:off x="406715" y="2632276"/>
            <a:ext cx="1313032" cy="72111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D36C90-2675-4CA5-3758-4DFD17378E92}"/>
              </a:ext>
            </a:extLst>
          </p:cNvPr>
          <p:cNvSpPr/>
          <p:nvPr/>
        </p:nvSpPr>
        <p:spPr>
          <a:xfrm>
            <a:off x="397726" y="1873080"/>
            <a:ext cx="5542536" cy="66246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73ABE83-E16C-6328-0486-8E1AAAFC41E9}"/>
              </a:ext>
            </a:extLst>
          </p:cNvPr>
          <p:cNvSpPr/>
          <p:nvPr/>
        </p:nvSpPr>
        <p:spPr>
          <a:xfrm>
            <a:off x="397725" y="1873080"/>
            <a:ext cx="1323289" cy="656635"/>
          </a:xfrm>
          <a:prstGeom prst="rect">
            <a:avLst/>
          </a:prstGeom>
          <a:solidFill>
            <a:srgbClr val="1851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B152A-1A11-14FA-AE02-7862AEBB83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7621" y="756286"/>
            <a:ext cx="5352637" cy="490670"/>
          </a:xfrm>
        </p:spPr>
        <p:txBody>
          <a:bodyPr>
            <a:normAutofit lnSpcReduction="10000"/>
          </a:bodyPr>
          <a:lstStyle/>
          <a:p>
            <a:r>
              <a:rPr lang="cy-GB" dirty="0">
                <a:solidFill>
                  <a:srgbClr val="15518A"/>
                </a:solidFill>
                <a:latin typeface="Ubuntu"/>
                <a:cs typeface="Arial"/>
              </a:rPr>
              <a:t>Trosolwg o Adnoddau</a:t>
            </a:r>
            <a:endParaRPr lang="en-US" dirty="0">
              <a:latin typeface="Ubuntu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17C81D-7F7A-2E4F-C936-A6E773700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9566" y="1255217"/>
            <a:ext cx="11457358" cy="509492"/>
          </a:xfrm>
          <a:solidFill>
            <a:srgbClr val="DBEAF9"/>
          </a:solidFill>
          <a:ln w="28575">
            <a:solidFill>
              <a:srgbClr val="24FFC0"/>
            </a:solidFill>
          </a:ln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cy-GB" sz="13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Mae’r canllaw a’r adnodd hwn ar gyfer addysgu a dysgu am </a:t>
            </a:r>
            <a:r>
              <a:rPr lang="cy-GB" sz="1300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fepio</a:t>
            </a:r>
            <a:r>
              <a:rPr lang="cy-GB" sz="13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wedi nodi’r cysyniadau allweddol, y pynciau iechyd cysylltiedig a’r ystyriaethau canlynol. Mae’r adnoddau wedi’u trefnu mewn banciau gwybodaeth o dan bob 'Cwestiwn Mawr’. Gall y cwestiynau hyn, a dylent, gael eu gofyn i ddysgwyr fel dull o ddarparu’r cwricwlwm.</a:t>
            </a:r>
            <a:endParaRPr lang="cy-GB" dirty="0">
              <a:solidFill>
                <a:srgbClr val="18518A"/>
              </a:solidFill>
              <a:latin typeface="Ubuntu"/>
              <a:ea typeface="Microsoft Sans Serif"/>
              <a:cs typeface="Microsoft Sans Serif"/>
            </a:endParaRPr>
          </a:p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6750F0-C379-0162-0656-2E8B02E8B103}"/>
              </a:ext>
            </a:extLst>
          </p:cNvPr>
          <p:cNvSpPr/>
          <p:nvPr/>
        </p:nvSpPr>
        <p:spPr>
          <a:xfrm>
            <a:off x="397726" y="3466060"/>
            <a:ext cx="5542536" cy="8043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1D3E06-3CB0-9EF1-88E4-7570E93E5AC7}"/>
              </a:ext>
            </a:extLst>
          </p:cNvPr>
          <p:cNvSpPr/>
          <p:nvPr/>
        </p:nvSpPr>
        <p:spPr>
          <a:xfrm>
            <a:off x="6087214" y="2103296"/>
            <a:ext cx="5789707" cy="2172362"/>
          </a:xfrm>
          <a:prstGeom prst="rect">
            <a:avLst/>
          </a:prstGeom>
          <a:solidFill>
            <a:srgbClr val="54FF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BDD1C5-E981-C697-3406-FE4C631BAF85}"/>
              </a:ext>
            </a:extLst>
          </p:cNvPr>
          <p:cNvSpPr txBox="1"/>
          <p:nvPr/>
        </p:nvSpPr>
        <p:spPr>
          <a:xfrm>
            <a:off x="409672" y="1992033"/>
            <a:ext cx="1038545" cy="4308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cy-GB" sz="1100" b="1" dirty="0">
                <a:solidFill>
                  <a:schemeClr val="bg1"/>
                </a:solidFill>
                <a:latin typeface="Ubuntu"/>
                <a:cs typeface="Arial"/>
              </a:rPr>
              <a:t>Cysyniadau allweddol</a:t>
            </a:r>
            <a:endParaRPr lang="en-US" dirty="0">
              <a:solidFill>
                <a:schemeClr val="bg1"/>
              </a:solidFill>
              <a:latin typeface="Ubuntu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D6119F4-026A-D2C8-590D-7A7D199EDAD6}"/>
              </a:ext>
            </a:extLst>
          </p:cNvPr>
          <p:cNvSpPr txBox="1"/>
          <p:nvPr/>
        </p:nvSpPr>
        <p:spPr>
          <a:xfrm>
            <a:off x="1728738" y="1927294"/>
            <a:ext cx="2587702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07975" indent="-286385">
              <a:spcBef>
                <a:spcPts val="785"/>
              </a:spcBef>
              <a:buFont typeface="Arial,Sans-Serif"/>
              <a:buChar char="•"/>
            </a:pPr>
            <a:r>
              <a:rPr lang="cy-GB" sz="10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Ymddygiad sy’n Niweidio Iechyd</a:t>
            </a:r>
            <a:endParaRPr lang="en-US" sz="1000" dirty="0">
              <a:solidFill>
                <a:srgbClr val="000000"/>
              </a:solidFill>
              <a:latin typeface="Ubuntu"/>
              <a:ea typeface="Microsoft Sans Serif"/>
              <a:cs typeface="Microsoft Sans Serif"/>
            </a:endParaRPr>
          </a:p>
          <a:p>
            <a:pPr marL="307975" indent="-286385">
              <a:buFont typeface="Arial,Sans-Serif"/>
              <a:buChar char="•"/>
            </a:pPr>
            <a:r>
              <a:rPr lang="cy-GB" sz="10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Gwneud Penderfyniadau</a:t>
            </a:r>
            <a:endParaRPr lang="en-US" sz="1000" dirty="0">
              <a:solidFill>
                <a:srgbClr val="000000"/>
              </a:solidFill>
              <a:latin typeface="Ubuntu"/>
              <a:ea typeface="Microsoft Sans Serif"/>
              <a:cs typeface="Microsoft Sans Serif"/>
            </a:endParaRPr>
          </a:p>
          <a:p>
            <a:pPr marL="307975" indent="-286385">
              <a:buFont typeface="Arial,Sans-Serif"/>
              <a:buChar char="•"/>
            </a:pPr>
            <a:r>
              <a:rPr lang="cy-GB" sz="10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Dylanwad Cymdeithasol</a:t>
            </a:r>
            <a:endParaRPr lang="en-US" dirty="0">
              <a:latin typeface="Ubuntu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1CEE93-A014-1C3B-A70E-84883A299738}"/>
              </a:ext>
            </a:extLst>
          </p:cNvPr>
          <p:cNvSpPr txBox="1"/>
          <p:nvPr/>
        </p:nvSpPr>
        <p:spPr>
          <a:xfrm>
            <a:off x="409670" y="2694359"/>
            <a:ext cx="1038545" cy="6001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cy-GB" sz="1100" b="1" dirty="0">
                <a:solidFill>
                  <a:schemeClr val="bg1"/>
                </a:solidFill>
                <a:latin typeface="Arial"/>
                <a:cs typeface="Arial"/>
              </a:rPr>
              <a:t>Themâu Iechyd  Cysylltiedig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5170BD-738C-6D63-71A5-D2CDDEA8A44E}"/>
              </a:ext>
            </a:extLst>
          </p:cNvPr>
          <p:cNvSpPr txBox="1"/>
          <p:nvPr/>
        </p:nvSpPr>
        <p:spPr>
          <a:xfrm>
            <a:off x="1728738" y="2640537"/>
            <a:ext cx="3350672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000" dirty="0" err="1">
                <a:solidFill>
                  <a:srgbClr val="18518A"/>
                </a:solidFill>
                <a:latin typeface="Ubuntu"/>
                <a:cs typeface="Calibri"/>
              </a:rPr>
              <a:t>Smygu</a:t>
            </a:r>
            <a:endParaRPr lang="en-US" sz="1000" dirty="0">
              <a:solidFill>
                <a:srgbClr val="18518A"/>
              </a:solidFill>
              <a:latin typeface="Ubuntu" panose="020B0504030602030204" pitchFamily="34" charset="0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000" dirty="0" err="1">
                <a:solidFill>
                  <a:srgbClr val="18518A"/>
                </a:solidFill>
                <a:latin typeface="Ubuntu"/>
                <a:cs typeface="Calibri"/>
              </a:rPr>
              <a:t>Canabis</a:t>
            </a:r>
            <a:endParaRPr lang="en-US" sz="1000" dirty="0">
              <a:solidFill>
                <a:srgbClr val="18518A"/>
              </a:solidFill>
              <a:latin typeface="Ubuntu" panose="020B0504030602030204" pitchFamily="34" charset="0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10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Sylweddau Anghyfreithlon</a:t>
            </a:r>
            <a:r>
              <a:rPr lang="en-US" sz="1000" dirty="0">
                <a:solidFill>
                  <a:srgbClr val="18518A"/>
                </a:solidFill>
                <a:latin typeface="Ubuntu"/>
                <a:cs typeface="Calibri"/>
              </a:rPr>
              <a:t> </a:t>
            </a:r>
          </a:p>
          <a:p>
            <a:pPr marL="285750" indent="-285750">
              <a:buFont typeface="Arial"/>
              <a:buChar char="•"/>
            </a:pPr>
            <a:r>
              <a:rPr lang="en-US" sz="1000" dirty="0">
                <a:solidFill>
                  <a:srgbClr val="18518A"/>
                </a:solidFill>
                <a:latin typeface="Ubuntu"/>
                <a:cs typeface="Calibri"/>
              </a:rPr>
              <a:t>Alcohol </a:t>
            </a:r>
            <a:endParaRPr lang="en-US" sz="1000" dirty="0">
              <a:solidFill>
                <a:srgbClr val="18518A"/>
              </a:solidFill>
              <a:latin typeface="Ubuntu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33A815E-11D9-2787-B571-FE0DE0F5CFC5}"/>
              </a:ext>
            </a:extLst>
          </p:cNvPr>
          <p:cNvSpPr/>
          <p:nvPr/>
        </p:nvSpPr>
        <p:spPr>
          <a:xfrm>
            <a:off x="397726" y="3466060"/>
            <a:ext cx="1298371" cy="8043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08E965-C4B6-A2B5-1018-6E982162885D}"/>
              </a:ext>
            </a:extLst>
          </p:cNvPr>
          <p:cNvSpPr txBox="1"/>
          <p:nvPr/>
        </p:nvSpPr>
        <p:spPr>
          <a:xfrm>
            <a:off x="399775" y="3653193"/>
            <a:ext cx="1031177" cy="4308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cy-GB" sz="1100" b="1" dirty="0">
                <a:solidFill>
                  <a:schemeClr val="bg1"/>
                </a:solidFill>
                <a:latin typeface="Arial"/>
                <a:cs typeface="Arial"/>
              </a:rPr>
              <a:t>Cwestiynau Mawr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E4B4857-C521-061B-3979-2C9DF470CCEC}"/>
              </a:ext>
            </a:extLst>
          </p:cNvPr>
          <p:cNvSpPr txBox="1"/>
          <p:nvPr/>
        </p:nvSpPr>
        <p:spPr>
          <a:xfrm>
            <a:off x="1728738" y="3545060"/>
            <a:ext cx="4213191" cy="6892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175895" indent="-128905">
              <a:lnSpc>
                <a:spcPts val="1140"/>
              </a:lnSpc>
              <a:spcBef>
                <a:spcPts val="869"/>
              </a:spcBef>
              <a:buAutoNum type="arabicPeriod"/>
            </a:pPr>
            <a:r>
              <a:rPr lang="cy-GB" sz="10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Beth yw effeithiau personol </a:t>
            </a:r>
            <a:r>
              <a:rPr lang="cy-GB" sz="1000" err="1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fepio</a:t>
            </a:r>
            <a:r>
              <a:rPr lang="cy-GB" sz="10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?</a:t>
            </a:r>
          </a:p>
          <a:p>
            <a:pPr marL="175895" indent="-128905">
              <a:lnSpc>
                <a:spcPts val="1080"/>
              </a:lnSpc>
              <a:buAutoNum type="arabicPeriod"/>
            </a:pPr>
            <a:r>
              <a:rPr lang="cy-GB" sz="10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Pam mae pobl yn </a:t>
            </a:r>
            <a:r>
              <a:rPr lang="cy-GB" sz="1000" err="1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fepio</a:t>
            </a:r>
            <a:r>
              <a:rPr lang="cy-GB" sz="10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?</a:t>
            </a:r>
          </a:p>
          <a:p>
            <a:pPr marL="46355" marR="541020" indent="128905">
              <a:lnSpc>
                <a:spcPts val="1080"/>
              </a:lnSpc>
              <a:spcBef>
                <a:spcPts val="75"/>
              </a:spcBef>
              <a:buAutoNum type="arabicPeriod"/>
            </a:pPr>
            <a:r>
              <a:rPr lang="cy-GB" sz="10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Beth yw effeithiau ehangach </a:t>
            </a:r>
            <a:r>
              <a:rPr lang="cy-GB" sz="1000" err="1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fepio</a:t>
            </a:r>
            <a:r>
              <a:rPr lang="cy-GB" sz="1000" dirty="0">
                <a:solidFill>
                  <a:srgbClr val="175189"/>
                </a:solidFill>
                <a:latin typeface="Ubuntu"/>
                <a:ea typeface="Microsoft Sans Serif"/>
                <a:cs typeface="Microsoft Sans Serif"/>
              </a:rPr>
              <a:t> ar gymunedau, Cymru a’n hamgylchedd?</a:t>
            </a:r>
            <a:endParaRPr lang="cy-GB" dirty="0">
              <a:solidFill>
                <a:srgbClr val="175189"/>
              </a:solidFill>
              <a:latin typeface="Ubuntu"/>
              <a:ea typeface="Microsoft Sans Serif"/>
              <a:cs typeface="Microsoft Sans Serif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6EBE3-A29E-A7A9-A800-97580AE410EE}"/>
              </a:ext>
            </a:extLst>
          </p:cNvPr>
          <p:cNvSpPr/>
          <p:nvPr/>
        </p:nvSpPr>
        <p:spPr>
          <a:xfrm>
            <a:off x="6087213" y="1869208"/>
            <a:ext cx="5789708" cy="2397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05C725-9BE5-0B29-35BE-AC6CC2A0A738}"/>
              </a:ext>
            </a:extLst>
          </p:cNvPr>
          <p:cNvSpPr txBox="1"/>
          <p:nvPr/>
        </p:nvSpPr>
        <p:spPr>
          <a:xfrm>
            <a:off x="6087214" y="2108860"/>
            <a:ext cx="5783739" cy="21800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92710">
              <a:spcBef>
                <a:spcPts val="615"/>
              </a:spcBef>
            </a:pPr>
            <a:r>
              <a:rPr lang="cy-GB" sz="900" b="1" dirty="0">
                <a:solidFill>
                  <a:srgbClr val="18518A"/>
                </a:solidFill>
                <a:latin typeface="Ubuntu"/>
                <a:ea typeface="Segoe UI"/>
                <a:cs typeface="Arial"/>
              </a:rPr>
              <a:t>Efallai y gallai’r adnoddau canlynol weithio</a:t>
            </a:r>
            <a:r>
              <a:rPr lang="cy-GB" sz="900" b="1" baseline="0" dirty="0">
                <a:solidFill>
                  <a:srgbClr val="18518A"/>
                </a:solidFill>
                <a:latin typeface="Ubuntu"/>
                <a:ea typeface="Segoe UI"/>
                <a:cs typeface="Arial"/>
              </a:rPr>
              <a:t>...</a:t>
            </a:r>
            <a:endParaRPr lang="cy-GB" sz="900" dirty="0">
              <a:solidFill>
                <a:srgbClr val="18518A"/>
              </a:solidFill>
              <a:latin typeface="Ubuntu"/>
              <a:ea typeface="Segoe UI"/>
              <a:cs typeface="Arial"/>
            </a:endParaRPr>
          </a:p>
          <a:p>
            <a:pPr marL="379095" indent="-286385">
              <a:buFont typeface="Arial"/>
              <a:buChar char="•"/>
            </a:pPr>
            <a:r>
              <a:rPr lang="cy-GB" sz="9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Gyda dysgwyr o 9 oed i fyny</a:t>
            </a:r>
            <a:endParaRPr lang="en-US" sz="900" dirty="0">
              <a:solidFill>
                <a:srgbClr val="18518A"/>
              </a:solidFill>
              <a:latin typeface="Ubuntu"/>
              <a:ea typeface="Microsoft Sans Serif"/>
              <a:cs typeface="Microsoft Sans Serif"/>
            </a:endParaRPr>
          </a:p>
          <a:p>
            <a:pPr marL="379095" indent="-286385">
              <a:buFont typeface="Arial"/>
              <a:buChar char="•"/>
            </a:pPr>
            <a:r>
              <a:rPr lang="cy-GB" sz="9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Mewn sefyllfaoedd dosbarth cyfan neu grwpiau</a:t>
            </a:r>
            <a:endParaRPr lang="en-US" sz="900" dirty="0">
              <a:solidFill>
                <a:srgbClr val="18518A"/>
              </a:solidFill>
              <a:latin typeface="Ubuntu"/>
              <a:ea typeface="Microsoft Sans Serif"/>
              <a:cs typeface="Microsoft Sans Serif"/>
            </a:endParaRPr>
          </a:p>
          <a:p>
            <a:pPr marL="379095" indent="-286385">
              <a:buFont typeface="Arial"/>
              <a:buChar char="•"/>
            </a:pPr>
            <a:r>
              <a:rPr lang="cy-GB" sz="9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Mewn gwasanaethau neu gyda grwpiau mawr o ddysgwyr o’r un gallu </a:t>
            </a:r>
            <a:r>
              <a:rPr lang="cy-GB" sz="900" baseline="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/ </a:t>
            </a:r>
            <a:r>
              <a:rPr lang="cy-GB" sz="9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oed</a:t>
            </a:r>
            <a:endParaRPr lang="en-US" sz="900" dirty="0">
              <a:solidFill>
                <a:srgbClr val="18518A"/>
              </a:solidFill>
              <a:latin typeface="Ubuntu"/>
              <a:ea typeface="Microsoft Sans Serif"/>
              <a:cs typeface="Microsoft Sans Serif"/>
            </a:endParaRPr>
          </a:p>
          <a:p>
            <a:pPr marL="285750" indent="-285750">
              <a:spcBef>
                <a:spcPts val="70"/>
              </a:spcBef>
              <a:buFont typeface="Microsoft Sans Serif,Sans-Serif"/>
              <a:buChar char="•"/>
            </a:pPr>
            <a:endParaRPr lang="en-US" sz="1000" dirty="0">
              <a:solidFill>
                <a:srgbClr val="18518A"/>
              </a:solidFill>
              <a:latin typeface="Ubuntu"/>
              <a:ea typeface="Microsoft Sans Serif"/>
              <a:cs typeface="Microsoft Sans Serif"/>
            </a:endParaRPr>
          </a:p>
          <a:p>
            <a:pPr marL="92710">
              <a:lnSpc>
                <a:spcPts val="1190"/>
              </a:lnSpc>
            </a:pPr>
            <a:r>
              <a:rPr lang="cy-GB" sz="900" b="1" dirty="0">
                <a:solidFill>
                  <a:srgbClr val="18518A"/>
                </a:solidFill>
                <a:latin typeface="Ubuntu"/>
                <a:ea typeface="Segoe UI"/>
                <a:cs typeface="Arial"/>
              </a:rPr>
              <a:t>Dylech ystyried</a:t>
            </a:r>
            <a:r>
              <a:rPr lang="cy-GB" sz="900" b="1" baseline="0" dirty="0">
                <a:solidFill>
                  <a:srgbClr val="18518A"/>
                </a:solidFill>
                <a:latin typeface="Ubuntu"/>
                <a:ea typeface="Segoe UI"/>
                <a:cs typeface="Arial"/>
              </a:rPr>
              <a:t>...</a:t>
            </a:r>
            <a:endParaRPr lang="cy-GB" sz="900" dirty="0">
              <a:solidFill>
                <a:srgbClr val="18518A"/>
              </a:solidFill>
              <a:latin typeface="Ubuntu"/>
              <a:ea typeface="Segoe UI"/>
              <a:cs typeface="Arial"/>
            </a:endParaRPr>
          </a:p>
          <a:p>
            <a:pPr marL="379095" indent="-286385">
              <a:lnSpc>
                <a:spcPts val="1190"/>
              </a:lnSpc>
              <a:buFont typeface="Arial"/>
              <a:buChar char="•"/>
            </a:pPr>
            <a:r>
              <a:rPr lang="cy-GB" sz="9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A yw cynnwys yr adnoddau hyn yn ddatblygiadol briodol i’ch dysgwyr</a:t>
            </a:r>
            <a:endParaRPr lang="en-US" sz="900" b="0" i="0" u="none" strike="noStrike" dirty="0">
              <a:solidFill>
                <a:srgbClr val="18518A"/>
              </a:solidFill>
              <a:effectLst/>
              <a:latin typeface="Ubuntu"/>
              <a:ea typeface="Microsoft Sans Serif"/>
              <a:cs typeface="Microsoft Sans Serif"/>
            </a:endParaRPr>
          </a:p>
          <a:p>
            <a:pPr marL="379095" marR="1979295" indent="-287020">
              <a:lnSpc>
                <a:spcPts val="1180"/>
              </a:lnSpc>
              <a:spcBef>
                <a:spcPts val="105"/>
              </a:spcBef>
              <a:buFont typeface="Arial"/>
              <a:buChar char="•"/>
            </a:pPr>
            <a:r>
              <a:rPr lang="cy-GB" sz="9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Addasrwydd cynnwys yr adnoddau a’i berthnasedd i o y bodlon o y adnoddau a ei perthnasedd i’ch </a:t>
            </a:r>
            <a:r>
              <a:rPr lang="cy-GB" sz="900" i="1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dysgwyr chi </a:t>
            </a:r>
            <a:r>
              <a:rPr lang="cy-GB" sz="9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yn eich cyd-destun </a:t>
            </a:r>
            <a:r>
              <a:rPr lang="cy-GB" sz="900" i="1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chi</a:t>
            </a:r>
            <a:endParaRPr lang="en-US" sz="900" dirty="0">
              <a:solidFill>
                <a:srgbClr val="18518A"/>
              </a:solidFill>
              <a:latin typeface="Ubuntu"/>
              <a:ea typeface="Microsoft Sans Serif"/>
              <a:cs typeface="Microsoft Sans Serif"/>
            </a:endParaRPr>
          </a:p>
          <a:p>
            <a:pPr marL="379095" indent="-286385">
              <a:lnSpc>
                <a:spcPts val="1160"/>
              </a:lnSpc>
              <a:buFont typeface="Arial"/>
              <a:buChar char="•"/>
            </a:pPr>
            <a:r>
              <a:rPr lang="cy-GB" sz="9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Addasu adnoddau ar gyfer eich dysgwyr a’ch cyd-destun</a:t>
            </a:r>
            <a:endParaRPr lang="en-US" sz="900" dirty="0">
              <a:solidFill>
                <a:srgbClr val="18518A"/>
              </a:solidFill>
              <a:latin typeface="Ubuntu"/>
              <a:ea typeface="Microsoft Sans Serif"/>
              <a:cs typeface="Microsoft Sans Serif"/>
            </a:endParaRPr>
          </a:p>
          <a:p>
            <a:pPr marL="379095" indent="-286385">
              <a:spcBef>
                <a:spcPts val="25"/>
              </a:spcBef>
              <a:buFont typeface="Arial"/>
              <a:buChar char="•"/>
            </a:pPr>
            <a:r>
              <a:rPr lang="cy-GB" sz="9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Sut y gallai’r adnodd hwn gefnogi dysgu blaenorol am </a:t>
            </a:r>
            <a:r>
              <a:rPr lang="cy-GB" sz="900" dirty="0" err="1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fepio</a:t>
            </a:r>
            <a:r>
              <a:rPr lang="cy-GB" sz="9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 a meysydd cysylltiedig eraill, </a:t>
            </a:r>
            <a:r>
              <a:rPr lang="cy-GB" sz="900" i="1" dirty="0">
                <a:solidFill>
                  <a:srgbClr val="18518A"/>
                </a:solidFill>
                <a:latin typeface="Ubuntu"/>
                <a:ea typeface="Arial"/>
                <a:cs typeface="Arial"/>
              </a:rPr>
              <a:t>e.e. smygu/sylweddau/caethiwed</a:t>
            </a:r>
            <a:endParaRPr lang="en-US" sz="900" dirty="0">
              <a:solidFill>
                <a:srgbClr val="18518A"/>
              </a:solidFill>
              <a:latin typeface="Ubuntu"/>
              <a:ea typeface="Arial"/>
              <a:cs typeface="Arial"/>
            </a:endParaRPr>
          </a:p>
          <a:p>
            <a:pPr marL="379095" indent="-286385">
              <a:buFont typeface="Arial,Sans-Serif"/>
              <a:buChar char="•"/>
            </a:pPr>
            <a:r>
              <a:rPr lang="cy-GB" sz="900" dirty="0">
                <a:solidFill>
                  <a:srgbClr val="18518A"/>
                </a:solidFill>
                <a:latin typeface="Ubuntu"/>
                <a:ea typeface="Microsoft Sans Serif"/>
                <a:cs typeface="Microsoft Sans Serif"/>
              </a:rPr>
              <a:t>Sut y caiff y dysgu ei ategu gan yr amgylchedd ehangach, polisïau ac arferion yr ysgol</a:t>
            </a:r>
            <a:r>
              <a:rPr lang="en-US" sz="900" dirty="0">
                <a:solidFill>
                  <a:srgbClr val="18518A"/>
                </a:solidFill>
                <a:latin typeface="Ubuntu"/>
                <a:ea typeface="Calibri"/>
                <a:cs typeface="Calibri"/>
              </a:rPr>
              <a:t> </a:t>
            </a:r>
            <a:endParaRPr lang="en-US" sz="900" dirty="0">
              <a:solidFill>
                <a:srgbClr val="18518A"/>
              </a:solidFill>
              <a:latin typeface="Ubuntu"/>
              <a:ea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1929DD-0529-54D5-CCEA-138813FEC1B5}"/>
              </a:ext>
            </a:extLst>
          </p:cNvPr>
          <p:cNvSpPr txBox="1"/>
          <p:nvPr/>
        </p:nvSpPr>
        <p:spPr>
          <a:xfrm>
            <a:off x="8452055" y="1849380"/>
            <a:ext cx="1200729" cy="2616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cy-GB" sz="1100" b="1" dirty="0">
                <a:solidFill>
                  <a:schemeClr val="bg1"/>
                </a:solidFill>
                <a:latin typeface="Ubuntu"/>
                <a:cs typeface="Arial"/>
              </a:rPr>
              <a:t>Ystyriaethau</a:t>
            </a:r>
            <a:endParaRPr lang="en-US" dirty="0">
              <a:solidFill>
                <a:schemeClr val="bg1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832808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D7ACFE5-A2A1-7B59-DDE5-92644774D7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018347"/>
              </p:ext>
            </p:extLst>
          </p:nvPr>
        </p:nvGraphicFramePr>
        <p:xfrm>
          <a:off x="240312" y="53678"/>
          <a:ext cx="11732923" cy="270980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4059755">
                  <a:extLst>
                    <a:ext uri="{9D8B030D-6E8A-4147-A177-3AD203B41FA5}">
                      <a16:colId xmlns:a16="http://schemas.microsoft.com/office/drawing/2014/main" val="1023773711"/>
                    </a:ext>
                  </a:extLst>
                </a:gridCol>
                <a:gridCol w="3368025">
                  <a:extLst>
                    <a:ext uri="{9D8B030D-6E8A-4147-A177-3AD203B41FA5}">
                      <a16:colId xmlns:a16="http://schemas.microsoft.com/office/drawing/2014/main" val="730167484"/>
                    </a:ext>
                  </a:extLst>
                </a:gridCol>
                <a:gridCol w="4305143">
                  <a:extLst>
                    <a:ext uri="{9D8B030D-6E8A-4147-A177-3AD203B41FA5}">
                      <a16:colId xmlns:a16="http://schemas.microsoft.com/office/drawing/2014/main" val="3963490045"/>
                    </a:ext>
                  </a:extLst>
                </a:gridCol>
              </a:tblGrid>
              <a:tr h="159471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11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Cwestiwn Mawr</a:t>
                      </a:r>
                      <a:endParaRPr lang="en-US" dirty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11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Gwybodaeth Banc</a:t>
                      </a:r>
                      <a:endParaRPr lang="en-US" dirty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1100" b="1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Lincs</a:t>
                      </a:r>
                      <a:r>
                        <a:rPr lang="cy-GB" sz="11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 i Ddatganiadau o Beth sy’n Bwysig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1700045"/>
                  </a:ext>
                </a:extLst>
              </a:tr>
              <a:tr h="797357">
                <a:tc>
                  <a:txBody>
                    <a:bodyPr/>
                    <a:lstStyle/>
                    <a:p>
                      <a:pPr marL="68580" marR="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y-GB" sz="900" b="1" i="0" u="none" strike="noStrike" noProof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1.</a:t>
                      </a:r>
                      <a:r>
                        <a:rPr lang="en-GB" sz="900" b="1" i="0" u="none" strike="noStrike" noProof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 Beth </a:t>
                      </a:r>
                      <a:r>
                        <a:rPr lang="en-GB" sz="900" b="1" i="0" u="none" strike="noStrike" noProof="0" err="1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yw</a:t>
                      </a:r>
                      <a:r>
                        <a:rPr lang="en-GB" sz="900" b="1" i="0" u="none" strike="noStrike" noProof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 </a:t>
                      </a:r>
                      <a:r>
                        <a:rPr lang="en-GB" sz="900" b="1" i="0" u="none" strike="noStrike" noProof="0" err="1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effeithiau</a:t>
                      </a:r>
                      <a:r>
                        <a:rPr lang="en-GB" sz="900" b="1" i="0" u="none" strike="noStrike" noProof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 </a:t>
                      </a:r>
                      <a:r>
                        <a:rPr lang="en-GB" sz="900" b="1" i="0" u="none" strike="noStrike" noProof="0" err="1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personol</a:t>
                      </a:r>
                      <a:r>
                        <a:rPr lang="en-GB" sz="900" b="1" i="0" u="none" strike="noStrike" noProof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 </a:t>
                      </a:r>
                      <a:r>
                        <a:rPr lang="en-GB" sz="900" b="1" i="0" u="none" strike="noStrike" noProof="0" err="1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en-GB" sz="900" b="1" i="0" u="none" strike="noStrike" noProof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?</a:t>
                      </a:r>
                    </a:p>
                    <a:p>
                      <a:pPr marL="68580" marR="361950" lvl="0">
                        <a:lnSpc>
                          <a:spcPct val="100000"/>
                        </a:lnSpc>
                        <a:buNone/>
                      </a:pPr>
                      <a:r>
                        <a:rPr lang="cy-GB" sz="900" b="0" i="0" u="none" strike="noStrike" noProof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- caethiwed, nicotin, risgiau anhysbys, hylendid, amlygiad i sylweddau eraill</a:t>
                      </a:r>
                      <a:endParaRPr lang="en-US" sz="900" b="0">
                        <a:solidFill>
                          <a:srgbClr val="18518A"/>
                        </a:solidFill>
                        <a:effectLst/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DBEAF9"/>
                    </a:solidFill>
                  </a:tcPr>
                </a:tc>
                <a:tc>
                  <a:txBody>
                    <a:bodyPr/>
                    <a:lstStyle/>
                    <a:p>
                      <a:pPr marL="240665" indent="-172085">
                        <a:lnSpc>
                          <a:spcPct val="100000"/>
                        </a:lnSpc>
                        <a:spcBef>
                          <a:spcPts val="450"/>
                        </a:spcBef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Beth yw Dyfeisiau </a:t>
                      </a:r>
                      <a:r>
                        <a:rPr lang="cy-GB" sz="900" b="0" i="0" u="none" strike="noStrike" noProof="0" err="1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?</a:t>
                      </a:r>
                    </a:p>
                    <a:p>
                      <a:pPr marL="240665" lvl="0" indent="-172085">
                        <a:lnSpc>
                          <a:spcPct val="100000"/>
                        </a:lnSpc>
                        <a:spcBef>
                          <a:spcPts val="885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Pryderon Iechyd</a:t>
                      </a:r>
                      <a:endParaRPr lang="en-US" sz="900" b="0" i="0" u="none" strike="noStrike" noProof="0" dirty="0">
                        <a:solidFill>
                          <a:schemeClr val="tx1"/>
                        </a:solidFill>
                        <a:effectLst/>
                        <a:latin typeface="Ubuntu"/>
                      </a:endParaRPr>
                    </a:p>
                    <a:p>
                      <a:pPr marL="240665" lvl="0" indent="-172085">
                        <a:lnSpc>
                          <a:spcPct val="100000"/>
                        </a:lnSpc>
                        <a:spcBef>
                          <a:spcPts val="894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Beth yw Dibyniaeth a Chaethiwed?</a:t>
                      </a:r>
                      <a:endParaRPr lang="cy-GB" sz="1600" b="0" i="0" u="none" strike="noStrike" noProof="0" dirty="0">
                        <a:solidFill>
                          <a:schemeClr val="tx1"/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9215" lvl="0">
                        <a:lnSpc>
                          <a:spcPct val="100000"/>
                        </a:lnSpc>
                        <a:buNone/>
                      </a:pPr>
                      <a:r>
                        <a:rPr lang="cy-GB" sz="900" b="0" i="0" u="none" strike="noStrike" noProof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HWB: ymddygiadau hyrwyddo iechyd a niweidio iechyd</a:t>
                      </a:r>
                      <a:endParaRPr lang="en-US" sz="900" b="0" i="0" u="none" strike="noStrike" noProof="0">
                        <a:solidFill>
                          <a:schemeClr val="tx1"/>
                        </a:solidFill>
                        <a:effectLst/>
                        <a:latin typeface="Ubuntu"/>
                      </a:endParaRPr>
                    </a:p>
                    <a:p>
                      <a:pPr marL="69215" lvl="0">
                        <a:lnSpc>
                          <a:spcPct val="100000"/>
                        </a:lnSpc>
                        <a:buNone/>
                      </a:pPr>
                      <a:r>
                        <a:rPr lang="cy-GB" sz="900" b="0" i="0" u="none" strike="noStrike" noProof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HWB: gwneud penderfyniad ac asesu perygl</a:t>
                      </a:r>
                      <a:endParaRPr lang="en-US" sz="900" b="0" i="0" u="none" strike="noStrike" noProof="0">
                        <a:solidFill>
                          <a:schemeClr val="tx1"/>
                        </a:solidFill>
                        <a:effectLst/>
                        <a:latin typeface="Ubuntu"/>
                      </a:endParaRPr>
                    </a:p>
                    <a:p>
                      <a:pPr marL="69215" lvl="0">
                        <a:lnSpc>
                          <a:spcPct val="100000"/>
                        </a:lnSpc>
                        <a:buNone/>
                      </a:pPr>
                      <a:r>
                        <a:rPr lang="cy-GB" sz="900" b="0" i="0" u="none" strike="noStrike" noProof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Gwyddoniaeth a Technoleg: </a:t>
                      </a:r>
                      <a:r>
                        <a:rPr lang="cy-GB" sz="900" b="0" i="0" u="none" strike="noStrike" noProof="0" err="1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rhyngddibyniaethau</a:t>
                      </a:r>
                      <a:r>
                        <a:rPr lang="cy-GB" sz="900" b="0" i="0" u="none" strike="noStrike" noProof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 o fewn y byd ffisegol a</a:t>
                      </a:r>
                      <a:endParaRPr lang="en-US" sz="900" b="0" i="0" u="none" strike="noStrike" noProof="0">
                        <a:solidFill>
                          <a:schemeClr val="tx1"/>
                        </a:solidFill>
                        <a:effectLst/>
                        <a:latin typeface="Ubuntu"/>
                      </a:endParaRPr>
                    </a:p>
                    <a:p>
                      <a:pPr marL="69215" lvl="0">
                        <a:lnSpc>
                          <a:spcPct val="100000"/>
                        </a:lnSpc>
                        <a:buNone/>
                      </a:pPr>
                      <a:r>
                        <a:rPr lang="cy-GB" sz="900" b="0" i="0" u="none" strike="noStrike" noProof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naturiol</a:t>
                      </a:r>
                      <a:endParaRPr lang="en-GB" sz="1200">
                        <a:solidFill>
                          <a:schemeClr val="tx1"/>
                        </a:solidFill>
                        <a:latin typeface="Ubuntu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3688951"/>
                  </a:ext>
                </a:extLst>
              </a:tr>
              <a:tr h="966210">
                <a:tc>
                  <a:txBody>
                    <a:bodyPr/>
                    <a:lstStyle/>
                    <a:p>
                      <a:pPr marL="68580" lvl="0">
                        <a:lnSpc>
                          <a:spcPct val="100000"/>
                        </a:lnSpc>
                        <a:buNone/>
                      </a:pPr>
                      <a:r>
                        <a:rPr lang="cy-GB" sz="900" b="1" i="0" u="none" strike="noStrike" noProof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2. Pam mae pobl yn </a:t>
                      </a:r>
                      <a:r>
                        <a:rPr lang="cy-GB" sz="900" b="1" i="0" u="none" strike="noStrike" noProof="0" err="1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cy-GB" sz="900" b="1" i="0" u="none" strike="noStrike" noProof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?</a:t>
                      </a:r>
                    </a:p>
                    <a:p>
                      <a:pPr marL="68580" marR="248920" lvl="0">
                        <a:lnSpc>
                          <a:spcPct val="100000"/>
                        </a:lnSpc>
                        <a:buNone/>
                      </a:pPr>
                      <a:r>
                        <a:rPr lang="cy-GB" sz="900" b="0" i="0" u="none" strike="noStrike" noProof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- cyd-destun cymdeithasol, rhesymeg ysmygwr, dull </a:t>
                      </a:r>
                      <a:r>
                        <a:rPr lang="cy-GB" sz="900" b="0" i="0" u="none" strike="noStrike" noProof="0" err="1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canfyddedig</a:t>
                      </a:r>
                      <a:r>
                        <a:rPr lang="cy-GB" sz="900" b="0" i="0" u="none" strike="noStrike" noProof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 o ymdopi, y gyfraith a rheoliadau, diwydiant, marchnata a hysbysebu</a:t>
                      </a:r>
                      <a:endParaRPr lang="en-GB" sz="1600"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DBEAF9"/>
                    </a:solidFill>
                  </a:tcPr>
                </a:tc>
                <a:tc>
                  <a:txBody>
                    <a:bodyPr/>
                    <a:lstStyle/>
                    <a:p>
                      <a:pPr marL="240665" indent="-172085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Pam Mae Pobl yn </a:t>
                      </a:r>
                      <a:r>
                        <a:rPr lang="cy-GB" sz="900" b="0" i="0" u="none" strike="noStrike" noProof="0" dirty="0" err="1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?</a:t>
                      </a:r>
                    </a:p>
                    <a:p>
                      <a:pPr marL="240665" lvl="0" indent="-172085">
                        <a:lnSpc>
                          <a:spcPct val="100000"/>
                        </a:lnSpc>
                        <a:spcBef>
                          <a:spcPts val="89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Diwydiant, Marchnata a Hysbysebu</a:t>
                      </a:r>
                      <a:endParaRPr lang="en-US" sz="900" b="0" i="0" u="none" strike="noStrike" noProof="0" dirty="0">
                        <a:solidFill>
                          <a:schemeClr val="tx1"/>
                        </a:solidFill>
                        <a:effectLst/>
                        <a:latin typeface="Ubuntu"/>
                      </a:endParaRPr>
                    </a:p>
                    <a:p>
                      <a:pPr marL="240665" lvl="0" indent="-172085">
                        <a:lnSpc>
                          <a:spcPct val="100000"/>
                        </a:lnSpc>
                        <a:spcBef>
                          <a:spcPts val="89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Y Gyfraith a Rheoliadau</a:t>
                      </a:r>
                      <a:endParaRPr lang="en-GB" sz="1600" dirty="0">
                        <a:solidFill>
                          <a:schemeClr val="tx1"/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9215" lvl="0">
                        <a:lnSpc>
                          <a:spcPct val="100000"/>
                        </a:lnSpc>
                        <a:spcBef>
                          <a:spcPts val="675"/>
                        </a:spcBef>
                        <a:buNone/>
                      </a:pPr>
                      <a:r>
                        <a:rPr lang="cy-GB" sz="900" b="0" i="0" u="none" strike="noStrike" noProof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HWB: sgiliau gwneud penderfyniad a meddwl yn feirniadol</a:t>
                      </a:r>
                      <a:endParaRPr lang="en-US" sz="900" b="0" i="0" u="none" strike="noStrike" noProof="0">
                        <a:solidFill>
                          <a:schemeClr val="tx1"/>
                        </a:solidFill>
                        <a:effectLst/>
                        <a:latin typeface="Ubuntu"/>
                      </a:endParaRPr>
                    </a:p>
                    <a:p>
                      <a:pPr marL="69215" marR="1129665" lvl="0">
                        <a:lnSpc>
                          <a:spcPct val="100000"/>
                        </a:lnSpc>
                        <a:spcBef>
                          <a:spcPts val="40"/>
                        </a:spcBef>
                        <a:buNone/>
                      </a:pPr>
                      <a:r>
                        <a:rPr lang="cy-GB" sz="900" b="0" i="0" u="none" strike="noStrike" noProof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HWB: dylanwadau cymdeithasol, arferion cymdeithasol a gwerthoedd cymdeithasol</a:t>
                      </a:r>
                      <a:endParaRPr lang="en-US" sz="900" b="0" i="0" u="none" strike="noStrike" noProof="0">
                        <a:solidFill>
                          <a:schemeClr val="tx1"/>
                        </a:solidFill>
                        <a:effectLst/>
                        <a:latin typeface="Ubuntu"/>
                      </a:endParaRPr>
                    </a:p>
                    <a:p>
                      <a:pPr marL="69215" marR="1129665" lvl="0">
                        <a:lnSpc>
                          <a:spcPct val="100000"/>
                        </a:lnSpc>
                        <a:spcBef>
                          <a:spcPts val="40"/>
                        </a:spcBef>
                        <a:buNone/>
                      </a:pPr>
                      <a:r>
                        <a:rPr lang="cy-GB" sz="900" b="0" i="0" u="none" strike="noStrike" noProof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HWB: cysylltiadau rhwng profiadau a emosiynau Gwyddoniaeth a Technoleg: cwestiynu chwilfrydig Dyniaethau: gweithredu moesegol a defnyddwyr cyfrifol </a:t>
                      </a:r>
                      <a:endParaRPr lang="en-US" sz="1200">
                        <a:solidFill>
                          <a:schemeClr val="tx1"/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8637238"/>
                  </a:ext>
                </a:extLst>
              </a:tr>
              <a:tr h="778596">
                <a:tc>
                  <a:txBody>
                    <a:bodyPr/>
                    <a:lstStyle/>
                    <a:p>
                      <a:pPr marL="68580" lvl="0">
                        <a:lnSpc>
                          <a:spcPct val="100000"/>
                        </a:lnSpc>
                        <a:spcBef>
                          <a:spcPts val="660"/>
                        </a:spcBef>
                        <a:buNone/>
                      </a:pP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3</a:t>
                      </a: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. 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Beth yw effeithiau ehangach </a:t>
                      </a:r>
                      <a:r>
                        <a:rPr lang="cy-GB" sz="900" b="1" i="0" u="none" strike="noStrike" noProof="0" dirty="0" err="1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fepio</a:t>
                      </a:r>
                      <a:r>
                        <a:rPr lang="cy-GB" sz="900" b="1" i="0" u="none" strike="noStrike" noProof="0" dirty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 ar gymunedau, Cymru a’n hamgylchedd?</a:t>
                      </a:r>
                    </a:p>
                    <a:p>
                      <a:pPr marL="68580" lvl="0">
                        <a:lnSpc>
                          <a:spcPct val="100000"/>
                        </a:lnSpc>
                        <a:spcBef>
                          <a:spcPts val="85"/>
                        </a:spcBef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rgbClr val="175189"/>
                          </a:solidFill>
                          <a:effectLst/>
                          <a:latin typeface="Ubuntu"/>
                        </a:rPr>
                        <a:t>- effaith gymdeithasol, effaith amgylcheddol</a:t>
                      </a:r>
                      <a:endParaRPr lang="en-GB" sz="1600" dirty="0"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DBEAF9"/>
                    </a:solidFill>
                  </a:tcPr>
                </a:tc>
                <a:tc>
                  <a:txBody>
                    <a:bodyPr/>
                    <a:lstStyle/>
                    <a:p>
                      <a:pPr marL="240665" indent="-172085">
                        <a:lnSpc>
                          <a:spcPct val="100000"/>
                        </a:lnSpc>
                        <a:spcBef>
                          <a:spcPts val="900"/>
                        </a:spcBef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Effaith Gymdeithasol</a:t>
                      </a:r>
                      <a:endParaRPr lang="en-US" sz="900" b="0" i="0" u="none" strike="noStrike" noProof="0" dirty="0">
                        <a:solidFill>
                          <a:schemeClr val="tx1"/>
                        </a:solidFill>
                        <a:effectLst/>
                        <a:latin typeface="Ubuntu"/>
                      </a:endParaRPr>
                    </a:p>
                    <a:p>
                      <a:pPr marL="240665" lvl="0" indent="-172085">
                        <a:lnSpc>
                          <a:spcPct val="100000"/>
                        </a:lnSpc>
                        <a:spcBef>
                          <a:spcPts val="89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Effaith Amgylcheddol</a:t>
                      </a:r>
                      <a:endParaRPr lang="en-GB" sz="1600" dirty="0">
                        <a:solidFill>
                          <a:schemeClr val="tx1"/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9215" lvl="0">
                        <a:lnSpc>
                          <a:spcPct val="100000"/>
                        </a:lnSpc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HWB: meddwl yn feirniadol, gwneud penderfyniad a gweithredu torfol</a:t>
                      </a:r>
                      <a:endParaRPr lang="en-US" sz="900" b="0" i="0" u="none" strike="noStrike" noProof="0" dirty="0">
                        <a:solidFill>
                          <a:schemeClr val="tx1"/>
                        </a:solidFill>
                        <a:effectLst/>
                        <a:latin typeface="Ubuntu"/>
                      </a:endParaRPr>
                    </a:p>
                    <a:p>
                      <a:pPr marL="69215" lvl="0">
                        <a:lnSpc>
                          <a:spcPct val="100000"/>
                        </a:lnSpc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Dyniaethau: defnyddwyr cyfrifol</a:t>
                      </a:r>
                      <a:endParaRPr lang="en-US" sz="900" b="0" i="0" u="none" strike="noStrike" noProof="0" dirty="0">
                        <a:solidFill>
                          <a:schemeClr val="tx1"/>
                        </a:solidFill>
                        <a:effectLst/>
                        <a:latin typeface="Ubuntu"/>
                      </a:endParaRPr>
                    </a:p>
                    <a:p>
                      <a:pPr marL="69215" lvl="0">
                        <a:lnSpc>
                          <a:spcPct val="100000"/>
                        </a:lnSpc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Ubuntu"/>
                        </a:rPr>
                        <a:t>Dyniaethau: deall ein heffaith ar y byd naturiol</a:t>
                      </a:r>
                      <a:endParaRPr lang="en-US" sz="1200" dirty="0">
                        <a:solidFill>
                          <a:schemeClr val="tx1"/>
                        </a:solidFill>
                        <a:latin typeface="Ubuntu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800"/>
                        </a:spcAft>
                        <a:buFont typeface="Arial"/>
                        <a:buChar char="•"/>
                      </a:pP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158146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145002D-F90B-5973-18FA-C3E19EB704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345112"/>
              </p:ext>
            </p:extLst>
          </p:nvPr>
        </p:nvGraphicFramePr>
        <p:xfrm>
          <a:off x="240312" y="2808216"/>
          <a:ext cx="11750949" cy="3958646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914180">
                  <a:extLst>
                    <a:ext uri="{9D8B030D-6E8A-4147-A177-3AD203B41FA5}">
                      <a16:colId xmlns:a16="http://schemas.microsoft.com/office/drawing/2014/main" val="433350761"/>
                    </a:ext>
                  </a:extLst>
                </a:gridCol>
                <a:gridCol w="3098494">
                  <a:extLst>
                    <a:ext uri="{9D8B030D-6E8A-4147-A177-3AD203B41FA5}">
                      <a16:colId xmlns:a16="http://schemas.microsoft.com/office/drawing/2014/main" val="559829491"/>
                    </a:ext>
                  </a:extLst>
                </a:gridCol>
                <a:gridCol w="2809299">
                  <a:extLst>
                    <a:ext uri="{9D8B030D-6E8A-4147-A177-3AD203B41FA5}">
                      <a16:colId xmlns:a16="http://schemas.microsoft.com/office/drawing/2014/main" val="2243965988"/>
                    </a:ext>
                  </a:extLst>
                </a:gridCol>
                <a:gridCol w="1888263">
                  <a:extLst>
                    <a:ext uri="{9D8B030D-6E8A-4147-A177-3AD203B41FA5}">
                      <a16:colId xmlns:a16="http://schemas.microsoft.com/office/drawing/2014/main" val="3964772440"/>
                    </a:ext>
                  </a:extLst>
                </a:gridCol>
                <a:gridCol w="2040713">
                  <a:extLst>
                    <a:ext uri="{9D8B030D-6E8A-4147-A177-3AD203B41FA5}">
                      <a16:colId xmlns:a16="http://schemas.microsoft.com/office/drawing/2014/main" val="1175680290"/>
                    </a:ext>
                  </a:extLst>
                </a:gridCol>
              </a:tblGrid>
              <a:tr h="429016"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Teitl y Gweithgaredd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b="1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Trosolwg</a:t>
                      </a:r>
                      <a:r>
                        <a:rPr lang="en-US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000" b="1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o'r</a:t>
                      </a:r>
                      <a:r>
                        <a:rPr lang="en-US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000" b="1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Cynnwys</a:t>
                      </a:r>
                      <a:endParaRPr lang="en-US" sz="1000" b="1" dirty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b="1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Canllawiau</a:t>
                      </a:r>
                      <a:r>
                        <a:rPr lang="en-US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000" b="1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US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000" b="1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Athrawon</a:t>
                      </a:r>
                      <a:r>
                        <a:rPr lang="en-US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/>
                      </a:r>
                      <a:br>
                        <a:rPr lang="en-US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</a:br>
                      <a:r>
                        <a:rPr lang="en-US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'Fe </a:t>
                      </a:r>
                      <a:r>
                        <a:rPr lang="en-US" sz="1000" b="1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allech</a:t>
                      </a:r>
                      <a:r>
                        <a:rPr lang="en-US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chi </a:t>
                      </a:r>
                      <a:r>
                        <a:rPr lang="en-US" sz="1000" b="1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ddefnyddio'r</a:t>
                      </a:r>
                      <a:r>
                        <a:rPr lang="en-US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000" b="1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adnodd</a:t>
                      </a:r>
                      <a:r>
                        <a:rPr lang="en-US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US" sz="1000" b="1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hwn</a:t>
                      </a:r>
                      <a:r>
                        <a:rPr lang="en-US" sz="10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...'</a:t>
                      </a:r>
                      <a:endParaRPr lang="en-US" sz="1000" b="1" dirty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Opportunities for Cross Curricular Skills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Ubuntu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Links to Statements of What Matters (HWB and other)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Ubuntu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725529"/>
                  </a:ext>
                </a:extLst>
              </a:tr>
              <a:tr h="380264"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Data ac Ystadegau</a:t>
                      </a:r>
                      <a:endParaRPr lang="en-US" sz="900" b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Ffynonellau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data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hybu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trafod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,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cwestiynu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meddwl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feirniadol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Fel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rhan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ymgysylltu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ehangach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â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dehongli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data ac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asesu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effaith</a:t>
                      </a:r>
                      <a:endParaRPr lang="en-GB" sz="900" b="0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Ubuntu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3065710"/>
                  </a:ext>
                </a:extLst>
              </a:tr>
              <a:tr h="380264"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Adroddiadau ac Erthyglau Newyddion</a:t>
                      </a:r>
                      <a:endParaRPr lang="en-US" sz="900" b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Dolenni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adroddiadau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ac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erthyglau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gyda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chwestiynau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ar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gyfer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trafodaeth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dadl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Fel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rhan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ymgysylltu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ehangach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â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materion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cyfoes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7909313"/>
                  </a:ext>
                </a:extLst>
              </a:tr>
              <a:tr h="331512">
                <a:tc>
                  <a:txBody>
                    <a:bodyPr/>
                    <a:lstStyle/>
                    <a:p>
                      <a:pPr marL="67945" lvl="0">
                        <a:lnSpc>
                          <a:spcPct val="100000"/>
                        </a:lnSpc>
                        <a:spcBef>
                          <a:spcPts val="545"/>
                        </a:spcBef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Llinell Amser Y Smygu i </a:t>
                      </a:r>
                      <a:r>
                        <a:rPr lang="cy-GB" sz="900" b="0" i="0" u="none" strike="noStrike" noProof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Fepio</a:t>
                      </a:r>
                      <a:endParaRPr lang="en-US" sz="900" b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Cronoleg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ddefnyddio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tybaco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a’i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gyffredinolrwydd</a:t>
                      </a:r>
                      <a:endParaRPr lang="en-GB" sz="900" b="0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hyrwyddo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sgiliau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meddwl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feirniadol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ac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asesu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risg</a:t>
                      </a:r>
                      <a:endParaRPr lang="en-GB" sz="900" b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Ubuntu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667018"/>
                  </a:ext>
                </a:extLst>
              </a:tr>
              <a:tr h="331512"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Beth Dylanwadau Ni?</a:t>
                      </a:r>
                      <a:endParaRPr lang="en-US" sz="900" b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Yn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archwilio'r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ffactorau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sy'n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dylanwadu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ar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penderfyniadau</a:t>
                      </a:r>
                      <a:endParaRPr lang="en-GB" sz="9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Ubuntu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Fel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rhan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o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ymgysylltu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ehangach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â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dylanwadau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cymdeithasol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27185224"/>
                  </a:ext>
                </a:extLst>
              </a:tr>
              <a:tr h="312012"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Gweld, Meddwl, Dyfalu</a:t>
                      </a:r>
                      <a:endParaRPr lang="en-US" sz="900" b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Delweddau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ysgogi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meddwl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feirniadol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chwestiynu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 </a:t>
                      </a:r>
                      <a:endParaRPr lang="en-US" sz="900" b="0" i="0" u="none" strike="noStrike" noProof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hyrwyddo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llafaredd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mynegiant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54658018"/>
                  </a:ext>
                </a:extLst>
              </a:tr>
              <a:tr h="331512"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Ymddygiadau Cymryd Risg</a:t>
                      </a:r>
                      <a:endParaRPr lang="en-US" sz="900" b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Yn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archwilio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gwneud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penderfyniadau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ystyriol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ar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sail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gwybodaeth</a:t>
                      </a:r>
                      <a:endParaRPr lang="en-GB" sz="900" b="0" i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Ubuntu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gefnogi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dealltwriaeth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ac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ystyried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effaith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gweithredoedd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49074534"/>
                  </a:ext>
                </a:extLst>
              </a:tr>
              <a:tr h="331512"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Dechrau Trafodaeth </a:t>
                      </a:r>
                      <a:r>
                        <a:rPr lang="cy-GB" sz="900" b="0" i="0" u="none" strike="noStrike" noProof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WhatsApp</a:t>
                      </a:r>
                      <a:endParaRPr lang="en-US" sz="900" b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Senarios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ar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gyfer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trafod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hybu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meddwl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feirniadol</a:t>
                      </a:r>
                      <a:endParaRPr lang="en-GB" sz="900" b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Ubuntu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gefnogi'r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cysylltiad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rhwng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cymhwyso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gwybodaeth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ffurfio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barn</a:t>
                      </a:r>
                      <a:endParaRPr lang="en-GB" sz="900" b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Ubuntu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2896837"/>
                  </a:ext>
                </a:extLst>
              </a:tr>
              <a:tr h="331512"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Penbleth Modryb Ofidiau</a:t>
                      </a:r>
                      <a:endParaRPr lang="en-US" sz="900" b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Senarios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hybu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trafod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canolbwyntio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ar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wneud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penderfyniadau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cheisio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cymorth</a:t>
                      </a:r>
                      <a:endParaRPr lang="en-GB" sz="900" b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Ubuntu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hyrwyddo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mynegi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syniadau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ffurfio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barn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0182091"/>
                  </a:ext>
                </a:extLst>
              </a:tr>
              <a:tr h="331512"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Gwir neu Anwir</a:t>
                      </a:r>
                      <a:endParaRPr lang="en-US" sz="900" b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Datganiadau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hybu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trafodaeth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dadl</a:t>
                      </a:r>
                      <a:endParaRPr lang="en-GB" sz="9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Ubuntu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Fel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gweithgaredd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cychwynnol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neu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sesiwn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grynhoi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wirio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dealltwriaeth</a:t>
                      </a:r>
                      <a:endParaRPr lang="en-GB" sz="9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Ubuntu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2490300"/>
                  </a:ext>
                </a:extLst>
              </a:tr>
              <a:tr h="468018"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y-GB" sz="9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Gradd 9 </a:t>
                      </a:r>
                      <a:r>
                        <a:rPr lang="cy-GB" sz="900" b="0" i="0" u="none" strike="noStrike" noProof="0" dirty="0" err="1">
                          <a:solidFill>
                            <a:schemeClr val="bg1"/>
                          </a:solidFill>
                          <a:effectLst/>
                          <a:latin typeface="Ubuntu"/>
                        </a:rPr>
                        <a:t>Deiamwnt</a:t>
                      </a:r>
                      <a:endParaRPr lang="en-US" sz="900" b="0" dirty="0">
                        <a:solidFill>
                          <a:schemeClr val="bg1"/>
                        </a:solidFill>
                        <a:latin typeface="Ubuntu"/>
                      </a:endParaRPr>
                    </a:p>
                  </a:txBody>
                  <a:tcPr marL="68580" marR="68580" marT="0" marB="0" anchor="ctr">
                    <a:solidFill>
                      <a:srgbClr val="1851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Ffeithiau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hybu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trafodaeth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a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dadl</a:t>
                      </a:r>
                      <a:endParaRPr lang="en-US" sz="9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Fel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gweithgaredd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cychwynnol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neu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sesiwn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grynhoi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drafod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negeseuon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/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ffeithiau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allweddol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[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ysgolion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ei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 </a:t>
                      </a:r>
                      <a:r>
                        <a:rPr lang="en-GB" sz="900" b="0" i="0" u="none" strike="noStrike" noProof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gwblhau</a:t>
                      </a:r>
                      <a:r>
                        <a:rPr lang="en-GB" sz="900" b="0" i="0" u="none" strike="noStrike" noProof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Ubuntu"/>
                        </a:rPr>
                        <a:t>]</a:t>
                      </a:r>
                      <a:endParaRPr lang="en-US" sz="9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Ubuntu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55154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223337"/>
      </p:ext>
    </p:extLst>
  </p:cSld>
  <p:clrMapOvr>
    <a:masterClrMapping/>
  </p:clrMapOvr>
</p:sld>
</file>

<file path=ppt/theme/theme1.xml><?xml version="1.0" encoding="utf-8"?>
<a:theme xmlns:a="http://schemas.openxmlformats.org/drawingml/2006/main" name="PHW - Master Deck - Green">
  <a:themeElements>
    <a:clrScheme name="Custom 7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1D3C65"/>
      </a:accent3>
      <a:accent4>
        <a:srgbClr val="FF5D0C"/>
      </a:accent4>
      <a:accent5>
        <a:srgbClr val="C288FF"/>
      </a:accent5>
      <a:accent6>
        <a:srgbClr val="E0E0E0"/>
      </a:accent6>
      <a:hlink>
        <a:srgbClr val="1D3C65"/>
      </a:hlink>
      <a:folHlink>
        <a:srgbClr val="24FFC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4" ma:contentTypeDescription="Create a new document." ma:contentTypeScope="" ma:versionID="c4b6063ebbe7457478bc39e8eac9c55a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b23e17f19966965fb877974d96f8d619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3d3ce685-6bcb-45ae-998a-d25e5acaad24}" ma:internalName="TaxCatchAll" ma:showField="CatchAllData" ma:web="d6550f9a-f14e-418b-a53a-e888529f43a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Anthony Priest (Public Health Wales - No. 2 Capital Quarter)</DisplayName>
        <AccountId>13</AccountId>
        <AccountType/>
      </UserInfo>
      <UserInfo>
        <DisplayName>Alexa Gainsbury (Public Health Wales - No. 2 Capital Quarter)</DisplayName>
        <AccountId>17</AccountId>
        <AccountType/>
      </UserInfo>
      <UserInfo>
        <DisplayName>Rebecca Hopkins (Public Health Wales - No. 2 Capital Quarter)</DisplayName>
        <AccountId>102</AccountId>
        <AccountType/>
      </UserInfo>
    </SharedWithUsers>
    <lcf76f155ced4ddcb4097134ff3c332f xmlns="bbd7921a-042b-4eb0-b7a0-a3fc5587e9ac">
      <Terms xmlns="http://schemas.microsoft.com/office/infopath/2007/PartnerControls"/>
    </lcf76f155ced4ddcb4097134ff3c332f>
    <TaxCatchAll xmlns="d6550f9a-f14e-418b-a53a-e888529f43ac" xsi:nil="true"/>
  </documentManagement>
</p:properties>
</file>

<file path=customXml/itemProps1.xml><?xml version="1.0" encoding="utf-8"?>
<ds:datastoreItem xmlns:ds="http://schemas.openxmlformats.org/officeDocument/2006/customXml" ds:itemID="{6E8CF9C3-A71A-454B-BFA3-E4704BE467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1125BE-51FB-4294-80DD-D724B977BB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d7921a-042b-4eb0-b7a0-a3fc5587e9ac"/>
    <ds:schemaRef ds:uri="d6550f9a-f14e-418b-a53a-e888529f43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20FCDA9-6E04-457F-98E5-66F492C302C1}">
  <ds:schemaRefs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d6550f9a-f14e-418b-a53a-e888529f43ac"/>
    <ds:schemaRef ds:uri="http://schemas.microsoft.com/office/2006/documentManagement/types"/>
    <ds:schemaRef ds:uri="http://schemas.microsoft.com/office/infopath/2007/PartnerControls"/>
    <ds:schemaRef ds:uri="bbd7921a-042b-4eb0-b7a0-a3fc5587e9ac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3860</Words>
  <Application>Microsoft Office PowerPoint</Application>
  <PresentationFormat>Widescreen</PresentationFormat>
  <Paragraphs>238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Arial,Sans-Serif</vt:lpstr>
      <vt:lpstr>Calibri</vt:lpstr>
      <vt:lpstr>Microsoft Sans Serif</vt:lpstr>
      <vt:lpstr>Microsoft Sans Serif,Sans-Serif</vt:lpstr>
      <vt:lpstr>Segoe UI</vt:lpstr>
      <vt:lpstr>Times New Roman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 Sullivan (Public Health Wales - No. 2 Capital Quarter)</cp:lastModifiedBy>
  <cp:revision>272</cp:revision>
  <dcterms:created xsi:type="dcterms:W3CDTF">2024-01-29T16:09:21Z</dcterms:created>
  <dcterms:modified xsi:type="dcterms:W3CDTF">2024-08-27T09:14:02Z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