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</p:sldIdLst>
  <p:sldSz cx="12192000" cy="6858000"/>
  <p:notesSz cx="6858000" cy="91440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6A0B2B-E484-B3E6-4D87-696A63D8C100}" name="Alexa Gainsbury (Public Health Wales - No. 2 Capital Quarter)" initials="AQ" userId="S::alexa.gainsbury@wales.nhs.uk::c5186529-ff50-472f-a883-baa2f4f2271c" providerId="AD"/>
  <p188:author id="{9CEF4D41-7E19-87B1-FCC0-3FB9C95F00ED}" name="Grace Lawson (Public Health Wales - No. 2 Capital Quarter)" initials="GQ" userId="S::grace.lawson@wales.nhs.uk::88c6baf7-06f7-4e16-85cb-71260126bd1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A606E2-197F-4DA4-E79C-94F80C9A1CC6}" v="68" dt="2024-05-29T10:45:51.7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hony Priest (Public Health Wales - No. 2 Capital Quarter)" userId="S::anthony.priest2@wales.nhs.uk::46692481-554a-429c-bc03-d4cca9c03c2b" providerId="AD" clId="Web-{84A606E2-197F-4DA4-E79C-94F80C9A1CC6}"/>
    <pc:docChg chg="addSld delSld modSld">
      <pc:chgData name="Anthony Priest (Public Health Wales - No. 2 Capital Quarter)" userId="S::anthony.priest2@wales.nhs.uk::46692481-554a-429c-bc03-d4cca9c03c2b" providerId="AD" clId="Web-{84A606E2-197F-4DA4-E79C-94F80C9A1CC6}" dt="2024-05-29T10:45:51.743" v="60"/>
      <pc:docMkLst>
        <pc:docMk/>
      </pc:docMkLst>
      <pc:sldChg chg="modSp">
        <pc:chgData name="Anthony Priest (Public Health Wales - No. 2 Capital Quarter)" userId="S::anthony.priest2@wales.nhs.uk::46692481-554a-429c-bc03-d4cca9c03c2b" providerId="AD" clId="Web-{84A606E2-197F-4DA4-E79C-94F80C9A1CC6}" dt="2024-05-29T10:37:42.899" v="2" actId="1076"/>
        <pc:sldMkLst>
          <pc:docMk/>
          <pc:sldMk cId="802371572" sldId="263"/>
        </pc:sldMkLst>
        <pc:spChg chg="mod">
          <ac:chgData name="Anthony Priest (Public Health Wales - No. 2 Capital Quarter)" userId="S::anthony.priest2@wales.nhs.uk::46692481-554a-429c-bc03-d4cca9c03c2b" providerId="AD" clId="Web-{84A606E2-197F-4DA4-E79C-94F80C9A1CC6}" dt="2024-05-29T10:37:42.899" v="2" actId="1076"/>
          <ac:spMkLst>
            <pc:docMk/>
            <pc:sldMk cId="802371572" sldId="263"/>
            <ac:spMk id="7" creationId="{8919C5A2-0BB8-B79F-A451-345FF63AC383}"/>
          </ac:spMkLst>
        </pc:spChg>
      </pc:sldChg>
      <pc:sldChg chg="modSp">
        <pc:chgData name="Anthony Priest (Public Health Wales - No. 2 Capital Quarter)" userId="S::anthony.priest2@wales.nhs.uk::46692481-554a-429c-bc03-d4cca9c03c2b" providerId="AD" clId="Web-{84A606E2-197F-4DA4-E79C-94F80C9A1CC6}" dt="2024-05-29T10:38:38.089" v="27" actId="20577"/>
        <pc:sldMkLst>
          <pc:docMk/>
          <pc:sldMk cId="3540520540" sldId="264"/>
        </pc:sldMkLst>
        <pc:spChg chg="mod">
          <ac:chgData name="Anthony Priest (Public Health Wales - No. 2 Capital Quarter)" userId="S::anthony.priest2@wales.nhs.uk::46692481-554a-429c-bc03-d4cca9c03c2b" providerId="AD" clId="Web-{84A606E2-197F-4DA4-E79C-94F80C9A1CC6}" dt="2024-05-29T10:38:38.089" v="27" actId="20577"/>
          <ac:spMkLst>
            <pc:docMk/>
            <pc:sldMk cId="3540520540" sldId="264"/>
            <ac:spMk id="7" creationId="{8919C5A2-0BB8-B79F-A451-345FF63AC383}"/>
          </ac:spMkLst>
        </pc:spChg>
      </pc:sldChg>
      <pc:sldChg chg="modSp addAnim delAnim">
        <pc:chgData name="Anthony Priest (Public Health Wales - No. 2 Capital Quarter)" userId="S::anthony.priest2@wales.nhs.uk::46692481-554a-429c-bc03-d4cca9c03c2b" providerId="AD" clId="Web-{84A606E2-197F-4DA4-E79C-94F80C9A1CC6}" dt="2024-05-29T10:39:33.012" v="39" actId="1076"/>
        <pc:sldMkLst>
          <pc:docMk/>
          <pc:sldMk cId="1560071217" sldId="265"/>
        </pc:sldMkLst>
        <pc:spChg chg="mod">
          <ac:chgData name="Anthony Priest (Public Health Wales - No. 2 Capital Quarter)" userId="S::anthony.priest2@wales.nhs.uk::46692481-554a-429c-bc03-d4cca9c03c2b" providerId="AD" clId="Web-{84A606E2-197F-4DA4-E79C-94F80C9A1CC6}" dt="2024-05-29T10:39:12.480" v="37" actId="20577"/>
          <ac:spMkLst>
            <pc:docMk/>
            <pc:sldMk cId="1560071217" sldId="265"/>
            <ac:spMk id="7" creationId="{8919C5A2-0BB8-B79F-A451-345FF63AC383}"/>
          </ac:spMkLst>
        </pc:spChg>
        <pc:picChg chg="mod">
          <ac:chgData name="Anthony Priest (Public Health Wales - No. 2 Capital Quarter)" userId="S::anthony.priest2@wales.nhs.uk::46692481-554a-429c-bc03-d4cca9c03c2b" providerId="AD" clId="Web-{84A606E2-197F-4DA4-E79C-94F80C9A1CC6}" dt="2024-05-29T10:39:33.012" v="39" actId="1076"/>
          <ac:picMkLst>
            <pc:docMk/>
            <pc:sldMk cId="1560071217" sldId="265"/>
            <ac:picMk id="2" creationId="{8D9F6C90-13B9-9148-A5F9-9254C816D048}"/>
          </ac:picMkLst>
        </pc:picChg>
      </pc:sldChg>
      <pc:sldChg chg="modSp">
        <pc:chgData name="Anthony Priest (Public Health Wales - No. 2 Capital Quarter)" userId="S::anthony.priest2@wales.nhs.uk::46692481-554a-429c-bc03-d4cca9c03c2b" providerId="AD" clId="Web-{84A606E2-197F-4DA4-E79C-94F80C9A1CC6}" dt="2024-05-29T10:43:13.801" v="41" actId="1076"/>
        <pc:sldMkLst>
          <pc:docMk/>
          <pc:sldMk cId="354331605" sldId="267"/>
        </pc:sldMkLst>
        <pc:spChg chg="mod">
          <ac:chgData name="Anthony Priest (Public Health Wales - No. 2 Capital Quarter)" userId="S::anthony.priest2@wales.nhs.uk::46692481-554a-429c-bc03-d4cca9c03c2b" providerId="AD" clId="Web-{84A606E2-197F-4DA4-E79C-94F80C9A1CC6}" dt="2024-05-29T10:43:13.801" v="41" actId="1076"/>
          <ac:spMkLst>
            <pc:docMk/>
            <pc:sldMk cId="354331605" sldId="267"/>
            <ac:spMk id="2" creationId="{C3BBED27-FF67-4C03-AA86-D17C5017D44B}"/>
          </ac:spMkLst>
        </pc:spChg>
        <pc:spChg chg="mod">
          <ac:chgData name="Anthony Priest (Public Health Wales - No. 2 Capital Quarter)" userId="S::anthony.priest2@wales.nhs.uk::46692481-554a-429c-bc03-d4cca9c03c2b" providerId="AD" clId="Web-{84A606E2-197F-4DA4-E79C-94F80C9A1CC6}" dt="2024-05-29T10:43:05.863" v="40" actId="20577"/>
          <ac:spMkLst>
            <pc:docMk/>
            <pc:sldMk cId="354331605" sldId="267"/>
            <ac:spMk id="6" creationId="{254326C0-8BFD-E833-2C63-6C9DF03C8B4E}"/>
          </ac:spMkLst>
        </pc:spChg>
      </pc:sldChg>
      <pc:sldChg chg="modSp">
        <pc:chgData name="Anthony Priest (Public Health Wales - No. 2 Capital Quarter)" userId="S::anthony.priest2@wales.nhs.uk::46692481-554a-429c-bc03-d4cca9c03c2b" providerId="AD" clId="Web-{84A606E2-197F-4DA4-E79C-94F80C9A1CC6}" dt="2024-05-29T10:43:34.114" v="48" actId="20577"/>
        <pc:sldMkLst>
          <pc:docMk/>
          <pc:sldMk cId="2209765179" sldId="268"/>
        </pc:sldMkLst>
        <pc:spChg chg="mod">
          <ac:chgData name="Anthony Priest (Public Health Wales - No. 2 Capital Quarter)" userId="S::anthony.priest2@wales.nhs.uk::46692481-554a-429c-bc03-d4cca9c03c2b" providerId="AD" clId="Web-{84A606E2-197F-4DA4-E79C-94F80C9A1CC6}" dt="2024-05-29T10:43:34.114" v="48" actId="20577"/>
          <ac:spMkLst>
            <pc:docMk/>
            <pc:sldMk cId="2209765179" sldId="268"/>
            <ac:spMk id="6" creationId="{254326C0-8BFD-E833-2C63-6C9DF03C8B4E}"/>
          </ac:spMkLst>
        </pc:spChg>
      </pc:sldChg>
      <pc:sldChg chg="modSp">
        <pc:chgData name="Anthony Priest (Public Health Wales - No. 2 Capital Quarter)" userId="S::anthony.priest2@wales.nhs.uk::46692481-554a-429c-bc03-d4cca9c03c2b" providerId="AD" clId="Web-{84A606E2-197F-4DA4-E79C-94F80C9A1CC6}" dt="2024-05-29T10:44:43.554" v="51" actId="14100"/>
        <pc:sldMkLst>
          <pc:docMk/>
          <pc:sldMk cId="2514165963" sldId="272"/>
        </pc:sldMkLst>
        <pc:spChg chg="mod">
          <ac:chgData name="Anthony Priest (Public Health Wales - No. 2 Capital Quarter)" userId="S::anthony.priest2@wales.nhs.uk::46692481-554a-429c-bc03-d4cca9c03c2b" providerId="AD" clId="Web-{84A606E2-197F-4DA4-E79C-94F80C9A1CC6}" dt="2024-05-29T10:44:43.554" v="51" actId="14100"/>
          <ac:spMkLst>
            <pc:docMk/>
            <pc:sldMk cId="2514165963" sldId="272"/>
            <ac:spMk id="6" creationId="{254326C0-8BFD-E833-2C63-6C9DF03C8B4E}"/>
          </ac:spMkLst>
        </pc:spChg>
      </pc:sldChg>
      <pc:sldChg chg="modSp">
        <pc:chgData name="Anthony Priest (Public Health Wales - No. 2 Capital Quarter)" userId="S::anthony.priest2@wales.nhs.uk::46692481-554a-429c-bc03-d4cca9c03c2b" providerId="AD" clId="Web-{84A606E2-197F-4DA4-E79C-94F80C9A1CC6}" dt="2024-05-29T10:45:10.461" v="55" actId="1076"/>
        <pc:sldMkLst>
          <pc:docMk/>
          <pc:sldMk cId="1128052116" sldId="273"/>
        </pc:sldMkLst>
        <pc:spChg chg="mod">
          <ac:chgData name="Anthony Priest (Public Health Wales - No. 2 Capital Quarter)" userId="S::anthony.priest2@wales.nhs.uk::46692481-554a-429c-bc03-d4cca9c03c2b" providerId="AD" clId="Web-{84A606E2-197F-4DA4-E79C-94F80C9A1CC6}" dt="2024-05-29T10:45:10.461" v="55" actId="1076"/>
          <ac:spMkLst>
            <pc:docMk/>
            <pc:sldMk cId="1128052116" sldId="273"/>
            <ac:spMk id="7" creationId="{085EF976-16D3-FD10-D2EF-A61B464619BC}"/>
          </ac:spMkLst>
        </pc:spChg>
        <pc:picChg chg="mod">
          <ac:chgData name="Anthony Priest (Public Health Wales - No. 2 Capital Quarter)" userId="S::anthony.priest2@wales.nhs.uk::46692481-554a-429c-bc03-d4cca9c03c2b" providerId="AD" clId="Web-{84A606E2-197F-4DA4-E79C-94F80C9A1CC6}" dt="2024-05-29T10:45:00.335" v="52" actId="14100"/>
          <ac:picMkLst>
            <pc:docMk/>
            <pc:sldMk cId="1128052116" sldId="273"/>
            <ac:picMk id="5" creationId="{1FEFA2A1-313C-59B5-A4B3-B47C93ADCE64}"/>
          </ac:picMkLst>
        </pc:picChg>
      </pc:sldChg>
      <pc:sldChg chg="new del">
        <pc:chgData name="Anthony Priest (Public Health Wales - No. 2 Capital Quarter)" userId="S::anthony.priest2@wales.nhs.uk::46692481-554a-429c-bc03-d4cca9c03c2b" providerId="AD" clId="Web-{84A606E2-197F-4DA4-E79C-94F80C9A1CC6}" dt="2024-05-29T10:45:45.071" v="58"/>
        <pc:sldMkLst>
          <pc:docMk/>
          <pc:sldMk cId="1859918448" sldId="274"/>
        </pc:sldMkLst>
      </pc:sldChg>
      <pc:sldChg chg="delSp new">
        <pc:chgData name="Anthony Priest (Public Health Wales - No. 2 Capital Quarter)" userId="S::anthony.priest2@wales.nhs.uk::46692481-554a-429c-bc03-d4cca9c03c2b" providerId="AD" clId="Web-{84A606E2-197F-4DA4-E79C-94F80C9A1CC6}" dt="2024-05-29T10:45:51.743" v="60"/>
        <pc:sldMkLst>
          <pc:docMk/>
          <pc:sldMk cId="2506404118" sldId="275"/>
        </pc:sldMkLst>
        <pc:spChg chg="del">
          <ac:chgData name="Anthony Priest (Public Health Wales - No. 2 Capital Quarter)" userId="S::anthony.priest2@wales.nhs.uk::46692481-554a-429c-bc03-d4cca9c03c2b" providerId="AD" clId="Web-{84A606E2-197F-4DA4-E79C-94F80C9A1CC6}" dt="2024-05-29T10:45:48.524" v="59"/>
          <ac:spMkLst>
            <pc:docMk/>
            <pc:sldMk cId="2506404118" sldId="275"/>
            <ac:spMk id="2" creationId="{B975C027-BD73-7772-8351-38B90AF994A4}"/>
          </ac:spMkLst>
        </pc:spChg>
        <pc:spChg chg="del">
          <ac:chgData name="Anthony Priest (Public Health Wales - No. 2 Capital Quarter)" userId="S::anthony.priest2@wales.nhs.uk::46692481-554a-429c-bc03-d4cca9c03c2b" providerId="AD" clId="Web-{84A606E2-197F-4DA4-E79C-94F80C9A1CC6}" dt="2024-05-29T10:45:51.743" v="60"/>
          <ac:spMkLst>
            <pc:docMk/>
            <pc:sldMk cId="2506404118" sldId="275"/>
            <ac:spMk id="3" creationId="{AEA870FD-858E-3F62-5062-BB9B19F59294}"/>
          </ac:spMkLst>
        </pc:spChg>
      </pc:sldChg>
    </pc:docChg>
  </pc:docChgLst>
  <pc:docChgLst>
    <pc:chgData name="Grace Lawson (Public Health Wales - No. 2 Capital Quarter)" userId="S::grace.lawson@wales.nhs.uk::88c6baf7-06f7-4e16-85cb-71260126bd16" providerId="AD" clId="Web-{28D4B03C-E760-E81C-9031-AC2F47B195A1}"/>
    <pc:docChg chg="addSld delSld modSld">
      <pc:chgData name="Grace Lawson (Public Health Wales - No. 2 Capital Quarter)" userId="S::grace.lawson@wales.nhs.uk::88c6baf7-06f7-4e16-85cb-71260126bd16" providerId="AD" clId="Web-{28D4B03C-E760-E81C-9031-AC2F47B195A1}" dt="2024-05-20T15:44:23.666" v="40"/>
      <pc:docMkLst>
        <pc:docMk/>
      </pc:docMkLst>
      <pc:sldChg chg="addSp delSp modSp">
        <pc:chgData name="Grace Lawson (Public Health Wales - No. 2 Capital Quarter)" userId="S::grace.lawson@wales.nhs.uk::88c6baf7-06f7-4e16-85cb-71260126bd16" providerId="AD" clId="Web-{28D4B03C-E760-E81C-9031-AC2F47B195A1}" dt="2024-05-20T15:40:34.536" v="7" actId="1076"/>
        <pc:sldMkLst>
          <pc:docMk/>
          <pc:sldMk cId="2926879243" sldId="261"/>
        </pc:sldMkLst>
        <pc:picChg chg="del">
          <ac:chgData name="Grace Lawson (Public Health Wales - No. 2 Capital Quarter)" userId="S::grace.lawson@wales.nhs.uk::88c6baf7-06f7-4e16-85cb-71260126bd16" providerId="AD" clId="Web-{28D4B03C-E760-E81C-9031-AC2F47B195A1}" dt="2024-05-20T15:39:46.942" v="0"/>
          <ac:picMkLst>
            <pc:docMk/>
            <pc:sldMk cId="2926879243" sldId="261"/>
            <ac:picMk id="5" creationId="{3CB862E0-50F6-D89E-4121-D6B9C36D7ECE}"/>
          </ac:picMkLst>
        </pc:picChg>
        <pc:picChg chg="add mod">
          <ac:chgData name="Grace Lawson (Public Health Wales - No. 2 Capital Quarter)" userId="S::grace.lawson@wales.nhs.uk::88c6baf7-06f7-4e16-85cb-71260126bd16" providerId="AD" clId="Web-{28D4B03C-E760-E81C-9031-AC2F47B195A1}" dt="2024-05-20T15:40:34.536" v="7" actId="1076"/>
          <ac:picMkLst>
            <pc:docMk/>
            <pc:sldMk cId="2926879243" sldId="261"/>
            <ac:picMk id="7" creationId="{54AE7093-4952-F8DB-37B4-C05F71646A56}"/>
          </ac:picMkLst>
        </pc:picChg>
      </pc:sldChg>
      <pc:sldChg chg="addSp delSp modSp">
        <pc:chgData name="Grace Lawson (Public Health Wales - No. 2 Capital Quarter)" userId="S::grace.lawson@wales.nhs.uk::88c6baf7-06f7-4e16-85cb-71260126bd16" providerId="AD" clId="Web-{28D4B03C-E760-E81C-9031-AC2F47B195A1}" dt="2024-05-20T15:42:03.648" v="17" actId="1076"/>
        <pc:sldMkLst>
          <pc:docMk/>
          <pc:sldMk cId="3540520540" sldId="264"/>
        </pc:sldMkLst>
        <pc:picChg chg="del">
          <ac:chgData name="Grace Lawson (Public Health Wales - No. 2 Capital Quarter)" userId="S::grace.lawson@wales.nhs.uk::88c6baf7-06f7-4e16-85cb-71260126bd16" providerId="AD" clId="Web-{28D4B03C-E760-E81C-9031-AC2F47B195A1}" dt="2024-05-20T15:41:49.694" v="14"/>
          <ac:picMkLst>
            <pc:docMk/>
            <pc:sldMk cId="3540520540" sldId="264"/>
            <ac:picMk id="2" creationId="{57E3B56E-4D72-129F-A8D8-77EB137B65ED}"/>
          </ac:picMkLst>
        </pc:picChg>
        <pc:picChg chg="add mod">
          <ac:chgData name="Grace Lawson (Public Health Wales - No. 2 Capital Quarter)" userId="S::grace.lawson@wales.nhs.uk::88c6baf7-06f7-4e16-85cb-71260126bd16" providerId="AD" clId="Web-{28D4B03C-E760-E81C-9031-AC2F47B195A1}" dt="2024-05-20T15:42:03.648" v="17" actId="1076"/>
          <ac:picMkLst>
            <pc:docMk/>
            <pc:sldMk cId="3540520540" sldId="264"/>
            <ac:picMk id="4" creationId="{AE30C9FE-2254-10FD-FB72-AF533B028795}"/>
          </ac:picMkLst>
        </pc:picChg>
      </pc:sldChg>
      <pc:sldChg chg="addSp delSp modSp">
        <pc:chgData name="Grace Lawson (Public Health Wales - No. 2 Capital Quarter)" userId="S::grace.lawson@wales.nhs.uk::88c6baf7-06f7-4e16-85cb-71260126bd16" providerId="AD" clId="Web-{28D4B03C-E760-E81C-9031-AC2F47B195A1}" dt="2024-05-20T15:44:19.698" v="39" actId="1076"/>
        <pc:sldMkLst>
          <pc:docMk/>
          <pc:sldMk cId="45070733" sldId="271"/>
        </pc:sldMkLst>
        <pc:spChg chg="mod">
          <ac:chgData name="Grace Lawson (Public Health Wales - No. 2 Capital Quarter)" userId="S::grace.lawson@wales.nhs.uk::88c6baf7-06f7-4e16-85cb-71260126bd16" providerId="AD" clId="Web-{28D4B03C-E760-E81C-9031-AC2F47B195A1}" dt="2024-05-20T15:43:06.805" v="25" actId="14100"/>
          <ac:spMkLst>
            <pc:docMk/>
            <pc:sldMk cId="45070733" sldId="271"/>
            <ac:spMk id="6" creationId="{254326C0-8BFD-E833-2C63-6C9DF03C8B4E}"/>
          </ac:spMkLst>
        </pc:spChg>
        <pc:picChg chg="del">
          <ac:chgData name="Grace Lawson (Public Health Wales - No. 2 Capital Quarter)" userId="S::grace.lawson@wales.nhs.uk::88c6baf7-06f7-4e16-85cb-71260126bd16" providerId="AD" clId="Web-{28D4B03C-E760-E81C-9031-AC2F47B195A1}" dt="2024-05-20T15:42:50.430" v="21"/>
          <ac:picMkLst>
            <pc:docMk/>
            <pc:sldMk cId="45070733" sldId="271"/>
            <ac:picMk id="2" creationId="{2B273185-31F0-1EC9-94DF-A13CFF7C4195}"/>
          </ac:picMkLst>
        </pc:picChg>
        <pc:picChg chg="add del mod modCrop">
          <ac:chgData name="Grace Lawson (Public Health Wales - No. 2 Capital Quarter)" userId="S::grace.lawson@wales.nhs.uk::88c6baf7-06f7-4e16-85cb-71260126bd16" providerId="AD" clId="Web-{28D4B03C-E760-E81C-9031-AC2F47B195A1}" dt="2024-05-20T15:44:06.119" v="33"/>
          <ac:picMkLst>
            <pc:docMk/>
            <pc:sldMk cId="45070733" sldId="271"/>
            <ac:picMk id="5" creationId="{5415A5D5-5C76-77A7-DAF4-81799FB231B3}"/>
          </ac:picMkLst>
        </pc:picChg>
        <pc:picChg chg="add mod">
          <ac:chgData name="Grace Lawson (Public Health Wales - No. 2 Capital Quarter)" userId="S::grace.lawson@wales.nhs.uk::88c6baf7-06f7-4e16-85cb-71260126bd16" providerId="AD" clId="Web-{28D4B03C-E760-E81C-9031-AC2F47B195A1}" dt="2024-05-20T15:44:19.698" v="39" actId="1076"/>
          <ac:picMkLst>
            <pc:docMk/>
            <pc:sldMk cId="45070733" sldId="271"/>
            <ac:picMk id="8" creationId="{9B57E442-E782-6921-201B-A16F9D9F0F27}"/>
          </ac:picMkLst>
        </pc:picChg>
      </pc:sldChg>
      <pc:sldChg chg="addSp delSp modSp new del">
        <pc:chgData name="Grace Lawson (Public Health Wales - No. 2 Capital Quarter)" userId="S::grace.lawson@wales.nhs.uk::88c6baf7-06f7-4e16-85cb-71260126bd16" providerId="AD" clId="Web-{28D4B03C-E760-E81C-9031-AC2F47B195A1}" dt="2024-05-20T15:44:23.666" v="40"/>
        <pc:sldMkLst>
          <pc:docMk/>
          <pc:sldMk cId="2453066119" sldId="274"/>
        </pc:sldMkLst>
        <pc:spChg chg="add del mod">
          <ac:chgData name="Grace Lawson (Public Health Wales - No. 2 Capital Quarter)" userId="S::grace.lawson@wales.nhs.uk::88c6baf7-06f7-4e16-85cb-71260126bd16" providerId="AD" clId="Web-{28D4B03C-E760-E81C-9031-AC2F47B195A1}" dt="2024-05-20T15:40:22.552" v="5"/>
          <ac:spMkLst>
            <pc:docMk/>
            <pc:sldMk cId="2453066119" sldId="274"/>
            <ac:spMk id="2" creationId="{CD42B5DA-47B5-5704-0E21-7F13DF17AC19}"/>
          </ac:spMkLst>
        </pc:spChg>
        <pc:spChg chg="add del mod">
          <ac:chgData name="Grace Lawson (Public Health Wales - No. 2 Capital Quarter)" userId="S::grace.lawson@wales.nhs.uk::88c6baf7-06f7-4e16-85cb-71260126bd16" providerId="AD" clId="Web-{28D4B03C-E760-E81C-9031-AC2F47B195A1}" dt="2024-05-20T15:41:29.256" v="11"/>
          <ac:spMkLst>
            <pc:docMk/>
            <pc:sldMk cId="2453066119" sldId="274"/>
            <ac:spMk id="10" creationId="{0FA72D81-8EF2-9B8F-AFFA-1F57CF341CC3}"/>
          </ac:spMkLst>
        </pc:spChg>
        <pc:spChg chg="add del mod">
          <ac:chgData name="Grace Lawson (Public Health Wales - No. 2 Capital Quarter)" userId="S::grace.lawson@wales.nhs.uk::88c6baf7-06f7-4e16-85cb-71260126bd16" providerId="AD" clId="Web-{28D4B03C-E760-E81C-9031-AC2F47B195A1}" dt="2024-05-20T15:42:37.820" v="20"/>
          <ac:spMkLst>
            <pc:docMk/>
            <pc:sldMk cId="2453066119" sldId="274"/>
            <ac:spMk id="13" creationId="{2F50BA79-6EE7-A18F-0B8B-34C83D3A3098}"/>
          </ac:spMkLst>
        </pc:spChg>
        <pc:picChg chg="add del mod ord">
          <ac:chgData name="Grace Lawson (Public Health Wales - No. 2 Capital Quarter)" userId="S::grace.lawson@wales.nhs.uk::88c6baf7-06f7-4e16-85cb-71260126bd16" providerId="AD" clId="Web-{28D4B03C-E760-E81C-9031-AC2F47B195A1}" dt="2024-05-20T15:40:12.411" v="3"/>
          <ac:picMkLst>
            <pc:docMk/>
            <pc:sldMk cId="2453066119" sldId="274"/>
            <ac:picMk id="7" creationId="{D5CD10DE-ECF1-B67D-9CD1-FD1F7BA5407D}"/>
          </ac:picMkLst>
        </pc:picChg>
        <pc:picChg chg="add del mod ord">
          <ac:chgData name="Grace Lawson (Public Health Wales - No. 2 Capital Quarter)" userId="S::grace.lawson@wales.nhs.uk::88c6baf7-06f7-4e16-85cb-71260126bd16" providerId="AD" clId="Web-{28D4B03C-E760-E81C-9031-AC2F47B195A1}" dt="2024-05-20T15:40:44.021" v="8"/>
          <ac:picMkLst>
            <pc:docMk/>
            <pc:sldMk cId="2453066119" sldId="274"/>
            <ac:picMk id="8" creationId="{C568CF8A-8FAA-36C4-1210-AD9300CB9B65}"/>
          </ac:picMkLst>
        </pc:picChg>
        <pc:picChg chg="add del mod ord modCrop">
          <ac:chgData name="Grace Lawson (Public Health Wales - No. 2 Capital Quarter)" userId="S::grace.lawson@wales.nhs.uk::88c6baf7-06f7-4e16-85cb-71260126bd16" providerId="AD" clId="Web-{28D4B03C-E760-E81C-9031-AC2F47B195A1}" dt="2024-05-20T15:42:25.414" v="18"/>
          <ac:picMkLst>
            <pc:docMk/>
            <pc:sldMk cId="2453066119" sldId="274"/>
            <ac:picMk id="11" creationId="{31B6FDDD-B7E5-6FD5-75D4-966F45328EEC}"/>
          </ac:picMkLst>
        </pc:picChg>
        <pc:picChg chg="add mod ord modCrop">
          <ac:chgData name="Grace Lawson (Public Health Wales - No. 2 Capital Quarter)" userId="S::grace.lawson@wales.nhs.uk::88c6baf7-06f7-4e16-85cb-71260126bd16" providerId="AD" clId="Web-{28D4B03C-E760-E81C-9031-AC2F47B195A1}" dt="2024-05-20T15:43:56.697" v="32"/>
          <ac:picMkLst>
            <pc:docMk/>
            <pc:sldMk cId="2453066119" sldId="274"/>
            <ac:picMk id="14" creationId="{2A358A5D-6D7D-EFF3-4AD4-1226B529386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E0ED43-A537-75F8-3B40-FACDD89042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CC64B-142E-58F7-6B3F-B0517A3CF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9EEEC7A5-BEBE-218F-2CA7-7C15F21B0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543242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D23FB2A-DF5E-3AF2-38DF-C7DF865515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DCCB7028-9028-5AAA-F266-1BA4C1BB37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2F69A33-999F-7261-9535-B2A9E2043E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03976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8154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17239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3392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74840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</p:spTree>
    <p:extLst>
      <p:ext uri="{BB962C8B-B14F-4D97-AF65-F5344CB8AC3E}">
        <p14:creationId xmlns:p14="http://schemas.microsoft.com/office/powerpoint/2010/main" val="251050735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2168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48003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E04A0E-7116-D43A-EF7E-9E7B920E93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E1D216-83C4-383F-5127-29C1F1C984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2B3495-9D10-4CA2-AB77-C01FF170FF10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9D15ADB2-ED3A-0348-BADB-D21C55C9FA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2ACCC9AE-D598-DAC1-8F65-F73D0EE594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95916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t>5/30/2024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675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noifs-nobutts.co.uk/cy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afonaumasnach.llyw.cymru/cym/news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overnment/publications/proposals-for-uk-law-on-the-advertising-of-e-cigarettes/publishing-20-may-not-yet-complete#summary-table" TargetMode="External"/><Relationship Id="rId2" Type="http://schemas.openxmlformats.org/officeDocument/2006/relationships/hyperlink" Target="https://www.legislation.gov.uk/cy/ukpga/2002/36/contents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asa.org.uk/type/non_broadcast/code_section/22.html" TargetMode="External"/><Relationship Id="rId4" Type="http://schemas.openxmlformats.org/officeDocument/2006/relationships/hyperlink" Target="https://www.asa.org.uk/type/non_broadcast/code_section/21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uk/government/consultations/creating-a-smokefree-generation-and-tackling-youth-vaping/outcome/creating-a-smokefree-generation-and-tackling-youth-vaping-consultation-government-response#reducing-the-appeal-and-availability-of-vapes-to-children-flavours-displays-and-packaging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BC2B117-9A09-6816-9116-65E6B96C02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9FECE3-A7BC-645C-296E-25B886289B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5750" y="2631224"/>
            <a:ext cx="5718175" cy="726622"/>
          </a:xfrm>
        </p:spPr>
        <p:txBody>
          <a:bodyPr/>
          <a:lstStyle/>
          <a:p>
            <a:r>
              <a:rPr lang="cy-GB" sz="36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Y Gyfraith a Rheoliadau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7AC748-6A15-275E-CCF2-2EA86562BA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endParaRPr lang="en-US" dirty="0"/>
          </a:p>
        </p:txBody>
      </p:sp>
      <p:pic>
        <p:nvPicPr>
          <p:cNvPr id="7" name="Picture Placeholder 7" descr="A sign on a window&#10;&#10;Description automatically generated">
            <a:extLst>
              <a:ext uri="{FF2B5EF4-FFF2-40B4-BE49-F238E27FC236}">
                <a16:creationId xmlns:a16="http://schemas.microsoft.com/office/drawing/2014/main" id="{54AE7093-4952-F8DB-37B4-C05F71646A5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9948" y="1481427"/>
            <a:ext cx="5718175" cy="3825875"/>
          </a:xfrm>
        </p:spPr>
      </p:pic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AB445-585B-7A40-FEFF-9E2452A12A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2041" y="619378"/>
            <a:ext cx="5996464" cy="1148816"/>
          </a:xfrm>
        </p:spPr>
        <p:txBody>
          <a:bodyPr>
            <a:normAutofit/>
          </a:bodyPr>
          <a:lstStyle/>
          <a:p>
            <a:r>
              <a:rPr lang="cy-GB" sz="3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Tybaco a </a:t>
            </a:r>
            <a:r>
              <a:rPr lang="cy-GB" sz="3200" b="1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3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anghyfreithlon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54326C0-8BFD-E833-2C63-6C9DF03C8B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2041" y="1930754"/>
            <a:ext cx="11402119" cy="4307868"/>
          </a:xfrm>
        </p:spPr>
        <p:txBody>
          <a:bodyPr>
            <a:normAutofit fontScale="92500" lnSpcReduction="20000"/>
          </a:bodyPr>
          <a:lstStyle/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Nid yw tybaco a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anghyfreithlon yn cydymffurfio â deddfau rheoli tybaco. </a:t>
            </a:r>
          </a:p>
          <a:p>
            <a:endParaRPr lang="en-GB" sz="2600" dirty="0">
              <a:ea typeface="Calibri" panose="020F0502020204030204"/>
              <a:cs typeface="Arial"/>
            </a:endParaRPr>
          </a:p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Gan eu bod yn osgoi cyfreithiau sydd yno i'ch amddiffyn </a:t>
            </a:r>
            <a:r>
              <a:rPr lang="cy-GB" sz="2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mae'r risg o niwed o dybaco a </a:t>
            </a:r>
            <a:r>
              <a:rPr lang="cy-GB" sz="2200" b="1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 anghyfreithlon yn llawer uwch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</a:t>
            </a:r>
          </a:p>
          <a:p>
            <a:endParaRPr lang="en-GB" sz="2600" dirty="0">
              <a:ea typeface="Calibri" panose="020F0502020204030204"/>
              <a:cs typeface="Arial"/>
            </a:endParaRPr>
          </a:p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Swyddogion Safonau Masnach yng Nghymru ac ar draws y DU yn dweud bod y farchnad yn gorlifo â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heb eu rheoleiddio sydd wedi’u hanelu at blant a phobl ifanc. </a:t>
            </a:r>
          </a:p>
          <a:p>
            <a:endParaRPr lang="en-GB" sz="2600" dirty="0">
              <a:ea typeface="Calibri" panose="020F0502020204030204"/>
              <a:cs typeface="Arial"/>
            </a:endParaRPr>
          </a:p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hyn yn peri pryder gan fod y cynhyrchion hyn yn cael eu gwerthu’n aml mewn lleoedd fel cartrefi a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thrwy'r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cyfryngau cymdeithasol yn ogystal â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manwerthwyr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bach. </a:t>
            </a:r>
          </a:p>
          <a:p>
            <a:endParaRPr lang="en-GB" sz="2600" dirty="0">
              <a:ea typeface="Calibri" panose="020F0502020204030204"/>
              <a:cs typeface="Arial"/>
            </a:endParaRPr>
          </a:p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Gall masnach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 thybaco anghyfreithlon roi pobl ifanc mewn perygl o ddod i gysylltiad â gweithgarwch troseddol a grwpiau troseddol.</a:t>
            </a:r>
          </a:p>
          <a:p>
            <a:endParaRPr lang="en-US" sz="3200" dirty="0">
              <a:ea typeface="Calibri" panose="020F0502020204030204"/>
              <a:cs typeface="Arial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772751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AB445-585B-7A40-FEFF-9E2452A12A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2041" y="710363"/>
            <a:ext cx="5049980" cy="1148816"/>
          </a:xfrm>
        </p:spPr>
        <p:txBody>
          <a:bodyPr>
            <a:normAutofit fontScale="87500"/>
          </a:bodyPr>
          <a:lstStyle/>
          <a:p>
            <a:r>
              <a:rPr lang="cy-GB" sz="3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Cynhyrchion anghyfreithlon: goblygiadau iechyd 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54326C0-8BFD-E833-2C63-6C9DF03C8B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2041" y="2012416"/>
            <a:ext cx="7620755" cy="422620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cynhyrchion tybaco</a:t>
            </a:r>
            <a:r>
              <a:rPr lang="cy-GB" sz="2200" b="0" i="0" strike="noStrike" cap="none" spc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 </a:t>
            </a:r>
            <a:r>
              <a:rPr lang="cy-GB" sz="2200" b="0" i="0" strike="noStrike" cap="none" spc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anghyfreithlon yn peri </a:t>
            </a:r>
            <a:r>
              <a:rPr lang="cy-GB" sz="2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risgiau iechyd ychwanegol </a:t>
            </a:r>
            <a:r>
              <a:rPr lang="cy-GB" sz="220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am 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nad ydynt yn cael eu rheoleiddio ac efallai na fyddant yn bodloni safonau'r DU.  </a:t>
            </a:r>
            <a:endParaRPr lang="en-GB" sz="2200" dirty="0">
              <a:ea typeface="Calibri" panose="020F0502020204030204"/>
              <a:cs typeface="Arial"/>
            </a:endParaRPr>
          </a:p>
          <a:p>
            <a:endParaRPr lang="en-GB" sz="2200" dirty="0">
              <a:ea typeface="Calibri" panose="020F0502020204030204"/>
              <a:cs typeface="Arial"/>
            </a:endParaRPr>
          </a:p>
          <a:p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Mae astudiaethau o </a:t>
            </a:r>
            <a:r>
              <a:rPr lang="cy-GB" sz="22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anghyfreithlon wedi canfod y canlynol: </a:t>
            </a:r>
          </a:p>
          <a:p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• Maent yn cynnwys metelau peryglus fel plwm yn ogystal â chynhwysion eraill sydd wedi'u gwahardd yn y DU</a:t>
            </a:r>
          </a:p>
          <a:p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• Maent yn cynnwys crynodiad llawer uwch o nicotin a all arwain at gynnydd mewn dibyniaeth</a:t>
            </a:r>
            <a:r>
              <a:rPr lang="cy-GB" sz="2000" dirty="0">
                <a:solidFill>
                  <a:srgbClr val="15518B"/>
                </a:solidFill>
                <a:latin typeface="Ubuntu"/>
                <a:ea typeface="Ubuntu"/>
                <a:cs typeface="Ubuntu"/>
              </a:rPr>
              <a:t> ar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nicotin ac effeithiau niweidiol cysylltiedig ar iechyd </a:t>
            </a:r>
            <a:endParaRPr lang="en-GB" sz="2000" dirty="0">
              <a:ea typeface="Calibri" panose="020F0502020204030204"/>
              <a:cs typeface="Arial"/>
            </a:endParaRPr>
          </a:p>
          <a:p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• Maent yn cael eu gwerthu mewn deunydd pacio nad yw'n cydymffurfio â rheoliadau'r DU h.y. nid oes unrhyw rybuddion nicotin arnynt</a:t>
            </a:r>
            <a:endParaRPr lang="en-GB" sz="2000" dirty="0">
              <a:ea typeface="Calibri" panose="020F0502020204030204"/>
              <a:cs typeface="Arial"/>
            </a:endParaRPr>
          </a:p>
          <a:p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• Mae </a:t>
            </a:r>
            <a:r>
              <a:rPr lang="cy-GB" sz="2000" b="0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capasiti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eu tanciau yn fwy nag y dylent fod</a:t>
            </a:r>
          </a:p>
          <a:p>
            <a:endParaRPr lang="en-US" sz="3200" dirty="0">
              <a:ea typeface="Calibri" panose="020F0502020204030204"/>
              <a:cs typeface="Arial"/>
            </a:endParaRPr>
          </a:p>
          <a:p>
            <a:endParaRPr lang="en-GB" dirty="0"/>
          </a:p>
        </p:txBody>
      </p:sp>
      <p:pic>
        <p:nvPicPr>
          <p:cNvPr id="8" name="Picture Placeholder 13">
            <a:extLst>
              <a:ext uri="{FF2B5EF4-FFF2-40B4-BE49-F238E27FC236}">
                <a16:creationId xmlns:a16="http://schemas.microsoft.com/office/drawing/2014/main" id="{9B57E442-E782-6921-201B-A16F9D9F0F2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3"/>
          <a:stretch/>
        </p:blipFill>
        <p:spPr>
          <a:xfrm>
            <a:off x="7916882" y="2301873"/>
            <a:ext cx="4025961" cy="2576662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57B073-7189-791E-7125-C349B4756D99}"/>
              </a:ext>
            </a:extLst>
          </p:cNvPr>
          <p:cNvSpPr txBox="1"/>
          <p:nvPr/>
        </p:nvSpPr>
        <p:spPr>
          <a:xfrm>
            <a:off x="7869298" y="4937159"/>
            <a:ext cx="43227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accent1"/>
                </a:solidFill>
                <a:latin typeface="Ubuntu" panose="020B0504030602030204" pitchFamily="34" charset="0"/>
              </a:rPr>
              <a:t>Delwedd</a:t>
            </a:r>
            <a:r>
              <a:rPr lang="en-GB" sz="1100" dirty="0">
                <a:solidFill>
                  <a:schemeClr val="accent1"/>
                </a:solidFill>
                <a:latin typeface="Ubuntu" panose="020B0504030602030204" pitchFamily="34" charset="0"/>
              </a:rPr>
              <a:t> </a:t>
            </a:r>
            <a:r>
              <a:rPr lang="en-GB" sz="1100" dirty="0" err="1">
                <a:solidFill>
                  <a:schemeClr val="accent1"/>
                </a:solidFill>
                <a:latin typeface="Ubuntu" panose="020B0504030602030204" pitchFamily="34" charset="0"/>
              </a:rPr>
              <a:t>gan</a:t>
            </a:r>
            <a:r>
              <a:rPr lang="en-GB" sz="1100" dirty="0">
                <a:solidFill>
                  <a:schemeClr val="accent1"/>
                </a:solidFill>
                <a:latin typeface="Ubuntu" panose="020B0504030602030204" pitchFamily="34" charset="0"/>
              </a:rPr>
              <a:t> iStock  </a:t>
            </a:r>
            <a:r>
              <a:rPr lang="en-GB" sz="1100" dirty="0" err="1">
                <a:solidFill>
                  <a:schemeClr val="accent1"/>
                </a:solidFill>
                <a:latin typeface="Ubuntu" panose="020B0504030602030204" pitchFamily="34" charset="0"/>
              </a:rPr>
              <a:t>ar</a:t>
            </a:r>
            <a:r>
              <a:rPr lang="en-GB" sz="1100" dirty="0">
                <a:solidFill>
                  <a:schemeClr val="accent1"/>
                </a:solidFill>
                <a:latin typeface="Ubuntu" panose="020B0504030602030204" pitchFamily="34" charset="0"/>
              </a:rPr>
              <a:t> </a:t>
            </a:r>
            <a:r>
              <a:rPr lang="en-GB" sz="1100" dirty="0" err="1">
                <a:solidFill>
                  <a:schemeClr val="accent1"/>
                </a:solidFill>
                <a:latin typeface="Ubuntu" panose="020B0504030602030204" pitchFamily="34" charset="0"/>
              </a:rPr>
              <a:t>gael</a:t>
            </a:r>
            <a:r>
              <a:rPr lang="en-GB" sz="1100" dirty="0">
                <a:solidFill>
                  <a:schemeClr val="accent1"/>
                </a:solidFill>
                <a:latin typeface="Ubuntu" panose="020B0504030602030204" pitchFamily="34" charset="0"/>
              </a:rPr>
              <a:t> </a:t>
            </a:r>
            <a:r>
              <a:rPr lang="en-GB" sz="1100" dirty="0" err="1">
                <a:solidFill>
                  <a:schemeClr val="accent1"/>
                </a:solidFill>
                <a:latin typeface="Ubuntu" panose="020B0504030602030204" pitchFamily="34" charset="0"/>
              </a:rPr>
              <a:t>yn</a:t>
            </a:r>
            <a:r>
              <a:rPr lang="en-GB" sz="1100" dirty="0">
                <a:solidFill>
                  <a:schemeClr val="accent1"/>
                </a:solidFill>
                <a:latin typeface="Ubuntu" panose="020B0504030602030204" pitchFamily="34" charset="0"/>
              </a:rPr>
              <a:t> </a:t>
            </a:r>
            <a:r>
              <a:rPr lang="en-GB" sz="1100" dirty="0" err="1">
                <a:solidFill>
                  <a:schemeClr val="accent1"/>
                </a:solidFill>
                <a:latin typeface="Ubuntu" panose="020B0504030602030204" pitchFamily="34" charset="0"/>
              </a:rPr>
              <a:t>Saesneg</a:t>
            </a:r>
            <a:r>
              <a:rPr lang="en-GB" sz="1100" dirty="0">
                <a:solidFill>
                  <a:schemeClr val="accent1"/>
                </a:solidFill>
                <a:latin typeface="Ubuntu" panose="020B0504030602030204" pitchFamily="34" charset="0"/>
              </a:rPr>
              <a:t> </a:t>
            </a:r>
            <a:r>
              <a:rPr lang="en-GB" sz="1100" dirty="0" err="1">
                <a:solidFill>
                  <a:schemeClr val="accent1"/>
                </a:solidFill>
                <a:latin typeface="Ubuntu" panose="020B0504030602030204" pitchFamily="34" charset="0"/>
              </a:rPr>
              <a:t>yn</a:t>
            </a:r>
            <a:r>
              <a:rPr lang="en-GB" sz="1100" dirty="0">
                <a:solidFill>
                  <a:schemeClr val="accent1"/>
                </a:solidFill>
                <a:latin typeface="Ubuntu" panose="020B0504030602030204" pitchFamily="34" charset="0"/>
              </a:rPr>
              <a:t> </a:t>
            </a:r>
            <a:r>
              <a:rPr lang="en-GB" sz="1100" dirty="0" err="1">
                <a:solidFill>
                  <a:schemeClr val="accent1"/>
                </a:solidFill>
                <a:latin typeface="Ubuntu" panose="020B0504030602030204" pitchFamily="34" charset="0"/>
              </a:rPr>
              <a:t>unig</a:t>
            </a:r>
            <a:r>
              <a:rPr lang="en-GB" sz="1100" dirty="0">
                <a:solidFill>
                  <a:schemeClr val="accent1"/>
                </a:solidFill>
                <a:latin typeface="Ubuntu" panose="020B0504030602030204" pitchFamily="34" charset="0"/>
              </a:rPr>
              <a:t>. </a:t>
            </a:r>
            <a:r>
              <a:rPr lang="en-GB" sz="1100" dirty="0" err="1">
                <a:solidFill>
                  <a:schemeClr val="accent1"/>
                </a:solidFill>
                <a:latin typeface="Ubuntu" panose="020B0504030602030204" pitchFamily="34" charset="0"/>
              </a:rPr>
              <a:t>Ymddiheurwn</a:t>
            </a:r>
            <a:r>
              <a:rPr lang="en-GB" sz="1100" dirty="0">
                <a:solidFill>
                  <a:schemeClr val="accent1"/>
                </a:solidFill>
                <a:latin typeface="Ubuntu" panose="020B0504030602030204" pitchFamily="34" charset="0"/>
              </a:rPr>
              <a:t> am </a:t>
            </a:r>
            <a:r>
              <a:rPr lang="en-GB" sz="1100" dirty="0" err="1">
                <a:solidFill>
                  <a:schemeClr val="accent1"/>
                </a:solidFill>
                <a:latin typeface="Ubuntu" panose="020B0504030602030204" pitchFamily="34" charset="0"/>
              </a:rPr>
              <a:t>hyn</a:t>
            </a:r>
            <a:r>
              <a:rPr lang="en-GB" sz="1100" dirty="0">
                <a:solidFill>
                  <a:schemeClr val="accent1"/>
                </a:solidFill>
                <a:latin typeface="Ubuntu" panose="020B05040306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0707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AB445-585B-7A40-FEFF-9E2452A12A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4787" y="744483"/>
            <a:ext cx="5781213" cy="1148816"/>
          </a:xfrm>
        </p:spPr>
        <p:txBody>
          <a:bodyPr>
            <a:normAutofit fontScale="87500"/>
          </a:bodyPr>
          <a:lstStyle/>
          <a:p>
            <a:r>
              <a:rPr lang="cy-GB" sz="32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Sut i adnabod cynhyrchion tybaco neu </a:t>
            </a:r>
            <a:r>
              <a:rPr lang="cy-GB" sz="3200" b="1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32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anghyfreithlon:</a:t>
            </a:r>
            <a:endParaRPr lang="en-GB" dirty="0">
              <a:solidFill>
                <a:srgbClr val="285087"/>
              </a:solidFill>
              <a:latin typeface="Ubuntu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54326C0-8BFD-E833-2C63-6C9DF03C8B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3660" y="2093241"/>
            <a:ext cx="11564679" cy="3381093"/>
          </a:xfrm>
          <a:solidFill>
            <a:srgbClr val="285087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t">
            <a:normAutofit fontScale="975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y-GB" sz="20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Os yw rhywun yn gwerthu sigaréts neu </a:t>
            </a:r>
            <a:r>
              <a:rPr lang="cy-GB" sz="20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0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i blant a phobl ifanc, mae hyn yn anghyfreithlon.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y-GB" sz="20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Os nad yw cynhyrchion yn cynnwys rhybuddion iechyd am nicotin, mae hyn yn anghyfreithlon.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y-GB" sz="20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Os oes gan </a:t>
            </a:r>
            <a:r>
              <a:rPr lang="cy-GB" sz="20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</a:t>
            </a:r>
            <a:r>
              <a:rPr lang="cy-GB" sz="20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danc sy’n fwy nag y dylai fod neu </a:t>
            </a:r>
            <a:r>
              <a:rPr lang="cy-GB" sz="20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gapasiti</a:t>
            </a:r>
            <a:r>
              <a:rPr lang="cy-GB" sz="20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‘pwffio’ mwy nag arfer, mae hyn yn anghyfreithlon.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y-GB" sz="20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Os yw sigaréts yn cael eu gwerthu’n unigol, mae hyn yn anghyfreithlon.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y-GB" sz="20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Os yw cynhyrchion yn cael eu gwerthu am brisiau anarferol o rad maen nhw’n debygol o fod yn anghyfreithlon.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y-GB" sz="20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Os yw cynhyrchion yn cael eu gwerthu o lefydd fel tai neu drwy'r cyfryngau cymdeithasol, maen nhw’n debygol o fod yn anghyfreithlon.</a:t>
            </a:r>
            <a:r>
              <a:rPr lang="cy-GB" sz="2000" dirty="0">
                <a:solidFill>
                  <a:srgbClr val="24FFC0"/>
                </a:solidFill>
                <a:latin typeface="Ubuntu"/>
                <a:ea typeface="Ubuntu"/>
                <a:cs typeface="Ubuntu"/>
              </a:rPr>
              <a:t> </a:t>
            </a:r>
            <a:endParaRPr lang="en-US" sz="3200" dirty="0">
              <a:ea typeface="Calibri" panose="020F0502020204030204"/>
              <a:cs typeface="Arial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416596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54326C0-8BFD-E833-2C63-6C9DF03C8B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1537" y="1984739"/>
            <a:ext cx="7570236" cy="3961664"/>
          </a:xfrm>
          <a:solidFill>
            <a:schemeClr val="accent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r>
              <a:rPr lang="cy-GB" sz="330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Gallwch roi gwybod yn ddienw am dybaco neu </a:t>
            </a:r>
            <a:r>
              <a:rPr lang="cy-GB" sz="330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330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sy’n cael eu gwerthu’n anghyfreithlon yng Nghymru drwy’r canlynol:</a:t>
            </a:r>
          </a:p>
          <a:p>
            <a:endParaRPr lang="en-GB" sz="3300" dirty="0">
              <a:solidFill>
                <a:srgbClr val="285087"/>
              </a:solidFill>
              <a:ea typeface="Calibri" panose="020F0502020204030204"/>
              <a:cs typeface="Arial"/>
            </a:endParaRPr>
          </a:p>
          <a:p>
            <a:r>
              <a:rPr lang="cy-GB" sz="330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Crimestoppers</a:t>
            </a:r>
            <a:r>
              <a:rPr lang="cy-GB" sz="330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(0800 555 111)</a:t>
            </a:r>
          </a:p>
          <a:p>
            <a:endParaRPr lang="en-GB" sz="3300" dirty="0">
              <a:solidFill>
                <a:srgbClr val="285087"/>
              </a:solidFill>
              <a:ea typeface="Calibri" panose="020F0502020204030204"/>
              <a:cs typeface="Arial"/>
            </a:endParaRPr>
          </a:p>
          <a:p>
            <a:r>
              <a:rPr lang="cy-GB" sz="330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Cysylltwch ag adran Safonau Masnach eich cyngor lleol</a:t>
            </a:r>
          </a:p>
          <a:p>
            <a:endParaRPr lang="en-GB" sz="3300" dirty="0">
              <a:solidFill>
                <a:srgbClr val="285087"/>
              </a:solidFill>
              <a:ea typeface="Calibri" panose="020F0502020204030204"/>
              <a:cs typeface="Arial"/>
            </a:endParaRPr>
          </a:p>
          <a:p>
            <a:r>
              <a:rPr lang="cy-GB" sz="330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Ffoniwch 101 (ymholiadau‘r heddlu nad ydynt yn achos brys)</a:t>
            </a:r>
          </a:p>
          <a:p>
            <a:endParaRPr lang="en-GB" sz="3300" dirty="0">
              <a:solidFill>
                <a:srgbClr val="285087"/>
              </a:solidFill>
              <a:ea typeface="Calibri" panose="020F0502020204030204"/>
              <a:cs typeface="Arial"/>
            </a:endParaRPr>
          </a:p>
          <a:p>
            <a:r>
              <a:rPr lang="cy-GB" sz="330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Rhowch wybod</a:t>
            </a:r>
            <a:r>
              <a:rPr lang="cy-GB" sz="330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330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ar-lein yn </a:t>
            </a:r>
            <a:r>
              <a:rPr lang="cy-GB" sz="3300" i="0" strike="noStrike" cap="none" spc="0" baseline="0" dirty="0">
                <a:solidFill>
                  <a:schemeClr val="tx2"/>
                </a:solidFill>
                <a:effectLst/>
                <a:latin typeface="Ubuntu"/>
                <a:ea typeface="Ubuntu"/>
                <a:cs typeface="Ubunt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dimesgus.byth</a:t>
            </a:r>
            <a:endParaRPr lang="en-GB" sz="3300" dirty="0">
              <a:solidFill>
                <a:schemeClr val="tx2"/>
              </a:solidFill>
              <a:latin typeface="Ubuntu"/>
              <a:ea typeface="Calibri" panose="020F0502020204030204"/>
              <a:cs typeface="Arial"/>
            </a:endParaRPr>
          </a:p>
          <a:p>
            <a:endParaRPr lang="en-GB" dirty="0"/>
          </a:p>
        </p:txBody>
      </p:sp>
      <p:pic>
        <p:nvPicPr>
          <p:cNvPr id="5" name="Picture 4" descr="A blue and white chat bubble&#10;&#10;Description automatically generated">
            <a:extLst>
              <a:ext uri="{FF2B5EF4-FFF2-40B4-BE49-F238E27FC236}">
                <a16:creationId xmlns:a16="http://schemas.microsoft.com/office/drawing/2014/main" id="{1FEFA2A1-313C-59B5-A4B3-B47C93ADC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4052" y="177396"/>
            <a:ext cx="3984209" cy="30964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85EF976-16D3-FD10-D2EF-A61B464619BC}"/>
              </a:ext>
            </a:extLst>
          </p:cNvPr>
          <p:cNvSpPr txBox="1"/>
          <p:nvPr/>
        </p:nvSpPr>
        <p:spPr>
          <a:xfrm rot="21165866">
            <a:off x="8716366" y="583402"/>
            <a:ext cx="3222716" cy="156966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24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Siaradwch â rhywun rydych chi'n ymddiried ynddyn nhw!</a:t>
            </a:r>
            <a:endParaRPr lang="en-US" sz="2400" dirty="0">
              <a:solidFill>
                <a:srgbClr val="285087"/>
              </a:solidFill>
              <a:latin typeface="Ubuntu"/>
            </a:endParaRPr>
          </a:p>
        </p:txBody>
      </p:sp>
      <p:pic>
        <p:nvPicPr>
          <p:cNvPr id="8" name="Picture 7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C4A0EE5F-8289-30CD-1A8C-262B40096A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9115" y="3335505"/>
            <a:ext cx="2741037" cy="3087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05211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640411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8">
            <a:extLst>
              <a:ext uri="{FF2B5EF4-FFF2-40B4-BE49-F238E27FC236}">
                <a16:creationId xmlns:a16="http://schemas.microsoft.com/office/drawing/2014/main" id="{66B86B8D-C4FE-4012-E31D-AFFBB2663D4C}"/>
              </a:ext>
            </a:extLst>
          </p:cNvPr>
          <p:cNvSpPr txBox="1"/>
          <p:nvPr/>
        </p:nvSpPr>
        <p:spPr>
          <a:xfrm>
            <a:off x="296090" y="832485"/>
            <a:ext cx="5527194" cy="13255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Ubuntu" panose="020B0504030602030204" pitchFamily="34" charset="0"/>
                <a:ea typeface="+mj-ea"/>
                <a:cs typeface="+mj-cs"/>
              </a:defRPr>
            </a:lvl1pPr>
          </a:lstStyle>
          <a:p>
            <a:r>
              <a:rPr lang="cy-GB" sz="32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Pam mae'r gyfraith a rheoleiddio yn bwysig?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19C5A2-0BB8-B79F-A451-345FF63AC383}"/>
              </a:ext>
            </a:extLst>
          </p:cNvPr>
          <p:cNvSpPr txBox="1"/>
          <p:nvPr/>
        </p:nvSpPr>
        <p:spPr>
          <a:xfrm>
            <a:off x="224970" y="1926431"/>
            <a:ext cx="11670940" cy="553997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Diben deddfau yw </a:t>
            </a:r>
            <a:r>
              <a:rPr lang="cy-GB" sz="22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amddiffyn ein diogelwch, 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ar y cyd ac yn unigol,</a:t>
            </a:r>
            <a:r>
              <a:rPr lang="cy-GB" sz="22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a gwarantu ein </a:t>
            </a:r>
            <a:r>
              <a:rPr lang="cy-GB" sz="22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rhyddid sylfaenol. 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Gall deddfau fod yn berthnasol i ddinasyddion a sefydliadau.</a:t>
            </a:r>
          </a:p>
          <a:p>
            <a:endParaRPr lang="en-GB" sz="2200" dirty="0">
              <a:solidFill>
                <a:srgbClr val="285087"/>
              </a:solidFill>
              <a:latin typeface="Ubuntu" panose="020B0504030602030204" pitchFamily="34" charset="0"/>
            </a:endParaRPr>
          </a:p>
          <a:p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Mae'r gyfraith a rheoleiddio yn chwarae rhan allweddol wrth leihau cyfraddau niwed sy’n cael eu hachosi gan smygu a fepio. Mae'n gwneud hynny drwy:</a:t>
            </a:r>
          </a:p>
          <a:p>
            <a:endParaRPr lang="en-GB" sz="2200" dirty="0">
              <a:solidFill>
                <a:srgbClr val="285087"/>
              </a:solidFill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gyfyngu ar fynediad iddynt, yn enwedig ar gyfer plant a phobl ifanc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darparu gwybodaeth fel y gall darpar ddefnyddwyr wneud dewisiadau gwybodus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gweithredu safonau ar gyfer y cynhyrchion sydd ar gael (er enghraifft crynodiad nicotin, cynhwysion gwaharddedig) </a:t>
            </a:r>
            <a:endParaRPr lang="en-GB" dirty="0">
              <a:solidFill>
                <a:srgbClr val="285087"/>
              </a:solidFill>
              <a:latin typeface="Ubuntu" panose="020B05040306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cyfyngu ar sut y gall diwydiant hyrwyddo cynhyrchion i annog pobl i’w defnyddio (er enghraifft cyfyngiadau ar hysbysebu)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cyfyngu lle y gall pobl smygu (er enghraifft ysgolion, ysbytai a meysydd chwarae di-fwg)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285087"/>
              </a:solidFill>
              <a:cs typeface="Calibri"/>
            </a:endParaRP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332778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8">
            <a:extLst>
              <a:ext uri="{FF2B5EF4-FFF2-40B4-BE49-F238E27FC236}">
                <a16:creationId xmlns:a16="http://schemas.microsoft.com/office/drawing/2014/main" id="{66B86B8D-C4FE-4012-E31D-AFFBB2663D4C}"/>
              </a:ext>
            </a:extLst>
          </p:cNvPr>
          <p:cNvSpPr txBox="1"/>
          <p:nvPr/>
        </p:nvSpPr>
        <p:spPr>
          <a:xfrm>
            <a:off x="212296" y="991074"/>
            <a:ext cx="5883704" cy="13255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Ubuntu" panose="020B0504030602030204" pitchFamily="34" charset="0"/>
                <a:ea typeface="+mj-ea"/>
                <a:cs typeface="+mj-cs"/>
              </a:defRPr>
            </a:lvl1pPr>
          </a:lstStyle>
          <a:p>
            <a:r>
              <a:rPr lang="cy-GB" sz="32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 gyfraith sy'n ymwneud â </a:t>
            </a:r>
            <a:r>
              <a:rPr lang="cy-GB" sz="3200" b="1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32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a </a:t>
            </a:r>
            <a:r>
              <a:rPr lang="cy-GB" sz="3200" b="1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endParaRPr lang="en-GB" sz="3200" b="1" dirty="0">
              <a:solidFill>
                <a:srgbClr val="285087"/>
              </a:solidFill>
              <a:latin typeface="Ubuntu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19C5A2-0BB8-B79F-A451-345FF63AC383}"/>
              </a:ext>
            </a:extLst>
          </p:cNvPr>
          <p:cNvSpPr txBox="1"/>
          <p:nvPr/>
        </p:nvSpPr>
        <p:spPr>
          <a:xfrm>
            <a:off x="251360" y="2095764"/>
            <a:ext cx="11680836" cy="409342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Mae'r cyfreithiau sy'n ymwneud â chynhyrchion </a:t>
            </a:r>
            <a:r>
              <a:rPr lang="cy-GB" sz="20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a </a:t>
            </a:r>
            <a:r>
              <a:rPr lang="cy-GB" sz="20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yng Nghymru a gweddill y DU fel arfer yn gysylltiedig â deddfwriaeth tybaco.</a:t>
            </a:r>
          </a:p>
          <a:p>
            <a:endParaRPr lang="en-GB" sz="2000" dirty="0">
              <a:solidFill>
                <a:srgbClr val="285087"/>
              </a:solidFill>
              <a:latin typeface="Ubuntu" panose="020B0504030602030204" pitchFamily="34" charset="0"/>
            </a:endParaRPr>
          </a:p>
          <a:p>
            <a:r>
              <a:rPr lang="cy-GB" sz="20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Yng Nghymru a gweddill y DU, mae’n anghyfreithlon:</a:t>
            </a:r>
          </a:p>
          <a:p>
            <a:endParaRPr lang="en-US" sz="2000" b="1" dirty="0">
              <a:solidFill>
                <a:srgbClr val="285087"/>
              </a:solidFill>
              <a:latin typeface="Ubuntu" panose="020B0504030602030204" pitchFamily="34" charset="0"/>
              <a:cs typeface="Calibri Ligh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Gwerthu tybaco neu ddyfeisiau </a:t>
            </a:r>
            <a:r>
              <a:rPr lang="cy-GB" sz="20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(</a:t>
            </a:r>
            <a:r>
              <a:rPr lang="cy-GB" sz="20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), sigaréts electronig (e-sigaréts) neu e-hylifau sy'n cynnwys nicotin i</a:t>
            </a:r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20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unrhyw un o dan 18 oed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I oedolion brynu (neu geisio prynu) y cynhyrchion hyn i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20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unrhyw un o dan 18 oed</a:t>
            </a:r>
            <a:r>
              <a:rPr lang="cy-GB" sz="2000" b="0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. </a:t>
            </a: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Gelwir hyn yn 'brynu drwy ddirprwy'. </a:t>
            </a:r>
          </a:p>
          <a:p>
            <a:endParaRPr lang="en-US" sz="2000" dirty="0">
              <a:solidFill>
                <a:srgbClr val="002060"/>
              </a:solidFill>
              <a:latin typeface="Ubuntu" panose="020B0504030602030204" pitchFamily="34" charset="0"/>
              <a:ea typeface="+mn-lt"/>
              <a:cs typeface="+mn-lt"/>
            </a:endParaRPr>
          </a:p>
          <a:p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Os canfyddir bod manwerthwyr neu unigolion yn torri’r gyfraith, gellir</a:t>
            </a:r>
            <a:r>
              <a:rPr lang="cy-GB" sz="20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eu </a:t>
            </a:r>
            <a:r>
              <a:rPr lang="cy-GB" sz="2000" b="1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herlyn</a:t>
            </a: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. </a:t>
            </a:r>
          </a:p>
          <a:p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</a:t>
            </a:r>
            <a:r>
              <a:rPr lang="cy-GB" sz="2000" b="0" i="0" strike="noStrike" cap="none" spc="0" baseline="0" dirty="0">
                <a:solidFill>
                  <a:schemeClr val="tx2"/>
                </a:solidFill>
                <a:effectLst/>
                <a:latin typeface="Ubuntu"/>
                <a:ea typeface="Ubuntu"/>
                <a:cs typeface="Ubunt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Safonau Masnach Cymru</a:t>
            </a: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yn darparu enghreifftiau lle mae camau cyfreithiol wedi'u cymryd yn erbyn </a:t>
            </a:r>
            <a:r>
              <a:rPr lang="cy-GB" sz="20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manwerthwyr</a:t>
            </a: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.</a:t>
            </a:r>
            <a:endParaRPr lang="en-US" sz="2000" dirty="0">
              <a:solidFill>
                <a:srgbClr val="285087"/>
              </a:solidFill>
              <a:latin typeface="Ubuntu"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23715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8">
            <a:extLst>
              <a:ext uri="{FF2B5EF4-FFF2-40B4-BE49-F238E27FC236}">
                <a16:creationId xmlns:a16="http://schemas.microsoft.com/office/drawing/2014/main" id="{66B86B8D-C4FE-4012-E31D-AFFBB2663D4C}"/>
              </a:ext>
            </a:extLst>
          </p:cNvPr>
          <p:cNvSpPr txBox="1"/>
          <p:nvPr/>
        </p:nvSpPr>
        <p:spPr>
          <a:xfrm>
            <a:off x="224970" y="791190"/>
            <a:ext cx="6400419" cy="1325563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Ubuntu" panose="020B0504030602030204" pitchFamily="34" charset="0"/>
                <a:ea typeface="+mj-ea"/>
                <a:cs typeface="+mj-cs"/>
              </a:defRPr>
            </a:lvl1pPr>
          </a:lstStyle>
          <a:p>
            <a:r>
              <a:rPr lang="cy-GB" sz="32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Rheoliadau Tybaco a Chynhyrchion Cysylltiedig 2016 (TRPR)</a:t>
            </a:r>
            <a:endParaRPr lang="en-GB" sz="3200" b="1" dirty="0">
              <a:solidFill>
                <a:srgbClr val="285087"/>
              </a:solidFill>
              <a:latin typeface="Ubuntu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19C5A2-0BB8-B79F-A451-345FF63AC383}"/>
              </a:ext>
            </a:extLst>
          </p:cNvPr>
          <p:cNvSpPr txBox="1"/>
          <p:nvPr/>
        </p:nvSpPr>
        <p:spPr>
          <a:xfrm>
            <a:off x="224970" y="2273991"/>
            <a:ext cx="7212672" cy="489364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Mae'r rhan fwyaf o'r cyfyngiadau ar gyfer tybaco a chynhyrchion </a:t>
            </a:r>
            <a:r>
              <a:rPr lang="cy-GB" sz="20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yng Nghymru a Lloegr yn rhan o’r Rheoliadau</a:t>
            </a:r>
            <a:r>
              <a:rPr lang="cy-GB" sz="20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Tybaco a Chynhyrchion Cysylltiedig</a:t>
            </a: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sy’n anelu at y canlynol:</a:t>
            </a:r>
          </a:p>
          <a:p>
            <a:endParaRPr lang="en-GB" sz="2000" dirty="0">
              <a:solidFill>
                <a:srgbClr val="285087"/>
              </a:solidFill>
              <a:latin typeface="Ubuntu" panose="020B050403060203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Gweithredu safonau ar gyfer diogelwch ac ansawdd </a:t>
            </a:r>
            <a:endParaRPr lang="en-GB" sz="2000" dirty="0">
              <a:solidFill>
                <a:srgbClr val="285087"/>
              </a:solidFill>
              <a:latin typeface="Ubuntu" panose="020B0504030602030204" pitchFamily="34" charset="0"/>
              <a:cs typeface="Calibri Light"/>
            </a:endParaRPr>
          </a:p>
          <a:p>
            <a:pPr marL="342900" indent="-342900">
              <a:buFont typeface="Arial"/>
              <a:buChar char="•"/>
            </a:pPr>
            <a:endParaRPr lang="cy-GB" sz="2000" dirty="0">
              <a:solidFill>
                <a:srgbClr val="285087"/>
              </a:solidFill>
              <a:latin typeface="Ubuntu"/>
              <a:ea typeface="Ubuntu"/>
              <a:cs typeface="Ubuntu"/>
            </a:endParaRPr>
          </a:p>
          <a:p>
            <a:pPr marL="342900" indent="-342900">
              <a:buFont typeface="Arial"/>
              <a:buChar char="•"/>
            </a:pP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Sicrhau bod gan ddefnyddwyr wybodaeth fel y </a:t>
            </a:r>
            <a:r>
              <a:rPr lang="cy-GB" sz="20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gallant</a:t>
            </a: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wneud dewisiadau gwybodus</a:t>
            </a:r>
            <a:endParaRPr lang="en-GB" sz="2000" dirty="0">
              <a:solidFill>
                <a:srgbClr val="285087"/>
              </a:solidFill>
              <a:latin typeface="Calibri"/>
              <a:ea typeface="Calibri"/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cy-GB" sz="2000" dirty="0">
              <a:solidFill>
                <a:srgbClr val="285087"/>
              </a:solidFill>
              <a:latin typeface="Ubuntu"/>
              <a:ea typeface="Ubuntu"/>
              <a:cs typeface="Ubuntu"/>
            </a:endParaRPr>
          </a:p>
          <a:p>
            <a:pPr marL="342900" indent="-342900">
              <a:buFont typeface="Arial"/>
              <a:buChar char="•"/>
            </a:pPr>
            <a:r>
              <a:rPr lang="cy-GB" sz="20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 </a:t>
            </a: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Amddiffyn plant rhag dechrau defnyddio'r cynhyrchion hyn</a:t>
            </a:r>
            <a:endParaRPr lang="en-GB" sz="2000" dirty="0">
              <a:solidFill>
                <a:srgbClr val="285087"/>
              </a:solidFill>
              <a:latin typeface="Ubuntu"/>
            </a:endParaRPr>
          </a:p>
          <a:p>
            <a:endParaRPr lang="en-GB" sz="2400" dirty="0">
              <a:solidFill>
                <a:srgbClr val="285087"/>
              </a:solidFill>
              <a:cs typeface="Calibri"/>
            </a:endParaRP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4" name="Picture Placeholder 10" descr="A sign on a pole&#10;&#10;Description automatically generated">
            <a:extLst>
              <a:ext uri="{FF2B5EF4-FFF2-40B4-BE49-F238E27FC236}">
                <a16:creationId xmlns:a16="http://schemas.microsoft.com/office/drawing/2014/main" id="{AE30C9FE-2254-10FD-FB72-AF533B0287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3"/>
          <a:stretch/>
        </p:blipFill>
        <p:spPr>
          <a:xfrm>
            <a:off x="7535600" y="1849433"/>
            <a:ext cx="4382220" cy="2822674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A6C0A4A-1741-EE92-EC57-928507E1B961}"/>
              </a:ext>
            </a:extLst>
          </p:cNvPr>
          <p:cNvSpPr txBox="1"/>
          <p:nvPr/>
        </p:nvSpPr>
        <p:spPr>
          <a:xfrm>
            <a:off x="7595119" y="4720814"/>
            <a:ext cx="4322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err="1">
                <a:solidFill>
                  <a:schemeClr val="accent1"/>
                </a:solidFill>
                <a:latin typeface="Ubuntu" panose="020B0504030602030204" pitchFamily="34" charset="0"/>
              </a:rPr>
              <a:t>Delwedd</a:t>
            </a:r>
            <a:r>
              <a:rPr lang="en-GB" sz="1200" dirty="0">
                <a:solidFill>
                  <a:schemeClr val="accent1"/>
                </a:solidFill>
                <a:latin typeface="Ubuntu" panose="020B0504030602030204" pitchFamily="34" charset="0"/>
              </a:rPr>
              <a:t> </a:t>
            </a:r>
            <a:r>
              <a:rPr lang="en-GB" sz="1200" dirty="0" err="1">
                <a:solidFill>
                  <a:schemeClr val="accent1"/>
                </a:solidFill>
                <a:latin typeface="Ubuntu" panose="020B0504030602030204" pitchFamily="34" charset="0"/>
              </a:rPr>
              <a:t>ar</a:t>
            </a:r>
            <a:r>
              <a:rPr lang="en-GB" sz="1200" dirty="0">
                <a:solidFill>
                  <a:schemeClr val="accent1"/>
                </a:solidFill>
                <a:latin typeface="Ubuntu" panose="020B0504030602030204" pitchFamily="34" charset="0"/>
              </a:rPr>
              <a:t> </a:t>
            </a:r>
            <a:r>
              <a:rPr lang="en-GB" sz="1200" dirty="0" err="1">
                <a:solidFill>
                  <a:schemeClr val="accent1"/>
                </a:solidFill>
                <a:latin typeface="Ubuntu" panose="020B0504030602030204" pitchFamily="34" charset="0"/>
              </a:rPr>
              <a:t>gael</a:t>
            </a:r>
            <a:r>
              <a:rPr lang="en-GB" sz="1200" dirty="0">
                <a:solidFill>
                  <a:schemeClr val="accent1"/>
                </a:solidFill>
                <a:latin typeface="Ubuntu" panose="020B0504030602030204" pitchFamily="34" charset="0"/>
              </a:rPr>
              <a:t> </a:t>
            </a:r>
            <a:r>
              <a:rPr lang="en-GB" sz="1200" dirty="0" err="1">
                <a:solidFill>
                  <a:schemeClr val="accent1"/>
                </a:solidFill>
                <a:latin typeface="Ubuntu" panose="020B0504030602030204" pitchFamily="34" charset="0"/>
              </a:rPr>
              <a:t>yn</a:t>
            </a:r>
            <a:r>
              <a:rPr lang="en-GB" sz="1200" dirty="0">
                <a:solidFill>
                  <a:schemeClr val="accent1"/>
                </a:solidFill>
                <a:latin typeface="Ubuntu" panose="020B0504030602030204" pitchFamily="34" charset="0"/>
              </a:rPr>
              <a:t> </a:t>
            </a:r>
            <a:r>
              <a:rPr lang="en-GB" sz="1200" dirty="0" err="1">
                <a:solidFill>
                  <a:schemeClr val="accent1"/>
                </a:solidFill>
                <a:latin typeface="Ubuntu" panose="020B0504030602030204" pitchFamily="34" charset="0"/>
              </a:rPr>
              <a:t>Saesneg</a:t>
            </a:r>
            <a:r>
              <a:rPr lang="en-GB" sz="1200" dirty="0">
                <a:solidFill>
                  <a:schemeClr val="accent1"/>
                </a:solidFill>
                <a:latin typeface="Ubuntu" panose="020B0504030602030204" pitchFamily="34" charset="0"/>
              </a:rPr>
              <a:t> </a:t>
            </a:r>
            <a:r>
              <a:rPr lang="en-GB" sz="1200" dirty="0" err="1">
                <a:solidFill>
                  <a:schemeClr val="accent1"/>
                </a:solidFill>
                <a:latin typeface="Ubuntu" panose="020B0504030602030204" pitchFamily="34" charset="0"/>
              </a:rPr>
              <a:t>yn</a:t>
            </a:r>
            <a:r>
              <a:rPr lang="en-GB" sz="1200" dirty="0">
                <a:solidFill>
                  <a:schemeClr val="accent1"/>
                </a:solidFill>
                <a:latin typeface="Ubuntu" panose="020B0504030602030204" pitchFamily="34" charset="0"/>
              </a:rPr>
              <a:t> </a:t>
            </a:r>
            <a:r>
              <a:rPr lang="en-GB" sz="1200" dirty="0" err="1">
                <a:solidFill>
                  <a:schemeClr val="accent1"/>
                </a:solidFill>
                <a:latin typeface="Ubuntu" panose="020B0504030602030204" pitchFamily="34" charset="0"/>
              </a:rPr>
              <a:t>unig</a:t>
            </a:r>
            <a:r>
              <a:rPr lang="en-GB" sz="1200" dirty="0">
                <a:solidFill>
                  <a:schemeClr val="accent1"/>
                </a:solidFill>
                <a:latin typeface="Ubuntu" panose="020B0504030602030204" pitchFamily="34" charset="0"/>
              </a:rPr>
              <a:t>. </a:t>
            </a:r>
            <a:r>
              <a:rPr lang="en-GB" sz="1200" dirty="0" err="1">
                <a:solidFill>
                  <a:schemeClr val="accent1"/>
                </a:solidFill>
                <a:latin typeface="Ubuntu" panose="020B0504030602030204" pitchFamily="34" charset="0"/>
              </a:rPr>
              <a:t>Ymddiheurwn</a:t>
            </a:r>
            <a:r>
              <a:rPr lang="en-GB" sz="1200" dirty="0">
                <a:solidFill>
                  <a:schemeClr val="accent1"/>
                </a:solidFill>
                <a:latin typeface="Ubuntu" panose="020B0504030602030204" pitchFamily="34" charset="0"/>
              </a:rPr>
              <a:t> am </a:t>
            </a:r>
            <a:r>
              <a:rPr lang="en-GB" sz="1200" dirty="0" err="1">
                <a:solidFill>
                  <a:schemeClr val="accent1"/>
                </a:solidFill>
                <a:latin typeface="Ubuntu" panose="020B0504030602030204" pitchFamily="34" charset="0"/>
              </a:rPr>
              <a:t>hyn</a:t>
            </a:r>
            <a:r>
              <a:rPr lang="en-GB" sz="1200" dirty="0">
                <a:solidFill>
                  <a:schemeClr val="accent1"/>
                </a:solidFill>
                <a:latin typeface="Ubuntu" panose="020B05040306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05205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8">
            <a:extLst>
              <a:ext uri="{FF2B5EF4-FFF2-40B4-BE49-F238E27FC236}">
                <a16:creationId xmlns:a16="http://schemas.microsoft.com/office/drawing/2014/main" id="{66B86B8D-C4FE-4012-E31D-AFFBB2663D4C}"/>
              </a:ext>
            </a:extLst>
          </p:cNvPr>
          <p:cNvSpPr txBox="1"/>
          <p:nvPr/>
        </p:nvSpPr>
        <p:spPr>
          <a:xfrm>
            <a:off x="224970" y="10255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Ubuntu" panose="020B0504030602030204" pitchFamily="34" charset="0"/>
                <a:ea typeface="+mj-ea"/>
                <a:cs typeface="+mj-cs"/>
              </a:defRPr>
            </a:lvl1pPr>
          </a:lstStyle>
          <a:p>
            <a:r>
              <a:rPr lang="cy-GB" sz="3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Rheolau TRPR ar gyfer </a:t>
            </a:r>
            <a:r>
              <a:rPr lang="cy-GB" sz="3200" b="1" i="0" strike="noStrike" cap="none" spc="0" baseline="0" dirty="0" err="1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3200" b="1" i="0" strike="noStrike" cap="none" spc="0" baseline="0" dirty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:</a:t>
            </a:r>
            <a:endParaRPr lang="en-GB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19C5A2-0BB8-B79F-A451-345FF63AC383}"/>
              </a:ext>
            </a:extLst>
          </p:cNvPr>
          <p:cNvSpPr txBox="1"/>
          <p:nvPr/>
        </p:nvSpPr>
        <p:spPr>
          <a:xfrm>
            <a:off x="224970" y="1875423"/>
            <a:ext cx="11670940" cy="520142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cy-GB" sz="2000" b="0" i="0" strike="noStrike" cap="none" spc="0" baseline="0" dirty="0">
                <a:solidFill>
                  <a:srgbClr val="002060"/>
                </a:solidFill>
                <a:effectLst/>
                <a:latin typeface="Ubuntu"/>
                <a:ea typeface="Ubuntu"/>
                <a:cs typeface="Ubuntu"/>
              </a:rPr>
              <a:t>• </a:t>
            </a: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Ni ddylai tanciau e-sigaréts fod yn fwy na 2ml </a:t>
            </a:r>
          </a:p>
          <a:p>
            <a:endParaRPr lang="en-GB" sz="2000" dirty="0">
              <a:solidFill>
                <a:srgbClr val="285087"/>
              </a:solidFill>
              <a:latin typeface="Ubuntu" panose="020B0504030602030204" pitchFamily="34" charset="0"/>
              <a:cs typeface="Calibri Light"/>
            </a:endParaRPr>
          </a:p>
          <a:p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• Uchafswm cyfaint e-hylif wedi'i gyfyngu i 10ml </a:t>
            </a:r>
          </a:p>
          <a:p>
            <a:endParaRPr lang="en-GB" sz="2000" dirty="0">
              <a:solidFill>
                <a:srgbClr val="285087"/>
              </a:solidFill>
              <a:latin typeface="Ubuntu" panose="020B0504030602030204" pitchFamily="34" charset="0"/>
              <a:cs typeface="Calibri Light"/>
            </a:endParaRPr>
          </a:p>
          <a:p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• Ni ddylai cryfder nicotin fod yn fwy na 20mg / </a:t>
            </a:r>
            <a:r>
              <a:rPr lang="cy-GB" sz="20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ml</a:t>
            </a:r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 </a:t>
            </a:r>
          </a:p>
          <a:p>
            <a:endParaRPr lang="en-GB" sz="2000" dirty="0">
              <a:solidFill>
                <a:srgbClr val="285087"/>
              </a:solidFill>
              <a:latin typeface="Ubuntu" panose="020B0504030602030204" pitchFamily="34" charset="0"/>
              <a:cs typeface="Calibri Light"/>
            </a:endParaRPr>
          </a:p>
          <a:p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• Rhaid i gynhyrchion a phecynnu fod yn rhai na all plant eu hagor a dylai fod yn amlwg os oes rhywun wedi ymyrryd â nhw</a:t>
            </a:r>
          </a:p>
          <a:p>
            <a:endParaRPr lang="en-GB" sz="2000" dirty="0">
              <a:solidFill>
                <a:srgbClr val="285087"/>
              </a:solidFill>
              <a:latin typeface="Ubuntu" panose="020B0504030602030204" pitchFamily="34" charset="0"/>
              <a:cs typeface="Calibri Light"/>
            </a:endParaRPr>
          </a:p>
          <a:p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• Gwahardd rhai cynhwysion (er enghraifft lliwiau, caffein a thawrîn)</a:t>
            </a:r>
          </a:p>
          <a:p>
            <a:endParaRPr lang="en-GB" sz="2000" dirty="0">
              <a:solidFill>
                <a:srgbClr val="285087"/>
              </a:solidFill>
              <a:latin typeface="Ubuntu" panose="020B0504030602030204" pitchFamily="34" charset="0"/>
              <a:cs typeface="Calibri Light"/>
            </a:endParaRPr>
          </a:p>
          <a:p>
            <a:r>
              <a:rPr lang="cy-GB" sz="20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• Cynnwys gofynion labelu a rhybuddion: "Mae'r cynnyrch hwn yn cynnwys nicotin sy'n sylwedd caethiwus iawn." 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2" name="Picture 1" descr="A white sign with black text&#10;&#10;Description automatically generated">
            <a:extLst>
              <a:ext uri="{FF2B5EF4-FFF2-40B4-BE49-F238E27FC236}">
                <a16:creationId xmlns:a16="http://schemas.microsoft.com/office/drawing/2014/main" id="{8D9F6C90-13B9-9148-A5F9-9254C816D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7156" y="206823"/>
            <a:ext cx="2225822" cy="33324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99A989-4697-8889-D02C-55589718B789}"/>
              </a:ext>
            </a:extLst>
          </p:cNvPr>
          <p:cNvSpPr txBox="1"/>
          <p:nvPr/>
        </p:nvSpPr>
        <p:spPr>
          <a:xfrm>
            <a:off x="4697797" y="5926767"/>
            <a:ext cx="4819582" cy="615553"/>
          </a:xfrm>
          <a:prstGeom prst="rect">
            <a:avLst/>
          </a:prstGeom>
          <a:solidFill>
            <a:srgbClr val="285087"/>
          </a:solidFill>
          <a:ln>
            <a:solidFill>
              <a:srgbClr val="285087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17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Mae'r cyfyngiadau hyn yn lleihau'r risg o niwed ond nid ydynt yn dileu'r risg yn gyfan gwbl.</a:t>
            </a:r>
            <a:endParaRPr lang="en-US" sz="1700" b="1" dirty="0">
              <a:latin typeface="Ubuntu" panose="020B0504030602030204" pitchFamily="34" charset="0"/>
              <a:ea typeface="Calibri" panose="020F0502020204030204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00712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AB445-585B-7A40-FEFF-9E2452A12A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2041" y="781938"/>
            <a:ext cx="5387399" cy="1148816"/>
          </a:xfrm>
        </p:spPr>
        <p:txBody>
          <a:bodyPr>
            <a:normAutofit/>
          </a:bodyPr>
          <a:lstStyle/>
          <a:p>
            <a:r>
              <a:rPr lang="cy-GB" sz="3200" b="1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 gyfraith sy'n ymwneud â chynhyrchion tybaco</a:t>
            </a:r>
            <a:endParaRPr lang="en-GB">
              <a:solidFill>
                <a:srgbClr val="285087"/>
              </a:solidFill>
              <a:latin typeface="Ubuntu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54326C0-8BFD-E833-2C63-6C9DF03C8B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062480"/>
            <a:ext cx="5161201" cy="41960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deddfau a rheoliadau ychwanegol ar waith i leihau apêl cynhyrchion tybaco (yn enwedig i bobl ifanc), i atal honiadau camarweiniol am fanteision cynhyrchion tybaco ac i wneud y rhybuddion iechyd gofynnol yn fwy amlwg. Y nod cyffredinol yw lleihau cyfraddau smygu.</a:t>
            </a:r>
          </a:p>
          <a:p>
            <a:endParaRPr lang="en-GB" sz="1800" dirty="0">
              <a:solidFill>
                <a:srgbClr val="285087"/>
              </a:solidFill>
            </a:endParaRPr>
          </a:p>
          <a:p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rheoliad pellach i fynd i'r afael â’r broblem fasnachu anghyfreithlon mewn cynhyrchion tybaco, er enghraifft mae'n rhaid marcio pob cynnyrch â dynodwr unigryw fel y gellir eu holrhain.</a:t>
            </a:r>
            <a:endParaRPr lang="en-GB" sz="1800" dirty="0">
              <a:solidFill>
                <a:srgbClr val="285087"/>
              </a:solidFill>
              <a:highlight>
                <a:srgbClr val="FFFF00"/>
              </a:highlight>
              <a:latin typeface="Ubuntu"/>
            </a:endParaRP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17866D-E7D9-C4B2-16AC-87CDDE40768E}"/>
              </a:ext>
            </a:extLst>
          </p:cNvPr>
          <p:cNvSpPr txBox="1"/>
          <p:nvPr/>
        </p:nvSpPr>
        <p:spPr>
          <a:xfrm>
            <a:off x="5560828" y="1003402"/>
            <a:ext cx="6339131" cy="53245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pPr marL="0" indent="0">
              <a:buNone/>
            </a:pPr>
            <a:r>
              <a:rPr lang="cy-GB" sz="17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gofynion y gyfraith sy'n ymwneud â thybaco yn cynnwys:</a:t>
            </a:r>
          </a:p>
          <a:p>
            <a:pPr marL="0" indent="0">
              <a:buNone/>
            </a:pPr>
            <a:endParaRPr lang="en-US" sz="1700" b="1" dirty="0">
              <a:solidFill>
                <a:srgbClr val="285087"/>
              </a:solidFill>
              <a:latin typeface="Ubuntu" panose="020B0504030602030204" pitchFamily="34" charset="0"/>
              <a:cs typeface="Calibri"/>
            </a:endParaRPr>
          </a:p>
          <a:p>
            <a:pPr>
              <a:buFont typeface="Arial"/>
              <a:buChar char="•"/>
            </a:pPr>
            <a:r>
              <a:rPr lang="cy-GB" sz="17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 Rhaid i becyn o sigaréts gynnwys o leiaf 20 sigarét a dim ond yn ei becyn gwreiddiol y dylid ei werthu.</a:t>
            </a:r>
          </a:p>
          <a:p>
            <a:endParaRPr lang="en-US" sz="1700" dirty="0">
              <a:solidFill>
                <a:srgbClr val="285087"/>
              </a:solidFill>
              <a:latin typeface="Ubuntu" panose="020B0504030602030204" pitchFamily="34" charset="0"/>
              <a:cs typeface="Calibri"/>
            </a:endParaRPr>
          </a:p>
          <a:p>
            <a:pPr>
              <a:buFont typeface="Arial"/>
              <a:buChar char="•"/>
            </a:pPr>
            <a:r>
              <a:rPr lang="cy-GB" sz="17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 Codir </a:t>
            </a:r>
            <a:r>
              <a:rPr lang="cy-GB" sz="17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isafswm y doll ecseis</a:t>
            </a:r>
            <a:r>
              <a:rPr lang="cy-GB" sz="1700" b="1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70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ar y cynhyrchion</a:t>
            </a:r>
            <a:r>
              <a:rPr lang="cy-GB" sz="17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.</a:t>
            </a:r>
          </a:p>
          <a:p>
            <a:endParaRPr lang="en-US" sz="1700" dirty="0">
              <a:solidFill>
                <a:srgbClr val="285087"/>
              </a:solidFill>
              <a:latin typeface="Ubuntu" panose="020B0504030602030204" pitchFamily="34" charset="0"/>
              <a:cs typeface="Calibri"/>
            </a:endParaRPr>
          </a:p>
          <a:p>
            <a:pPr>
              <a:buFont typeface="Arial"/>
              <a:buChar char="•"/>
            </a:pPr>
            <a:r>
              <a:rPr lang="cy-GB" sz="17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 Rhaid i siopau sy'n gwerthu tybaco ddangos rhybudd sy'n nodi ei bod ‘yn anghyfreithlon gwerthu cynhyrchion tybaco i unrhyw un o dan 18 oed' (cânt eu hannog i </a:t>
            </a:r>
            <a:r>
              <a:rPr lang="cy-GB" sz="17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gael hysbysiad tebyg am gynhyrchion </a:t>
            </a:r>
            <a:r>
              <a:rPr lang="cy-GB" sz="1700" dirty="0" err="1">
                <a:solidFill>
                  <a:srgbClr val="285087"/>
                </a:solidFill>
                <a:latin typeface="Ubuntu"/>
                <a:ea typeface="Ubuntu"/>
                <a:cs typeface="Ubuntu"/>
              </a:rPr>
              <a:t>fepio</a:t>
            </a:r>
            <a:r>
              <a:rPr lang="cy-GB" sz="17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, ond nid yw’n ofynnol</a:t>
            </a:r>
            <a:r>
              <a:rPr lang="cy-GB" sz="17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).</a:t>
            </a:r>
          </a:p>
          <a:p>
            <a:endParaRPr lang="en-US" sz="1700" dirty="0">
              <a:solidFill>
                <a:srgbClr val="285087"/>
              </a:solidFill>
              <a:latin typeface="Ubuntu" panose="020B0504030602030204" pitchFamily="34" charset="0"/>
              <a:ea typeface="Calibri" panose="020F0502020204030204"/>
              <a:cs typeface="Calibri"/>
            </a:endParaRPr>
          </a:p>
          <a:p>
            <a:pPr>
              <a:buFont typeface="Arial"/>
              <a:buChar char="•"/>
            </a:pPr>
            <a:r>
              <a:rPr lang="cy-GB" sz="17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 </a:t>
            </a:r>
            <a:r>
              <a:rPr lang="cy-GB" sz="17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Ni ddylai </a:t>
            </a:r>
            <a:r>
              <a:rPr lang="cy-GB" sz="170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cynhyrchion</a:t>
            </a:r>
            <a:r>
              <a:rPr lang="cy-GB" sz="17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7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gael eu harddangos yn y siop.</a:t>
            </a:r>
          </a:p>
          <a:p>
            <a:endParaRPr lang="en-US" sz="1700" dirty="0">
              <a:solidFill>
                <a:srgbClr val="285087"/>
              </a:solidFill>
              <a:latin typeface="Ubuntu" panose="020B0504030602030204" pitchFamily="34" charset="0"/>
              <a:ea typeface="Calibri" panose="020F0502020204030204"/>
              <a:cs typeface="Calibri"/>
            </a:endParaRPr>
          </a:p>
          <a:p>
            <a:pPr>
              <a:buFont typeface="Arial"/>
              <a:buChar char="•"/>
            </a:pPr>
            <a:r>
              <a:rPr lang="cy-GB" sz="17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 Rhaid gwerthu cynhyrchion tybaco mewn pecynnau safonol (plaen) sy'n cynnwys rhybuddion iechyd graffig. Mae'r mesur hwn yn gwahardd brandio ar ddeunydd pacio yn effeithiol.</a:t>
            </a:r>
          </a:p>
          <a:p>
            <a:endParaRPr lang="en-US" sz="1700" dirty="0">
              <a:solidFill>
                <a:srgbClr val="285087"/>
              </a:solidFill>
              <a:latin typeface="Ubuntu" panose="020B0504030602030204" pitchFamily="34" charset="0"/>
              <a:ea typeface="Calibri" panose="020F0502020204030204"/>
              <a:cs typeface="Calibri"/>
            </a:endParaRPr>
          </a:p>
          <a:p>
            <a:pPr>
              <a:buFont typeface="Arial"/>
              <a:buChar char="•"/>
            </a:pPr>
            <a:r>
              <a:rPr lang="cy-GB" sz="17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 Gwaharddiad ar </a:t>
            </a:r>
            <a:r>
              <a:rPr lang="cy-GB" sz="17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flasau</a:t>
            </a:r>
            <a:r>
              <a:rPr lang="cy-GB" sz="17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(gan gynnwys </a:t>
            </a:r>
            <a:r>
              <a:rPr lang="cy-GB" sz="17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menthol</a:t>
            </a:r>
            <a:r>
              <a:rPr lang="cy-GB" sz="17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1741621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AB445-585B-7A40-FEFF-9E2452A12A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2041" y="720978"/>
            <a:ext cx="6037639" cy="1148816"/>
          </a:xfrm>
        </p:spPr>
        <p:txBody>
          <a:bodyPr>
            <a:normAutofit/>
          </a:bodyPr>
          <a:lstStyle/>
          <a:p>
            <a:r>
              <a:rPr lang="cy-GB" sz="3200" b="1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Cyfyngiadau Hysbysebu a Hyrwyddo</a:t>
            </a:r>
            <a:endParaRPr lang="en-GB">
              <a:solidFill>
                <a:srgbClr val="285087"/>
              </a:solidFill>
              <a:latin typeface="Ubuntu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54326C0-8BFD-E833-2C63-6C9DF03C8B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2041" y="1982641"/>
            <a:ext cx="11389281" cy="407036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cyfyngiadau ar hysbysebu a hyrwyddo cynhyrchion tybaco a sigaréts. Mae hyn yn cynnwys sut y gall cwmnïau hyrwyddo eu cynhyrchion ac i bwy. </a:t>
            </a:r>
            <a:endParaRPr lang="en-US" sz="2200" dirty="0">
              <a:solidFill>
                <a:srgbClr val="285087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US" sz="2200" dirty="0">
              <a:solidFill>
                <a:srgbClr val="285087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Roedd </a:t>
            </a:r>
            <a:r>
              <a:rPr lang="cy-GB" sz="2200" b="0" i="0" strike="noStrike" cap="none" spc="0" baseline="0" dirty="0">
                <a:solidFill>
                  <a:schemeClr val="tx2"/>
                </a:solidFill>
                <a:effectLst/>
                <a:latin typeface="Ubuntu"/>
                <a:ea typeface="Ubuntu"/>
                <a:cs typeface="Ubunt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Deddf Hysbysebu a Hyrwyddo Tybaco</a:t>
            </a:r>
            <a:r>
              <a:rPr lang="cy-GB" sz="2200" b="0" i="0" strike="noStrike" cap="none" spc="0" dirty="0">
                <a:solidFill>
                  <a:schemeClr val="tx2"/>
                </a:solidFill>
                <a:effectLst/>
                <a:latin typeface="Ubuntu"/>
                <a:ea typeface="Ubuntu"/>
                <a:cs typeface="Ubunt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2022</a:t>
            </a:r>
            <a:r>
              <a:rPr lang="cy-GB" sz="22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yn g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wahardd hysbysebu a hyrwyddo (gan gynnwys noddi) cynhyrchion tybaco yn y DU. </a:t>
            </a:r>
          </a:p>
          <a:p>
            <a:pPr marL="0" indent="0">
              <a:buNone/>
            </a:pPr>
            <a:endParaRPr lang="en-US" sz="2200" dirty="0">
              <a:solidFill>
                <a:srgbClr val="285087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Rhoddwyd cyfyngiadau tebyg ar hyrwyddo </a:t>
            </a:r>
            <a:r>
              <a:rPr lang="cy-GB" sz="2200" b="0" i="0" strike="noStrike" cap="none" spc="0" baseline="0" dirty="0">
                <a:solidFill>
                  <a:schemeClr val="tx2"/>
                </a:solidFill>
                <a:effectLst/>
                <a:latin typeface="Ubuntu"/>
                <a:ea typeface="Ubuntu"/>
                <a:cs typeface="Ubuntu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fêps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yn 2016. Ond nid yw'r cyfyngiadau ar gyfer </a:t>
            </a:r>
            <a:r>
              <a:rPr lang="cy-GB" sz="22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mor helaeth ag y maent ar gyfer tybaco (lle mae pob math o hysbysebu a nawdd wedi'u gwahardd).</a:t>
            </a:r>
          </a:p>
          <a:p>
            <a:pPr marL="0" indent="0">
              <a:buNone/>
            </a:pPr>
            <a:endParaRPr lang="en-US" sz="3500" dirty="0">
              <a:solidFill>
                <a:srgbClr val="285087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US" sz="3500" dirty="0">
              <a:solidFill>
                <a:srgbClr val="285087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GB" dirty="0">
              <a:solidFill>
                <a:srgbClr val="15518B"/>
              </a:solidFill>
              <a:ea typeface="+mn-lt"/>
              <a:cs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BBED27-FF67-4C03-AA86-D17C5017D44B}"/>
              </a:ext>
            </a:extLst>
          </p:cNvPr>
          <p:cNvSpPr txBox="1"/>
          <p:nvPr/>
        </p:nvSpPr>
        <p:spPr>
          <a:xfrm>
            <a:off x="292042" y="5472680"/>
            <a:ext cx="10473768" cy="707886"/>
          </a:xfrm>
          <a:prstGeom prst="rect">
            <a:avLst/>
          </a:prstGeom>
          <a:solidFill>
            <a:srgbClr val="285087"/>
          </a:solidFill>
          <a:ln>
            <a:solidFill>
              <a:srgbClr val="00206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20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Cod Hysbysebu'r DU yn darparu codau hysbysebu a marchnata i’r diwydiant y dylid eu dilyn ar gyfer cynhyrchion</a:t>
            </a:r>
            <a:r>
              <a:rPr lang="cy-GB" sz="2000" b="0" i="0" strike="noStrike" cap="none" spc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2000" b="1" i="0" strike="noStrike" cap="none" spc="0" dirty="0">
                <a:solidFill>
                  <a:schemeClr val="accent2"/>
                </a:solidFill>
                <a:effectLst/>
                <a:latin typeface="Ubuntu"/>
                <a:ea typeface="Ubuntu"/>
                <a:cs typeface="Ubuntu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tybaco</a:t>
            </a:r>
            <a:r>
              <a:rPr lang="cy-GB" sz="2000" b="0" i="0" strike="noStrike" cap="none" spc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a </a:t>
            </a:r>
            <a:r>
              <a:rPr lang="cy-GB" sz="2000" b="1" dirty="0" err="1">
                <a:solidFill>
                  <a:schemeClr val="accent2"/>
                </a:solidFill>
                <a:latin typeface="Ubuntu"/>
                <a:ea typeface="Ubuntu"/>
                <a:cs typeface="Ubuntu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fepio</a:t>
            </a:r>
            <a:r>
              <a:rPr lang="cy-GB" sz="20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. </a:t>
            </a:r>
            <a:r>
              <a:rPr lang="cy-GB" sz="2000" b="1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Beth yw'r gwahaniaethau?</a:t>
            </a:r>
            <a:endParaRPr lang="en-US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316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AB445-585B-7A40-FEFF-9E2452A12A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2041" y="619378"/>
            <a:ext cx="5123239" cy="1148816"/>
          </a:xfrm>
        </p:spPr>
        <p:txBody>
          <a:bodyPr>
            <a:normAutofit/>
          </a:bodyPr>
          <a:lstStyle/>
          <a:p>
            <a:r>
              <a:rPr lang="cy-GB" sz="32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Mannau di-fwg a'r gyfraith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54326C0-8BFD-E833-2C63-6C9DF03C8B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2041" y="1869794"/>
            <a:ext cx="6464359" cy="467324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y-GB" sz="19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Nod y ddeddfwriaeth ddi-fwg a gyflwynwyd yng Nghymru yn 2007 (diweddarwyd yn 2021) oedd achub bywydau ac atal </a:t>
            </a:r>
            <a:r>
              <a:rPr lang="cy-GB" sz="1900" b="0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clefydau a achosir gan fwg ail-law (“ysmygu goddefol"). </a:t>
            </a:r>
            <a:endParaRPr lang="en-GB" sz="3100">
              <a:solidFill>
                <a:srgbClr val="285087"/>
              </a:solidFill>
              <a:ea typeface="+mn-lt"/>
              <a:cs typeface="+mn-lt"/>
            </a:endParaRPr>
          </a:p>
          <a:p>
            <a:r>
              <a:rPr lang="cy-GB" sz="19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Mae'r gyfraith yn golygu na chaniateir smygu mewn mannau a lleoedd cyhoeddus penodol. </a:t>
            </a:r>
            <a:endParaRPr lang="en-GB" sz="3100" dirty="0">
              <a:solidFill>
                <a:srgbClr val="285087"/>
              </a:solidFill>
              <a:ea typeface="+mn-lt"/>
              <a:cs typeface="+mn-lt"/>
            </a:endParaRPr>
          </a:p>
          <a:p>
            <a:r>
              <a:rPr lang="cy-GB" sz="19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Mae'n drosedd smygu tybaco yn y mannau hyn a rhaid i bobl sy'n gyfrifol amdanynt gymryd camau rhesymol i atal pobl rhag smygu ynddynt. </a:t>
            </a:r>
            <a:endParaRPr lang="en-GB" sz="3100" dirty="0">
              <a:solidFill>
                <a:srgbClr val="285087"/>
              </a:solidFill>
              <a:ea typeface="+mn-lt"/>
              <a:cs typeface="+mn-lt"/>
            </a:endParaRPr>
          </a:p>
          <a:p>
            <a:r>
              <a:rPr lang="cy-GB" sz="19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Mae'r ddeddfwriaeth ddi-fwg yng Nghymru ond yn berthnasol i smygu tybaco ac nid yw'n cynnwys e-sigaréts/fêps. </a:t>
            </a:r>
            <a:endParaRPr lang="en-GB" sz="3100" dirty="0">
              <a:solidFill>
                <a:srgbClr val="285087"/>
              </a:solidFill>
              <a:ea typeface="+mn-lt"/>
              <a:cs typeface="+mn-lt"/>
            </a:endParaRPr>
          </a:p>
          <a:p>
            <a:r>
              <a:rPr lang="cy-GB" sz="19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Fodd bynnag, gall y rhai sy'n gyfrifol am fannau</a:t>
            </a:r>
            <a:r>
              <a:rPr lang="cy-GB" sz="19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neu </a:t>
            </a:r>
            <a:r>
              <a:rPr lang="cy-GB" sz="19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leoedd gyflwyno cyfyngiadau gwirfoddol ar </a:t>
            </a:r>
            <a:r>
              <a:rPr lang="cy-GB" sz="1900" b="0" i="0" strike="noStrike" cap="none" spc="0" baseline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9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os dymunant.</a:t>
            </a:r>
          </a:p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AD8230-FC6D-2655-68C3-386881BAFBF0}"/>
              </a:ext>
            </a:extLst>
          </p:cNvPr>
          <p:cNvSpPr txBox="1"/>
          <p:nvPr/>
        </p:nvSpPr>
        <p:spPr>
          <a:xfrm>
            <a:off x="6949438" y="1398040"/>
            <a:ext cx="4805681" cy="5029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pPr marL="0" indent="0">
              <a:buNone/>
            </a:pPr>
            <a:r>
              <a:rPr lang="cy-GB" sz="18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Mae'r mannau cyhoeddus y mae'n ofynnol iddynt fod yn ddi-fwg yn ôl y gyfraith yn cynnwys:</a:t>
            </a:r>
          </a:p>
          <a:p>
            <a:pPr marL="0" indent="0">
              <a:buNone/>
            </a:pPr>
            <a:endParaRPr lang="en-GB" sz="1800" dirty="0">
              <a:solidFill>
                <a:srgbClr val="285087"/>
              </a:solidFill>
              <a:latin typeface="Ubuntu" panose="020B0504030602030204" pitchFamily="34" charset="0"/>
              <a:cs typeface="Calibri"/>
            </a:endParaRPr>
          </a:p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Mannau cyhoeddus mewnol / caeedig</a:t>
            </a:r>
          </a:p>
          <a:p>
            <a:pPr marL="0" indent="0">
              <a:buNone/>
            </a:pPr>
            <a:endParaRPr lang="en-GB" sz="1800" dirty="0">
              <a:solidFill>
                <a:srgbClr val="285087"/>
              </a:solidFill>
              <a:latin typeface="Ubuntu" panose="020B0504030602030204" pitchFamily="34" charset="0"/>
              <a:cs typeface="Calibri"/>
            </a:endParaRPr>
          </a:p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Gweithleoedd mewnol / caeedig</a:t>
            </a:r>
          </a:p>
          <a:p>
            <a:pPr marL="0" indent="0">
              <a:buNone/>
            </a:pPr>
            <a:endParaRPr lang="en-GB" sz="1800" dirty="0">
              <a:solidFill>
                <a:srgbClr val="285087"/>
              </a:solidFill>
              <a:latin typeface="Ubuntu" panose="020B0504030602030204" pitchFamily="34" charset="0"/>
              <a:cs typeface="Calibri"/>
            </a:endParaRPr>
          </a:p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Tir ysgolion</a:t>
            </a:r>
          </a:p>
          <a:p>
            <a:pPr marL="0" indent="0">
              <a:buNone/>
            </a:pPr>
            <a:endParaRPr lang="en-GB" sz="1800" dirty="0">
              <a:solidFill>
                <a:srgbClr val="285087"/>
              </a:solidFill>
              <a:latin typeface="Ubuntu" panose="020B0504030602030204" pitchFamily="34" charset="0"/>
              <a:cs typeface="Calibri"/>
            </a:endParaRPr>
          </a:p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Meysydd chwarae</a:t>
            </a:r>
          </a:p>
          <a:p>
            <a:pPr marL="0" indent="0">
              <a:buNone/>
            </a:pPr>
            <a:endParaRPr lang="en-GB" sz="1800" dirty="0">
              <a:solidFill>
                <a:srgbClr val="285087"/>
              </a:solidFill>
              <a:latin typeface="Ubuntu" panose="020B0504030602030204" pitchFamily="34" charset="0"/>
              <a:cs typeface="Calibri"/>
            </a:endParaRPr>
          </a:p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Tir ysbytai</a:t>
            </a:r>
          </a:p>
          <a:p>
            <a:pPr marL="0" indent="0">
              <a:buNone/>
            </a:pPr>
            <a:endParaRPr lang="en-GB" sz="1800" dirty="0">
              <a:solidFill>
                <a:srgbClr val="285087"/>
              </a:solidFill>
              <a:latin typeface="Ubuntu" panose="020B0504030602030204" pitchFamily="34" charset="0"/>
              <a:cs typeface="Calibri"/>
            </a:endParaRPr>
          </a:p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Cerbydau sy'n cario plant o dan 18 oed neu'n cael eu defnyddio ar gyfer gwaith</a:t>
            </a:r>
          </a:p>
          <a:p>
            <a:pPr marL="0" indent="0">
              <a:buNone/>
            </a:pPr>
            <a:endParaRPr lang="en-GB" sz="1800" dirty="0">
              <a:solidFill>
                <a:srgbClr val="285087"/>
              </a:solidFill>
              <a:latin typeface="Ubuntu" panose="020B0504030602030204" pitchFamily="34" charset="0"/>
              <a:cs typeface="Calibri"/>
            </a:endParaRPr>
          </a:p>
          <a:p>
            <a:pPr marL="0" indent="0">
              <a:buNone/>
            </a:pP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Llety gwyliau</a:t>
            </a:r>
          </a:p>
        </p:txBody>
      </p:sp>
    </p:spTree>
    <p:extLst>
      <p:ext uri="{BB962C8B-B14F-4D97-AF65-F5344CB8AC3E}">
        <p14:creationId xmlns:p14="http://schemas.microsoft.com/office/powerpoint/2010/main" val="22097651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AB445-585B-7A40-FEFF-9E2452A12A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2041" y="619378"/>
            <a:ext cx="5123239" cy="1148816"/>
          </a:xfrm>
        </p:spPr>
        <p:txBody>
          <a:bodyPr>
            <a:normAutofit/>
          </a:bodyPr>
          <a:lstStyle/>
          <a:p>
            <a:r>
              <a:rPr lang="cy-GB" sz="3200" b="1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Newidiadau arfaethedig i gyfreithiau yng Nghymru</a:t>
            </a:r>
            <a:endParaRPr lang="en-GB">
              <a:solidFill>
                <a:srgbClr val="285087"/>
              </a:solidFill>
              <a:latin typeface="Ubuntu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54326C0-8BFD-E833-2C63-6C9DF03C8B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2041" y="1930754"/>
            <a:ext cx="11402119" cy="4043326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Ym mis Ionawr 2024 cyhoeddodd Llywodraeth Cymru, ynghyd â llywodraethau'r DU a'r Alban, gynlluniau i weithredu deddf sy'n gwahardd </a:t>
            </a:r>
            <a:r>
              <a:rPr lang="cy-GB" sz="22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tafladwy (defnydd sengl). </a:t>
            </a:r>
            <a:endParaRPr lang="en-US" sz="2600" dirty="0">
              <a:solidFill>
                <a:srgbClr val="285087"/>
              </a:solidFill>
              <a:ea typeface="Calibri" panose="020F0502020204030204"/>
              <a:cs typeface="Calibri"/>
            </a:endParaRPr>
          </a:p>
          <a:p>
            <a:endParaRPr lang="en-US" sz="2600" dirty="0">
              <a:solidFill>
                <a:srgbClr val="285087"/>
              </a:solidFill>
              <a:ea typeface="Calibri" panose="020F0502020204030204"/>
              <a:cs typeface="Calibri"/>
            </a:endParaRPr>
          </a:p>
          <a:p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Disgwylir i'r gyfraith ddod i rym ym mis Ebrill 2025. Roedd </a:t>
            </a:r>
            <a:r>
              <a:rPr lang="cy-GB" sz="2200" b="0" i="0" strike="noStrike" cap="none" spc="0" baseline="0" dirty="0">
                <a:solidFill>
                  <a:schemeClr val="tx2"/>
                </a:solidFill>
                <a:effectLst/>
                <a:latin typeface="Ubuntu"/>
                <a:ea typeface="Ubuntu"/>
                <a:cs typeface="Ubunt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ymgynghoriad y llywodraeth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yn dangos cefnogaeth gyhoeddus gref i'r mesur hwn. </a:t>
            </a:r>
          </a:p>
          <a:p>
            <a:endParaRPr lang="en-US" sz="2600" dirty="0">
              <a:solidFill>
                <a:srgbClr val="285087"/>
              </a:solidFill>
              <a:ea typeface="Calibri" panose="020F0502020204030204"/>
              <a:cs typeface="Calibri"/>
            </a:endParaRPr>
          </a:p>
          <a:p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Llywodraetha</a:t>
            </a:r>
            <a:r>
              <a:rPr lang="cy-GB" sz="22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u Cymru a’r DU 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hefyd yn ystyried opsiynau eraill i fynd i'r afael â phlant a phobl ifanc sy’n </a:t>
            </a:r>
            <a:r>
              <a:rPr lang="cy-GB" sz="22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, gan gynnwys:</a:t>
            </a:r>
            <a:endParaRPr lang="en-US" sz="2600" dirty="0">
              <a:solidFill>
                <a:srgbClr val="285087"/>
              </a:solidFill>
              <a:latin typeface="Ubuntu"/>
              <a:ea typeface="Calibri" panose="020F0502020204030204"/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Cyfyngu ar flasau sydd wedi'u bwriadu i apelio i blant</a:t>
            </a:r>
            <a:endParaRPr lang="en-US" sz="2600" dirty="0">
              <a:solidFill>
                <a:srgbClr val="285087"/>
              </a:solidFill>
              <a:latin typeface="Ubuntu"/>
              <a:ea typeface="Calibri" panose="020F0502020204030204"/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Cyfyngu ar y pecynnu</a:t>
            </a:r>
            <a:endParaRPr lang="en-US" sz="2600" dirty="0">
              <a:solidFill>
                <a:srgbClr val="285087"/>
              </a:solidFill>
              <a:latin typeface="Ubuntu"/>
              <a:ea typeface="Calibri" panose="020F0502020204030204"/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Cyfyngu ar arddangos fêps mewn siopau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y-GB" sz="22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Cynyddu cost </a:t>
            </a:r>
            <a:r>
              <a:rPr lang="cy-GB" sz="22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endParaRPr lang="cy-GB" sz="2200" b="0" i="0" strike="noStrike" cap="none" spc="0" baseline="0" dirty="0">
              <a:solidFill>
                <a:srgbClr val="285087"/>
              </a:solidFill>
              <a:effectLst/>
              <a:latin typeface="Ubuntu"/>
              <a:ea typeface="Ubuntu"/>
              <a:cs typeface="Ubuntu"/>
            </a:endParaRPr>
          </a:p>
          <a:p>
            <a:endParaRPr lang="en-US" sz="3200" dirty="0">
              <a:ea typeface="Calibri" panose="020F0502020204030204"/>
              <a:cs typeface="Arial"/>
            </a:endParaRP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FBCC8C-8898-6680-D51F-BA3D3CA6C989}"/>
              </a:ext>
            </a:extLst>
          </p:cNvPr>
          <p:cNvSpPr txBox="1"/>
          <p:nvPr/>
        </p:nvSpPr>
        <p:spPr>
          <a:xfrm>
            <a:off x="6607628" y="4914014"/>
            <a:ext cx="4768083" cy="1554480"/>
          </a:xfrm>
          <a:prstGeom prst="rect">
            <a:avLst/>
          </a:prstGeom>
          <a:solidFill>
            <a:srgbClr val="285087"/>
          </a:solidFill>
          <a:ln>
            <a:solidFill>
              <a:srgbClr val="002060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r>
              <a:rPr lang="cy-GB" sz="16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Llywodraeth y DU hefyd wedi cyhoeddi cynlluniau i'w gwneud yn drosedd gwerthu tybaco i unrhyw un a anwyd ar neu ar ôl 1 Ionawr 2009. Mae hyn yn golygu na fydd person ifanc 14 oed heddiw fyth yn gallu prynu tybaco’n gyfreithlon yn y DU. </a:t>
            </a:r>
          </a:p>
        </p:txBody>
      </p:sp>
    </p:spTree>
    <p:extLst>
      <p:ext uri="{BB962C8B-B14F-4D97-AF65-F5344CB8AC3E}">
        <p14:creationId xmlns:p14="http://schemas.microsoft.com/office/powerpoint/2010/main" val="11270193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6550f9a-f14e-418b-a53a-e888529f43ac">
      <UserInfo>
        <DisplayName>Grace Lawson (Public Health Wales - No. 2 Capital Quarter)</DisplayName>
        <AccountId>28</AccountId>
        <AccountType/>
      </UserInfo>
      <UserInfo>
        <DisplayName>Anthony Priest (Public Health Wales - No. 2 Capital Quarter)</DisplayName>
        <AccountId>13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AB794D5C-3A1A-4C29-B200-AC5C0E569420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FE88DC6-E37A-4A72-A1B5-21DBAA7BA5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6ED208-9681-42CC-B823-B49DC59AF6E3}">
  <ds:schemaRefs>
    <ds:schemaRef ds:uri="d6550f9a-f14e-418b-a53a-e888529f43ac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1557</Words>
  <Application>Microsoft Office PowerPoint</Application>
  <PresentationFormat>Widescreen</PresentationFormat>
  <Paragraphs>141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Ubuntu</vt:lpstr>
      <vt:lpstr>Verdana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Leanne Small (Public Health Wales - No. 2 Capital Quarter)</dc:creator>
  <cp:lastModifiedBy>Rebecca</cp:lastModifiedBy>
  <cp:revision>64</cp:revision>
  <dcterms:created xsi:type="dcterms:W3CDTF">2024-03-19T09:26:10Z</dcterms:created>
  <dcterms:modified xsi:type="dcterms:W3CDTF">2024-05-30T10:42:46Z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</Properties>
</file>