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2"/>
  </p:notesMasterIdLst>
  <p:sldIdLst>
    <p:sldId id="256" r:id="rId5"/>
    <p:sldId id="257" r:id="rId6"/>
    <p:sldId id="262" r:id="rId7"/>
    <p:sldId id="263" r:id="rId8"/>
    <p:sldId id="264" r:id="rId9"/>
    <p:sldId id="261" r:id="rId10"/>
    <p:sldId id="265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9CEF4D41-7E19-87B1-FCC0-3FB9C95F00ED}" name="Grace Lawson (Public Health Wales - No. 2 Capital Quarter)" initials="GQ" userId="S::grace.lawson@wales.nhs.uk::88c6baf7-06f7-4e16-85cb-71260126bd16" providerId="AD"/>
  <p188:author id="{8C8B1C45-317F-9FB0-501D-14FCFB96B5FF}" name="Leanne Small (Public Health Wales - No. 2 Capital Quarter)" initials="" userId="S::Leanne.Small@wales.nhs.uk::d76cf426-005f-434f-ac47-a5eb582e6007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B825FB-BC26-415D-AE18-C3B94F7C6E91}" v="2" dt="2024-06-05T06:36:29.3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F1F24-30D7-5740-9F64-AE7FBFFC83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46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520413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4785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69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icc.gig.cymru/pynciau/gwybodaeth-a-chanllawiau-ar-fepio-i-ddysgwyr-oedran-uwchradd-yng-nghymru/gwybodaeth-a-chanllawiau-ar-fepio-i-ddysgwyr-oedran-uwchradd-yng-nghym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6AB5A8-AE53-D96F-DDC9-26440FF68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3061598"/>
            <a:ext cx="5021490" cy="726622"/>
          </a:xfrm>
        </p:spPr>
        <p:txBody>
          <a:bodyPr/>
          <a:lstStyle/>
          <a:p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mae pobl yn </a:t>
            </a:r>
            <a:r>
              <a:rPr lang="cy-GB" sz="360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6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9868C66-53C7-38CB-D98E-528F07721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3505" y="4014400"/>
            <a:ext cx="1293315" cy="465209"/>
          </a:xfrm>
        </p:spPr>
        <p:txBody>
          <a:bodyPr>
            <a:normAutofit/>
          </a:bodyPr>
          <a:lstStyle/>
          <a:p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GB" dirty="0"/>
          </a:p>
        </p:txBody>
      </p:sp>
      <p:pic>
        <p:nvPicPr>
          <p:cNvPr id="6" name="Picture Placeholder 6" descr="A person with long hair wearing a black shirt&#10;&#10;Description automatically generated">
            <a:extLst>
              <a:ext uri="{FF2B5EF4-FFF2-40B4-BE49-F238E27FC236}">
                <a16:creationId xmlns:a16="http://schemas.microsoft.com/office/drawing/2014/main" id="{B168DDB2-7D97-8D5B-CDEC-0E4E6124DC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650" y="867662"/>
            <a:ext cx="4746769" cy="5132583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0DD44-8D84-A28B-5F1C-3054B2A5F3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8" y="1204874"/>
            <a:ext cx="4432300" cy="669925"/>
          </a:xfrm>
        </p:spPr>
        <p:txBody>
          <a:bodyPr>
            <a:normAutofit fontScale="85000" lnSpcReduction="10000"/>
          </a:bodyPr>
          <a:lstStyle/>
          <a:p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 i roi’r gorau i smygu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64877F-B19B-6E8F-71F3-C624F96A1D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9282" y="2113633"/>
            <a:ext cx="5993076" cy="292340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 oherwydd nad yw fepio yn ddiniwed, ac nid ydym yn gwybod eto beth yw effeithiau iechyd hirdymor fepio.</a:t>
            </a:r>
            <a:endParaRPr lang="en-GB" sz="2200" dirty="0">
              <a:solidFill>
                <a:srgbClr val="15518B"/>
              </a:solidFill>
              <a:latin typeface="Ubuntu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aml iawn, mae smygwyr sy'n oedolion yn defnyddio fêps i'w helpu i roi'r gorau i smygu sigaréts. Gall smygwyr sy'n newid yn llwyr i fepio leihau eu risg o niwed yn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sgil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smygu. Mae hyn oherwydd bod fepio’n llai niweidiol na smygu er nad yw'n hollol ddiniwed</a:t>
            </a:r>
          </a:p>
        </p:txBody>
      </p:sp>
      <p:pic>
        <p:nvPicPr>
          <p:cNvPr id="7" name="Picture Placeholder 6" descr="A cigarette and a cigarette on a mat&#10;&#10;Description automatically generated">
            <a:extLst>
              <a:ext uri="{FF2B5EF4-FFF2-40B4-BE49-F238E27FC236}">
                <a16:creationId xmlns:a16="http://schemas.microsoft.com/office/drawing/2014/main" id="{8CB8A573-2CA4-97B9-BEE0-3E0B442B67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6544" y="1204129"/>
            <a:ext cx="3986358" cy="4739446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36219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739AA-5506-1E58-17E6-4DC04A40DB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4280" y="931597"/>
            <a:ext cx="7185694" cy="702122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Canfyddiadau am </a:t>
            </a:r>
            <a:r>
              <a:rPr lang="cy-GB" sz="3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cy-GB" sz="3200" b="1" i="0" strike="noStrike" cap="none" spc="0" baseline="0" dirty="0">
              <a:solidFill>
                <a:srgbClr val="15518B"/>
              </a:solidFill>
              <a:effectLst/>
              <a:latin typeface="Ubuntu"/>
              <a:ea typeface="Ubuntu"/>
              <a:cs typeface="Ubuntu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F6125F-E11B-D956-C8E1-D25F2C77C4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2285" y="1734760"/>
            <a:ext cx="7471459" cy="338931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bobl sydd ddim yn smygu. Mae ymchwil sy'n archwilio cymhellion pobl ifanc i </a:t>
            </a:r>
            <a:r>
              <a:rPr lang="cy-GB" sz="20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nodi sawl ffactor posibl:</a:t>
            </a: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Dylanwad cyfoedion</a:t>
            </a:r>
            <a:endParaRPr lang="en-GB" sz="2000">
              <a:latin typeface="Ubuntu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Delwedd gymdeithasol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Canfyddiad bod llai o risgiau i iechyd o gymharu â sigaréts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roi cynnig arni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Blasau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Caiff e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ystyried i fod yn llai amlwg/mwy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derbyniol yn gymdeithasol na smygu sigaréts (e.e. llai o arogl yn gysylltiedig â </a:t>
            </a:r>
            <a:r>
              <a:rPr lang="cy-GB" sz="20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) </a:t>
            </a:r>
            <a:endParaRPr lang="en-GB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85087"/>
              </a:solidFill>
              <a:latin typeface="Segoe UI"/>
              <a:cs typeface="Segoe U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6978CC-AAFA-A1F9-7351-252E38DDF0AE}"/>
              </a:ext>
            </a:extLst>
          </p:cNvPr>
          <p:cNvSpPr txBox="1"/>
          <p:nvPr/>
        </p:nvSpPr>
        <p:spPr>
          <a:xfrm>
            <a:off x="5162467" y="6203208"/>
            <a:ext cx="6362698" cy="5181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400" b="0" i="0" strike="noStrike" cap="none" spc="0" baseline="0" dirty="0">
                <a:solidFill>
                  <a:schemeClr val="accent1"/>
                </a:solidFill>
                <a:effectLst/>
                <a:latin typeface="Calibri"/>
                <a:ea typeface="Calibri" panose="020F0502020204030204"/>
                <a:cs typeface="Calibri"/>
              </a:rPr>
              <a:t>Ffynhonnell: </a:t>
            </a:r>
            <a:r>
              <a:rPr lang="cy-GB" sz="1400" b="0" i="0" strike="noStrike" cap="none" spc="0" baseline="0" dirty="0">
                <a:solidFill>
                  <a:schemeClr val="accent1"/>
                </a:solidFill>
                <a:effectLst/>
                <a:latin typeface="Segoe UI"/>
                <a:ea typeface="Segoe UI"/>
                <a:cs typeface="Segoe U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Gwybodaeth a chanllawiau ar Vaping i Ysgolion yng Nghymru (GIG.cymru)</a:t>
            </a:r>
            <a:endParaRPr lang="en-US" sz="1400" dirty="0">
              <a:solidFill>
                <a:schemeClr val="accent1"/>
              </a:solidFill>
              <a:cs typeface="Calibri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8" name="Picture Placeholder 9" descr="A sign on a sidewalk&#10;&#10;Description automatically generated">
            <a:extLst>
              <a:ext uri="{FF2B5EF4-FFF2-40B4-BE49-F238E27FC236}">
                <a16:creationId xmlns:a16="http://schemas.microsoft.com/office/drawing/2014/main" id="{577F6426-BE12-192E-CF0B-3A99C92418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4"/>
          <a:stretch/>
        </p:blipFill>
        <p:spPr>
          <a:xfrm>
            <a:off x="8177480" y="1451531"/>
            <a:ext cx="3599940" cy="3904775"/>
          </a:xfrm>
          <a:prstGeom prst="roundRect">
            <a:avLst>
              <a:gd name="adj" fmla="val 2233"/>
            </a:avLst>
          </a:prstGeom>
        </p:spPr>
      </p:pic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5282B78C-C2EE-365B-330D-AB151D952205}"/>
              </a:ext>
            </a:extLst>
          </p:cNvPr>
          <p:cNvSpPr txBox="1">
            <a:spLocks/>
          </p:cNvSpPr>
          <p:nvPr/>
        </p:nvSpPr>
        <p:spPr>
          <a:xfrm>
            <a:off x="7561843" y="5517857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Delwedd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ar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gael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yn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Saesneg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yn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unig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Ymddiheurwn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am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hyn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cy-GB" sz="1200" dirty="0">
              <a:solidFill>
                <a:schemeClr val="accent1">
                  <a:lumMod val="75000"/>
                </a:schemeClr>
              </a:solidFill>
              <a:latin typeface="Ubuntu"/>
              <a:ea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947750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19B7BB-CF59-72A3-4178-2CD4E18CAE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5520" y="858813"/>
            <a:ext cx="6162201" cy="856830"/>
          </a:xfrm>
        </p:spPr>
        <p:txBody>
          <a:bodyPr>
            <a:normAutofit fontScale="92500" lnSpcReduction="10000"/>
          </a:bodyPr>
          <a:lstStyle/>
          <a:p>
            <a:r>
              <a:rPr lang="cy-GB" sz="30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 leddfu straen/pryder: </a:t>
            </a:r>
            <a:r>
              <a:rPr lang="cy-GB" sz="30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Chwalu'r myth</a:t>
            </a:r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0EC96C-5E09-86D4-58C0-657688C163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008" y="1715643"/>
            <a:ext cx="7517917" cy="466871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1750" b="0" i="0" strike="noStrike" cap="none" spc="0" baseline="0" dirty="0">
                <a:solidFill>
                  <a:srgbClr val="15518B"/>
                </a:solidFill>
                <a:effectLst/>
                <a:ea typeface="Ubuntu"/>
                <a:cs typeface="Ubuntu"/>
              </a:rPr>
              <a:t>Rheswm cyffredin y mae pobl ifanc yn ei roi dros fepio yw er mwyn helpu gyda’u hiechyd meddwl, lleihau lefelau straen a mynd i'r afael â hunan-barch isel ac maent yn defnyddio fêps fel dull o ymdopi.</a:t>
            </a:r>
            <a:endParaRPr lang="en-US"/>
          </a:p>
          <a:p>
            <a:r>
              <a:rPr lang="cy-GB" sz="175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Fodd bynnag, mae’n 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gamsyniad bod </a:t>
            </a:r>
            <a:r>
              <a:rPr lang="cy-GB" sz="175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fepio'n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lleihau straen a phryder. Mewn gwirionedd, mae pobl ifanc sy’n </a:t>
            </a:r>
            <a:r>
              <a:rPr lang="cy-GB" sz="175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i leddfu straen yn dweud bod eu lefelau straen yn uwch na phobl ifanc</a:t>
            </a:r>
            <a:r>
              <a:rPr lang="cy-GB" sz="175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 sydd ddim yn </a:t>
            </a:r>
            <a:r>
              <a:rPr lang="cy-GB" sz="1750" err="1">
                <a:solidFill>
                  <a:srgbClr val="395496"/>
                </a:solidFill>
                <a:latin typeface="Ubuntu"/>
                <a:ea typeface="Ubuntu"/>
                <a:cs typeface="Ubuntu"/>
              </a:rPr>
              <a:t>fepio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.</a:t>
            </a:r>
            <a:r>
              <a:rPr lang="cy-GB" sz="175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Arial"/>
                <a:cs typeface="Arial"/>
              </a:rPr>
              <a:t> </a:t>
            </a:r>
          </a:p>
          <a:p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ea typeface="Ubuntu"/>
                <a:cs typeface="Ubuntu"/>
              </a:rPr>
              <a:t>Mae nicotin yn creu ymdeimlad o ymlacio ar unwaith, ond teimlad dros dro yw hwn, a chaiff ei ddisodli'n gyflym gan fwy o bryder, tensiwn, ysfeydd (</a:t>
            </a:r>
            <a:r>
              <a:rPr lang="cy-GB" sz="1750" b="0" i="1" strike="noStrike" cap="none" spc="0" baseline="0" dirty="0">
                <a:solidFill>
                  <a:srgbClr val="395496"/>
                </a:solidFill>
                <a:effectLst/>
                <a:ea typeface="Ubuntu"/>
                <a:cs typeface="Ubuntu"/>
              </a:rPr>
              <a:t>cravings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ea typeface="Ubuntu"/>
                <a:cs typeface="Ubuntu"/>
              </a:rPr>
              <a:t>) a symptomau rhoi’r gorau iddi.</a:t>
            </a:r>
            <a:endParaRPr lang="en-US" sz="1750" dirty="0">
              <a:cs typeface="Arial"/>
            </a:endParaRPr>
          </a:p>
          <a:p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ea typeface="Ubuntu"/>
                <a:cs typeface="Ubuntu"/>
              </a:rPr>
              <a:t>Gall symptomau rhoi’r gorau</a:t>
            </a:r>
            <a:r>
              <a:rPr lang="cy-GB" sz="1750" b="0" i="0" strike="noStrike" cap="none" spc="0" dirty="0">
                <a:solidFill>
                  <a:srgbClr val="395496"/>
                </a:solidFill>
                <a:effectLst/>
                <a:ea typeface="Ubuntu"/>
                <a:cs typeface="Ubuntu"/>
              </a:rPr>
              <a:t> iddi ga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ea typeface="Ubuntu"/>
                <a:cs typeface="Ubuntu"/>
              </a:rPr>
              <a:t>el eu rheoli dros dro gan ddosau pellach o nicotin, ond ni fydd hyn yn lleihau teimladau sylfaenol o bryder nac yn mynd i'r afael â pham mae unigolyn yn teimlo'n bryderus yn y lle cyntaf.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ea typeface="Arial"/>
                <a:cs typeface="Arial"/>
              </a:rPr>
              <a:t> </a:t>
            </a:r>
            <a:endParaRPr lang="en-US" sz="1750" dirty="0">
              <a:solidFill>
                <a:srgbClr val="395496"/>
              </a:solidFill>
              <a:cs typeface="Arial"/>
            </a:endParaRPr>
          </a:p>
          <a:p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Nid oes unrhyw fudd i ddefnyddio </a:t>
            </a:r>
            <a:r>
              <a:rPr lang="cy-GB" sz="1750" b="0" i="0" strike="noStrike" cap="none" spc="0" baseline="0" err="1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fel </a:t>
            </a:r>
            <a:r>
              <a:rPr lang="cy-GB" sz="175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dull 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ymdopi ar gyfer straen a phryder a gallai dibyniaeth ar nicotin eich rhwystro rhag cymryd rhan mewn dulliau</a:t>
            </a:r>
            <a:r>
              <a:rPr lang="cy-GB" sz="1750" b="0" i="0" strike="noStrike" cap="none" spc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 ymdopi 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effeithiol (fel cymryd rhan mewn clybiau).</a:t>
            </a:r>
            <a:r>
              <a:rPr lang="cy-GB" sz="175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Arial"/>
                <a:cs typeface="Arial"/>
              </a:rPr>
              <a:t> </a:t>
            </a:r>
          </a:p>
        </p:txBody>
      </p:sp>
      <p:pic>
        <p:nvPicPr>
          <p:cNvPr id="7" name="Picture Placeholder 12" descr="A person holding her head&#10;&#10;Description automatically generated">
            <a:extLst>
              <a:ext uri="{FF2B5EF4-FFF2-40B4-BE49-F238E27FC236}">
                <a16:creationId xmlns:a16="http://schemas.microsoft.com/office/drawing/2014/main" id="{FB1893B9-29BF-9E4E-38E2-EEFD1D539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9168" y="2212851"/>
            <a:ext cx="4342616" cy="2441308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1228847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FB3C5-1424-F669-53D1-BF63DAB988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6359" y="972129"/>
            <a:ext cx="7325818" cy="734318"/>
          </a:xfrm>
        </p:spPr>
        <p:txBody>
          <a:bodyPr>
            <a:normAutofit lnSpcReduction="10000"/>
          </a:bodyPr>
          <a:lstStyle/>
          <a:p>
            <a:r>
              <a:rPr lang="cy-GB" sz="2400" dirty="0" err="1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Fepio</a:t>
            </a:r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oherwydd dibyniaeth ar nicotin neu gaethiwed iddo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6A9B21-DD91-AC7D-084E-5C218C9862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9153" y="1713458"/>
            <a:ext cx="7646217" cy="388545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dyfeisiau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wedi'u cynllunio i'w defnyddio'n barhaus. Yn aml gall dyfais untro gynnwys can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noedd o byffiau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Mae hyn yn cymharu â sigarét sydd fel arfer yn 10-15 pwff.</a:t>
            </a:r>
            <a:endParaRPr lang="en-GB" sz="1800" dirty="0"/>
          </a:p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Oherwydd natur barhaus </a:t>
            </a:r>
            <a:r>
              <a:rPr lang="cy-GB" sz="18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gall yr ymddygiad hwn yn aml ddod yn arferiad a gall arwain at ddibyniaeth ar nicotin a/neu gaethiwed iddo.</a:t>
            </a:r>
          </a:p>
          <a:p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Mae pobl ifanc yn sensitif i nicotin oherwydd bod eu hymennydd yn dal i ddatblygu, mae hyn yn ei gwneud yn haws i chi 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fynd yn gaeth iddo - gallwch fynd yn gaeth o fewn dyddiau i'w ddefnyddio. </a:t>
            </a:r>
            <a:endParaRPr lang="en-US" sz="1800" dirty="0">
              <a:solidFill>
                <a:srgbClr val="000000"/>
              </a:solidFill>
              <a:latin typeface="Ubuntu"/>
              <a:cs typeface="Arial"/>
            </a:endParaRPr>
          </a:p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symptomau dibyniaeth ar nicotin neu gaethiwed</a:t>
            </a:r>
            <a:r>
              <a:rPr lang="cy-GB" sz="18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iddo </a:t>
            </a:r>
            <a:r>
              <a:rPr lang="cy-GB" sz="18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ei gwneud yn fwy anodd i chi ganolbwyntio, dysgu a rheoli eich chwiwiau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leddfu symptomau rhoi’r gorau i nicotin, mae pobl yn treulio mwy o amser yn fepio i leddfu eu symptomau.</a:t>
            </a:r>
            <a:endParaRPr lang="en-GB" sz="1800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0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8D9D1CC-B5E8-F9DF-FE92-4636AF80A232}"/>
              </a:ext>
            </a:extLst>
          </p:cNvPr>
          <p:cNvSpPr txBox="1"/>
          <p:nvPr/>
        </p:nvSpPr>
        <p:spPr>
          <a:xfrm>
            <a:off x="8145277" y="1860943"/>
            <a:ext cx="3898987" cy="3354765"/>
          </a:xfrm>
          <a:prstGeom prst="rect">
            <a:avLst/>
          </a:prstGeom>
          <a:solidFill>
            <a:srgbClr val="15518B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Gwenwyn yw nicotin a gall rhywun gael ei wenwyno wrth gymryd dosau mawr. Mae'r symptomau fel arfer yn eithaf ysgafn gan gynnwys cyfog a chwydu, cur pen a phoenau yn y stumog, ond mewn achosion mwy difrifol gall arwain at ffitiau, anadlu gwan a gwanhau curiad y calon, a hyd yn oed farwolaeth. Mae gwenwyn nicotin difrifol yn rhywbeth prin.   Ffynhonnell: </a:t>
            </a:r>
            <a:r>
              <a:rPr lang="cy-GB" sz="1400" i="1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’</a:t>
            </a:r>
            <a:r>
              <a:rPr lang="cy-GB" sz="1400" i="1" dirty="0" err="1">
                <a:solidFill>
                  <a:srgbClr val="24FFC0"/>
                </a:solidFill>
                <a:latin typeface="Ubuntu"/>
                <a:ea typeface="Ubuntu"/>
                <a:cs typeface="Ubuntu"/>
              </a:rPr>
              <a:t>Talk</a:t>
            </a:r>
            <a:r>
              <a:rPr lang="cy-GB" sz="1400" i="1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 to </a:t>
            </a:r>
            <a:r>
              <a:rPr lang="cy-GB" sz="1400" i="1" dirty="0" err="1">
                <a:solidFill>
                  <a:srgbClr val="24FFC0"/>
                </a:solidFill>
                <a:latin typeface="Ubuntu"/>
                <a:ea typeface="Ubuntu"/>
                <a:cs typeface="Ubuntu"/>
              </a:rPr>
              <a:t>Frank</a:t>
            </a:r>
            <a:r>
              <a:rPr lang="cy-GB" sz="1400" i="1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'</a:t>
            </a:r>
            <a:endParaRPr lang="en-US" dirty="0">
              <a:solidFill>
                <a:srgbClr val="24FFC0"/>
              </a:solidFill>
              <a:latin typeface="Ubuntu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EDC9E9-F71B-5D4D-BB77-F7FBD10F2DD6}"/>
              </a:ext>
            </a:extLst>
          </p:cNvPr>
          <p:cNvSpPr txBox="1"/>
          <p:nvPr/>
        </p:nvSpPr>
        <p:spPr>
          <a:xfrm>
            <a:off x="400522" y="5533358"/>
            <a:ext cx="7472462" cy="646331"/>
          </a:xfrm>
          <a:prstGeom prst="rect">
            <a:avLst/>
          </a:prstGeom>
          <a:solidFill>
            <a:srgbClr val="15518B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I gael gwybod mwy am ddibyniaeth a</a:t>
            </a:r>
            <a:r>
              <a:rPr lang="cy-GB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r nicotin a chaethiwed iddo, </a:t>
            </a:r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edrychwch ar Fanc</a:t>
            </a:r>
            <a:r>
              <a:rPr lang="cy-GB" sz="1800" b="0" i="0" strike="noStrike" cap="none" spc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Gwybodaeth</a:t>
            </a:r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'Beth yw Dibyniaeth a Chaethiwed?'</a:t>
            </a:r>
            <a:endParaRPr lang="en-US" dirty="0">
              <a:solidFill>
                <a:srgbClr val="24FFC0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776423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0DD44-8D84-A28B-5F1C-3054B2A5F39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31321" y="926860"/>
            <a:ext cx="7688263" cy="6699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y-GB" sz="2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yw'r pryderon am </a:t>
            </a:r>
            <a:r>
              <a:rPr lang="cy-GB" sz="26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  <a:endParaRPr lang="en-US" sz="2600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64877F-B19B-6E8F-71F3-C624F96A1D5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9908" y="1567640"/>
            <a:ext cx="10424735" cy="315103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Er ein bod yn gwybod bod fepio'n llai niweidiol na smygu tybaco, nid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ydym yn gywbod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effeithiau hirdymor fepio.</a:t>
            </a:r>
            <a:endParaRPr lang="en-US"/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2000" b="0" i="0" strike="noStrike" cap="none" spc="0" baseline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aml yn cael ei ystyried yn fwy cyffredin neu normal nag ydyw mewn gwirionedd (yn enwedig ymhlith pobl ifanc). Mae hyn yn arwain at normaleiddio fepio a’r posibilrwydd fod rhagor o bobl sydd ddim yn smygu yn dechrau fepio*.</a:t>
            </a:r>
            <a:endParaRPr lang="en-GB" sz="2000" dirty="0"/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pobl ifanc sydd ddim wedi smygu erioed ond sy'n defnyddio fêps yn fwy tebygol o ddechrau smygu tybaco a dod yn smygwyr rheolaidd o bosibl, na'r rhai sydd</a:t>
            </a:r>
            <a:r>
              <a:rPr lang="cy-GB" sz="20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ddim wedi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defnyddio fêp.</a:t>
            </a: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nifer cynyddol o blant a phobl ifanc yn profi symptomau dibyniaeth ar nicotin ac mae hyn yn effeithio ar eu hiechyd a'u llesiant (gweler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anc Gwybodaeth ‘Dibyniaeth a Chaethiwed’).</a:t>
            </a: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diwydiant tybaco wedi symud i mewn i’r farchnad </a:t>
            </a:r>
            <a:r>
              <a:rPr lang="cy-GB" sz="20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 DU yn ystod y blynyddoedd diwethaf. Mae pryderon ynghylch marchnata a hyrwyddo dyfeisiau </a:t>
            </a:r>
            <a:r>
              <a:rPr lang="cy-GB" sz="20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 sut y gallai'r rhain apelio at blant a phobl ifanc (gweler Fanc Gwybodaeth ‘Diwydiant, Marchnata a Hysbysebu’).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ABCE9F-A904-3AAE-9E07-24400BDD9685}"/>
              </a:ext>
            </a:extLst>
          </p:cNvPr>
          <p:cNvSpPr txBox="1"/>
          <p:nvPr/>
        </p:nvSpPr>
        <p:spPr>
          <a:xfrm>
            <a:off x="6892766" y="6093459"/>
            <a:ext cx="4977440" cy="640080"/>
          </a:xfrm>
          <a:prstGeom prst="rect">
            <a:avLst/>
          </a:prstGeom>
          <a:solidFill>
            <a:srgbClr val="15518B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*Pa ganran o blant a phobl ifanc rydych chi'n meddwl sy’n </a:t>
            </a:r>
            <a:r>
              <a:rPr lang="cy-GB" sz="1200" dirty="0" err="1">
                <a:solidFill>
                  <a:srgbClr val="24FFC0"/>
                </a:solidFill>
                <a:latin typeface="Ubuntu"/>
                <a:ea typeface="Ubuntu"/>
                <a:cs typeface="Ubuntu"/>
              </a:rPr>
              <a:t>fepio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? Edrychwch ar Fanc Gwybodaeth 'Data ac Ystadegau' i weld a oeddech chi'n iawn!</a:t>
            </a:r>
          </a:p>
        </p:txBody>
      </p:sp>
    </p:spTree>
    <p:extLst>
      <p:ext uri="{BB962C8B-B14F-4D97-AF65-F5344CB8AC3E}">
        <p14:creationId xmlns:p14="http://schemas.microsoft.com/office/powerpoint/2010/main" val="196664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7065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Andrew Stamenkovic (Public Health Wales - No. 2 Capital Quarter)</DisplayName>
        <AccountId>10</AccountId>
        <AccountType/>
      </UserInfo>
      <UserInfo>
        <DisplayName>SharingLinks.73fad510-0ba4-45ee-81cc-9adb47271bad.Flexible.07501615-25f0-42dd-bc3f-a8a27af76ef7</DisplayName>
        <AccountId>14</AccountId>
        <AccountType/>
      </UserInfo>
      <UserInfo>
        <DisplayName>PHW_Health and Well-being Curriculum Owners</DisplayName>
        <AccountId>6</AccountId>
        <AccountType/>
      </UserInfo>
      <UserInfo>
        <DisplayName>Everyone</DisplayName>
        <AccountId>11</AccountId>
        <AccountType/>
      </UserInfo>
      <UserInfo>
        <DisplayName>Leanne Small (Public Health Wales - No. 2 Capital Quarter)</DisplayName>
        <AccountId>12</AccountId>
        <AccountType/>
      </UserInfo>
      <UserInfo>
        <DisplayName>Grace Lawson (Public Health Wales - No. 2 Capital Quarter)</DisplayName>
        <AccountId>28</AccountId>
        <AccountType/>
      </UserInfo>
      <UserInfo>
        <DisplayName>Alexa Gainsbury (Public Health Wales - No. 2 Capital Quarter)</DisplayName>
        <AccountId>17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39ABE9-D76A-4687-AB72-03C3AAE03A52}">
  <ds:schemaRefs>
    <ds:schemaRef ds:uri="http://purl.org/dc/terms/"/>
    <ds:schemaRef ds:uri="http://purl.org/dc/dcmitype/"/>
    <ds:schemaRef ds:uri="http://www.w3.org/XML/1998/namespace"/>
    <ds:schemaRef ds:uri="bbd7921a-042b-4eb0-b7a0-a3fc5587e9ac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d6550f9a-f14e-418b-a53a-e888529f43ac"/>
  </ds:schemaRefs>
</ds:datastoreItem>
</file>

<file path=customXml/itemProps2.xml><?xml version="1.0" encoding="utf-8"?>
<ds:datastoreItem xmlns:ds="http://schemas.openxmlformats.org/officeDocument/2006/customXml" ds:itemID="{0FC887AD-F699-4BAC-A2F2-71BA570DA6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A7FF61-F30B-4C5A-A9DA-8CB478596685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877</Words>
  <Application>Microsoft Office PowerPoint</Application>
  <PresentationFormat>Widescreen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Segoe UI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75</cp:revision>
  <dcterms:created xsi:type="dcterms:W3CDTF">2024-01-29T16:09:21Z</dcterms:created>
  <dcterms:modified xsi:type="dcterms:W3CDTF">2024-06-05T06:36:52Z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