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4"/>
  </p:sldMasterIdLst>
  <p:notesMasterIdLst>
    <p:notesMasterId r:id="rId12"/>
  </p:notesMasterIdLst>
  <p:sldIdLst>
    <p:sldId id="261" r:id="rId5"/>
    <p:sldId id="266" r:id="rId6"/>
    <p:sldId id="272" r:id="rId7"/>
    <p:sldId id="267" r:id="rId8"/>
    <p:sldId id="278" r:id="rId9"/>
    <p:sldId id="269" r:id="rId10"/>
    <p:sldId id="275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9CEF4D41-7E19-87B1-FCC0-3FB9C95F00ED}" name="Grace Lawson (Public Health Wales - No. 2 Capital Quarter)" initials="" userId="S::grace.lawson@wales.nhs.uk::88c6baf7-06f7-4e16-85cb-71260126bd16" providerId="AD"/>
  <p188:author id="{8C8B1C45-317F-9FB0-501D-14FCFB96B5FF}" name="Leanne Small (Public Health Wales - No. 2 Capital Quarter)" initials="" userId="S::Leanne.Small@wales.nhs.uk::d76cf426-005f-434f-ac47-a5eb582e6007" providerId="AD"/>
  <p188:author id="{6587167B-AB0A-1FD3-96B8-990F783EA243}" name="Alexa Gainsbury (Public Health Wales - No. 2 Capital Quarter)" initials="AG(HWN2CQ" userId="S::Alexa.Gainsbury@wales.nhs.uk::c5186529-ff50-472f-a883-baa2f4f2271c" providerId="AD"/>
  <p188:author id="{519C988B-5CEE-D4DB-C133-21D4C2804E0E}" name="Lorna Bennett (Public Health Wales - No. 2 Capital Quarter)" initials="LQ" userId="S::lorna.bennett3@wales.nhs.uk::41cbff77-5434-42c9-8874-6f16723207f9" providerId="AD"/>
  <p188:author id="{311702CD-2FE8-6362-4115-878685D0A7F7}" name="Leanne Small (Public Health Wales - No. 2 Capital Quarter)" initials="LQ" userId="S::leanne.small@wales.nhs.uk::d76cf426-005f-434f-ac47-a5eb582e6007" providerId="AD"/>
  <p188:author id="{2FBFFCD5-F62B-7938-E7DA-44874FAF63E9}" name="Lorna Bennett (Public Health Wales - No. 2 Capital Quarter)" initials="" userId="S::Lorna.Bennett3@wales.nhs.uk::41cbff77-5434-42c9-8874-6f16723207f9" providerId="AD"/>
  <p188:author id="{CCA56DF0-1A01-89BE-CFC1-B6041885A52C}" name="Llewelyn, Glenys (Staff Comisiwn y Senedd | Senedd Commission Staff)" initials="GL" userId="S::Glenys.Llewelyn@senedd.cymru::7517e8d8-73fd-4ec2-aff3-292a54c9b4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632347-2053-4BB5-903B-F00C98B486EF}" v="3" dt="2024-07-08T13:00:28.167"/>
    <p1510:client id="{B31825CD-44BF-47F2-AEF3-0BAE2C819F1D}" v="1" dt="2024-07-08T13:12:28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297A1-7D1E-40C1-9479-E8BB0FD27C24}" type="datetimeFigureOut">
              <a:t>7/8/2024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8779E-2301-4B9E-BF76-8E1ACEA6122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40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dataunitwales.gov.uk/welshindexofmultipledeprivation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 panose="020F0502020204030204"/>
                <a:cs typeface="Calibri" panose="020F0502020204030204"/>
              </a:rPr>
              <a:t>I gael gwybod mwy am safle WIMD ar gyfer yr ardal lle rydych yn yr ysgol wedi'i leoli cliciwch yma: </a:t>
            </a:r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 panose="020F0502020204030204"/>
                <a:cs typeface="Calibri" panose="020F0502020204030204"/>
                <a:hlinkClick r:id="rId3" history="0"/>
              </a:rPr>
              <a:t>https://apps.dataunitwales.gov.uk/welshindexofmultipledeprivation/</a:t>
            </a:r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 panose="020F0502020204030204"/>
                <a:cs typeface="Calibri" panose="020F0502020204030204"/>
              </a:rPr>
              <a:t> </a:t>
            </a:r>
            <a:endParaRPr lang="en-US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8779E-2301-4B9E-BF76-8E1ACEA61228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66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2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ce.org.uk/about/what-we-do/nice-and-health-inequaliti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lyw.cymru/mynegai-amddifadedd-lluosog-cymru-2019-dadansoddiad-o-ardaloedd-mewn-amddifadedd-hirsefydlog-html?_gl=1*whskb9*_ga*MTQ4NDY1NDA0NS4xNzEwMjg1OTcz*_ga_L1471V4N02*MTcxNDA3NDU4Ni4yNy4xLjE3MTQwNzUyMDguMC4wLjA.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BC2B117-9A09-6816-9116-65E6B96C0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10836"/>
            <a:ext cx="5718175" cy="726622"/>
          </a:xfrm>
        </p:spPr>
        <p:txBody>
          <a:bodyPr/>
          <a:lstStyle/>
          <a:p>
            <a:r>
              <a:rPr lang="cy-GB" sz="36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Effeithiau Cymdeithasol</a:t>
            </a:r>
            <a:endParaRPr lang="cy-GB" sz="3600" b="0" dirty="0">
              <a:solidFill>
                <a:srgbClr val="000000"/>
              </a:solidFill>
              <a:latin typeface="Ubuntu"/>
              <a:ea typeface="Ubuntu"/>
              <a:cs typeface="Ubuntu"/>
            </a:endParaRPr>
          </a:p>
          <a:p>
            <a:endParaRPr lang="cy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AC748-6A15-275E-CCF2-2EA86562BA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y-GB" sz="22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en-US"/>
          </a:p>
        </p:txBody>
      </p:sp>
      <p:pic>
        <p:nvPicPr>
          <p:cNvPr id="5" name="Picture Placeholder 4" descr="A person holding a phone and a cigarette&#10;&#10;Description automatically generated">
            <a:extLst>
              <a:ext uri="{FF2B5EF4-FFF2-40B4-BE49-F238E27FC236}">
                <a16:creationId xmlns:a16="http://schemas.microsoft.com/office/drawing/2014/main" id="{5B74EE28-70E6-D9A9-5BD1-B5C6E6962F2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33272"/>
            <a:ext cx="5718175" cy="6191457"/>
          </a:xfr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040F85-90EC-F100-8620-4A87F31556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1788" y="1196786"/>
            <a:ext cx="7791157" cy="669925"/>
          </a:xfrm>
        </p:spPr>
        <p:txBody>
          <a:bodyPr>
            <a:normAutofit/>
          </a:bodyPr>
          <a:lstStyle/>
          <a:p>
            <a:r>
              <a:rPr lang="cy-GB" sz="320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anghydraddoldebau iechyd?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C71C66-F60B-1819-17AE-9C757AAFEA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1758" y="2492600"/>
            <a:ext cx="9065900" cy="240597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y-GB" sz="20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Anghydraddoldebau iechyd yw gwahaniaethau mewn iechyd ar draws y boblogaeth, a rhwng gwahanol grwpiau mewn cymdeithas, sy'n </a:t>
            </a:r>
            <a:r>
              <a:rPr lang="cy-GB" sz="20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systematig, yn annheg ac y gellir e</a:t>
            </a:r>
            <a:r>
              <a:rPr lang="cy-GB" sz="2000" b="1">
                <a:solidFill>
                  <a:srgbClr val="15518B"/>
                </a:solidFill>
                <a:latin typeface="Ubuntu"/>
                <a:ea typeface="Ubuntu"/>
                <a:cs typeface="Ubuntu"/>
              </a:rPr>
              <a:t>u h</a:t>
            </a:r>
            <a:r>
              <a:rPr lang="cy-GB" sz="20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osgoi.</a:t>
            </a:r>
          </a:p>
          <a:p>
            <a:r>
              <a:rPr lang="cy-GB" sz="20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Maent yn cael eu hachosi gan amodau’r lle y cawn ein geni, lle rydym yn byw, yn gweithio a thyfu. Mae’r amodau hyn yn dylanwadu ar sut rydym yn meddwl, yn teimlo ac yn gweithredu a </a:t>
            </a:r>
            <a:r>
              <a:rPr lang="cy-GB" sz="20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gallant</a:t>
            </a:r>
            <a:r>
              <a:rPr lang="cy-GB" sz="20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effeithio ar ein hiechyd a'n llesiant corfforol a meddyliol.</a:t>
            </a:r>
          </a:p>
          <a:p>
            <a:endParaRPr lang="en-GB" sz="2000"/>
          </a:p>
          <a:p>
            <a:endParaRPr lang="en-GB" sz="20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0B2DB5-1EF9-F15F-3001-1B8888EFF639}"/>
              </a:ext>
            </a:extLst>
          </p:cNvPr>
          <p:cNvSpPr txBox="1"/>
          <p:nvPr/>
        </p:nvSpPr>
        <p:spPr>
          <a:xfrm>
            <a:off x="291787" y="5834488"/>
            <a:ext cx="8720374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6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Calibri" panose="020F0502020204030204"/>
                <a:cs typeface="Calibri" panose="020F0502020204030204"/>
              </a:rPr>
              <a:t>Diffiniad a gymerwyd o’r </a:t>
            </a:r>
            <a:r>
              <a:rPr lang="cy-GB" sz="1600" b="0" i="0" strike="noStrike" cap="none" spc="0" baseline="0">
                <a:solidFill>
                  <a:schemeClr val="accent2">
                    <a:lumMod val="75000"/>
                  </a:schemeClr>
                </a:solidFill>
                <a:effectLst/>
                <a:latin typeface="Ubuntu"/>
                <a:ea typeface="Calibri" panose="020F0502020204030204"/>
                <a:cs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Sefydliad Cenedlaethol dros Ragoriaeth mewn Iechyd a Gofal</a:t>
            </a:r>
            <a:endParaRPr lang="en-GB" sz="1600" b="1">
              <a:solidFill>
                <a:schemeClr val="accent2">
                  <a:lumMod val="75000"/>
                </a:schemeClr>
              </a:solidFill>
              <a:latin typeface="Ubuntu"/>
              <a:cs typeface="Calibri" panose="020F0502020204030204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125399789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3ED53-AFFD-EDC4-5A4C-E772DF708C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1165" y="1474562"/>
            <a:ext cx="7008585" cy="669925"/>
          </a:xfrm>
        </p:spPr>
        <p:txBody>
          <a:bodyPr>
            <a:noAutofit/>
          </a:bodyPr>
          <a:lstStyle/>
          <a:p>
            <a:r>
              <a:rPr lang="cy-GB" sz="38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effeithiau anghydraddoldebau iechyd?</a:t>
            </a:r>
            <a:endParaRPr lang="en-US" sz="38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313781-6C58-409E-48DB-E655F15E3FA2}"/>
              </a:ext>
            </a:extLst>
          </p:cNvPr>
          <p:cNvSpPr txBox="1"/>
          <p:nvPr/>
        </p:nvSpPr>
        <p:spPr>
          <a:xfrm>
            <a:off x="338116" y="2412999"/>
            <a:ext cx="8069448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Mewn rhannau o Gymru, mae pobl yn marw flynyddoedd ynghynt nag y dylen nhw. Pan nad oes gennym y pethau sydd eu hangen arnom, fel cartrefi cynnes a bwyd iach, mae'n rhoi straen ar ein cyrff, a gall hyn arwain at fwy o straen ac iechyd gwaeth. Gall hefyd olygu ein bod yn troi at ymddygiad fel smygu neu ddefnyddio cyffuriau ac alcohol sy'n niweidio ein hiechyd. </a:t>
            </a:r>
          </a:p>
          <a:p>
            <a:endParaRPr lang="en-US">
              <a:solidFill>
                <a:srgbClr val="285087"/>
              </a:solidFill>
              <a:latin typeface="Ubuntu"/>
              <a:cs typeface="Calibri" panose="020F0502020204030204"/>
            </a:endParaRPr>
          </a:p>
          <a:p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Er mwyn creu cymdeithas lle y gall pawb ffynnu, mae arnom angen yr holl </a:t>
            </a:r>
            <a:r>
              <a:rPr lang="cy-GB" sz="18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gonglfeini</a:t>
            </a:r>
            <a:r>
              <a:rPr lang="cy-GB" sz="1800" b="1" i="0" strike="noStrike" cap="none" spc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80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cywir</a:t>
            </a:r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: swyddi sefydlog, cyflog da, tai o safon ac addysg dda. Er mwyn ceisio lleihau anghydraddoldebau rhwng gwahanol ardaloedd yng Nghymru, mae gwaith yn cael ei wneud i ganfod ein cymunedau lle mae </a:t>
            </a:r>
            <a:r>
              <a:rPr lang="cy-GB" sz="18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conglfeini ar goll</a:t>
            </a:r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. Mae hyn yn cael ei wneud er mwyn sicrhau bod y rhai sy’n wynebu’r perygl mwyaf yn cael </a:t>
            </a:r>
            <a:r>
              <a:rPr lang="cy-GB">
                <a:solidFill>
                  <a:srgbClr val="285087"/>
                </a:solidFill>
                <a:latin typeface="Ubuntu"/>
                <a:ea typeface="Ubuntu"/>
                <a:cs typeface="Ubuntu"/>
              </a:rPr>
              <a:t>y siawns orau o gael gafael ar </a:t>
            </a:r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gymorth. </a:t>
            </a:r>
            <a:endParaRPr lang="en-US">
              <a:solidFill>
                <a:srgbClr val="285087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14207674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56239-1DD8-C5D8-42C2-49ED09A9B6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94457"/>
            <a:ext cx="4899808" cy="669925"/>
          </a:xfrm>
        </p:spPr>
        <p:txBody>
          <a:bodyPr>
            <a:normAutofit/>
          </a:bodyPr>
          <a:lstStyle/>
          <a:p>
            <a:r>
              <a:rPr lang="cy-GB" sz="270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S</a:t>
            </a:r>
            <a:r>
              <a:rPr lang="cy-GB" sz="27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mygu ac Anghydraddoldeb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BC48B2-8648-8567-928B-D9A24E61A7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9631" y="1765851"/>
            <a:ext cx="5570385" cy="410026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endParaRPr lang="en-GB" sz="1800"/>
          </a:p>
          <a:p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Un ffordd y gellir gweld a mesur anghydraddoldebau iechyd yw drwy wahaniaethau mewn ymddygiad sy’n peri risg i iechyd, fel smygu.</a:t>
            </a:r>
            <a:endParaRPr lang="en-US" sz="1800">
              <a:latin typeface="Ubuntu"/>
            </a:endParaRPr>
          </a:p>
          <a:p>
            <a:r>
              <a:rPr lang="cy-GB" sz="18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cyfraddau smygu ymysg oedolion bron </a:t>
            </a:r>
            <a:r>
              <a:rPr lang="cy-GB" sz="18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dair gwaith yn uwch</a:t>
            </a:r>
            <a:r>
              <a:rPr lang="cy-GB" sz="18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mewn </a:t>
            </a:r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ardaloedd o Gymru </a:t>
            </a:r>
            <a:r>
              <a:rPr lang="cy-GB" sz="180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lle mae llai </a:t>
            </a:r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o adnoddau a chyfleoedd*</a:t>
            </a:r>
          </a:p>
          <a:p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pobl ifanc sydd â mynediad i lai o adnoddau a chyfleoedd hefyd yn fwy tebygol o smygu.</a:t>
            </a:r>
          </a:p>
          <a:p>
            <a:endParaRPr lang="en-GB" sz="1800">
              <a:solidFill>
                <a:srgbClr val="285087"/>
              </a:solidFill>
              <a:latin typeface="Ubuntu"/>
            </a:endParaRPr>
          </a:p>
          <a:p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* Mae hyn yn cael ei fesur gan </a:t>
            </a:r>
            <a:r>
              <a:rPr lang="cy-GB" sz="1800" b="0" i="0" strike="noStrike" cap="none" spc="0" baseline="0">
                <a:solidFill>
                  <a:schemeClr val="accent2">
                    <a:lumMod val="75000"/>
                  </a:schemeClr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Fynegai Amddifadedd Lluosog Cymru</a:t>
            </a:r>
            <a:r>
              <a:rPr lang="cy-GB" sz="18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sy'n cyfuno ffynonellau gwybodaeth sy'n ymwneud â phrofiadau byw, gweithio ac addysg pobl. </a:t>
            </a:r>
            <a:endParaRPr lang="en-GB" sz="1800">
              <a:solidFill>
                <a:srgbClr val="285087"/>
              </a:solidFill>
              <a:highlight>
                <a:srgbClr val="FFFF00"/>
              </a:highlight>
              <a:latin typeface="Ubuntu"/>
            </a:endParaRPr>
          </a:p>
          <a:p>
            <a:endParaRPr lang="en-GB" sz="1600">
              <a:solidFill>
                <a:srgbClr val="285087"/>
              </a:solidFill>
              <a:highlight>
                <a:srgbClr val="FFFF00"/>
              </a:highlight>
            </a:endParaRPr>
          </a:p>
          <a:p>
            <a:endParaRPr lang="en-GB" sz="1600">
              <a:solidFill>
                <a:srgbClr val="285087"/>
              </a:solidFill>
              <a:highlight>
                <a:srgbClr val="FFFF00"/>
              </a:highlight>
            </a:endParaRPr>
          </a:p>
        </p:txBody>
      </p:sp>
      <p:pic>
        <p:nvPicPr>
          <p:cNvPr id="2" name="Picture 1" descr="A blue and green person on a seesaw&#10;&#10;Description automatically generated">
            <a:extLst>
              <a:ext uri="{FF2B5EF4-FFF2-40B4-BE49-F238E27FC236}">
                <a16:creationId xmlns:a16="http://schemas.microsoft.com/office/drawing/2014/main" id="{E89EAD05-DB7B-5103-609D-A08D45112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9662" y="1770825"/>
            <a:ext cx="4899809" cy="381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1270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56239-1DD8-C5D8-42C2-49ED09A9B6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888511"/>
            <a:ext cx="4432300" cy="669925"/>
          </a:xfrm>
        </p:spPr>
        <p:txBody>
          <a:bodyPr>
            <a:normAutofit fontScale="80000" lnSpcReduction="10000"/>
          </a:bodyPr>
          <a:lstStyle/>
          <a:p>
            <a:r>
              <a:rPr lang="cy-GB" sz="3200" b="1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32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ac Anghydraddoldeb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BC48B2-8648-8567-928B-D9A24E61A7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1707619"/>
            <a:ext cx="6030607" cy="49203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y-GB" sz="16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fepio’n</a:t>
            </a:r>
            <a:r>
              <a:rPr lang="cy-GB" sz="16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fwy cyffredin ymhlith oedolion mewn ardaloedd lle mae llai o adnoddau a chyfleoedd. Yn yr un modd, mae pobl ifanc sydd â mynediad i lai o adnoddau a chyfleoedd* yn fwy tebygol o roi cynnig ar </a:t>
            </a:r>
            <a:r>
              <a:rPr lang="cy-GB" sz="16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6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. </a:t>
            </a:r>
          </a:p>
          <a:p>
            <a:r>
              <a:rPr lang="cy-GB" sz="16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hyn yn cynrychioli darlun cymhleth o anghydraddoldeb iechyd; mae fepio yn llawer llai niweidiol na smygu. Pan fydd smygwyr yn newid yn llwyr i fepio, mae'n lleihau risgiau iechyd yn sylweddol ar gyfer y bobl nad ydynt yn gallu neu sy'n amharod i roi'r gorau iddi. Gan mai smygu yw’r ffactor</a:t>
            </a:r>
            <a:r>
              <a:rPr lang="cy-GB" sz="1600" b="0" i="0" strike="noStrike" cap="none" spc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sy’n achosi’r </a:t>
            </a:r>
            <a:r>
              <a:rPr lang="cy-GB" sz="16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mwyaf o glefydau yng Nghymru, os yw oedolion sy'n smygu yn newid i fepio ac yn rhoi'r gorau i smygu'n llwyddiannus, gall helpu i leihau anghydraddoldebau iechyd.</a:t>
            </a:r>
          </a:p>
          <a:p>
            <a:r>
              <a:rPr lang="cy-GB" sz="16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Fodd bynnag, os yw pobl yn dechrau fepio, ac nad ydynt yn smygu, mae'n creu risgiau iechyd newydd ac ni fydd yn helpu i leihau cyfraddau smygu. Felly, gallai cynnydd mewn fepio ymhlith pobl ifanc a phobl nad ydynt yn smygu waethygu’r anghydraddoldebau.</a:t>
            </a:r>
          </a:p>
          <a:p>
            <a:endParaRPr lang="en-US" sz="1600">
              <a:solidFill>
                <a:srgbClr val="285087"/>
              </a:solidFill>
              <a:latin typeface="Ubuntu"/>
            </a:endParaRPr>
          </a:p>
          <a:p>
            <a:endParaRPr lang="en-US" sz="1600">
              <a:solidFill>
                <a:srgbClr val="285087"/>
              </a:solidFill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4358DF-429A-FCE8-A6CF-B2246884FE8F}"/>
              </a:ext>
            </a:extLst>
          </p:cNvPr>
          <p:cNvSpPr txBox="1"/>
          <p:nvPr/>
        </p:nvSpPr>
        <p:spPr>
          <a:xfrm>
            <a:off x="6170212" y="5311659"/>
            <a:ext cx="60217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2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* Mesurwyd gan ddefnyddio'r Raddfa Ddigonedd Deuluol: Er mwyn ceisio deall yr amodau y mae pobl ifanc yn byw ynddynt, gofynnir cwestiynau iddynt fel rhan o arolwg y Rhwydwaith Ymchwil Iechyd mewn Ysgolion (SHRN). Cyfrifwyd cyfanswm Sgôr Digonedd Teuluol ar gyfer pob myfyriwr a atebodd gwestiynau ar niferoedd oedd yn rhannu ystafell wely; perchenogaeth car, cyfrifiadur a pheiriant golchi llestri; a nifer yr ystafelloedd ymolchi yn y cartref.</a:t>
            </a:r>
            <a:endParaRPr lang="en-US" sz="1200">
              <a:solidFill>
                <a:srgbClr val="000000"/>
              </a:solidFill>
              <a:latin typeface="Ubuntu"/>
              <a:cs typeface="Arial"/>
            </a:endParaRPr>
          </a:p>
        </p:txBody>
      </p:sp>
      <p:pic>
        <p:nvPicPr>
          <p:cNvPr id="2" name="Picture 1" descr="A green and white bar graph&#10;&#10;Description automatically generated">
            <a:extLst>
              <a:ext uri="{FF2B5EF4-FFF2-40B4-BE49-F238E27FC236}">
                <a16:creationId xmlns:a16="http://schemas.microsoft.com/office/drawing/2014/main" id="{C2EE7CBE-AC88-4645-D745-FAE3C88D22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5" t="490" r="1311" b="2605"/>
          <a:stretch/>
        </p:blipFill>
        <p:spPr>
          <a:xfrm>
            <a:off x="6381224" y="1555261"/>
            <a:ext cx="5590602" cy="329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2738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C1FC3D-7374-AE01-A71C-6E18A6A34F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0604" y="809048"/>
            <a:ext cx="7870970" cy="669925"/>
          </a:xfrm>
        </p:spPr>
        <p:txBody>
          <a:bodyPr>
            <a:normAutofit fontScale="80000" lnSpcReduction="10000"/>
          </a:bodyPr>
          <a:lstStyle/>
          <a:p>
            <a:r>
              <a:rPr lang="cy-GB" sz="32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Effaith Gymdeithasol Masnachu Anghyfreithlon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9919D-5834-9FE2-0BBD-57DB7275E7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567" y="1478973"/>
            <a:ext cx="7707007" cy="471871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Banc Gwybodaeth y Gyfraith a Rheoleiddio yn archwilio pam mae </a:t>
            </a:r>
            <a:r>
              <a:rPr lang="cy-GB" sz="14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 thybaco a gaiff eu gwerthu neu eu caffael yn anghyfreithlon yn fwy peryglus i'ch iechyd. Ond mae goblygiadau mawr i gymdeithas hefyd: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Gweithgaredd droseddol</a:t>
            </a: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gan y fasnach fêps a thybaco anghyfreithlon gysylltiadau cryf â throseddu cyfundrefnol a gangiau troseddol a gellir defnyddio incwm o werthiant anghyfreithlon i ariannu gweithgaredd troseddol ehangach. </a:t>
            </a:r>
            <a:r>
              <a:rPr lang="cy-GB" sz="14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llawer o'r bobl sy'n smyglo, dosbarthu a gwerthu cynnyrch anghyfreithlon yn ymwneud â delio cyffuriau, gwyngalchu arian, masnachu pobl a hyd yn oed terfysgaeth. </a:t>
            </a:r>
          </a:p>
          <a:p>
            <a:pPr>
              <a:lnSpc>
                <a:spcPct val="100000"/>
              </a:lnSpc>
            </a:pP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fasnach anghyfreithlon yn targedu pobl ifanc am eu bod yn farchnad newydd i fanteisio arni am arian. Mae hyn yn cynyddu'r risg i bobl ifanc, nid yn unig o'r cynhyrchion ond </a:t>
            </a:r>
            <a:r>
              <a:rPr lang="cy-GB">
                <a:solidFill>
                  <a:srgbClr val="285087"/>
                </a:solidFill>
                <a:latin typeface="Ubuntu"/>
                <a:ea typeface="Ubuntu"/>
                <a:cs typeface="Ubuntu"/>
              </a:rPr>
              <a:t>wrth dd</a:t>
            </a: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od i gysylltiad â throseddwyr a gweithgareddau troseddol, sydd </a:t>
            </a:r>
            <a:r>
              <a:rPr lang="cy-GB" sz="14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weithiau’n</a:t>
            </a: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beryglus.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Cynyddu anghydraddoldeb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masnach anghyfreithlon yn targedu pobl sy'n byw mewn ardaloedd yng Nghymru lle mae llai o adnoddau a chyfleoedd, gan gynyddu anghydraddoldebau iechyd ymhellach.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Darparu gwasanaethau cyhoeddus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cy-GB" sz="14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Gan fod y fasnach anghyfreithlon yn osgoi system dreth y DU mae'n golygu na fydd y wlad yn derbyn y swm cywir o dreth a ddefnyddir i helpu i dalu am wasanaethau cyhoeddus sy'n helpu'r rhai sydd fwyaf mewn perygl o niwed, fel gwasanaethau iechyd ac ysgolion.</a:t>
            </a:r>
            <a:endParaRPr lang="en-US">
              <a:solidFill>
                <a:srgbClr val="285087"/>
              </a:solidFill>
            </a:endParaRPr>
          </a:p>
          <a:p>
            <a:endParaRPr lang="en-US">
              <a:solidFill>
                <a:srgbClr val="285087"/>
              </a:solidFill>
              <a:highlight>
                <a:srgbClr val="FFFF00"/>
              </a:highlight>
              <a:ea typeface="+mn-lt"/>
              <a:cs typeface="+mn-lt"/>
            </a:endParaRPr>
          </a:p>
          <a:p>
            <a:endParaRPr lang="en-US"/>
          </a:p>
          <a:p>
            <a:pPr>
              <a:lnSpc>
                <a:spcPct val="100000"/>
              </a:lnSpc>
            </a:pPr>
            <a:endParaRPr lang="en-US">
              <a:highlight>
                <a:srgbClr val="FFFF00"/>
              </a:highlight>
              <a:ea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</a:pPr>
            <a:endParaRPr lang="en-US">
              <a:highlight>
                <a:srgbClr val="FFFF00"/>
              </a:highlight>
              <a:ea typeface="+mn-lt"/>
              <a:cs typeface="+mn-lt"/>
            </a:endParaRPr>
          </a:p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BACE96-92CC-2027-B600-88A7D7244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611" y="2093087"/>
            <a:ext cx="4022396" cy="268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5325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282782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Alexa Gainsbury (Public Health Wales - No. 2 Capital Quarter)</DisplayName>
        <AccountId>17</AccountId>
        <AccountType/>
      </UserInfo>
      <UserInfo>
        <DisplayName>Lorna Bennett (Public Health Wales - No. 2 Capital Quarter)</DisplayName>
        <AccountId>80</AccountId>
        <AccountType/>
      </UserInfo>
      <UserInfo>
        <DisplayName>Grace Lawson (Public Health Wales - No. 2 Capital Quarter)</DisplayName>
        <AccountId>28</AccountId>
        <AccountType/>
      </UserInfo>
      <UserInfo>
        <DisplayName>Anthony Priest (Public Health Wales - No. 2 Capital Quarter)</DisplayName>
        <AccountId>13</AccountId>
        <AccountType/>
      </UserInfo>
      <UserInfo>
        <DisplayName>Rebecca Hopkins (Public Health Wales - No. 2 Capital Quarter)</DisplayName>
        <AccountId>102</AccountId>
        <AccountType/>
      </UserInfo>
    </SharedWithUsers>
    <lcf76f155ced4ddcb4097134ff3c332f xmlns="bbd7921a-042b-4eb0-b7a0-a3fc5587e9ac">
      <Terms xmlns="http://schemas.microsoft.com/office/infopath/2007/PartnerControls"/>
    </lcf76f155ced4ddcb4097134ff3c332f>
    <TaxCatchAll xmlns="d6550f9a-f14e-418b-a53a-e888529f43a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4" ma:contentTypeDescription="Create a new document." ma:contentTypeScope="" ma:versionID="c4b6063ebbe7457478bc39e8eac9c55a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b23e17f19966965fb877974d96f8d619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d3ce685-6bcb-45ae-998a-d25e5acaad24}" ma:internalName="TaxCatchAll" ma:showField="CatchAllData" ma:web="d6550f9a-f14e-418b-a53a-e888529f43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6A7986-4EC3-4333-B31A-238191F1C0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10C296-12C4-49DF-BC00-C59B61A9635F}">
  <ds:schemaRefs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bbd7921a-042b-4eb0-b7a0-a3fc5587e9ac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d6550f9a-f14e-418b-a53a-e888529f43ac"/>
  </ds:schemaRefs>
</ds:datastoreItem>
</file>

<file path=customXml/itemProps3.xml><?xml version="1.0" encoding="utf-8"?>
<ds:datastoreItem xmlns:ds="http://schemas.openxmlformats.org/officeDocument/2006/customXml" ds:itemID="{73D6E1B2-1EFB-4220-8968-036503F5BA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d7921a-042b-4eb0-b7a0-a3fc5587e9ac"/>
    <ds:schemaRef ds:uri="d6550f9a-f14e-418b-a53a-e888529f43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882</Words>
  <Application>Microsoft Office PowerPoint</Application>
  <PresentationFormat>Widescreen</PresentationFormat>
  <Paragraphs>37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Glenys Llewelyn</dc:creator>
  <cp:lastModifiedBy>Rebecca Hopkins (Public Health Wales - No. 2 Capital Quarter)</cp:lastModifiedBy>
  <cp:revision>6</cp:revision>
  <dcterms:created xsi:type="dcterms:W3CDTF">2024-02-26T13:35:06Z</dcterms:created>
  <dcterms:modified xsi:type="dcterms:W3CDTF">2024-07-08T13:12:40Z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  <property fmtid="{D5CDD505-2E9C-101B-9397-08002B2CF9AE}" pid="3" name="MediaServiceImageTags">
    <vt:lpwstr/>
  </property>
</Properties>
</file>