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5" r:id="rId5"/>
    <p:sldId id="267" r:id="rId6"/>
    <p:sldId id="268" r:id="rId7"/>
    <p:sldId id="269" r:id="rId8"/>
    <p:sldId id="275" r:id="rId9"/>
    <p:sldId id="270" r:id="rId10"/>
    <p:sldId id="271" r:id="rId11"/>
    <p:sldId id="272" r:id="rId12"/>
    <p:sldId id="277" r:id="rId13"/>
    <p:sldId id="274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62A9892F-A510-6073-26EE-1DA906AAF76F}" name="Anthony Priest (Public Health Wales - No. 2 Capital Quarter)" initials="AQ" userId="S::anthony.priest2@wales.nhs.uk::46692481-554a-429c-bc03-d4cca9c03c2b" providerId="AD"/>
  <p188:author id="{9CEF4D41-7E19-87B1-FCC0-3FB9C95F00ED}" name="Grace Lawson (Public Health Wales - No. 2 Capital Quarter)" initials="GQ" userId="S::grace.lawson@wales.nhs.uk::88c6baf7-06f7-4e16-85cb-71260126bd16" providerId="AD"/>
  <p188:author id="{6587167B-AB0A-1FD3-96B8-990F783EA243}" name="Alexa Gainsbury (Public Health Wales - No. 2 Capital Quarter)" initials="AG(HWN2CQ" userId="S::Alexa.Gainsbury@wales.nhs.uk::c5186529-ff50-472f-a883-baa2f4f2271c" providerId="AD"/>
  <p188:author id="{09E55C94-048C-B8A3-16D0-E5E5CF022611}" name="Chris Emmerson (Public Health Wales - No. 2 Capital Quarter)" initials="CQ" userId="S::chris.emmerson@wales.nhs.uk::20be5842-972e-4d35-91fd-ca24859ce983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518B"/>
    <a:srgbClr val="1A54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B59450-4D76-457B-69BF-750B03522E4D}" v="4" dt="2024-05-30T09:52:06.048"/>
    <p1510:client id="{3ACC0046-B21C-4DF2-A314-BE7D6A911806}" v="1" dt="2024-05-30T11:54:17.1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0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924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5897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44314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4472C4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197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hs.uk/live-well/addiction-support/addiction-what-is-it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hs.uk/live-well/addiction-support/addiction-what-is-it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5.xml"/><Relationship Id="rId1" Type="http://schemas.openxmlformats.org/officeDocument/2006/relationships/video" Target="https://www.youtube.com/embed/PqeEGpCQhBA?feature=oemb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11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06AB5A8-AE53-D96F-DDC9-26440FF68D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7845" y="3140767"/>
            <a:ext cx="5209516" cy="726622"/>
          </a:xfrm>
        </p:spPr>
        <p:txBody>
          <a:bodyPr/>
          <a:lstStyle/>
          <a:p>
            <a:r>
              <a:rPr lang="cy-GB" sz="3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yw Dibyniaeth a Chaethiwed?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Placeholder 6" descr="A child sitting at a desk with her hands on her head&#10;&#10;Description automatically generated">
            <a:extLst>
              <a:ext uri="{FF2B5EF4-FFF2-40B4-BE49-F238E27FC236}">
                <a16:creationId xmlns:a16="http://schemas.microsoft.com/office/drawing/2014/main" id="{3D38F8B0-38F0-B832-2386-994102975C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4441" y="798388"/>
            <a:ext cx="4867111" cy="5271120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50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9387526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7656" y="909673"/>
            <a:ext cx="6792837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Diffiniad o gaethiwed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823664" y="2544713"/>
            <a:ext cx="9900665" cy="34293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caethiwed yn cael ei gysylltu'n fwyaf cyffredin â gamblo, cyffuriau, alcohol a smygu, ond mae'n bosibl bod yn gaeth i unrhyw beth, gan gynnwys:</a:t>
            </a:r>
            <a:endParaRPr lang="en-US" sz="1900" b="1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>
              <a:buFont typeface="Arial"/>
              <a:buChar char="•"/>
            </a:pPr>
            <a:r>
              <a:rPr lang="cy-GB" sz="17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gwaith</a:t>
            </a: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- mae gan rai pobl obsesiwn am eu gwaith i'r graddau eu bod yn gorflino'n gorfforol neu ei fod yn effeithio ar eu bywyd cymdeithasol a'u perthynas ag eraill </a:t>
            </a:r>
          </a:p>
          <a:p>
            <a:pPr>
              <a:buFont typeface="Arial"/>
              <a:buChar char="•"/>
            </a:pPr>
            <a:r>
              <a:rPr lang="cy-GB" sz="17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rhyngrwyd</a:t>
            </a: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– wrth i'r defnydd o gyfrifiaduron a ffonau symudol gynyddu, felly hefyd y mae’r ddibyniaeth ar gyfrifiaduron a’r rhyngrwyd; gall pobl dreulio oriau bob dydd a’r nos yn syrffio'r rhyngrwyd neu’n chwarae gemau ac yn esgeuluso agweddau eraill ar eu bywydau.</a:t>
            </a:r>
            <a:endParaRPr lang="en-US" dirty="0">
              <a:solidFill>
                <a:srgbClr val="15518B"/>
              </a:solidFill>
              <a:cs typeface="Calibri"/>
            </a:endParaRPr>
          </a:p>
          <a:p>
            <a:pPr>
              <a:buFont typeface="Arial"/>
              <a:buChar char="•"/>
            </a:pPr>
            <a:r>
              <a:rPr lang="cy-GB" sz="17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siopa</a:t>
            </a: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– mae rhywun yn gaeth i siopa pan fydd yn prynu pethau nad ydych chi eu hangen neu er mwyn teimlo cyffro; dilynir hyn yn gyflym gan deimladau o euogrwydd, cywilydd neu anobaith.</a:t>
            </a:r>
          </a:p>
          <a:p>
            <a:pPr>
              <a:buFont typeface="Arial"/>
              <a:buChar char="•"/>
            </a:pPr>
            <a:r>
              <a:rPr lang="cy-GB" sz="1700" b="1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t</a:t>
            </a:r>
            <a:r>
              <a:rPr lang="cy-GB" sz="17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oddyddion</a:t>
            </a:r>
            <a:r>
              <a:rPr lang="cy-GB" sz="17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- camddefnyddio sylweddau anweddol yw pan fyddwch chi'n anadlu sylweddau fel glud, aerosolau, petrol neu danwydd ysgafnach i roi teimlad o feddwdod i chi </a:t>
            </a:r>
            <a:endParaRPr lang="en-US" sz="1700" dirty="0">
              <a:solidFill>
                <a:srgbClr val="15518B"/>
              </a:solidFill>
              <a:latin typeface="Ubuntu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9325C5-0B0E-AADE-15A3-C5EE5C42C956}"/>
              </a:ext>
            </a:extLst>
          </p:cNvPr>
          <p:cNvSpPr txBox="1"/>
          <p:nvPr/>
        </p:nvSpPr>
        <p:spPr>
          <a:xfrm>
            <a:off x="4692316" y="6176257"/>
            <a:ext cx="603747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Ffynhonnell: </a:t>
            </a:r>
            <a:r>
              <a:rPr lang="en-US" dirty="0">
                <a:solidFill>
                  <a:srgbClr val="15518B"/>
                </a:solidFill>
                <a:latin typeface="Ubuntu"/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Addiction: what is it? - NHS (www.nhs.uk)</a:t>
            </a:r>
            <a:endParaRPr lang="en-US" dirty="0">
              <a:solidFill>
                <a:srgbClr val="15518B"/>
              </a:solidFill>
              <a:latin typeface="Ubuntu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628C6C-79B7-8AE9-1C86-0AFF2B87D329}"/>
              </a:ext>
            </a:extLst>
          </p:cNvPr>
          <p:cNvSpPr txBox="1"/>
          <p:nvPr/>
        </p:nvSpPr>
        <p:spPr>
          <a:xfrm>
            <a:off x="958098" y="1708212"/>
            <a:ext cx="9766231" cy="707886"/>
          </a:xfrm>
          <a:prstGeom prst="rect">
            <a:avLst/>
          </a:prstGeom>
          <a:solidFill>
            <a:srgbClr val="15518B"/>
          </a:solidFill>
          <a:ln>
            <a:solidFill>
              <a:srgbClr val="285086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"Mae caethiwed yn cael ei ddiffinio fel gwneud, cymryd neu ddefnyddio rhywbeth heb reolaeth drosto i'r pwynt lle y gallai fod yn niweidiol i chi." Y GIG </a:t>
            </a:r>
            <a:endParaRPr lang="en-US" sz="2000" i="1" dirty="0">
              <a:solidFill>
                <a:srgbClr val="24FFC0"/>
              </a:solidFill>
              <a:latin typeface="Ubuntu"/>
              <a:ea typeface="Calibri" panose="020F0502020204030204"/>
              <a:cs typeface="Calibri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5D145-0D42-618E-CA3E-6D3E8712C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24891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8406" y="1047256"/>
            <a:ext cx="6792837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Beth sy'n achosi caethiwed?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480994" y="1914858"/>
            <a:ext cx="6677796" cy="417158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yna lawer o resymau pam mae caethiwed yn dechrau. Yn achos cyffuriau, alcohol a nicotin, mae'r sylweddau hyn yn effeithio ar y ffordd rydych chi'n teimlo, yn gorfforol ac yn feddyliol. Gall y teimladau hyn fod yn bleserus a chreu ysfa bwerus i ddefnyddio'r sylweddau eto.</a:t>
            </a:r>
            <a:endParaRPr lang="en-US"/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bod yn gaeth i rywbeth yn golygu bod peidio â chael y sylwedd yn achosi symptomau diddyfnu</a:t>
            </a:r>
            <a:r>
              <a:rPr lang="cy-GB" sz="18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(</a:t>
            </a:r>
            <a:r>
              <a:rPr lang="cy-GB" sz="1800" b="0" i="1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withdrawal symptoms)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, neu "ddod i lawr". Oherwydd y gall hyn fod yn annymunol, mae'n haws parhau i gymryd neu wneud yr hyn rydych chi'n ei awchu, ac felly mae'r cylch yn parhau.</a:t>
            </a: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Yn aml, mae caethiwed yn mynd allan o reolaeth oherwydd bod angen mwy a mwy arnoch chi i fodloni’r ysfa a chael y teimlad o fod yn “</a:t>
            </a:r>
            <a:r>
              <a:rPr lang="cy-GB" sz="18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high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".</a:t>
            </a:r>
            <a:endParaRPr lang="en-US" sz="1800" dirty="0">
              <a:solidFill>
                <a:srgbClr val="15518B"/>
              </a:solidFill>
              <a:latin typeface="Ubuntu" panose="020B0504030602030204" pitchFamily="34" charset="0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latin typeface="Ubuntu" panose="020B0504030602030204" pitchFamily="34" charset="0"/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latin typeface="Ubuntu" panose="020B0504030602030204" pitchFamily="34" charset="0"/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9325C5-0B0E-AADE-15A3-C5EE5C42C956}"/>
              </a:ext>
            </a:extLst>
          </p:cNvPr>
          <p:cNvSpPr txBox="1"/>
          <p:nvPr/>
        </p:nvSpPr>
        <p:spPr>
          <a:xfrm>
            <a:off x="5675228" y="5901090"/>
            <a:ext cx="613610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Ffynhonnell: </a:t>
            </a:r>
            <a:r>
              <a:rPr lang="en-US" dirty="0">
                <a:solidFill>
                  <a:srgbClr val="15518B"/>
                </a:solidFill>
                <a:latin typeface="Ubuntu"/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Addiction: what is it? - NHS (www.nhs.uk)</a:t>
            </a:r>
            <a:endParaRPr lang="en-US" dirty="0">
              <a:solidFill>
                <a:srgbClr val="15518B"/>
              </a:solidFill>
              <a:latin typeface="Ubuntu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5" name="Picture Placeholder 6" descr="Smoke in the shape of lungs&#10;&#10;Description automatically generated">
            <a:extLst>
              <a:ext uri="{FF2B5EF4-FFF2-40B4-BE49-F238E27FC236}">
                <a16:creationId xmlns:a16="http://schemas.microsoft.com/office/drawing/2014/main" id="{DDCC5C58-4B5E-40D4-EAE6-37BBD1B8023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0" y="1243713"/>
            <a:ext cx="3798331" cy="4182548"/>
          </a:xfrm>
        </p:spPr>
      </p:pic>
    </p:spTree>
    <p:extLst>
      <p:ext uri="{BB962C8B-B14F-4D97-AF65-F5344CB8AC3E}">
        <p14:creationId xmlns:p14="http://schemas.microsoft.com/office/powerpoint/2010/main" val="2568683579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4292" y="1121430"/>
            <a:ext cx="6792837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Caethiwed i nicotin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/>
        </p:nvSpPr>
        <p:spPr>
          <a:xfrm>
            <a:off x="765321" y="2028590"/>
            <a:ext cx="7830182" cy="43107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1A548D"/>
                </a:solidFill>
                <a:effectLst/>
                <a:latin typeface="Ubuntu"/>
                <a:ea typeface="+mn-lt"/>
                <a:cs typeface="+mn-lt"/>
              </a:rPr>
              <a:t>Mae </a:t>
            </a:r>
            <a:r>
              <a:rPr lang="cy-GB" sz="2000" err="1">
                <a:solidFill>
                  <a:srgbClr val="1A548D"/>
                </a:solidFill>
                <a:latin typeface="Ubuntu"/>
                <a:ea typeface="+mn-lt"/>
                <a:cs typeface="+mn-lt"/>
              </a:rPr>
              <a:t>fêps</a:t>
            </a:r>
            <a:r>
              <a:rPr lang="cy-GB" sz="2000" dirty="0">
                <a:solidFill>
                  <a:srgbClr val="1A548D"/>
                </a:solidFill>
                <a:latin typeface="Ubuntu"/>
                <a:ea typeface="+mn-lt"/>
                <a:cs typeface="+mn-lt"/>
              </a:rPr>
              <a:t> fel arfer </a:t>
            </a:r>
            <a:r>
              <a:rPr lang="cy-GB" sz="2000" b="0" i="0" strike="noStrike" cap="none" spc="0" baseline="0" dirty="0">
                <a:solidFill>
                  <a:srgbClr val="1A548D"/>
                </a:solidFill>
                <a:effectLst/>
                <a:latin typeface="Ubuntu"/>
                <a:ea typeface="+mn-lt"/>
                <a:cs typeface="+mn-lt"/>
              </a:rPr>
              <a:t>yn </a:t>
            </a:r>
            <a:r>
              <a:rPr lang="cy-GB" sz="2000" err="1">
                <a:solidFill>
                  <a:srgbClr val="1A548D"/>
                </a:solidFill>
                <a:latin typeface="Ubuntu"/>
                <a:ea typeface="+mn-lt"/>
                <a:cs typeface="+mn-lt"/>
              </a:rPr>
              <a:t>cynnws</a:t>
            </a:r>
            <a:r>
              <a:rPr lang="cy-GB" sz="2000" dirty="0">
                <a:solidFill>
                  <a:srgbClr val="1A548D"/>
                </a:solidFill>
                <a:latin typeface="Ubuntu"/>
                <a:ea typeface="+mn-lt"/>
                <a:cs typeface="+mn-lt"/>
              </a:rPr>
              <a:t> </a:t>
            </a:r>
            <a:r>
              <a:rPr lang="cy-GB" sz="2000" b="0" i="0" strike="noStrike" cap="none" spc="0" baseline="0" dirty="0">
                <a:solidFill>
                  <a:srgbClr val="1A548D"/>
                </a:solidFill>
                <a:effectLst/>
                <a:latin typeface="Ubuntu"/>
                <a:ea typeface="+mn-lt"/>
                <a:cs typeface="+mn-lt"/>
              </a:rPr>
              <a:t>nicotin </a:t>
            </a:r>
            <a:r>
              <a:rPr lang="cy-GB" sz="2000" dirty="0">
                <a:solidFill>
                  <a:srgbClr val="1A548D"/>
                </a:solidFill>
                <a:latin typeface="Ubuntu"/>
                <a:ea typeface="+mn-lt"/>
                <a:cs typeface="+mn-lt"/>
              </a:rPr>
              <a:t>sydd </a:t>
            </a:r>
            <a:r>
              <a:rPr lang="cy-GB" sz="2000" b="0" i="0" strike="noStrike" cap="none" spc="0" baseline="0" dirty="0">
                <a:solidFill>
                  <a:srgbClr val="1A548D"/>
                </a:solidFill>
                <a:effectLst/>
                <a:latin typeface="Ubuntu"/>
                <a:ea typeface="+mn-lt"/>
                <a:cs typeface="+mn-lt"/>
              </a:rPr>
              <a:t>yn sylwedd caethiwus</a:t>
            </a:r>
            <a:endParaRPr lang="en-US" sz="2000" b="0" i="0" strike="noStrike" cap="none" spc="0" baseline="0">
              <a:solidFill>
                <a:srgbClr val="1A548D"/>
              </a:solidFill>
              <a:effectLst/>
              <a:latin typeface="Ubuntu"/>
              <a:ea typeface="+mn-lt"/>
              <a:cs typeface="+mn-lt"/>
            </a:endParaRPr>
          </a:p>
          <a:p>
            <a:pPr marL="0" indent="0">
              <a:buNone/>
            </a:pPr>
            <a:r>
              <a:rPr lang="cy-GB" sz="2000" dirty="0">
                <a:solidFill>
                  <a:srgbClr val="15518B"/>
                </a:solidFill>
                <a:latin typeface="Ubuntu"/>
                <a:ea typeface="+mn-lt"/>
                <a:cs typeface="+mn-lt"/>
              </a:rPr>
              <a:t>Gallwch ddod yn ddibynnol ar nicotin drwy ddefnyddio cynnyrch fel </a:t>
            </a:r>
            <a:r>
              <a:rPr lang="cy-GB" sz="2000" err="1">
                <a:solidFill>
                  <a:srgbClr val="15518B"/>
                </a:solidFill>
                <a:latin typeface="Ubuntu"/>
                <a:ea typeface="+mn-lt"/>
                <a:cs typeface="+mn-lt"/>
              </a:rPr>
              <a:t>fêps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+mn-lt"/>
                <a:cs typeface="+mn-lt"/>
              </a:rPr>
              <a:t>, sigaréts a chydau nicotin, yn enwedig os ydych chi'n eu defnyddio'n rheolaidd.</a:t>
            </a:r>
            <a:endParaRPr lang="cy-GB" sz="2000" dirty="0">
              <a:solidFill>
                <a:srgbClr val="15518B"/>
              </a:solidFill>
              <a:latin typeface="Ubuntu"/>
              <a:ea typeface="Ubuntu"/>
              <a:cs typeface="Ubuntu"/>
            </a:endParaRPr>
          </a:p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nicotin ei gwneud yn fwy anodd i chi ganolbwyntio, dysgu a rheoli eich mympwyon </a:t>
            </a:r>
            <a:r>
              <a:rPr lang="cy-GB" sz="20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(impulses).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</a:t>
            </a:r>
          </a:p>
          <a:p>
            <a:pPr marL="0" indent="0">
              <a:buNone/>
            </a:pPr>
            <a:r>
              <a:rPr lang="cy-GB" sz="2000" dirty="0">
                <a:solidFill>
                  <a:srgbClr val="15518B"/>
                </a:solidFill>
                <a:latin typeface="Ubuntu"/>
                <a:ea typeface="+mn-lt"/>
                <a:cs typeface="+mn-lt"/>
              </a:rPr>
              <a:t>Mae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+mn-lt"/>
                <a:cs typeface="+mn-lt"/>
              </a:rPr>
              <a:t>defnyddio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+mn-lt"/>
                <a:cs typeface="+mn-lt"/>
              </a:rPr>
              <a:t>cynhyrchion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+mn-lt"/>
                <a:cs typeface="+mn-lt"/>
              </a:rPr>
              <a:t>nicotin yn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+mn-lt"/>
                <a:cs typeface="+mn-lt"/>
              </a:rPr>
              <a:t>rheolaidd yn achosi newidiadau yn yr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+mn-lt"/>
                <a:cs typeface="+mn-lt"/>
              </a:rPr>
              <a:t>ymennydd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+mn-lt"/>
                <a:cs typeface="+mn-lt"/>
              </a:rPr>
              <a:t>sy'n golygu bod angen mwy o nicotin arnoch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+mn-lt"/>
                <a:cs typeface="+mn-lt"/>
              </a:rPr>
              <a:t>i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+mn-lt"/>
                <a:cs typeface="+mn-lt"/>
              </a:rPr>
              <a:t>gael yr un effaith a gall diddyfnu fod 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+mn-lt"/>
                <a:cs typeface="+mn-lt"/>
              </a:rPr>
              <a:t>yn 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+mn-lt"/>
                <a:cs typeface="+mn-lt"/>
              </a:rPr>
              <a:t>fwy dwys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+mn-lt"/>
                <a:cs typeface="+mn-lt"/>
              </a:rPr>
              <a:t>.</a:t>
            </a:r>
            <a:endParaRPr lang="en-US" dirty="0">
              <a:latin typeface="Ubuntu"/>
              <a:ea typeface="+mn-lt"/>
              <a:cs typeface="+mn-lt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0874042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F7AD9-D8E6-E78F-9924-058A360A82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48018" y="372765"/>
            <a:ext cx="7872289" cy="669925"/>
          </a:xfrm>
        </p:spPr>
        <p:txBody>
          <a:bodyPr>
            <a:normAutofit fontScale="85000" lnSpcReduction="10000"/>
          </a:bodyPr>
          <a:lstStyle/>
          <a:p>
            <a:r>
              <a:rPr lang="cy-GB" sz="30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mae Nicotin yn Gaethiwus? Y Wyddoniaeth</a:t>
            </a:r>
            <a:endParaRPr lang="en-US" dirty="0">
              <a:solidFill>
                <a:srgbClr val="15518B"/>
              </a:solidFill>
            </a:endParaRPr>
          </a:p>
        </p:txBody>
      </p:sp>
      <p:pic>
        <p:nvPicPr>
          <p:cNvPr id="7" name="Online Media 6" title="How does nicotine work">
            <a:hlinkClick r:id="" action="ppaction://media"/>
            <a:extLst>
              <a:ext uri="{FF2B5EF4-FFF2-40B4-BE49-F238E27FC236}">
                <a16:creationId xmlns:a16="http://schemas.microsoft.com/office/drawing/2014/main" id="{D73AECAE-F857-4BE5-6F63-0DCC192D5F6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97476" y="1242135"/>
            <a:ext cx="7963270" cy="44992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749DBF-0B96-403C-3ECE-D9DC5B123B2D}"/>
              </a:ext>
            </a:extLst>
          </p:cNvPr>
          <p:cNvSpPr txBox="1"/>
          <p:nvPr/>
        </p:nvSpPr>
        <p:spPr>
          <a:xfrm>
            <a:off x="2173818" y="5930900"/>
            <a:ext cx="7844366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err="1">
                <a:solidFill>
                  <a:srgbClr val="15518B"/>
                </a:solidFill>
                <a:latin typeface="Ubuntu"/>
              </a:rPr>
              <a:t>Sylwer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: Mae hon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yn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ddolen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allanol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sydd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ond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ar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gael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yn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Saesneg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. 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Mae’r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fideo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yn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ailadrodd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gwybodaeth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sydd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wedi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ei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gynnwys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yn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yr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adnodd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hwn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ac felly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nid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yw’n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hanfodol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ei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wylio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er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mwyn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ddealltwriaeth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 y </a:t>
            </a:r>
            <a:r>
              <a:rPr lang="en-US" sz="1400" err="1">
                <a:solidFill>
                  <a:srgbClr val="15518B"/>
                </a:solidFill>
                <a:latin typeface="Ubuntu"/>
              </a:rPr>
              <a:t>dysgwr</a:t>
            </a:r>
            <a:r>
              <a:rPr lang="en-US" sz="1400" dirty="0">
                <a:solidFill>
                  <a:srgbClr val="15518B"/>
                </a:solidFill>
                <a:latin typeface="Ubuntu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39880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775665" y="939460"/>
            <a:ext cx="6792837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Caethiwed i nicotin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833560" y="1710142"/>
            <a:ext cx="10858389" cy="29378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effeithiau nicotin yn dibynnu ar sut rydych yn ei gymryd, faint rydych chi'n ei gymryd a chryfder y nicotin yn y cynnyrch. </a:t>
            </a:r>
          </a:p>
          <a:p>
            <a:pPr marL="0" indent="0">
              <a:buNone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Pan gaiff nicotin ei anadlu, y wefr rydych chi’n ei theimlo yw’r adrenalin sy’n cael ei ryddhau ac sy’n ysgogi'r corff. Mae'n gwneud i’ch pwysedd gwaed a churiad eich calon gyflymu, ac yn gwneud i chi anadlu'n gyflymach. Mae nicotin hefyd yn deffro rhannau o'ch ymennydd sy'n ymwneud â chynhyrchu teimladau o bleser a gwobr. Os nad ydych wedi arfer cymryd nicotin, efallai y byddwch yn teimlo:</a:t>
            </a:r>
          </a:p>
          <a:p>
            <a:pPr>
              <a:buFont typeface="Arial"/>
              <a:buChar char="•"/>
            </a:pP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P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endro</a:t>
            </a:r>
          </a:p>
          <a:p>
            <a:pPr>
              <a:buFont typeface="Arial"/>
              <a:buChar char="•"/>
            </a:pP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C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ur pen</a:t>
            </a:r>
          </a:p>
          <a:p>
            <a:pPr>
              <a:buFont typeface="Arial"/>
              <a:buChar char="•"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Calon yn rasio</a:t>
            </a:r>
          </a:p>
          <a:p>
            <a:pPr>
              <a:buFont typeface="Arial"/>
              <a:buChar char="•"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Cyfog / chwydu posibl</a:t>
            </a:r>
          </a:p>
          <a:p>
            <a:pPr>
              <a:buFont typeface="Arial"/>
              <a:buChar char="•"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Crampiau yn ystumog</a:t>
            </a:r>
          </a:p>
          <a:p>
            <a:pPr>
              <a:buFont typeface="Arial"/>
              <a:buChar char="•"/>
            </a:pP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Gwendid</a:t>
            </a:r>
            <a:endParaRPr lang="en-US" sz="2000" dirty="0">
              <a:solidFill>
                <a:srgbClr val="15518B"/>
              </a:solidFill>
              <a:latin typeface="Ubuntu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cs typeface="Calibri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98D9D1CC-B5E8-F9DF-FE92-4636AF80A23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111657" y="4161320"/>
            <a:ext cx="6343137" cy="2031325"/>
          </a:xfrm>
          <a:prstGeom prst="rect">
            <a:avLst/>
          </a:prstGeom>
          <a:solidFill>
            <a:srgbClr val="15518B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18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Gwenwyn yw nicotin a gall rhywun gael ei wenwyno wrth gymryd dosau mawr. Mae'r symptomau fel arfer yn eithaf ysgafn gan gynnwys cyfog a chwydu, cur pen a phoenau yn y stumog, ond mewn achosion mwy difrifol gall arwain at ffitiau, anadlu gwan a gwanhau curiad y calon, a hyd yn oed farwolaeth. Mae gwenwyn nicotin difrifol yn rhywbeth prin.    Ffynhonnell: </a:t>
            </a:r>
            <a:r>
              <a:rPr lang="cy-GB" sz="1400" b="0" i="1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’</a:t>
            </a:r>
            <a:r>
              <a:rPr lang="cy-GB" sz="1400" b="0" i="1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Talk</a:t>
            </a:r>
            <a:r>
              <a:rPr lang="cy-GB" sz="1400" b="0" i="1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to </a:t>
            </a:r>
            <a:r>
              <a:rPr lang="cy-GB" sz="1400" b="0" i="1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Frank</a:t>
            </a:r>
            <a:r>
              <a:rPr lang="cy-GB" sz="1400" b="0" i="1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'</a:t>
            </a:r>
            <a:endParaRPr lang="en-US" dirty="0">
              <a:solidFill>
                <a:srgbClr val="24FFC0"/>
              </a:solidFill>
              <a:latin typeface="Ubuntu"/>
            </a:endParaRPr>
          </a:p>
        </p:txBody>
      </p:sp>
    </p:spTree>
    <p:extLst>
      <p:ext uri="{BB962C8B-B14F-4D97-AF65-F5344CB8AC3E}">
        <p14:creationId xmlns:p14="http://schemas.microsoft.com/office/powerpoint/2010/main" val="3007886511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BF6FE23-41C9-F687-A1CE-4FF0D6BA744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3352" y="4634836"/>
            <a:ext cx="3010823" cy="2223164"/>
          </a:xfrm>
          <a:prstGeom prst="rect">
            <a:avLst/>
          </a:prstGeom>
        </p:spPr>
      </p:pic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827656" y="909673"/>
            <a:ext cx="6792837" cy="669925"/>
          </a:xfrm>
        </p:spPr>
        <p:txBody>
          <a:bodyPr>
            <a:normAutofit/>
          </a:bodyPr>
          <a:lstStyle/>
          <a:p>
            <a:r>
              <a:rPr lang="cy-GB" sz="28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Pam mae fepio yn gaethiwus?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833560" y="1710142"/>
            <a:ext cx="7193532" cy="46538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Pan fydd person yn fepio, mae nicotin yn cyrraedd yr ymennydd o fewn tua deg eiliad. </a:t>
            </a:r>
            <a:endParaRPr lang="en-US" sz="1800" dirty="0">
              <a:solidFill>
                <a:srgbClr val="15518B"/>
              </a:solidFill>
              <a:latin typeface="Calibri" panose="020F0502020204030204"/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Ar y dechrau, mae nicotin yn gwella hwyliau a’r gallu</a:t>
            </a:r>
            <a:r>
              <a:rPr lang="cy-GB" sz="18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i</a:t>
            </a: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ganolbwyntio, yn lleihau dicter a straen, yn ymlacio’r cyhyrau ac yn lleihau archwaeth bwyd.</a:t>
            </a:r>
            <a:endParaRPr lang="en-US" sz="1800" dirty="0">
              <a:solidFill>
                <a:srgbClr val="15518B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dosau rheolaidd o nicotin yn arwain at newidiadau yn yr ymennydd, sydd wedyn yn arwain at symptomau rhoi’r gorau iddi pan fydd y cyflenwad o nicotin yn lleihau. </a:t>
            </a: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fepio dros dro yn lleihau'r symptomau rhoi’r gorau iddi ac felly gall atgyfnerthu'r arfer. Y cylch hwn yw’r ffordd y mae'r rhan fwyaf o bobl sy’n fepio ac sy’n smygwyr yn dod yn ddibynnol ar nicotin.</a:t>
            </a:r>
            <a:endParaRPr lang="en-US" sz="1800" dirty="0">
              <a:solidFill>
                <a:srgbClr val="15518B"/>
              </a:solidFill>
              <a:latin typeface="Ubuntu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D9D1CC-B5E8-F9DF-FE92-4636AF80A23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86822" y="5191075"/>
            <a:ext cx="10749017" cy="1162369"/>
          </a:xfrm>
          <a:prstGeom prst="rect">
            <a:avLst/>
          </a:prstGeom>
          <a:solidFill>
            <a:srgbClr val="15518B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cy-GB" sz="17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pobl sy'n defnyddio nicotin yn aml yn datblygu goddefgarwch i'r effeithiau tymor byr uniongyrchol felly efallai y byddan nhw’n teimlo mwy o ryddhad dwys o’r anghysur rhoi’r gorau iddi pan fyddant yn smygu neu'n </a:t>
            </a:r>
            <a:r>
              <a:rPr lang="cy-GB" sz="1700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fepio</a:t>
            </a:r>
            <a:r>
              <a:rPr lang="cy-GB" sz="17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. 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cy-GB" sz="17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Bydd goddefgarwch uwch yn golygu bod angen mwy o nicotin i gael yr un teimlad.</a:t>
            </a:r>
            <a:endParaRPr lang="en-US" dirty="0">
              <a:solidFill>
                <a:srgbClr val="24FFC0"/>
              </a:solidFill>
            </a:endParaRPr>
          </a:p>
        </p:txBody>
      </p:sp>
      <p:pic>
        <p:nvPicPr>
          <p:cNvPr id="6" name="Picture Placeholder 6" descr="A hand holding a pink sign with a white cloud in the middle&#10;&#10;Description automatically generated">
            <a:extLst>
              <a:ext uri="{FF2B5EF4-FFF2-40B4-BE49-F238E27FC236}">
                <a16:creationId xmlns:a16="http://schemas.microsoft.com/office/drawing/2014/main" id="{74AF897B-608C-FEA9-32D3-24B71A13D2A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11688" y="1580180"/>
            <a:ext cx="2779033" cy="2975225"/>
          </a:xfrm>
        </p:spPr>
      </p:pic>
    </p:spTree>
    <p:extLst>
      <p:ext uri="{BB962C8B-B14F-4D97-AF65-F5344CB8AC3E}">
        <p14:creationId xmlns:p14="http://schemas.microsoft.com/office/powerpoint/2010/main" val="3337116838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>
          <a:xfrm>
            <a:off x="484990" y="1064872"/>
            <a:ext cx="7359945" cy="655548"/>
          </a:xfrm>
        </p:spPr>
        <p:txBody>
          <a:bodyPr>
            <a:normAutofit fontScale="90000"/>
          </a:bodyPr>
          <a:lstStyle/>
          <a:p>
            <a:r>
              <a:rPr lang="cy-GB" sz="28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Arwyddion a symptomau caethiwed i nicotin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538898" y="1987373"/>
            <a:ext cx="6530642" cy="46433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Gallai caethiwed i nicotin godi o ganlyniad i ddefnydd rheolaidd o fepio, sigaréts neu gynnyrch arall sy'n cynnwys nicotin.</a:t>
            </a:r>
          </a:p>
          <a:p>
            <a:pPr marL="0" indent="0">
              <a:buNone/>
            </a:pPr>
            <a:endParaRPr lang="en-US" sz="1900" dirty="0">
              <a:solidFill>
                <a:srgbClr val="15518B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rhywun sy'n gaeth i nicotin:</a:t>
            </a:r>
          </a:p>
          <a:p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Brofi ysfeydd (neu </a:t>
            </a:r>
            <a:r>
              <a:rPr lang="cy-GB" sz="1900" b="0" i="1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cravings, </a:t>
            </a:r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er enghraifft, teimlo fel bod gwir angen i chi fepio)</a:t>
            </a:r>
            <a:endParaRPr lang="en-US" dirty="0">
              <a:solidFill>
                <a:srgbClr val="15518B"/>
              </a:solidFill>
              <a:cs typeface="Calibri"/>
            </a:endParaRPr>
          </a:p>
          <a:p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Mynd allan o'ch ffordd i gael gafael ar nicotin (er enghraifft, newid eich trefn ddyddiol er mwyn </a:t>
            </a:r>
            <a:r>
              <a:rPr lang="cy-GB" sz="19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)       </a:t>
            </a:r>
          </a:p>
          <a:p>
            <a:r>
              <a:rPr lang="cy-GB" sz="19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T</a:t>
            </a:r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eimlo'n bryderus neu'n anniddig (er enghraifft, os ydych am fepio, ond yn methu)</a:t>
            </a:r>
            <a:endParaRPr lang="en-US" dirty="0">
              <a:solidFill>
                <a:srgbClr val="15518B"/>
              </a:solidFill>
              <a:cs typeface="Calibri"/>
            </a:endParaRPr>
          </a:p>
          <a:p>
            <a:r>
              <a:rPr lang="cy-GB" sz="19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Ei chael hi’n anodd rhoi’r gorau iddi 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chemeClr val="accent1">
                  <a:lumMod val="75000"/>
                </a:schemeClr>
              </a:solidFill>
              <a:latin typeface="Ubuntu"/>
              <a:ea typeface="Calibri" panose="020F0502020204030204"/>
              <a:cs typeface="Calibri"/>
            </a:endParaRPr>
          </a:p>
          <a:p>
            <a:pPr>
              <a:buNone/>
            </a:pPr>
            <a:endParaRPr lang="en-US" sz="1900" dirty="0">
              <a:solidFill>
                <a:schemeClr val="accent1">
                  <a:lumMod val="75000"/>
                </a:schemeClr>
              </a:solidFill>
              <a:latin typeface="Ubuntu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ea typeface="Calibri" panose="020F0502020204030204"/>
              <a:cs typeface="Calibri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cs typeface="Calibri"/>
            </a:endParaRPr>
          </a:p>
        </p:txBody>
      </p:sp>
      <p:pic>
        <p:nvPicPr>
          <p:cNvPr id="5" name="Picture Placeholder 6" descr="A child sitting at a desk with her hands on her head&#10;&#10;Description automatically generated">
            <a:extLst>
              <a:ext uri="{FF2B5EF4-FFF2-40B4-BE49-F238E27FC236}">
                <a16:creationId xmlns:a16="http://schemas.microsoft.com/office/drawing/2014/main" id="{157A11C5-D01E-E98B-A03B-79C63A0D04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0878" y="3070919"/>
            <a:ext cx="4419689" cy="2914620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3873366303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F37B3BE-257C-F641-ECE9-7A15AEFE360E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>
          <a:xfrm>
            <a:off x="847448" y="810712"/>
            <a:ext cx="8960083" cy="669925"/>
          </a:xfrm>
        </p:spPr>
        <p:txBody>
          <a:bodyPr>
            <a:normAutofit/>
          </a:bodyPr>
          <a:lstStyle/>
          <a:p>
            <a:r>
              <a:rPr lang="cy-GB" sz="260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Nicotin ac </a:t>
            </a:r>
            <a:r>
              <a:rPr lang="cy-GB" sz="2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iechyd meddwl a </a:t>
            </a:r>
            <a:r>
              <a:rPr lang="cy-GB" sz="260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llesiant emosiynol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1E3F490-077C-F923-029F-EAD2A710DA4F}"/>
              </a:ext>
            </a:extLst>
          </p:cNvPr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15632" y="1568297"/>
            <a:ext cx="6480260" cy="48535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 fepio arwain at ddibyniaeth ar nicotin. Gall dibyniaeth ar nicotin gael effaith negyddol ar iechyd meddwl a llesiant a gall amharu ar fywyd a dysgu. </a:t>
            </a:r>
            <a:endParaRPr lang="en-US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Mae'n gamsyniad bod fe</a:t>
            </a:r>
            <a:r>
              <a:rPr lang="cy-GB" sz="1600" dirty="0">
                <a:solidFill>
                  <a:srgbClr val="395496"/>
                </a:solidFill>
                <a:latin typeface="Ubuntu"/>
                <a:ea typeface="Ubuntu"/>
                <a:cs typeface="Ubuntu"/>
              </a:rPr>
              <a:t>pio</a:t>
            </a: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'n lleihau straen a phryder. Mewn gwirionedd, mae pobl ifanc sy’n fepio i leddfu straen yn dweud bod eu lefelau straen uwch na phobl ifanc nad ydyn nhw’n fepio.</a:t>
            </a:r>
            <a:endParaRPr lang="en-US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Mae nicotin yn creu ymdeimlad o ymlacio ar unwaith, ond teimlad dros dro yw hwn, a chaiff ei ddisodli'n gyflym gan fwy o bryder, tensiwn, ysfeydd a symptomau diddyfnu.</a:t>
            </a:r>
            <a:endParaRPr lang="en-US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 symptomau diddyfnu gael eu rheoli dros dro gan ddosau pellach o nicotin ond ni fydd hyn yn lleihau teimladau sylfaenol o bryder nac yn mynd i'r afael â pham mae unigolyn yn teimlo'n bryderus yn y lle cyntaf.</a:t>
            </a:r>
            <a:endParaRPr lang="en-US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1600" dirty="0">
              <a:solidFill>
                <a:srgbClr val="395496"/>
              </a:solidFill>
              <a:latin typeface="Ubuntu"/>
              <a:ea typeface="Calibri" panose="020F0502020204030204"/>
              <a:cs typeface="Calibri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y-GB" sz="1600" b="0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Nid oes unrhyw fudd i ddefnyddio fepio fel dull ymdopi ar gyfer straen a phryder a </a:t>
            </a:r>
            <a:r>
              <a:rPr lang="cy-GB" sz="1600" b="1" i="0" strike="noStrike" cap="none" spc="0" baseline="0" dirty="0">
                <a:solidFill>
                  <a:srgbClr val="395496"/>
                </a:solidFill>
                <a:effectLst/>
                <a:latin typeface="Ubuntu"/>
                <a:ea typeface="Ubuntu"/>
                <a:cs typeface="Ubuntu"/>
              </a:rPr>
              <a:t>gallai dibyniaeth ar nicotin eich rhwystro rhag cymryd rhan mewn dulliau ymdopi effeithiol (fel cymryd rhan mewn clybiau).</a:t>
            </a:r>
            <a:endParaRPr lang="en-US" sz="1600" b="1" dirty="0">
              <a:solidFill>
                <a:srgbClr val="395496"/>
              </a:solidFill>
              <a:latin typeface="Ubuntu"/>
            </a:endParaRPr>
          </a:p>
          <a:p>
            <a:pPr marL="0" indent="0">
              <a:spcBef>
                <a:spcPct val="0"/>
              </a:spcBef>
              <a:buNone/>
            </a:pPr>
            <a:endParaRPr lang="en-US" sz="1600" b="1" dirty="0">
              <a:solidFill>
                <a:srgbClr val="395496"/>
              </a:solidFill>
              <a:latin typeface="Ubuntu"/>
            </a:endParaRPr>
          </a:p>
          <a:p>
            <a:pPr marL="0" indent="0">
              <a:buNone/>
            </a:pPr>
            <a:endParaRPr lang="en-US" sz="2600" dirty="0">
              <a:solidFill>
                <a:srgbClr val="2F5496"/>
              </a:solidFill>
              <a:latin typeface="Calibri" panose="020F0502020204030204"/>
              <a:ea typeface="Calibri" panose="020F0502020204030204"/>
              <a:cs typeface="Calibri"/>
            </a:endParaRPr>
          </a:p>
        </p:txBody>
      </p:sp>
      <p:pic>
        <p:nvPicPr>
          <p:cNvPr id="16" name="Picture Placeholder 12" descr="A person holding her head&#10;&#10;Description automatically generated">
            <a:extLst>
              <a:ext uri="{FF2B5EF4-FFF2-40B4-BE49-F238E27FC236}">
                <a16:creationId xmlns:a16="http://schemas.microsoft.com/office/drawing/2014/main" id="{28FB58D6-279B-65F3-3E5F-F534EF8FB7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7"/>
          <a:stretch/>
        </p:blipFill>
        <p:spPr>
          <a:xfrm>
            <a:off x="7844008" y="2072622"/>
            <a:ext cx="3926935" cy="3853794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19282540"/>
      </p:ext>
    </p:extLst>
  </p:cSld>
  <p:clrMapOvr>
    <a:masterClrMapping/>
  </p:clrMapOvr>
  <p:transition spd="slow">
    <p:push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Calibri" panose="020F05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Anthony Priest (Public Health Wales - No. 2 Capital Quarter)</DisplayName>
        <AccountId>13</AccountId>
        <AccountType/>
      </UserInfo>
      <UserInfo>
        <DisplayName>Rebecca Hopkins (Public Health Wales - No. 2 Capital Quarter)</DisplayName>
        <AccountId>102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2A4E9-44F4-415C-AAE7-B7E858579A48}">
  <ds:schemaRefs>
    <ds:schemaRef ds:uri="http://schemas.microsoft.com/office/2006/documentManagement/types"/>
    <ds:schemaRef ds:uri="bbd7921a-042b-4eb0-b7a0-a3fc5587e9ac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d6550f9a-f14e-418b-a53a-e888529f43ac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C16217B-D618-406B-ADD6-2CEC7AA69235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4CB1FAB-91CB-48C8-8C5F-3E19933064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348</TotalTime>
  <Words>1170</Words>
  <Application>Microsoft Office PowerPoint</Application>
  <PresentationFormat>Widescreen</PresentationFormat>
  <Paragraphs>58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Ubuntu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Glenys Llewelyn</dc:creator>
  <cp:lastModifiedBy>Rebecca Hopkins (Public Health Wales - No. 2 Capital Quarter)</cp:lastModifiedBy>
  <cp:revision>96</cp:revision>
  <dcterms:created xsi:type="dcterms:W3CDTF">2023-12-19T14:01:03Z</dcterms:created>
  <dcterms:modified xsi:type="dcterms:W3CDTF">2024-05-30T11:56:12Z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