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4"/>
  </p:sldMasterIdLst>
  <p:sldIdLst>
    <p:sldId id="257" r:id="rId5"/>
    <p:sldId id="258" r:id="rId6"/>
    <p:sldId id="262" r:id="rId7"/>
    <p:sldId id="260" r:id="rId8"/>
    <p:sldId id="264" r:id="rId9"/>
    <p:sldId id="259" r:id="rId10"/>
    <p:sldId id="265" r:id="rId11"/>
    <p:sldId id="261" r:id="rId12"/>
    <p:sldId id="266" r:id="rId13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2A9892F-A510-6073-26EE-1DA906AAF76F}" name="Anthony Priest (Public Health Wales - No. 2 Capital Quarter)" initials="AQ" userId="S::anthony.priest2@wales.nhs.uk::46692481-554a-429c-bc03-d4cca9c03c2b" providerId="AD"/>
  <p188:author id="{9CEF4D41-7E19-87B1-FCC0-3FB9C95F00ED}" name="Grace Lawson (Public Health Wales - No. 2 Capital Quarter)" initials="GQ" userId="S::grace.lawson@wales.nhs.uk::88c6baf7-06f7-4e16-85cb-71260126bd16" providerId="AD"/>
  <p188:author id="{6587167B-AB0A-1FD3-96B8-990F783EA243}" name="Alexa Gainsbury (Public Health Wales - No. 2 Capital Quarter)" initials="AG(HWN2CQ" userId="S::Alexa.Gainsbury@wales.nhs.uk::c5186529-ff50-472f-a883-baa2f4f2271c" providerId="AD"/>
  <p188:author id="{519C988B-5CEE-D4DB-C133-21D4C2804E0E}" name="Lorna Bennett (Public Health Wales - No. 2 Capital Quarter)" initials="LQ" userId="S::lorna.bennett3@wales.nhs.uk::41cbff77-5434-42c9-8874-6f16723207f9" providerId="AD"/>
  <p188:author id="{5A994FA8-9F88-B734-D575-CD153A46D4F4}" name="Anthony Priest (Public Health Wales - No. 2 Capital Quarter)" initials="" userId="S::Anthony.Priest2@wales.nhs.uk::46692481-554a-429c-bc03-d4cca9c03c2b" providerId="AD"/>
  <p188:author id="{311702CD-2FE8-6362-4115-878685D0A7F7}" name="Leanne Small (Public Health Wales - No. 2 Capital Quarter)" initials="LQ" userId="S::leanne.small@wales.nhs.uk::d76cf426-005f-434f-ac47-a5eb582e6007" providerId="AD"/>
  <p188:author id="{2FBFFCD5-F62B-7938-E7DA-44874FAF63E9}" name="Lorna Bennett (Public Health Wales - No. 2 Capital Quarter)" initials="" userId="S::Lorna.Bennett3@wales.nhs.uk::41cbff77-5434-42c9-8874-6f16723207f9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85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6E91A9F-A732-4B9D-9349-A626DC84357B}" v="1" dt="2024-06-05T06:34:36.4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75" autoAdjust="0"/>
  </p:normalViewPr>
  <p:slideViewPr>
    <p:cSldViewPr snapToGrid="0">
      <p:cViewPr varScale="1">
        <p:scale>
          <a:sx n="82" d="100"/>
          <a:sy n="82" d="100"/>
        </p:scale>
        <p:origin x="696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8/10/relationships/authors" Target="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58E0ED43-A537-75F8-3B40-FACDD890427C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48CC64B-142E-58F7-6B3F-B0517A3CF10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899" y="0"/>
            <a:ext cx="8420101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9EEEC7A5-BEBE-218F-2CA7-7C15F21B037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543242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DD23FB2A-DF5E-3AF2-38DF-C7DF8655157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5" name="Text Placeholder 13">
            <a:extLst>
              <a:ext uri="{FF2B5EF4-FFF2-40B4-BE49-F238E27FC236}">
                <a16:creationId xmlns:a16="http://schemas.microsoft.com/office/drawing/2014/main" id="{DCCB7028-9028-5AAA-F266-1BA4C1BB37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543242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  <p:sp>
        <p:nvSpPr>
          <p:cNvPr id="6" name="Picture Placeholder 4">
            <a:extLst>
              <a:ext uri="{FF2B5EF4-FFF2-40B4-BE49-F238E27FC236}">
                <a16:creationId xmlns:a16="http://schemas.microsoft.com/office/drawing/2014/main" id="{A2F69A33-999F-7261-9535-B2A9E2043EB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ande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</p:spTree>
    <p:extLst>
      <p:ext uri="{BB962C8B-B14F-4D97-AF65-F5344CB8AC3E}">
        <p14:creationId xmlns:p14="http://schemas.microsoft.com/office/powerpoint/2010/main" val="316276561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8EC966F-C3A2-10A4-74A3-25D0347C51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06140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creen Vi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edia Placeholder 2">
            <a:extLst>
              <a:ext uri="{FF2B5EF4-FFF2-40B4-BE49-F238E27FC236}">
                <a16:creationId xmlns:a16="http://schemas.microsoft.com/office/drawing/2014/main" id="{040293FF-3E51-2EB7-6DBB-A815093091B2}"/>
              </a:ext>
            </a:extLst>
          </p:cNvPr>
          <p:cNvSpPr>
            <a:spLocks noGrp="1"/>
          </p:cNvSpPr>
          <p:nvPr>
            <p:ph type="media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4807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- Nav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0E04A0E-7116-D43A-EF7E-9E7B920E938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8E1D216-83C4-383F-5127-29C1F1C984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62B3495-9D10-4CA2-AB77-C01FF170FF10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8" name="Text Placeholder 13">
            <a:extLst>
              <a:ext uri="{FF2B5EF4-FFF2-40B4-BE49-F238E27FC236}">
                <a16:creationId xmlns:a16="http://schemas.microsoft.com/office/drawing/2014/main" id="{9D15ADB2-ED3A-0348-BADB-D21C55C9FA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9" name="Text Placeholder 13">
            <a:extLst>
              <a:ext uri="{FF2B5EF4-FFF2-40B4-BE49-F238E27FC236}">
                <a16:creationId xmlns:a16="http://schemas.microsoft.com/office/drawing/2014/main" id="{2ACCC9AE-D598-DAC1-8F65-F73D0EE5942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43291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BD4023A-5511-58D4-11BC-1B17DA73A0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399892"/>
            <a:ext cx="6327775" cy="1641245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48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Thank you </a:t>
            </a:r>
            <a:br>
              <a:rPr lang="en-GB"/>
            </a:br>
            <a:r>
              <a:rPr lang="en-GB"/>
              <a:t>for listening.</a:t>
            </a:r>
            <a:endParaRPr lang="en-US"/>
          </a:p>
        </p:txBody>
      </p:sp>
      <p:sp>
        <p:nvSpPr>
          <p:cNvPr id="4" name="Text Placeholder 13">
            <a:extLst>
              <a:ext uri="{FF2B5EF4-FFF2-40B4-BE49-F238E27FC236}">
                <a16:creationId xmlns:a16="http://schemas.microsoft.com/office/drawing/2014/main" id="{94579856-9FB6-8DA6-9886-277F1B8743F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4053871"/>
            <a:ext cx="6327775" cy="453119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Further info or contact details to go here.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824788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103AC217-C30D-89C1-4460-322363FEBF7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2710836"/>
            <a:ext cx="6327775" cy="72662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Presentation Title</a:t>
            </a:r>
            <a:endParaRPr lang="en-US"/>
          </a:p>
        </p:txBody>
      </p:sp>
      <p:sp>
        <p:nvSpPr>
          <p:cNvPr id="15" name="Text Placeholder 13">
            <a:extLst>
              <a:ext uri="{FF2B5EF4-FFF2-40B4-BE49-F238E27FC236}">
                <a16:creationId xmlns:a16="http://schemas.microsoft.com/office/drawing/2014/main" id="{66D54DB3-E380-84BD-93B3-8BA649F37B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85750" y="3387964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22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Subtitle</a:t>
            </a:r>
            <a:endParaRPr lang="en-US"/>
          </a:p>
        </p:txBody>
      </p:sp>
      <p:sp>
        <p:nvSpPr>
          <p:cNvPr id="16" name="Text Placeholder 13">
            <a:extLst>
              <a:ext uri="{FF2B5EF4-FFF2-40B4-BE49-F238E27FC236}">
                <a16:creationId xmlns:a16="http://schemas.microsoft.com/office/drawing/2014/main" id="{13832E92-EF7C-04E7-8DBD-C53D35568A6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85750" y="4204682"/>
            <a:ext cx="6327775" cy="453119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Date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99524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 and Text only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98EFCF-C246-005C-498D-271681A00FB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9749" y="2620284"/>
            <a:ext cx="3527372" cy="3968293"/>
          </a:xfrm>
          <a:prstGeom prst="rect">
            <a:avLst/>
          </a:prstGeom>
        </p:spPr>
      </p:pic>
      <p:pic>
        <p:nvPicPr>
          <p:cNvPr id="4" name="Picture 3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4A6CD33D-CE15-C6EA-E9D7-A276F96458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5400000">
            <a:off x="6649025" y="-657741"/>
            <a:ext cx="2405273" cy="3720755"/>
          </a:xfrm>
          <a:prstGeom prst="rect">
            <a:avLst/>
          </a:prstGeom>
        </p:spPr>
      </p:pic>
      <p:sp>
        <p:nvSpPr>
          <p:cNvPr id="2" name="Text Placeholder 16">
            <a:extLst>
              <a:ext uri="{FF2B5EF4-FFF2-40B4-BE49-F238E27FC236}">
                <a16:creationId xmlns:a16="http://schemas.microsoft.com/office/drawing/2014/main" id="{0E5CFCF9-4FEA-684C-9249-6CB4258FF9E4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1D7A6BE0-A3A3-00EF-966D-ED9E9646A86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6" name="Text Placeholder 19">
            <a:extLst>
              <a:ext uri="{FF2B5EF4-FFF2-40B4-BE49-F238E27FC236}">
                <a16:creationId xmlns:a16="http://schemas.microsoft.com/office/drawing/2014/main" id="{3DC193FF-EE37-7665-A88F-6D82E3E41B6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6710362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1387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. text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een curved object on a black background&#10;&#10;Description automatically generated">
            <a:extLst>
              <a:ext uri="{FF2B5EF4-FFF2-40B4-BE49-F238E27FC236}">
                <a16:creationId xmlns:a16="http://schemas.microsoft.com/office/drawing/2014/main" id="{5BE47017-229C-E9B0-9136-346518C971B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678735" y="4849885"/>
            <a:ext cx="3113591" cy="2008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3E64A41-9A05-2CAE-A840-51E35F1B3A8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F478532-AA67-095D-17D0-9369A6CF187C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832A63B7-B6C6-2D5C-D2FC-18184746ACB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8" name="Picture 7" descr="A blue rectangle on a black background&#10;&#10;Description automatically generated">
            <a:extLst>
              <a:ext uri="{FF2B5EF4-FFF2-40B4-BE49-F238E27FC236}">
                <a16:creationId xmlns:a16="http://schemas.microsoft.com/office/drawing/2014/main" id="{0FAC1D26-CC7D-E97A-3F21-2D75E28C945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 flipH="1">
            <a:off x="4995863" y="0"/>
            <a:ext cx="3011357" cy="1967696"/>
          </a:xfrm>
          <a:prstGeom prst="rect">
            <a:avLst/>
          </a:prstGeom>
        </p:spPr>
      </p:pic>
      <p:sp>
        <p:nvSpPr>
          <p:cNvPr id="3" name="Text Placeholder 19">
            <a:extLst>
              <a:ext uri="{FF2B5EF4-FFF2-40B4-BE49-F238E27FC236}">
                <a16:creationId xmlns:a16="http://schemas.microsoft.com/office/drawing/2014/main" id="{F32C9CDA-6E98-BDBB-22CC-3331CBEB200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816081" y="2925582"/>
            <a:ext cx="5020807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CB3808F5-2977-2430-671D-201C708FDA2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5" name="Text Placeholder 16">
            <a:extLst>
              <a:ext uri="{FF2B5EF4-FFF2-40B4-BE49-F238E27FC236}">
                <a16:creationId xmlns:a16="http://schemas.microsoft.com/office/drawing/2014/main" id="{631F4810-3655-6AC4-612B-0F5ED1F823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9" name="Text Placeholder 19">
            <a:extLst>
              <a:ext uri="{FF2B5EF4-FFF2-40B4-BE49-F238E27FC236}">
                <a16:creationId xmlns:a16="http://schemas.microsoft.com/office/drawing/2014/main" id="{A1E2E994-007A-4BF6-1A75-386E1DE02EA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66653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603772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5B2A89E4-01F1-D603-91B2-5BD4E9CB45B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75"/>
            <a:ext cx="12192000" cy="68516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D59E697-43E9-29BA-4D8B-B1E926BCE74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3"/>
            <a:ext cx="2365080" cy="72662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ABDD363-0CD0-EE10-96A3-9A8EC2A57CE3}"/>
              </a:ext>
            </a:extLst>
          </p:cNvPr>
          <p:cNvSpPr txBox="1"/>
          <p:nvPr userDrawn="1"/>
        </p:nvSpPr>
        <p:spPr>
          <a:xfrm>
            <a:off x="285750" y="6342357"/>
            <a:ext cx="1869621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3" name="Text Placeholder 13">
            <a:extLst>
              <a:ext uri="{FF2B5EF4-FFF2-40B4-BE49-F238E27FC236}">
                <a16:creationId xmlns:a16="http://schemas.microsoft.com/office/drawing/2014/main" id="{EFD7FFEF-DD76-C8F1-63F4-63C982059D1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5750" y="3065689"/>
            <a:ext cx="6327775" cy="726622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3600" b="1">
                <a:solidFill>
                  <a:schemeClr val="accent1"/>
                </a:solidFill>
                <a:latin typeface="Ubuntu" panose="020B050403060203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  <a:lvl2pPr marL="4572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2pPr>
            <a:lvl3pPr marL="9144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3pPr>
            <a:lvl4pPr marL="13716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4pPr>
            <a:lvl5pPr marL="1828800" indent="0">
              <a:buNone/>
              <a:defRPr sz="180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5pPr>
          </a:lstStyle>
          <a:p>
            <a:pPr lvl="0"/>
            <a:r>
              <a:rPr lang="en-GB"/>
              <a:t>Divider title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46897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 - Gre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>
            <a:extLst>
              <a:ext uri="{FF2B5EF4-FFF2-40B4-BE49-F238E27FC236}">
                <a16:creationId xmlns:a16="http://schemas.microsoft.com/office/drawing/2014/main" id="{17E004D3-DBCA-1C37-97A3-960F3197F9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096000" y="333272"/>
            <a:ext cx="5718175" cy="6191457"/>
          </a:xfrm>
          <a:prstGeom prst="roundRect">
            <a:avLst>
              <a:gd name="adj" fmla="val 2233"/>
            </a:avLst>
          </a:prstGeom>
        </p:spPr>
        <p:txBody>
          <a:bodyPr/>
          <a:lstStyle/>
          <a:p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6AEBD5D-6322-B406-0D4B-2DC10493173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50" y="275384"/>
            <a:ext cx="1654753" cy="508387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9DC72F6-8F17-9EF3-5DE2-AD7D14DDFBB4}"/>
              </a:ext>
            </a:extLst>
          </p:cNvPr>
          <p:cNvSpPr txBox="1"/>
          <p:nvPr userDrawn="1"/>
        </p:nvSpPr>
        <p:spPr>
          <a:xfrm>
            <a:off x="285750" y="6342357"/>
            <a:ext cx="1654753" cy="3962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1000" b="1" i="0" strike="noStrike" cap="none" spc="0" baseline="0">
                <a:solidFill>
                  <a:srgbClr val="15518B"/>
                </a:solidFill>
                <a:effectLst/>
                <a:latin typeface="Verdana"/>
                <a:ea typeface="Verdana"/>
                <a:cs typeface="Verdana"/>
              </a:rPr>
              <a:t>Iechyd Cyhoeddus Cymru</a:t>
            </a: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ADEB40E7-645B-EFDF-08C9-EF3FCF11D1D3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812016" y="6362447"/>
            <a:ext cx="3772354" cy="239713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>
              <a:buNone/>
              <a:defRPr sz="10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Chapter title goes here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EF444B3-DCDC-AEAE-C9E4-7E25D26EE18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0800000">
            <a:off x="5464465" y="-1"/>
            <a:ext cx="3010823" cy="2223164"/>
          </a:xfrm>
          <a:prstGeom prst="rect">
            <a:avLst/>
          </a:prstGeom>
        </p:spPr>
      </p:pic>
      <p:sp>
        <p:nvSpPr>
          <p:cNvPr id="4" name="Text Placeholder 16">
            <a:extLst>
              <a:ext uri="{FF2B5EF4-FFF2-40B4-BE49-F238E27FC236}">
                <a16:creationId xmlns:a16="http://schemas.microsoft.com/office/drawing/2014/main" id="{D35E72E3-FB2A-CE9B-8A97-5095BD60FDC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879" y="1501776"/>
            <a:ext cx="4432300" cy="669925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3200" b="1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Main Title</a:t>
            </a:r>
          </a:p>
        </p:txBody>
      </p:sp>
      <p:sp>
        <p:nvSpPr>
          <p:cNvPr id="7" name="Text Placeholder 16">
            <a:extLst>
              <a:ext uri="{FF2B5EF4-FFF2-40B4-BE49-F238E27FC236}">
                <a16:creationId xmlns:a16="http://schemas.microsoft.com/office/drawing/2014/main" id="{64FA1C60-516A-E812-0696-9110D645B8D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304879" y="2139971"/>
            <a:ext cx="4432300" cy="367618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pPr lvl="0"/>
            <a:r>
              <a:rPr lang="en-US"/>
              <a:t>Subtitle</a:t>
            </a:r>
          </a:p>
        </p:txBody>
      </p:sp>
      <p:sp>
        <p:nvSpPr>
          <p:cNvPr id="10" name="Text Placeholder 19">
            <a:extLst>
              <a:ext uri="{FF2B5EF4-FFF2-40B4-BE49-F238E27FC236}">
                <a16:creationId xmlns:a16="http://schemas.microsoft.com/office/drawing/2014/main" id="{98BB7B6D-035A-422E-9B5C-4C0B73E961D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4879" y="2926024"/>
            <a:ext cx="5279491" cy="2319337"/>
          </a:xfrm>
          <a:prstGeom prst="rect">
            <a:avLst/>
          </a:prstGeom>
          <a:ln>
            <a:noFill/>
          </a:ln>
        </p:spPr>
        <p:txBody>
          <a:bodyPr>
            <a:normAutofit/>
          </a:bodyPr>
          <a:lstStyle>
            <a:lvl1pPr marL="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1pPr>
            <a:lvl2pPr marL="4572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2pPr>
            <a:lvl3pPr marL="9144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3pPr>
            <a:lvl4pPr marL="13716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4pPr>
            <a:lvl5pPr marL="1828800" indent="0">
              <a:buFontTx/>
              <a:buNone/>
              <a:defRPr sz="1400">
                <a:solidFill>
                  <a:schemeClr val="accent1"/>
                </a:solidFill>
                <a:latin typeface="Ubuntu" panose="020B0504030602030204" pitchFamily="34" charset="0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238202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2986317-7467-DE3F-6C0B-DD058A9867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53CBCA-3BED-A47C-B4C8-D30F0AB68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8CC687-9ECD-F6E3-5184-EFAF7E46FB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84E63EC1-32C7-C148-9B23-6C189CE1C2B7}" type="datetimeFigureOut">
              <a:rPr lang="en-US" smtClean="0"/>
              <a:t>6/5/2024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42B47E-A058-0DAF-B59E-CC2E267BDA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C73786-2D0C-15B4-1EB1-4F191CCD8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Ubuntu" panose="020B0504030602030204" pitchFamily="34" charset="0"/>
              </a:defRPr>
            </a:lvl1pPr>
          </a:lstStyle>
          <a:p>
            <a:fld id="{1A6076B7-25FF-134B-B2FE-8DDBCA4A7BA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755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650" r:id="rId4"/>
    <p:sldLayoutId id="2147483655" r:id="rId5"/>
    <p:sldLayoutId id="2147483660" r:id="rId6"/>
    <p:sldLayoutId id="2147483670" r:id="rId7"/>
    <p:sldLayoutId id="2147483706" r:id="rId8"/>
    <p:sldLayoutId id="2147483665" r:id="rId9"/>
    <p:sldLayoutId id="2147483698" r:id="rId10"/>
    <p:sldLayoutId id="2147483693" r:id="rId11"/>
    <p:sldLayoutId id="2147483694" r:id="rId12"/>
    <p:sldLayoutId id="2147483702" r:id="rId13"/>
    <p:sldLayoutId id="2147483677" r:id="rId1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/>
          </a:solidFill>
          <a:latin typeface="Ubuntu" panose="020B050403060203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Ubuntu" panose="020B0504030602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icc.gig.cymru/pynciau/cefnogi-cwricwlwm-iechyd-a-lles-mewn-ysgolion/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news.cancerresearchuk.org/2017/05/19/this-is-the-end-of-tobacco-advertising/" TargetMode="External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sh.org.uk/resources/view/use-of-e-cigarettes-among-young-people-in-great-britain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F9632A-7DB0-9BD4-64C6-8AC1077597A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85750" y="2608477"/>
            <a:ext cx="6793923" cy="726622"/>
          </a:xfrm>
        </p:spPr>
        <p:txBody>
          <a:bodyPr/>
          <a:lstStyle/>
          <a:p>
            <a:r>
              <a:rPr lang="cy-GB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Llinell amser</a:t>
            </a:r>
          </a:p>
          <a:p>
            <a:r>
              <a:rPr lang="cy-GB" sz="36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Smygu i Fepio</a:t>
            </a:r>
            <a:endParaRPr lang="en-US" dirty="0">
              <a:solidFill>
                <a:srgbClr val="285087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00FBFB7-1BAA-A71C-16B4-87BE7D538A2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85750" y="3490322"/>
            <a:ext cx="6327775" cy="453119"/>
          </a:xfrm>
        </p:spPr>
        <p:txBody>
          <a:bodyPr/>
          <a:lstStyle/>
          <a:p>
            <a:r>
              <a:rPr lang="cy-GB" sz="22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endParaRPr lang="en-US" dirty="0">
              <a:solidFill>
                <a:srgbClr val="285087"/>
              </a:solidFill>
            </a:endParaRPr>
          </a:p>
        </p:txBody>
      </p:sp>
      <p:pic>
        <p:nvPicPr>
          <p:cNvPr id="6" name="Picture Placeholder 6" descr="A hand holding a cigarette and a pen&#10;&#10;Description automatically generated">
            <a:extLst>
              <a:ext uri="{FF2B5EF4-FFF2-40B4-BE49-F238E27FC236}">
                <a16:creationId xmlns:a16="http://schemas.microsoft.com/office/drawing/2014/main" id="{DE60DA1F-C831-E43C-F51E-C8601860502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047"/>
          <a:stretch/>
        </p:blipFill>
        <p:spPr>
          <a:xfrm>
            <a:off x="5551714" y="1688956"/>
            <a:ext cx="5738024" cy="3471997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2926879243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90F20-229E-A216-9C87-3860844ADF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8223" y="955867"/>
            <a:ext cx="7366568" cy="669925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Hanes tybaco</a:t>
            </a:r>
            <a:endParaRPr lang="en-US">
              <a:solidFill>
                <a:srgbClr val="285087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9ADC85-2529-A134-54E9-5187F15AED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420427" y="1925190"/>
            <a:ext cx="7673388" cy="4639455"/>
          </a:xfrm>
        </p:spPr>
        <p:txBody>
          <a:bodyPr vert="horz" lIns="91440" tIns="45720" rIns="91440" bIns="45720" rtlCol="0" anchor="t">
            <a:normAutofit/>
          </a:bodyPr>
          <a:lstStyle/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Cyflwynwyd tybaco</a:t>
            </a:r>
            <a:r>
              <a:rPr lang="cy-GB" sz="18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i’r DU gyntaf yn yr 17eg ganrif</a:t>
            </a:r>
            <a:r>
              <a:rPr lang="cy-GB" sz="18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 o wledydd 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America. </a:t>
            </a:r>
            <a:endParaRPr lang="en-US" sz="1800" dirty="0">
              <a:solidFill>
                <a:srgbClr val="285087"/>
              </a:solidFill>
            </a:endParaRPr>
          </a:p>
          <a:p>
            <a:pPr lvl="2"/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Mae’r twf yn</a:t>
            </a:r>
            <a:r>
              <a:rPr lang="cy-GB" sz="18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defnydd o dybaco yn y 18</a:t>
            </a:r>
            <a:r>
              <a:rPr lang="cy-GB" sz="1800" b="0" i="0" strike="noStrike" cap="none" spc="0" baseline="3000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fed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/ 19</a:t>
            </a:r>
            <a:r>
              <a:rPr lang="cy-GB" sz="1800" b="0" i="0" strike="noStrike" cap="none" spc="0" baseline="3000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eg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8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ganrif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ffactor a</a:t>
            </a:r>
            <a:r>
              <a:rPr lang="cy-GB" sz="18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oedd yn 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sail i'r fasnach gaethweision.</a:t>
            </a:r>
          </a:p>
          <a:p>
            <a:pPr lvl="2"/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Ar ddiwedd y 19</a:t>
            </a:r>
            <a:r>
              <a:rPr lang="cy-GB" sz="1800" b="0" i="0" strike="noStrike" cap="none" spc="0" baseline="3000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eg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ganrif, cyflwynwyd peiriannau i’r diwydiant cynhyrchu sigaréts gan ei gwneud yn bosibl eu cynhyrchu ar</a:t>
            </a:r>
            <a:r>
              <a:rPr lang="cy-GB" sz="18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raddfa fawr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am bris rhatach. </a:t>
            </a:r>
          </a:p>
          <a:p>
            <a:pPr lvl="2"/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Datblygodd strategaethau masnachol i hyrwyddo defnyddio sigaréts yn gyflym iawn, er enghraifft drwy ddarparu tybaco i filwyr yn ystod y Rhyfel Byd Cyntaf gan gyfrannu at genhedlaeth â chyfraddau uchel o gaethiwed i nicotin.</a:t>
            </a:r>
            <a:endParaRPr lang="en-US" sz="1800" dirty="0">
              <a:solidFill>
                <a:srgbClr val="285087"/>
              </a:solidFill>
            </a:endParaRPr>
          </a:p>
          <a:p>
            <a:pPr lvl="2"/>
            <a:endParaRPr lang="en-US" sz="1800" dirty="0">
              <a:solidFill>
                <a:srgbClr val="002060"/>
              </a:solidFill>
              <a:latin typeface="Ubuntu"/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002060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sz="1200" dirty="0">
              <a:solidFill>
                <a:srgbClr val="15518B"/>
              </a:solidFill>
            </a:endParaRPr>
          </a:p>
        </p:txBody>
      </p:sp>
      <p:pic>
        <p:nvPicPr>
          <p:cNvPr id="6" name="Picture Placeholder 9" descr="A close-up of cigarettes in a factory&#10;&#10;Description automatically generated">
            <a:extLst>
              <a:ext uri="{FF2B5EF4-FFF2-40B4-BE49-F238E27FC236}">
                <a16:creationId xmlns:a16="http://schemas.microsoft.com/office/drawing/2014/main" id="{2652CB1F-3499-A0DC-C087-F7718F2CFF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41870" y="2173741"/>
            <a:ext cx="4471266" cy="2520002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97731731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90F20-229E-A216-9C87-3860844ADF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73118" y="785269"/>
            <a:ext cx="7366568" cy="669925"/>
          </a:xfrm>
        </p:spPr>
        <p:txBody>
          <a:bodyPr>
            <a:normAutofit/>
          </a:bodyPr>
          <a:lstStyle/>
          <a:p>
            <a:r>
              <a:rPr lang="cy-GB" sz="30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 diwydiant tybaco a hysbysebu</a:t>
            </a:r>
            <a:r>
              <a:rPr lang="cy-GB" sz="3000" b="1" i="0" strike="noStrike" cap="none" spc="0" baseline="0">
                <a:solidFill>
                  <a:srgbClr val="15518B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9ADC85-2529-A134-54E9-5187F15AED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335988" y="1300553"/>
            <a:ext cx="8622914" cy="5162619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002060"/>
              </a:solidFill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 tro cyntaf i’r cysylltiad rhwng smygu a chanser yr ysgyfaint gael ei wneud oedd ym 1950, ond er bod tystiolaeth glir o’r niwed yn sgil smygu yn parhau i ddod i'r amlwg yn y degawdau dilynol, dim ond yn y 1980au y dechreuwyd cymryd camau difrifol i leihau cyfraddau smygu.</a:t>
            </a:r>
          </a:p>
          <a:p>
            <a:pPr marL="1200150" lvl="2" indent="-285750">
              <a:buFont typeface="Arial,Sans-Serif"/>
              <a:buChar char="•"/>
            </a:pPr>
            <a:endParaRPr lang="en-US" sz="1800" dirty="0">
              <a:solidFill>
                <a:srgbClr val="285087"/>
              </a:solidFill>
              <a:latin typeface="Ubuntu"/>
              <a:cs typeface="Arial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Dechreuwyd gydag ymgyrchoedd iechyd cyhoeddus clir a threthi uwch i adennill rhai o’r costau iechyd oedd yn gysylltiedig â smygu, yna aeth Llywodraeth y DU ati i reoleiddio smygu er mwyn lleihau'r nifer a oedd</a:t>
            </a:r>
            <a:r>
              <a:rPr lang="cy-GB" sz="18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8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yn dechrau ac 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annog pobl i roi'r gorau iddi.</a:t>
            </a:r>
          </a:p>
          <a:p>
            <a:pPr marL="1200150" lvl="2" indent="-285750">
              <a:buFont typeface="Arial,Sans-Serif"/>
              <a:buChar char="•"/>
            </a:pPr>
            <a:endParaRPr lang="en-US" sz="1800" dirty="0">
              <a:solidFill>
                <a:srgbClr val="285087"/>
              </a:solidFill>
              <a:latin typeface="Ubuntu"/>
              <a:cs typeface="Arial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Defnyddiodd y Diwydiant Tybaco ymdrechion helaeth i wyrdroi dealltwriaeth y cyhoedd o'r niwed hwn.</a:t>
            </a:r>
          </a:p>
          <a:p>
            <a:pPr marL="1200150" lvl="2" indent="-285750">
              <a:buFont typeface="Arial,Sans-Serif"/>
              <a:buChar char="•"/>
            </a:pPr>
            <a:endParaRPr lang="en-US" sz="1800" dirty="0">
              <a:solidFill>
                <a:srgbClr val="285087"/>
              </a:solidFill>
              <a:latin typeface="Ubuntu"/>
              <a:cs typeface="Arial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Ers hynny mae camau cyfreithiol ac ymchwiliadau wedi </a:t>
            </a:r>
            <a:r>
              <a:rPr lang="cy-GB" sz="18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darganfod 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bod cwmnïau tybaco yn gwybod am y niwed yr oedd eu cynhyrchion yn ei achosi ond eu bod wedi parhau i wadu hynny'n gyhoeddus.</a:t>
            </a:r>
            <a:endParaRPr lang="en-US" sz="1800" dirty="0">
              <a:solidFill>
                <a:srgbClr val="285087"/>
              </a:solidFill>
            </a:endParaRPr>
          </a:p>
          <a:p>
            <a:pPr marL="1200150" lvl="2" indent="-285750">
              <a:buFont typeface="Arial,Sans-Serif"/>
              <a:buChar char="•"/>
            </a:pPr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'llyfr rheolau’r diwydiant tybaco' wedi cael ei ddefnyddio gan gwmnïau’n amrywio o alcohol i danwydd ffosil i wadu niwed eu cynhyrchion a chreu ansicrwydd a thwyllwybodaeth.</a:t>
            </a:r>
            <a:endParaRPr lang="en-US" sz="1800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002060"/>
              </a:solidFill>
              <a:latin typeface="Ubuntu"/>
            </a:endParaRPr>
          </a:p>
          <a:p>
            <a:pPr lvl="2"/>
            <a:endParaRPr lang="en-US" sz="1800" dirty="0">
              <a:solidFill>
                <a:srgbClr val="002060"/>
              </a:solidFill>
              <a:latin typeface="Ubuntu"/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002060"/>
              </a:solidFill>
            </a:endParaRPr>
          </a:p>
          <a:p>
            <a:pPr lvl="2"/>
            <a:endParaRPr lang="en-US" sz="1800" dirty="0">
              <a:solidFill>
                <a:srgbClr val="002060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sz="1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DC69F2-7515-C948-25B6-765B027DF4FC}"/>
              </a:ext>
            </a:extLst>
          </p:cNvPr>
          <p:cNvSpPr txBox="1"/>
          <p:nvPr/>
        </p:nvSpPr>
        <p:spPr>
          <a:xfrm>
            <a:off x="8800426" y="5671235"/>
            <a:ext cx="3109301" cy="640080"/>
          </a:xfrm>
          <a:prstGeom prst="rect">
            <a:avLst/>
          </a:prstGeom>
          <a:solidFill>
            <a:srgbClr val="285087"/>
          </a:solidFill>
          <a:ln>
            <a:solidFill>
              <a:srgbClr val="00206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1200" b="1" i="0" strike="noStrike" cap="none" spc="0" baseline="0" dirty="0">
                <a:solidFill>
                  <a:srgbClr val="24FFC0"/>
                </a:solidFill>
                <a:effectLst/>
                <a:latin typeface="Calibri"/>
                <a:ea typeface="Calibri" panose="020F0502020204030204"/>
                <a:cs typeface="Calibri" panose="020F0502020204030204"/>
                <a:hlinkClick r:id="rId2"/>
              </a:rPr>
              <a:t>Edrychwch ar adnodd y Gyfraith a Rheoliadau i gael rhagor o wybodaeth am reoleiddio defnydd heddiw.</a:t>
            </a:r>
            <a:endParaRPr lang="en-US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75914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9ADC85-2529-A134-54E9-5187F15AED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544902" y="1648242"/>
            <a:ext cx="9441783" cy="4719067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1200150" lvl="2" indent="-285750">
              <a:buFont typeface="Arial"/>
              <a:buChar char="•"/>
            </a:pPr>
            <a:endParaRPr lang="en-US" sz="1200" dirty="0"/>
          </a:p>
          <a:p>
            <a:pPr lvl="2"/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Yn y 1970au, roedd cyfran yr oedolion a oedd yn smygu tua 40%</a:t>
            </a:r>
          </a:p>
          <a:p>
            <a:pPr lvl="2"/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O'r 1980au, dechreuodd y DU fynd i'r afael â hyn drwy bolisïau '</a:t>
            </a:r>
            <a:r>
              <a:rPr lang="cy-GB" sz="15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dadnormaleiddio</a:t>
            </a:r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' a oedd yn cynnwys:</a:t>
            </a:r>
          </a:p>
          <a:p>
            <a:pPr lvl="2"/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marL="1657350" lvl="3" indent="-285750">
              <a:buFont typeface="Arial"/>
              <a:buChar char="•"/>
            </a:pPr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Rhybuddion ar becynnau</a:t>
            </a:r>
          </a:p>
          <a:p>
            <a:pPr marL="1657350" lvl="3" indent="-285750">
              <a:buFont typeface="Arial"/>
              <a:buChar char="•"/>
            </a:pPr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Cyfyngiadau oedran pellach ar werthu tybaco</a:t>
            </a:r>
          </a:p>
          <a:p>
            <a:pPr marL="1657350" lvl="3" indent="-285750">
              <a:buFont typeface="Arial"/>
              <a:buChar char="•"/>
            </a:pPr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Cynyddu’r dreth ar gynhyrchion tybaco </a:t>
            </a:r>
          </a:p>
          <a:p>
            <a:pPr marL="1657350" lvl="3" indent="-285750">
              <a:buFont typeface="Arial"/>
              <a:buChar char="•"/>
            </a:pPr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Cyfyngiadau eraill ar hysbysebu a marchnata</a:t>
            </a:r>
          </a:p>
          <a:p>
            <a:pPr marL="1657350" lvl="3" indent="-285750">
              <a:buFont typeface="Arial"/>
              <a:buChar char="•"/>
            </a:pPr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Cyfyngiadau ar smygu mewn mannau cyhoeddus </a:t>
            </a:r>
          </a:p>
          <a:p>
            <a:pPr lvl="3"/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Roedd y rhain i gyd yn llwyddiannus iawn o ran lleihau smygu</a:t>
            </a: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285087"/>
              </a:solidFill>
            </a:endParaRPr>
          </a:p>
          <a:p>
            <a:pPr lvl="2"/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O ddechrau'r 2000oedd</a:t>
            </a:r>
            <a:r>
              <a:rPr lang="cy-GB" sz="15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, bu </a:t>
            </a:r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ymgyrchoedd mawr ar y cyfryngau a rhybuddion iechyd mawr</a:t>
            </a: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285087"/>
              </a:solidFill>
              <a:latin typeface="Ubuntu"/>
              <a:cs typeface="Arial"/>
            </a:endParaRPr>
          </a:p>
          <a:p>
            <a:pPr lvl="2"/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Yn 2007 cyflwynwyd gwaharddiadau ar smygu mewn mannau cyhoeddus ledled y DU (e.e. tafarndai a bwytai)</a:t>
            </a:r>
          </a:p>
          <a:p>
            <a:pPr marL="1200150" lvl="2" indent="-285750">
              <a:buFont typeface="Arial,Sans-Serif"/>
              <a:buChar char="•"/>
            </a:pPr>
            <a:endParaRPr lang="en-US" sz="1800" dirty="0">
              <a:solidFill>
                <a:srgbClr val="285087"/>
              </a:solidFill>
              <a:latin typeface="Ubuntu"/>
              <a:cs typeface="Arial"/>
            </a:endParaRPr>
          </a:p>
          <a:p>
            <a:pPr lvl="2"/>
            <a:r>
              <a:rPr lang="cy-GB" sz="15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Gostyngodd cyfraddau smygu dros amser gyda newidiadau yn y gyfraith a rheoliadau</a:t>
            </a:r>
            <a:endParaRPr lang="en-US" dirty="0">
              <a:solidFill>
                <a:srgbClr val="285087"/>
              </a:solidFill>
              <a:latin typeface="Ubuntu"/>
            </a:endParaRP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2C34973-DD39-40AC-83F6-2D9E3C1AD0E8}"/>
              </a:ext>
            </a:extLst>
          </p:cNvPr>
          <p:cNvSpPr txBox="1"/>
          <p:nvPr/>
        </p:nvSpPr>
        <p:spPr>
          <a:xfrm>
            <a:off x="371997" y="1046851"/>
            <a:ext cx="7366568" cy="66992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y-GB" sz="27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Sut y mae'r defnydd o dybaco wedi newid dros amser?</a:t>
            </a:r>
            <a:endParaRPr lang="en-US" dirty="0">
              <a:solidFill>
                <a:srgbClr val="285087"/>
              </a:solidFill>
            </a:endParaRPr>
          </a:p>
        </p:txBody>
      </p:sp>
      <p:pic>
        <p:nvPicPr>
          <p:cNvPr id="1026" name="Picture 2" descr="See related image detail. Welsh Dual Language No Smoking Premises 160x230mm RP Sign (UK ...">
            <a:extLst>
              <a:ext uri="{FF2B5EF4-FFF2-40B4-BE49-F238E27FC236}">
                <a16:creationId xmlns:a16="http://schemas.microsoft.com/office/drawing/2014/main" id="{9620A471-542F-B46B-4449-E037A19215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96881" y="1644535"/>
            <a:ext cx="2581275" cy="3686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94209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obacco control policy">
            <a:extLst>
              <a:ext uri="{FF2B5EF4-FFF2-40B4-BE49-F238E27FC236}">
                <a16:creationId xmlns:a16="http://schemas.microsoft.com/office/drawing/2014/main" id="{A016C457-91A8-21D2-B7B0-06A4B342186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724" b="10502"/>
          <a:stretch>
            <a:fillRect/>
          </a:stretch>
        </p:blipFill>
        <p:spPr>
          <a:xfrm>
            <a:off x="2593097" y="1"/>
            <a:ext cx="6853316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02E7D77-CC19-3697-B555-FFF0CDA79A62}"/>
              </a:ext>
            </a:extLst>
          </p:cNvPr>
          <p:cNvSpPr txBox="1"/>
          <p:nvPr/>
        </p:nvSpPr>
        <p:spPr>
          <a:xfrm>
            <a:off x="9446414" y="5018711"/>
            <a:ext cx="2072797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200" b="0" i="0" strike="noStrike" cap="none" spc="0" baseline="0" dirty="0">
                <a:solidFill>
                  <a:srgbClr val="0070C0"/>
                </a:solidFill>
                <a:effectLst/>
                <a:latin typeface="Calibri"/>
                <a:ea typeface="Calibri" panose="020F0502020204030204"/>
                <a:cs typeface="Calibri" panose="020F0502020204030204"/>
              </a:rPr>
              <a:t> Ffynhonnell:  </a:t>
            </a:r>
            <a:r>
              <a:rPr lang="cy-GB" sz="1200" b="0" i="0" u="sng" strike="noStrike" cap="none" spc="0" baseline="0" dirty="0" err="1">
                <a:solidFill>
                  <a:schemeClr val="tx2"/>
                </a:solidFill>
                <a:effectLst/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This</a:t>
            </a:r>
            <a:r>
              <a:rPr lang="cy-GB" sz="1200" b="0" i="0" u="sng" strike="noStrike" cap="none" spc="0" baseline="0" dirty="0">
                <a:solidFill>
                  <a:schemeClr val="tx2"/>
                </a:solidFill>
                <a:effectLst/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is the </a:t>
            </a:r>
            <a:r>
              <a:rPr lang="cy-GB" sz="1200" b="0" i="0" u="sng" strike="noStrike" cap="none" spc="0" baseline="0" dirty="0" err="1">
                <a:solidFill>
                  <a:schemeClr val="tx2"/>
                </a:solidFill>
                <a:effectLst/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end</a:t>
            </a:r>
            <a:r>
              <a:rPr lang="cy-GB" sz="1200" b="0" i="0" u="sng" strike="noStrike" cap="none" spc="0" baseline="0" dirty="0">
                <a:solidFill>
                  <a:schemeClr val="tx2"/>
                </a:solidFill>
                <a:effectLst/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of </a:t>
            </a:r>
            <a:r>
              <a:rPr lang="cy-GB" sz="1200" u="sng" dirty="0" err="1">
                <a:solidFill>
                  <a:schemeClr val="tx2"/>
                </a:solidFill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tobacco</a:t>
            </a:r>
            <a:r>
              <a:rPr lang="cy-GB" sz="1200" u="sng" dirty="0">
                <a:solidFill>
                  <a:schemeClr val="tx2"/>
                </a:solidFill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sz="1200" u="sng" dirty="0" err="1">
                <a:solidFill>
                  <a:schemeClr val="tx2"/>
                </a:solidFill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advertising</a:t>
            </a:r>
            <a:r>
              <a:rPr lang="cy-GB" sz="1200" u="sng" dirty="0">
                <a:solidFill>
                  <a:schemeClr val="tx2"/>
                </a:solidFill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sz="1200" b="0" i="0" u="sng" strike="noStrike" cap="none" spc="0" baseline="0" dirty="0">
                <a:solidFill>
                  <a:schemeClr val="tx2"/>
                </a:solidFill>
                <a:effectLst/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– </a:t>
            </a:r>
            <a:r>
              <a:rPr lang="cy-GB" sz="1200" u="sng" dirty="0">
                <a:solidFill>
                  <a:schemeClr val="tx2"/>
                </a:solidFill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Ymchwil Canser y DU </a:t>
            </a:r>
            <a:r>
              <a:rPr lang="cy-GB" sz="1200" b="0" i="0" u="sng" strike="noStrike" cap="none" spc="0" baseline="0" dirty="0">
                <a:solidFill>
                  <a:schemeClr val="tx2"/>
                </a:solidFill>
                <a:effectLst/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- </a:t>
            </a:r>
            <a:r>
              <a:rPr lang="cy-GB" sz="1200" b="0" i="0" u="sng" strike="noStrike" cap="none" spc="0" baseline="0" dirty="0" err="1">
                <a:solidFill>
                  <a:schemeClr val="tx2"/>
                </a:solidFill>
                <a:effectLst/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Cancer</a:t>
            </a:r>
            <a:r>
              <a:rPr lang="cy-GB" sz="1200" b="0" i="0" u="sng" strike="noStrike" cap="none" spc="0" baseline="0" dirty="0">
                <a:solidFill>
                  <a:schemeClr val="tx2"/>
                </a:solidFill>
                <a:effectLst/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cy-GB" sz="1200" b="0" i="0" u="sng" strike="noStrike" cap="none" spc="0" baseline="0" dirty="0" err="1">
                <a:solidFill>
                  <a:schemeClr val="tx2"/>
                </a:solidFill>
                <a:effectLst/>
                <a:uFill>
                  <a:solidFill>
                    <a:srgbClr val="0070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News</a:t>
            </a:r>
            <a:r>
              <a:rPr lang="cy-GB" sz="1200" b="0" i="0" strike="noStrike" cap="none" spc="0" baseline="0" dirty="0">
                <a:solidFill>
                  <a:schemeClr val="tx2"/>
                </a:solidFill>
                <a:effectLst/>
                <a:latin typeface="Calibri"/>
                <a:ea typeface="Calibri" panose="020F0502020204030204"/>
                <a:cs typeface="Calibri" panose="020F0502020204030204"/>
              </a:rPr>
              <a:t> </a:t>
            </a:r>
          </a:p>
        </p:txBody>
      </p:sp>
      <p:pic>
        <p:nvPicPr>
          <p:cNvPr id="2" name="Picture 1" descr="Tobacco control policy">
            <a:extLst>
              <a:ext uri="{FF2B5EF4-FFF2-40B4-BE49-F238E27FC236}">
                <a16:creationId xmlns:a16="http://schemas.microsoft.com/office/drawing/2014/main" id="{73F41FDB-BF7A-B740-92BA-B53756EDC32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598903" y="5801691"/>
            <a:ext cx="1755169" cy="76726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C5B44D9-40DA-2A0B-0121-3C2828627F8B}"/>
              </a:ext>
            </a:extLst>
          </p:cNvPr>
          <p:cNvSpPr txBox="1"/>
          <p:nvPr/>
        </p:nvSpPr>
        <p:spPr>
          <a:xfrm>
            <a:off x="9441543" y="4059162"/>
            <a:ext cx="274320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1600" dirty="0">
                <a:solidFill>
                  <a:srgbClr val="285087"/>
                </a:solidFill>
              </a:rPr>
              <a:t>Sylwer: Mae hon yn ddolen allanol sydd ond ar gael yn Saesneg</a:t>
            </a:r>
          </a:p>
        </p:txBody>
      </p:sp>
    </p:spTree>
    <p:extLst>
      <p:ext uri="{BB962C8B-B14F-4D97-AF65-F5344CB8AC3E}">
        <p14:creationId xmlns:p14="http://schemas.microsoft.com/office/powerpoint/2010/main" val="385879021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diagram of different types of cigarettes&#10;&#10;Description automatically generated">
            <a:extLst>
              <a:ext uri="{FF2B5EF4-FFF2-40B4-BE49-F238E27FC236}">
                <a16:creationId xmlns:a16="http://schemas.microsoft.com/office/drawing/2014/main" id="{DD280428-BE5F-B2F6-3CDE-08829B97D99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37"/>
          <a:stretch>
            <a:fillRect/>
          </a:stretch>
        </p:blipFill>
        <p:spPr>
          <a:xfrm>
            <a:off x="5671458" y="579045"/>
            <a:ext cx="6528416" cy="319620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90F20-229E-A216-9C87-3860844ADF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1025729"/>
            <a:ext cx="4432300" cy="669925"/>
          </a:xfrm>
        </p:spPr>
        <p:txBody>
          <a:bodyPr/>
          <a:lstStyle/>
          <a:p>
            <a:r>
              <a:rPr lang="cy-GB" sz="3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O sigaréts i fepio</a:t>
            </a:r>
            <a:endParaRPr lang="en-US" dirty="0">
              <a:solidFill>
                <a:srgbClr val="285087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9ADC85-2529-A134-54E9-5187F15AED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708052" y="1845215"/>
            <a:ext cx="6798470" cy="53900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200150" lvl="2" indent="-285750">
              <a:buFont typeface="Arial"/>
              <a:buChar char="•"/>
            </a:pPr>
            <a:endParaRPr lang="en-US" sz="1200" dirty="0">
              <a:latin typeface="Ubuntu"/>
            </a:endParaRPr>
          </a:p>
          <a:p>
            <a:pPr lvl="2"/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Dechreuodd </a:t>
            </a:r>
            <a:r>
              <a:rPr lang="cy-GB" sz="1600" err="1">
                <a:solidFill>
                  <a:srgbClr val="285087"/>
                </a:solidFill>
                <a:latin typeface="Ubuntu"/>
                <a:ea typeface="Ubuntu"/>
                <a:cs typeface="Ubuntu"/>
              </a:rPr>
              <a:t>fêps</a:t>
            </a:r>
            <a:r>
              <a:rPr lang="cy-GB" sz="16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 </a:t>
            </a:r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ymddangos ym marchnad y DU ar ddechrau'r 2010au.</a:t>
            </a:r>
          </a:p>
          <a:p>
            <a:pPr lvl="2"/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Yn gyffredinol, roedd 'cig a likes' sy'n edrych fel sigaréts, yn cael eu marchnata i smygwyr ar y pryd, ond nid oeddent yn boblogaidd iawn gan nad oeddent yn effeithiol iawn o ran cyflenwi nicotin o‘u cymharu â sigaréts.</a:t>
            </a:r>
          </a:p>
          <a:p>
            <a:pPr lvl="2"/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Dros y 2010au, dechreuodd mwy o gynhyrchion </a:t>
            </a:r>
            <a:r>
              <a:rPr lang="cy-GB" sz="16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ddod i'r amlwg ochr yn ochr â datblygiadau'r diwydiant:</a:t>
            </a:r>
          </a:p>
          <a:p>
            <a:pPr marL="1657350" lvl="3" indent="-285750">
              <a:buFont typeface="Arial"/>
              <a:buChar char="•"/>
            </a:pPr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Daethant yn llawer mwy effeithiol wrth gyflenwi nicotin (bellach yn debyg i sigaréts)</a:t>
            </a:r>
          </a:p>
          <a:p>
            <a:pPr marL="1657350" lvl="3" indent="-285750">
              <a:buFont typeface="Arial"/>
              <a:buChar char="•"/>
            </a:pPr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Roedd cynhyrchion yn edrych yn llai ac yn llai tebyg i sigaréts ac yn cael eu marchnata'n wahanol</a:t>
            </a:r>
          </a:p>
          <a:p>
            <a:pPr marL="1657350" lvl="3" indent="-285750">
              <a:buFont typeface="Arial"/>
              <a:buChar char="•"/>
            </a:pPr>
            <a:r>
              <a:rPr lang="cy-GB" sz="16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B</a:t>
            </a:r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randio a phecynnu llachar, gwelededd uchel mewn ardaloedd lle mae plant a phobl ifanc </a:t>
            </a:r>
            <a:endParaRPr lang="en-US" sz="1600">
              <a:solidFill>
                <a:srgbClr val="285087"/>
              </a:solidFill>
            </a:endParaRPr>
          </a:p>
          <a:p>
            <a:pPr marL="1657350" lvl="3" indent="-285750">
              <a:buFont typeface="Arial"/>
              <a:buChar char="•"/>
            </a:pPr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Daeth </a:t>
            </a:r>
            <a:r>
              <a:rPr lang="cy-GB" sz="16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600" b="0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6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tafladwy i'r amlwg yn ddiweddarach yn y 2010au a buan iawn y daethant yn ddyfais o ddewis, yn enwedig ymhlith plant a phobl ifanc</a:t>
            </a:r>
          </a:p>
          <a:p>
            <a:pPr marL="1200150" lvl="2" indent="-285750">
              <a:buFont typeface="Arial"/>
              <a:buChar char="•"/>
            </a:pPr>
            <a:endParaRPr lang="en-US" sz="1200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AC35ACD-6B6A-4AFF-5342-225350E7F499}"/>
              </a:ext>
            </a:extLst>
          </p:cNvPr>
          <p:cNvSpPr txBox="1"/>
          <p:nvPr/>
        </p:nvSpPr>
        <p:spPr>
          <a:xfrm>
            <a:off x="7415948" y="4877040"/>
            <a:ext cx="4407920" cy="1785104"/>
          </a:xfrm>
          <a:prstGeom prst="rect">
            <a:avLst/>
          </a:prstGeom>
          <a:solidFill>
            <a:srgbClr val="285087"/>
          </a:solidFill>
          <a:ln>
            <a:solidFill>
              <a:srgbClr val="00206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pPr fontAlgn="base"/>
            <a:r>
              <a:rPr lang="cy-GB" sz="1200" b="1" i="0" u="sng" strike="noStrike" cap="none" spc="0" baseline="0" dirty="0">
                <a:solidFill>
                  <a:schemeClr val="accent2"/>
                </a:solidFill>
                <a:effectLst/>
                <a:uFill>
                  <a:solidFill>
                    <a:srgbClr val="24FF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(Ffynhonnell: ASH: </a:t>
            </a:r>
            <a:r>
              <a:rPr lang="en-US" sz="1200" b="1" u="sng" dirty="0">
                <a:solidFill>
                  <a:schemeClr val="accent2"/>
                </a:solidFill>
                <a:cs typeface="Calibri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Use of e-cigarettes among young people in Great Britain June 2023)</a:t>
            </a:r>
            <a:r>
              <a:rPr lang="cy-GB" sz="1200" b="1" i="0" u="sng" strike="noStrike" cap="none" spc="0" baseline="0" dirty="0">
                <a:solidFill>
                  <a:srgbClr val="24FFC0"/>
                </a:solidFill>
                <a:effectLst/>
                <a:uFill>
                  <a:solidFill>
                    <a:srgbClr val="24FFC0"/>
                  </a:solidFill>
                </a:uFill>
                <a:latin typeface="Calibri"/>
                <a:ea typeface="Calibri" panose="020F0502020204030204"/>
                <a:cs typeface="Calibri" panose="020F0502020204030204"/>
                <a:hlinkClick r:id="rId3" history="0"/>
              </a:rPr>
              <a:t>)</a:t>
            </a:r>
            <a:endParaRPr lang="en-US" sz="1200" b="1" i="0" u="sng" strike="noStrike" dirty="0">
              <a:solidFill>
                <a:schemeClr val="accent2"/>
              </a:solidFill>
              <a:effectLst/>
              <a:latin typeface="Calibri" panose="020F0502020204030204"/>
              <a:ea typeface="Calibri" panose="020F0502020204030204"/>
              <a:cs typeface="Calibri"/>
            </a:endParaRPr>
          </a:p>
          <a:p>
            <a:pPr algn="l" rtl="0" fontAlgn="base"/>
            <a:r>
              <a:rPr lang="cy-GB" sz="1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Action </a:t>
            </a:r>
            <a:r>
              <a:rPr lang="cy-GB" sz="12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on</a:t>
            </a:r>
            <a:r>
              <a:rPr lang="cy-GB" sz="1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Smoking</a:t>
            </a:r>
            <a:r>
              <a:rPr lang="cy-GB" sz="1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and</a:t>
            </a:r>
            <a:r>
              <a:rPr lang="cy-GB" sz="1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baseline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Health</a:t>
            </a:r>
            <a:r>
              <a:rPr lang="cy-GB" sz="1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(ASH) yn cynnal arolwg blynyddol o ddefnyddio</a:t>
            </a:r>
            <a:r>
              <a:rPr lang="cy-GB" sz="1200" b="0" i="0" strike="noStrike" cap="none" spc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</a:t>
            </a:r>
            <a:r>
              <a:rPr lang="cy-GB" sz="1200" b="0" i="0" strike="noStrike" cap="none" spc="0" dirty="0" err="1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 ymhlith pobl ifanc (o dan 18 oed) ledled Prydain Fawr.</a:t>
            </a:r>
            <a:endParaRPr lang="en-US" sz="1200" b="0" i="0" dirty="0">
              <a:solidFill>
                <a:schemeClr val="accent2"/>
              </a:solidFill>
              <a:effectLst/>
              <a:latin typeface="Ubuntu"/>
              <a:cs typeface="Segoe UI"/>
            </a:endParaRPr>
          </a:p>
          <a:p>
            <a:pPr algn="l" rtl="0" fontAlgn="base"/>
            <a:r>
              <a:rPr lang="en-US" sz="1200" b="0" i="0" dirty="0">
                <a:solidFill>
                  <a:schemeClr val="accent2"/>
                </a:solidFill>
                <a:effectLst/>
                <a:latin typeface="Ubuntu"/>
              </a:rPr>
              <a:t>​</a:t>
            </a:r>
            <a:endParaRPr lang="en-US" sz="1200" b="0" i="0" dirty="0">
              <a:solidFill>
                <a:schemeClr val="accent2"/>
              </a:solidFill>
              <a:effectLst/>
              <a:latin typeface="Ubuntu"/>
              <a:cs typeface="Segoe UI"/>
            </a:endParaRPr>
          </a:p>
          <a:p>
            <a:pPr algn="l" rtl="0" fontAlgn="base"/>
            <a:r>
              <a:rPr lang="cy-GB" sz="12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Mae cyfran y bobl ifanc sy'n defnyddio sigaréts electronig tafladwy na ellir eu hailwefru wedi cynyddu'n sylweddol ers 2021.</a:t>
            </a:r>
            <a:r>
              <a:rPr lang="cy-GB" sz="14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 </a:t>
            </a:r>
            <a:endParaRPr lang="en-US" sz="1400" b="0" i="0" dirty="0">
              <a:solidFill>
                <a:schemeClr val="accent2"/>
              </a:solidFill>
              <a:effectLst/>
              <a:latin typeface="Ubuntu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8AE21E1-5C48-831F-1747-0D2DF57818FB}"/>
              </a:ext>
            </a:extLst>
          </p:cNvPr>
          <p:cNvSpPr txBox="1"/>
          <p:nvPr/>
        </p:nvSpPr>
        <p:spPr>
          <a:xfrm>
            <a:off x="6661975" y="4288043"/>
            <a:ext cx="5385460" cy="5029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cy-GB" sz="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Ymchwil cyfredol e-sigaréts yng nghyd-destun asthma - ffig</a:t>
            </a:r>
            <a:r>
              <a:rPr lang="cy-GB" sz="900" dirty="0">
                <a:solidFill>
                  <a:srgbClr val="285087"/>
                </a:solidFill>
                <a:latin typeface="Ubuntu"/>
                <a:ea typeface="Ubuntu"/>
                <a:cs typeface="Ubuntu"/>
              </a:rPr>
              <a:t>w</a:t>
            </a:r>
            <a:r>
              <a:rPr lang="cy-GB" sz="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 gwyddonol ar </a:t>
            </a:r>
            <a:r>
              <a:rPr lang="cy-GB" sz="9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ResearchGate</a:t>
            </a:r>
            <a:r>
              <a:rPr lang="cy-GB" sz="9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Ar gael o: https://www.researchgate.net/figure/Timeline-representing-the-evolution-of-e-cigarette-devices-and-pertinent-events-related_fig1_343531738 [cyrchwyd 8 Ebrill, 2024]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D75A6F-555C-4A27-5458-D49A5223384E}"/>
              </a:ext>
            </a:extLst>
          </p:cNvPr>
          <p:cNvSpPr txBox="1"/>
          <p:nvPr/>
        </p:nvSpPr>
        <p:spPr>
          <a:xfrm>
            <a:off x="7104063" y="809625"/>
            <a:ext cx="1508125" cy="553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ea typeface="+mn-lt"/>
                <a:cs typeface="+mn-lt"/>
              </a:rPr>
              <a:t>Y </a:t>
            </a:r>
            <a:r>
              <a:rPr lang="en-US" sz="1000" dirty="0" err="1">
                <a:ea typeface="+mn-lt"/>
                <a:cs typeface="+mn-lt"/>
              </a:rPr>
              <a:t>cyhoeddiadau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cyntaf</a:t>
            </a:r>
            <a:r>
              <a:rPr lang="en-US" sz="1000" dirty="0">
                <a:ea typeface="+mn-lt"/>
                <a:cs typeface="+mn-lt"/>
              </a:rPr>
              <a:t> a </a:t>
            </a:r>
            <a:r>
              <a:rPr lang="en-US" sz="1000" dirty="0" err="1">
                <a:ea typeface="+mn-lt"/>
                <a:cs typeface="+mn-lt"/>
              </a:rPr>
              <a:t>adolygwyd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gan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gymheiriaid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ar</a:t>
            </a:r>
            <a:r>
              <a:rPr lang="en-US" sz="1000" dirty="0">
                <a:ea typeface="+mn-lt"/>
                <a:cs typeface="+mn-lt"/>
              </a:rPr>
              <a:t> e-</a:t>
            </a:r>
            <a:r>
              <a:rPr lang="en-US" sz="1000" dirty="0" err="1">
                <a:ea typeface="+mn-lt"/>
                <a:cs typeface="+mn-lt"/>
              </a:rPr>
              <a:t>sigaréts</a:t>
            </a:r>
            <a:endParaRPr lang="en-US" sz="1100" dirty="0" err="1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95076E-BDF9-3665-30D7-07C5F462A24F}"/>
              </a:ext>
            </a:extLst>
          </p:cNvPr>
          <p:cNvSpPr txBox="1"/>
          <p:nvPr/>
        </p:nvSpPr>
        <p:spPr>
          <a:xfrm>
            <a:off x="8699500" y="730248"/>
            <a:ext cx="1508125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ea typeface="+mn-lt"/>
                <a:cs typeface="+mn-lt"/>
              </a:rPr>
              <a:t>Y </a:t>
            </a:r>
            <a:r>
              <a:rPr lang="en-US" sz="1000" dirty="0" err="1">
                <a:ea typeface="+mn-lt"/>
                <a:cs typeface="+mn-lt"/>
              </a:rPr>
              <a:t>defnydd</a:t>
            </a:r>
            <a:r>
              <a:rPr lang="en-US" sz="1000" dirty="0">
                <a:ea typeface="+mn-lt"/>
                <a:cs typeface="+mn-lt"/>
              </a:rPr>
              <a:t> o e-</a:t>
            </a:r>
            <a:r>
              <a:rPr lang="en-US" sz="1000" dirty="0" err="1">
                <a:ea typeface="+mn-lt"/>
                <a:cs typeface="+mn-lt"/>
              </a:rPr>
              <a:t>sigaréts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yn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fwy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na’r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defnydd</a:t>
            </a:r>
            <a:r>
              <a:rPr lang="en-US" sz="1000" dirty="0">
                <a:ea typeface="+mn-lt"/>
                <a:cs typeface="+mn-lt"/>
              </a:rPr>
              <a:t> o </a:t>
            </a:r>
            <a:r>
              <a:rPr lang="en-US" sz="1000" dirty="0" err="1">
                <a:ea typeface="+mn-lt"/>
                <a:cs typeface="+mn-lt"/>
              </a:rPr>
              <a:t>sigaréts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ymysg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disgyblion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ysgol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uwchradd</a:t>
            </a:r>
            <a:endParaRPr lang="en-US" dirty="0" err="1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8CFF510-8A72-503E-43C4-87169DB6FD1B}"/>
              </a:ext>
            </a:extLst>
          </p:cNvPr>
          <p:cNvSpPr txBox="1"/>
          <p:nvPr/>
        </p:nvSpPr>
        <p:spPr>
          <a:xfrm>
            <a:off x="10834686" y="1119186"/>
            <a:ext cx="1055688" cy="246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 err="1">
                <a:cs typeface="Calibri"/>
              </a:rPr>
              <a:t>Brigiad</a:t>
            </a:r>
            <a:r>
              <a:rPr lang="en-US" sz="1000" dirty="0">
                <a:cs typeface="Calibri"/>
              </a:rPr>
              <a:t> o EVALI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8A0E7CF-2E04-4995-D383-F47BAE0A535C}"/>
              </a:ext>
            </a:extLst>
          </p:cNvPr>
          <p:cNvSpPr txBox="1"/>
          <p:nvPr/>
        </p:nvSpPr>
        <p:spPr>
          <a:xfrm>
            <a:off x="6032500" y="2405061"/>
            <a:ext cx="1293812" cy="70788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ea typeface="+mn-lt"/>
                <a:cs typeface="+mn-lt"/>
              </a:rPr>
              <a:t>E-</a:t>
            </a:r>
            <a:r>
              <a:rPr lang="en-US" sz="1000" dirty="0" err="1">
                <a:ea typeface="+mn-lt"/>
                <a:cs typeface="+mn-lt"/>
              </a:rPr>
              <a:t>sgaréts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yn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cael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eu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cyflwyno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yn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yr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Unol</a:t>
            </a:r>
            <a:r>
              <a:rPr lang="en-US" sz="1000" dirty="0">
                <a:ea typeface="+mn-lt"/>
                <a:cs typeface="+mn-lt"/>
              </a:rPr>
              <a:t> Daleithiau am y </a:t>
            </a:r>
            <a:r>
              <a:rPr lang="en-US" sz="1000" dirty="0" err="1">
                <a:ea typeface="+mn-lt"/>
                <a:cs typeface="+mn-lt"/>
              </a:rPr>
              <a:t>tro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cyntaf</a:t>
            </a:r>
            <a:r>
              <a:rPr lang="en-US" sz="1000" dirty="0">
                <a:ea typeface="+mn-lt"/>
                <a:cs typeface="+mn-lt"/>
              </a:rPr>
              <a:t> (cig-a-likes)</a:t>
            </a:r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32CF075-9EB5-4AED-7715-9144D5607F6D}"/>
              </a:ext>
            </a:extLst>
          </p:cNvPr>
          <p:cNvSpPr txBox="1"/>
          <p:nvPr/>
        </p:nvSpPr>
        <p:spPr>
          <a:xfrm>
            <a:off x="7032624" y="3778248"/>
            <a:ext cx="976312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 err="1">
                <a:ea typeface="+mn-lt"/>
                <a:cs typeface="+mn-lt"/>
              </a:rPr>
              <a:t>Peniau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fepio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yn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ymddangos</a:t>
            </a:r>
            <a:endParaRPr lang="en-US" dirty="0" err="1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278AE15-00CA-B755-C946-0C65D13C337E}"/>
              </a:ext>
            </a:extLst>
          </p:cNvPr>
          <p:cNvSpPr txBox="1"/>
          <p:nvPr/>
        </p:nvSpPr>
        <p:spPr>
          <a:xfrm>
            <a:off x="7310437" y="2405061"/>
            <a:ext cx="412750" cy="2381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3D9577-1360-0AC5-EF46-79C5C9200842}"/>
              </a:ext>
            </a:extLst>
          </p:cNvPr>
          <p:cNvSpPr txBox="1"/>
          <p:nvPr/>
        </p:nvSpPr>
        <p:spPr>
          <a:xfrm>
            <a:off x="7627936" y="2405061"/>
            <a:ext cx="1365249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ea typeface="+mn-lt"/>
                <a:cs typeface="+mn-lt"/>
              </a:rPr>
              <a:t>E-</a:t>
            </a:r>
            <a:r>
              <a:rPr lang="en-US" sz="1000" dirty="0" err="1">
                <a:ea typeface="+mn-lt"/>
                <a:cs typeface="+mn-lt"/>
              </a:rPr>
              <a:t>sigaréts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ar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ffurf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bocs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yn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dod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yn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boblogaidd</a:t>
            </a:r>
            <a:endParaRPr lang="en-US" dirty="0" err="1">
              <a:ea typeface="+mn-lt"/>
              <a:cs typeface="+mn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4EBED33-BD09-4FD7-AD4C-08E2DBA6CCB7}"/>
              </a:ext>
            </a:extLst>
          </p:cNvPr>
          <p:cNvSpPr txBox="1"/>
          <p:nvPr/>
        </p:nvSpPr>
        <p:spPr>
          <a:xfrm>
            <a:off x="9358310" y="2405060"/>
            <a:ext cx="968374" cy="40011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000" dirty="0">
                <a:ea typeface="+mn-lt"/>
                <a:cs typeface="+mn-lt"/>
              </a:rPr>
              <a:t>JUUL </a:t>
            </a:r>
            <a:r>
              <a:rPr lang="en-US" sz="1000" dirty="0" err="1">
                <a:ea typeface="+mn-lt"/>
                <a:cs typeface="+mn-lt"/>
              </a:rPr>
              <a:t>yn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cael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ei</a:t>
            </a:r>
            <a:r>
              <a:rPr lang="en-US" sz="1000" dirty="0">
                <a:ea typeface="+mn-lt"/>
                <a:cs typeface="+mn-lt"/>
              </a:rPr>
              <a:t> </a:t>
            </a:r>
            <a:r>
              <a:rPr lang="en-US" sz="1000" dirty="0" err="1">
                <a:ea typeface="+mn-lt"/>
                <a:cs typeface="+mn-lt"/>
              </a:rPr>
              <a:t>ryddhau</a:t>
            </a:r>
            <a:endParaRPr lang="en-US" dirty="0" err="1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763AC2-3C0F-4E62-7A38-4E4AC0E62C18}"/>
              </a:ext>
            </a:extLst>
          </p:cNvPr>
          <p:cNvSpPr txBox="1"/>
          <p:nvPr/>
        </p:nvSpPr>
        <p:spPr>
          <a:xfrm>
            <a:off x="10572748" y="3675060"/>
            <a:ext cx="1579561" cy="600164"/>
          </a:xfrm>
          <a:prstGeom prst="rect">
            <a:avLst/>
          </a:prstGeom>
          <a:noFill/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100" dirty="0" err="1">
                <a:ea typeface="+mn-lt"/>
                <a:cs typeface="+mn-lt"/>
              </a:rPr>
              <a:t>Dyfeisiau</a:t>
            </a:r>
            <a:r>
              <a:rPr lang="en-US" sz="1100" dirty="0">
                <a:ea typeface="+mn-lt"/>
                <a:cs typeface="+mn-lt"/>
              </a:rPr>
              <a:t> </a:t>
            </a:r>
            <a:r>
              <a:rPr lang="en-US" sz="1100" dirty="0" err="1">
                <a:ea typeface="+mn-lt"/>
                <a:cs typeface="+mn-lt"/>
              </a:rPr>
              <a:t>tafladwy</a:t>
            </a:r>
            <a:r>
              <a:rPr lang="en-US" sz="1100" dirty="0">
                <a:ea typeface="+mn-lt"/>
                <a:cs typeface="+mn-lt"/>
              </a:rPr>
              <a:t> </a:t>
            </a:r>
            <a:r>
              <a:rPr lang="en-US" sz="1100" dirty="0" err="1">
                <a:ea typeface="+mn-lt"/>
                <a:cs typeface="+mn-lt"/>
              </a:rPr>
              <a:t>tebyg</a:t>
            </a:r>
            <a:r>
              <a:rPr lang="en-US" sz="1100" dirty="0">
                <a:ea typeface="+mn-lt"/>
                <a:cs typeface="+mn-lt"/>
              </a:rPr>
              <a:t> </a:t>
            </a:r>
            <a:r>
              <a:rPr lang="en-US" sz="1100" dirty="0" err="1">
                <a:ea typeface="+mn-lt"/>
                <a:cs typeface="+mn-lt"/>
              </a:rPr>
              <a:t>i</a:t>
            </a:r>
            <a:r>
              <a:rPr lang="en-US" sz="1100" dirty="0">
                <a:ea typeface="+mn-lt"/>
                <a:cs typeface="+mn-lt"/>
              </a:rPr>
              <a:t> JUUL </a:t>
            </a:r>
            <a:r>
              <a:rPr lang="en-US" sz="1100" dirty="0" err="1">
                <a:ea typeface="+mn-lt"/>
                <a:cs typeface="+mn-lt"/>
              </a:rPr>
              <a:t>yn</a:t>
            </a:r>
            <a:r>
              <a:rPr lang="en-US" sz="1100" dirty="0">
                <a:ea typeface="+mn-lt"/>
                <a:cs typeface="+mn-lt"/>
              </a:rPr>
              <a:t> </a:t>
            </a:r>
            <a:r>
              <a:rPr lang="en-US" sz="1100" dirty="0" err="1">
                <a:ea typeface="+mn-lt"/>
                <a:cs typeface="+mn-lt"/>
              </a:rPr>
              <a:t>ymddangos</a:t>
            </a:r>
            <a:r>
              <a:rPr lang="en-US" sz="1100" dirty="0">
                <a:ea typeface="+mn-lt"/>
                <a:cs typeface="+mn-lt"/>
              </a:rPr>
              <a:t> (STIG, Puff Bar)</a:t>
            </a:r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2BD861E-AB60-C21D-2BA1-3DF01C1D5157}"/>
              </a:ext>
            </a:extLst>
          </p:cNvPr>
          <p:cNvSpPr txBox="1"/>
          <p:nvPr/>
        </p:nvSpPr>
        <p:spPr>
          <a:xfrm>
            <a:off x="10691812" y="2405060"/>
            <a:ext cx="1262062" cy="35718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44345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90F20-229E-A216-9C87-3860844ADF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808015"/>
            <a:ext cx="4432300" cy="669925"/>
          </a:xfrm>
        </p:spPr>
        <p:txBody>
          <a:bodyPr>
            <a:normAutofit/>
          </a:bodyPr>
          <a:lstStyle/>
          <a:p>
            <a:r>
              <a:rPr lang="cy-GB" sz="3200" b="1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32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heddiw</a:t>
            </a:r>
            <a:endParaRPr lang="en-US" dirty="0">
              <a:solidFill>
                <a:srgbClr val="285087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9ADC85-2529-A134-54E9-5187F15AED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695957" y="1470263"/>
            <a:ext cx="9292063" cy="539008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1200150" lvl="2" indent="-285750">
              <a:buFont typeface="Arial"/>
              <a:buChar char="•"/>
            </a:pPr>
            <a:endParaRPr lang="en-US" sz="1200">
              <a:latin typeface="Ubuntu"/>
            </a:endParaRPr>
          </a:p>
          <a:p>
            <a:pPr marL="1200150" lvl="2" indent="-285750">
              <a:buFont typeface="Arial"/>
              <a:buChar char="•"/>
            </a:pPr>
            <a:endParaRPr lang="en-US" sz="1800">
              <a:latin typeface="Ubuntu"/>
            </a:endParaRPr>
          </a:p>
          <a:p>
            <a:pPr marL="1200150" lvl="2" indent="-285750">
              <a:buFont typeface="Arial"/>
              <a:buChar char="•"/>
            </a:pPr>
            <a:endParaRPr lang="en-US" sz="1200"/>
          </a:p>
          <a:p>
            <a:endParaRPr lang="en-US"/>
          </a:p>
        </p:txBody>
      </p:sp>
      <p:sp>
        <p:nvSpPr>
          <p:cNvPr id="4" name="Text Placeholder 4">
            <a:extLst>
              <a:ext uri="{FF2B5EF4-FFF2-40B4-BE49-F238E27FC236}">
                <a16:creationId xmlns:a16="http://schemas.microsoft.com/office/drawing/2014/main" id="{3E2A16CF-63E7-3314-195F-03A9F2FBF7FD}"/>
              </a:ext>
            </a:extLst>
          </p:cNvPr>
          <p:cNvSpPr txBox="1"/>
          <p:nvPr/>
        </p:nvSpPr>
        <p:spPr>
          <a:xfrm>
            <a:off x="-543557" y="1472409"/>
            <a:ext cx="8541437" cy="5390082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t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Tx/>
              <a:buNone/>
              <a:defRPr sz="1400" kern="1200">
                <a:solidFill>
                  <a:schemeClr val="accent1"/>
                </a:solidFill>
                <a:latin typeface="Ubuntu" panose="020B050403060203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200150" lvl="2" indent="-285750">
              <a:buFont typeface="Arial"/>
              <a:buChar char="•"/>
            </a:pPr>
            <a:endParaRPr lang="en-US" sz="1200" dirty="0">
              <a:solidFill>
                <a:srgbClr val="285087"/>
              </a:solidFill>
              <a:latin typeface="Ubuntu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fêps yn cael eu dylunio i fod yn fwy deniadol i'r defnyddiwr gan ddefnyddio lliwiau llachar a dyluniadau slic.</a:t>
            </a:r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pryderon ynghylch sut y caiff dyfeisiau </a:t>
            </a:r>
            <a:r>
              <a:rPr lang="cy-GB" sz="18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eu marchnata a'u hyrwyddo, yn enwedig sut y </a:t>
            </a:r>
            <a:r>
              <a:rPr lang="cy-GB" sz="18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gallant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apelio at blant a phobl ifanc.</a:t>
            </a:r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Nid yw'r rhan fwyaf o blant a phobl ifanc yn </a:t>
            </a:r>
            <a:r>
              <a:rPr lang="cy-GB" sz="18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fepio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. Fodd bynnag, bu cynnydd yn nifer y plant a phobl ifanc yng Nghymru sy’n dweud eu bod yn arbrofi ac yn defnyddio </a:t>
            </a:r>
            <a:r>
              <a:rPr lang="cy-GB" sz="1800" b="0" i="0" strike="noStrike" cap="none" spc="0" baseline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rheolaidd.</a:t>
            </a:r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285087"/>
              </a:solidFill>
            </a:endParaRPr>
          </a:p>
          <a:p>
            <a:pPr lvl="2"/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Mae pryder bod pobl ifanc sy'n defnyddio </a:t>
            </a:r>
            <a:r>
              <a:rPr lang="cy-GB" sz="1800" b="0" i="0" strike="noStrike" cap="none" spc="0" baseline="0" dirty="0" err="1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fêps</a:t>
            </a: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yn fwy tebygol o fynd yn gaeth i nicotin, yn cael mwy o anhawster rhoi'r gorau iddi a'u bod mewn mwy o berygl o fynd yn gaeth i sylweddau eraill yn y dyfodol.</a:t>
            </a:r>
            <a:endParaRPr lang="en-US" sz="1800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sz="1200" dirty="0"/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395496"/>
              </a:solidFill>
              <a:latin typeface="Ubuntu"/>
            </a:endParaRP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B76118-E0BE-9692-2372-FB18B923B05E}"/>
              </a:ext>
            </a:extLst>
          </p:cNvPr>
          <p:cNvSpPr txBox="1"/>
          <p:nvPr/>
        </p:nvSpPr>
        <p:spPr>
          <a:xfrm>
            <a:off x="8800426" y="5671235"/>
            <a:ext cx="3109301" cy="640080"/>
          </a:xfrm>
          <a:prstGeom prst="rect">
            <a:avLst/>
          </a:prstGeom>
          <a:solidFill>
            <a:srgbClr val="285087"/>
          </a:solidFill>
          <a:ln>
            <a:solidFill>
              <a:srgbClr val="002060"/>
            </a:solidFill>
          </a:ln>
        </p:spPr>
        <p:txBody>
          <a:bodyPr wrap="square" lIns="91440" tIns="45720" rIns="91440" bIns="45720" anchor="t">
            <a:spAutoFit/>
          </a:bodyPr>
          <a:lstStyle/>
          <a:p>
            <a:r>
              <a:rPr lang="cy-GB" sz="1200" b="1" i="0" strike="noStrike" cap="none" spc="0" baseline="0" dirty="0">
                <a:solidFill>
                  <a:srgbClr val="24FFC0"/>
                </a:solidFill>
                <a:effectLst/>
                <a:latin typeface="Calibri"/>
                <a:ea typeface="Calibri" panose="020F0502020204030204"/>
                <a:cs typeface="Calibri" panose="020F0502020204030204"/>
              </a:rPr>
              <a:t>Edrychwch ar yr adnodd Data ac Ystadegau i gael rhagor o wybodaeth am ddefnyddio </a:t>
            </a:r>
            <a:r>
              <a:rPr lang="cy-GB" sz="1200" b="1" i="0" strike="noStrike" cap="none" spc="0" baseline="0" dirty="0" err="1">
                <a:solidFill>
                  <a:srgbClr val="24FFC0"/>
                </a:solidFill>
                <a:effectLst/>
                <a:latin typeface="Calibri"/>
                <a:ea typeface="Calibri" panose="020F0502020204030204"/>
                <a:cs typeface="Calibri" panose="020F0502020204030204"/>
              </a:rPr>
              <a:t>fêps</a:t>
            </a:r>
            <a:r>
              <a:rPr lang="cy-GB" sz="1200" b="1" i="0" strike="noStrike" cap="none" spc="0" baseline="0" dirty="0">
                <a:solidFill>
                  <a:srgbClr val="24FFC0"/>
                </a:solidFill>
                <a:effectLst/>
                <a:latin typeface="Calibri"/>
                <a:ea typeface="Calibri" panose="020F0502020204030204"/>
                <a:cs typeface="Calibri" panose="020F0502020204030204"/>
              </a:rPr>
              <a:t> heddiw.</a:t>
            </a:r>
            <a:endParaRPr lang="en-US" dirty="0">
              <a:solidFill>
                <a:schemeClr val="accent2"/>
              </a:solidFill>
            </a:endParaRPr>
          </a:p>
        </p:txBody>
      </p:sp>
      <p:pic>
        <p:nvPicPr>
          <p:cNvPr id="8" name="Picture Placeholder 12" descr="A group of colorful vape pens&#10;&#10;Description automatically generated">
            <a:extLst>
              <a:ext uri="{FF2B5EF4-FFF2-40B4-BE49-F238E27FC236}">
                <a16:creationId xmlns:a16="http://schemas.microsoft.com/office/drawing/2014/main" id="{4B74854A-B308-6823-ED28-8F4905853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840"/>
          <a:stretch/>
        </p:blipFill>
        <p:spPr>
          <a:xfrm>
            <a:off x="7772400" y="2066925"/>
            <a:ext cx="4137031" cy="2092390"/>
          </a:xfrm>
          <a:prstGeom prst="roundRect">
            <a:avLst>
              <a:gd name="adj" fmla="val 2233"/>
            </a:avLst>
          </a:prstGeom>
        </p:spPr>
      </p:pic>
    </p:spTree>
    <p:extLst>
      <p:ext uri="{BB962C8B-B14F-4D97-AF65-F5344CB8AC3E}">
        <p14:creationId xmlns:p14="http://schemas.microsoft.com/office/powerpoint/2010/main" val="86532664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490F20-229E-A216-9C87-3860844ADF5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04879" y="808015"/>
            <a:ext cx="4432300" cy="669925"/>
          </a:xfrm>
        </p:spPr>
        <p:txBody>
          <a:bodyPr/>
          <a:lstStyle/>
          <a:p>
            <a:r>
              <a:rPr lang="cy-GB" sz="3200" b="1" i="0" strike="noStrike" cap="none" spc="0" baseline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Beth nesaf?</a:t>
            </a:r>
            <a:endParaRPr lang="en-US">
              <a:solidFill>
                <a:srgbClr val="285087"/>
              </a:solidFill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A9ADC85-2529-A134-54E9-5187F15AED1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-700923" y="1244258"/>
            <a:ext cx="8962421" cy="5018461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1200150" lvl="2" indent="-285750">
              <a:buFont typeface="Arial"/>
              <a:buChar char="•"/>
            </a:pPr>
            <a:endParaRPr lang="en-US" sz="1200" dirty="0">
              <a:solidFill>
                <a:srgbClr val="285087"/>
              </a:solidFill>
              <a:latin typeface="Ubuntu"/>
            </a:endParaRPr>
          </a:p>
          <a:p>
            <a:pPr marL="1200150" lvl="2" indent="-285750">
              <a:buFont typeface="Arial"/>
              <a:buChar char="•"/>
            </a:pPr>
            <a:endParaRPr lang="en-US" sz="1200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Rydym yn gwybod y gall fepio sy’n cynnwys nicotin achosi caethiwed a dibyniaeth a chael effaith andwyol ar eich iechyd a'ch llesiant.</a:t>
            </a:r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r>
              <a:rPr lang="cy-GB" sz="18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Ni</a:t>
            </a:r>
            <a:r>
              <a:rPr lang="cy-GB" sz="1800" b="1" i="0" strike="noStrike" cap="none" spc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 ydym yn gwybod eto beth fydd </a:t>
            </a:r>
            <a:r>
              <a:rPr lang="cy-GB" sz="18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effeithiau hirdymor fepio ar iechyd.</a:t>
            </a:r>
            <a:endParaRPr lang="en-US" sz="1800" b="1" dirty="0">
              <a:solidFill>
                <a:srgbClr val="285087"/>
              </a:solidFill>
              <a:ea typeface="Calibri" panose="020F0502020204030204"/>
              <a:cs typeface="Calibri"/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Rydym yn gwybod bod newidiadau ar y gweill i'r gyfraith yng Nghymru yn ymwneud â fepio.</a:t>
            </a:r>
            <a:endParaRPr lang="en-US" sz="1800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r>
              <a:rPr lang="cy-GB" sz="18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Nid ydym yn gwybod eto sut y bydd hyn yn effeithio ar y cyfraddau fepio presennol ymhlith plant a phobl ifanc.</a:t>
            </a:r>
            <a:endParaRPr lang="en-US" sz="1800" b="1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r>
              <a:rPr lang="cy-GB" sz="1800" b="0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Rydym yn gwybod bod y diwydiant tybaco yn parhau i ddylunio ‘y genhedlaeth nesaf‘ o gynhyrchion.</a:t>
            </a:r>
            <a:endParaRPr lang="en-US" sz="1800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285087"/>
              </a:solidFill>
              <a:latin typeface="Ubuntu"/>
            </a:endParaRPr>
          </a:p>
          <a:p>
            <a:pPr marL="1200150" lvl="2" indent="-285750">
              <a:buFont typeface="Arial"/>
              <a:buChar char="•"/>
            </a:pPr>
            <a:r>
              <a:rPr lang="cy-GB" sz="1800" b="1" i="0" strike="noStrike" cap="none" spc="0" baseline="0" dirty="0">
                <a:solidFill>
                  <a:srgbClr val="285087"/>
                </a:solidFill>
                <a:effectLst/>
                <a:latin typeface="Ubuntu"/>
                <a:ea typeface="Ubuntu"/>
                <a:cs typeface="Ubuntu"/>
              </a:rPr>
              <a:t>Nid ydym yn gwybod sut olwg fydd ar y cynhyrchion hyn a sut y byddant yn cael eu marchnata.</a:t>
            </a:r>
            <a:endParaRPr lang="en-US" sz="1800" b="1" dirty="0">
              <a:solidFill>
                <a:srgbClr val="285087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/>
          </a:p>
          <a:p>
            <a:pPr marL="1200150" lvl="2" indent="-285750">
              <a:buFont typeface="Arial"/>
              <a:buChar char="•"/>
            </a:pPr>
            <a:endParaRPr lang="en-US" sz="1800" dirty="0">
              <a:solidFill>
                <a:srgbClr val="15518B"/>
              </a:solidFill>
            </a:endParaRPr>
          </a:p>
          <a:p>
            <a:pPr marL="1200150" lvl="2" indent="-285750">
              <a:buFont typeface="Arial"/>
              <a:buChar char="•"/>
            </a:pPr>
            <a:endParaRPr lang="en-US" sz="1800" dirty="0"/>
          </a:p>
          <a:p>
            <a:pPr marL="1200150" lvl="2" indent="-285750">
              <a:buFont typeface="Arial"/>
              <a:buChar char="•"/>
            </a:pPr>
            <a:endParaRPr lang="en-US" sz="1800" dirty="0"/>
          </a:p>
          <a:p>
            <a:pPr marL="1200150" lvl="2" indent="-285750">
              <a:buFont typeface="Arial"/>
              <a:buChar char="•"/>
            </a:pPr>
            <a:endParaRPr lang="en-US" sz="1800" dirty="0"/>
          </a:p>
          <a:p>
            <a:pPr marL="1200150" lvl="2" indent="-285750">
              <a:buFont typeface="Arial"/>
              <a:buChar char="•"/>
            </a:pPr>
            <a:endParaRPr lang="en-US" sz="1800" dirty="0"/>
          </a:p>
          <a:p>
            <a:pPr marL="1200150" lvl="2" indent="-285750">
              <a:buFont typeface="Arial"/>
              <a:buChar char="•"/>
            </a:pPr>
            <a:endParaRPr lang="en-US" sz="1600" dirty="0"/>
          </a:p>
          <a:p>
            <a:pPr marL="1200150" lvl="2" indent="-285750">
              <a:buFont typeface="Arial"/>
              <a:buChar char="•"/>
            </a:pPr>
            <a:endParaRPr lang="en-US" sz="1600" dirty="0"/>
          </a:p>
          <a:p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FEFA803-6A90-386A-3FBF-3773EFC9A6F5}"/>
              </a:ext>
            </a:extLst>
          </p:cNvPr>
          <p:cNvSpPr txBox="1"/>
          <p:nvPr/>
        </p:nvSpPr>
        <p:spPr>
          <a:xfrm>
            <a:off x="5582093" y="5902656"/>
            <a:ext cx="6200473" cy="369332"/>
          </a:xfrm>
          <a:prstGeom prst="rect">
            <a:avLst/>
          </a:prstGeom>
          <a:solidFill>
            <a:srgbClr val="285087"/>
          </a:solidFill>
          <a:ln>
            <a:solidFill>
              <a:srgbClr val="002060"/>
            </a:solidFill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/>
            <a:r>
              <a:rPr lang="cy-GB" sz="1800" b="0" i="0" strike="noStrike" cap="none" spc="0" baseline="0" dirty="0">
                <a:solidFill>
                  <a:srgbClr val="24FFC0"/>
                </a:solidFill>
                <a:effectLst/>
                <a:latin typeface="Ubuntu"/>
                <a:ea typeface="Ubuntu"/>
                <a:cs typeface="Ubuntu"/>
              </a:rPr>
              <a:t>Beth rydych chi’n feddwl sydd o’n blaenau yn y dyfodol?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24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47679578"/>
      </p:ext>
    </p:extLst>
  </p:cSld>
  <p:clrMapOvr>
    <a:masterClrMapping/>
  </p:clrMapOvr>
  <p:transition spd="slow">
    <p:push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1.10.31"/>
  <p:tag name="AS_TITLE" val="Aspose.Slides for Java"/>
  <p:tag name="AS_VERSION" val="21.10"/>
</p:tagLst>
</file>

<file path=ppt/theme/theme1.xml><?xml version="1.0" encoding="utf-8"?>
<a:theme xmlns:a="http://schemas.openxmlformats.org/drawingml/2006/main" name="PHW - Master Deck - Green">
  <a:themeElements>
    <a:clrScheme name="PHW - Health &amp; Wellbeing Resources">
      <a:dk1>
        <a:srgbClr val="000000"/>
      </a:dk1>
      <a:lt1>
        <a:srgbClr val="FFFFFF"/>
      </a:lt1>
      <a:dk2>
        <a:srgbClr val="285087"/>
      </a:dk2>
      <a:lt2>
        <a:srgbClr val="E8E8E8"/>
      </a:lt2>
      <a:accent1>
        <a:srgbClr val="15518B"/>
      </a:accent1>
      <a:accent2>
        <a:srgbClr val="24FFC0"/>
      </a:accent2>
      <a:accent3>
        <a:srgbClr val="E8FF3E"/>
      </a:accent3>
      <a:accent4>
        <a:srgbClr val="FF5D0C"/>
      </a:accent4>
      <a:accent5>
        <a:srgbClr val="C288FF"/>
      </a:accent5>
      <a:accent6>
        <a:srgbClr val="E0E0E0"/>
      </a:accent6>
      <a:hlink>
        <a:srgbClr val="E8FF3E"/>
      </a:hlink>
      <a:folHlink>
        <a:srgbClr val="24FFC0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6A6F83751BC542A98DC5A0AC630D3D" ma:contentTypeVersion="10" ma:contentTypeDescription="Create a new document." ma:contentTypeScope="" ma:versionID="e55373887e9dea69b3ebb2d9749d4546">
  <xsd:schema xmlns:xsd="http://www.w3.org/2001/XMLSchema" xmlns:xs="http://www.w3.org/2001/XMLSchema" xmlns:p="http://schemas.microsoft.com/office/2006/metadata/properties" xmlns:ns2="bbd7921a-042b-4eb0-b7a0-a3fc5587e9ac" xmlns:ns3="d6550f9a-f14e-418b-a53a-e888529f43ac" targetNamespace="http://schemas.microsoft.com/office/2006/metadata/properties" ma:root="true" ma:fieldsID="7bf8d5e6d67efff7c964a00175258bd5" ns2:_="" ns3:_="">
    <xsd:import namespace="bbd7921a-042b-4eb0-b7a0-a3fc5587e9ac"/>
    <xsd:import namespace="d6550f9a-f14e-418b-a53a-e888529f43a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bd7921a-042b-4eb0-b7a0-a3fc5587e9a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4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6550f9a-f14e-418b-a53a-e888529f43ac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d6550f9a-f14e-418b-a53a-e888529f43ac">
      <UserInfo>
        <DisplayName>Grace Lawson (Public Health Wales - No. 2 Capital Quarter)</DisplayName>
        <AccountId>28</AccountId>
        <AccountType/>
      </UserInfo>
      <UserInfo>
        <DisplayName>Alexa Gainsbury (Public Health Wales - No. 2 Capital Quarter)</DisplayName>
        <AccountId>17</AccountId>
        <AccountType/>
      </UserInfo>
      <UserInfo>
        <DisplayName>Lorna Bennett (Public Health Wales - No. 2 Capital Quarter)</DisplayName>
        <AccountId>80</AccountId>
        <AccountType/>
      </UserInfo>
      <UserInfo>
        <DisplayName>Chris Emmerson (Public Health Wales - No. 2 Capital Quarter)</DisplayName>
        <AccountId>30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1AFF8444-8B83-43AB-A79E-0F09AE0C445B}">
  <ds:schemaRefs>
    <ds:schemaRef ds:uri="bbd7921a-042b-4eb0-b7a0-a3fc5587e9ac"/>
    <ds:schemaRef ds:uri="d6550f9a-f14e-418b-a53a-e888529f43ac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D6F6E9B4-51DB-4DE3-A9D9-A43F8786786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5A7EE1B-CF0C-45D2-8831-912954A4398D}">
  <ds:schemaRefs>
    <ds:schemaRef ds:uri="http://schemas.microsoft.com/office/2006/metadata/properties"/>
    <ds:schemaRef ds:uri="d6550f9a-f14e-418b-a53a-e888529f43ac"/>
    <ds:schemaRef ds:uri="http://schemas.openxmlformats.org/package/2006/metadata/core-properties"/>
    <ds:schemaRef ds:uri="http://schemas.microsoft.com/office/infopath/2007/PartnerControls"/>
    <ds:schemaRef ds:uri="http://schemas.microsoft.com/office/2006/documentManagement/types"/>
    <ds:schemaRef ds:uri="http://purl.org/dc/terms/"/>
    <ds:schemaRef ds:uri="http://purl.org/dc/elements/1.1/"/>
    <ds:schemaRef ds:uri="bbd7921a-042b-4eb0-b7a0-a3fc5587e9ac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170</TotalTime>
  <Words>1073</Words>
  <Application>Microsoft Office PowerPoint</Application>
  <PresentationFormat>Widescreen</PresentationFormat>
  <Paragraphs>105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Arial,Sans-Serif</vt:lpstr>
      <vt:lpstr>Calibri</vt:lpstr>
      <vt:lpstr>Ubuntu</vt:lpstr>
      <vt:lpstr>Verdana</vt:lpstr>
      <vt:lpstr>PHW - Master Deck - Green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Glenys Llewelyn</dc:creator>
  <cp:lastModifiedBy>Rebecca Hopkins (Public Health Wales - No. 2 Capital Quarter)</cp:lastModifiedBy>
  <cp:revision>340</cp:revision>
  <dcterms:created xsi:type="dcterms:W3CDTF">2024-03-12T09:08:47Z</dcterms:created>
  <dcterms:modified xsi:type="dcterms:W3CDTF">2024-06-05T06:34:59Z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0x0101008A6A6F83751BC542A98DC5A0AC630D3D</vt:lpwstr>
  </property>
</Properties>
</file>