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sldIdLst>
    <p:sldId id="261" r:id="rId5"/>
    <p:sldId id="260" r:id="rId6"/>
    <p:sldId id="262" r:id="rId7"/>
    <p:sldId id="264" r:id="rId8"/>
    <p:sldId id="263" r:id="rId9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19C988B-5CEE-D4DB-C133-21D4C2804E0E}" name="Lorna Bennett (Public Health Wales - No. 2 Capital Quarter)" initials="LQ" userId="S::lorna.bennett3@wales.nhs.uk::41cbff77-5434-42c9-8874-6f16723207f9" providerId="AD"/>
  <p188:author id="{5A994FA8-9F88-B734-D575-CD153A46D4F4}" name="Anthony Priest (Public Health Wales - No. 2 Capital Quarter)" initials="" userId="S::Anthony.Priest2@wales.nhs.uk::46692481-554a-429c-bc03-d4cca9c03c2b" providerId="AD"/>
  <p188:author id="{311702CD-2FE8-6362-4115-878685D0A7F7}" name="Leanne Small (Public Health Wales - No. 2 Capital Quarter)" initials="LQ" userId="S::leanne.small@wales.nhs.uk::d76cf426-005f-434f-ac47-a5eb582e60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F62281-BA42-DFDD-47EE-15ECDF9C0AB5}" v="13" dt="2024-05-20T12:49:00.0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11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ce Lawson (Public Health Wales - No. 2 Capital Quarter)" userId="S::grace.lawson@wales.nhs.uk::88c6baf7-06f7-4e16-85cb-71260126bd16" providerId="AD" clId="Web-{88F62281-BA42-DFDD-47EE-15ECDF9C0AB5}"/>
    <pc:docChg chg="addSld delSld modSld">
      <pc:chgData name="Grace Lawson (Public Health Wales - No. 2 Capital Quarter)" userId="S::grace.lawson@wales.nhs.uk::88c6baf7-06f7-4e16-85cb-71260126bd16" providerId="AD" clId="Web-{88F62281-BA42-DFDD-47EE-15ECDF9C0AB5}" dt="2024-05-20T12:49:00.062" v="11"/>
      <pc:docMkLst>
        <pc:docMk/>
      </pc:docMkLst>
      <pc:sldChg chg="delSp">
        <pc:chgData name="Grace Lawson (Public Health Wales - No. 2 Capital Quarter)" userId="S::grace.lawson@wales.nhs.uk::88c6baf7-06f7-4e16-85cb-71260126bd16" providerId="AD" clId="Web-{88F62281-BA42-DFDD-47EE-15ECDF9C0AB5}" dt="2024-05-20T12:48:48.484" v="8"/>
        <pc:sldMkLst>
          <pc:docMk/>
          <pc:sldMk cId="3701812093" sldId="260"/>
        </pc:sldMkLst>
        <pc:spChg chg="del">
          <ac:chgData name="Grace Lawson (Public Health Wales - No. 2 Capital Quarter)" userId="S::grace.lawson@wales.nhs.uk::88c6baf7-06f7-4e16-85cb-71260126bd16" providerId="AD" clId="Web-{88F62281-BA42-DFDD-47EE-15ECDF9C0AB5}" dt="2024-05-20T12:48:48.484" v="8"/>
          <ac:spMkLst>
            <pc:docMk/>
            <pc:sldMk cId="3701812093" sldId="260"/>
            <ac:spMk id="13" creationId="{E90FC19B-0F87-6ADF-0D8D-98B48159BDDD}"/>
          </ac:spMkLst>
        </pc:spChg>
      </pc:sldChg>
      <pc:sldChg chg="addSp delSp modSp">
        <pc:chgData name="Grace Lawson (Public Health Wales - No. 2 Capital Quarter)" userId="S::grace.lawson@wales.nhs.uk::88c6baf7-06f7-4e16-85cb-71260126bd16" providerId="AD" clId="Web-{88F62281-BA42-DFDD-47EE-15ECDF9C0AB5}" dt="2024-05-20T12:48:38.952" v="6" actId="1076"/>
        <pc:sldMkLst>
          <pc:docMk/>
          <pc:sldMk cId="3639295915" sldId="261"/>
        </pc:sldMkLst>
        <pc:spChg chg="del">
          <ac:chgData name="Grace Lawson (Public Health Wales - No. 2 Capital Quarter)" userId="S::grace.lawson@wales.nhs.uk::88c6baf7-06f7-4e16-85cb-71260126bd16" providerId="AD" clId="Web-{88F62281-BA42-DFDD-47EE-15ECDF9C0AB5}" dt="2024-05-20T12:47:52.811" v="0"/>
          <ac:spMkLst>
            <pc:docMk/>
            <pc:sldMk cId="3639295915" sldId="261"/>
            <ac:spMk id="2" creationId="{8B0052B1-8A32-DF36-8B4E-EEC6FE42B43D}"/>
          </ac:spMkLst>
        </pc:spChg>
        <pc:picChg chg="del">
          <ac:chgData name="Grace Lawson (Public Health Wales - No. 2 Capital Quarter)" userId="S::grace.lawson@wales.nhs.uk::88c6baf7-06f7-4e16-85cb-71260126bd16" providerId="AD" clId="Web-{88F62281-BA42-DFDD-47EE-15ECDF9C0AB5}" dt="2024-05-20T12:48:12.827" v="1"/>
          <ac:picMkLst>
            <pc:docMk/>
            <pc:sldMk cId="3639295915" sldId="261"/>
            <ac:picMk id="3" creationId="{6EC0189D-5DEB-3826-D803-D9B1871C889D}"/>
          </ac:picMkLst>
        </pc:picChg>
        <pc:picChg chg="add mod">
          <ac:chgData name="Grace Lawson (Public Health Wales - No. 2 Capital Quarter)" userId="S::grace.lawson@wales.nhs.uk::88c6baf7-06f7-4e16-85cb-71260126bd16" providerId="AD" clId="Web-{88F62281-BA42-DFDD-47EE-15ECDF9C0AB5}" dt="2024-05-20T12:48:38.952" v="6" actId="1076"/>
          <ac:picMkLst>
            <pc:docMk/>
            <pc:sldMk cId="3639295915" sldId="261"/>
            <ac:picMk id="5" creationId="{4B7A44F7-A9F4-4F1F-E412-DA855059E993}"/>
          </ac:picMkLst>
        </pc:picChg>
      </pc:sldChg>
      <pc:sldChg chg="delSp">
        <pc:chgData name="Grace Lawson (Public Health Wales - No. 2 Capital Quarter)" userId="S::grace.lawson@wales.nhs.uk::88c6baf7-06f7-4e16-85cb-71260126bd16" providerId="AD" clId="Web-{88F62281-BA42-DFDD-47EE-15ECDF9C0AB5}" dt="2024-05-20T12:48:51.937" v="9"/>
        <pc:sldMkLst>
          <pc:docMk/>
          <pc:sldMk cId="1239223378" sldId="262"/>
        </pc:sldMkLst>
        <pc:spChg chg="del">
          <ac:chgData name="Grace Lawson (Public Health Wales - No. 2 Capital Quarter)" userId="S::grace.lawson@wales.nhs.uk::88c6baf7-06f7-4e16-85cb-71260126bd16" providerId="AD" clId="Web-{88F62281-BA42-DFDD-47EE-15ECDF9C0AB5}" dt="2024-05-20T12:48:51.937" v="9"/>
          <ac:spMkLst>
            <pc:docMk/>
            <pc:sldMk cId="1239223378" sldId="262"/>
            <ac:spMk id="13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88F62281-BA42-DFDD-47EE-15ECDF9C0AB5}" dt="2024-05-20T12:49:00.062" v="11"/>
        <pc:sldMkLst>
          <pc:docMk/>
          <pc:sldMk cId="1465355970" sldId="263"/>
        </pc:sldMkLst>
        <pc:spChg chg="del">
          <ac:chgData name="Grace Lawson (Public Health Wales - No. 2 Capital Quarter)" userId="S::grace.lawson@wales.nhs.uk::88c6baf7-06f7-4e16-85cb-71260126bd16" providerId="AD" clId="Web-{88F62281-BA42-DFDD-47EE-15ECDF9C0AB5}" dt="2024-05-20T12:49:00.062" v="11"/>
          <ac:spMkLst>
            <pc:docMk/>
            <pc:sldMk cId="1465355970" sldId="263"/>
            <ac:spMk id="2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88F62281-BA42-DFDD-47EE-15ECDF9C0AB5}" dt="2024-05-20T12:48:55.718" v="10"/>
        <pc:sldMkLst>
          <pc:docMk/>
          <pc:sldMk cId="1680980685" sldId="264"/>
        </pc:sldMkLst>
        <pc:spChg chg="del">
          <ac:chgData name="Grace Lawson (Public Health Wales - No. 2 Capital Quarter)" userId="S::grace.lawson@wales.nhs.uk::88c6baf7-06f7-4e16-85cb-71260126bd16" providerId="AD" clId="Web-{88F62281-BA42-DFDD-47EE-15ECDF9C0AB5}" dt="2024-05-20T12:48:55.718" v="10"/>
          <ac:spMkLst>
            <pc:docMk/>
            <pc:sldMk cId="1680980685" sldId="264"/>
            <ac:spMk id="13" creationId="{E90FC19B-0F87-6ADF-0D8D-98B48159BDDD}"/>
          </ac:spMkLst>
        </pc:spChg>
      </pc:sldChg>
      <pc:sldChg chg="addSp delSp modSp new del">
        <pc:chgData name="Grace Lawson (Public Health Wales - No. 2 Capital Quarter)" userId="S::grace.lawson@wales.nhs.uk::88c6baf7-06f7-4e16-85cb-71260126bd16" providerId="AD" clId="Web-{88F62281-BA42-DFDD-47EE-15ECDF9C0AB5}" dt="2024-05-20T12:48:40.624" v="7"/>
        <pc:sldMkLst>
          <pc:docMk/>
          <pc:sldMk cId="2242825260" sldId="265"/>
        </pc:sldMkLst>
        <pc:spChg chg="del mod">
          <ac:chgData name="Grace Lawson (Public Health Wales - No. 2 Capital Quarter)" userId="S::grace.lawson@wales.nhs.uk::88c6baf7-06f7-4e16-85cb-71260126bd16" providerId="AD" clId="Web-{88F62281-BA42-DFDD-47EE-15ECDF9C0AB5}" dt="2024-05-20T12:48:26.733" v="4"/>
          <ac:spMkLst>
            <pc:docMk/>
            <pc:sldMk cId="2242825260" sldId="265"/>
            <ac:spMk id="2" creationId="{FE8741B2-4DCA-7A46-09AC-400AED213917}"/>
          </ac:spMkLst>
        </pc:spChg>
        <pc:picChg chg="add mod ord">
          <ac:chgData name="Grace Lawson (Public Health Wales - No. 2 Capital Quarter)" userId="S::grace.lawson@wales.nhs.uk::88c6baf7-06f7-4e16-85cb-71260126bd16" providerId="AD" clId="Web-{88F62281-BA42-DFDD-47EE-15ECDF9C0AB5}" dt="2024-05-20T12:48:26.733" v="4"/>
          <ac:picMkLst>
            <pc:docMk/>
            <pc:sldMk cId="2242825260" sldId="265"/>
            <ac:picMk id="7" creationId="{273CE9CB-B640-B539-2E19-8266953AE86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03AC217-C30D-89C1-4460-322363FEBF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632777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6D54DB3-E380-84BD-93B3-8BA649F37B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13832E92-EF7C-04E7-8DBD-C53D35568A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88721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5437" t="2543" r="5912" b="3059"/>
          <a:stretch>
            <a:fillRect/>
          </a:stretch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540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. text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curved object on a black background&#10;&#10;Description automatically generated">
            <a:extLst>
              <a:ext uri="{FF2B5EF4-FFF2-40B4-BE49-F238E27FC236}">
                <a16:creationId xmlns:a16="http://schemas.microsoft.com/office/drawing/2014/main" id="{5BE47017-229C-E9B0-9136-346518C971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13170" b="50222"/>
          <a:stretch>
            <a:fillRect/>
          </a:stretch>
        </p:blipFill>
        <p:spPr>
          <a:xfrm>
            <a:off x="8678735" y="4849885"/>
            <a:ext cx="3113591" cy="2008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8" name="Picture 7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0FAC1D26-CC7D-E97A-3F21-2D75E28C945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11058" t="2107" r="2991" b="47971"/>
          <a:stretch>
            <a:fillRect/>
          </a:stretch>
        </p:blipFill>
        <p:spPr>
          <a:xfrm rot="10800000" flipH="1">
            <a:off x="4995863" y="0"/>
            <a:ext cx="3011357" cy="1967696"/>
          </a:xfrm>
          <a:prstGeom prst="rect">
            <a:avLst/>
          </a:prstGeom>
        </p:spPr>
      </p:pic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F32C9CDA-6E98-BDBB-22CC-3331CBEB20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16081" y="2925582"/>
            <a:ext cx="5020807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3808F5-2977-2430-671D-201C708FDA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631F4810-3655-6AC4-612B-0F5ED1F823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A1E2E994-007A-4BF6-1A75-386E1DE02E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66653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0632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FD7FFEF-DD76-C8F1-63F4-63C982059D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3065689"/>
            <a:ext cx="6327775" cy="72662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Divider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00328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b="34365"/>
          <a:stretch>
            <a:fillRect/>
          </a:stretch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5676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</p:spTree>
    <p:extLst>
      <p:ext uri="{BB962C8B-B14F-4D97-AF65-F5344CB8AC3E}">
        <p14:creationId xmlns:p14="http://schemas.microsoft.com/office/powerpoint/2010/main" val="49414283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EC966F-C3A2-10A4-74A3-25D0347C51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41019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40293FF-3E51-2EB7-6DBB-A815093091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12974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0A02B95-454C-436A-2495-4BD8989920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5E66055-0316-3311-FD19-CCA64B9377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5443EDF-457C-1F18-EF76-CFD02BB19358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4047BBA-C9F9-8630-437C-D87D9ED7D9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FC7BFF3C-A959-AC30-52EA-3320FA2A05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52466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986317-7467-DE3F-6C0B-DD058A986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3CBCA-3BED-A47C-B4C8-D30F0AB68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CC687-9ECD-F6E3-5184-EFAF7E46F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84E63EC1-32C7-C148-9B23-6C189CE1C2B7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2B47E-A058-0DAF-B59E-CC2E267BD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73786-2D0C-15B4-1EB1-4F191CCD8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1A6076B7-25FF-134B-B2FE-8DDBCA4A7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86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Ubuntu" panose="020B05040306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06AB5A8-AE53-D96F-DDC9-26440FF68D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7511" y="2585732"/>
            <a:ext cx="6327775" cy="726622"/>
          </a:xfrm>
        </p:spPr>
        <p:txBody>
          <a:bodyPr/>
          <a:lstStyle/>
          <a:p>
            <a:r>
              <a:rPr lang="cy-GB" sz="360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Gwir neu Anwir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4D84E20-02A1-FA3E-6382-4921CD448E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17510" y="3312354"/>
            <a:ext cx="6327775" cy="453119"/>
          </a:xfrm>
        </p:spPr>
        <p:txBody>
          <a:bodyPr/>
          <a:lstStyle/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</a:p>
        </p:txBody>
      </p:sp>
      <p:pic>
        <p:nvPicPr>
          <p:cNvPr id="5" name="Picture Placeholder 6" descr="A group of colorful objects&#10;&#10;Description automatically generated">
            <a:extLst>
              <a:ext uri="{FF2B5EF4-FFF2-40B4-BE49-F238E27FC236}">
                <a16:creationId xmlns:a16="http://schemas.microsoft.com/office/drawing/2014/main" id="{4B7A44F7-A9F4-4F1F-E412-DA855059E99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37" b="2437"/>
          <a:stretch/>
        </p:blipFill>
        <p:spPr>
          <a:xfrm>
            <a:off x="5680364" y="1500518"/>
            <a:ext cx="5718175" cy="3638550"/>
          </a:xfrm>
          <a:prstGeom prst="roundRect">
            <a:avLst>
              <a:gd name="adj" fmla="val 2233"/>
            </a:avLst>
          </a:prstGeom>
        </p:spPr>
      </p:pic>
    </p:spTree>
    <p:extLst>
      <p:ext uri="{BB962C8B-B14F-4D97-AF65-F5344CB8AC3E}">
        <p14:creationId xmlns:p14="http://schemas.microsoft.com/office/powerpoint/2010/main" val="3639295915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7F7F6334-F033-652A-FA9D-8FE32900220E}"/>
              </a:ext>
            </a:extLst>
          </p:cNvPr>
          <p:cNvSpPr txBox="1"/>
          <p:nvPr/>
        </p:nvSpPr>
        <p:spPr>
          <a:xfrm>
            <a:off x="8328579" y="1292710"/>
            <a:ext cx="2940673" cy="830997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Ni ddylai dyfeisiau fepio gael eu defnyddio gan blant a phobl ifanc. 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93EFE10F-A235-368F-D6AB-E04BDFD94309}"/>
              </a:ext>
            </a:extLst>
          </p:cNvPr>
          <p:cNvSpPr txBox="1"/>
          <p:nvPr/>
        </p:nvSpPr>
        <p:spPr>
          <a:xfrm>
            <a:off x="5885170" y="2765834"/>
            <a:ext cx="2817635" cy="156966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Mae'n anghyfreithlon gwerthu dyfeisiau fepio sy'n cynnwys nicotin i unrhyw un o dan 18 oed neu i oedolion eu prynu ar ran pobl ifanc o dan 18 oed. 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24FFC0"/>
              </a:solidFill>
              <a:effectLst/>
              <a:uLnTx/>
              <a:uFillTx/>
              <a:latin typeface="Ubuntu"/>
              <a:ea typeface="+mn-ea"/>
              <a:cs typeface="+mn-cs"/>
            </a:endParaRPr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71D9206C-02B1-F093-5EF5-43B845B47919}"/>
              </a:ext>
            </a:extLst>
          </p:cNvPr>
          <p:cNvSpPr txBox="1"/>
          <p:nvPr/>
        </p:nvSpPr>
        <p:spPr>
          <a:xfrm>
            <a:off x="7633322" y="5421514"/>
            <a:ext cx="3480365" cy="106680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Mae'n anghyfreithlon i oedolyn brynu (neu geisio prynu) dyfeisiau fepio neu e-sigaréts ar ran unrhyw un o dan 18 oed.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4FF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35AA6059-34C6-A9EA-09E9-E2081190511B}"/>
              </a:ext>
            </a:extLst>
          </p:cNvPr>
          <p:cNvSpPr txBox="1"/>
          <p:nvPr/>
        </p:nvSpPr>
        <p:spPr>
          <a:xfrm>
            <a:off x="384692" y="1715487"/>
            <a:ext cx="4377991" cy="1323439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pobl ifanc sy'n defnyddio dyfeisiau fepio yn fwy tebygol o fynd yn gaeth i nicotin, cael mwy o anhawster rhoi'r gorau iddi ac maent mewn mwy o berygl o fynd yn gaeth i sylweddau eraill yn y dyfodol. 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8DDB018D-12FB-C359-A47A-13B8E4D184B7}"/>
              </a:ext>
            </a:extLst>
          </p:cNvPr>
          <p:cNvSpPr txBox="1"/>
          <p:nvPr/>
        </p:nvSpPr>
        <p:spPr>
          <a:xfrm>
            <a:off x="384692" y="4630164"/>
            <a:ext cx="2549189" cy="156966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anghyfreithlon gyda chynhwysion sydd wedi eu gwahardd yn y DU wedi eu canfod mewn ysgolion uwchradd yng Nghymru.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4FF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BACA0F0D-6E21-FD87-D2F3-AB1A7BDE3AD1}"/>
              </a:ext>
            </a:extLst>
          </p:cNvPr>
          <p:cNvSpPr txBox="1"/>
          <p:nvPr/>
        </p:nvSpPr>
        <p:spPr>
          <a:xfrm>
            <a:off x="9227935" y="4003831"/>
            <a:ext cx="2630121" cy="1077218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1 o bob 5 dysgwr oed uwchradd rhwng  Blwyddyn 7 a Blwyddyn 11 wedi rhoi cynnig ar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</a:t>
            </a:r>
            <a:r>
              <a:rPr lang="cy-GB" sz="1600" dirty="0" err="1">
                <a:solidFill>
                  <a:srgbClr val="24FFC0"/>
                </a:solidFill>
                <a:latin typeface="Ubuntu"/>
                <a:ea typeface="Ubuntu"/>
                <a:cs typeface="Ubuntu"/>
              </a:rPr>
              <a:t>êps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.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4FF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1C7224A2-27B7-CED7-7024-1573AB3DED9B}"/>
              </a:ext>
            </a:extLst>
          </p:cNvPr>
          <p:cNvSpPr txBox="1"/>
          <p:nvPr/>
        </p:nvSpPr>
        <p:spPr>
          <a:xfrm>
            <a:off x="534348" y="3336965"/>
            <a:ext cx="1973834" cy="1077218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fepio'n ddiniwed ac ni fydd yn niweidio'ch iechyd.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4FF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34303C65-C722-E913-57F0-C99FAD41412E}"/>
              </a:ext>
            </a:extLst>
          </p:cNvPr>
          <p:cNvSpPr txBox="1"/>
          <p:nvPr/>
        </p:nvSpPr>
        <p:spPr>
          <a:xfrm>
            <a:off x="9067616" y="2432620"/>
            <a:ext cx="2666633" cy="1323439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ar gael mewn amrywiaeth o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flasau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oherwydd eu bod yn addas ar gyfer plant a phobl ifanc.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346BEF-68C1-9624-CF84-07B66C1A3225}"/>
              </a:ext>
            </a:extLst>
          </p:cNvPr>
          <p:cNvSpPr txBox="1"/>
          <p:nvPr/>
        </p:nvSpPr>
        <p:spPr>
          <a:xfrm>
            <a:off x="3131373" y="5687407"/>
            <a:ext cx="2666633" cy="830997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fepio yn helpu i leihau lefelau straen ac mae’n dda </a:t>
            </a:r>
            <a:r>
              <a:rPr lang="cy-GB" sz="1600" dirty="0">
                <a:solidFill>
                  <a:srgbClr val="24FFC0"/>
                </a:solidFill>
                <a:latin typeface="Ubuntu"/>
                <a:ea typeface="Ubuntu"/>
                <a:cs typeface="Ubuntu"/>
              </a:rPr>
              <a:t>ar gyfer 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lleddfu straen.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B0D98B-8BFB-CE5E-9E7C-86A4B9884DA9}"/>
              </a:ext>
            </a:extLst>
          </p:cNvPr>
          <p:cNvSpPr txBox="1"/>
          <p:nvPr/>
        </p:nvSpPr>
        <p:spPr>
          <a:xfrm>
            <a:off x="4962960" y="1825186"/>
            <a:ext cx="3076065" cy="57912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a sigaréts yr un mor niweidiol i iechyd.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84C056-6988-73B9-8C09-DF33DB9FD691}"/>
              </a:ext>
            </a:extLst>
          </p:cNvPr>
          <p:cNvSpPr txBox="1"/>
          <p:nvPr/>
        </p:nvSpPr>
        <p:spPr>
          <a:xfrm>
            <a:off x="3429366" y="4493676"/>
            <a:ext cx="2666633" cy="106680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bechgyn yn fwy tebygol o fepio'n rheolaidd (o leiaf bob wythnos) na merched.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ACEFE4-8656-776B-7F4D-B458A8D0BE46}"/>
              </a:ext>
            </a:extLst>
          </p:cNvPr>
          <p:cNvSpPr txBox="1"/>
          <p:nvPr/>
        </p:nvSpPr>
        <p:spPr>
          <a:xfrm>
            <a:off x="2927827" y="3209737"/>
            <a:ext cx="2666633" cy="1077218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rhannu neu basio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o gwmpas i eraill yn ddiogel os yw gyda phobl rydych chi'n eu hadnabod.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96F90E-C201-0652-ADAE-50202BE142AA}"/>
              </a:ext>
            </a:extLst>
          </p:cNvPr>
          <p:cNvSpPr txBox="1"/>
          <p:nvPr/>
        </p:nvSpPr>
        <p:spPr>
          <a:xfrm>
            <a:off x="384692" y="1157308"/>
            <a:ext cx="9756943" cy="40437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9pPr>
          </a:lstStyle>
          <a:p>
            <a:r>
              <a:rPr lang="cy-GB" sz="2200" b="0" i="0" strike="noStrike" cap="none" spc="0" baseline="0" dirty="0">
                <a:solidFill>
                  <a:srgbClr val="2F5597"/>
                </a:solidFill>
                <a:effectLst/>
                <a:latin typeface="Ubuntu"/>
                <a:ea typeface="Ubuntu"/>
                <a:cs typeface="Ubuntu"/>
              </a:rPr>
              <a:t>Darllenwch y datganiadau isod. </a:t>
            </a:r>
          </a:p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Trafodwch a ydych chi'n meddwl eu bod yn </a:t>
            </a:r>
            <a:r>
              <a:rPr lang="cy-GB" sz="22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wir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neu’n </a:t>
            </a:r>
            <a:r>
              <a:rPr lang="cy-GB" sz="22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anwir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45933E4-86E4-0C3D-0804-F9B61B3015E9}"/>
              </a:ext>
            </a:extLst>
          </p:cNvPr>
          <p:cNvSpPr txBox="1"/>
          <p:nvPr/>
        </p:nvSpPr>
        <p:spPr>
          <a:xfrm>
            <a:off x="6399267" y="4496274"/>
            <a:ext cx="2666633" cy="58477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tafladwy sydd orau oherwydd eu bod yn rhad.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181209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7F7F6334-F033-652A-FA9D-8FE32900220E}"/>
              </a:ext>
            </a:extLst>
          </p:cNvPr>
          <p:cNvSpPr txBox="1"/>
          <p:nvPr/>
        </p:nvSpPr>
        <p:spPr>
          <a:xfrm>
            <a:off x="437886" y="1469631"/>
            <a:ext cx="6230224" cy="57912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Ni ddylai dyfeisiau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fêpio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gael eu defnyddio gan blant a phobl ifanc. 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93EFE10F-A235-368F-D6AB-E04BDFD94309}"/>
              </a:ext>
            </a:extLst>
          </p:cNvPr>
          <p:cNvSpPr txBox="1"/>
          <p:nvPr/>
        </p:nvSpPr>
        <p:spPr>
          <a:xfrm>
            <a:off x="437886" y="2085809"/>
            <a:ext cx="6230224" cy="82296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Mae'n anghyfreithlon gwerthu dyfeisiau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fêpio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sy'n cynnwys nicotin i unrhyw un o dan 18 oed neu i oedolion eu prynu ar ran pobl ifanc o dan 18 oed. 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24FFC0"/>
              </a:solidFill>
              <a:effectLst/>
              <a:uLnTx/>
              <a:uFillTx/>
              <a:latin typeface="Ubuntu"/>
              <a:ea typeface="+mn-ea"/>
              <a:cs typeface="+mn-cs"/>
            </a:endParaRPr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71D9206C-02B1-F093-5EF5-43B845B47919}"/>
              </a:ext>
            </a:extLst>
          </p:cNvPr>
          <p:cNvSpPr txBox="1"/>
          <p:nvPr/>
        </p:nvSpPr>
        <p:spPr>
          <a:xfrm>
            <a:off x="437886" y="2945827"/>
            <a:ext cx="6230223" cy="57912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Mae'n anghyfreithlon i oedolyn brynu (neu geisio prynu) dyfeisiau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fêpio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neu e-sigaréts ar ran unrhyw un o dan 18 oed.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4FF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35AA6059-34C6-A9EA-09E9-E2081190511B}"/>
              </a:ext>
            </a:extLst>
          </p:cNvPr>
          <p:cNvSpPr txBox="1"/>
          <p:nvPr/>
        </p:nvSpPr>
        <p:spPr>
          <a:xfrm>
            <a:off x="437886" y="3573277"/>
            <a:ext cx="6230223" cy="1077218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pobl ifanc sy'n defnyddio dyfeisiau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fêpio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yn fwy tebygol o fynd yn gaeth i nicotin, cael mwy o anhawster rhoi'r gorau iddi ac maent mewn mwy o berygl o fynd yn gaeth i sylweddau eraill yn y dyfodol.  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8DDB018D-12FB-C359-A47A-13B8E4D184B7}"/>
              </a:ext>
            </a:extLst>
          </p:cNvPr>
          <p:cNvSpPr txBox="1"/>
          <p:nvPr/>
        </p:nvSpPr>
        <p:spPr>
          <a:xfrm>
            <a:off x="442638" y="4772191"/>
            <a:ext cx="6230220" cy="82296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anghyfreithlon gyda chynhwysion sydd wedi eu gwahardd yn y DU wedi eu canfod mewn ysgolion uwchradd yng Nghymru.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4FF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BACA0F0D-6E21-FD87-D2F3-AB1A7BDE3AD1}"/>
              </a:ext>
            </a:extLst>
          </p:cNvPr>
          <p:cNvSpPr txBox="1"/>
          <p:nvPr/>
        </p:nvSpPr>
        <p:spPr>
          <a:xfrm>
            <a:off x="418572" y="5683544"/>
            <a:ext cx="6230220" cy="57912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1 o bob 5 dysgwr oed uwchradd rhwng  Blwyddyn 7 a Blwyddyn 11 wedi rhoi cynnig ar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</a:t>
            </a:r>
            <a:r>
              <a:rPr lang="cy-GB" sz="1600" dirty="0" err="1">
                <a:solidFill>
                  <a:srgbClr val="24FFC0"/>
                </a:solidFill>
                <a:latin typeface="Ubuntu"/>
                <a:ea typeface="Ubuntu"/>
                <a:cs typeface="Ubuntu"/>
              </a:rPr>
              <a:t>êps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.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4FF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1C7224A2-27B7-CED7-7024-1573AB3DED9B}"/>
              </a:ext>
            </a:extLst>
          </p:cNvPr>
          <p:cNvSpPr txBox="1"/>
          <p:nvPr/>
        </p:nvSpPr>
        <p:spPr>
          <a:xfrm>
            <a:off x="7008063" y="5164903"/>
            <a:ext cx="4703605" cy="57912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fêpio'n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ddiniwed ac ni fydd yn niweidio'ch iechyd.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4FF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34303C65-C722-E913-57F0-C99FAD41412E}"/>
              </a:ext>
            </a:extLst>
          </p:cNvPr>
          <p:cNvSpPr txBox="1"/>
          <p:nvPr/>
        </p:nvSpPr>
        <p:spPr>
          <a:xfrm>
            <a:off x="7008063" y="3874314"/>
            <a:ext cx="4715351" cy="830997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ar gael mewn amrywiaeth o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flasau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oherwydd eu bod yn addas ar gyfer plant a phobl ifanc. 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346BEF-68C1-9624-CF84-07B66C1A3225}"/>
              </a:ext>
            </a:extLst>
          </p:cNvPr>
          <p:cNvSpPr txBox="1"/>
          <p:nvPr/>
        </p:nvSpPr>
        <p:spPr>
          <a:xfrm>
            <a:off x="7020568" y="5841679"/>
            <a:ext cx="4667509" cy="58477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fêpio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yn helpu i leihau lefelau straen ac mae’n dda ar gyfer lleddfu straen. 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B0D98B-8BFB-CE5E-9E7C-86A4B9884DA9}"/>
              </a:ext>
            </a:extLst>
          </p:cNvPr>
          <p:cNvSpPr txBox="1"/>
          <p:nvPr/>
        </p:nvSpPr>
        <p:spPr>
          <a:xfrm>
            <a:off x="6966710" y="2170883"/>
            <a:ext cx="4667509" cy="57912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tafladwy sydd orau oherwydd eu bod yn rhad.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84C056-6988-73B9-8C09-DF33DB9FD691}"/>
              </a:ext>
            </a:extLst>
          </p:cNvPr>
          <p:cNvSpPr txBox="1"/>
          <p:nvPr/>
        </p:nvSpPr>
        <p:spPr>
          <a:xfrm>
            <a:off x="6966709" y="1488452"/>
            <a:ext cx="4667509" cy="58477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bechgyn yn fwy tebygol o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fêpio'n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rheolaidd (o leiaf bob wythnos) na merched.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ACEFE4-8656-776B-7F4D-B458A8D0BE46}"/>
              </a:ext>
            </a:extLst>
          </p:cNvPr>
          <p:cNvSpPr txBox="1"/>
          <p:nvPr/>
        </p:nvSpPr>
        <p:spPr>
          <a:xfrm>
            <a:off x="6966710" y="2901230"/>
            <a:ext cx="4715351" cy="830997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rhannu neu basio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o gwmpas i eraill yn ddiogel os yw gyda phobl rydych chi'n eu hadnabod. 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01355350-A99F-E434-98C5-DDD2D0AEF6D5}"/>
              </a:ext>
            </a:extLst>
          </p:cNvPr>
          <p:cNvSpPr txBox="1"/>
          <p:nvPr/>
        </p:nvSpPr>
        <p:spPr>
          <a:xfrm>
            <a:off x="2736095" y="672481"/>
            <a:ext cx="1631447" cy="6619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9pPr>
          </a:lstStyle>
          <a:p>
            <a:r>
              <a:rPr lang="cy-GB" sz="2400" b="0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Gwir</a:t>
            </a:r>
            <a:endParaRPr lang="en-US" sz="2400">
              <a:solidFill>
                <a:srgbClr val="4472C4">
                  <a:lumMod val="75000"/>
                </a:srgbClr>
              </a:solidFill>
              <a:latin typeface="Ubuntu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521FDC-147A-6DE1-D613-D8FEBDF2BA13}"/>
              </a:ext>
            </a:extLst>
          </p:cNvPr>
          <p:cNvSpPr txBox="1"/>
          <p:nvPr/>
        </p:nvSpPr>
        <p:spPr>
          <a:xfrm>
            <a:off x="8778339" y="887622"/>
            <a:ext cx="1330941" cy="447308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9pPr>
          </a:lstStyle>
          <a:p>
            <a:r>
              <a:rPr lang="cy-GB" sz="2400" b="0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Anwir</a:t>
            </a:r>
            <a:endParaRPr lang="en-US" sz="2400">
              <a:solidFill>
                <a:schemeClr val="accent1"/>
              </a:solidFill>
              <a:latin typeface="Ubuntu"/>
            </a:endParaRPr>
          </a:p>
        </p:txBody>
      </p:sp>
      <p:sp>
        <p:nvSpPr>
          <p:cNvPr id="21" name="TextBox 1">
            <a:extLst>
              <a:ext uri="{FF2B5EF4-FFF2-40B4-BE49-F238E27FC236}">
                <a16:creationId xmlns:a16="http://schemas.microsoft.com/office/drawing/2014/main" id="{1594B9B3-64CB-5C94-5078-9F51963975C1}"/>
              </a:ext>
            </a:extLst>
          </p:cNvPr>
          <p:cNvSpPr txBox="1"/>
          <p:nvPr/>
        </p:nvSpPr>
        <p:spPr>
          <a:xfrm>
            <a:off x="6996789" y="4793690"/>
            <a:ext cx="4715350" cy="338554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a sigaréts yr un mor niweidiol i iechyd</a:t>
            </a:r>
            <a:endParaRPr lang="en-US" dirty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3922337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>
            <a:extLst>
              <a:ext uri="{FF2B5EF4-FFF2-40B4-BE49-F238E27FC236}">
                <a16:creationId xmlns:a16="http://schemas.microsoft.com/office/drawing/2014/main" id="{1C7224A2-27B7-CED7-7024-1573AB3DED9B}"/>
              </a:ext>
            </a:extLst>
          </p:cNvPr>
          <p:cNvSpPr txBox="1"/>
          <p:nvPr/>
        </p:nvSpPr>
        <p:spPr>
          <a:xfrm>
            <a:off x="525376" y="4867264"/>
            <a:ext cx="4552136" cy="584775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fêpio'n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ddiniwed ac ni fydd yn niweidio'ch iechyd. 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4FF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34303C65-C722-E913-57F0-C99FAD41412E}"/>
              </a:ext>
            </a:extLst>
          </p:cNvPr>
          <p:cNvSpPr txBox="1"/>
          <p:nvPr/>
        </p:nvSpPr>
        <p:spPr>
          <a:xfrm>
            <a:off x="525376" y="3518191"/>
            <a:ext cx="4552136" cy="82296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ar gael mewn amrywiaeth o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flasau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oherwydd eu bod yn addas ar gyfer plant a phobl ifanc. 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346BEF-68C1-9624-CF84-07B66C1A3225}"/>
              </a:ext>
            </a:extLst>
          </p:cNvPr>
          <p:cNvSpPr txBox="1"/>
          <p:nvPr/>
        </p:nvSpPr>
        <p:spPr>
          <a:xfrm>
            <a:off x="525376" y="5550884"/>
            <a:ext cx="4552136" cy="57912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fêpio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yn helpu i leihau lefelau straen ac mae’n dda ar gyfer lleddfu straen. 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B0D98B-8BFB-CE5E-9E7C-86A4B9884DA9}"/>
              </a:ext>
            </a:extLst>
          </p:cNvPr>
          <p:cNvSpPr txBox="1"/>
          <p:nvPr/>
        </p:nvSpPr>
        <p:spPr>
          <a:xfrm>
            <a:off x="525376" y="1930304"/>
            <a:ext cx="4552136" cy="57912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tafladwy sydd orau oherwydd eu bod yn rhad.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84C056-6988-73B9-8C09-DF33DB9FD691}"/>
              </a:ext>
            </a:extLst>
          </p:cNvPr>
          <p:cNvSpPr txBox="1"/>
          <p:nvPr/>
        </p:nvSpPr>
        <p:spPr>
          <a:xfrm>
            <a:off x="525376" y="1230887"/>
            <a:ext cx="4552136" cy="57912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bechgyn yn fwy tebygol o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fêpio'n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rheolaidd (o leiaf bob wythnos) na merched.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ACEFE4-8656-776B-7F4D-B458A8D0BE46}"/>
              </a:ext>
            </a:extLst>
          </p:cNvPr>
          <p:cNvSpPr txBox="1"/>
          <p:nvPr/>
        </p:nvSpPr>
        <p:spPr>
          <a:xfrm>
            <a:off x="533394" y="2606040"/>
            <a:ext cx="4552136" cy="82296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rhannu neu basio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o gwmpas i eraill yn ddiogel os yw gyda phobl rydych chi'n eu hadnabod. 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521FDC-147A-6DE1-D613-D8FEBDF2BA13}"/>
              </a:ext>
            </a:extLst>
          </p:cNvPr>
          <p:cNvSpPr txBox="1"/>
          <p:nvPr/>
        </p:nvSpPr>
        <p:spPr>
          <a:xfrm>
            <a:off x="2295652" y="580547"/>
            <a:ext cx="1330941" cy="447308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Calibri" panose="020F0502020204030204"/>
              </a:defRPr>
            </a:lvl9pPr>
          </a:lstStyle>
          <a:p>
            <a:r>
              <a:rPr lang="cy-GB" sz="2400" b="0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Anwir</a:t>
            </a:r>
            <a:endParaRPr lang="en-US" sz="2400">
              <a:solidFill>
                <a:srgbClr val="4472C4">
                  <a:lumMod val="75000"/>
                </a:srgbClr>
              </a:solidFill>
              <a:latin typeface="Ubuntu"/>
            </a:endParaRPr>
          </a:p>
        </p:txBody>
      </p:sp>
      <p:sp>
        <p:nvSpPr>
          <p:cNvPr id="21" name="TextBox 1">
            <a:extLst>
              <a:ext uri="{FF2B5EF4-FFF2-40B4-BE49-F238E27FC236}">
                <a16:creationId xmlns:a16="http://schemas.microsoft.com/office/drawing/2014/main" id="{1594B9B3-64CB-5C94-5078-9F51963975C1}"/>
              </a:ext>
            </a:extLst>
          </p:cNvPr>
          <p:cNvSpPr txBox="1"/>
          <p:nvPr/>
        </p:nvSpPr>
        <p:spPr>
          <a:xfrm>
            <a:off x="525376" y="4424210"/>
            <a:ext cx="4552136" cy="338554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a sigaréts yr un mor niweidiol i iechyd</a:t>
            </a:r>
            <a:endParaRPr lang="en-US" sz="1600" dirty="0">
              <a:ea typeface="+mn-ea"/>
            </a:endParaRPr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0EA6D6D2-FE19-0C03-BAE7-001F48860598}"/>
              </a:ext>
            </a:extLst>
          </p:cNvPr>
          <p:cNvSpPr txBox="1"/>
          <p:nvPr/>
        </p:nvSpPr>
        <p:spPr>
          <a:xfrm>
            <a:off x="6641181" y="2497111"/>
            <a:ext cx="4552135" cy="14465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cy-GB" sz="18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Mae'r datganiadau ar y chwith yn anwir. </a:t>
            </a:r>
          </a:p>
          <a:p>
            <a:pPr>
              <a:defRPr/>
            </a:pPr>
            <a:endParaRPr lang="en-GB" b="1" dirty="0">
              <a:solidFill>
                <a:schemeClr val="accent1"/>
              </a:solidFill>
              <a:latin typeface="Ubuntu"/>
              <a:cs typeface="Calibri"/>
            </a:endParaRPr>
          </a:p>
          <a:p>
            <a:pPr>
              <a:defRPr/>
            </a:pPr>
            <a:endParaRPr lang="en-GB" b="1" dirty="0">
              <a:solidFill>
                <a:schemeClr val="accent1"/>
              </a:solidFill>
              <a:latin typeface="Ubuntu"/>
              <a:cs typeface="Calibri"/>
            </a:endParaRPr>
          </a:p>
          <a:p>
            <a:pPr>
              <a:defRPr/>
            </a:pPr>
            <a:r>
              <a:rPr lang="cy-GB" sz="18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 yw’r gwirioneddau?</a:t>
            </a:r>
          </a:p>
          <a:p>
            <a:pPr>
              <a:defRPr/>
            </a:pPr>
            <a:endParaRPr lang="en-GB" sz="1600" dirty="0">
              <a:solidFill>
                <a:schemeClr val="accent1"/>
              </a:solidFill>
              <a:latin typeface="Ubuntu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098068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355970"/>
      </p:ext>
    </p:extLst>
  </p:cSld>
  <p:clrMapOvr>
    <a:masterClrMapping/>
  </p:clrMapOvr>
  <p:transition spd="slow">
    <p:push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10.31"/>
  <p:tag name="AS_TITLE" val="Aspose.Slides for Java"/>
  <p:tag name="AS_VERSION" val="21.10"/>
</p:tagLst>
</file>

<file path=ppt/theme/theme1.xml><?xml version="1.0" encoding="utf-8"?>
<a:theme xmlns:a="http://schemas.openxmlformats.org/drawingml/2006/main" name="PHW - Master Deck - Green">
  <a:themeElements>
    <a:clrScheme name="PHW - Health &amp; Wellbeing Resources">
      <a:dk1>
        <a:srgbClr val="000000"/>
      </a:dk1>
      <a:lt1>
        <a:srgbClr val="FFFFFF"/>
      </a:lt1>
      <a:dk2>
        <a:srgbClr val="285087"/>
      </a:dk2>
      <a:lt2>
        <a:srgbClr val="E8E8E8"/>
      </a:lt2>
      <a:accent1>
        <a:srgbClr val="15518B"/>
      </a:accent1>
      <a:accent2>
        <a:srgbClr val="24FFC0"/>
      </a:accent2>
      <a:accent3>
        <a:srgbClr val="E8FF3E"/>
      </a:accent3>
      <a:accent4>
        <a:srgbClr val="FF5D0C"/>
      </a:accent4>
      <a:accent5>
        <a:srgbClr val="C288FF"/>
      </a:accent5>
      <a:accent6>
        <a:srgbClr val="E0E0E0"/>
      </a:accent6>
      <a:hlink>
        <a:srgbClr val="E8FF3E"/>
      </a:hlink>
      <a:folHlink>
        <a:srgbClr val="24FFC0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A6F83751BC542A98DC5A0AC630D3D" ma:contentTypeVersion="10" ma:contentTypeDescription="Create a new document." ma:contentTypeScope="" ma:versionID="e55373887e9dea69b3ebb2d9749d4546">
  <xsd:schema xmlns:xsd="http://www.w3.org/2001/XMLSchema" xmlns:xs="http://www.w3.org/2001/XMLSchema" xmlns:p="http://schemas.microsoft.com/office/2006/metadata/properties" xmlns:ns2="bbd7921a-042b-4eb0-b7a0-a3fc5587e9ac" xmlns:ns3="d6550f9a-f14e-418b-a53a-e888529f43ac" targetNamespace="http://schemas.microsoft.com/office/2006/metadata/properties" ma:root="true" ma:fieldsID="7bf8d5e6d67efff7c964a00175258bd5" ns2:_="" ns3:_="">
    <xsd:import namespace="bbd7921a-042b-4eb0-b7a0-a3fc5587e9ac"/>
    <xsd:import namespace="d6550f9a-f14e-418b-a53a-e888529f43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7921a-042b-4eb0-b7a0-a3fc5587e9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50f9a-f14e-418b-a53a-e888529f43a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ABE510-51CE-45C4-BC79-C269B1ABD038}">
  <ds:schemaRefs>
    <ds:schemaRef ds:uri="bbd7921a-042b-4eb0-b7a0-a3fc5587e9ac"/>
    <ds:schemaRef ds:uri="d6550f9a-f14e-418b-a53a-e888529f43a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6686E3C2-773E-4E78-A660-3320E552FB38}">
  <ds:schemaRefs>
    <ds:schemaRef ds:uri="bbd7921a-042b-4eb0-b7a0-a3fc5587e9ac"/>
    <ds:schemaRef ds:uri="d6550f9a-f14e-418b-a53a-e888529f43a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C497418-2574-464B-B492-29E5D71B871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641</Words>
  <Application>Microsoft Office PowerPoint</Application>
  <PresentationFormat>Widescreen</PresentationFormat>
  <Paragraphs>49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PHW - Master Deck - Green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Priest (Public Health Wales - No. 2 Capital Quarter)</dc:creator>
  <cp:lastModifiedBy>Canna</cp:lastModifiedBy>
  <cp:revision>19</cp:revision>
  <dcterms:created xsi:type="dcterms:W3CDTF">2024-02-26T16:39:02Z</dcterms:created>
  <dcterms:modified xsi:type="dcterms:W3CDTF">2024-05-20T12:49:08Z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0x0101008A6A6F83751BC542A98DC5A0AC630D3D</vt:lpwstr>
  </property>
</Properties>
</file>