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</p:sldMasterIdLst>
  <p:notesMasterIdLst>
    <p:notesMasterId r:id="rId12"/>
  </p:notesMasterIdLst>
  <p:sldIdLst>
    <p:sldId id="256" r:id="rId5"/>
    <p:sldId id="257" r:id="rId6"/>
    <p:sldId id="268" r:id="rId7"/>
    <p:sldId id="265" r:id="rId8"/>
    <p:sldId id="266" r:id="rId9"/>
    <p:sldId id="267" r:id="rId10"/>
    <p:sldId id="264" r:id="rId11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19C988B-5CEE-D4DB-C133-21D4C2804E0E}" name="Lorna Bennett (Public Health Wales - No. 2 Capital Quarter)" initials="LQ" userId="S::lorna.bennett3@wales.nhs.uk::41cbff77-5434-42c9-8874-6f16723207f9" providerId="AD"/>
  <p188:author id="{311702CD-2FE8-6362-4115-878685D0A7F7}" name="Leanne Small (Public Health Wales - No. 2 Capital Quarter)" initials="LQ" userId="S::leanne.small@wales.nhs.uk::d76cf426-005f-434f-ac47-a5eb582e60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B5ACA1-7C3F-B371-D440-064C312FA109}" v="17" dt="2024-05-20T12:53:48.0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ce Lawson (Public Health Wales - No. 2 Capital Quarter)" userId="S::grace.lawson@wales.nhs.uk::88c6baf7-06f7-4e16-85cb-71260126bd16" providerId="AD" clId="Web-{11B5ACA1-7C3F-B371-D440-064C312FA109}"/>
    <pc:docChg chg="addSld delSld modSld">
      <pc:chgData name="Grace Lawson (Public Health Wales - No. 2 Capital Quarter)" userId="S::grace.lawson@wales.nhs.uk::88c6baf7-06f7-4e16-85cb-71260126bd16" providerId="AD" clId="Web-{11B5ACA1-7C3F-B371-D440-064C312FA109}" dt="2024-05-20T12:53:48.080" v="15"/>
      <pc:docMkLst>
        <pc:docMk/>
      </pc:docMkLst>
      <pc:sldChg chg="addSp delSp modSp">
        <pc:chgData name="Grace Lawson (Public Health Wales - No. 2 Capital Quarter)" userId="S::grace.lawson@wales.nhs.uk::88c6baf7-06f7-4e16-85cb-71260126bd16" providerId="AD" clId="Web-{11B5ACA1-7C3F-B371-D440-064C312FA109}" dt="2024-05-20T12:53:20.923" v="9" actId="1076"/>
        <pc:sldMkLst>
          <pc:docMk/>
          <pc:sldMk cId="2926879243" sldId="256"/>
        </pc:sldMkLst>
        <pc:spChg chg="del">
          <ac:chgData name="Grace Lawson (Public Health Wales - No. 2 Capital Quarter)" userId="S::grace.lawson@wales.nhs.uk::88c6baf7-06f7-4e16-85cb-71260126bd16" providerId="AD" clId="Web-{11B5ACA1-7C3F-B371-D440-064C312FA109}" dt="2024-05-20T12:52:37.375" v="0"/>
          <ac:spMkLst>
            <pc:docMk/>
            <pc:sldMk cId="2926879243" sldId="256"/>
            <ac:spMk id="2" creationId="{8B0052B1-8A32-DF36-8B4E-EEC6FE42B43D}"/>
          </ac:spMkLst>
        </pc:spChg>
        <pc:picChg chg="del">
          <ac:chgData name="Grace Lawson (Public Health Wales - No. 2 Capital Quarter)" userId="S::grace.lawson@wales.nhs.uk::88c6baf7-06f7-4e16-85cb-71260126bd16" providerId="AD" clId="Web-{11B5ACA1-7C3F-B371-D440-064C312FA109}" dt="2024-05-20T12:52:43" v="2"/>
          <ac:picMkLst>
            <pc:docMk/>
            <pc:sldMk cId="2926879243" sldId="256"/>
            <ac:picMk id="5" creationId="{5BB4C5B1-C83E-6CC9-1CDC-C39479A9ECBE}"/>
          </ac:picMkLst>
        </pc:picChg>
        <pc:picChg chg="add mod">
          <ac:chgData name="Grace Lawson (Public Health Wales - No. 2 Capital Quarter)" userId="S::grace.lawson@wales.nhs.uk::88c6baf7-06f7-4e16-85cb-71260126bd16" providerId="AD" clId="Web-{11B5ACA1-7C3F-B371-D440-064C312FA109}" dt="2024-05-20T12:53:20.923" v="9" actId="1076"/>
          <ac:picMkLst>
            <pc:docMk/>
            <pc:sldMk cId="2926879243" sldId="256"/>
            <ac:picMk id="7" creationId="{93434C26-A763-EA63-412C-54A4AA6DB283}"/>
          </ac:picMkLst>
        </pc:picChg>
      </pc:sldChg>
      <pc:sldChg chg="delSp">
        <pc:chgData name="Grace Lawson (Public Health Wales - No. 2 Capital Quarter)" userId="S::grace.lawson@wales.nhs.uk::88c6baf7-06f7-4e16-85cb-71260126bd16" providerId="AD" clId="Web-{11B5ACA1-7C3F-B371-D440-064C312FA109}" dt="2024-05-20T12:52:40.438" v="1"/>
        <pc:sldMkLst>
          <pc:docMk/>
          <pc:sldMk cId="1321067552" sldId="257"/>
        </pc:sldMkLst>
        <pc:spChg chg="del">
          <ac:chgData name="Grace Lawson (Public Health Wales - No. 2 Capital Quarter)" userId="S::grace.lawson@wales.nhs.uk::88c6baf7-06f7-4e16-85cb-71260126bd16" providerId="AD" clId="Web-{11B5ACA1-7C3F-B371-D440-064C312FA109}" dt="2024-05-20T12:52:40.438" v="1"/>
          <ac:spMkLst>
            <pc:docMk/>
            <pc:sldMk cId="1321067552" sldId="257"/>
            <ac:spMk id="2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11B5ACA1-7C3F-B371-D440-064C312FA109}" dt="2024-05-20T12:53:48.080" v="15"/>
        <pc:sldMkLst>
          <pc:docMk/>
          <pc:sldMk cId="3510792993" sldId="264"/>
        </pc:sldMkLst>
        <pc:spChg chg="del">
          <ac:chgData name="Grace Lawson (Public Health Wales - No. 2 Capital Quarter)" userId="S::grace.lawson@wales.nhs.uk::88c6baf7-06f7-4e16-85cb-71260126bd16" providerId="AD" clId="Web-{11B5ACA1-7C3F-B371-D440-064C312FA109}" dt="2024-05-20T12:53:48.080" v="15"/>
          <ac:spMkLst>
            <pc:docMk/>
            <pc:sldMk cId="3510792993" sldId="264"/>
            <ac:spMk id="2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11B5ACA1-7C3F-B371-D440-064C312FA109}" dt="2024-05-20T12:53:37.096" v="12"/>
        <pc:sldMkLst>
          <pc:docMk/>
          <pc:sldMk cId="4010632006" sldId="265"/>
        </pc:sldMkLst>
        <pc:spChg chg="del">
          <ac:chgData name="Grace Lawson (Public Health Wales - No. 2 Capital Quarter)" userId="S::grace.lawson@wales.nhs.uk::88c6baf7-06f7-4e16-85cb-71260126bd16" providerId="AD" clId="Web-{11B5ACA1-7C3F-B371-D440-064C312FA109}" dt="2024-05-20T12:53:37.096" v="12"/>
          <ac:spMkLst>
            <pc:docMk/>
            <pc:sldMk cId="4010632006" sldId="265"/>
            <ac:spMk id="2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11B5ACA1-7C3F-B371-D440-064C312FA109}" dt="2024-05-20T12:53:40.643" v="13"/>
        <pc:sldMkLst>
          <pc:docMk/>
          <pc:sldMk cId="618368655" sldId="266"/>
        </pc:sldMkLst>
        <pc:spChg chg="del">
          <ac:chgData name="Grace Lawson (Public Health Wales - No. 2 Capital Quarter)" userId="S::grace.lawson@wales.nhs.uk::88c6baf7-06f7-4e16-85cb-71260126bd16" providerId="AD" clId="Web-{11B5ACA1-7C3F-B371-D440-064C312FA109}" dt="2024-05-20T12:53:40.643" v="13"/>
          <ac:spMkLst>
            <pc:docMk/>
            <pc:sldMk cId="618368655" sldId="266"/>
            <ac:spMk id="6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11B5ACA1-7C3F-B371-D440-064C312FA109}" dt="2024-05-20T12:53:44.346" v="14"/>
        <pc:sldMkLst>
          <pc:docMk/>
          <pc:sldMk cId="645541989" sldId="267"/>
        </pc:sldMkLst>
        <pc:spChg chg="del">
          <ac:chgData name="Grace Lawson (Public Health Wales - No. 2 Capital Quarter)" userId="S::grace.lawson@wales.nhs.uk::88c6baf7-06f7-4e16-85cb-71260126bd16" providerId="AD" clId="Web-{11B5ACA1-7C3F-B371-D440-064C312FA109}" dt="2024-05-20T12:53:44.346" v="14"/>
          <ac:spMkLst>
            <pc:docMk/>
            <pc:sldMk cId="645541989" sldId="267"/>
            <ac:spMk id="2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11B5ACA1-7C3F-B371-D440-064C312FA109}" dt="2024-05-20T12:53:30.642" v="11"/>
        <pc:sldMkLst>
          <pc:docMk/>
          <pc:sldMk cId="2096818624" sldId="268"/>
        </pc:sldMkLst>
        <pc:spChg chg="del">
          <ac:chgData name="Grace Lawson (Public Health Wales - No. 2 Capital Quarter)" userId="S::grace.lawson@wales.nhs.uk::88c6baf7-06f7-4e16-85cb-71260126bd16" providerId="AD" clId="Web-{11B5ACA1-7C3F-B371-D440-064C312FA109}" dt="2024-05-20T12:53:30.642" v="11"/>
          <ac:spMkLst>
            <pc:docMk/>
            <pc:sldMk cId="2096818624" sldId="268"/>
            <ac:spMk id="6" creationId="{E90FC19B-0F87-6ADF-0D8D-98B48159BDDD}"/>
          </ac:spMkLst>
        </pc:spChg>
      </pc:sldChg>
      <pc:sldChg chg="new del">
        <pc:chgData name="Grace Lawson (Public Health Wales - No. 2 Capital Quarter)" userId="S::grace.lawson@wales.nhs.uk::88c6baf7-06f7-4e16-85cb-71260126bd16" providerId="AD" clId="Web-{11B5ACA1-7C3F-B371-D440-064C312FA109}" dt="2024-05-20T12:52:53.719" v="5"/>
        <pc:sldMkLst>
          <pc:docMk/>
          <pc:sldMk cId="340450527" sldId="269"/>
        </pc:sldMkLst>
      </pc:sldChg>
      <pc:sldChg chg="addSp delSp modSp new del">
        <pc:chgData name="Grace Lawson (Public Health Wales - No. 2 Capital Quarter)" userId="S::grace.lawson@wales.nhs.uk::88c6baf7-06f7-4e16-85cb-71260126bd16" providerId="AD" clId="Web-{11B5ACA1-7C3F-B371-D440-064C312FA109}" dt="2024-05-20T12:53:25.392" v="10"/>
        <pc:sldMkLst>
          <pc:docMk/>
          <pc:sldMk cId="3938739165" sldId="270"/>
        </pc:sldMkLst>
        <pc:spChg chg="del mod">
          <ac:chgData name="Grace Lawson (Public Health Wales - No. 2 Capital Quarter)" userId="S::grace.lawson@wales.nhs.uk::88c6baf7-06f7-4e16-85cb-71260126bd16" providerId="AD" clId="Web-{11B5ACA1-7C3F-B371-D440-064C312FA109}" dt="2024-05-20T12:53:07.470" v="7"/>
          <ac:spMkLst>
            <pc:docMk/>
            <pc:sldMk cId="3938739165" sldId="270"/>
            <ac:spMk id="2" creationId="{905BFE35-1F39-AC16-7064-5AD41EF8C55E}"/>
          </ac:spMkLst>
        </pc:spChg>
        <pc:picChg chg="add mod ord">
          <ac:chgData name="Grace Lawson (Public Health Wales - No. 2 Capital Quarter)" userId="S::grace.lawson@wales.nhs.uk::88c6baf7-06f7-4e16-85cb-71260126bd16" providerId="AD" clId="Web-{11B5ACA1-7C3F-B371-D440-064C312FA109}" dt="2024-05-20T12:53:07.470" v="7"/>
          <ac:picMkLst>
            <pc:docMk/>
            <pc:sldMk cId="3938739165" sldId="270"/>
            <ac:picMk id="7" creationId="{88CEE905-43AC-68E1-EE25-6FB58624703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C5D82-122C-8E42-B3D6-67347C6BA68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F1F24-30D7-5740-9F64-AE7FBFFC8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5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03AC217-C30D-89C1-4460-322363FEBF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632777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6D54DB3-E380-84BD-93B3-8BA649F37B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13832E92-EF7C-04E7-8DBD-C53D35568A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3874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0377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6897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38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</p:spTree>
    <p:extLst>
      <p:ext uri="{BB962C8B-B14F-4D97-AF65-F5344CB8AC3E}">
        <p14:creationId xmlns:p14="http://schemas.microsoft.com/office/powerpoint/2010/main" val="316276561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0614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8071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BD4023A-5511-58D4-11BC-1B17DA73A0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94579856-9FB6-8DA6-9886-277F1B8743F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24788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5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60" r:id="rId3"/>
    <p:sldLayoutId id="2147483670" r:id="rId4"/>
    <p:sldLayoutId id="2147483665" r:id="rId5"/>
    <p:sldLayoutId id="2147483698" r:id="rId6"/>
    <p:sldLayoutId id="2147483693" r:id="rId7"/>
    <p:sldLayoutId id="2147483694" r:id="rId8"/>
    <p:sldLayoutId id="2147483677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F9632A-7DB0-9BD4-64C6-8AC1077597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853" y="2948342"/>
            <a:ext cx="4729283" cy="726622"/>
          </a:xfrm>
        </p:spPr>
        <p:txBody>
          <a:bodyPr/>
          <a:lstStyle/>
          <a:p>
            <a:r>
              <a:rPr lang="cy-GB" sz="36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Dechrau Trafodaeth ar WhatsApp</a:t>
            </a:r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24D84E20-02A1-FA3E-6382-4921CD448E5A}"/>
              </a:ext>
            </a:extLst>
          </p:cNvPr>
          <p:cNvSpPr>
            <a:spLocks noGrp="1"/>
          </p:cNvSpPr>
          <p:nvPr/>
        </p:nvSpPr>
        <p:spPr>
          <a:xfrm>
            <a:off x="280183" y="3653285"/>
            <a:ext cx="6327775" cy="4531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</a:p>
        </p:txBody>
      </p:sp>
      <p:pic>
        <p:nvPicPr>
          <p:cNvPr id="7" name="Picture Placeholder 6" descr="A person holding a phone and a vape device&#10;&#10;Description automatically generated">
            <a:extLst>
              <a:ext uri="{FF2B5EF4-FFF2-40B4-BE49-F238E27FC236}">
                <a16:creationId xmlns:a16="http://schemas.microsoft.com/office/drawing/2014/main" id="{93434C26-A763-EA63-412C-54A4AA6DB2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9948" y="719468"/>
            <a:ext cx="5718175" cy="5181600"/>
          </a:xfrm>
          <a:prstGeom prst="roundRect">
            <a:avLst>
              <a:gd name="adj" fmla="val 2233"/>
            </a:avLst>
          </a:prstGeom>
        </p:spPr>
      </p:pic>
    </p:spTree>
    <p:extLst>
      <p:ext uri="{BB962C8B-B14F-4D97-AF65-F5344CB8AC3E}">
        <p14:creationId xmlns:p14="http://schemas.microsoft.com/office/powerpoint/2010/main" val="292687924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5410E2F-8F07-96E3-BE1F-3D6559A35D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34627" y="53661"/>
            <a:ext cx="7457372" cy="680433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F997599-AC56-4792-0624-5987A461DA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363"/>
          <a:stretch>
            <a:fillRect/>
          </a:stretch>
        </p:blipFill>
        <p:spPr>
          <a:xfrm>
            <a:off x="7440756" y="618050"/>
            <a:ext cx="3504335" cy="6239950"/>
          </a:xfrm>
          <a:prstGeom prst="rect">
            <a:avLst/>
          </a:prstGeom>
        </p:spPr>
      </p:pic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DCC50E45-842E-38B2-14C3-5B1A3EED426C}"/>
              </a:ext>
            </a:extLst>
          </p:cNvPr>
          <p:cNvSpPr txBox="1"/>
          <p:nvPr/>
        </p:nvSpPr>
        <p:spPr>
          <a:xfrm>
            <a:off x="519527" y="1542157"/>
            <a:ext cx="6350881" cy="3355606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Trafodwch y sgrinluniau o’r sgyrsiau canlynol.</a:t>
            </a:r>
            <a:endParaRPr lang="en-US" sz="2200" dirty="0">
              <a:ea typeface="Calibri" panose="020F0502020204030204" pitchFamily="34" charset="0"/>
              <a:cs typeface="Calibri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endParaRPr lang="en-US" sz="2200" dirty="0">
              <a:latin typeface="Ubuntu"/>
              <a:ea typeface="Calibri" panose="020F0502020204030204"/>
              <a:cs typeface="Calibri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yw eich meddyliau a’ch barn chi?</a:t>
            </a:r>
            <a:endParaRPr lang="en-US" dirty="0"/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endParaRPr lang="en-US" sz="2200" dirty="0">
              <a:latin typeface="Ubuntu"/>
              <a:ea typeface="Calibri" panose="020F0502020204030204"/>
              <a:cs typeface="Calibri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yw’r ffeithiau?</a:t>
            </a:r>
            <a:endParaRPr lang="en-US" sz="2200" dirty="0">
              <a:ea typeface="Calibri" panose="020F0502020204030204" pitchFamily="34" charset="0"/>
              <a:cs typeface="Calibri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endParaRPr lang="en-US" sz="2200" dirty="0">
              <a:ea typeface="Calibri" panose="020F0502020204030204" pitchFamily="34" charset="0"/>
              <a:cs typeface="Calibri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endParaRPr lang="en-US" sz="1800" dirty="0">
              <a:ea typeface="Calibri" panose="020F0502020204030204" pitchFamily="34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1067552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5410E2F-8F07-96E3-BE1F-3D6559A35D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34627" y="53661"/>
            <a:ext cx="7457372" cy="680433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F997599-AC56-4792-0624-5987A461DA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363"/>
          <a:stretch>
            <a:fillRect/>
          </a:stretch>
        </p:blipFill>
        <p:spPr>
          <a:xfrm>
            <a:off x="7440756" y="618050"/>
            <a:ext cx="3504335" cy="6239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39E850F-DE28-7DB8-99E0-27047F2D7B88}"/>
              </a:ext>
            </a:extLst>
          </p:cNvPr>
          <p:cNvSpPr txBox="1"/>
          <p:nvPr/>
        </p:nvSpPr>
        <p:spPr>
          <a:xfrm>
            <a:off x="8099622" y="1994024"/>
            <a:ext cx="217347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Dw i wedi clywed eu bod nhw'n ddiogel.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751FE3-7CD5-7A5E-AA8A-38B4B907A034}"/>
              </a:ext>
            </a:extLst>
          </p:cNvPr>
          <p:cNvSpPr txBox="1"/>
          <p:nvPr/>
        </p:nvSpPr>
        <p:spPr>
          <a:xfrm>
            <a:off x="8141642" y="2997267"/>
            <a:ext cx="2214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Ond oes raid i chi fod yn </a:t>
            </a:r>
            <a:br>
              <a:rPr sz="1400" dirty="0"/>
            </a:br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18 i brynu un?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1A6CBF-EFC2-FEEF-387E-69D705227AF8}"/>
              </a:ext>
            </a:extLst>
          </p:cNvPr>
          <p:cNvSpPr txBox="1"/>
          <p:nvPr/>
        </p:nvSpPr>
        <p:spPr>
          <a:xfrm>
            <a:off x="8016129" y="3984911"/>
            <a:ext cx="2340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Dywedodd fy nghefnder ei fod yn gallu prynu un i ni.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CFA635-BBF8-25C7-6ECA-34EB1BB9B44D}"/>
              </a:ext>
            </a:extLst>
          </p:cNvPr>
          <p:cNvSpPr txBox="1"/>
          <p:nvPr/>
        </p:nvSpPr>
        <p:spPr>
          <a:xfrm>
            <a:off x="8078887" y="4937001"/>
            <a:ext cx="1401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Mae’n 18.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76E9C24-1D9E-7553-EA81-90FF0FB2094E}"/>
              </a:ext>
            </a:extLst>
          </p:cNvPr>
          <p:cNvSpPr txBox="1"/>
          <p:nvPr/>
        </p:nvSpPr>
        <p:spPr>
          <a:xfrm>
            <a:off x="8078887" y="5970812"/>
            <a:ext cx="21734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Wna’i roi’r arian i ti.</a:t>
            </a:r>
          </a:p>
        </p:txBody>
      </p:sp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A2E8D561-03F1-4CF1-3F4C-B10A36A21A35}"/>
              </a:ext>
            </a:extLst>
          </p:cNvPr>
          <p:cNvSpPr txBox="1"/>
          <p:nvPr/>
        </p:nvSpPr>
        <p:spPr>
          <a:xfrm>
            <a:off x="605386" y="1391904"/>
            <a:ext cx="5387048" cy="1371531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Ni ddylai dyfeisiau fepio gael eu defnyddio gan blant a phobl ifanc.</a:t>
            </a:r>
            <a:endParaRPr lang="en-GB" sz="2200" dirty="0">
              <a:latin typeface="Ubuntu"/>
              <a:ea typeface="Calibri" panose="020F0502020204030204"/>
              <a:cs typeface="Calibri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Mae'n anghyfreithlon gwerthu dyfeisiau sy'n cynnwys nicotin i unrhyw un o dan 18 oed neu i oedolion eu prynu ar ran pobl ifanc o dan 18 oed, sy'n torri'r gyfraith.  </a:t>
            </a:r>
            <a:endParaRPr lang="en-GB" sz="2200" dirty="0">
              <a:latin typeface="Ubuntu"/>
              <a:ea typeface="Calibri" panose="020F0502020204030204"/>
              <a:cs typeface="Calibri"/>
            </a:endParaRPr>
          </a:p>
          <a:p>
            <a:pPr marL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Gellir rhoi dirwyon i </a:t>
            </a:r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fanwerthwyr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neu unigolion.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8186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F2A73B-13B0-9744-BA92-A487560DD0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22CF9B43-55C8-9E63-1091-133A2BA364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0966" y="0"/>
            <a:ext cx="7511033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960BCCC-00EF-34B2-D746-CD19C6C8D7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052"/>
          <a:stretch>
            <a:fillRect/>
          </a:stretch>
        </p:blipFill>
        <p:spPr>
          <a:xfrm>
            <a:off x="7448735" y="614881"/>
            <a:ext cx="3493588" cy="62431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E1A001-3960-E9D5-42EA-12E38D871FB0}"/>
              </a:ext>
            </a:extLst>
          </p:cNvPr>
          <p:cNvSpPr txBox="1"/>
          <p:nvPr/>
        </p:nvSpPr>
        <p:spPr>
          <a:xfrm>
            <a:off x="8078888" y="2021369"/>
            <a:ext cx="210226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Wyt ti wedi rhoi cynnig ar y blas pinafal </a:t>
            </a:r>
            <a:r>
              <a:rPr lang="cy-GB" sz="14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ià</a:t>
            </a:r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29BDFB-78C7-149C-11D5-71F278611CAE}"/>
              </a:ext>
            </a:extLst>
          </p:cNvPr>
          <p:cNvSpPr txBox="1"/>
          <p:nvPr/>
        </p:nvSpPr>
        <p:spPr>
          <a:xfrm>
            <a:off x="8065410" y="2936770"/>
            <a:ext cx="2214947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Na, ‘dwi ddim wedi rhoi cynnig ar unrhyw un.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330554-C4DA-C4FA-A512-C1D2EA8B4F92}"/>
              </a:ext>
            </a:extLst>
          </p:cNvPr>
          <p:cNvSpPr txBox="1"/>
          <p:nvPr/>
        </p:nvSpPr>
        <p:spPr>
          <a:xfrm>
            <a:off x="8065410" y="3869248"/>
            <a:ext cx="22419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BETH?! Pam? Mae'n </a:t>
            </a:r>
            <a:br>
              <a:rPr sz="1400" dirty="0"/>
            </a:br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hollol ddi-niwed.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5676AF-C052-4007-DB2D-0563E57EA70B}"/>
              </a:ext>
            </a:extLst>
          </p:cNvPr>
          <p:cNvSpPr txBox="1"/>
          <p:nvPr/>
        </p:nvSpPr>
        <p:spPr>
          <a:xfrm>
            <a:off x="8078888" y="4890992"/>
            <a:ext cx="2102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Wir? O’n i meddwl ei fod e fel smygu.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C64FD2-F702-50B6-D196-0F5DF7238C0D}"/>
              </a:ext>
            </a:extLst>
          </p:cNvPr>
          <p:cNvSpPr txBox="1"/>
          <p:nvPr/>
        </p:nvSpPr>
        <p:spPr>
          <a:xfrm>
            <a:off x="8088516" y="5654842"/>
            <a:ext cx="2173476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Os na fyddai’n ddiogel, fydden nhw ddim yn eu gwerthu nhw mewn blasau lysh!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9F9F10E8-DD33-2B9B-D1C3-72EA51E4C247}"/>
              </a:ext>
            </a:extLst>
          </p:cNvPr>
          <p:cNvSpPr txBox="1"/>
          <p:nvPr/>
        </p:nvSpPr>
        <p:spPr>
          <a:xfrm>
            <a:off x="470350" y="1022456"/>
            <a:ext cx="5834198" cy="4632386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fepio'n llai niweidiol o lawer na smygu, ond nid yw’n hollol ddi-niwed.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Ychydig iawn o dystiolaeth sydd i’w chael am effeithiau iechyd hirdymor sy'n deillio o ddefnyddio dyfeisiau fepio.</a:t>
            </a:r>
            <a:endParaRPr lang="en-GB" sz="2200" dirty="0">
              <a:effectLst/>
              <a:latin typeface="Ubuntu"/>
              <a:ea typeface="Calibri" panose="020F0502020204030204"/>
              <a:cs typeface="Calibri"/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llawer o dystiolaeth bod defnyddio dyfeisiau fepio sy'n cynnwys nicotin yn arwain at symptomau dibyniaeth o ran pobl sydd ddim yn smygu.</a:t>
            </a:r>
            <a:endParaRPr lang="en-GB" sz="2200" dirty="0">
              <a:effectLst/>
              <a:latin typeface="Ubuntu"/>
              <a:ea typeface="Calibri" panose="020F0502020204030204"/>
              <a:cs typeface="Calibri"/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pobl ifanc sy'n defnyddio dyfeisiau fepio yn fwy tebygol o fynd yn gaeth.</a:t>
            </a:r>
            <a:endParaRPr lang="en-GB" sz="2200" dirty="0">
              <a:effectLst/>
              <a:latin typeface="Ubuntu"/>
              <a:ea typeface="Calibri" panose="020F0502020204030204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063200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9B17C9-AA91-0E19-09F7-671C2420F7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DD72311-DDB8-5928-6B40-FE295A0954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0966" y="0"/>
            <a:ext cx="7511033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6110BB4-1B9C-52B9-561C-1CB0C25F981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607"/>
          <a:stretch>
            <a:fillRect/>
          </a:stretch>
        </p:blipFill>
        <p:spPr>
          <a:xfrm>
            <a:off x="7460191" y="620933"/>
            <a:ext cx="3512609" cy="62370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EEE1C7-F5D7-9CB6-D17D-A6B61E690505}"/>
              </a:ext>
            </a:extLst>
          </p:cNvPr>
          <p:cNvSpPr txBox="1"/>
          <p:nvPr/>
        </p:nvSpPr>
        <p:spPr>
          <a:xfrm>
            <a:off x="8024089" y="1936364"/>
            <a:ext cx="2173476" cy="5181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Wyt ti wedi clywed am Amy?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0CE6CD-9CF8-BE03-06B5-A12CED2CA813}"/>
              </a:ext>
            </a:extLst>
          </p:cNvPr>
          <p:cNvSpPr txBox="1"/>
          <p:nvPr/>
        </p:nvSpPr>
        <p:spPr>
          <a:xfrm>
            <a:off x="8067643" y="2729850"/>
            <a:ext cx="22419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Welais i, roedd hi wedi cael ffit.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CC09D7-F22E-1F54-EC9D-1BA1444D447A}"/>
              </a:ext>
            </a:extLst>
          </p:cNvPr>
          <p:cNvSpPr txBox="1"/>
          <p:nvPr/>
        </p:nvSpPr>
        <p:spPr>
          <a:xfrm>
            <a:off x="8021341" y="3528396"/>
            <a:ext cx="2241903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Be’ ddigwyddodd?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E58696-FF0C-A6FF-58A6-0C00440AE485}"/>
              </a:ext>
            </a:extLst>
          </p:cNvPr>
          <p:cNvSpPr txBox="1"/>
          <p:nvPr/>
        </p:nvSpPr>
        <p:spPr>
          <a:xfrm>
            <a:off x="8021337" y="4176285"/>
            <a:ext cx="2334514" cy="7315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Ddywedodd Sam </a:t>
            </a:r>
            <a:r>
              <a:rPr lang="cy-GB" sz="14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wrtha'i</a:t>
            </a:r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fod rhywbeth amheus yn ei </a:t>
            </a:r>
            <a:r>
              <a:rPr lang="cy-GB" sz="14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</a:t>
            </a:r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hi.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FF220A-4858-8B12-3976-432F666FB241}"/>
              </a:ext>
            </a:extLst>
          </p:cNvPr>
          <p:cNvSpPr txBox="1"/>
          <p:nvPr/>
        </p:nvSpPr>
        <p:spPr>
          <a:xfrm>
            <a:off x="8034819" y="5159841"/>
            <a:ext cx="2420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Beth, a doedd hi ddim yn gwybod?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F6628089-E448-0AAF-C9B6-862EBD5BCC36}"/>
              </a:ext>
            </a:extLst>
          </p:cNvPr>
          <p:cNvSpPr txBox="1"/>
          <p:nvPr/>
        </p:nvSpPr>
        <p:spPr>
          <a:xfrm>
            <a:off x="369272" y="1062972"/>
            <a:ext cx="5726728" cy="2264944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Nid yw dyfeisiau fepio anghyfreithlon yn cael eu rheoleiddio gan safonau'r DU.</a:t>
            </a:r>
            <a:endParaRPr lang="en-GB" sz="2200" dirty="0">
              <a:effectLst/>
              <a:latin typeface="Ubuntu"/>
              <a:ea typeface="Calibri" panose="020F0502020204030204"/>
              <a:cs typeface="Calibri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astudiaethau o fêps anghyfreithlon wedi canfod eu bod yn cynnwys pethau sydd wedi'u gwahardd yn y DU fel caffein, rhai lliwiau a tawrin.</a:t>
            </a:r>
            <a:endParaRPr lang="en-GB" sz="2200" dirty="0">
              <a:effectLst/>
              <a:latin typeface="Ubuntu"/>
              <a:ea typeface="Calibri" panose="020F0502020204030204"/>
              <a:cs typeface="Calibri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Maen nhw’n cynnwys lefelau</a:t>
            </a:r>
            <a:r>
              <a:rPr lang="cy-GB" sz="2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llawer uwch o nicotin.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anghyfreithlon wedi cael eu darganfod mewn ysgolion yn y Deyrnas Unedig.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B1F669-979B-5696-5BB1-90AA4C492DB4}"/>
              </a:ext>
            </a:extLst>
          </p:cNvPr>
          <p:cNvSpPr txBox="1"/>
          <p:nvPr/>
        </p:nvSpPr>
        <p:spPr>
          <a:xfrm>
            <a:off x="8043463" y="5831020"/>
            <a:ext cx="22660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Na</a:t>
            </a:r>
            <a:r>
              <a:rPr lang="cy-GB" sz="14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c oedd mae’n debyg, roedd hi wedi’i brynu gan rhyw foi </a:t>
            </a:r>
            <a:r>
              <a:rPr lang="cy-GB" sz="1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i fyny ei stryd.</a:t>
            </a:r>
          </a:p>
        </p:txBody>
      </p:sp>
    </p:spTree>
    <p:extLst>
      <p:ext uri="{BB962C8B-B14F-4D97-AF65-F5344CB8AC3E}">
        <p14:creationId xmlns:p14="http://schemas.microsoft.com/office/powerpoint/2010/main" val="6183686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C7F1D1-7031-3A07-9E0E-2A2AFB50D6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A81456C4-9586-CF69-5425-174914B26F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0966" y="0"/>
            <a:ext cx="7511033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1A6DC8-607E-CA50-6385-DFDB825A05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3" t="-1" r="-1" b="13254"/>
          <a:stretch>
            <a:fillRect/>
          </a:stretch>
        </p:blipFill>
        <p:spPr>
          <a:xfrm>
            <a:off x="7490322" y="620933"/>
            <a:ext cx="3482477" cy="62370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901090-CD79-2ADB-B624-4C1680F7103F}"/>
              </a:ext>
            </a:extLst>
          </p:cNvPr>
          <p:cNvSpPr txBox="1"/>
          <p:nvPr/>
        </p:nvSpPr>
        <p:spPr>
          <a:xfrm>
            <a:off x="8048298" y="1837648"/>
            <a:ext cx="222842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3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Na, dim diolch, mae gen i mhêl-droed i feddwl amdano.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6C9287-9E5C-C3F4-D173-30AEA3B0CA44}"/>
              </a:ext>
            </a:extLst>
          </p:cNvPr>
          <p:cNvSpPr txBox="1"/>
          <p:nvPr/>
        </p:nvSpPr>
        <p:spPr>
          <a:xfrm>
            <a:off x="8048299" y="2588119"/>
            <a:ext cx="23175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3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Ti'n dwp? Dyw</a:t>
            </a:r>
            <a:r>
              <a:rPr lang="cy-GB" sz="13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e </a:t>
            </a:r>
            <a:r>
              <a:rPr lang="cy-GB" sz="13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ddim mwy nag aer ffrwythau.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D97807-4D0D-FD3D-866D-AD7DBAB206FB}"/>
              </a:ext>
            </a:extLst>
          </p:cNvPr>
          <p:cNvSpPr txBox="1"/>
          <p:nvPr/>
        </p:nvSpPr>
        <p:spPr>
          <a:xfrm>
            <a:off x="8021341" y="3406966"/>
            <a:ext cx="224190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3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Sut wyt ti’n gwybod? Mae ‘na nicotin ynddyn nhw</a:t>
            </a:r>
            <a:r>
              <a:rPr lang="cy-GB" sz="13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5FACE-F9B3-C4F0-CC31-5243567479C2}"/>
              </a:ext>
            </a:extLst>
          </p:cNvPr>
          <p:cNvSpPr txBox="1"/>
          <p:nvPr/>
        </p:nvSpPr>
        <p:spPr>
          <a:xfrm>
            <a:off x="8021338" y="4359750"/>
            <a:ext cx="2334514" cy="289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3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fy mam yn fepio.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8DF3F2-F64B-9544-7D20-885AB772F87C}"/>
              </a:ext>
            </a:extLst>
          </p:cNvPr>
          <p:cNvSpPr txBox="1"/>
          <p:nvPr/>
        </p:nvSpPr>
        <p:spPr>
          <a:xfrm>
            <a:off x="8034820" y="5178058"/>
            <a:ext cx="2420187" cy="68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3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Mae'n ddiogel.</a:t>
            </a:r>
          </a:p>
          <a:p>
            <a:endParaRPr lang="en-US" sz="1300" dirty="0">
              <a:solidFill>
                <a:schemeClr val="accent1"/>
              </a:solidFill>
              <a:latin typeface="Ubuntu" panose="020B0504030602030204" pitchFamily="34" charset="0"/>
            </a:endParaRPr>
          </a:p>
          <a:p>
            <a:r>
              <a:rPr lang="cy-GB" sz="13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Ddywedodd ei meddyg wrthi.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5AE14B8B-F55A-D98A-20EC-54463F1F6106}"/>
              </a:ext>
            </a:extLst>
          </p:cNvPr>
          <p:cNvSpPr txBox="1"/>
          <p:nvPr/>
        </p:nvSpPr>
        <p:spPr>
          <a:xfrm>
            <a:off x="273019" y="878637"/>
            <a:ext cx="5822981" cy="3303016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cy-GB" sz="21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Ni ddylai dyfeisiau fepio gael eu defnyddio gan blant a phobl ifanc.</a:t>
            </a:r>
            <a:endParaRPr lang="en-GB" sz="2100" dirty="0">
              <a:effectLst/>
              <a:latin typeface="Ubuntu"/>
              <a:ea typeface="Calibri" panose="020F0502020204030204"/>
              <a:cs typeface="Calibri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cy-GB" sz="21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Gall smygwyr sy’n oedolion leihau'r risg o niwed sy’n deillio o smygu drwy newid yn llwyr i fepio, ond nid yw fepio yn cael ei argymell ar gyfer pobl nad ydyn nhw’n smygu.</a:t>
            </a:r>
            <a:endParaRPr lang="en-GB" sz="2100" dirty="0">
              <a:effectLst/>
              <a:latin typeface="Ubuntu"/>
              <a:ea typeface="Calibri" panose="020F0502020204030204"/>
              <a:cs typeface="Calibri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cy-GB" sz="21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fepio'n fwy diogel na smygu, ond nid yw’n hollol ddi-niwed.</a:t>
            </a:r>
            <a:endParaRPr lang="en-GB" sz="2100" dirty="0">
              <a:effectLst/>
              <a:latin typeface="Ubuntu"/>
              <a:ea typeface="Calibri" panose="020F0502020204030204"/>
              <a:cs typeface="Calibri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cy-GB" sz="21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Ychydig iawn o dystiolaeth sydd i’w chael ar effeithiau iechyd hirdymor fepio, gan nad yw wedi bod o gwmpas yn ddigon hir i </a:t>
            </a:r>
            <a:r>
              <a:rPr lang="cy-GB" sz="21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ni </a:t>
            </a:r>
            <a:r>
              <a:rPr lang="cy-GB" sz="21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wybod beth yw’r risg o’i ddefnyddio</a:t>
            </a:r>
            <a:r>
              <a:rPr lang="cy-GB" sz="21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yn y </a:t>
            </a:r>
            <a:r>
              <a:rPr lang="cy-GB" sz="21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tymor hir.</a:t>
            </a:r>
            <a:endParaRPr lang="en-GB" sz="2100" dirty="0">
              <a:effectLst/>
              <a:latin typeface="Ubuntu"/>
              <a:ea typeface="Calibri" panose="020F0502020204030204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A20206-E319-B0FC-8163-6017FA510EB4}"/>
              </a:ext>
            </a:extLst>
          </p:cNvPr>
          <p:cNvSpPr txBox="1"/>
          <p:nvPr/>
        </p:nvSpPr>
        <p:spPr>
          <a:xfrm>
            <a:off x="8034819" y="6150253"/>
            <a:ext cx="2173476" cy="487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3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Do, </a:t>
            </a:r>
            <a:r>
              <a:rPr lang="cy-GB" sz="13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o</a:t>
            </a:r>
            <a:r>
              <a:rPr lang="cy-GB" sz="13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herwydd ei bod hi'n smygu!</a:t>
            </a:r>
          </a:p>
        </p:txBody>
      </p:sp>
    </p:spTree>
    <p:extLst>
      <p:ext uri="{BB962C8B-B14F-4D97-AF65-F5344CB8AC3E}">
        <p14:creationId xmlns:p14="http://schemas.microsoft.com/office/powerpoint/2010/main" val="64554198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792993"/>
      </p:ext>
    </p:extLst>
  </p:cSld>
  <p:clrMapOvr>
    <a:masterClrMapping/>
  </p:clrMapOvr>
  <p:transition spd="slow">
    <p:push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PHW - Master Deck - Green">
  <a:themeElements>
    <a:clrScheme name="PHW - Health &amp; Wellbeing Resources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E8FF3E"/>
      </a:accent3>
      <a:accent4>
        <a:srgbClr val="FF5D0C"/>
      </a:accent4>
      <a:accent5>
        <a:srgbClr val="C288FF"/>
      </a:accent5>
      <a:accent6>
        <a:srgbClr val="E0E0E0"/>
      </a:accent6>
      <a:hlink>
        <a:srgbClr val="E8FF3E"/>
      </a:hlink>
      <a:folHlink>
        <a:srgbClr val="24FFC0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0" ma:contentTypeDescription="Create a new document." ma:contentTypeScope="" ma:versionID="e55373887e9dea69b3ebb2d9749d4546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7bf8d5e6d67efff7c964a00175258bd5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7655B4-8FC9-4C0C-8A97-95D69409B3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CE4054-870F-458A-9ABD-AA3D03B09EF4}">
  <ds:schemaRefs>
    <ds:schemaRef ds:uri="http://purl.org/dc/dcmitype/"/>
    <ds:schemaRef ds:uri="d6550f9a-f14e-418b-a53a-e888529f43ac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bbd7921a-042b-4eb0-b7a0-a3fc5587e9a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A2C194E-441B-471C-BCB3-4F72F5715936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525</Words>
  <Application>Microsoft Office PowerPoint</Application>
  <PresentationFormat>Widescreen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Ubuntu</vt:lpstr>
      <vt:lpstr>Verdana</vt:lpstr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Rebecca Hopkins (Public Health Wales - No. 2 Capital Quarter)</cp:lastModifiedBy>
  <cp:revision>24</cp:revision>
  <dcterms:created xsi:type="dcterms:W3CDTF">2024-01-29T16:09:21Z</dcterms:created>
  <dcterms:modified xsi:type="dcterms:W3CDTF">2024-05-30T11:40:50Z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  <property fmtid="{D5CDD505-2E9C-101B-9397-08002B2CF9AE}" pid="3" name="MediaServiceImageTags">
    <vt:lpwstr/>
  </property>
</Properties>
</file>