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</p:sldMasterIdLst>
  <p:notesMasterIdLst>
    <p:notesMasterId r:id="rId16"/>
  </p:notesMasterIdLst>
  <p:sldIdLst>
    <p:sldId id="256" r:id="rId5"/>
    <p:sldId id="266" r:id="rId6"/>
    <p:sldId id="257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64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9C988B-5CEE-D4DB-C133-21D4C2804E0E}" name="Lorna Bennett (Public Health Wales - No. 2 Capital Quarter)" initials="LQ" userId="S::lorna.bennett3@wales.nhs.uk::41cbff77-5434-42c9-8874-6f16723207f9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97F03E-CB28-45AD-8BA1-2D63B5729D78}" v="1" dt="2024-06-05T06:42:29.8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C5D82-122C-8E42-B3D6-67347C6BA68D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F1F24-30D7-5740-9F64-AE7FBFFC8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8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16276561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478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67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cefnogi-cwricwlwm-iechyd-a-lles-mewn-ysgolion/" TargetMode="External"/><Relationship Id="rId2" Type="http://schemas.openxmlformats.org/officeDocument/2006/relationships/hyperlink" Target="http://greenpeace.org.uk/news/are-disposable-vapes-bad-for-the-environment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materialfocus.org.uk/press-releases/disposable-single-use-vapes-thrown-away-have-quadrupled-to-5-million-per-week/" TargetMode="Externa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bc.com/news/business-67539543.amp" TargetMode="External"/><Relationship Id="rId3" Type="http://schemas.openxmlformats.org/officeDocument/2006/relationships/hyperlink" Target="https://www.bbc.co.uk/news/uk-wales-67546601" TargetMode="External"/><Relationship Id="rId7" Type="http://schemas.openxmlformats.org/officeDocument/2006/relationships/hyperlink" Target="https://www.bbc.com/news/world-africa-67569996" TargetMode="External"/><Relationship Id="rId2" Type="http://schemas.openxmlformats.org/officeDocument/2006/relationships/hyperlink" Target="https://www.bbc.com/news/uk-wales-6563342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bc.co.uk/news/health-67349297" TargetMode="External"/><Relationship Id="rId5" Type="http://schemas.openxmlformats.org/officeDocument/2006/relationships/hyperlink" Target="https://www.bbc.co.uk/news/uk-wales-politics-67068405" TargetMode="External"/><Relationship Id="rId4" Type="http://schemas.openxmlformats.org/officeDocument/2006/relationships/hyperlink" Target="https://www.bbc.co.uk/news/uk-wales-66787168" TargetMode="External"/><Relationship Id="rId9" Type="http://schemas.openxmlformats.org/officeDocument/2006/relationships/hyperlink" Target="https://greenpeace.org.uk/news/are-disposable-vapes-bad-for-the-environmen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www.bbc.com/news/uk-wales-65633420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cc.gig.cymru/pynciau/cefnogi-cwricwlwm-iechyd-a-lles-mewn-ysgolio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www.bbc.co.uk/news/uk-wales-67546601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cc.gig.cymru/pynciau/cefnogi-cwricwlwm-iechyd-a-lles-mewn-ysgolio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cefnogi-cwricwlwm-iechyd-a-lles-mewn-ysgolion/" TargetMode="External"/><Relationship Id="rId2" Type="http://schemas.openxmlformats.org/officeDocument/2006/relationships/hyperlink" Target="https://www.bbc.co.uk/news/uk-wales-66787168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cefnogi-cwricwlwm-iechyd-a-lles-mewn-ysgolion/" TargetMode="External"/><Relationship Id="rId2" Type="http://schemas.openxmlformats.org/officeDocument/2006/relationships/hyperlink" Target="https://www.bbc.co.uk/news/uk-wales-politics-67068405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cefnogi-cwricwlwm-iechyd-a-lles-mewn-ysgolion/" TargetMode="External"/><Relationship Id="rId2" Type="http://schemas.openxmlformats.org/officeDocument/2006/relationships/hyperlink" Target="https://www.bbc.co.uk/news/health-67349297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bbc.co.uk/news/health-65614078" TargetMode="Externa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cefnogi-cwricwlwm-iechyd-a-lles-mewn-ysgolion/" TargetMode="External"/><Relationship Id="rId2" Type="http://schemas.openxmlformats.org/officeDocument/2006/relationships/hyperlink" Target="https://www.bbc.com/news/world-africa-67569996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cc.gig.cymru/pynciau/cefnogi-cwricwlwm-iechyd-a-lles-mewn-ysgolion/" TargetMode="External"/><Relationship Id="rId2" Type="http://schemas.openxmlformats.org/officeDocument/2006/relationships/hyperlink" Target="https://www.bbc.com/news/business-67539543.amp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F9632A-7DB0-9BD4-64C6-8AC1077597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3769" y="3165231"/>
            <a:ext cx="5132120" cy="569110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Adroddiadau  ac Erthyglau Newyddion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24D84E20-02A1-FA3E-6382-4921CD448E5A}"/>
              </a:ext>
            </a:extLst>
          </p:cNvPr>
          <p:cNvSpPr>
            <a:spLocks noGrp="1"/>
          </p:cNvSpPr>
          <p:nvPr/>
        </p:nvSpPr>
        <p:spPr>
          <a:xfrm>
            <a:off x="290079" y="3827722"/>
            <a:ext cx="6327775" cy="4531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</a:p>
        </p:txBody>
      </p:sp>
      <p:pic>
        <p:nvPicPr>
          <p:cNvPr id="7" name="Picture Placeholder 6" descr="A hand holding a phone&#10;&#10;Description automatically generated">
            <a:extLst>
              <a:ext uri="{FF2B5EF4-FFF2-40B4-BE49-F238E27FC236}">
                <a16:creationId xmlns:a16="http://schemas.microsoft.com/office/drawing/2014/main" id="{0109C01A-1CBD-41FA-5E14-055ACE7A08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99" y="452024"/>
            <a:ext cx="5015552" cy="5429458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597B5-EA8F-D183-28E9-C1DFFD0E1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29A40727-F137-1A3D-180C-1831C71262B1}"/>
              </a:ext>
            </a:extLst>
          </p:cNvPr>
          <p:cNvSpPr txBox="1"/>
          <p:nvPr/>
        </p:nvSpPr>
        <p:spPr>
          <a:xfrm>
            <a:off x="304879" y="1273066"/>
            <a:ext cx="4412594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 disposable vapes bad for the environment?</a:t>
            </a:r>
            <a:br>
              <a:rPr lang="en-US"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Greenpeace y DU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D836C5-BC14-906A-B218-BBB81B30CCC1}"/>
              </a:ext>
            </a:extLst>
          </p:cNvPr>
          <p:cNvSpPr/>
          <p:nvPr/>
        </p:nvSpPr>
        <p:spPr>
          <a:xfrm>
            <a:off x="9326880" y="4296510"/>
            <a:ext cx="2487295" cy="2228217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D1ABDA03-C1B3-D137-33FE-E3EB9C0C0DE0}"/>
              </a:ext>
            </a:extLst>
          </p:cNvPr>
          <p:cNvSpPr txBox="1"/>
          <p:nvPr/>
        </p:nvSpPr>
        <p:spPr>
          <a:xfrm>
            <a:off x="9450938" y="4481757"/>
            <a:ext cx="2239177" cy="11064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Dolenni i </a:t>
            </a: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r>
              <a:rPr lang="cy-GB" sz="1400" b="0" i="0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Effaith Amgylcheddol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10B9CAA-09A7-C6C1-D82D-4C61B2B09DC0}"/>
              </a:ext>
            </a:extLst>
          </p:cNvPr>
          <p:cNvSpPr/>
          <p:nvPr/>
        </p:nvSpPr>
        <p:spPr>
          <a:xfrm>
            <a:off x="369273" y="2627083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532F5180-65EB-1740-5A9B-FEC5D75AABA0}"/>
              </a:ext>
            </a:extLst>
          </p:cNvPr>
          <p:cNvSpPr txBox="1"/>
          <p:nvPr/>
        </p:nvSpPr>
        <p:spPr>
          <a:xfrm>
            <a:off x="394851" y="2619112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484210-D4D5-0AB9-A54F-3E4631DC51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66" y="3074504"/>
            <a:ext cx="3792756" cy="30537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DADB6C-7EFE-F89E-B952-256AACD0BC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9881">
            <a:off x="5131513" y="3354556"/>
            <a:ext cx="3789632" cy="31335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D21D01-E6CE-0B24-E893-9357A60F0B12}"/>
              </a:ext>
            </a:extLst>
          </p:cNvPr>
          <p:cNvSpPr txBox="1"/>
          <p:nvPr/>
        </p:nvSpPr>
        <p:spPr>
          <a:xfrm rot="21355394">
            <a:off x="1138114" y="3719450"/>
            <a:ext cx="3099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erthygl yn dweud ein bod, yn y DU,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</a:t>
            </a:r>
            <a:r>
              <a:rPr lang="cy-GB" sz="1200" b="0" i="0" strike="noStrike" cap="none" spc="0" dirty="0">
                <a:solidFill>
                  <a:schemeClr val="accent1"/>
                </a:solidFill>
                <a:effectLst/>
                <a:latin typeface="Ubuntu"/>
                <a:ea typeface="Ubuntu"/>
                <a:cs typeface="Ubuntu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binio bron i 5 miliwn</a:t>
            </a:r>
            <a:r>
              <a:rPr lang="cy-GB" sz="1200" b="0" i="0" strike="noStrike" cap="none" spc="0" dirty="0">
                <a:solidFill>
                  <a:schemeClr val="accent1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 </a:t>
            </a:r>
            <a:r>
              <a:rPr lang="cy-GB" sz="1200" b="0" i="0" strike="noStrike" cap="none" spc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bob wythnos - mae hynny tua 8 </a:t>
            </a:r>
            <a:r>
              <a:rPr lang="cy-GB" sz="1200" dirty="0" err="1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 bob eiliad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Ydych chi wedi gweld tystiolaeth o hyn yn eich ardal leol neu yn eich ysgol? Beth yw effeithiau hirdymor y gwastraff yma?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ea typeface="Calibri" panose="020F0502020204030204"/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B8B409-3E1B-A680-FE83-5A4A8E0CF4B8}"/>
              </a:ext>
            </a:extLst>
          </p:cNvPr>
          <p:cNvSpPr txBox="1"/>
          <p:nvPr/>
        </p:nvSpPr>
        <p:spPr>
          <a:xfrm rot="110969">
            <a:off x="5569141" y="4034872"/>
            <a:ext cx="314122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rydych chi'n meddwl mae Greenpeace yn galw ar y llywodraeth i wahardd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tafladwy? Pam y gallai'r sefydliad fod yn teimlo'n gryf am hyn? </a:t>
            </a:r>
            <a:endParaRPr lang="en-US" sz="1200" dirty="0">
              <a:solidFill>
                <a:schemeClr val="accent1"/>
              </a:solidFill>
              <a:latin typeface="Ubuntu"/>
              <a:ea typeface="Calibri" panose="020F0502020204030204"/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7A44BB-942C-48FB-FEBF-38DAAA67767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6746">
            <a:off x="6329955" y="439506"/>
            <a:ext cx="4122345" cy="30296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25AD96-FD71-9AC3-9A1A-9FB80B5298BF}"/>
              </a:ext>
            </a:extLst>
          </p:cNvPr>
          <p:cNvSpPr txBox="1"/>
          <p:nvPr/>
        </p:nvSpPr>
        <p:spPr>
          <a:xfrm rot="421188">
            <a:off x="6745024" y="1078919"/>
            <a:ext cx="3616379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fêps tafladwy yn cynnwys batris lithiwm, sef metel gwerthfawr sydd eisoes yn brin yn fyd-eang. Pam mae hyn yn broblem? Sut arall y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gallen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ni ddefnyddio'r adnodd gwerthfawr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yma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  <a:endParaRPr lang="en-US" dirty="0">
              <a:solidFill>
                <a:schemeClr val="accent1"/>
              </a:solidFill>
              <a:latin typeface="Ubuntu"/>
            </a:endParaRPr>
          </a:p>
          <a:p>
            <a:pPr>
              <a:lnSpc>
                <a:spcPct val="100000"/>
              </a:lnSpc>
            </a:pPr>
            <a:endParaRPr lang="en-US" sz="1200" b="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91037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792993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29309-ECE7-47FE-7949-D888709201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4146" y="1104677"/>
            <a:ext cx="6331243" cy="669925"/>
          </a:xfrm>
        </p:spPr>
        <p:txBody>
          <a:bodyPr>
            <a:normAutofit fontScale="80000" lnSpcReduction="10000"/>
          </a:bodyPr>
          <a:lstStyle/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Adroddiadau ac Erthyglau Newyddion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9BD01-9C6A-7798-F305-DC969EEFFA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79" y="1775070"/>
            <a:ext cx="4432300" cy="367618"/>
          </a:xfrm>
        </p:spPr>
        <p:txBody>
          <a:bodyPr/>
          <a:lstStyle/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Ar gyfer trafodaeth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78E653-7659-719D-78EF-CB808EB983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0485" y="2453799"/>
            <a:ext cx="7526023" cy="231933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>
                <a:latin typeface="Ubuntu"/>
                <a:ea typeface="Calibri"/>
                <a:cs typeface="Calibri"/>
              </a:rPr>
              <a:t>BBC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Tighter rules calls after doubling in children using vapes</a:t>
            </a:r>
            <a:r>
              <a:rPr lang="en-US" sz="1800" dirty="0"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BBC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Head teachers crack down on post-Covid e-cigarette spike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BBC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Welsh Government calls for ban on disposable vapes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BBC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Vapes should be prescription only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BBC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Warning a child could die due to illegal drugs in vapes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BBC - '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TikTokers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quit vaping over mining concerns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BBC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Tobacco firm calls for tougher rules on vapes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Green Peace - '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 disposable vapes bad for the environment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Ubuntu"/>
                <a:ea typeface="Calibri"/>
                <a:cs typeface="Calibri"/>
              </a:rPr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2070935654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4D00651F-E518-BDD5-2BDD-2203DFCD0F0D}"/>
              </a:ext>
            </a:extLst>
          </p:cNvPr>
          <p:cNvSpPr txBox="1"/>
          <p:nvPr/>
        </p:nvSpPr>
        <p:spPr>
          <a:xfrm>
            <a:off x="304879" y="1273066"/>
            <a:ext cx="5279490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103D68"/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Tighter rules calls after doubling in children using vapes</a:t>
            </a:r>
            <a:r>
              <a:rPr lang="en-US" sz="2400" dirty="0">
                <a:latin typeface="Ubuntu"/>
              </a:rPr>
              <a:t> </a:t>
            </a:r>
            <a:br>
              <a:rPr lang="en-US"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CA0200-C314-C109-D183-DB8D0EB74FE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515" y="329313"/>
            <a:ext cx="4720230" cy="34145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81216C-2C40-B458-0193-079D5FA6FD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2532">
            <a:off x="566461" y="3426909"/>
            <a:ext cx="3666807" cy="2597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F60A0D-B638-C133-30F3-97BDB73A6E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9703">
            <a:off x="4680959" y="3864047"/>
            <a:ext cx="3700901" cy="25378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35FD0F-08DA-3A51-0AB1-36A3F0231640}"/>
              </a:ext>
            </a:extLst>
          </p:cNvPr>
          <p:cNvSpPr txBox="1"/>
          <p:nvPr/>
        </p:nvSpPr>
        <p:spPr>
          <a:xfrm rot="21365304">
            <a:off x="5743244" y="947504"/>
            <a:ext cx="4050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yr erthygl, mae Deborah Arnott, Prif Weithredwr Ash yn dweud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"Ond ni fydd gorfodaeth ar ei ben ei hun yn gwneud y tric heb reoliadau llymach i fynd i'r afael â hyrwyddo'r cynnyrch rhad a deniadol yma i blant."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Ydych chi'n cytuno y dylid cael rheoliadau llymach? Beth yw'r rheoliadau?</a:t>
            </a:r>
            <a:endParaRPr lang="en-US" sz="1200" b="0" dirty="0">
              <a:solidFill>
                <a:schemeClr val="accent1"/>
              </a:solidFill>
              <a:latin typeface="Ubuntu" panose="020B0504030602030204" pitchFamily="34" charset="0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F6137B-5870-3A22-4CA7-24103F96EBD2}"/>
              </a:ext>
            </a:extLst>
          </p:cNvPr>
          <p:cNvSpPr txBox="1"/>
          <p:nvPr/>
        </p:nvSpPr>
        <p:spPr>
          <a:xfrm rot="21177924">
            <a:off x="868912" y="3860182"/>
            <a:ext cx="3127188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Ydych chi'n cytuno â Mr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Worsely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bod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"pecynnu lliwgar ac enwau melys </a:t>
            </a:r>
            <a:r>
              <a:rPr lang="cy-GB" sz="1200" b="1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ddeniadol i blant"?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ydych chi'n meddwl 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eu bod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nhw wedi cael eu dylunio fel hyn? </a:t>
            </a:r>
            <a:endParaRPr lang="en-US" sz="1200" b="0" dirty="0">
              <a:solidFill>
                <a:schemeClr val="accent1"/>
              </a:solidFill>
              <a:latin typeface="Ubuntu"/>
              <a:ea typeface="+mn-lt"/>
              <a:cs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BA1DDC-4951-22AE-6331-5C906D614470}"/>
              </a:ext>
            </a:extLst>
          </p:cNvPr>
          <p:cNvSpPr txBox="1"/>
          <p:nvPr/>
        </p:nvSpPr>
        <p:spPr>
          <a:xfrm rot="254145">
            <a:off x="5178846" y="4445994"/>
            <a:ext cx="2880916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ydych chi'n meddwl bod yna gynnydd yn nifer y plant sy'n defnyddio fêps tafladwy? Beth yw canlyniadau hyn?</a:t>
            </a:r>
            <a:endParaRPr lang="en-US" sz="1200" b="0" dirty="0">
              <a:solidFill>
                <a:schemeClr val="accent1"/>
              </a:solidFill>
              <a:latin typeface="Ubuntu"/>
              <a:cs typeface="Calibri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3E72AE7-3D07-C03E-E7A6-338A77D4C607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3315EEDB-73C5-480A-56AF-D15793B00D21}"/>
              </a:ext>
            </a:extLst>
          </p:cNvPr>
          <p:cNvSpPr txBox="1"/>
          <p:nvPr/>
        </p:nvSpPr>
        <p:spPr>
          <a:xfrm>
            <a:off x="330457" y="2747901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791D8E7-FEF5-D9C1-AC00-AC85C863753F}"/>
              </a:ext>
            </a:extLst>
          </p:cNvPr>
          <p:cNvSpPr/>
          <p:nvPr/>
        </p:nvSpPr>
        <p:spPr>
          <a:xfrm>
            <a:off x="9326880" y="3942341"/>
            <a:ext cx="2487295" cy="2582386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DDA0A97-597B-E8D2-C172-882C659A340A}"/>
              </a:ext>
            </a:extLst>
          </p:cNvPr>
          <p:cNvSpPr txBox="1"/>
          <p:nvPr/>
        </p:nvSpPr>
        <p:spPr>
          <a:xfrm>
            <a:off x="9450938" y="4049513"/>
            <a:ext cx="2239177" cy="19709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Dolenni i 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pPr marL="0" indent="0">
              <a:buNone/>
            </a:pP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Y Diwydiant, Marchnata a Hysbysebu</a:t>
            </a: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Effaith Amgylcheddol</a:t>
            </a: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Y Gyfraith a'r Rheoliadau</a:t>
            </a:r>
          </a:p>
        </p:txBody>
      </p:sp>
    </p:spTree>
    <p:extLst>
      <p:ext uri="{BB962C8B-B14F-4D97-AF65-F5344CB8AC3E}">
        <p14:creationId xmlns:p14="http://schemas.microsoft.com/office/powerpoint/2010/main" val="13210675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3DFA2-AE6D-1023-3C95-2F407EAED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E23A2A28-4DE4-84EC-732F-7F3E74BDF77F}"/>
              </a:ext>
            </a:extLst>
          </p:cNvPr>
          <p:cNvSpPr txBox="1"/>
          <p:nvPr/>
        </p:nvSpPr>
        <p:spPr>
          <a:xfrm>
            <a:off x="304879" y="1273066"/>
            <a:ext cx="5279490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Head teachers crack down on post-Covid e-cigarette spike</a:t>
            </a:r>
            <a:br>
              <a:rPr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8610D1-2045-2987-95BD-D4CEB2BC84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6283">
            <a:off x="6176678" y="333273"/>
            <a:ext cx="4282805" cy="33046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755301-6D2B-3E25-6A7A-DAD04D3C49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2532">
            <a:off x="437344" y="3297675"/>
            <a:ext cx="3702081" cy="2804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C9A471-B921-F921-F1D5-7CE7A71A0E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6746">
            <a:off x="4486428" y="3493696"/>
            <a:ext cx="4217655" cy="34801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9AFC85-D87B-2220-0B50-6CD6A6F077A8}"/>
              </a:ext>
            </a:extLst>
          </p:cNvPr>
          <p:cNvSpPr txBox="1"/>
          <p:nvPr/>
        </p:nvSpPr>
        <p:spPr>
          <a:xfrm rot="21588">
            <a:off x="6497325" y="702859"/>
            <a:ext cx="37926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disgyblion Blwyddyn 8 y gallai 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fod yn anghyfforddus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dod ar draws pobl sy’n fepio.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"Mae yna grŵp bach sy'n gwneud eithaf dipyn ohono fe,” meddai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Ioan, 13 oed. Mae Bryn, sy’n 12 oed, yn gweld bai ar “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bwysau gan gyfoedion'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 dywedodd Steffan, sy’n 13 oed, ei fod yn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‘rhy hawdd'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blant gael gafael ar fêps. Pam ydych chi'n meddwl mae disgyblion yn teimlo'n 'anghyfforddus' wrth ddod ar draws disgyblion eraill sy’n fepio?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6DAC2C-D1FD-6FB5-F322-4EF0E9745396}"/>
              </a:ext>
            </a:extLst>
          </p:cNvPr>
          <p:cNvSpPr txBox="1"/>
          <p:nvPr/>
        </p:nvSpPr>
        <p:spPr>
          <a:xfrm rot="21177924">
            <a:off x="752203" y="3863518"/>
            <a:ext cx="3127188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elusen iechyd Ash Cymru y dylai plant sy'n gaeth i nicotin gael eu cefnogi ac nid cael eu cosbi. 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Y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dych chi'n cytuno â hyn? A ddylai disgyblion gael eu gwahardd? Lle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gallen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nhw ddod o hyd i gymorth?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EC419F-2C9C-02FC-B177-C9734D9B124C}"/>
              </a:ext>
            </a:extLst>
          </p:cNvPr>
          <p:cNvSpPr txBox="1"/>
          <p:nvPr/>
        </p:nvSpPr>
        <p:spPr>
          <a:xfrm rot="421188">
            <a:off x="4998368" y="3909822"/>
            <a:ext cx="3616379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Eurig Thomas, sy’n d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dirprwy bennaeth, fod llai o ddisgyblion erbyn hyn yn 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g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adael gwersi i fynd i'r tŷ bach, gan ychwanegu: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"Yr hyn rydyn</a:t>
            </a:r>
            <a:r>
              <a:rPr lang="cy-GB" sz="1200" i="1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 ni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am ei wneud yw dileu’r atyniad hwnnw mewn ysgolion."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Ydych chi'n credu bod fepio yn tynnu sylw disgyblion oddi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wrth eu haddysg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 Pam mae dysgwyr yn gadael gwers i fepio? Pa broblemau eraill y mae fepio yn eu creu mewn ysgolion?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6C8FE4-8992-2A53-0B25-A8A38BC47255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0E42FD29-0BB0-A6C7-07CE-225CDE83B29B}"/>
              </a:ext>
            </a:extLst>
          </p:cNvPr>
          <p:cNvSpPr txBox="1"/>
          <p:nvPr/>
        </p:nvSpPr>
        <p:spPr>
          <a:xfrm>
            <a:off x="330457" y="2747901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600AFEB-FE0D-2E90-E6A5-88288DD4E064}"/>
              </a:ext>
            </a:extLst>
          </p:cNvPr>
          <p:cNvSpPr/>
          <p:nvPr/>
        </p:nvSpPr>
        <p:spPr>
          <a:xfrm>
            <a:off x="9310838" y="4071130"/>
            <a:ext cx="2487295" cy="2453597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F680EB02-67A5-9C30-3F7B-77B061F8FD50}"/>
              </a:ext>
            </a:extLst>
          </p:cNvPr>
          <p:cNvSpPr txBox="1"/>
          <p:nvPr/>
        </p:nvSpPr>
        <p:spPr>
          <a:xfrm>
            <a:off x="9450938" y="4157294"/>
            <a:ext cx="2239177" cy="17553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Dolenni i 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Pryderon Iechyd Fepio</a:t>
            </a: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Beth yw </a:t>
            </a:r>
            <a:r>
              <a:rPr lang="cy-GB" sz="1400" b="0" i="1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Di</a:t>
            </a: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byniaeth a Chaethiwed</a:t>
            </a:r>
            <a:endParaRPr lang="en-US" sz="1200" b="0" i="1" u="sng" dirty="0">
              <a:solidFill>
                <a:schemeClr val="bg1">
                  <a:lumMod val="65000"/>
                </a:schemeClr>
              </a:solidFill>
              <a:cs typeface="Calibri"/>
            </a:endParaRP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4"/>
              </a:rPr>
              <a:t>Cymorth i roi’r gorau i Fepio</a:t>
            </a:r>
          </a:p>
        </p:txBody>
      </p:sp>
    </p:spTree>
    <p:extLst>
      <p:ext uri="{BB962C8B-B14F-4D97-AF65-F5344CB8AC3E}">
        <p14:creationId xmlns:p14="http://schemas.microsoft.com/office/powerpoint/2010/main" val="278718711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C251B-B9F4-95C7-B5D5-769D2AB4F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DCAB0EF-E7C6-AFDB-11E2-2EBEEB7BBAE9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AF74C11-47EB-5031-7243-7D6E4A3D8A43}"/>
              </a:ext>
            </a:extLst>
          </p:cNvPr>
          <p:cNvSpPr/>
          <p:nvPr/>
        </p:nvSpPr>
        <p:spPr>
          <a:xfrm>
            <a:off x="9326880" y="3802820"/>
            <a:ext cx="2487295" cy="2721907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973FE1B-1A06-BD0D-D2FC-69B02F12335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0457" y="2747901"/>
            <a:ext cx="2344738" cy="346075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4EDCB883-2F68-4888-3596-0806CDFFFE02}"/>
              </a:ext>
            </a:extLst>
          </p:cNvPr>
          <p:cNvSpPr txBox="1"/>
          <p:nvPr/>
        </p:nvSpPr>
        <p:spPr>
          <a:xfrm>
            <a:off x="304879" y="1273066"/>
            <a:ext cx="5279490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Welsh Government calls for ban on disposable vapes</a:t>
            </a:r>
            <a:br>
              <a:rPr lang="en-US" sz="2400" dirty="0"/>
            </a:br>
            <a:br>
              <a:rPr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E45C5A60-1E92-D75B-D3C7-BC9209841C2B}"/>
              </a:ext>
            </a:extLst>
          </p:cNvPr>
          <p:cNvSpPr txBox="1"/>
          <p:nvPr/>
        </p:nvSpPr>
        <p:spPr>
          <a:xfrm>
            <a:off x="9450938" y="3874570"/>
            <a:ext cx="2239177" cy="23208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Dolenni i </a:t>
            </a: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pPr>
              <a:lnSpc>
                <a:spcPct val="100000"/>
              </a:lnSpc>
            </a:pP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Diwydiant, Marchnata </a:t>
            </a:r>
            <a:br>
              <a:rPr sz="1400" dirty="0">
                <a:hlinkClick r:id="rId3"/>
              </a:rPr>
            </a:b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a Hysbysebu</a:t>
            </a: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</a:rPr>
              <a:t>  </a:t>
            </a:r>
          </a:p>
          <a:p>
            <a:pPr>
              <a:lnSpc>
                <a:spcPct val="100000"/>
              </a:lnSpc>
            </a:pP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Ysmygu– </a:t>
            </a:r>
            <a:br>
              <a:rPr sz="1400" dirty="0">
                <a:hlinkClick r:id="rId3"/>
              </a:rPr>
            </a:b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Llinell Amser </a:t>
            </a:r>
            <a:r>
              <a:rPr lang="cy-GB" sz="1400" b="0" i="1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Fêpio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  <a:p>
            <a:pPr>
              <a:lnSpc>
                <a:spcPct val="100000"/>
              </a:lnSpc>
            </a:pP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Taith </a:t>
            </a:r>
            <a:r>
              <a:rPr lang="cy-GB" sz="1400" b="0" i="1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Fêp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9E9F23-7899-6BBA-1D4E-C9816E2DCE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6871" y="333273"/>
            <a:ext cx="4282805" cy="33046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B4A0E9-D248-0313-C81E-19BB6B2A76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2532">
            <a:off x="414848" y="3143691"/>
            <a:ext cx="3735045" cy="31220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454B1B-E647-4777-2446-F3AC815A4B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6746">
            <a:off x="4487431" y="3528910"/>
            <a:ext cx="4240401" cy="3104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5DE9B6-9565-E19B-120A-E2CA7A2BE277}"/>
              </a:ext>
            </a:extLst>
          </p:cNvPr>
          <p:cNvSpPr txBox="1"/>
          <p:nvPr/>
        </p:nvSpPr>
        <p:spPr>
          <a:xfrm rot="21365304">
            <a:off x="6294406" y="825151"/>
            <a:ext cx="37926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Cymdeithas Diwydiant Fepio y DU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nad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gwahardd fêps tafladwy yw’r ateb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galwodd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am weithredu yn erbyn manwerthwyr sy’n gwerthu’r cynnyrch i bobl o dan 18 oed. Pam ydych chi’n meddwl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bod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Cymdeithas Diwydiant Fepio y DU yn credu nad gwahardd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fêps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yw'r ateb? Pam ydych chi'n meddwl y bydden nhw’n cymryd y safbwynt hwn? Ydych chi'n credu y dylid gwahardd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D2CE6B-0BB2-0BCC-CC15-8C24EE55D24C}"/>
              </a:ext>
            </a:extLst>
          </p:cNvPr>
          <p:cNvSpPr txBox="1"/>
          <p:nvPr/>
        </p:nvSpPr>
        <p:spPr>
          <a:xfrm rot="21177924">
            <a:off x="709179" y="3432384"/>
            <a:ext cx="3127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gwyddonwyr sy'n ymchwilio i risgiau iechyd posibl fepio yn dweud y gallai gymryd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degawdau cyn i ni ddeall yr effeithiau hirdymor yn llawn. Sut mae hyn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gwneud i chi deimlo? Allwn ni ragweld sut y gallai fepio nawr effeithio ar ein hiechyd yn y dyfodol? Sut y gallwn ni gysylltu hyn â’r agwedd at smygu yn y gorffennol?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FB9CA5-EB89-508E-CF76-0459158A39DD}"/>
              </a:ext>
            </a:extLst>
          </p:cNvPr>
          <p:cNvSpPr txBox="1"/>
          <p:nvPr/>
        </p:nvSpPr>
        <p:spPr>
          <a:xfrm rot="421188">
            <a:off x="4815152" y="3858056"/>
            <a:ext cx="3699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Billie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-Jade Thomas, sy’n Uwch Reolwr Materion Cyhoeddus, RSPCA Cymru,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"Gallai anifeiliaid fod mewn perygl drwy lyncu hylif o </a:t>
            </a:r>
            <a:r>
              <a:rPr lang="cy-GB" sz="1200" b="0" i="1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sydd wedi'u taflu; tra gall dyfeisiau sydd wedi’u taflu effeithio ar gynefinoedd hefyd."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Ydych chi'n gwybod beth sy'n digwydd i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tafladwy sy’n cael eu taflu? Ydyn nhw'n dadelfennu? Sut mae’n nhw’n effeithio ar ein hamgylchedd?</a:t>
            </a:r>
            <a:endParaRPr lang="en-US" sz="1200" b="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17236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77477-CB8B-4E30-CF85-6400128538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D0C6863A-5927-FC37-3A3D-37015992BCFB}"/>
              </a:ext>
            </a:extLst>
          </p:cNvPr>
          <p:cNvSpPr txBox="1"/>
          <p:nvPr/>
        </p:nvSpPr>
        <p:spPr>
          <a:xfrm>
            <a:off x="304879" y="1273066"/>
            <a:ext cx="4412594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Vapes should be prescription only, Mark Drakeford says</a:t>
            </a:r>
            <a:r>
              <a:rPr lang="en-US" sz="2000" dirty="0">
                <a:latin typeface="Ubuntu"/>
              </a:rPr>
              <a:t> </a:t>
            </a:r>
            <a:br>
              <a:rPr lang="en-US" sz="2000" dirty="0"/>
            </a:br>
            <a:br>
              <a:rPr sz="2200" dirty="0"/>
            </a:b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7B4BD33-2175-5AEB-7C74-E2641E4F8AD9}"/>
              </a:ext>
            </a:extLst>
          </p:cNvPr>
          <p:cNvSpPr/>
          <p:nvPr/>
        </p:nvSpPr>
        <p:spPr>
          <a:xfrm>
            <a:off x="9326880" y="4189186"/>
            <a:ext cx="2487295" cy="2335541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78472B8-F9A3-A9CD-B4D0-4BBE077F166A}"/>
              </a:ext>
            </a:extLst>
          </p:cNvPr>
          <p:cNvSpPr txBox="1"/>
          <p:nvPr/>
        </p:nvSpPr>
        <p:spPr>
          <a:xfrm>
            <a:off x="9450938" y="4316993"/>
            <a:ext cx="2239177" cy="14359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Dolenni i 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Pryderon Iechyd </a:t>
            </a:r>
            <a:r>
              <a:rPr lang="cy-GB" sz="1400" b="0" i="1" u="sng" dirty="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Fepio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  <a:p>
            <a:pPr marL="457200" indent="-457200"/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Cymorth i roi’r gorau i Fepio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85B35F7-4E97-FD75-D914-63E8EE2FA9DE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1B38C00-C24D-32C0-1AB3-C7796A2D66E9}"/>
              </a:ext>
            </a:extLst>
          </p:cNvPr>
          <p:cNvSpPr txBox="1"/>
          <p:nvPr/>
        </p:nvSpPr>
        <p:spPr>
          <a:xfrm>
            <a:off x="330457" y="2747901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67C2A9-59D4-BAF1-FEB2-FF6ABBCC055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2050">
            <a:off x="1888313" y="3342941"/>
            <a:ext cx="3899045" cy="30537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F46135-B9BC-BC1D-4A34-9C9D745DB0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789">
            <a:off x="5746794" y="809892"/>
            <a:ext cx="3754884" cy="3104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4C6AAD-5B77-4DB4-F538-138922A02038}"/>
              </a:ext>
            </a:extLst>
          </p:cNvPr>
          <p:cNvSpPr txBox="1"/>
          <p:nvPr/>
        </p:nvSpPr>
        <p:spPr>
          <a:xfrm rot="21587444">
            <a:off x="2296516" y="3985052"/>
            <a:ext cx="3285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Dywedodd Mr Drakeford: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"Yn Awstralia, er enghraifft, yr unig ffordd y gallwch chi gael e-sigarét yw ar bresgripsiwn. Allwch chi ddim eu prynu nhw mewn siopau."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eich barn chi am hyn? A ddylai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fod ar gael ar bresgripsiwn yn unig? Beth yw pwrpas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?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73017C-4822-1B87-B77F-5AF4BE21A841}"/>
              </a:ext>
            </a:extLst>
          </p:cNvPr>
          <p:cNvSpPr txBox="1"/>
          <p:nvPr/>
        </p:nvSpPr>
        <p:spPr>
          <a:xfrm>
            <a:off x="6096897" y="1273066"/>
            <a:ext cx="3054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rhan fwyaf o ddefnyddwyr fêps yn smygu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hefyd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"ac nid yw hynny'n lleihau niwed yn sgil sigaréts", </a:t>
            </a:r>
            <a:r>
              <a:rPr lang="cy-GB" sz="1200" b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meddai 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Mr Drakeford. Ydych chi'n credu bod hyn yn wir? A yw pobl rydych chi'n eu hadnabod yn fepio yn ogystal â smygu?</a:t>
            </a:r>
          </a:p>
        </p:txBody>
      </p:sp>
    </p:spTree>
    <p:extLst>
      <p:ext uri="{BB962C8B-B14F-4D97-AF65-F5344CB8AC3E}">
        <p14:creationId xmlns:p14="http://schemas.microsoft.com/office/powerpoint/2010/main" val="9758118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11CCF-0A0F-1652-6FBA-74537FD87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D044961B-4B5E-1B33-2732-383F75C9CD99}"/>
              </a:ext>
            </a:extLst>
          </p:cNvPr>
          <p:cNvSpPr txBox="1"/>
          <p:nvPr/>
        </p:nvSpPr>
        <p:spPr>
          <a:xfrm>
            <a:off x="304879" y="1273066"/>
            <a:ext cx="4412594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Warning a child could die due to illegal drugs in vapes</a:t>
            </a:r>
            <a:br>
              <a:rPr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CFEF84D-C3A7-A534-3D2B-A15D6EA45C3C}"/>
              </a:ext>
            </a:extLst>
          </p:cNvPr>
          <p:cNvSpPr/>
          <p:nvPr/>
        </p:nvSpPr>
        <p:spPr>
          <a:xfrm>
            <a:off x="9326880" y="3545243"/>
            <a:ext cx="2487295" cy="2979484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CC201F9-0914-006E-D4C0-92E96866723A}"/>
              </a:ext>
            </a:extLst>
          </p:cNvPr>
          <p:cNvSpPr txBox="1"/>
          <p:nvPr/>
        </p:nvSpPr>
        <p:spPr>
          <a:xfrm>
            <a:off x="9450938" y="4316993"/>
            <a:ext cx="2239177" cy="1600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Dolenni </a:t>
            </a: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 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Fêps anghyfreithlon ac anghyfreithiol</a:t>
            </a: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Y Gyfraith a'r Rheoliadau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0A53CEE-B767-88B0-E51B-88A9586AE8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41" y="3144454"/>
            <a:ext cx="4044926" cy="32568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350275-04FE-D0C8-F274-C9C06DDDD6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789">
            <a:off x="5125381" y="265059"/>
            <a:ext cx="4940801" cy="38924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B791446-345E-FC74-8EA2-231C97AD8199}"/>
              </a:ext>
            </a:extLst>
          </p:cNvPr>
          <p:cNvSpPr txBox="1"/>
          <p:nvPr/>
        </p:nvSpPr>
        <p:spPr>
          <a:xfrm rot="21355394">
            <a:off x="2026696" y="3873323"/>
            <a:ext cx="3349652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poblogrwydd </a:t>
            </a:r>
            <a:r>
              <a:rPr lang="cy-GB" sz="1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fepio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ymhlith pobl ifanc wedi codi yn sgil pryder am </a:t>
            </a:r>
            <a:r>
              <a:rPr lang="cy-GB" sz="1200" b="0" i="0" strike="noStrike" cap="none" spc="0" baseline="0" dirty="0">
                <a:solidFill>
                  <a:schemeClr val="accent1"/>
                </a:solidFill>
                <a:effectLst/>
                <a:latin typeface="Ubuntu"/>
                <a:ea typeface="Ubuntu"/>
                <a:cs typeface="Ubuntu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fêps</a:t>
            </a:r>
            <a:r>
              <a:rPr lang="cy-GB" sz="1200" b="0" i="0" strike="noStrike" cap="none" spc="0" dirty="0">
                <a:solidFill>
                  <a:schemeClr val="accent1"/>
                </a:solidFill>
                <a:effectLst/>
                <a:latin typeface="Ubuntu"/>
                <a:ea typeface="Ubuntu"/>
                <a:cs typeface="Ubuntu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anghyfreithlon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, sy’n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cynnwys gormod o nicotin, uwchlaw’r terfyn cyfreithiol, a </a:t>
            </a:r>
            <a:r>
              <a:rPr lang="cy-GB" sz="1200" b="0" i="0" strike="noStrike" cap="none" spc="0" baseline="0" dirty="0">
                <a:solidFill>
                  <a:schemeClr val="accent1"/>
                </a:solidFill>
                <a:effectLst/>
                <a:latin typeface="Ubuntu"/>
                <a:ea typeface="Ubuntu"/>
                <a:cs typeface="Ubuntu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metelau fel plwm a nicel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.' Beth rydyn ni'n ei wybod am y metelau hyn? Sut maen nhw'n effeithio ar ein hiechyd?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45734F-1693-B45E-B7EE-9ED4B6ACA92F}"/>
              </a:ext>
            </a:extLst>
          </p:cNvPr>
          <p:cNvSpPr txBox="1"/>
          <p:nvPr/>
        </p:nvSpPr>
        <p:spPr>
          <a:xfrm>
            <a:off x="5605531" y="803044"/>
            <a:ext cx="424668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"Yr hyn rydyn ni'n ei ddarganfod yw bod pobl wedi ymyrryd â rhai </a:t>
            </a:r>
            <a:r>
              <a:rPr lang="cy-GB" sz="1200" b="0" i="1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</a:t>
            </a:r>
            <a:r>
              <a:rPr lang="cy-GB" sz="1200" b="0" i="1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bod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THC neu sbeis</a:t>
            </a:r>
            <a:r>
              <a:rPr lang="cy-GB" sz="1200" b="0" i="1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ynddyn nhw.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Rydyn ni'n gweld bod llawer o'r plant yma yn cael </a:t>
            </a:r>
            <a:r>
              <a:rPr lang="cy-GB" sz="1200" i="1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fêps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 wledydd eraill, lle bydd ganddyn nhw ganran uwch o nicotin sydd heb ei awdurdodi yn y DU, a gall hynny wneud y plant yma, nad ydyn nhw wedi arfer smygu, yn sâl iawn yn gyflym iawn."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Beth sy'n eich poeni am hyn? A oes unrhyw beth y gallwn ni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ei wneud i wneud plant a phobl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ifanc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fwy diogel?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1344A72-2B58-D409-0C9D-30F4798FEB73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9464CE56-6745-ACF1-FAF3-4A058498E8DF}"/>
              </a:ext>
            </a:extLst>
          </p:cNvPr>
          <p:cNvSpPr txBox="1"/>
          <p:nvPr/>
        </p:nvSpPr>
        <p:spPr>
          <a:xfrm>
            <a:off x="330457" y="2747901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</p:spTree>
    <p:extLst>
      <p:ext uri="{BB962C8B-B14F-4D97-AF65-F5344CB8AC3E}">
        <p14:creationId xmlns:p14="http://schemas.microsoft.com/office/powerpoint/2010/main" val="6979378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815C0-E45B-80DD-0585-DDA7C6337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9FB18A0F-1B5F-CFC5-E9AC-8A378D1D6DB3}"/>
              </a:ext>
            </a:extLst>
          </p:cNvPr>
          <p:cNvSpPr txBox="1"/>
          <p:nvPr/>
        </p:nvSpPr>
        <p:spPr>
          <a:xfrm>
            <a:off x="304879" y="1273066"/>
            <a:ext cx="5279490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Congo cobalt: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TikTokers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quit vaping over mining concerns</a:t>
            </a:r>
            <a:br>
              <a:rPr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6184B27-FF29-F9C9-A674-D8956D87444E}"/>
              </a:ext>
            </a:extLst>
          </p:cNvPr>
          <p:cNvSpPr/>
          <p:nvPr/>
        </p:nvSpPr>
        <p:spPr>
          <a:xfrm>
            <a:off x="9326880" y="3545243"/>
            <a:ext cx="2487295" cy="2979484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52E9B47-3D71-8077-57CF-667C2B8D7494}"/>
              </a:ext>
            </a:extLst>
          </p:cNvPr>
          <p:cNvSpPr txBox="1"/>
          <p:nvPr/>
        </p:nvSpPr>
        <p:spPr>
          <a:xfrm>
            <a:off x="9450938" y="4157294"/>
            <a:ext cx="2239177" cy="17553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Dolenni i 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Taith fêp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Effaith amgylcheddol</a:t>
            </a: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Cymorth i roi'r gorau i fêpio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2C171A-CFB1-C4C6-FB16-1F2E966A42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6958">
            <a:off x="6149659" y="611584"/>
            <a:ext cx="3728650" cy="27799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068EEF-A99C-B43D-590D-DCB8A6A7C966}"/>
              </a:ext>
            </a:extLst>
          </p:cNvPr>
          <p:cNvSpPr txBox="1"/>
          <p:nvPr/>
        </p:nvSpPr>
        <p:spPr>
          <a:xfrm rot="162352">
            <a:off x="6708822" y="1338233"/>
            <a:ext cx="2990043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Sut ydych chi'n teimlo am y rheswm pam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mae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Micah yn rhoi'r gorau i fepio mewn 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"ymdrech i helpu [Gweriniaeth Ddemocrataidd] Congo"? </a:t>
            </a:r>
            <a:endParaRPr lang="en-US" sz="1200" i="1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C537FF-65FD-D0E6-6AA0-BFE0395879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903" y="3079009"/>
            <a:ext cx="4872594" cy="34457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9BA33DE-0D7B-FC6B-D271-7092E668CEB3}"/>
              </a:ext>
            </a:extLst>
          </p:cNvPr>
          <p:cNvSpPr txBox="1"/>
          <p:nvPr/>
        </p:nvSpPr>
        <p:spPr>
          <a:xfrm rot="21328136">
            <a:off x="1983841" y="3707909"/>
            <a:ext cx="41738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yr erthygl, mae Micah yn dweud: “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Rwy'n credu bod gen i'r gallu i ledaenu ymwybyddiaeth ac mae'r cyfryngau cymdeithasol yn offeryn cyfathrebu anhygoel o bwerus, felly beth am ei ddefnyddio?"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Trafodwch rym y cyfryngau cymdeithasol. A all neges un person ddylanwadu ar weithredoedd rhywun arall? A yw penderfyniad un person i fepio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neu beidio fepio yn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effeithio ar eraill? Sut?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17D46A5-0135-23A5-3683-BBFCBE5F6B45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94308205-9B37-8448-79A2-B9653C332262}"/>
              </a:ext>
            </a:extLst>
          </p:cNvPr>
          <p:cNvSpPr txBox="1"/>
          <p:nvPr/>
        </p:nvSpPr>
        <p:spPr>
          <a:xfrm>
            <a:off x="330457" y="2747901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</p:spTree>
    <p:extLst>
      <p:ext uri="{BB962C8B-B14F-4D97-AF65-F5344CB8AC3E}">
        <p14:creationId xmlns:p14="http://schemas.microsoft.com/office/powerpoint/2010/main" val="401016808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A44D7-5970-78D7-5C5C-8AEE3BE6D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614CEEF9-A72F-FAFB-2281-BE88C9BEB361}"/>
              </a:ext>
            </a:extLst>
          </p:cNvPr>
          <p:cNvSpPr txBox="1"/>
          <p:nvPr/>
        </p:nvSpPr>
        <p:spPr>
          <a:xfrm>
            <a:off x="304879" y="1273066"/>
            <a:ext cx="4412594" cy="12026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Tobacco firm calls for tougher rules on vapes</a:t>
            </a:r>
            <a:br>
              <a:rPr lang="en-US" sz="2400" dirty="0"/>
            </a:br>
            <a:br>
              <a:rPr sz="2400" dirty="0"/>
            </a:b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- Newyddion y BBC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CBC5FFD-F3A7-77FC-D617-FB32B9AA250D}"/>
              </a:ext>
            </a:extLst>
          </p:cNvPr>
          <p:cNvSpPr/>
          <p:nvPr/>
        </p:nvSpPr>
        <p:spPr>
          <a:xfrm>
            <a:off x="9326880" y="4103327"/>
            <a:ext cx="2487295" cy="2421400"/>
          </a:xfrm>
          <a:prstGeom prst="roundRect">
            <a:avLst>
              <a:gd name="adj" fmla="val 40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6E8AA2E-4F3E-A3BC-3E39-C94B33E80D94}"/>
              </a:ext>
            </a:extLst>
          </p:cNvPr>
          <p:cNvSpPr txBox="1"/>
          <p:nvPr/>
        </p:nvSpPr>
        <p:spPr>
          <a:xfrm>
            <a:off x="9450938" y="4230474"/>
            <a:ext cx="2239177" cy="160902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cy-GB" sz="1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Dolenni i adnoddau eraill: </a:t>
            </a:r>
            <a:br>
              <a:rPr sz="1400" dirty="0"/>
            </a:br>
            <a:endParaRPr lang="en-US" sz="1400" dirty="0">
              <a:cs typeface="Calibri"/>
            </a:endParaRP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Y Diwydiant, Marchnata </a:t>
            </a:r>
            <a:br>
              <a:rPr sz="1400" dirty="0">
                <a:hlinkClick r:id="rId3"/>
              </a:rPr>
            </a:b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a Hysbysebu</a:t>
            </a:r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</a:rPr>
              <a:t> </a:t>
            </a:r>
          </a:p>
          <a:p>
            <a:r>
              <a:rPr lang="cy-GB" sz="1400" b="0" i="1" u="sng" strike="noStrike" cap="none" spc="0" baseline="0" dirty="0">
                <a:solidFill>
                  <a:srgbClr val="A6A6A6"/>
                </a:solidFill>
                <a:effectLst/>
                <a:uFill>
                  <a:solidFill>
                    <a:srgbClr val="A6A6A6"/>
                  </a:solidFill>
                </a:uFill>
                <a:latin typeface="Ubuntu"/>
                <a:ea typeface="Ubuntu"/>
                <a:cs typeface="Ubuntu"/>
                <a:hlinkClick r:id="rId3"/>
              </a:rPr>
              <a:t>Pryderon Iechyd Fêpio</a:t>
            </a:r>
            <a:endParaRPr lang="cy-GB" sz="1400" b="0" i="1" u="sng" strike="noStrike" cap="none" spc="0" baseline="0" dirty="0">
              <a:solidFill>
                <a:srgbClr val="A6A6A6"/>
              </a:solidFill>
              <a:effectLst/>
              <a:uFill>
                <a:solidFill>
                  <a:srgbClr val="A6A6A6"/>
                </a:solidFill>
              </a:uFill>
              <a:latin typeface="Ubuntu"/>
              <a:ea typeface="Ubuntu"/>
              <a:cs typeface="Ubuntu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A629F7-8D72-F6E2-5840-83D6316C38F4}"/>
              </a:ext>
            </a:extLst>
          </p:cNvPr>
          <p:cNvSpPr/>
          <p:nvPr/>
        </p:nvSpPr>
        <p:spPr>
          <a:xfrm>
            <a:off x="304879" y="2734407"/>
            <a:ext cx="2379108" cy="346075"/>
          </a:xfrm>
          <a:prstGeom prst="roundRect">
            <a:avLst>
              <a:gd name="adj" fmla="val 102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BDFBD42-52ED-30B5-CE28-CD3B29B3A44B}"/>
              </a:ext>
            </a:extLst>
          </p:cNvPr>
          <p:cNvSpPr txBox="1"/>
          <p:nvPr/>
        </p:nvSpPr>
        <p:spPr>
          <a:xfrm>
            <a:off x="330457" y="2747901"/>
            <a:ext cx="2344738" cy="3460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cy-GB" sz="14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Cwestiynau i'w trafod: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8A5748-EEB4-6EE4-676E-ED5500B5392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250">
            <a:off x="1713515" y="3201170"/>
            <a:ext cx="4112938" cy="33115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0F3D54-C50E-08D1-4955-02FE332210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9879">
            <a:off x="5554946" y="513547"/>
            <a:ext cx="4459617" cy="35133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2D9BE42-9F2E-51CF-C438-F52FC8304AB1}"/>
              </a:ext>
            </a:extLst>
          </p:cNvPr>
          <p:cNvSpPr txBox="1"/>
          <p:nvPr/>
        </p:nvSpPr>
        <p:spPr>
          <a:xfrm rot="21418528">
            <a:off x="2126640" y="3667711"/>
            <a:ext cx="32859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erthygl yn adrodd bod y cwmni BAT eisiau gwahardd blasau 'diodydd meddal, blasau melys neu flas pwdin fel ‘gummy bear’ neu cgndi-fflos, gan ddweud eu bod yn apelio’n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‘</a:t>
            </a:r>
            <a:r>
              <a:rPr lang="cy-GB" sz="12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unigryw'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i'r ifanc. Nid yw BAT yn gwerthu'r blasau hyn. Beth yw cymhelliad BAT? Ai lleihau'r risg o niwed i blant a phobl ifanc?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91D406-5A35-21E2-B32F-E2C1E7C11610}"/>
              </a:ext>
            </a:extLst>
          </p:cNvPr>
          <p:cNvSpPr txBox="1"/>
          <p:nvPr/>
        </p:nvSpPr>
        <p:spPr>
          <a:xfrm>
            <a:off x="5937079" y="1090760"/>
            <a:ext cx="36953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'Mae BAT eisiau gwahardd delweddau cartŵn ar becynnau. Ond nid yw'n cefnogi gwahardd deunydd pecynnu lliwgar, na hysbysebu na noddi chwaraeon'. BAT sy'n noddi'r tîm rasys</a:t>
            </a:r>
            <a:r>
              <a:rPr lang="cy-GB" sz="1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modur </a:t>
            </a:r>
            <a:r>
              <a:rPr lang="cy-GB" sz="1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McLaren</a:t>
            </a:r>
            <a:r>
              <a:rPr lang="cy-GB" sz="1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Pam ydych chi'n credu bod BAT yn cefnogi gwaharddiad ar rai elfennau fel delweddau cartŵn ond nid ar hysbysebu na noddi chwaraeon? </a:t>
            </a:r>
            <a:endParaRPr lang="en-US" sz="1200" dirty="0">
              <a:solidFill>
                <a:schemeClr val="accent1"/>
              </a:solidFill>
              <a:latin typeface="Ubuntu" panose="020B0504030602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25876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C74C76-A103-4BA4-95EE-7E7813DB37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1D40E2-39F5-4F62-9EBF-EB650C2C6A0F}">
  <ds:schemaRefs>
    <ds:schemaRef ds:uri="http://schemas.microsoft.com/office/2006/documentManagement/types"/>
    <ds:schemaRef ds:uri="http://schemas.microsoft.com/office/2006/metadata/properties"/>
    <ds:schemaRef ds:uri="bbd7921a-042b-4eb0-b7a0-a3fc5587e9ac"/>
    <ds:schemaRef ds:uri="d6550f9a-f14e-418b-a53a-e888529f43ac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882862E-EC06-4678-B46B-56E27A45291F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1472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Rebecca Hopkins (Public Health Wales - No. 2 Capital Quarter)</cp:lastModifiedBy>
  <cp:revision>65</cp:revision>
  <dcterms:created xsi:type="dcterms:W3CDTF">2024-01-29T16:09:21Z</dcterms:created>
  <dcterms:modified xsi:type="dcterms:W3CDTF">2024-06-05T06:42:48Z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  <property fmtid="{D5CDD505-2E9C-101B-9397-08002B2CF9AE}" pid="3" name="MediaServiceImageTags">
    <vt:lpwstr/>
  </property>
</Properties>
</file>