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9" r:id="rId5"/>
  </p:sldIdLst>
  <p:sldSz cx="21386800" cy="15122525"/>
  <p:notesSz cx="6808788" cy="9940925"/>
  <p:defaultTextStyle>
    <a:defPPr>
      <a:defRPr lang="en-US"/>
    </a:defPPr>
    <a:lvl1pPr algn="l" defTabSz="2085975" rtl="0" fontAlgn="base">
      <a:spcBef>
        <a:spcPct val="0"/>
      </a:spcBef>
      <a:spcAft>
        <a:spcPct val="0"/>
      </a:spcAft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1042988" indent="-585788" algn="l" defTabSz="2085975" rtl="0" fontAlgn="base">
      <a:spcBef>
        <a:spcPct val="0"/>
      </a:spcBef>
      <a:spcAft>
        <a:spcPct val="0"/>
      </a:spcAft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2085975" indent="-1171575" algn="l" defTabSz="2085975" rtl="0" fontAlgn="base">
      <a:spcBef>
        <a:spcPct val="0"/>
      </a:spcBef>
      <a:spcAft>
        <a:spcPct val="0"/>
      </a:spcAft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3128963" indent="-1757363" algn="l" defTabSz="2085975" rtl="0" fontAlgn="base">
      <a:spcBef>
        <a:spcPct val="0"/>
      </a:spcBef>
      <a:spcAft>
        <a:spcPct val="0"/>
      </a:spcAft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4171950" indent="-2343150" algn="l" defTabSz="2085975" rtl="0" fontAlgn="base">
      <a:spcBef>
        <a:spcPct val="0"/>
      </a:spcBef>
      <a:spcAft>
        <a:spcPct val="0"/>
      </a:spcAft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41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67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1660"/>
    <a:srgbClr val="751E5F"/>
    <a:srgbClr val="901660"/>
    <a:srgbClr val="F37021"/>
    <a:srgbClr val="00AE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33" d="100"/>
          <a:sy n="33" d="100"/>
        </p:scale>
        <p:origin x="1740" y="108"/>
      </p:cViewPr>
      <p:guideLst>
        <p:guide orient="horz" pos="4763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 defTabSz="208912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 defTabSz="208912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E26BFF-C52F-4565-82A3-71D8A000EEB3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6125"/>
            <a:ext cx="52720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6712" cy="4471987"/>
          </a:xfrm>
          <a:prstGeom prst="rect">
            <a:avLst/>
          </a:prstGeom>
        </p:spPr>
        <p:txBody>
          <a:bodyPr vert="horz" lIns="91568" tIns="45784" rIns="91568" bIns="45784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6888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 defTabSz="208912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6888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 defTabSz="208912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2E5ED26-82C1-4C83-BCBB-292AC0E536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2085975" rtl="0" eaLnBrk="0" fontAlgn="base" hangingPunct="0">
      <a:spcBef>
        <a:spcPct val="30000"/>
      </a:spcBef>
      <a:spcAft>
        <a:spcPct val="0"/>
      </a:spcAft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1042988" algn="l" defTabSz="2085975" rtl="0" eaLnBrk="0" fontAlgn="base" hangingPunct="0">
      <a:spcBef>
        <a:spcPct val="30000"/>
      </a:spcBef>
      <a:spcAft>
        <a:spcPct val="0"/>
      </a:spcAft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2085975" algn="l" defTabSz="2085975" rtl="0" eaLnBrk="0" fontAlgn="base" hangingPunct="0">
      <a:spcBef>
        <a:spcPct val="30000"/>
      </a:spcBef>
      <a:spcAft>
        <a:spcPct val="0"/>
      </a:spcAft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3128963" algn="l" defTabSz="2085975" rtl="0" eaLnBrk="0" fontAlgn="base" hangingPunct="0">
      <a:spcBef>
        <a:spcPct val="30000"/>
      </a:spcBef>
      <a:spcAft>
        <a:spcPct val="0"/>
      </a:spcAft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4171950" algn="l" defTabSz="2085975" rtl="0" eaLnBrk="0" fontAlgn="base" hangingPunct="0">
      <a:spcBef>
        <a:spcPct val="30000"/>
      </a:spcBef>
      <a:spcAft>
        <a:spcPct val="0"/>
      </a:spcAft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5215509" algn="l" defTabSz="208620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6258611" algn="l" defTabSz="208620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7301713" algn="l" defTabSz="208620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8344814" algn="l" defTabSz="208620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010" y="4697786"/>
            <a:ext cx="18178780" cy="32415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8020" y="8569431"/>
            <a:ext cx="1497076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43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86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29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72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15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58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01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3448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718E6-BDFF-402E-8DFC-8EAD4F7333BF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68154-F58D-4316-8F75-E2405CFC5D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739CE-CF82-4647-BAB8-BFD7471F39C5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3AB13-9CDF-4935-A462-59FAB43A80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264736" y="1333724"/>
            <a:ext cx="11254060" cy="284527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2553" y="1333724"/>
            <a:ext cx="33405737" cy="284527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8152B-F380-49E8-AA85-7F7B9B09BA58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F8DE4-B033-4BCA-8E34-65086922DF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EEF5A-8349-41A7-9905-B8FFFBE48DEF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64EA4-2142-434A-BCFB-685869DF1E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410" y="9717624"/>
            <a:ext cx="18178780" cy="3003501"/>
          </a:xfrm>
        </p:spPr>
        <p:txBody>
          <a:bodyPr anchor="t"/>
          <a:lstStyle>
            <a:lvl1pPr algn="l">
              <a:defRPr sz="91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9410" y="6409573"/>
            <a:ext cx="18178780" cy="3308051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43102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86204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2930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7240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1550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5861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0171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34481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4C942-4339-4F3B-B57E-D46FAEDAD0B2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EC798-E9D9-4C8A-A534-9FF20EC218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2554" y="7781802"/>
            <a:ext cx="22329898" cy="22004674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88899" y="7781802"/>
            <a:ext cx="22329898" cy="22004674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4A35B-B0DF-481E-9A67-932045085CE9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77839-EE93-4176-B4C3-BC0E4A6853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0" y="605602"/>
            <a:ext cx="1924812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3385067"/>
            <a:ext cx="9449551" cy="1410734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340" y="4795801"/>
            <a:ext cx="9449551" cy="8712956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64198" y="3385067"/>
            <a:ext cx="9453263" cy="1410734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4198" y="4795801"/>
            <a:ext cx="9453263" cy="8712956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AFF0E-93F4-4A4E-905C-F68B9A932FE9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E3D7A-022C-445E-A05E-72E85F9C85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ACE15-EBE3-4049-8F7F-32C5C0C9376B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13870-3009-4E41-A9E5-1A82C60D57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14161-A705-4AFB-9EE7-69B3D2A2F79B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862C1-691F-41B7-8A64-7A9CB5F0CD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1" y="602100"/>
            <a:ext cx="7036110" cy="2562428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1645" y="602102"/>
            <a:ext cx="11955815" cy="12906656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9341" y="3164530"/>
            <a:ext cx="7036110" cy="10344228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59D44-C2DB-4B9D-972B-32476165A706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214EC-8DA3-4A87-868C-5ABC6AF00C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962" y="10585767"/>
            <a:ext cx="12832080" cy="124971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962" y="1351226"/>
            <a:ext cx="12832080" cy="9073515"/>
          </a:xfrm>
        </p:spPr>
        <p:txBody>
          <a:bodyPr rtlCol="0">
            <a:normAutofit/>
          </a:bodyPr>
          <a:lstStyle>
            <a:lvl1pPr marL="0" indent="0">
              <a:buNone/>
              <a:defRPr sz="7300"/>
            </a:lvl1pPr>
            <a:lvl2pPr marL="1043102" indent="0">
              <a:buNone/>
              <a:defRPr sz="6400"/>
            </a:lvl2pPr>
            <a:lvl3pPr marL="2086204" indent="0">
              <a:buNone/>
              <a:defRPr sz="5500"/>
            </a:lvl3pPr>
            <a:lvl4pPr marL="3129305" indent="0">
              <a:buNone/>
              <a:defRPr sz="4600"/>
            </a:lvl4pPr>
            <a:lvl5pPr marL="4172407" indent="0">
              <a:buNone/>
              <a:defRPr sz="4600"/>
            </a:lvl5pPr>
            <a:lvl6pPr marL="5215509" indent="0">
              <a:buNone/>
              <a:defRPr sz="4600"/>
            </a:lvl6pPr>
            <a:lvl7pPr marL="6258611" indent="0">
              <a:buNone/>
              <a:defRPr sz="4600"/>
            </a:lvl7pPr>
            <a:lvl8pPr marL="7301713" indent="0">
              <a:buNone/>
              <a:defRPr sz="4600"/>
            </a:lvl8pPr>
            <a:lvl9pPr marL="8344814" indent="0">
              <a:buNone/>
              <a:defRPr sz="46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962" y="11835477"/>
            <a:ext cx="12832080" cy="1774795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569C8-BC90-4671-A3F9-8CB8294FBEB3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C7320-7B7C-4760-A87B-ABF0AFE186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9975" y="604838"/>
            <a:ext cx="192468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08620" tIns="104310" rIns="208620" bIns="1043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9975" y="3529013"/>
            <a:ext cx="19246850" cy="997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08620" tIns="104310" rIns="208620" bIns="1043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9975" y="14016038"/>
            <a:ext cx="4989513" cy="804862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l" defTabSz="2086204" fontAlgn="auto">
              <a:spcBef>
                <a:spcPts val="0"/>
              </a:spcBef>
              <a:spcAft>
                <a:spcPts val="0"/>
              </a:spcAft>
              <a:defRPr sz="27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5AB388-D328-44CA-B6EB-5EE98750C8DF}" type="datetimeFigureOut">
              <a:rPr lang="en-GB"/>
              <a:pPr>
                <a:defRPr/>
              </a:pPr>
              <a:t>09/07/2021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07263" y="14016038"/>
            <a:ext cx="6772275" cy="804862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ctr" defTabSz="2086204" fontAlgn="auto">
              <a:spcBef>
                <a:spcPts val="0"/>
              </a:spcBef>
              <a:spcAft>
                <a:spcPts val="0"/>
              </a:spcAft>
              <a:defRPr sz="27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27313" y="14016038"/>
            <a:ext cx="4989512" cy="804862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r" defTabSz="2086204" fontAlgn="auto">
              <a:spcBef>
                <a:spcPts val="0"/>
              </a:spcBef>
              <a:spcAft>
                <a:spcPts val="0"/>
              </a:spcAft>
              <a:defRPr sz="27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992524-265A-4E80-B044-57E16C7323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5975" rtl="0" eaLnBrk="0" fontAlgn="base" hangingPunct="0">
        <a:spcBef>
          <a:spcPct val="0"/>
        </a:spcBef>
        <a:spcAft>
          <a:spcPct val="0"/>
        </a:spcAft>
        <a:defRPr sz="10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2085975" rtl="0" eaLnBrk="0" fontAlgn="base" hangingPunct="0">
        <a:spcBef>
          <a:spcPct val="0"/>
        </a:spcBef>
        <a:spcAft>
          <a:spcPct val="0"/>
        </a:spcAft>
        <a:defRPr sz="10000">
          <a:solidFill>
            <a:schemeClr val="tx1"/>
          </a:solidFill>
          <a:latin typeface="Calibri" pitchFamily="34" charset="0"/>
        </a:defRPr>
      </a:lvl2pPr>
      <a:lvl3pPr algn="ctr" defTabSz="2085975" rtl="0" eaLnBrk="0" fontAlgn="base" hangingPunct="0">
        <a:spcBef>
          <a:spcPct val="0"/>
        </a:spcBef>
        <a:spcAft>
          <a:spcPct val="0"/>
        </a:spcAft>
        <a:defRPr sz="10000">
          <a:solidFill>
            <a:schemeClr val="tx1"/>
          </a:solidFill>
          <a:latin typeface="Calibri" pitchFamily="34" charset="0"/>
        </a:defRPr>
      </a:lvl3pPr>
      <a:lvl4pPr algn="ctr" defTabSz="2085975" rtl="0" eaLnBrk="0" fontAlgn="base" hangingPunct="0">
        <a:spcBef>
          <a:spcPct val="0"/>
        </a:spcBef>
        <a:spcAft>
          <a:spcPct val="0"/>
        </a:spcAft>
        <a:defRPr sz="10000">
          <a:solidFill>
            <a:schemeClr val="tx1"/>
          </a:solidFill>
          <a:latin typeface="Calibri" pitchFamily="34" charset="0"/>
        </a:defRPr>
      </a:lvl4pPr>
      <a:lvl5pPr algn="ctr" defTabSz="2085975" rtl="0" eaLnBrk="0" fontAlgn="base" hangingPunct="0">
        <a:spcBef>
          <a:spcPct val="0"/>
        </a:spcBef>
        <a:spcAft>
          <a:spcPct val="0"/>
        </a:spcAft>
        <a:defRPr sz="10000">
          <a:solidFill>
            <a:schemeClr val="tx1"/>
          </a:solidFill>
          <a:latin typeface="Calibri" pitchFamily="34" charset="0"/>
        </a:defRPr>
      </a:lvl5pPr>
      <a:lvl6pPr marL="457200" algn="ctr" defTabSz="2085975" rtl="0" fontAlgn="base">
        <a:spcBef>
          <a:spcPct val="0"/>
        </a:spcBef>
        <a:spcAft>
          <a:spcPct val="0"/>
        </a:spcAft>
        <a:defRPr sz="10000">
          <a:solidFill>
            <a:schemeClr val="tx1"/>
          </a:solidFill>
          <a:latin typeface="Calibri" pitchFamily="34" charset="0"/>
        </a:defRPr>
      </a:lvl6pPr>
      <a:lvl7pPr marL="914400" algn="ctr" defTabSz="2085975" rtl="0" fontAlgn="base">
        <a:spcBef>
          <a:spcPct val="0"/>
        </a:spcBef>
        <a:spcAft>
          <a:spcPct val="0"/>
        </a:spcAft>
        <a:defRPr sz="10000">
          <a:solidFill>
            <a:schemeClr val="tx1"/>
          </a:solidFill>
          <a:latin typeface="Calibri" pitchFamily="34" charset="0"/>
        </a:defRPr>
      </a:lvl7pPr>
      <a:lvl8pPr marL="1371600" algn="ctr" defTabSz="2085975" rtl="0" fontAlgn="base">
        <a:spcBef>
          <a:spcPct val="0"/>
        </a:spcBef>
        <a:spcAft>
          <a:spcPct val="0"/>
        </a:spcAft>
        <a:defRPr sz="10000">
          <a:solidFill>
            <a:schemeClr val="tx1"/>
          </a:solidFill>
          <a:latin typeface="Calibri" pitchFamily="34" charset="0"/>
        </a:defRPr>
      </a:lvl8pPr>
      <a:lvl9pPr marL="1828800" algn="ctr" defTabSz="2085975" rtl="0" fontAlgn="base">
        <a:spcBef>
          <a:spcPct val="0"/>
        </a:spcBef>
        <a:spcAft>
          <a:spcPct val="0"/>
        </a:spcAft>
        <a:defRPr sz="10000">
          <a:solidFill>
            <a:schemeClr val="tx1"/>
          </a:solidFill>
          <a:latin typeface="Calibri" pitchFamily="34" charset="0"/>
        </a:defRPr>
      </a:lvl9pPr>
    </p:titleStyle>
    <p:bodyStyle>
      <a:lvl1pPr marL="781050" indent="-781050" algn="l" defTabSz="20859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693863" indent="-650875" algn="l" defTabSz="20859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06675" indent="-520700" algn="l" defTabSz="20859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49663" indent="-520700" algn="l" defTabSz="20859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692650" indent="-520700" algn="l" defTabSz="208597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37060" indent="-521551" algn="l" defTabSz="2086204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780162" indent="-521551" algn="l" defTabSz="2086204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823264" indent="-521551" algn="l" defTabSz="2086204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866365" indent="-521551" algn="l" defTabSz="2086204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43102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86204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29305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72407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15509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58611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01713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344814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0" y="0"/>
            <a:ext cx="21386800" cy="15122525"/>
            <a:chOff x="0" y="0"/>
            <a:chExt cx="21386800" cy="15122525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0" y="0"/>
              <a:ext cx="21382038" cy="3097213"/>
              <a:chOff x="0" y="0"/>
              <a:chExt cx="21382038" cy="3916902"/>
            </a:xfrm>
            <a:solidFill>
              <a:schemeClr val="bg1"/>
            </a:solidFill>
          </p:grpSpPr>
          <p:sp>
            <p:nvSpPr>
              <p:cNvPr id="8" name="Rectangle 7"/>
              <p:cNvSpPr/>
              <p:nvPr/>
            </p:nvSpPr>
            <p:spPr>
              <a:xfrm>
                <a:off x="0" y="0"/>
                <a:ext cx="10688638" cy="391690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20862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4400" dirty="0">
                  <a:latin typeface="Aharoni" pitchFamily="2" charset="-79"/>
                  <a:cs typeface="Aharoni" pitchFamily="2" charset="-79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612280" y="0"/>
                <a:ext cx="20769758" cy="391690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defTabSz="20862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400" dirty="0">
                    <a:solidFill>
                      <a:srgbClr val="751660"/>
                    </a:solidFill>
                    <a:latin typeface="Aharoni" pitchFamily="2" charset="-79"/>
                    <a:cs typeface="Aharoni" pitchFamily="2" charset="-79"/>
                  </a:rPr>
                  <a:t>DIWRNOD EWROPEAIDD </a:t>
                </a:r>
              </a:p>
              <a:p>
                <a:pPr defTabSz="208620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6400" dirty="0">
                    <a:solidFill>
                      <a:srgbClr val="751660"/>
                    </a:solidFill>
                    <a:latin typeface="Aharoni" pitchFamily="2" charset="-79"/>
                    <a:cs typeface="Aharoni" pitchFamily="2" charset="-79"/>
                  </a:rPr>
                  <a:t>YMWYBYDDIAETH O WRTHFIOTIGAU</a:t>
                </a:r>
              </a:p>
            </p:txBody>
          </p:sp>
        </p:grpSp>
        <p:pic>
          <p:nvPicPr>
            <p:cNvPr id="2051" name="294a86bc-c8bf-46ad-9135-a76dd1af8fbe" descr="image002"/>
            <p:cNvPicPr>
              <a:picLocks noChangeAspect="1" noChangeArrowheads="1"/>
            </p:cNvPicPr>
            <p:nvPr/>
          </p:nvPicPr>
          <p:blipFill>
            <a:blip r:embed="rId2" cstate="print">
              <a:lum contrast="20000"/>
            </a:blip>
            <a:srcRect l="11433" t="27831" r="11053" b="36269"/>
            <a:stretch>
              <a:fillRect/>
            </a:stretch>
          </p:blipFill>
          <p:spPr bwMode="auto">
            <a:xfrm>
              <a:off x="15589944" y="865188"/>
              <a:ext cx="2635805" cy="1727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2775" y="4465638"/>
              <a:ext cx="6551613" cy="5708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0" y="3097213"/>
              <a:ext cx="21382038" cy="925512"/>
            </a:xfrm>
            <a:prstGeom prst="rect">
              <a:avLst/>
            </a:prstGeom>
            <a:solidFill>
              <a:srgbClr val="7516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208620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5400" dirty="0">
                <a:latin typeface="Aharoni" pitchFamily="2" charset="-79"/>
                <a:cs typeface="Aharoni" pitchFamily="2" charset="-79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13128625"/>
              <a:ext cx="21386800" cy="1993900"/>
            </a:xfrm>
            <a:prstGeom prst="rect">
              <a:avLst/>
            </a:prstGeom>
            <a:solidFill>
              <a:srgbClr val="7516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08620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4400" dirty="0">
                  <a:latin typeface="Aharoni" pitchFamily="2" charset="-79"/>
                  <a:cs typeface="Aharoni" pitchFamily="2" charset="-79"/>
                </a:rPr>
                <a:t>MAE EICH CAMAU’N DIOGELU GWRTHFIOTIGAU, DEWCH AT EICH GILYDD YN</a:t>
              </a:r>
            </a:p>
            <a:p>
              <a:pPr algn="ctr" defTabSz="208620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4400" u="sng" dirty="0" smtClean="0">
                  <a:latin typeface="Aharoni" pitchFamily="2" charset="-79"/>
                  <a:cs typeface="Aharoni" pitchFamily="2" charset="-79"/>
                </a:rPr>
                <a:t>WWW.IECHYDCYHOEDDUSCYMRU.ORG/GWARCHEIDWAD-GWRTHFIOTIGAU</a:t>
              </a:r>
              <a:endParaRPr lang="en-GB" sz="4400" u="sng" dirty="0">
                <a:latin typeface="Aharoni" pitchFamily="2" charset="-79"/>
                <a:cs typeface="Aharoni" pitchFamily="2" charset="-79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7453313" y="4241333"/>
              <a:ext cx="13177191" cy="86485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defTabSz="208620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3600" b="1" dirty="0">
                  <a:solidFill>
                    <a:srgbClr val="751E5F"/>
                  </a:solidFill>
                  <a:latin typeface="Arial" pitchFamily="34" charset="0"/>
                  <a:cs typeface="Arial" pitchFamily="34" charset="0"/>
                </a:rPr>
                <a:t>Beth yw ymwrthedd gwrthfiotig?</a:t>
              </a:r>
            </a:p>
            <a:p>
              <a:pPr marL="571500" indent="-571500" algn="just" defTabSz="2086204" fontAlgn="auto">
                <a:spcBef>
                  <a:spcPts val="0"/>
                </a:spcBef>
                <a:spcAft>
                  <a:spcPts val="0"/>
                </a:spcAft>
                <a:buClr>
                  <a:srgbClr val="F37021"/>
                </a:buClr>
                <a:buFont typeface="Arial" pitchFamily="34" charset="0"/>
                <a:buChar char="•"/>
                <a:defRPr/>
              </a:pPr>
              <a:r>
                <a:rPr lang="en-GB" sz="3200" dirty="0">
                  <a:latin typeface="Arial" pitchFamily="34" charset="0"/>
                  <a:cs typeface="Arial" pitchFamily="34" charset="0"/>
                </a:rPr>
                <a:t>Pan fydd bacteria yn addasu ac yn datblygu mewn ffordd i’w diogelu eu hunain rhag cael eu lladd gan wrthfiotigau</a:t>
              </a:r>
            </a:p>
            <a:p>
              <a:pPr marL="571500" indent="-571500" algn="just" defTabSz="2086204" fontAlgn="auto">
                <a:spcBef>
                  <a:spcPts val="0"/>
                </a:spcBef>
                <a:spcAft>
                  <a:spcPts val="0"/>
                </a:spcAft>
                <a:buClr>
                  <a:srgbClr val="F37021"/>
                </a:buClr>
                <a:buFont typeface="Arial" pitchFamily="34" charset="0"/>
                <a:buChar char="•"/>
                <a:defRPr/>
              </a:pPr>
              <a:r>
                <a:rPr lang="en-GB" sz="3200" dirty="0">
                  <a:latin typeface="Arial" pitchFamily="34" charset="0"/>
                  <a:cs typeface="Arial" pitchFamily="34" charset="0"/>
                </a:rPr>
                <a:t>mae bacteria yn fwy tebygol o ddatblygu ymwrthedd pan or-ddefnyddir gwrthfiotigau neu pan na chânt eu defnyddio fel y’u rhagnodwyd</a:t>
              </a:r>
            </a:p>
            <a:p>
              <a:pPr algn="just" defTabSz="2086204" fontAlgn="auto"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defRPr/>
              </a:pPr>
              <a:r>
                <a:rPr lang="en-GB" sz="3600" b="1" dirty="0">
                  <a:solidFill>
                    <a:srgbClr val="751E5F"/>
                  </a:solidFill>
                  <a:latin typeface="Arial" pitchFamily="34" charset="0"/>
                  <a:cs typeface="Arial" pitchFamily="34" charset="0"/>
                </a:rPr>
                <a:t>Pam fod hyn yn broblem?</a:t>
              </a:r>
            </a:p>
            <a:p>
              <a:pPr marL="571500" indent="-571500" algn="just" defTabSz="2086204" fontAlgn="auto">
                <a:spcBef>
                  <a:spcPts val="0"/>
                </a:spcBef>
                <a:spcAft>
                  <a:spcPts val="0"/>
                </a:spcAft>
                <a:buClr>
                  <a:srgbClr val="F37021"/>
                </a:buClr>
                <a:buFont typeface="Arial" pitchFamily="34" charset="0"/>
                <a:buChar char="•"/>
                <a:defRPr/>
              </a:pPr>
              <a:r>
                <a:rPr lang="en-GB" sz="3200" dirty="0">
                  <a:latin typeface="Arial" pitchFamily="34" charset="0"/>
                  <a:cs typeface="Arial" pitchFamily="34" charset="0"/>
                </a:rPr>
                <a:t>Mae heintiau a achosir gan ymwrthedd gwrthfiotig yn anoddach eu trin a hynny’n arwain at gynnydd mewn lefelau afiechyd a marwolaeth ac arosiadau hirach mewn ysbytai</a:t>
              </a:r>
            </a:p>
            <a:p>
              <a:pPr marL="571500" indent="-571500" algn="just" defTabSz="2086204" fontAlgn="auto">
                <a:spcBef>
                  <a:spcPts val="0"/>
                </a:spcBef>
                <a:spcAft>
                  <a:spcPts val="0"/>
                </a:spcAft>
                <a:buClr>
                  <a:srgbClr val="F37021"/>
                </a:buClr>
                <a:buFont typeface="Arial" pitchFamily="34" charset="0"/>
                <a:buChar char="•"/>
                <a:defRPr/>
              </a:pPr>
              <a:r>
                <a:rPr lang="en-GB" sz="3200" dirty="0">
                  <a:latin typeface="Arial" pitchFamily="34" charset="0"/>
                  <a:cs typeface="Arial" pitchFamily="34" charset="0"/>
                </a:rPr>
                <a:t>mae llawdriniaethau fel llawfeddygaeth esgyrn, y galon neu’r coluddion, a thriniaethau fel cemotherapi i gyd yn gofyn am wrthfiotigau i fod yn llwyddiannus.  Os na fydd eich gwrthfiotigau’n gweithio fe ddaw’r dulliau hyn yn amhosib heb berygl o haint</a:t>
              </a:r>
            </a:p>
            <a:p>
              <a:pPr algn="just" defTabSz="2086204" fontAlgn="auto"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defRPr/>
              </a:pPr>
              <a:r>
                <a:rPr lang="en-GB" sz="3600" b="1" dirty="0">
                  <a:solidFill>
                    <a:srgbClr val="751E5F"/>
                  </a:solidFill>
                  <a:latin typeface="Arial" pitchFamily="34" charset="0"/>
                  <a:cs typeface="Arial" pitchFamily="34" charset="0"/>
                </a:rPr>
                <a:t>Beth allaf i ei wneud?</a:t>
              </a:r>
            </a:p>
            <a:p>
              <a:pPr marL="571500" indent="-571500" algn="just" defTabSz="2086204" fontAlgn="auto">
                <a:spcBef>
                  <a:spcPts val="0"/>
                </a:spcBef>
                <a:spcAft>
                  <a:spcPts val="0"/>
                </a:spcAft>
                <a:buClr>
                  <a:srgbClr val="F37021"/>
                </a:buClr>
                <a:buFont typeface="Arial" pitchFamily="34" charset="0"/>
                <a:buChar char="•"/>
                <a:defRPr/>
              </a:pPr>
              <a:r>
                <a:rPr lang="en-GB" sz="3200" dirty="0">
                  <a:latin typeface="Arial" pitchFamily="34" charset="0"/>
                  <a:cs typeface="Arial" pitchFamily="34" charset="0"/>
                </a:rPr>
                <a:t>Dod yn Warcheidwad Gwrthfiotig drwy ddewis llw i gymryd cam syml a all helpu i atal datblygiad a lledaeniad ymwrthedd gwrthfiotig</a:t>
              </a:r>
              <a:endParaRPr lang="en-GB" sz="3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2775" y="3097213"/>
              <a:ext cx="20774025" cy="908050"/>
            </a:xfrm>
            <a:prstGeom prst="rect">
              <a:avLst/>
            </a:prstGeom>
            <a:solidFill>
              <a:srgbClr val="7516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208620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5400" dirty="0">
                  <a:latin typeface="Arial Black" pitchFamily="34" charset="0"/>
                  <a:cs typeface="Aharoni" pitchFamily="2" charset="-79"/>
                </a:rPr>
                <a:t>TACHWEDD 18</a:t>
              </a:r>
              <a:r>
                <a:rPr lang="en-GB" sz="5400" dirty="0">
                  <a:latin typeface="Aharoni" pitchFamily="2" charset="-79"/>
                  <a:cs typeface="Aharoni" pitchFamily="2" charset="-79"/>
                </a:rPr>
                <a:t> 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84288" y="11585574"/>
              <a:ext cx="3214688" cy="5842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Datblygwyd gan</a:t>
              </a:r>
            </a:p>
          </p:txBody>
        </p:sp>
        <p:pic>
          <p:nvPicPr>
            <p:cNvPr id="2058" name="Picture 11" descr="Z:\AMRS &amp; HCAI Programme\PB WORK-SPECIFIC GROUPS\ESPAUR OVERSIGHT GROUP\SG - EAAD 2014\Logos\PHE_3268_SML_AW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89375" y="11031538"/>
              <a:ext cx="2638425" cy="1643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9" name="Picture 11" descr="O:\Templates and Logos\Public Health Wales logo.jpg"/>
            <p:cNvPicPr>
              <a:picLocks noChangeAspect="1" noChangeArrowheads="1"/>
            </p:cNvPicPr>
            <p:nvPr/>
          </p:nvPicPr>
          <p:blipFill>
            <a:blip r:embed="rId5" cstate="print"/>
            <a:srcRect r="53477"/>
            <a:stretch>
              <a:fillRect/>
            </a:stretch>
          </p:blipFill>
          <p:spPr bwMode="auto">
            <a:xfrm>
              <a:off x="18470264" y="1081089"/>
              <a:ext cx="2599233" cy="1308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8"/>
            <p:cNvSpPr txBox="1">
              <a:spLocks noChangeArrowheads="1"/>
            </p:cNvSpPr>
            <p:nvPr/>
          </p:nvSpPr>
          <p:spPr bwMode="auto">
            <a:xfrm>
              <a:off x="540272" y="7705278"/>
              <a:ext cx="6768752" cy="24314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6000" b="1" dirty="0">
                  <a:latin typeface="Aharoni" pitchFamily="2" charset="-79"/>
                  <a:cs typeface="Aharoni" pitchFamily="2" charset="-79"/>
                </a:rPr>
                <a:t>GWARCHEIDWAD </a:t>
              </a:r>
              <a:r>
                <a:rPr lang="en-GB" sz="6000" b="1" dirty="0">
                  <a:solidFill>
                    <a:srgbClr val="F37021"/>
                  </a:solidFill>
                  <a:latin typeface="Aharoni" pitchFamily="2" charset="-79"/>
                  <a:cs typeface="Aharoni" pitchFamily="2" charset="-79"/>
                </a:rPr>
                <a:t>GWRTHFIOTIGAU</a:t>
              </a:r>
            </a:p>
            <a:p>
              <a:r>
                <a:rPr lang="en-GB" sz="1600" b="1" dirty="0">
                  <a:latin typeface="Aharoni" pitchFamily="2" charset="-79"/>
                  <a:cs typeface="Aharoni" pitchFamily="2" charset="-79"/>
                </a:rPr>
                <a:t>CEFNOGAETH Y DEYRNAS UNEDIG I DDIWRNOD YMWYBYDDIAETH O WRTHFIOTIGAU</a:t>
              </a:r>
              <a:endParaRPr lang="en-GB" sz="1600" dirty="0">
                <a:solidFill>
                  <a:srgbClr val="F37021"/>
                </a:solidFill>
                <a:latin typeface="Aharoni" pitchFamily="2" charset="-79"/>
                <a:cs typeface="Aharoni" pitchFamily="2" charset="-79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HE Colours">
      <a:dk1>
        <a:sysClr val="windowText" lastClr="000000"/>
      </a:dk1>
      <a:lt1>
        <a:sysClr val="window" lastClr="FFFFFF"/>
      </a:lt1>
      <a:dk2>
        <a:srgbClr val="98002E"/>
      </a:dk2>
      <a:lt2>
        <a:srgbClr val="00AE9E"/>
      </a:lt2>
      <a:accent1>
        <a:srgbClr val="00AE9E"/>
      </a:accent1>
      <a:accent2>
        <a:srgbClr val="98002E"/>
      </a:accent2>
      <a:accent3>
        <a:srgbClr val="000000"/>
      </a:accent3>
      <a:accent4>
        <a:srgbClr val="FF0000"/>
      </a:accent4>
      <a:accent5>
        <a:srgbClr val="FFFF00"/>
      </a:accent5>
      <a:accent6>
        <a:srgbClr val="7030A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3AF7D7DB59EE4C8CFD2784F0D35080" ma:contentTypeVersion="14" ma:contentTypeDescription="Create a new document." ma:contentTypeScope="" ma:versionID="9725b4a03682dedd922456aa87bf495d">
  <xsd:schema xmlns:xsd="http://www.w3.org/2001/XMLSchema" xmlns:xs="http://www.w3.org/2001/XMLSchema" xmlns:p="http://schemas.microsoft.com/office/2006/metadata/properties" xmlns:ns3="6ba82b21-b8ae-4551-a7f0-4b25afc78e30" xmlns:ns4="1769b6d0-5fe4-4170-87f4-c140bd8af994" targetNamespace="http://schemas.microsoft.com/office/2006/metadata/properties" ma:root="true" ma:fieldsID="8904365b49de095f01d689044a55b05d" ns3:_="" ns4:_="">
    <xsd:import namespace="6ba82b21-b8ae-4551-a7f0-4b25afc78e30"/>
    <xsd:import namespace="1769b6d0-5fe4-4170-87f4-c140bd8af99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2b21-b8ae-4551-a7f0-4b25afc78e3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69b6d0-5fe4-4170-87f4-c140bd8af9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D1673EC-DAD1-4BD3-A5A4-3CCEBD8520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a82b21-b8ae-4551-a7f0-4b25afc78e30"/>
    <ds:schemaRef ds:uri="1769b6d0-5fe4-4170-87f4-c140bd8af9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B33A77-8C21-4F6A-A61D-4E822A23D0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CA65C2-361E-4146-96E8-5546EA3F9582}">
  <ds:schemaRefs>
    <ds:schemaRef ds:uri="6ba82b21-b8ae-4551-a7f0-4b25afc78e30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1769b6d0-5fe4-4170-87f4-c140bd8af994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10122</TotalTime>
  <Words>178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Aharoni</vt:lpstr>
      <vt:lpstr>Arial</vt:lpstr>
      <vt:lpstr>Arial Black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Bhattacharya</dc:creator>
  <cp:lastModifiedBy>Morgane Richards (Public Health Wales - No. 2 Capital Quarter)</cp:lastModifiedBy>
  <cp:revision>67</cp:revision>
  <cp:lastPrinted>2014-08-18T09:03:09Z</cp:lastPrinted>
  <dcterms:created xsi:type="dcterms:W3CDTF">2014-08-01T14:44:05Z</dcterms:created>
  <dcterms:modified xsi:type="dcterms:W3CDTF">2021-07-09T11:00:22Z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0x0101008D3AF7D7DB59EE4C8CFD2784F0D35080</vt:lpwstr>
  </property>
</Properties>
</file>