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4"/>
  </p:sldMasterIdLst>
  <p:notesMasterIdLst>
    <p:notesMasterId r:id="rId7"/>
  </p:notesMasterIdLst>
  <p:sldIdLst>
    <p:sldId id="267" r:id="rId5"/>
    <p:sldId id="26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002E"/>
    <a:srgbClr val="00AE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 autoAdjust="0"/>
    <p:restoredTop sz="89237" autoAdjust="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949E6C6-4B8F-4672-8CF4-FB16948CBE13}" type="datetimeFigureOut">
              <a:rPr lang="en-US"/>
              <a:pPr>
                <a:defRPr/>
              </a:pPr>
              <a:t>7/9/2021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AE0CBF3-2A0A-4409-B599-FEFEAF974B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171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ヒラギノ角ゴ Pro W3" pitchFamily="8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Calibri" pitchFamily="34" charset="0"/>
              </a:rPr>
              <a:t>Mae’r sleid yma â’r</a:t>
            </a:r>
            <a:r>
              <a:rPr lang="en-GB" baseline="0" dirty="0" smtClean="0">
                <a:latin typeface="Calibri" pitchFamily="34" charset="0"/>
              </a:rPr>
              <a:t> fideo YouTube wedi’i fewnblannu.  Mae’n ymddangos fel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  <a:sym typeface="Zapf Dingbats"/>
              </a:rPr>
              <a:t>.  Mae hyn yn arferol, bydd yn arddangos y fideo pan fyddwch yn dewis ‘preview (slideshow) mode’.  Mae’n </a:t>
            </a:r>
            <a:r>
              <a:rPr lang="en-GB" b="1" dirty="0" smtClean="0">
                <a:latin typeface="Calibri" pitchFamily="34" charset="0"/>
                <a:sym typeface="Zapf Dingbats"/>
              </a:rPr>
              <a:t>rhaid </a:t>
            </a:r>
            <a:r>
              <a:rPr lang="en-GB" b="0" baseline="0" dirty="0" smtClean="0">
                <a:latin typeface="Calibri" pitchFamily="34" charset="0"/>
                <a:sym typeface="Zapf Dingbats"/>
              </a:rPr>
              <a:t> i chi fod â chysylltiad rhyngrwyd wrth gyflwyno os yw’r nodwedd hon i weithio.</a:t>
            </a:r>
            <a:endParaRPr lang="en-GB" dirty="0" smtClean="0">
              <a:latin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E0CBF3-2A0A-4409-B599-FEFEAF974B8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03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773238"/>
            <a:ext cx="9144000" cy="508476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628775"/>
            <a:ext cx="9144000" cy="144463"/>
          </a:xfrm>
          <a:prstGeom prst="rect">
            <a:avLst/>
          </a:prstGeom>
          <a:solidFill>
            <a:srgbClr val="00AE9E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000" y="2132856"/>
            <a:ext cx="7633648" cy="2084543"/>
          </a:xfrm>
          <a:ln>
            <a:noFill/>
          </a:ln>
        </p:spPr>
        <p:txBody>
          <a:bodyPr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00" y="6021288"/>
            <a:ext cx="7633648" cy="33833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1 line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72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088000"/>
            <a:ext cx="8028000" cy="4064455"/>
          </a:xfrm>
        </p:spPr>
        <p:txBody>
          <a:bodyPr/>
          <a:lstStyle>
            <a:lvl1pPr>
              <a:spcBef>
                <a:spcPts val="1200"/>
              </a:spcBef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2565FA6D-D4C8-4C4C-AC4B-3269734D34D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2 line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628000"/>
            <a:ext cx="8028000" cy="3537304"/>
          </a:xfrm>
        </p:spPr>
        <p:txBody>
          <a:bodyPr/>
          <a:lstStyle>
            <a:lvl1pPr>
              <a:spcBef>
                <a:spcPts val="1200"/>
              </a:spcBef>
              <a:defRPr>
                <a:solidFill>
                  <a:srgbClr val="00AE9E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F71B5A3E-AB5C-4394-BB97-07D04CB99A2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1 line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648000"/>
          </a:xfrm>
        </p:spPr>
        <p:txBody>
          <a:bodyPr anchor="t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088000"/>
            <a:ext cx="3924000" cy="4068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088000"/>
            <a:ext cx="3924000" cy="4068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BAADB3B0-2D09-4AA3-A340-09780B82849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(2 lines) and Two Co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8028000" cy="1188000"/>
          </a:xfrm>
        </p:spPr>
        <p:txBody>
          <a:bodyPr anchor="t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000" y="2628000"/>
            <a:ext cx="3924000" cy="3564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000" y="2628000"/>
            <a:ext cx="3924000" cy="3564000"/>
          </a:xfrm>
        </p:spPr>
        <p:txBody>
          <a:bodyPr/>
          <a:lstStyle>
            <a:lvl1pPr>
              <a:defRPr sz="1800" baseline="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55FD54BE-53AE-43A8-A8D2-A8E4EFCA2A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1367999"/>
            <a:ext cx="8028000" cy="4788000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3C92E8B8-980F-4FD9-89A2-235B13F5AFD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000" y="1368000"/>
            <a:ext cx="3077896" cy="670396"/>
          </a:xfrm>
        </p:spPr>
        <p:txBody>
          <a:bodyPr anchor="t" anchorCtr="0"/>
          <a:lstStyle>
            <a:lvl1pPr algn="l">
              <a:defRPr sz="1800" b="0" i="0" spc="0" baseline="0"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368001"/>
            <a:ext cx="4799138" cy="4788000"/>
          </a:xfrm>
        </p:spPr>
        <p:txBody>
          <a:bodyPr/>
          <a:lstStyle>
            <a:lvl1pPr>
              <a:defRPr sz="18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4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8000" y="2132856"/>
            <a:ext cx="3077896" cy="4032448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D02A3ABA-32EC-4D50-B075-F06DC786BAF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773238"/>
            <a:ext cx="9144000" cy="508476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1628775"/>
            <a:ext cx="9144000" cy="1444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6" name="Picture 9" descr="PHE_3268_SML_AW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1260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000" y="1800000"/>
            <a:ext cx="8028000" cy="4377600"/>
          </a:xfrm>
        </p:spPr>
        <p:txBody>
          <a:bodyPr/>
          <a:lstStyle>
            <a:lvl1pPr marL="0" indent="0">
              <a:buNone/>
              <a:defRPr sz="3600" b="0" i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34F5B560-165B-4748-8F10-4294154EB5E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087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EB4B846C-37E1-4198-8614-DFE920AB1F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7213" y="274638"/>
            <a:ext cx="8029575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57213" y="1600200"/>
            <a:ext cx="80295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3"/>
            <a:r>
              <a:rPr lang="en-US" dirty="0"/>
              <a:t>Third </a:t>
            </a:r>
            <a:r>
              <a:rPr lang="en-US" dirty="0" smtClean="0"/>
              <a:t>level</a:t>
            </a:r>
          </a:p>
          <a:p>
            <a:pPr lvl="4"/>
            <a:r>
              <a:rPr lang="en-US" dirty="0" smtClean="0"/>
              <a:t>Fourth </a:t>
            </a:r>
            <a:r>
              <a:rPr lang="en-US" dirty="0"/>
              <a:t>level</a:t>
            </a:r>
          </a:p>
          <a:p>
            <a:pPr lvl="5"/>
            <a:r>
              <a:rPr lang="en-US" dirty="0" smtClean="0"/>
              <a:t>Fifth </a:t>
            </a:r>
            <a:r>
              <a:rPr lang="en-US" dirty="0"/>
              <a:t>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45F8D313-CCBE-49D6-A3BC-57B1848DFB5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00113" y="6308725"/>
            <a:ext cx="8064375" cy="54927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Presentation title - edit in Header and Footer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50">
          <a:solidFill>
            <a:srgbClr val="00AE9E"/>
          </a:solidFill>
          <a:latin typeface="+mj-lt"/>
          <a:ea typeface="ヒラギノ角ゴ Pro W3" pitchFamily="84" charset="-128"/>
          <a:cs typeface="ヒラギノ角ゴ Pro W3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Font typeface="Arial" pitchFamily="84" charset="0"/>
        <a:defRPr kern="1200" baseline="0">
          <a:solidFill>
            <a:srgbClr val="00AE9E"/>
          </a:solidFill>
          <a:latin typeface="Arial" pitchFamily="34" charset="0"/>
          <a:ea typeface="ヒラギノ角ゴ Pro W3" pitchFamily="84" charset="-128"/>
          <a:cs typeface="ヒラギノ角ゴ Pro W3" pitchFamily="84" charset="-128"/>
        </a:defRPr>
      </a:lvl1pPr>
      <a:lvl2pPr marL="354013" indent="-176213" algn="l" rtl="0" eaLnBrk="0" fontAlgn="base" hangingPunct="0">
        <a:spcBef>
          <a:spcPts val="600"/>
        </a:spcBef>
        <a:spcAft>
          <a:spcPct val="0"/>
        </a:spcAft>
        <a:defRPr kern="1200" baseline="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2pPr>
      <a:lvl3pPr marL="215900" indent="-215900" algn="l" rtl="0" eaLnBrk="0" fontAlgn="base" hangingPunct="0">
        <a:spcBef>
          <a:spcPts val="600"/>
        </a:spcBef>
        <a:spcAft>
          <a:spcPct val="0"/>
        </a:spcAft>
        <a:buFont typeface="Arial" pitchFamily="84" charset="0"/>
        <a:buChar char="•"/>
        <a:defRPr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3pPr>
      <a:lvl4pPr marL="625475" indent="-190500" algn="l" rtl="0" eaLnBrk="0" fontAlgn="base" hangingPunct="0">
        <a:spcBef>
          <a:spcPts val="6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4pPr>
      <a:lvl5pPr marL="1073150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5pPr>
      <a:lvl6pPr marL="1520825" indent="-187325" algn="l" defTabSz="914400" rtl="0" eaLnBrk="1" latinLnBrk="0" hangingPunct="1">
        <a:spcBef>
          <a:spcPct val="20000"/>
        </a:spcBef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Dod yn Warcheidwad Gwrthfiotigau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62000" y="2178168"/>
            <a:ext cx="4158472" cy="4131152"/>
          </a:xfrm>
        </p:spPr>
        <p:txBody>
          <a:bodyPr>
            <a:normAutofit fontScale="92500" lnSpcReduction="10000"/>
          </a:bodyPr>
          <a:lstStyle/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Cynhelir</a:t>
            </a:r>
            <a:r>
              <a:rPr lang="en-GB" sz="1400" b="1" dirty="0" smtClean="0">
                <a:solidFill>
                  <a:schemeClr val="tx1"/>
                </a:solidFill>
              </a:rPr>
              <a:t> Diwrnod Ewropeaidd Ymwybyddiaeth o Wrthfiotigau</a:t>
            </a:r>
            <a:r>
              <a:rPr lang="en-GB" sz="1400" b="1" dirty="0">
                <a:solidFill>
                  <a:schemeClr val="tx1"/>
                </a:solidFill>
              </a:rPr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yn flynyddol ar </a:t>
            </a:r>
            <a:r>
              <a:rPr lang="en-GB" sz="1400" b="1" dirty="0" smtClean="0">
                <a:solidFill>
                  <a:schemeClr val="tx1"/>
                </a:solidFill>
              </a:rPr>
              <a:t>Dachwedd 18 </a:t>
            </a:r>
            <a:endParaRPr lang="en-GB" sz="1400" dirty="0">
              <a:solidFill>
                <a:schemeClr val="tx1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A chithau’n Warcheidwad Gwrthfiotigau</a:t>
            </a:r>
            <a:r>
              <a:rPr lang="en-GB" sz="1400" dirty="0" smtClean="0">
                <a:solidFill>
                  <a:schemeClr val="tx1"/>
                </a:solidFill>
              </a:rPr>
              <a:t>, dewiswch addewid syml sy’n seiliedig ar weithred ac annog eraill i ymuno â chi i ddiogelu gwrthfiotigau yn erbyn bygythiad cynyddol ymwrthedd i wrthfiotigau ar: </a:t>
            </a:r>
            <a:r>
              <a:rPr lang="en-GB" sz="1400" b="1" dirty="0" smtClean="0">
                <a:solidFill>
                  <a:srgbClr val="98002E"/>
                </a:solidFill>
              </a:rPr>
              <a:t>www.iechydcyhoedduscymru.org/gwarcheidwad-gwrthfiotigau </a:t>
            </a:r>
            <a:endParaRPr lang="en-GB" sz="1400" b="1" dirty="0">
              <a:solidFill>
                <a:srgbClr val="98002E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Mae adnoddau a deunydd hyrwyddol </a:t>
            </a:r>
            <a:r>
              <a:rPr lang="en-GB" sz="1400" dirty="0" smtClean="0">
                <a:solidFill>
                  <a:schemeClr val="tx1"/>
                </a:solidFill>
              </a:rPr>
              <a:t>i gynnal gweithgareddau lleol ar gyfer Gwarcheidwaid Gwrthfiotigau a Dyddiau Ymwybyddiaeth Ewropeaidd  o Wrthfiotigau ar gael drwy gwefan.</a:t>
            </a:r>
            <a:endParaRPr lang="en-GB" sz="1400" b="1" dirty="0">
              <a:solidFill>
                <a:schemeClr val="tx1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Sefydlwyd yr ymgyrch Gwarcheidwad Gwrthfiotigau gan Iechyd Cyhoeddus Lloegr i wella gwybodaeth gyhoeddus a phroffesiynol a symbylu ymgysylltiad o ran mynd i’r afael ag ymwrthedd i wrthfiotigau </a:t>
            </a:r>
            <a:endParaRPr lang="en-GB" sz="1400" dirty="0">
              <a:solidFill>
                <a:schemeClr val="tx1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Iechyd Cyhoeddus Lloegr sy’n arwain cydlyniad gweithgareddau Diwrnod Ewropeaidd Ymwybyddiaeth o Wrthfiotigau yn Lloegr mewn cydweithrediad â DEFRA, yr Adran Iechyd, gweinyddiaethau datganoledig, a sefydliadau proffesiynol eraill.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fld id="{3C92E8B8-980F-4FD9-89A2-235B13F5AFD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3529" y="6308725"/>
            <a:ext cx="8820472" cy="54927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\  Dewch yn Warcheidwad Gwrthfiotigau ar: </a:t>
            </a:r>
            <a:r>
              <a:rPr lang="en-GB" u="sng" dirty="0" smtClean="0"/>
              <a:t>www.iechydcyhoedduscymru.org/gwarcheidwad-gwrthfiotigau</a:t>
            </a:r>
            <a:endParaRPr lang="en-US" u="sng" dirty="0" smtClean="0"/>
          </a:p>
          <a:p>
            <a:endParaRPr lang="en-US" u="sng" dirty="0">
              <a:uFill>
                <a:solidFill>
                  <a:schemeClr val="bg1"/>
                </a:solidFill>
              </a:u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09" y="3284984"/>
            <a:ext cx="4248472" cy="2840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O:\Templates and Logos\Public Health Wales logo.jpg"/>
          <p:cNvPicPr>
            <a:picLocks noChangeAspect="1" noChangeArrowheads="1"/>
          </p:cNvPicPr>
          <p:nvPr/>
        </p:nvPicPr>
        <p:blipFill>
          <a:blip r:embed="rId3" cstate="print"/>
          <a:srcRect r="16405"/>
          <a:stretch>
            <a:fillRect/>
          </a:stretch>
        </p:blipFill>
        <p:spPr bwMode="auto">
          <a:xfrm>
            <a:off x="5796136" y="332656"/>
            <a:ext cx="2981132" cy="83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447663" y="1988840"/>
            <a:ext cx="4052329" cy="1286273"/>
            <a:chOff x="447663" y="1988840"/>
            <a:chExt cx="4052329" cy="1286273"/>
          </a:xfrm>
        </p:grpSpPr>
        <p:pic>
          <p:nvPicPr>
            <p:cNvPr id="9" name="Picture 3" descr="Z:\AMRS &amp; HCAI Programme\PB WORK-SPECIFIC GROUPS\ESPAUR OVERSIGHT GROUP\SG - EAAD 2014\Logos\AntibioticGuardian-Landscape -Large-300dpi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863"/>
            <a:stretch>
              <a:fillRect/>
            </a:stretch>
          </p:blipFill>
          <p:spPr bwMode="auto">
            <a:xfrm>
              <a:off x="447663" y="1988840"/>
              <a:ext cx="1748073" cy="1286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8"/>
            <p:cNvSpPr txBox="1">
              <a:spLocks noChangeAspect="1" noChangeArrowheads="1"/>
            </p:cNvSpPr>
            <p:nvPr/>
          </p:nvSpPr>
          <p:spPr bwMode="auto">
            <a:xfrm>
              <a:off x="2051720" y="2060848"/>
              <a:ext cx="2448272" cy="9233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latin typeface="Aharoni" pitchFamily="2" charset="-79"/>
                  <a:cs typeface="Aharoni" pitchFamily="2" charset="-79"/>
                </a:rPr>
                <a:t>GWARCHEIDWAD </a:t>
              </a:r>
              <a:endParaRPr lang="en-GB" sz="2000" b="1" dirty="0" smtClean="0">
                <a:latin typeface="Aharoni" pitchFamily="2" charset="-79"/>
                <a:cs typeface="Aharoni" pitchFamily="2" charset="-79"/>
              </a:endParaRPr>
            </a:p>
            <a:p>
              <a:r>
                <a:rPr lang="en-GB" sz="2000" b="1" dirty="0" smtClean="0">
                  <a:solidFill>
                    <a:srgbClr val="F37021"/>
                  </a:solidFill>
                  <a:latin typeface="Aharoni" pitchFamily="2" charset="-79"/>
                  <a:cs typeface="Aharoni" pitchFamily="2" charset="-79"/>
                </a:rPr>
                <a:t>GWRTHFIOTIGAU</a:t>
              </a:r>
              <a:endParaRPr lang="en-GB" sz="2000" b="1" dirty="0">
                <a:solidFill>
                  <a:srgbClr val="F37021"/>
                </a:solidFill>
                <a:latin typeface="Aharoni" pitchFamily="2" charset="-79"/>
                <a:cs typeface="Aharoni" pitchFamily="2" charset="-79"/>
              </a:endParaRPr>
            </a:p>
            <a:p>
              <a:r>
                <a:rPr lang="en-GB" sz="700" b="1" dirty="0">
                  <a:latin typeface="Aharoni" pitchFamily="2" charset="-79"/>
                  <a:cs typeface="Aharoni" pitchFamily="2" charset="-79"/>
                </a:rPr>
                <a:t>CEFNOGAETH Y DEYRNAS UNEDIG I DDIWRNOD </a:t>
              </a:r>
              <a:r>
                <a:rPr lang="en-GB" sz="700" b="1" dirty="0" smtClean="0">
                  <a:latin typeface="Aharoni" pitchFamily="2" charset="-79"/>
                  <a:cs typeface="Aharoni" pitchFamily="2" charset="-79"/>
                </a:rPr>
                <a:t>YMWYBYDDIAETH </a:t>
              </a:r>
              <a:r>
                <a:rPr lang="en-GB" sz="700" b="1" dirty="0">
                  <a:latin typeface="Aharoni" pitchFamily="2" charset="-79"/>
                  <a:cs typeface="Aharoni" pitchFamily="2" charset="-79"/>
                </a:rPr>
                <a:t>O WRTHFIOTIGAU</a:t>
              </a:r>
              <a:endParaRPr lang="en-GB" sz="700" dirty="0">
                <a:solidFill>
                  <a:srgbClr val="F37021"/>
                </a:solidFill>
                <a:latin typeface="Aharoni" pitchFamily="2" charset="-79"/>
                <a:cs typeface="Aharoni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916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Dewch yn Warcheidwad Gwrthfiotigau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62000" y="2060848"/>
            <a:ext cx="4158472" cy="4131152"/>
          </a:xfrm>
        </p:spPr>
        <p:txBody>
          <a:bodyPr>
            <a:normAutofit fontScale="92500" lnSpcReduction="10000"/>
          </a:bodyPr>
          <a:lstStyle/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Cynhelir</a:t>
            </a:r>
            <a:r>
              <a:rPr lang="en-GB" sz="1400" b="1" dirty="0" smtClean="0">
                <a:solidFill>
                  <a:schemeClr val="tx1"/>
                </a:solidFill>
              </a:rPr>
              <a:t> Diwrnod Ewropeaidd Ymwybyddiaeth o Wrthfiotigau</a:t>
            </a:r>
            <a:r>
              <a:rPr lang="en-GB" sz="1400" dirty="0" smtClean="0">
                <a:solidFill>
                  <a:schemeClr val="tx1"/>
                </a:solidFill>
              </a:rPr>
              <a:t> yn flynyddol ar </a:t>
            </a:r>
            <a:r>
              <a:rPr lang="en-GB" sz="1400" b="1" dirty="0" smtClean="0">
                <a:solidFill>
                  <a:schemeClr val="tx1"/>
                </a:solidFill>
              </a:rPr>
              <a:t>Dachwedd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b="1" dirty="0" smtClean="0">
                <a:solidFill>
                  <a:schemeClr val="tx1"/>
                </a:solidFill>
              </a:rPr>
              <a:t>18</a:t>
            </a:r>
            <a:endParaRPr lang="en-GB" sz="1400" dirty="0">
              <a:solidFill>
                <a:schemeClr val="tx1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b="1" dirty="0">
                <a:solidFill>
                  <a:schemeClr val="tx1"/>
                </a:solidFill>
              </a:rPr>
              <a:t>A chithau’n Warcheidwad Gwrthfiotigau</a:t>
            </a:r>
            <a:r>
              <a:rPr lang="en-GB" sz="1400" dirty="0">
                <a:solidFill>
                  <a:schemeClr val="tx1"/>
                </a:solidFill>
              </a:rPr>
              <a:t>, dewiswch addewid syml sy’n seiliedig ar weithred ac annog eraill i ymuno â chi i ddiogelu gwrthfiotigau yn erbyn bygythiad cynyddol ymwrthedd i wrthfiotigau ar: </a:t>
            </a:r>
            <a:r>
              <a:rPr lang="en-GB" sz="1400" b="1" dirty="0" smtClean="0">
                <a:solidFill>
                  <a:srgbClr val="98002E"/>
                </a:solidFill>
              </a:rPr>
              <a:t>www.iechydcyhoedduscymru.org/gwarcheidwad-gwrthfiotigau</a:t>
            </a:r>
            <a:endParaRPr lang="en-GB" sz="1400" b="1" dirty="0">
              <a:solidFill>
                <a:schemeClr val="bg2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b="1" dirty="0">
                <a:solidFill>
                  <a:schemeClr val="tx1"/>
                </a:solidFill>
              </a:rPr>
              <a:t>Mae adnoddau a deunydd hyrwyddol </a:t>
            </a:r>
            <a:r>
              <a:rPr lang="en-GB" sz="1400" dirty="0">
                <a:solidFill>
                  <a:schemeClr val="tx1"/>
                </a:solidFill>
              </a:rPr>
              <a:t>i gynnal gweithgareddau lleol ar gyfer Gwarcheidwaid Gwrthfiotigau a Dyddiau Ymwybyddiaeth Ewropeaidd  o Wrthfiotigau ar gael drwy </a:t>
            </a:r>
            <a:r>
              <a:rPr lang="en-GB" sz="1400" dirty="0" smtClean="0">
                <a:solidFill>
                  <a:schemeClr val="tx1"/>
                </a:solidFill>
              </a:rPr>
              <a:t>gwefan.</a:t>
            </a:r>
            <a:endParaRPr lang="en-GB" sz="1400" b="1" dirty="0" smtClean="0">
              <a:solidFill>
                <a:schemeClr val="bg2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Sefydlwyd yr ymgyrch Gwarcheidwad Gwrthfiotigau gan Iechyd Cyhoeddus Lloegr i wella gwybodaeth gyhoeddus a phroffesiynol a symbylu ymgysylltiad o ran mynd i’r afael ag ymwrthedd i wrthfiotigau 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endParaRPr lang="en-GB" sz="1400" dirty="0">
              <a:solidFill>
                <a:schemeClr val="tx1"/>
              </a:solidFill>
            </a:endParaRPr>
          </a:p>
          <a:p>
            <a:pPr marL="177800" indent="-166688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Iechyd Cyhoeddus Lloegr sy’n arwain cydlyniad gweithgareddau Diwrnod Ewropeaidd Ymwybyddiaeth o Wrthfiotigau yn Lloegr mewn cydweithrediad â </a:t>
            </a:r>
            <a:r>
              <a:rPr lang="en-GB" sz="1400" dirty="0" smtClean="0">
                <a:solidFill>
                  <a:schemeClr val="tx1"/>
                </a:solidFill>
              </a:rPr>
              <a:t>DEFRA, </a:t>
            </a:r>
            <a:r>
              <a:rPr lang="en-GB" sz="1400" dirty="0">
                <a:solidFill>
                  <a:schemeClr val="tx1"/>
                </a:solidFill>
              </a:rPr>
              <a:t>yr Adran Iechyd, gweinyddiaethau datganoledig, a sefydliadau proffesiynol eraill.</a:t>
            </a:r>
          </a:p>
          <a:p>
            <a:pPr marL="11112" indent="0">
              <a:spcBef>
                <a:spcPts val="0"/>
              </a:spcBef>
              <a:spcAft>
                <a:spcPts val="600"/>
              </a:spcAft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</a:t>
            </a:r>
            <a:fld id="{3C92E8B8-980F-4FD9-89A2-235B13F5AFD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Dewch </a:t>
            </a:r>
            <a:r>
              <a:rPr lang="en-US" dirty="0" err="1" smtClean="0"/>
              <a:t>yn</a:t>
            </a:r>
            <a:r>
              <a:rPr lang="en-US" dirty="0" smtClean="0"/>
              <a:t> Warcheidwad Gwrthfiotigau ar: </a:t>
            </a:r>
            <a:r>
              <a:rPr lang="en-GB" u="sng" dirty="0" smtClean="0"/>
              <a:t>www.iechydcyhoedduscymru.org/gwarcheidwad-gwrthfiotigau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47663" y="1988840"/>
            <a:ext cx="4052329" cy="1286273"/>
            <a:chOff x="447663" y="1988840"/>
            <a:chExt cx="4052329" cy="1286273"/>
          </a:xfrm>
        </p:grpSpPr>
        <p:pic>
          <p:nvPicPr>
            <p:cNvPr id="10" name="Picture 3" descr="Z:\AMRS &amp; HCAI Programme\PB WORK-SPECIFIC GROUPS\ESPAUR OVERSIGHT GROUP\SG - EAAD 2014\Logos\AntibioticGuardian-Landscape -Large-300dpi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863"/>
            <a:stretch>
              <a:fillRect/>
            </a:stretch>
          </p:blipFill>
          <p:spPr bwMode="auto">
            <a:xfrm>
              <a:off x="447663" y="1988840"/>
              <a:ext cx="1748073" cy="1286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8"/>
            <p:cNvSpPr txBox="1">
              <a:spLocks noChangeAspect="1" noChangeArrowheads="1"/>
            </p:cNvSpPr>
            <p:nvPr/>
          </p:nvSpPr>
          <p:spPr bwMode="auto">
            <a:xfrm>
              <a:off x="2051720" y="2060848"/>
              <a:ext cx="2448272" cy="92333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latin typeface="Aharoni" pitchFamily="2" charset="-79"/>
                  <a:cs typeface="Aharoni" pitchFamily="2" charset="-79"/>
                </a:rPr>
                <a:t>GWARCHEIDWAD </a:t>
              </a:r>
              <a:endParaRPr lang="en-GB" sz="2000" b="1" dirty="0" smtClean="0">
                <a:latin typeface="Aharoni" pitchFamily="2" charset="-79"/>
                <a:cs typeface="Aharoni" pitchFamily="2" charset="-79"/>
              </a:endParaRPr>
            </a:p>
            <a:p>
              <a:r>
                <a:rPr lang="en-GB" sz="2000" b="1" dirty="0" smtClean="0">
                  <a:solidFill>
                    <a:srgbClr val="F37021"/>
                  </a:solidFill>
                  <a:latin typeface="Aharoni" pitchFamily="2" charset="-79"/>
                  <a:cs typeface="Aharoni" pitchFamily="2" charset="-79"/>
                </a:rPr>
                <a:t>GWRTHFIOTIGAU</a:t>
              </a:r>
              <a:endParaRPr lang="en-GB" sz="2000" b="1" dirty="0">
                <a:solidFill>
                  <a:srgbClr val="F37021"/>
                </a:solidFill>
                <a:latin typeface="Aharoni" pitchFamily="2" charset="-79"/>
                <a:cs typeface="Aharoni" pitchFamily="2" charset="-79"/>
              </a:endParaRPr>
            </a:p>
            <a:p>
              <a:r>
                <a:rPr lang="en-GB" sz="700" b="1" dirty="0">
                  <a:latin typeface="Aharoni" pitchFamily="2" charset="-79"/>
                  <a:cs typeface="Aharoni" pitchFamily="2" charset="-79"/>
                </a:rPr>
                <a:t>CEFNOGAETH Y DEYRNAS UNEDIG I DDIWRNOD </a:t>
              </a:r>
              <a:r>
                <a:rPr lang="en-GB" sz="700" b="1" dirty="0" smtClean="0">
                  <a:latin typeface="Aharoni" pitchFamily="2" charset="-79"/>
                  <a:cs typeface="Aharoni" pitchFamily="2" charset="-79"/>
                </a:rPr>
                <a:t>YMWYBYDDIAETH </a:t>
              </a:r>
              <a:r>
                <a:rPr lang="en-GB" sz="700" b="1" dirty="0">
                  <a:latin typeface="Aharoni" pitchFamily="2" charset="-79"/>
                  <a:cs typeface="Aharoni" pitchFamily="2" charset="-79"/>
                </a:rPr>
                <a:t>O WRTHFIOTIGAU</a:t>
              </a:r>
              <a:endParaRPr lang="en-GB" sz="700" dirty="0">
                <a:solidFill>
                  <a:srgbClr val="F37021"/>
                </a:solidFill>
                <a:latin typeface="Aharoni" pitchFamily="2" charset="-79"/>
                <a:cs typeface="Aharoni" pitchFamily="2" charset="-79"/>
              </a:endParaRPr>
            </a:p>
          </p:txBody>
        </p:sp>
      </p:grpSp>
      <p:pic>
        <p:nvPicPr>
          <p:cNvPr id="9" name="Picture 8" descr="O:\Templates and Logos\Public Health Wales logo.jpg"/>
          <p:cNvPicPr>
            <a:picLocks noChangeAspect="1" noChangeArrowheads="1"/>
          </p:cNvPicPr>
          <p:nvPr/>
        </p:nvPicPr>
        <p:blipFill>
          <a:blip r:embed="rId6" cstate="print"/>
          <a:srcRect r="16405"/>
          <a:stretch>
            <a:fillRect/>
          </a:stretch>
        </p:blipFill>
        <p:spPr bwMode="auto">
          <a:xfrm>
            <a:off x="5796136" y="332656"/>
            <a:ext cx="2981132" cy="83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4102" r:id="rId2" imgW="3959280" imgH="2438280"/>
        </mc:Choice>
        <mc:Fallback>
          <p:control r:id="rId2" imgW="3959280" imgH="243828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9750" y="3357563"/>
                  <a:ext cx="3959225" cy="24384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20320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blic Health England">
      <a:dk1>
        <a:sysClr val="windowText" lastClr="000000"/>
      </a:dk1>
      <a:lt1>
        <a:sysClr val="window" lastClr="FFFFFF"/>
      </a:lt1>
      <a:dk2>
        <a:srgbClr val="009966"/>
      </a:dk2>
      <a:lt2>
        <a:srgbClr val="98002E"/>
      </a:lt2>
      <a:accent1>
        <a:srgbClr val="11175E"/>
      </a:accent1>
      <a:accent2>
        <a:srgbClr val="D8B5A3"/>
      </a:accent2>
      <a:accent3>
        <a:srgbClr val="F9A25E"/>
      </a:accent3>
      <a:accent4>
        <a:srgbClr val="EEB111"/>
      </a:accent4>
      <a:accent5>
        <a:srgbClr val="00B274"/>
      </a:accent5>
      <a:accent6>
        <a:srgbClr val="A7A9AC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3AF7D7DB59EE4C8CFD2784F0D35080" ma:contentTypeVersion="14" ma:contentTypeDescription="Create a new document." ma:contentTypeScope="" ma:versionID="9725b4a03682dedd922456aa87bf495d">
  <xsd:schema xmlns:xsd="http://www.w3.org/2001/XMLSchema" xmlns:xs="http://www.w3.org/2001/XMLSchema" xmlns:p="http://schemas.microsoft.com/office/2006/metadata/properties" xmlns:ns3="6ba82b21-b8ae-4551-a7f0-4b25afc78e30" xmlns:ns4="1769b6d0-5fe4-4170-87f4-c140bd8af994" targetNamespace="http://schemas.microsoft.com/office/2006/metadata/properties" ma:root="true" ma:fieldsID="8904365b49de095f01d689044a55b05d" ns3:_="" ns4:_="">
    <xsd:import namespace="6ba82b21-b8ae-4551-a7f0-4b25afc78e30"/>
    <xsd:import namespace="1769b6d0-5fe4-4170-87f4-c140bd8af99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2b21-b8ae-4551-a7f0-4b25afc78e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9b6d0-5fe4-4170-87f4-c140bd8af9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FFC1EF-2F95-41EE-85F1-7793D3E38D0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51BBDFF-5ECF-495E-86FC-23E1884FDE9C}">
  <ds:schemaRefs>
    <ds:schemaRef ds:uri="http://purl.org/dc/elements/1.1/"/>
    <ds:schemaRef ds:uri="http://schemas.microsoft.com/office/2006/metadata/properties"/>
    <ds:schemaRef ds:uri="6ba82b21-b8ae-4551-a7f0-4b25afc78e30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1769b6d0-5fe4-4170-87f4-c140bd8af994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4A7357B-1B38-4AD3-B999-1F9FF7E94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ba82b21-b8ae-4551-a7f0-4b25afc78e30"/>
    <ds:schemaRef ds:uri="1769b6d0-5fe4-4170-87f4-c140bd8af9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2999</TotalTime>
  <Words>352</Words>
  <Application>Microsoft Office PowerPoint</Application>
  <PresentationFormat>On-screen Show (4:3)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Aharoni</vt:lpstr>
      <vt:lpstr>Arial</vt:lpstr>
      <vt:lpstr>Calibri</vt:lpstr>
      <vt:lpstr>Zapf Dingbats</vt:lpstr>
      <vt:lpstr>ヒラギノ角ゴ Pro W3</vt:lpstr>
      <vt:lpstr>Office Theme</vt:lpstr>
      <vt:lpstr>Dod yn Warcheidwad Gwrthfiotigau</vt:lpstr>
      <vt:lpstr>Dewch yn Warcheidwad Gwrthfiotigau</vt:lpstr>
    </vt:vector>
  </TitlesOfParts>
  <Company>Cabinet Office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 Bhattacharya</dc:creator>
  <cp:lastModifiedBy>Morgane Richards (Public Health Wales - No. 2 Capital Quarter)</cp:lastModifiedBy>
  <cp:revision>142</cp:revision>
  <dcterms:created xsi:type="dcterms:W3CDTF">2012-10-10T09:02:29Z</dcterms:created>
  <dcterms:modified xsi:type="dcterms:W3CDTF">2021-07-09T11:00:57Z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0x0101008D3AF7D7DB59EE4C8CFD2784F0D35080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</Properties>
</file>