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21386800" cy="15122525"/>
  <p:notesSz cx="6808788" cy="9940925"/>
  <p:defaultTextStyle>
    <a:defPPr>
      <a:defRPr lang="en-US"/>
    </a:defPPr>
    <a:lvl1pPr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1042988" indent="-585788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2085975" indent="-1171575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3128963" indent="-1757363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4171950" indent="-2343150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1660"/>
    <a:srgbClr val="751E5F"/>
    <a:srgbClr val="901660"/>
    <a:srgbClr val="F37021"/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40" y="108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E26BFF-C52F-4565-82A3-71D8A000EEB3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20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6712" cy="4471987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E5ED26-82C1-4C83-BCBB-292AC0E53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42988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85975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128963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71950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4697786"/>
            <a:ext cx="18178780" cy="3241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8569431"/>
            <a:ext cx="1497076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718E6-BDFF-402E-8DFC-8EAD4F7333B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8154-F58D-4316-8F75-E2405CFC5D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739CE-CF82-4647-BAB8-BFD7471F39C5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3AB13-9CDF-4935-A462-59FAB43A80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264736" y="1333724"/>
            <a:ext cx="11254060" cy="284527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2553" y="1333724"/>
            <a:ext cx="33405737" cy="284527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152B-F380-49E8-AA85-7F7B9B09BA58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F8DE4-B033-4BCA-8E34-65086922DF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EF5A-8349-41A7-9905-B8FFFBE48DE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4EA4-2142-434A-BCFB-685869DF1E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6409573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4C942-4339-4F3B-B57E-D46FAEDAD0B2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EC798-E9D9-4C8A-A534-9FF20EC218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2554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88899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4A35B-B0DF-481E-9A67-932045085CE9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7839-EE93-4176-B4C3-BC0E4A6853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3385067"/>
            <a:ext cx="9449551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4795801"/>
            <a:ext cx="9449551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3385067"/>
            <a:ext cx="9453263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FF0E-93F4-4A4E-905C-F68B9A932FE9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3D7A-022C-445E-A05E-72E85F9C85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ACE15-EBE3-4049-8F7F-32C5C0C9376B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3870-3009-4E41-A9E5-1A82C60D57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14161-A705-4AFB-9EE7-69B3D2A2F79B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62C1-691F-41B7-8A64-7A9CB5F0CD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602100"/>
            <a:ext cx="7036110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602102"/>
            <a:ext cx="11955815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3164530"/>
            <a:ext cx="7036110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9D44-C2DB-4B9D-972B-32476165A706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14EC-8DA3-4A87-868C-5ABC6AF00C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10585767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1351226"/>
            <a:ext cx="12832080" cy="9073515"/>
          </a:xfrm>
        </p:spPr>
        <p:txBody>
          <a:bodyPr rtlCol="0">
            <a:normAutofit/>
          </a:bodyPr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11835477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569C8-BC90-4671-A3F9-8CB8294FBEB3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7320-7B7C-4760-A87B-ABF0AFE186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604838"/>
            <a:ext cx="19246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08620" tIns="104310" rIns="208620" bIns="1043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9975" y="3529013"/>
            <a:ext cx="19246850" cy="997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08620" tIns="104310" rIns="208620" bIns="1043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975" y="14016038"/>
            <a:ext cx="4989513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5AB388-D328-44CA-B6EB-5EE98750C8D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263" y="14016038"/>
            <a:ext cx="6772275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313" y="14016038"/>
            <a:ext cx="4989512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992524-265A-4E80-B044-57E16C7323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5975" rtl="0" eaLnBrk="0" fontAlgn="base" hangingPunct="0">
        <a:spcBef>
          <a:spcPct val="0"/>
        </a:spcBef>
        <a:spcAft>
          <a:spcPct val="0"/>
        </a:spcAft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2pPr>
      <a:lvl3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3pPr>
      <a:lvl4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4pPr>
      <a:lvl5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5pPr>
      <a:lvl6pPr marL="4572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6pPr>
      <a:lvl7pPr marL="9144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7pPr>
      <a:lvl8pPr marL="13716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8pPr>
      <a:lvl9pPr marL="18288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9pPr>
    </p:titleStyle>
    <p:bodyStyle>
      <a:lvl1pPr marL="781050" indent="-78105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3863" indent="-650875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6675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49663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2650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0" y="0"/>
            <a:ext cx="21386800" cy="15122525"/>
            <a:chOff x="0" y="0"/>
            <a:chExt cx="21386800" cy="1512252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0"/>
              <a:ext cx="21382038" cy="3097213"/>
              <a:chOff x="0" y="0"/>
              <a:chExt cx="21382038" cy="3916902"/>
            </a:xfrm>
            <a:solidFill>
              <a:schemeClr val="bg1"/>
            </a:solidFill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10688638" cy="39169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4400" dirty="0">
                  <a:latin typeface="Aharoni" pitchFamily="2" charset="-79"/>
                  <a:cs typeface="Aharoni" pitchFamily="2" charset="-79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612280" y="0"/>
                <a:ext cx="20769758" cy="39169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400" dirty="0">
                    <a:solidFill>
                      <a:srgbClr val="751660"/>
                    </a:solidFill>
                    <a:latin typeface="Aharoni" pitchFamily="2" charset="-79"/>
                    <a:cs typeface="Aharoni" pitchFamily="2" charset="-79"/>
                  </a:rPr>
                  <a:t>DIWRNOD EWROPEAIDD </a:t>
                </a:r>
              </a:p>
              <a:p>
                <a:pPr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400" dirty="0">
                    <a:solidFill>
                      <a:srgbClr val="751660"/>
                    </a:solidFill>
                    <a:latin typeface="Aharoni" pitchFamily="2" charset="-79"/>
                    <a:cs typeface="Aharoni" pitchFamily="2" charset="-79"/>
                  </a:rPr>
                  <a:t>YMWYBYDDIAETH O WRTHFIOTIGAU</a:t>
                </a:r>
              </a:p>
            </p:txBody>
          </p:sp>
        </p:grpSp>
        <p:pic>
          <p:nvPicPr>
            <p:cNvPr id="2051" name="294a86bc-c8bf-46ad-9135-a76dd1af8fbe" descr="image002"/>
            <p:cNvPicPr>
              <a:picLocks noChangeAspect="1" noChangeArrowheads="1"/>
            </p:cNvPicPr>
            <p:nvPr/>
          </p:nvPicPr>
          <p:blipFill>
            <a:blip r:embed="rId2" cstate="print">
              <a:lum contrast="20000"/>
            </a:blip>
            <a:srcRect l="11433" t="27831" r="11053" b="36269"/>
            <a:stretch>
              <a:fillRect/>
            </a:stretch>
          </p:blipFill>
          <p:spPr bwMode="auto">
            <a:xfrm>
              <a:off x="15589944" y="865188"/>
              <a:ext cx="2635805" cy="1727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2775" y="4465638"/>
              <a:ext cx="6551613" cy="570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3097213"/>
              <a:ext cx="21382038" cy="925512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5400" dirty="0"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128625"/>
              <a:ext cx="21386800" cy="1993900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4400" dirty="0">
                  <a:latin typeface="Aharoni" pitchFamily="2" charset="-79"/>
                  <a:cs typeface="Aharoni" pitchFamily="2" charset="-79"/>
                </a:rPr>
                <a:t>MAE EICH CAMAU’N DIOGELU GWRTHFIOTIGAU, DEWCH AT EICH GILYDD YN</a:t>
              </a:r>
            </a:p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4400" u="sng" dirty="0" smtClean="0">
                  <a:latin typeface="Aharoni" pitchFamily="2" charset="-79"/>
                  <a:cs typeface="Aharoni" pitchFamily="2" charset="-79"/>
                </a:rPr>
                <a:t>WWW.IECHYDCYHOEDDUSCYMRU.ORG/GWARCHEIDWAD-GWRTHFIOTIGAU</a:t>
              </a:r>
              <a:endParaRPr lang="en-GB" sz="4400" u="sng" dirty="0"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453313" y="4241333"/>
              <a:ext cx="13177191" cy="8648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Beth yw ymwrthedd gwrthfiotig?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Pan fydd bacteria yn addasu ac yn datblygu mewn ffordd i’w diogelu eu hunain rhag cael eu lladd gan wrthfiotigau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bacteria yn fwy tebygol o ddatblygu ymwrthedd pan or-ddefnyddir gwrthfiotigau neu pan na chânt eu defnyddio fel y’u rhagnodwyd</a:t>
              </a:r>
            </a:p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Pam fod hyn yn broblem?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heintiau a achosir gan ymwrthedd gwrthfiotig yn anoddach eu trin a hynny’n arwain at gynnydd mewn lefelau afiechyd a marwolaeth ac arosiadau hirach mewn ysbytai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llawdriniaethau fel llawfeddygaeth esgyrn, y galon neu’r coluddion, a thriniaethau fel cemotherapi i gyd yn gofyn am wrthfiotigau i fod yn llwyddiannus.  Os na fydd eich gwrthfiotigau’n gweithio fe ddaw’r dulliau hyn yn amhosib heb berygl o haint</a:t>
              </a:r>
            </a:p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Beth allaf i ei wneud?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Dod yn Warcheidwad Gwrthfiotig drwy ddewis llw i gymryd cam syml a all helpu i atal datblygiad a lledaeniad ymwrthedd gwrthfiotig</a:t>
              </a:r>
              <a:endParaRPr lang="en-GB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2775" y="3097213"/>
              <a:ext cx="20774025" cy="908050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5400" dirty="0">
                  <a:latin typeface="Arial Black" pitchFamily="34" charset="0"/>
                  <a:cs typeface="Aharoni" pitchFamily="2" charset="-79"/>
                </a:rPr>
                <a:t>TACHWEDD 18</a:t>
              </a:r>
              <a:r>
                <a:rPr lang="en-GB" sz="5400" dirty="0">
                  <a:latin typeface="Aharoni" pitchFamily="2" charset="-79"/>
                  <a:cs typeface="Aharoni" pitchFamily="2" charset="-79"/>
                </a:rPr>
                <a:t> 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84288" y="11585574"/>
              <a:ext cx="3214688" cy="5842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Datblygwyd gan</a:t>
              </a:r>
            </a:p>
          </p:txBody>
        </p:sp>
        <p:pic>
          <p:nvPicPr>
            <p:cNvPr id="2058" name="Picture 11" descr="Z:\AMRS &amp; HCAI Programme\PB WORK-SPECIFIC GROUPS\ESPAUR OVERSIGHT GROUP\SG - EAAD 2014\Logos\PHE_3268_SML_AW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9375" y="11031538"/>
              <a:ext cx="2638425" cy="1643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O:\Templates and Logos\Public Health Wales logo.jpg"/>
            <p:cNvPicPr>
              <a:picLocks noChangeAspect="1" noChangeArrowheads="1"/>
            </p:cNvPicPr>
            <p:nvPr/>
          </p:nvPicPr>
          <p:blipFill>
            <a:blip r:embed="rId5" cstate="print"/>
            <a:srcRect r="53477"/>
            <a:stretch>
              <a:fillRect/>
            </a:stretch>
          </p:blipFill>
          <p:spPr bwMode="auto">
            <a:xfrm>
              <a:off x="18470264" y="1081089"/>
              <a:ext cx="2599233" cy="130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540272" y="7705278"/>
              <a:ext cx="6768752" cy="24314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6000" b="1" dirty="0">
                  <a:latin typeface="Aharoni" pitchFamily="2" charset="-79"/>
                  <a:cs typeface="Aharoni" pitchFamily="2" charset="-79"/>
                </a:rPr>
                <a:t>GWARCHEIDWAD </a:t>
              </a:r>
              <a:r>
                <a:rPr lang="en-GB" sz="6000" b="1" dirty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</a:p>
            <a:p>
              <a:r>
                <a:rPr lang="en-GB" sz="1600" b="1" dirty="0">
                  <a:latin typeface="Aharoni" pitchFamily="2" charset="-79"/>
                  <a:cs typeface="Aharoni" pitchFamily="2" charset="-79"/>
                </a:rPr>
                <a:t>CEFNOGAETH Y DEYRNAS UNEDIG I DDIWRNOD YMWYBYDDIAETH O WRTHFIOTIGAU</a:t>
              </a:r>
              <a:endParaRPr lang="en-GB" sz="16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HE Colours">
      <a:dk1>
        <a:sysClr val="windowText" lastClr="000000"/>
      </a:dk1>
      <a:lt1>
        <a:sysClr val="window" lastClr="FFFFFF"/>
      </a:lt1>
      <a:dk2>
        <a:srgbClr val="98002E"/>
      </a:dk2>
      <a:lt2>
        <a:srgbClr val="00AE9E"/>
      </a:lt2>
      <a:accent1>
        <a:srgbClr val="00AE9E"/>
      </a:accent1>
      <a:accent2>
        <a:srgbClr val="98002E"/>
      </a:accent2>
      <a:accent3>
        <a:srgbClr val="000000"/>
      </a:accent3>
      <a:accent4>
        <a:srgbClr val="FF0000"/>
      </a:accent4>
      <a:accent5>
        <a:srgbClr val="FFFF00"/>
      </a:accent5>
      <a:accent6>
        <a:srgbClr val="7030A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4" ma:contentTypeDescription="Create a new document." ma:contentTypeScope="" ma:versionID="9725b4a03682dedd922456aa87bf495d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8904365b49de095f01d689044a55b05d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01F54B-9253-4E32-8106-00B3B89DF7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912863-B976-4CA9-8244-418BD7D41F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D083DA-B878-45D0-91B1-7D4C682D59E0}">
  <ds:schemaRefs>
    <ds:schemaRef ds:uri="http://schemas.microsoft.com/office/2006/documentManagement/types"/>
    <ds:schemaRef ds:uri="6ba82b21-b8ae-4551-a7f0-4b25afc78e3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1769b6d0-5fe4-4170-87f4-c140bd8af994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10122</TotalTime>
  <Words>178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Aharoni</vt:lpstr>
      <vt:lpstr>Arial</vt:lpstr>
      <vt:lpstr>Arial Black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Bhattacharya</dc:creator>
  <cp:lastModifiedBy>Morgane Richards (Public Health Wales - No. 2 Capital Quarter)</cp:lastModifiedBy>
  <cp:revision>67</cp:revision>
  <cp:lastPrinted>2014-08-18T09:03:09Z</cp:lastPrinted>
  <dcterms:created xsi:type="dcterms:W3CDTF">2014-08-01T14:44:05Z</dcterms:created>
  <dcterms:modified xsi:type="dcterms:W3CDTF">2021-07-09T09:14:35Z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