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89" r:id="rId3"/>
  </p:sldMasterIdLst>
  <p:notesMasterIdLst>
    <p:notesMasterId r:id="rId23"/>
  </p:notesMasterIdLst>
  <p:sldIdLst>
    <p:sldId id="294" r:id="rId4"/>
    <p:sldId id="951" r:id="rId5"/>
    <p:sldId id="296" r:id="rId6"/>
    <p:sldId id="947" r:id="rId7"/>
    <p:sldId id="328" r:id="rId8"/>
    <p:sldId id="298" r:id="rId9"/>
    <p:sldId id="297" r:id="rId10"/>
    <p:sldId id="301" r:id="rId11"/>
    <p:sldId id="302" r:id="rId12"/>
    <p:sldId id="333" r:id="rId13"/>
    <p:sldId id="953" r:id="rId14"/>
    <p:sldId id="303" r:id="rId15"/>
    <p:sldId id="952" r:id="rId16"/>
    <p:sldId id="319" r:id="rId17"/>
    <p:sldId id="321" r:id="rId18"/>
    <p:sldId id="322" r:id="rId19"/>
    <p:sldId id="949" r:id="rId20"/>
    <p:sldId id="950" r:id="rId21"/>
    <p:sldId id="30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30C17D-445A-4C65-93D3-1E6F4F711FA9}" v="12" dt="2024-11-11T21:52:19.8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88" autoAdjust="0"/>
    <p:restoredTop sz="90996" autoAdjust="0"/>
  </p:normalViewPr>
  <p:slideViewPr>
    <p:cSldViewPr snapToGrid="0">
      <p:cViewPr varScale="1">
        <p:scale>
          <a:sx n="106" d="100"/>
          <a:sy n="106" d="100"/>
        </p:scale>
        <p:origin x="9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4047F-E5EB-4E63-A656-E96367825631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312DE-BB71-438C-BF7B-91B69F08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02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44120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1009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7366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8673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E1C0B6-0016-472F-B1D7-BC93315EB76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7122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E1C0B6-0016-472F-B1D7-BC93315EB76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1390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7459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E1C0B6-0016-472F-B1D7-BC93315EB76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903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5502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Nid</a:t>
            </a:r>
            <a:r>
              <a:rPr lang="en-GB" dirty="0"/>
              <a:t> </a:t>
            </a:r>
            <a:r>
              <a:rPr lang="en-GB" dirty="0" err="1"/>
              <a:t>yw</a:t>
            </a:r>
            <a:r>
              <a:rPr lang="en-GB" dirty="0"/>
              <a:t> </a:t>
            </a:r>
            <a:r>
              <a:rPr lang="en-GB" dirty="0" err="1"/>
              <a:t>Cydraddoldeb</a:t>
            </a:r>
            <a:r>
              <a:rPr lang="en-GB" dirty="0"/>
              <a:t> yn </a:t>
            </a:r>
            <a:r>
              <a:rPr lang="en-GB" dirty="0" err="1"/>
              <a:t>gyfystyr</a:t>
            </a:r>
            <a:r>
              <a:rPr lang="en-GB" dirty="0"/>
              <a:t> â </a:t>
            </a:r>
            <a:r>
              <a:rPr lang="en-GB" dirty="0" err="1"/>
              <a:t>Thegwch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3922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y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5312DE-BB71-438C-BF7B-91B69F08EFD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122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938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0508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noProof="0" dirty="0" smtClean="0"/>
              <a:t>Adroddodd Rhaglen NHS England, o’r rhai a wahoddwyd i gymryd rhan yn y rhaglen;</a:t>
            </a:r>
          </a:p>
          <a:p>
            <a:r>
              <a:rPr lang="cy-GB" noProof="0" dirty="0" smtClean="0"/>
              <a:t>mynychodd 53% asesiad cychwynnol, mynychodd 36% o leiaf un sesiwn grŵp, a chwblhaodd 19% yr ymyriad (mynychu &gt;60% o’r sesiynau). Mae hynny’n golygu bod un rhan o bump o’r rhai a ‘wahoddwyd’ wedi cwblhau’r ymyriad. </a:t>
            </a:r>
          </a:p>
          <a:p>
            <a:endParaRPr lang="cy-GB" noProof="0" dirty="0" smtClean="0"/>
          </a:p>
          <a:p>
            <a:r>
              <a:rPr lang="cy-GB" noProof="0" dirty="0" smtClean="0"/>
              <a:t>O’r rhai a gymerodd ran, collwyd 2.3 kg (95% CI 2.2, 2.3) mewn pwysau cymedr a chafwyd gostyngiad mewn HbA1c o 1.26 mmol/mol (1.20, 1.31) (0.12% [0.11, 0.12]); </a:t>
            </a:r>
          </a:p>
          <a:p>
            <a:endParaRPr lang="cy-GB" noProof="0" dirty="0" smtClean="0"/>
          </a:p>
          <a:p>
            <a:r>
              <a:rPr lang="cy-GB" noProof="0" dirty="0" smtClean="0"/>
              <a:t>Dangosodd dadansoddiad o’r rhai a gwblhaodd y rhaglen mai</a:t>
            </a:r>
            <a:r>
              <a:rPr lang="cy-GB" baseline="0" noProof="0" dirty="0" smtClean="0"/>
              <a:t>’r pwysau cymedrig </a:t>
            </a:r>
            <a:r>
              <a:rPr lang="cy-GB" noProof="0" dirty="0" smtClean="0"/>
              <a:t>a gollwyd oedd 3.3 kg (3.2, 3.4) a chafwyd gostyngiad mewn HbA1c o 2.04 mmol/mol (1.96, 2.12) (0.19% [0.18, 0.19]). </a:t>
            </a:r>
          </a:p>
          <a:p>
            <a:endParaRPr lang="cy-GB" noProof="0" dirty="0" smtClean="0"/>
          </a:p>
          <a:p>
            <a:r>
              <a:rPr lang="cy-GB" noProof="0" dirty="0" smtClean="0"/>
              <a:t>Roedd oedran iau, y rhyw benywaidd, ethnigrwydd Asiaidd a du, statws economaidd-gymdeithasol is, a BMI llinell sylfaen normal yn cael eu cysylltu â cholli llai o bwysau. </a:t>
            </a:r>
          </a:p>
          <a:p>
            <a:endParaRPr lang="cy-GB" noProof="0" dirty="0" smtClean="0"/>
          </a:p>
          <a:p>
            <a:r>
              <a:rPr lang="cy-GB" noProof="0" dirty="0" smtClean="0"/>
              <a:t>Roedd oedran hŷn, y rhyw benywaidd, ethnigrwydd du, statws economaidd-gymdeithasol is a gorbwysau a gordewdra llinell sylfaen yn cael eu cysylltu â gostyngiad llai mewn HbA1c</a:t>
            </a:r>
          </a:p>
          <a:p>
            <a:endParaRPr lang="cy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9285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C7BFD9-6929-4766-A0B9-77EF68C7BE9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886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22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35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160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5207000"/>
            <a:ext cx="3246437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927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-1122363" y="-18383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Verdana" panose="020B0604030504040204" pitchFamily="34" charset="0"/>
            </a:endParaRPr>
          </a:p>
        </p:txBody>
      </p:sp>
      <p:sp>
        <p:nvSpPr>
          <p:cNvPr id="21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3078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798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493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285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907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969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4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7186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289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060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102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299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50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  <p:extLst>
      <p:ext uri="{BB962C8B-B14F-4D97-AF65-F5344CB8AC3E}">
        <p14:creationId xmlns:p14="http://schemas.microsoft.com/office/powerpoint/2010/main" val="3608610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5207000"/>
            <a:ext cx="3246437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5247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719138" y="2703513"/>
            <a:ext cx="863600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5207000"/>
            <a:ext cx="3246437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4780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-1122363" y="-18383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Verdana" panose="020B0604030504040204" pitchFamily="34" charset="0"/>
            </a:endParaRPr>
          </a:p>
        </p:txBody>
      </p:sp>
      <p:sp>
        <p:nvSpPr>
          <p:cNvPr id="21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96392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57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169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16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86034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17"/>
          <p:cNvSpPr>
            <a:spLocks noGrp="1"/>
          </p:cNvSpPr>
          <p:nvPr>
            <p:ph sz="quarter" idx="16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84878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11128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91020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719138" y="1868488"/>
            <a:ext cx="863600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52221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8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Picture Placeholder 3"/>
          <p:cNvSpPr>
            <a:spLocks noGrp="1" noChangeAspect="1"/>
          </p:cNvSpPr>
          <p:nvPr>
            <p:ph type="pic" sz="quarter" idx="23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26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29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34640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23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26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29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11318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096000" y="2155825"/>
            <a:ext cx="0" cy="3000375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17"/>
          <p:cNvSpPr>
            <a:spLocks noGrp="1"/>
          </p:cNvSpPr>
          <p:nvPr>
            <p:ph sz="quarter" idx="15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3"/>
          <p:cNvSpPr>
            <a:spLocks noGrp="1" noChangeAspect="1"/>
          </p:cNvSpPr>
          <p:nvPr>
            <p:ph type="pic" sz="quarter" idx="23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83258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 userDrawn="1"/>
        </p:nvCxnSpPr>
        <p:spPr>
          <a:xfrm>
            <a:off x="6096000" y="2155825"/>
            <a:ext cx="0" cy="3000375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Picture Placeholder 3"/>
          <p:cNvSpPr>
            <a:spLocks noGrp="1" noChangeAspect="1"/>
          </p:cNvSpPr>
          <p:nvPr>
            <p:ph type="pic" sz="quarter" idx="23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7466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 userDrawn="1"/>
        </p:nvCxnSpPr>
        <p:spPr>
          <a:xfrm>
            <a:off x="6096000" y="2155825"/>
            <a:ext cx="0" cy="3000375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5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17"/>
          <p:cNvSpPr>
            <a:spLocks noGrp="1"/>
          </p:cNvSpPr>
          <p:nvPr>
            <p:ph sz="quarter" idx="15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26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3"/>
          <p:cNvSpPr>
            <a:spLocks noGrp="1" noChangeAspect="1"/>
          </p:cNvSpPr>
          <p:nvPr>
            <p:ph type="pic" sz="quarter" idx="29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3"/>
          <p:cNvSpPr>
            <a:spLocks noGrp="1" noChangeAspect="1"/>
          </p:cNvSpPr>
          <p:nvPr>
            <p:ph type="pic" sz="quarter" idx="32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1" name="Picture Placeholder 3"/>
          <p:cNvSpPr>
            <a:spLocks noGrp="1" noChangeAspect="1"/>
          </p:cNvSpPr>
          <p:nvPr>
            <p:ph type="pic" sz="quarter" idx="35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38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170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1901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Connector 23"/>
          <p:cNvCxnSpPr/>
          <p:nvPr userDrawn="1"/>
        </p:nvCxnSpPr>
        <p:spPr>
          <a:xfrm>
            <a:off x="6096000" y="2155825"/>
            <a:ext cx="0" cy="3000375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Picture Placeholder 3"/>
          <p:cNvSpPr>
            <a:spLocks noGrp="1" noChangeAspect="1"/>
          </p:cNvSpPr>
          <p:nvPr>
            <p:ph type="pic" sz="quarter" idx="26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29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0" name="Picture Placeholder 3"/>
          <p:cNvSpPr>
            <a:spLocks noGrp="1" noChangeAspect="1"/>
          </p:cNvSpPr>
          <p:nvPr>
            <p:ph type="pic" sz="quarter" idx="32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1" name="Picture Placeholder 3"/>
          <p:cNvSpPr>
            <a:spLocks noGrp="1" noChangeAspect="1"/>
          </p:cNvSpPr>
          <p:nvPr>
            <p:ph type="pic" sz="quarter" idx="35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2" name="Picture Placeholder 3"/>
          <p:cNvSpPr>
            <a:spLocks noGrp="1" noChangeAspect="1"/>
          </p:cNvSpPr>
          <p:nvPr>
            <p:ph type="pic" sz="quarter" idx="38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17"/>
          <p:cNvSpPr>
            <a:spLocks noGrp="1"/>
          </p:cNvSpPr>
          <p:nvPr>
            <p:ph sz="quarter" idx="25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76654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ontent Placeholder 17"/>
          <p:cNvSpPr>
            <a:spLocks noGrp="1"/>
          </p:cNvSpPr>
          <p:nvPr>
            <p:ph sz="quarter" idx="15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3"/>
          <p:cNvSpPr>
            <a:spLocks noGrp="1" noChangeAspect="1"/>
          </p:cNvSpPr>
          <p:nvPr>
            <p:ph type="pic" sz="quarter" idx="28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2" name="Picture Placeholder 3"/>
          <p:cNvSpPr>
            <a:spLocks noGrp="1" noChangeAspect="1"/>
          </p:cNvSpPr>
          <p:nvPr>
            <p:ph type="pic" sz="quarter" idx="29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3688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47302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15963" y="1868488"/>
            <a:ext cx="863600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8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16893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102350" y="0"/>
            <a:ext cx="6089650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6818313" y="1868488"/>
            <a:ext cx="865187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30068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20609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8102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203590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rotWithShape="1">
          <a:gsLst>
            <a:gs pos="0">
              <a:srgbClr val="324F82"/>
            </a:gs>
            <a:gs pos="10001">
              <a:srgbClr val="324F82"/>
            </a:gs>
            <a:gs pos="100000">
              <a:srgbClr val="28B8C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715963" y="3316288"/>
            <a:ext cx="107632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400" b="1">
                <a:solidFill>
                  <a:schemeClr val="bg1"/>
                </a:solidFill>
                <a:latin typeface="Ubuntu"/>
                <a:ea typeface="Ubuntu"/>
                <a:cs typeface="Ubuntu"/>
              </a:rPr>
              <a:t>Thank you for listening.</a:t>
            </a:r>
          </a:p>
          <a:p>
            <a:pPr algn="ctr" eaLnBrk="1" hangingPunct="1">
              <a:defRPr/>
            </a:pPr>
            <a:r>
              <a:rPr lang="en-US" altLang="en-US" sz="4400" b="1">
                <a:solidFill>
                  <a:schemeClr val="bg1"/>
                </a:solidFill>
                <a:latin typeface="Ubuntu"/>
                <a:ea typeface="Ubuntu"/>
                <a:cs typeface="Ubuntu"/>
              </a:rPr>
              <a:t> Any questions?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050" y="1768475"/>
            <a:ext cx="17176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0363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5953125"/>
            <a:ext cx="12192000" cy="904875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475" y="6116638"/>
            <a:ext cx="2089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0720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27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124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60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97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80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477A3-7008-4DE6-9783-E15A4497673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7AA05-2455-4221-91FF-CED6852D59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9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E85A4-64CE-4EE1-BD5E-BC428598A39F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6EF0D-C223-4916-8AC6-3DB15A875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21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23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anose="020B0609020204030204" pitchFamily="49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anose="020B0609020204030204" pitchFamily="49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anose="020B0609020204030204" pitchFamily="49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anose="020B0609020204030204" pitchFamily="49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anose="020B0609020204030204" pitchFamily="49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anose="020B0609020204030204" pitchFamily="49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anose="020B0609020204030204" pitchFamily="49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olas" panose="020B0609020204030204" pitchFamily="49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5.xml"/><Relationship Id="rId4" Type="http://schemas.openxmlformats.org/officeDocument/2006/relationships/hyperlink" Target="https://implementationscience.biomedcentral.com/articles/10.1186/1748-5908-6-42#citeas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ce.org.uk/guidance/ph38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5.xml"/><Relationship Id="rId5" Type="http://schemas.openxmlformats.org/officeDocument/2006/relationships/hyperlink" Target="https://onlinelibrary.wiley.com/doi/epdf/10.1111/dme.15209" TargetMode="External"/><Relationship Id="rId4" Type="http://schemas.openxmlformats.org/officeDocument/2006/relationships/hyperlink" Target="https://www.nice.org.uk/guidance/PH35/chapter/1-Recommendations#recommendation-4-interventions-for-communities-at-high-risk-of-type-2-diabet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4" Type="http://schemas.openxmlformats.org/officeDocument/2006/relationships/hyperlink" Target="https://www.nice.org.uk/about/what-we-do/nice-and-health-inequalitie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library.wiley.com/doi/10.1111/dme.1520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5" Type="http://schemas.openxmlformats.org/officeDocument/2006/relationships/hyperlink" Target="https://phw.nhs.wales/services-and-teams/primary-care-division/all-wales-diabetes-prevention-programme/formative-process-and-value-based-evaluation-of-the-wave-1-roll-out-of-the-all-wales-diabetes-prevention-programme/" TargetMode="External"/><Relationship Id="rId4" Type="http://schemas.openxmlformats.org/officeDocument/2006/relationships/hyperlink" Target="mailto:PHW.AWDPP@wales.nhs.uk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gwasanaethau-a-thimau/yr-is-adran-gofal-sylfaenol/rhaglen-atal-diabetes-cymru-gyfan/rhaglen-atal-diabetes-cymru-gyfan-rhadcg-flwyddyn-yn-ddiweddarach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 bwMode="auto">
          <a:xfrm>
            <a:off x="646710" y="823310"/>
            <a:ext cx="10491787" cy="830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cy-GB" altLang="en-US" sz="3600" dirty="0" smtClean="0">
                <a:latin typeface="Ubuntu"/>
                <a:ea typeface="Ubuntu"/>
                <a:cs typeface="Ubuntu"/>
              </a:rPr>
              <a:t>Pecyn Cymorth ar Degwch Rhaglen Atal Diabetes Cymru Gyfan (AWDPP)</a:t>
            </a:r>
            <a:endParaRPr lang="cy-GB" altLang="en-US" sz="3600" dirty="0">
              <a:latin typeface="Ubuntu"/>
              <a:ea typeface="Ubuntu"/>
              <a:cs typeface="Ubuntu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4"/>
          </p:nvPr>
        </p:nvSpPr>
        <p:spPr bwMode="auto">
          <a:xfrm>
            <a:off x="603568" y="4190783"/>
            <a:ext cx="10491787" cy="331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err="1">
                <a:latin typeface="Ubuntu"/>
                <a:ea typeface="Ubuntu"/>
                <a:cs typeface="Ubuntu"/>
              </a:rPr>
              <a:t>Dyddiad</a:t>
            </a:r>
            <a:r>
              <a:rPr lang="en-US" altLang="en-US" dirty="0">
                <a:latin typeface="Ubuntu"/>
                <a:ea typeface="Ubuntu"/>
                <a:cs typeface="Ubuntu"/>
              </a:rPr>
              <a:t> </a:t>
            </a:r>
            <a:r>
              <a:rPr lang="en-US" altLang="en-US" dirty="0" err="1">
                <a:latin typeface="Ubuntu"/>
                <a:ea typeface="Ubuntu"/>
                <a:cs typeface="Ubuntu"/>
              </a:rPr>
              <a:t>cyhoeddi</a:t>
            </a:r>
            <a:r>
              <a:rPr lang="en-US" altLang="en-US" dirty="0">
                <a:latin typeface="Ubuntu"/>
                <a:ea typeface="Ubuntu"/>
                <a:cs typeface="Ubuntu"/>
              </a:rPr>
              <a:t> </a:t>
            </a:r>
            <a:r>
              <a:rPr lang="en-US" altLang="en-US" dirty="0" err="1">
                <a:latin typeface="Ubuntu"/>
                <a:ea typeface="Ubuntu"/>
                <a:cs typeface="Ubuntu"/>
              </a:rPr>
              <a:t>Tachwedd</a:t>
            </a:r>
            <a:r>
              <a:rPr lang="en-US" altLang="en-US" dirty="0">
                <a:latin typeface="Ubuntu"/>
                <a:ea typeface="Ubuntu"/>
                <a:cs typeface="Ubuntu"/>
              </a:rPr>
              <a:t> 2024</a:t>
            </a:r>
          </a:p>
        </p:txBody>
      </p:sp>
      <p:sp>
        <p:nvSpPr>
          <p:cNvPr id="27652" name="Text Placeholder 3"/>
          <p:cNvSpPr>
            <a:spLocks noGrp="1"/>
          </p:cNvSpPr>
          <p:nvPr>
            <p:ph type="body" sz="quarter" idx="15"/>
          </p:nvPr>
        </p:nvSpPr>
        <p:spPr bwMode="auto">
          <a:xfrm>
            <a:off x="719137" y="2625336"/>
            <a:ext cx="10491787" cy="13224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 sz="2000" dirty="0">
                <a:latin typeface="Ubuntu"/>
                <a:ea typeface="Ubuntu"/>
                <a:cs typeface="Ubuntu"/>
              </a:rPr>
              <a:t>Diane Kirkland</a:t>
            </a:r>
            <a:r>
              <a:rPr lang="en-US" altLang="en-US" sz="2000" dirty="0">
                <a:solidFill>
                  <a:srgbClr val="FFFFFF"/>
                </a:solidFill>
                <a:latin typeface="Ubuntu"/>
                <a:ea typeface="Ubuntu"/>
                <a:cs typeface="Ubuntu"/>
              </a:rPr>
              <a:t>, Alice Cline, Catherine Washbrook, Nicholas  Gregory, Amrita Jesurasa</a:t>
            </a:r>
          </a:p>
        </p:txBody>
      </p:sp>
      <p:sp>
        <p:nvSpPr>
          <p:cNvPr id="2" name="Right Triangle 1"/>
          <p:cNvSpPr/>
          <p:nvPr/>
        </p:nvSpPr>
        <p:spPr>
          <a:xfrm flipH="1">
            <a:off x="5911516" y="4305735"/>
            <a:ext cx="6280484" cy="2552265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7653" name="Picture 4" descr="Primary &amp; Community Care Development &amp; Innovation Hub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714" y="5922668"/>
            <a:ext cx="2831641" cy="77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Y:\Prevention\SP Social Prescribing\SPP Social Prescribing and Primary &amp; Community Care\Engagement Event March 2022\Brand Guidelines &amp; Logos\Sppc wheel logo Eng 100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6447" y="5580993"/>
            <a:ext cx="1195553" cy="1116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5230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945010814"/>
              </p:ext>
            </p:extLst>
          </p:nvPr>
        </p:nvGraphicFramePr>
        <p:xfrm>
          <a:off x="505411" y="1098446"/>
          <a:ext cx="11181178" cy="4787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0589">
                  <a:extLst>
                    <a:ext uri="{9D8B030D-6E8A-4147-A177-3AD203B41FA5}">
                      <a16:colId xmlns:a16="http://schemas.microsoft.com/office/drawing/2014/main" xmlns="" val="1892656057"/>
                    </a:ext>
                  </a:extLst>
                </a:gridCol>
                <a:gridCol w="5590589">
                  <a:extLst>
                    <a:ext uri="{9D8B030D-6E8A-4147-A177-3AD203B41FA5}">
                      <a16:colId xmlns:a16="http://schemas.microsoft.com/office/drawing/2014/main" xmlns="" val="489152545"/>
                    </a:ext>
                  </a:extLst>
                </a:gridCol>
              </a:tblGrid>
              <a:tr h="490030"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chemeClr val="bg1"/>
                          </a:solidFill>
                          <a:latin typeface="Ubuntu" panose="020B0504030602030204" pitchFamily="34" charset="0"/>
                        </a:rPr>
                        <a:t>Gweithlu sy’n darparu’r AWDPP</a:t>
                      </a:r>
                      <a:endParaRPr lang="cy-GB" sz="1600" noProof="0" dirty="0">
                        <a:solidFill>
                          <a:schemeClr val="bg1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600" noProof="0" dirty="0" smtClean="0">
                          <a:solidFill>
                            <a:schemeClr val="bg1"/>
                          </a:solidFill>
                          <a:latin typeface="Ubuntu" panose="020B0504030602030204" pitchFamily="34" charset="0"/>
                        </a:rPr>
                        <a:t>Unigolion sy’n defnyddio’r rhaglen</a:t>
                      </a:r>
                      <a:endParaRPr lang="cy-GB" sz="1600" noProof="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8005505"/>
                  </a:ext>
                </a:extLst>
              </a:tr>
              <a:tr h="490030"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Meddygon teulu’n archebu</a:t>
                      </a:r>
                      <a:r>
                        <a:rPr lang="cy-GB" sz="16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HbA1c mewn modd systematig yn unol â Chanllawiau NICE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mynychu i gael prawf gwaed</a:t>
                      </a:r>
                      <a:r>
                        <a:rPr lang="cy-GB" sz="16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HbA1c  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7304187"/>
                  </a:ext>
                </a:extLst>
              </a:tr>
              <a:tr h="490030"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Mae pawb sy’n gymwys ar gyfer yr</a:t>
                      </a:r>
                      <a:r>
                        <a:rPr lang="cy-GB" sz="16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AWDPP</a:t>
                      </a:r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yn cael eu gwahodd yn systematig yn unol â phrotocol y rhaglen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derbyn gwahoddiad i gymryd rhan yn yr AWDPP</a:t>
                      </a:r>
                      <a:r>
                        <a:rPr lang="cy-GB" sz="16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</a:t>
                      </a:r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ac yn gwneud apwyntiad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32677837"/>
                  </a:ext>
                </a:extLst>
              </a:tr>
              <a:tr h="490030"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Mae’r gweithiwr cymorth gofal iechyd yn dilyn y protocol ymyrryd 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mynychu apwyntiad ymgynghori’r AWDPP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48837772"/>
                  </a:ext>
                </a:extLst>
              </a:tr>
              <a:tr h="490030"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Cynigir arolwg blynyddol o HbA1c, yn unol â Chanllaw NICE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unigolyn cymwys yn mynychu’r prawf </a:t>
                      </a:r>
                      <a:r>
                        <a:rPr lang="cy-GB" sz="16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HbA1c dilynol ar ôl 12 mis os byddant yn cael gwahoddiad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5376191"/>
                  </a:ext>
                </a:extLst>
              </a:tr>
              <a:tr h="490030">
                <a:tc>
                  <a:txBody>
                    <a:bodyPr/>
                    <a:lstStyle/>
                    <a:p>
                      <a:r>
                        <a:rPr kumimoji="0" lang="cy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Mae gweithlu’r AWDPP wedi’i gynllunio ac mae ganddo’r adnoddau i fodloni’r galw a ragwelwyd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mynychu arolwg blynyddol gyda’r rhaglen os byddant yn cael gwahoddiad</a:t>
                      </a:r>
                      <a:endParaRPr lang="cy-GB" sz="16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86845239"/>
                  </a:ext>
                </a:extLst>
              </a:tr>
              <a:tr h="4900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Mae mewnbwn y set ddata ofynnol yn cael ei gwblhau ac yn galluogi gwaith monitro a gwerthuso systematig</a:t>
                      </a:r>
                      <a:endParaRPr kumimoji="0" lang="cy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Bydd unigolion yn derbyn apwyntiad ymgynghori ac adnoddau’r AWDPP mewn fformat sy’n hygyrch iddynt</a:t>
                      </a:r>
                      <a:endParaRPr kumimoji="0" lang="cy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7429429"/>
                  </a:ext>
                </a:extLst>
              </a:tr>
              <a:tr h="6963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Darperir apwyntiad ymgynghori ac adnoddau’r AWDPP mewn fformat sy’n hygyrch i bob unigolyn </a:t>
                      </a:r>
                      <a:endParaRPr kumimoji="0" lang="cy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Bydd unigolion yn hysbysu gwasanaeth yr AWDPP os bydd angen addasiadau e.e. gwasanaethau cyfieithu, Iaith Arwyddion Prydain, ac ati</a:t>
                      </a:r>
                      <a:endParaRPr kumimoji="0" lang="cy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4035125"/>
                  </a:ext>
                </a:extLst>
              </a:tr>
            </a:tbl>
          </a:graphicData>
        </a:graphic>
      </p:graphicFrame>
      <p:sp>
        <p:nvSpPr>
          <p:cNvPr id="7" name="Text Placeholder 3">
            <a:extLst>
              <a:ext uri="{FF2B5EF4-FFF2-40B4-BE49-F238E27FC236}">
                <a16:creationId xmlns:a16="http://schemas.microsoft.com/office/drawing/2014/main" xmlns="" id="{27E6D056-159A-5F9F-D1A1-016C78543F92}"/>
              </a:ext>
            </a:extLst>
          </p:cNvPr>
          <p:cNvSpPr txBox="1">
            <a:spLocks/>
          </p:cNvSpPr>
          <p:nvPr/>
        </p:nvSpPr>
        <p:spPr bwMode="auto">
          <a:xfrm>
            <a:off x="348491" y="453455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y-GB" sz="2800" b="1" i="0" u="none" strike="noStrike" kern="1200" cap="none" spc="0" normalizeH="0" baseline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5. Ymddygiadau allweddol i gefnogi tegwch ym mhob cam o’r AWDPP</a:t>
            </a:r>
            <a:endParaRPr kumimoji="0" lang="cy-GB" sz="2800" b="1" i="0" u="none" strike="noStrike" kern="1200" cap="none" spc="0" normalizeH="0" baseline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xmlns="" id="{24A08649-FFEB-1817-8C50-99809AA6B3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327375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70615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944686124"/>
              </p:ext>
            </p:extLst>
          </p:nvPr>
        </p:nvGraphicFramePr>
        <p:xfrm>
          <a:off x="348491" y="849407"/>
          <a:ext cx="11493740" cy="5135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6471">
                  <a:extLst>
                    <a:ext uri="{9D8B030D-6E8A-4147-A177-3AD203B41FA5}">
                      <a16:colId xmlns:a16="http://schemas.microsoft.com/office/drawing/2014/main" xmlns="" val="1892656057"/>
                    </a:ext>
                  </a:extLst>
                </a:gridCol>
                <a:gridCol w="4535861">
                  <a:extLst>
                    <a:ext uri="{9D8B030D-6E8A-4147-A177-3AD203B41FA5}">
                      <a16:colId xmlns:a16="http://schemas.microsoft.com/office/drawing/2014/main" xmlns="" val="489152545"/>
                    </a:ext>
                  </a:extLst>
                </a:gridCol>
                <a:gridCol w="2911408">
                  <a:extLst>
                    <a:ext uri="{9D8B030D-6E8A-4147-A177-3AD203B41FA5}">
                      <a16:colId xmlns:a16="http://schemas.microsoft.com/office/drawing/2014/main" xmlns="" val="1344815288"/>
                    </a:ext>
                  </a:extLst>
                </a:gridCol>
              </a:tblGrid>
              <a:tr h="515307"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chemeClr val="bg1"/>
                          </a:solidFill>
                          <a:latin typeface="Ubuntu" panose="020B0504030602030204" pitchFamily="34" charset="0"/>
                        </a:rPr>
                        <a:t>Gweithlu sy’n darparu’r AWDPP</a:t>
                      </a:r>
                      <a:endParaRPr lang="cy-GB" sz="1600" noProof="0" dirty="0">
                        <a:solidFill>
                          <a:schemeClr val="bg1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600" noProof="0" dirty="0" smtClean="0">
                          <a:solidFill>
                            <a:schemeClr val="bg1"/>
                          </a:solidFill>
                          <a:latin typeface="Ubuntu" panose="020B0504030602030204" pitchFamily="34" charset="0"/>
                        </a:rPr>
                        <a:t>Unigolion sy’n defnyddio’r AWDPP</a:t>
                      </a:r>
                    </a:p>
                    <a:p>
                      <a:endParaRPr lang="cy-GB" sz="1600" noProof="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latin typeface="Ubuntu" panose="020B0504030602030204" pitchFamily="34" charset="0"/>
                        </a:rPr>
                        <a:t>AWDPP</a:t>
                      </a:r>
                      <a:r>
                        <a:rPr lang="cy-GB" sz="1600" baseline="0" noProof="0" dirty="0" smtClean="0">
                          <a:latin typeface="Ubuntu" panose="020B0504030602030204" pitchFamily="34" charset="0"/>
                        </a:rPr>
                        <a:t> </a:t>
                      </a:r>
                      <a:r>
                        <a:rPr lang="cy-GB" sz="1600" noProof="0" dirty="0" smtClean="0">
                          <a:latin typeface="Ubuntu" panose="020B0504030602030204" pitchFamily="34" charset="0"/>
                        </a:rPr>
                        <a:t>ddwy flynedd yn ddiweddarach</a:t>
                      </a:r>
                      <a:endParaRPr lang="cy-GB" sz="1600" noProof="0" dirty="0"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8005505"/>
                  </a:ext>
                </a:extLst>
              </a:tr>
              <a:tr h="461064">
                <a:tc>
                  <a:txBody>
                    <a:bodyPr/>
                    <a:lstStyle/>
                    <a:p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Meddygon teulu’n archebu</a:t>
                      </a:r>
                      <a:r>
                        <a:rPr lang="cy-GB" sz="12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HbA1c mewn modd systematig yn unol â Chanllawiau NICE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mynychu i gael prawf gwaed</a:t>
                      </a:r>
                      <a:r>
                        <a:rPr lang="cy-GB" sz="12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HbA1c  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200" b="1" noProof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Ubuntu" panose="020B0504030602030204" pitchFamily="34" charset="0"/>
                        </a:rPr>
                        <a:t>Angen data</a:t>
                      </a:r>
                      <a:endParaRPr lang="cy-GB" sz="1200" b="1" noProof="0" dirty="0">
                        <a:solidFill>
                          <a:schemeClr val="bg2">
                            <a:lumMod val="50000"/>
                          </a:schemeClr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8578123"/>
                  </a:ext>
                </a:extLst>
              </a:tr>
              <a:tr h="1030614">
                <a:tc>
                  <a:txBody>
                    <a:bodyPr/>
                    <a:lstStyle/>
                    <a:p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Mae pawb sy’n gymwys ar gyfer yr</a:t>
                      </a:r>
                      <a:r>
                        <a:rPr lang="cy-GB" sz="12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AWDPP </a:t>
                      </a:r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yn cael eu gwahodd yn systematig yn unol â phrotocol y rhaglen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derbyn gwahoddiad ar gyfer yr AWDPP ac yn gwneud apwyntiad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200" b="1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Mae 49% o’r gwahoddiadau a anfonir yn arwain at fynychu apwyntiad ymgynghori</a:t>
                      </a:r>
                    </a:p>
                    <a:p>
                      <a:r>
                        <a:rPr lang="cy-GB" sz="1200" b="1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Ni wnaeth 7% fynychu yn dilyn apwyntiad wedi’i drefnu</a:t>
                      </a:r>
                      <a:endParaRPr lang="cy-GB" sz="1200" b="1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32677837"/>
                  </a:ext>
                </a:extLst>
              </a:tr>
              <a:tr h="1030614">
                <a:tc>
                  <a:txBody>
                    <a:bodyPr/>
                    <a:lstStyle/>
                    <a:p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Mae’r gweithiwr cymorth gofal iechyd yn glynu wrth y protocol ymyrryd 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mynychu apwyntiad ymgynghori’r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200" b="1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Adroddiad mesur profiad a adroddir gan glaf: mewnwelediadau ar ymgysylltiad cychwynnol y rhai a ymatebodd i holiadur</a:t>
                      </a:r>
                      <a:endParaRPr lang="cy-GB" sz="1200" b="1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48837772"/>
                  </a:ext>
                </a:extLst>
              </a:tr>
              <a:tr h="461064">
                <a:tc>
                  <a:txBody>
                    <a:bodyPr/>
                    <a:lstStyle/>
                    <a:p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Cynigir arolwg blynyddol o HbA1c, yn unol â Chanllaw NICE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unigolyn cymwys yn mynychu’r prawf </a:t>
                      </a:r>
                      <a:r>
                        <a:rPr lang="cy-GB" sz="12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HbA1c dilynol ar ôl 12 mis os byddant yn cael gwahoddiad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Angen data</a:t>
                      </a:r>
                      <a:endParaRPr kumimoji="0" lang="cy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9832747"/>
                  </a:ext>
                </a:extLst>
              </a:tr>
              <a:tr h="461064">
                <a:tc>
                  <a:txBody>
                    <a:bodyPr/>
                    <a:lstStyle/>
                    <a:p>
                      <a:r>
                        <a:rPr kumimoji="0" lang="cy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Mae gweithlu’r AWDPP wedi’i gynllunio ac mae ganddo’r adnoddau i fodloni’r galw a ragwelwyd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2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mynychu arolwg blynyddol gyda’r AWDPP os byddant yn cael gwahoddiad</a:t>
                      </a:r>
                      <a:endParaRPr lang="cy-GB" sz="12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Angen data</a:t>
                      </a:r>
                      <a:endParaRPr kumimoji="0" lang="cy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44865371"/>
                  </a:ext>
                </a:extLst>
              </a:tr>
              <a:tr h="4610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Mae mewnbwn y set ddata ofynnol yn cael ei gwblhau ac yn galluogi gwaith monitro a gwerthuso systematig</a:t>
                      </a:r>
                      <a:endParaRPr kumimoji="0" lang="cy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Bydd unigolion yn derbyn apwyntiad ymgynghori ac adnoddau’r AWDPP mewn fformat sy’n hygyrch iddynt</a:t>
                      </a:r>
                      <a:endParaRPr kumimoji="0" lang="cy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Gwerthusiad o’r canlyniadau ar y gweill</a:t>
                      </a:r>
                      <a:endParaRPr kumimoji="0" lang="cy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7429429"/>
                  </a:ext>
                </a:extLst>
              </a:tr>
              <a:tr h="6509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Darperir apwyntiad ymgynghori ac adnoddau’r AWDPP mewn fformat sy’n hygyrch i bob unigolyn </a:t>
                      </a:r>
                      <a:endParaRPr kumimoji="0" lang="cy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Bydd unigolion yn hysbysu gwasanaeth yr AWDPP os bydd angen addasiadau e.e. gwasanaethau cyfieithu, Iaith Arwyddion Prydain, ac ati</a:t>
                      </a:r>
                      <a:endParaRPr kumimoji="0" lang="cy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Angen data</a:t>
                      </a:r>
                      <a:endParaRPr kumimoji="0" lang="cy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Ubuntu" panose="020B0504030602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0972491"/>
                  </a:ext>
                </a:extLst>
              </a:tr>
            </a:tbl>
          </a:graphicData>
        </a:graphic>
      </p:graphicFrame>
      <p:sp>
        <p:nvSpPr>
          <p:cNvPr id="7" name="Text Placeholder 3">
            <a:extLst>
              <a:ext uri="{FF2B5EF4-FFF2-40B4-BE49-F238E27FC236}">
                <a16:creationId xmlns:a16="http://schemas.microsoft.com/office/drawing/2014/main" xmlns="" id="{27E6D056-159A-5F9F-D1A1-016C78543F92}"/>
              </a:ext>
            </a:extLst>
          </p:cNvPr>
          <p:cNvSpPr txBox="1">
            <a:spLocks/>
          </p:cNvSpPr>
          <p:nvPr/>
        </p:nvSpPr>
        <p:spPr bwMode="auto">
          <a:xfrm>
            <a:off x="348491" y="453455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5a. </a:t>
            </a:r>
            <a:r>
              <a:rPr kumimoji="0" lang="cy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Beth ydym yn ei wybod eisoes </a:t>
            </a:r>
            <a:r>
              <a:rPr lang="cy-GB" dirty="0" smtClean="0">
                <a:latin typeface="Ubuntu" panose="020B0504030602030204" pitchFamily="34" charset="0"/>
                <a:ea typeface="Verdana" panose="020B0604030504040204" pitchFamily="34" charset="0"/>
              </a:rPr>
              <a:t>am</a:t>
            </a:r>
            <a:r>
              <a:rPr kumimoji="0" lang="cy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 yr ymddygiadau allweddol hyn</a:t>
            </a:r>
            <a:r>
              <a:rPr lang="cy-GB" dirty="0" smtClean="0">
                <a:latin typeface="Ubuntu" panose="020B0504030602030204" pitchFamily="34" charset="0"/>
                <a:ea typeface="Verdana" panose="020B0604030504040204" pitchFamily="34" charset="0"/>
              </a:rPr>
              <a:t>?</a:t>
            </a:r>
            <a:endParaRPr kumimoji="0" lang="cy-GB" sz="28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xmlns="" id="{24A08649-FFEB-1817-8C50-99809AA6B3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0" y="6242091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74310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19900" y="1000125"/>
            <a:ext cx="3819525" cy="1276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66E06783-5EA4-7AE8-4006-CA88951ED1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xmlns="" id="{59730823-5335-F9B6-2FA1-77CED87889D1}"/>
              </a:ext>
            </a:extLst>
          </p:cNvPr>
          <p:cNvSpPr txBox="1">
            <a:spLocks/>
          </p:cNvSpPr>
          <p:nvPr/>
        </p:nvSpPr>
        <p:spPr bwMode="auto">
          <a:xfrm>
            <a:off x="348491" y="453455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 smtClean="0">
                <a:latin typeface="Ubuntu" panose="020B0504030602030204" pitchFamily="34" charset="0"/>
                <a:ea typeface="Verdana" panose="020B0604030504040204" pitchFamily="34" charset="0"/>
              </a:rPr>
              <a:t>6</a:t>
            </a:r>
            <a:r>
              <a:rPr lang="cy-GB" dirty="0" smtClean="0">
                <a:latin typeface="Ubuntu" panose="020B0504030602030204" pitchFamily="34" charset="0"/>
                <a:ea typeface="Verdana" panose="020B0604030504040204" pitchFamily="34" charset="0"/>
              </a:rPr>
              <a:t>. Beth mae angen i ni ei wneud i gefnogi’r ymddygiadau </a:t>
            </a:r>
            <a:r>
              <a:rPr lang="en-GB" dirty="0" err="1" smtClean="0">
                <a:latin typeface="Ubuntu" panose="020B0504030602030204" pitchFamily="34" charset="0"/>
                <a:ea typeface="Verdana" panose="020B0604030504040204" pitchFamily="34" charset="0"/>
              </a:rPr>
              <a:t>hyn</a:t>
            </a:r>
            <a:r>
              <a:rPr lang="en-GB" dirty="0">
                <a:latin typeface="Ubuntu" panose="020B0504030602030204" pitchFamily="34" charset="0"/>
                <a:ea typeface="Verdana" panose="020B0604030504040204" pitchFamily="34" charset="0"/>
              </a:rPr>
              <a:t>?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xmlns="" id="{992FF0BA-9764-7D82-994F-A181D3321A8D}"/>
              </a:ext>
            </a:extLst>
          </p:cNvPr>
          <p:cNvSpPr txBox="1">
            <a:spLocks/>
          </p:cNvSpPr>
          <p:nvPr/>
        </p:nvSpPr>
        <p:spPr>
          <a:xfrm>
            <a:off x="675689" y="1201731"/>
            <a:ext cx="10760075" cy="2739211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600" dirty="0" smtClean="0">
                <a:latin typeface="Ubuntu" panose="020B0504030602030204" pitchFamily="34" charset="0"/>
              </a:rPr>
              <a:t>Deall tegwch mynediad i’r rhaglen a’r defnydd ohoni, a’r bylchau o ran hynny, drwy fonitro a chasglu gwybodaeth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y-GB" sz="1600" dirty="0" smtClean="0">
              <a:latin typeface="Ubuntu" panose="020B0504030602030204" pitchFamily="34" charset="0"/>
            </a:endParaRPr>
          </a:p>
          <a:p>
            <a:r>
              <a:rPr lang="cy-GB" sz="1600" dirty="0" smtClean="0">
                <a:latin typeface="Ubuntu" panose="020B0504030602030204" pitchFamily="34" charset="0"/>
              </a:rPr>
              <a:t>Meithrin dull sy’n ‘seiliedig ar ymddygiad’ i fynd i’r afael â’r bylchau hynny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y-GB" sz="1600" dirty="0" smtClean="0">
              <a:latin typeface="Ubuntu" panose="020B0504030602030204" pitchFamily="34" charset="0"/>
            </a:endParaRPr>
          </a:p>
          <a:p>
            <a:r>
              <a:rPr lang="cy-GB" sz="1600" dirty="0" smtClean="0">
                <a:latin typeface="Ubuntu" panose="020B0504030602030204" pitchFamily="34" charset="0"/>
              </a:rPr>
              <a:t>Gwerthuso effeithiolrwydd y camau a gymerir i wella mynediad a defnydd teg. </a:t>
            </a:r>
            <a:endParaRPr lang="cy-GB" dirty="0" smtClean="0"/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3269162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19900" y="1000125"/>
            <a:ext cx="3819525" cy="1276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689" y="1000125"/>
            <a:ext cx="1084062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chemeClr val="accent1">
                    <a:lumMod val="75000"/>
                  </a:schemeClr>
                </a:solidFill>
                <a:latin typeface="Ubuntu" panose="020B0504030602030204" pitchFamily="34" charset="0"/>
                <a:ea typeface="Verdana" charset="0"/>
                <a:cs typeface="Calibri" panose="020F0502020204030204" pitchFamily="34" charset="0"/>
              </a:rPr>
              <a:t>Mae’n bwysig monitro mynediad at y rhaglen a’r defnydd teg ohoni i fod yn sail i unrhyw weithgareddau gwella ansawdd sydd eu hangen </a:t>
            </a:r>
            <a:endParaRPr kumimoji="0" lang="cy-GB" sz="160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Ubuntu" panose="020B0504030602030204" pitchFamily="34" charset="0"/>
              <a:ea typeface="Verdana" charset="0"/>
              <a:cs typeface="Calibri" panose="020F050202020403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y-GB" sz="160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Ubuntu" panose="020B0504030602030204" pitchFamily="34" charset="0"/>
              <a:ea typeface="Verdana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Ubuntu" panose="020B0504030602030204" pitchFamily="34" charset="0"/>
                <a:ea typeface="Verdana" charset="0"/>
                <a:cs typeface="Calibri" panose="020F0502020204030204" pitchFamily="34" charset="0"/>
              </a:rPr>
              <a:t>Yn unol â phrotocol yr</a:t>
            </a:r>
            <a:r>
              <a:rPr kumimoji="0" lang="cy-GB" sz="160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Ubuntu" panose="020B0504030602030204" pitchFamily="34" charset="0"/>
                <a:ea typeface="Verdana" charset="0"/>
                <a:cs typeface="Calibri" panose="020F0502020204030204" pitchFamily="34" charset="0"/>
              </a:rPr>
              <a:t> AWDPP</a:t>
            </a: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Ubuntu" panose="020B0504030602030204" pitchFamily="34" charset="0"/>
                <a:ea typeface="Verdana" charset="0"/>
                <a:cs typeface="Calibri" panose="020F0502020204030204" pitchFamily="34" charset="0"/>
              </a:rPr>
              <a:t>, cytunwyd ar ‘set ddata ofynnol’ i alluogi’r data perthnasol i gael eu </a:t>
            </a:r>
            <a:r>
              <a:rPr lang="cy-GB" sz="1600" dirty="0" smtClean="0">
                <a:solidFill>
                  <a:schemeClr val="accent1">
                    <a:lumMod val="75000"/>
                  </a:schemeClr>
                </a:solidFill>
                <a:latin typeface="Ubuntu" panose="020B0504030602030204" pitchFamily="34" charset="0"/>
                <a:ea typeface="Verdana" charset="0"/>
                <a:cs typeface="Calibri" panose="020F0502020204030204" pitchFamily="34" charset="0"/>
              </a:rPr>
              <a:t>c</a:t>
            </a: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Ubuntu" panose="020B0504030602030204" pitchFamily="34" charset="0"/>
                <a:ea typeface="Verdana" charset="0"/>
                <a:cs typeface="Calibri" panose="020F0502020204030204" pitchFamily="34" charset="0"/>
              </a:rPr>
              <a:t>asglu i gefnogi gwaith monitro a gwerthuso priodol</a:t>
            </a:r>
            <a:endParaRPr lang="cy-GB" sz="1600" dirty="0" smtClean="0">
              <a:solidFill>
                <a:schemeClr val="accent1">
                  <a:lumMod val="75000"/>
                </a:schemeClr>
              </a:solidFill>
              <a:latin typeface="Ubuntu" panose="020B0504030602030204" pitchFamily="34" charset="0"/>
              <a:ea typeface="Verdana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y-GB" sz="160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Ubuntu" panose="020B0504030602030204" pitchFamily="34" charset="0"/>
              <a:ea typeface="Verdana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Ubuntu" panose="020B0504030602030204" pitchFamily="34" charset="0"/>
                <a:ea typeface="Verdana" charset="0"/>
                <a:cs typeface="Calibri" panose="020F0502020204030204" pitchFamily="34" charset="0"/>
              </a:rPr>
              <a:t>Mae </a:t>
            </a:r>
            <a:r>
              <a:rPr lang="cy-GB" sz="1600" dirty="0" smtClean="0">
                <a:solidFill>
                  <a:schemeClr val="accent1">
                    <a:lumMod val="75000"/>
                  </a:schemeClr>
                </a:solidFill>
                <a:latin typeface="Ubuntu" panose="020B0504030602030204" pitchFamily="34" charset="0"/>
                <a:ea typeface="Verdana" charset="0"/>
                <a:cs typeface="Calibri" panose="020F0502020204030204" pitchFamily="34" charset="0"/>
              </a:rPr>
              <a:t>cyflawnder y data a gesglir yn ategu’r gallu i fonitro mynediad a defnydd teg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y-GB" sz="160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Ubuntu" panose="020B0504030602030204" pitchFamily="34" charset="0"/>
              <a:ea typeface="Verdana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chemeClr val="accent1">
                    <a:lumMod val="75000"/>
                  </a:schemeClr>
                </a:solidFill>
                <a:latin typeface="Ubuntu" panose="020B0504030602030204" pitchFamily="34" charset="0"/>
                <a:ea typeface="Ubuntu" charset="0"/>
                <a:cs typeface="Ubuntu" charset="0"/>
              </a:rPr>
              <a:t>Defnyddir templedi safonol ar y systemau Vision ac EMIS gofal sylfaenol i hwyluso’r gwaith o gasglu, cofnodi a chyflwyno data, i sicrhau data o ansawdd da.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Ubuntu" panose="020B0504030602030204" pitchFamily="34" charset="0"/>
              <a:ea typeface="Verdana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chemeClr val="accent1">
                    <a:lumMod val="75000"/>
                  </a:schemeClr>
                </a:solidFill>
                <a:latin typeface="Ubuntu" panose="020B0504030602030204" pitchFamily="34" charset="0"/>
                <a:ea typeface="Verdana" charset="0"/>
                <a:cs typeface="Calibri" panose="020F0502020204030204" pitchFamily="34" charset="0"/>
              </a:rPr>
              <a:t>Datblygwyd estyniad i’r modiwl archwilio a mwy diabetes i gasglu data’r AWDPP. Maent yn disgwyl am gadarnhad o’r cynlluniau i orffen yr estyniad hwn. Fodd bynnag, gan fod y system archwilio a mwy yn cael ei thynnu’n ôl, mae ansicrwydd yn y tymor byr ynghylch yr ateb TG. Tra bod atebion amgen yn cael eu harchwilio, mae rhywfaint o ddata’n parhau i gael eu casglu’n lleol ond nid yw’n bosibl casglu data yn y ffordd hon i asesu tegwch y mynediad a’r defnydd mewn modd digonol.  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Ubuntu" panose="020B0504030602030204" pitchFamily="34" charset="0"/>
              <a:ea typeface="Verdana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Ubuntu" charset="0"/>
              <a:cs typeface="Ubuntu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66E06783-5EA4-7AE8-4006-CA88951ED1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xmlns="" id="{70F8D8F8-FC1D-0A71-AD76-685874A3933F}"/>
              </a:ext>
            </a:extLst>
          </p:cNvPr>
          <p:cNvSpPr txBox="1">
            <a:spLocks/>
          </p:cNvSpPr>
          <p:nvPr/>
        </p:nvSpPr>
        <p:spPr bwMode="auto">
          <a:xfrm>
            <a:off x="348491" y="453455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y-GB" dirty="0" smtClean="0">
                <a:latin typeface="Ubuntu" panose="020B0504030602030204" pitchFamily="34" charset="0"/>
                <a:ea typeface="Verdana" panose="020B0604030504040204" pitchFamily="34" charset="0"/>
              </a:rPr>
              <a:t>6a. Monitro mynediad at y rhaglen a defnydd teg ohoni er mwyn gwella ansawdd</a:t>
            </a:r>
            <a:endParaRPr kumimoji="0" lang="cy-GB" sz="2800" b="1" i="0" u="none" strike="noStrike" kern="1200" cap="none" spc="0" normalizeH="0" baseline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504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75689" y="1000125"/>
            <a:ext cx="10926376" cy="32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kern="120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18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Lle y nodir defnydd annheg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, dylid cynnal gwaith ymgysylltu â’r rhanddeiliaid lleol perthnasol i nodi’r rhwystrau a llunio atebion ar y cyd i wella tegwch, gan ddefnyddio dull sy’n seiliedig ar asedau.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Bydd mynediad at y rhaglen</a:t>
            </a:r>
            <a:r>
              <a:rPr kumimoji="0" lang="cy-GB" sz="1600" b="1" i="0" u="none" strike="noStrike" kern="1200" cap="none" spc="0" normalizeH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 a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 defnydd teg ohoni yn cael ei bennu ar sail ymddygiad yr unigolion sy’n gymwys ar gyfer y rhaglen a’r aelodau o staff sy’n </a:t>
            </a:r>
            <a:r>
              <a:rPr lang="cy-GB" sz="1600" b="1" dirty="0" smtClean="0">
                <a:latin typeface="Ubuntu"/>
                <a:cs typeface="Calibri" panose="020F0502020204030204" pitchFamily="34" charset="0"/>
              </a:rPr>
              <a:t>darparu’r gwasanaethau. </a:t>
            </a:r>
            <a:r>
              <a:rPr lang="cy-GB" sz="1600" dirty="0" smtClean="0">
                <a:latin typeface="Ubuntu"/>
                <a:cs typeface="Calibri" panose="020F0502020204030204" pitchFamily="34" charset="0"/>
              </a:rPr>
              <a:t>Felly, mae angen deall beth sy’n ysgogi ymddygiadau pob un o’r grwpiau hyn, os dymunir newid mewn ymddygiad.  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cy-GB" sz="1600" b="1" dirty="0" smtClean="0">
                <a:latin typeface="Ubuntu"/>
                <a:cs typeface="Calibri" panose="020F0502020204030204" pitchFamily="34" charset="0"/>
              </a:rPr>
              <a:t>Datblygwyd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canllawiau pwnc i gefnogi gwaith i ymgysylltu ag unigolion, grwpiau neu gymunedau a grwpiau staff perthnasol, </a:t>
            </a: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i feithrin dealltwriaeth o’r hyn sy’n</a:t>
            </a:r>
            <a:r>
              <a:rPr lang="cy-GB" sz="1600" dirty="0" smtClean="0">
                <a:latin typeface="Ubuntu"/>
                <a:cs typeface="Calibri" panose="020F0502020204030204" pitchFamily="34" charset="0"/>
              </a:rPr>
              <a:t> ysgogi eu hymddygiad presennol, yn seiliedig ar y model newid ymddygiad COM-B (ar gael ar gais). 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	a. Canllaw pwnc ar gyfer gwaith ymgysylltu </a:t>
            </a:r>
            <a:r>
              <a:rPr lang="cy-GB" sz="1600" dirty="0" smtClean="0">
                <a:latin typeface="Ubuntu"/>
                <a:cs typeface="Calibri" panose="020F0502020204030204" pitchFamily="34" charset="0"/>
              </a:rPr>
              <a:t>â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’r unigolion sy’n derbyn y gwasanaeth 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buntu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	b. Canllaw pwnc ar gyfer y gwaith ymgysylltu </a:t>
            </a:r>
            <a:r>
              <a:rPr lang="cy-GB" sz="1600" dirty="0" smtClean="0">
                <a:latin typeface="Ubuntu"/>
                <a:cs typeface="Calibri" panose="020F0502020204030204" pitchFamily="34" charset="0"/>
              </a:rPr>
              <a:t>â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cs typeface="Calibri" panose="020F0502020204030204" pitchFamily="34" charset="0"/>
              </a:rPr>
              <a:t>’r Gweithwyr Proffesiynol Gofal Iechyd sy’n cynllunio ac yn darparu’r rhaglen.</a:t>
            </a:r>
            <a:endParaRPr kumimoji="0" lang="cy-GB" sz="2000" b="0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  <a:cs typeface="Calibri" panose="020F0502020204030204" pitchFamily="34" charset="0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xmlns="" id="{7378172A-1963-700D-84F3-919BF6AF371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xmlns="" id="{CB5D141D-65C1-B4AD-0E2E-51B49F3D38FB}"/>
              </a:ext>
            </a:extLst>
          </p:cNvPr>
          <p:cNvSpPr txBox="1">
            <a:spLocks/>
          </p:cNvSpPr>
          <p:nvPr/>
        </p:nvSpPr>
        <p:spPr bwMode="auto">
          <a:xfrm>
            <a:off x="348491" y="453455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y-GB" dirty="0" smtClean="0">
                <a:latin typeface="Ubuntu" panose="020B0504030602030204" pitchFamily="34" charset="0"/>
                <a:ea typeface="Verdana" panose="020B0604030504040204" pitchFamily="34" charset="0"/>
              </a:rPr>
              <a:t>6b. Pa gamau y gellir eu cymryd i wella defnydd teg?</a:t>
            </a:r>
            <a:endParaRPr kumimoji="0" lang="cy-GB" sz="2800" b="1" i="0" u="none" strike="noStrike" kern="1200" cap="none" spc="0" normalizeH="0" baseline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979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tails are in the caption following the image">
            <a:extLst>
              <a:ext uri="{FF2B5EF4-FFF2-40B4-BE49-F238E27FC236}">
                <a16:creationId xmlns:a16="http://schemas.microsoft.com/office/drawing/2014/main" xmlns="" id="{893B6F97-7D7B-4419-EEA8-A412FC320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837" y="2123768"/>
            <a:ext cx="5384385" cy="326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5689" y="1000125"/>
            <a:ext cx="1081687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</a:rPr>
              <a:t>Y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n 2022, cynhaliwyd grwpiau ffocws a chyfweliadau gydag aelodau o wasanaethau rheoli pwysau mewn ardaloedd o amddifadedd yng Ngogledd Cymru a chymunedau yng Nghaerdydd, i gael mewnwelediadau i’r defnydd o wasanaethau iechyd a’r rhwystrau a’r galluogwyr i raglen fel yr</a:t>
            </a:r>
            <a:r>
              <a:rPr kumimoji="0" lang="cy-GB" sz="1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 AWDPP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. Mae’r rhwystrau a nodwyd yn cynnwys: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y-GB" sz="1600" dirty="0" smtClean="0">
              <a:solidFill>
                <a:srgbClr val="002060"/>
              </a:solidFill>
              <a:latin typeface="Ubuntu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600" b="1" dirty="0" smtClean="0">
                <a:solidFill>
                  <a:srgbClr val="002060"/>
                </a:solidFill>
                <a:latin typeface="Ubuntu"/>
              </a:rPr>
              <a:t>Gallu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</a:rPr>
              <a:t>Diffyg cyngor sy’n ddiwylliannol briodol ynghylch paratoi bwyd a gweithgaredd 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corfforol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Rhwystrau ieithyddol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Cyfle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Gorbryder cymdeithasol (cwrdd ag unigolyn newydd)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600" b="1" dirty="0" smtClean="0">
                <a:solidFill>
                  <a:srgbClr val="002060"/>
                </a:solidFill>
                <a:latin typeface="Ubuntu"/>
              </a:rPr>
              <a:t>Ysgogiad</a:t>
            </a:r>
            <a:endParaRPr kumimoji="0" lang="cy-GB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Yr amser i fanteisio</a:t>
            </a:r>
            <a:r>
              <a:rPr kumimoji="0" lang="cy-GB" sz="1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 ar b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rawf gwaed syml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Y</a:t>
            </a:r>
            <a:r>
              <a:rPr kumimoji="0" lang="cy-GB" sz="16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 p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ellter i gael mynediad at brawf gwaed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Cost cyrraedd yr apwyntiad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Amseriad yr apwyntiad (anodd cael mynediad yn ystod amser gwaith)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Cyfrifoldebau gofalu (anodd blaenoriaethu eu hiechyd eu hunain)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Diffyg gofal plant priodol			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+mn-ea"/>
                <a:cs typeface="+mn-cs"/>
              </a:rPr>
              <a:t>		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85742208-F02C-C1F9-29AC-C2E43144DB37}"/>
              </a:ext>
            </a:extLst>
          </p:cNvPr>
          <p:cNvSpPr txBox="1">
            <a:spLocks/>
          </p:cNvSpPr>
          <p:nvPr/>
        </p:nvSpPr>
        <p:spPr>
          <a:xfrm>
            <a:off x="479685" y="6280880"/>
            <a:ext cx="643032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 smtClean="0"/>
              <a:t>Cymorth</a:t>
            </a:r>
            <a:r>
              <a:rPr lang="en-GB" sz="1200" dirty="0" smtClean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A7285A96-94AA-8D1B-C510-F8EC72472CFB}"/>
              </a:ext>
            </a:extLst>
          </p:cNvPr>
          <p:cNvSpPr txBox="1">
            <a:spLocks/>
          </p:cNvSpPr>
          <p:nvPr/>
        </p:nvSpPr>
        <p:spPr bwMode="auto">
          <a:xfrm>
            <a:off x="348491" y="453455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y-GB" dirty="0" smtClean="0">
                <a:latin typeface="Ubuntu" panose="020B0504030602030204" pitchFamily="34" charset="0"/>
                <a:ea typeface="Verdana" panose="020B0604030504040204" pitchFamily="34" charset="0"/>
              </a:rPr>
              <a:t>6c. Enghreifftiau o’r rhwystrau a nodwyd drwy waith ymgysylltu lleol</a:t>
            </a:r>
            <a:endParaRPr kumimoji="0" lang="cy-GB" sz="2800" b="1" i="0" u="none" strike="noStrike" kern="1200" cap="none" spc="0" normalizeH="0" baseline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4715D9B-FF50-969A-0D72-457C7C2A0C3A}"/>
              </a:ext>
            </a:extLst>
          </p:cNvPr>
          <p:cNvSpPr txBox="1"/>
          <p:nvPr/>
        </p:nvSpPr>
        <p:spPr>
          <a:xfrm>
            <a:off x="6910005" y="5457765"/>
            <a:ext cx="52819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err="1">
                <a:solidFill>
                  <a:srgbClr val="FF0000"/>
                </a:solidFill>
                <a:latin typeface="Calibri" panose="020F0502020204030204"/>
              </a:rPr>
              <a:t>Ffynhonnell</a:t>
            </a: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: </a:t>
            </a:r>
            <a:r>
              <a:rPr lang="en-GB" sz="1000" dirty="0">
                <a:hlinkClick r:id="rId4"/>
              </a:rPr>
              <a:t>’The behaviour change wheel: A new method for characterising and designing behaviour change interventions’ | Implementation Science | </a:t>
            </a:r>
            <a:r>
              <a:rPr lang="en-GB" sz="1000" dirty="0" err="1">
                <a:hlinkClick r:id="rId4"/>
              </a:rPr>
              <a:t>Testun</a:t>
            </a:r>
            <a:r>
              <a:rPr lang="en-GB" sz="1000" dirty="0">
                <a:hlinkClick r:id="rId4"/>
              </a:rPr>
              <a:t> </a:t>
            </a:r>
            <a:r>
              <a:rPr lang="en-GB" sz="1000" dirty="0" err="1">
                <a:hlinkClick r:id="rId4"/>
              </a:rPr>
              <a:t>Llawn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1458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DE08348-B646-8A10-67BB-6D021C47519E}"/>
              </a:ext>
            </a:extLst>
          </p:cNvPr>
          <p:cNvSpPr txBox="1"/>
          <p:nvPr/>
        </p:nvSpPr>
        <p:spPr>
          <a:xfrm>
            <a:off x="675689" y="1000125"/>
            <a:ext cx="108406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</a:rPr>
              <a:t>Unwaith y bydd y rhwystrau wedi’u nodi, rhaid ystyried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y-GB" sz="1600" dirty="0" smtClean="0">
              <a:solidFill>
                <a:srgbClr val="002060"/>
              </a:solidFill>
              <a:latin typeface="Ubuntu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</a:rPr>
              <a:t>Pa ran/rhannau o’r model COM-B sy’n berthnasol, gan gydnabod y bydd yr atebion yn dibynnu ar a yw’r rhwystrau’n ymwneud â gallu, cyfle a/neu ysgogiad.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 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Er enghraifft, mae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cyfle </a:t>
            </a: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yn cyfeirio at bethau fel amser, arian a’r amgylchedd. Felly, os yw rhwystr cyffredin yn ymwneud â diffyg trafnidiaeth sydd ei angen i fynychu apwyntiad, ni fydd darparu gwybodaeth am y peryglon iechyd sy’n gysylltiedig â diabetes yn ffordd effeithiol o oresgyn y rhwystr sy’n gysylltiedig â thrafnidiaeth</a:t>
            </a:r>
            <a:endParaRPr lang="cy-GB" sz="1600" dirty="0" smtClean="0">
              <a:solidFill>
                <a:srgbClr val="002060"/>
              </a:solidFill>
              <a:latin typeface="Ubuntu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kumimoji="0" lang="cy-GB" sz="16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</a:rPr>
              <a:t>Pa fath o bethau allai helpu, e.e. newid amgylchedd corfforol neu gymdeithasol i gefnogi newid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cy-GB" sz="1600" dirty="0" smtClean="0">
              <a:solidFill>
                <a:srgbClr val="002060"/>
              </a:solidFill>
              <a:latin typeface="Ubuntu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</a:rPr>
              <a:t>Ar ba ffurf y gallai’r newid fod. Yn ddelfrydol, bydd yr atebion yn cael eu llunio ar y cyd â’r grwpiau targed (pobl â phrofiad bywyd). Gallech wneud hyn drwy grwpiau ffocws, cyfweliadau neu weithdai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Nodir enghreifftiau o’r rhwystrau a nodwyd ac atebion posibl</a:t>
            </a:r>
            <a:r>
              <a:rPr lang="cy-GB" sz="1600" dirty="0" smtClean="0">
                <a:solidFill>
                  <a:srgbClr val="002060"/>
                </a:solidFill>
                <a:latin typeface="Ubuntu"/>
              </a:rPr>
              <a:t> yn adrannau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</a:rPr>
              <a:t>7b a 7c</a:t>
            </a:r>
            <a:endParaRPr kumimoji="0" lang="cy-GB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</a:endParaRP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xmlns="" id="{1D01493A-F53F-0DD7-718B-B473AA3E8BF6}"/>
              </a:ext>
            </a:extLst>
          </p:cNvPr>
          <p:cNvSpPr txBox="1">
            <a:spLocks/>
          </p:cNvSpPr>
          <p:nvPr/>
        </p:nvSpPr>
        <p:spPr>
          <a:xfrm>
            <a:off x="479685" y="6280880"/>
            <a:ext cx="6430320" cy="1661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1" i="0" kern="120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xmlns="" id="{546D5C3F-8DF0-10BC-272E-F6EB09A73E59}"/>
              </a:ext>
            </a:extLst>
          </p:cNvPr>
          <p:cNvSpPr txBox="1">
            <a:spLocks/>
          </p:cNvSpPr>
          <p:nvPr/>
        </p:nvSpPr>
        <p:spPr bwMode="auto">
          <a:xfrm>
            <a:off x="348491" y="453455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7.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Mynd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 i’r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afael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 â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rhwystrau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i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fynediad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 a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defnydd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352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4115720151"/>
              </p:ext>
            </p:extLst>
          </p:nvPr>
        </p:nvGraphicFramePr>
        <p:xfrm>
          <a:off x="479685" y="905333"/>
          <a:ext cx="11203982" cy="5063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0973">
                  <a:extLst>
                    <a:ext uri="{9D8B030D-6E8A-4147-A177-3AD203B41FA5}">
                      <a16:colId xmlns:a16="http://schemas.microsoft.com/office/drawing/2014/main" xmlns="" val="1892656057"/>
                    </a:ext>
                  </a:extLst>
                </a:gridCol>
                <a:gridCol w="4465935">
                  <a:extLst>
                    <a:ext uri="{9D8B030D-6E8A-4147-A177-3AD203B41FA5}">
                      <a16:colId xmlns:a16="http://schemas.microsoft.com/office/drawing/2014/main" xmlns="" val="489152545"/>
                    </a:ext>
                  </a:extLst>
                </a:gridCol>
                <a:gridCol w="3887074">
                  <a:extLst>
                    <a:ext uri="{9D8B030D-6E8A-4147-A177-3AD203B41FA5}">
                      <a16:colId xmlns:a16="http://schemas.microsoft.com/office/drawing/2014/main" xmlns="" val="2903376376"/>
                    </a:ext>
                  </a:extLst>
                </a:gridCol>
              </a:tblGrid>
              <a:tr h="545215">
                <a:tc>
                  <a:txBody>
                    <a:bodyPr/>
                    <a:lstStyle/>
                    <a:p>
                      <a:r>
                        <a:rPr lang="cy-GB" sz="1600" dirty="0" smtClean="0">
                          <a:solidFill>
                            <a:schemeClr val="bg1"/>
                          </a:solidFill>
                          <a:latin typeface="Ubuntu" panose="020B0504030602030204" pitchFamily="34" charset="0"/>
                        </a:rPr>
                        <a:t>Gweithlu sy’n darparu’r AWDPP</a:t>
                      </a:r>
                      <a:endParaRPr lang="cy-GB" sz="1600" dirty="0">
                        <a:solidFill>
                          <a:schemeClr val="bg1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600" b="1" kern="100" dirty="0" smtClean="0"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Enghreifftiau o gamau lleol *</a:t>
                      </a:r>
                      <a:endParaRPr lang="cy-GB" sz="1600" kern="100" dirty="0"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600" b="1" kern="100" dirty="0" smtClean="0"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Enghreifftiau o gamau ar</a:t>
                      </a:r>
                      <a:r>
                        <a:rPr lang="cy-GB" sz="1600" b="1" kern="100" baseline="0" dirty="0" smtClean="0"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draws </a:t>
                      </a:r>
                      <a:r>
                        <a:rPr lang="cy-GB" sz="1600" b="1" kern="100" dirty="0" smtClean="0"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 system gyfan *</a:t>
                      </a:r>
                      <a:endParaRPr lang="cy-GB" sz="1600" kern="100" dirty="0"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8005505"/>
                  </a:ext>
                </a:extLst>
              </a:tr>
              <a:tr h="9977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10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Meddygon teulu’n archebu</a:t>
                      </a:r>
                      <a:r>
                        <a:rPr lang="cy-GB" sz="1100" baseline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HbA1c mewn modd systematig yn unol â Chanllawiau NICE (gan gynnwys arolygon blynyddol)</a:t>
                      </a:r>
                      <a:endParaRPr lang="cy-GB" sz="1100" dirty="0" smtClean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  <a:p>
                      <a:endParaRPr lang="cy-GB" sz="110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Casglu gwybodaeth</a:t>
                      </a:r>
                      <a:r>
                        <a:rPr lang="cy-GB" sz="1100" kern="1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am y</a:t>
                      </a: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rhwystrau i archebu prawf HbA1C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Mynd i’r afael â rhwystrau e.e. capasiti ar gyfer fflebotomi, capasiti labordai, capasiti gofal sylfaenol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Cyfathrebu gwerth yr AWDPP i hyrwyddo’r gwasanaeth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Defnyddio’r hyn sydd ar gael mewn contractau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Darparu addysg a hyfforddiant ynghylch canllawiau clinigol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Pwysleisio pwysigrwydd arolwg blynyddol o HbA1c  ar gyfer y rheini y mae mwy o berygl iddynt gael diabetes math 2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27304187"/>
                  </a:ext>
                </a:extLst>
              </a:tr>
              <a:tr h="9244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10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Mae pawb sy’n gymwys ar gyfer yr AWDPP yn cael eu gwahodd yn systematig yn unol â phrotocol y rhaglen</a:t>
                      </a:r>
                    </a:p>
                    <a:p>
                      <a:endParaRPr lang="cy-GB" sz="110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Casglu gwybodaeth am y rhwystrau i wahodd pob unigolyn cymwys mewn modd systematig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Pennu rolau a chyfrifoldebau clir mewn perthynas â’r tasgau dan sylw e.e. adolygu canlyniadau profion, gwahodd unigolion, monitro eu hymatebion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Gweithredu newidiadau i ysgogi gweithredu mewn modd systematig, canlyniadau HbA1c o 42-47 mol/mol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Hyrwyddo mynediad amserol i systemau rheoli data (EMIS/VISION) mewn meddygfeydd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Cynnig apwyntiadau wyneb yn wyneb, yn rhithwir neu dros y ffôn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32677837"/>
                  </a:ext>
                </a:extLst>
              </a:tr>
              <a:tr h="751054">
                <a:tc>
                  <a:txBody>
                    <a:bodyPr/>
                    <a:lstStyle/>
                    <a:p>
                      <a:r>
                        <a:rPr lang="cy-GB" sz="110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Mae’r gweithiwr cymorth gofal iechyd yn glynu wrth y protocol ymyrryd </a:t>
                      </a:r>
                      <a:endParaRPr lang="cy-GB" sz="110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Prosesau sicrwydd ansawdd ar waith i wirio bod technegau newid mewn ymddygiad mewn protocolau yn cael eu cynnwys yn y ddarpariaeth 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Staff cymorth i ddarparu cyngor sy’n ddiwylliannol briodol i wahanol grwpiau 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Ffyddlondeb i’r protocol i’w ystyried mewn gwerthusiad yn y dyfodol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48837772"/>
                  </a:ext>
                </a:extLst>
              </a:tr>
              <a:tr h="7173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Ubuntu" panose="020B0504030602030204" pitchFamily="34" charset="0"/>
                          <a:ea typeface="+mn-ea"/>
                          <a:cs typeface="Calibri" panose="020F0502020204030204" pitchFamily="34" charset="0"/>
                        </a:rPr>
                        <a:t>Mae mewnbwn y set ddata ofynnol yn cael ei gwblhau ac yn galluogi gwaith monitro a gwerthuso systematig</a:t>
                      </a:r>
                    </a:p>
                    <a:p>
                      <a:endParaRPr lang="cy-GB" sz="1100" dirty="0" smtClean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  <a:p>
                      <a:endParaRPr lang="cy-GB" sz="110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Casglu gwybodaeth ynghylch y rhwystrau i gwblhau’r set ddata ofynnol lawn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Mynd i’r afael ag unrhyw rwystrau corfforol e.e. diffyg clorianau pwyso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Darparu templedi data ar systemau clinigol i symleiddio’r broses o gofnodi data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Darparu hyfforddiant e.e. ‘sut’ i ofyn y cwestiynau perthnasol ynghylch nodweddion gwarchodedig 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55376191"/>
                  </a:ext>
                </a:extLst>
              </a:tr>
              <a:tr h="526551">
                <a:tc>
                  <a:txBody>
                    <a:bodyPr/>
                    <a:lstStyle/>
                    <a:p>
                      <a:r>
                        <a:rPr lang="cy-GB" sz="110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Cynllunir gweithlu’r rhaglen a’i hadnoddau i ateb y galw</a:t>
                      </a:r>
                      <a:endParaRPr lang="cy-GB" sz="110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7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Cynllunio’r gweithlu gweithredol/olyniaeth a dilyniant gyrfa</a:t>
                      </a:r>
                    </a:p>
                    <a:p>
                      <a:pPr marL="171450" lvl="0" indent="-171450">
                        <a:lnSpc>
                          <a:spcPct val="107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Prosesau mwy effeithlon</a:t>
                      </a:r>
                    </a:p>
                    <a:p>
                      <a:pPr marL="171450" lvl="0" indent="-171450">
                        <a:lnSpc>
                          <a:spcPct val="107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Uwchsgilio’r staff i wneud y mwyaf o’r rolau y gallant eu gwneud o fewn eu lefel cymhwysedd.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7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Cyllid cynaliadwy, digonol ar gyfer swyddi’r AWDPP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-GB" sz="1100" kern="1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Cyflwyno’r rhaglen i bob Clwstwr Gofal Sylfaenol yng Nghymru</a:t>
                      </a:r>
                      <a:endParaRPr lang="cy-GB" sz="11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86845239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5963" y="355491"/>
            <a:ext cx="10760075" cy="393542"/>
          </a:xfrm>
        </p:spPr>
        <p:txBody>
          <a:bodyPr/>
          <a:lstStyle/>
          <a:p>
            <a:r>
              <a:rPr lang="cy-GB" dirty="0" smtClean="0">
                <a:latin typeface="Verdana" panose="020B0604030504040204" pitchFamily="34" charset="0"/>
                <a:ea typeface="Verdana" panose="020B0604030504040204" pitchFamily="34" charset="0"/>
              </a:rPr>
              <a:t>7a. </a:t>
            </a:r>
            <a:r>
              <a:rPr lang="cy-GB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Enghreifftiau o’r camau i gyflawni ymddygiadau allweddol</a:t>
            </a:r>
            <a:endParaRPr lang="cy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DB0FFCB-B3B3-428A-5920-F4AC39E18D5A}"/>
              </a:ext>
            </a:extLst>
          </p:cNvPr>
          <p:cNvSpPr txBox="1"/>
          <p:nvPr/>
        </p:nvSpPr>
        <p:spPr>
          <a:xfrm>
            <a:off x="595618" y="5691507"/>
            <a:ext cx="2507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*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Nid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 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yw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 hon yn 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rhestr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 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gyflawn</a:t>
            </a:r>
            <a:endParaRPr lang="en-GB" sz="1050" b="0" i="0" dirty="0">
              <a:solidFill>
                <a:schemeClr val="tx2">
                  <a:lumMod val="75000"/>
                </a:schemeClr>
              </a:solidFill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007E5312-2BE8-D230-5830-F86655B6F3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 smtClean="0"/>
              <a:t>Cymorth</a:t>
            </a:r>
            <a:r>
              <a:rPr lang="en-GB" sz="1200" dirty="0" smtClean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4951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601964833"/>
              </p:ext>
            </p:extLst>
          </p:nvPr>
        </p:nvGraphicFramePr>
        <p:xfrm>
          <a:off x="263117" y="749033"/>
          <a:ext cx="10899570" cy="4805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515">
                  <a:extLst>
                    <a:ext uri="{9D8B030D-6E8A-4147-A177-3AD203B41FA5}">
                      <a16:colId xmlns:a16="http://schemas.microsoft.com/office/drawing/2014/main" xmlns="" val="1892656057"/>
                    </a:ext>
                  </a:extLst>
                </a:gridCol>
                <a:gridCol w="4337109">
                  <a:extLst>
                    <a:ext uri="{9D8B030D-6E8A-4147-A177-3AD203B41FA5}">
                      <a16:colId xmlns:a16="http://schemas.microsoft.com/office/drawing/2014/main" xmlns="" val="489152545"/>
                    </a:ext>
                  </a:extLst>
                </a:gridCol>
                <a:gridCol w="3774946">
                  <a:extLst>
                    <a:ext uri="{9D8B030D-6E8A-4147-A177-3AD203B41FA5}">
                      <a16:colId xmlns:a16="http://schemas.microsoft.com/office/drawing/2014/main" xmlns="" val="2903376376"/>
                    </a:ext>
                  </a:extLst>
                </a:gridCol>
              </a:tblGrid>
              <a:tr h="520068">
                <a:tc>
                  <a:txBody>
                    <a:bodyPr/>
                    <a:lstStyle/>
                    <a:p>
                      <a:r>
                        <a:rPr lang="cy-GB" sz="1600" noProof="0" dirty="0" smtClean="0">
                          <a:solidFill>
                            <a:schemeClr val="bg1"/>
                          </a:solidFill>
                          <a:latin typeface="Ubuntu" panose="020B0504030602030204" pitchFamily="34" charset="0"/>
                        </a:rPr>
                        <a:t>Unigolion sy’n defnyddio’r AWDPP</a:t>
                      </a:r>
                      <a:endParaRPr lang="cy-GB" sz="1600" noProof="0" dirty="0">
                        <a:solidFill>
                          <a:schemeClr val="bg1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600" b="1" kern="100" noProof="0" dirty="0" smtClean="0"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Enghreiffitau o gamau gweithredu lleol *</a:t>
                      </a:r>
                      <a:endParaRPr lang="cy-GB" sz="1600" kern="100" noProof="0" dirty="0"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y-GB" sz="1600" b="1" kern="100" noProof="0" dirty="0" smtClean="0"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Enghreifftiau o gamau gweithredu ar draws y system *</a:t>
                      </a:r>
                      <a:endParaRPr lang="cy-GB" sz="1600" kern="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8005505"/>
                  </a:ext>
                </a:extLst>
              </a:tr>
              <a:tr h="766457">
                <a:tc>
                  <a:txBody>
                    <a:bodyPr/>
                    <a:lstStyle/>
                    <a:p>
                      <a:r>
                        <a:rPr lang="cy-GB" sz="10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mynychu i gael prawf gwaed</a:t>
                      </a:r>
                      <a:r>
                        <a:rPr lang="cy-GB" sz="10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 HbA1c, sy’n cynnwys arolwg blynyddol, os byddant yn cael gwahoddiad</a:t>
                      </a:r>
                      <a:endParaRPr lang="cy-GB" sz="10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 algn="l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Cynnig apwyntiadau fflebotomi mewn lleoliadau hygyrch, ar amrywiaeth o amserau </a:t>
                      </a:r>
                    </a:p>
                    <a:p>
                      <a:pPr marL="171450" lvl="0" indent="-171450" algn="l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Bod yn glir ynghylch diben y prawf gwaed a’i bwysigrwydd</a:t>
                      </a: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7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Amlygrwydd ymgyrch ac offeryn ‘Know Your Risk’ Diabetes UK i’r cyhoedd</a:t>
                      </a: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27304187"/>
                  </a:ext>
                </a:extLst>
              </a:tr>
              <a:tr h="587012">
                <a:tc>
                  <a:txBody>
                    <a:bodyPr/>
                    <a:lstStyle/>
                    <a:p>
                      <a:r>
                        <a:rPr lang="cy-GB" sz="10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derbyn gwahoddiad i gymryd rhan yn yr AWDPP ac yn gwneud apwyntiad</a:t>
                      </a:r>
                      <a:endParaRPr lang="cy-GB" sz="10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Darparu ffordd hawdd a chyflym o archebu apwyntiadau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 gwneud yn hawdd i bobl aildrefnu apwyntiad yr AWDPP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Nodi amserau cyfleus (ac anghyfleus) a lleoliadau ar gyfer mynediad hawdd, gan gynnwys cynnig clinigau mewn lleoliadau cymunedol 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Apwyntiadau y tu allan i oriau arferol ar gyfer y rhai sy’n gweithio’n llawnamser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Cyfleusterau sy’n addas i blant/babannod ar gyfer y rhai sydd â phlant ifanc 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Cysylltu â’r rhai nad ydynt wedi ymateb, gan ystyried dull cyfathrebu gwahanol i’w gwahodd</a:t>
                      </a: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Darparu templedi yn seiliedigi ar ymddygiad  ar gyfer llythyrau gwahoddiad yr AWDPP, gan ystyried yr angen am fformat hawdd ei ddeall/ieithioedd amgen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Ystyried y gwasanaeth neges fer/dulliau eraill ar wahân i lythyrau ar gyfer gwahoddiadau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Sicrhau bod y manylion cyswllt yn gyfredol, gan gynnwys ar gyfer gofalwyr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Cefnogi dealltwriaeth ynghylch cynhwysiant iechyd a rhwystrau i bobl rhag cael mynediad at wasanaethau iechyd fel teimlo cywilydd, stigma, diffyg ymddiriedaeth, anallu, ac ati</a:t>
                      </a: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32677837"/>
                  </a:ext>
                </a:extLst>
              </a:tr>
              <a:tr h="578457">
                <a:tc>
                  <a:txBody>
                    <a:bodyPr/>
                    <a:lstStyle/>
                    <a:p>
                      <a:r>
                        <a:rPr lang="cy-GB" sz="10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unigolion cymwys yn mynychu apwyntiad ymgynghori’r AWDPP</a:t>
                      </a:r>
                      <a:endParaRPr lang="cy-GB" sz="10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Anfon negeseuon atgoffa cyn yr apwyntiad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Cynnig gyfle i aildrefnu os nad ydynt yn gallu mynychu’r apwyntiad</a:t>
                      </a: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Ystyried sut i wahodd cyfieithwyr neu ofalwyr mewn modd gweithredol lle y mae’r anghenion yn hysbys neu gellir eu nodi wrth archebu</a:t>
                      </a: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48837772"/>
                  </a:ext>
                </a:extLst>
              </a:tr>
              <a:tr h="595172">
                <a:tc>
                  <a:txBody>
                    <a:bodyPr/>
                    <a:lstStyle/>
                    <a:p>
                      <a:r>
                        <a:rPr lang="cy-GB" sz="10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yr unigolyn cymwys yn mynychu’r arolwg blynyddol gyda’r AWDPP </a:t>
                      </a:r>
                      <a:r>
                        <a:rPr lang="cy-GB" sz="1000" baseline="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os byddant yn cael gwahoddiad</a:t>
                      </a:r>
                      <a:endParaRPr lang="cy-GB" sz="10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 gweithwyr cymorth gofal iechyd i egluro yn yr apwyntiad cychwynnol y bydd angen arolwg blynyddol o bosibl, ac i egluro’r diben</a:t>
                      </a: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Egluro’r sefyllfa ynghylch arolwg blynyddol yr</a:t>
                      </a:r>
                      <a:r>
                        <a:rPr lang="cy-GB" sz="1000" kern="100" baseline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AWDPP </a:t>
                      </a: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wrth i’r rhaglen newid i fod yn ddarpar fodel</a:t>
                      </a: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55376191"/>
                  </a:ext>
                </a:extLst>
              </a:tr>
              <a:tr h="752579">
                <a:tc>
                  <a:txBody>
                    <a:bodyPr/>
                    <a:lstStyle/>
                    <a:p>
                      <a:r>
                        <a:rPr lang="cy-GB" sz="1000" noProof="0" dirty="0" smtClean="0">
                          <a:solidFill>
                            <a:srgbClr val="002060"/>
                          </a:solidFill>
                          <a:latin typeface="Ubuntu" panose="020B0504030602030204" pitchFamily="34" charset="0"/>
                        </a:rPr>
                        <a:t>Bydd unigolion yn derbyn apwyntiadau ymgynghori  ac anoddau’r AWDPP, mewn fformat sy’n hygyrch iddynt</a:t>
                      </a:r>
                      <a:endParaRPr lang="cy-GB" sz="1000" noProof="0" dirty="0">
                        <a:solidFill>
                          <a:srgbClr val="002060"/>
                        </a:solidFill>
                        <a:latin typeface="Ubuntu" panose="020B05040306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Dysgu/dangos i’r staff sut i ddarparu cyngor sy’n ddiwylliannol briodol ynghylch gweithgaredd corfforol a dewisiadau deiet/bwyd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Cynigiwch addasiadau i adlewyrchu anghenion unigolion. Er enghraifft, apwyntiadau estynedig i bobl ag anghenion dysgu, ac sydd angen gwasanaeth cyfieithu</a:t>
                      </a: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Casglu adnoddau’r rhaglen mewn gwahanol ieithoedd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Hawdd ei ddeall / ffeithlun darluniadol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y-GB" sz="1000" kern="1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Ubuntu" panose="020B05040306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Adnoddau Print Bras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cy-GB" sz="1000" kern="100" noProof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endParaRPr lang="cy-GB" sz="1000" kern="100" noProof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Ubuntu" panose="020B05040306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86845239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15963" y="355491"/>
            <a:ext cx="10760075" cy="393542"/>
          </a:xfrm>
        </p:spPr>
        <p:txBody>
          <a:bodyPr/>
          <a:lstStyle/>
          <a:p>
            <a:r>
              <a:rPr lang="cy-GB" dirty="0" smtClean="0">
                <a:latin typeface="Verdana" panose="020B0604030504040204" pitchFamily="34" charset="0"/>
                <a:ea typeface="Verdana" panose="020B0604030504040204" pitchFamily="34" charset="0"/>
              </a:rPr>
              <a:t>7b. </a:t>
            </a:r>
            <a:r>
              <a:rPr lang="cy-GB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Enghreifftiau o gamau gweithredu i gyflawni ymddygiadau allweddol</a:t>
            </a:r>
            <a:endParaRPr lang="cy-GB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A6343AE-025A-0E1A-D498-D7AD620F5C45}"/>
              </a:ext>
            </a:extLst>
          </p:cNvPr>
          <p:cNvSpPr txBox="1"/>
          <p:nvPr/>
        </p:nvSpPr>
        <p:spPr>
          <a:xfrm>
            <a:off x="595617" y="5691507"/>
            <a:ext cx="2612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*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Nid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 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yw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 hon yn 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rhestr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 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latin typeface="Ubuntu" charset="0"/>
                <a:ea typeface="Ubuntu" charset="0"/>
                <a:cs typeface="Ubuntu" charset="0"/>
              </a:rPr>
              <a:t>gyflawn</a:t>
            </a:r>
            <a:endParaRPr lang="en-GB" sz="1050" b="0" i="0" dirty="0">
              <a:solidFill>
                <a:schemeClr val="tx2">
                  <a:lumMod val="75000"/>
                </a:schemeClr>
              </a:solidFill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xmlns="" id="{153086ED-A736-FE12-3B73-7EF2FD382B5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</a:t>
            </a:r>
            <a:r>
              <a:rPr lang="en-GB" sz="1200" dirty="0" err="1" smtClean="0"/>
              <a:t>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40930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 txBox="1">
            <a:spLocks/>
          </p:cNvSpPr>
          <p:nvPr/>
        </p:nvSpPr>
        <p:spPr bwMode="auto">
          <a:xfrm>
            <a:off x="348491" y="458788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8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charset="0"/>
              </a:rPr>
              <a:t>. </a:t>
            </a:r>
            <a:r>
              <a:rPr lang="en-GB" dirty="0"/>
              <a:t>Y C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charset="0"/>
              </a:rPr>
              <a:t>anllawiau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charset="0"/>
              </a:rPr>
              <a:t> NICE </a:t>
            </a:r>
            <a:r>
              <a:rPr lang="en-GB" dirty="0" err="1"/>
              <a:t>Perthnasol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5689" y="1000125"/>
            <a:ext cx="10858500" cy="288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Canllawiau NICE mewn perthynas â mynediad teg i wasanaethau atal diabetes </a:t>
            </a:r>
            <a:r>
              <a:rPr lang="cy-GB" sz="1600" dirty="0" smtClean="0">
                <a:solidFill>
                  <a:srgbClr val="324F82"/>
                </a:solidFill>
                <a:latin typeface="Ubuntu"/>
                <a:ea typeface="Verdana" charset="0"/>
              </a:rPr>
              <a:t>ymysg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 unigolion y mae risg uchel iddynt ddatblygu diabetes math 2, gan gynnwys y rhai</a:t>
            </a:r>
            <a:r>
              <a:rPr kumimoji="0" lang="cy-GB" sz="1600" b="0" i="0" u="none" strike="noStrike" kern="1200" cap="none" spc="0" normalizeH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mewn grwpiau agored i niwed 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  <a:hlinkClick r:id="rId3"/>
              </a:rPr>
              <a:t>https://www.nice.org.uk/guidance/ph38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  <a:ea typeface="Verdan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  <a:ea typeface="Verdana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Canllawiau NICE ar Iechyd Cyhoeddus PH35; Atal diabetes math 2: ymyriadau ar lefel y boblogaeth a’r gymuned </a:t>
            </a:r>
            <a:r>
              <a:rPr lang="cy-GB" sz="1600" dirty="0" smtClean="0">
                <a:solidFill>
                  <a:srgbClr val="324F82"/>
                </a:solidFill>
                <a:latin typeface="Ubuntu"/>
                <a:ea typeface="Verdana" charset="0"/>
              </a:rPr>
              <a:t>gan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 </a:t>
            </a:r>
            <a:r>
              <a:rPr lang="cy-GB" sz="1600" dirty="0" smtClean="0">
                <a:solidFill>
                  <a:srgbClr val="324F82"/>
                </a:solidFill>
                <a:latin typeface="Ubuntu"/>
                <a:ea typeface="Verdana" charset="0"/>
              </a:rPr>
              <a:t>g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ynnwys argymhellion sy’n benodol ar gyfer ymyriadau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  <a:hlinkClick r:id="rId4"/>
              </a:rPr>
              <a:t>https://www.nice.org.uk/guidance/PH35/chapter/1-Recommendations#recommendation-4-interventions-for-communities-at-high-risk-of-type-2-diabetes</a:t>
            </a:r>
            <a:endParaRPr lang="cy-GB" sz="1600" dirty="0" smtClean="0">
              <a:solidFill>
                <a:srgbClr val="324F82"/>
              </a:solidFill>
              <a:latin typeface="Ubuntu"/>
              <a:ea typeface="Verdana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600" dirty="0">
              <a:solidFill>
                <a:srgbClr val="324F82"/>
              </a:solidFill>
              <a:latin typeface="Ubuntu"/>
              <a:ea typeface="Verdana" charset="0"/>
              <a:hlinkClick r:id="rId5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  <a:ea typeface="Verdana" charset="0"/>
              <a:cs typeface="+mn-cs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xmlns="" id="{A07ED94B-5077-4F24-D61B-92E4D329AD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 smtClean="0"/>
              <a:t>Cymorth</a:t>
            </a:r>
            <a:r>
              <a:rPr lang="en-GB" sz="1200" dirty="0" smtClean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469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</a:t>
            </a:r>
            <a:r>
              <a:rPr lang="en-GB" sz="1200" dirty="0" smtClean="0"/>
              <a:t>AWDPP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2" y="914401"/>
            <a:ext cx="10760075" cy="4898777"/>
          </a:xfrm>
        </p:spPr>
        <p:txBody>
          <a:bodyPr/>
          <a:lstStyle/>
          <a:p>
            <a:pPr marL="0" indent="0">
              <a:buNone/>
            </a:pPr>
            <a:r>
              <a:rPr lang="en-GB" sz="1400" dirty="0"/>
              <a:t>1. </a:t>
            </a:r>
            <a:r>
              <a:rPr lang="cy-GB" sz="1400" b="1" dirty="0" smtClean="0">
                <a:latin typeface="Ubuntu" panose="020B0504030602030204" pitchFamily="34" charset="0"/>
              </a:rPr>
              <a:t>Cyflwyniad  									</a:t>
            </a:r>
            <a:r>
              <a:rPr lang="cy-GB" sz="1400" dirty="0" smtClean="0">
                <a:latin typeface="Ubuntu" panose="020B0504030602030204" pitchFamily="34" charset="0"/>
              </a:rPr>
              <a:t>Sleid 3</a:t>
            </a: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2. </a:t>
            </a:r>
            <a:r>
              <a:rPr lang="cy-GB" sz="1400" b="1" dirty="0" smtClean="0">
                <a:latin typeface="Ubuntu" panose="020B0504030602030204" pitchFamily="34" charset="0"/>
              </a:rPr>
              <a:t>Beth yw tegwch iechyd </a:t>
            </a:r>
            <a:r>
              <a:rPr lang="cy-GB" sz="1400" dirty="0" smtClean="0">
                <a:latin typeface="Ubuntu" panose="020B0504030602030204" pitchFamily="34" charset="0"/>
              </a:rPr>
              <a:t>a pham mae’n bwysig i’r AWDPP?     					Sleid 4  </a:t>
            </a: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3. </a:t>
            </a:r>
            <a:r>
              <a:rPr lang="cy-GB" sz="1400" b="1" dirty="0" smtClean="0">
                <a:latin typeface="Ubuntu" panose="020B0504030602030204" pitchFamily="34" charset="0"/>
              </a:rPr>
              <a:t>Beth sy’n hysbys eisoes </a:t>
            </a:r>
            <a:r>
              <a:rPr lang="cy-GB" sz="1400" dirty="0" smtClean="0">
                <a:latin typeface="Ubuntu" panose="020B0504030602030204" pitchFamily="34" charset="0"/>
              </a:rPr>
              <a:t>am degwch rhaglenni atal diabetes?	  				Sleid 7 </a:t>
            </a: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4. </a:t>
            </a:r>
            <a:r>
              <a:rPr lang="cy-GB" sz="1400" b="1" dirty="0" smtClean="0">
                <a:latin typeface="Ubuntu" panose="020B0504030602030204" pitchFamily="34" charset="0"/>
              </a:rPr>
              <a:t>Beth yr ydym yn ceisio ei gyflawni?	</a:t>
            </a:r>
            <a:r>
              <a:rPr lang="cy-GB" sz="1400" dirty="0" smtClean="0">
                <a:latin typeface="Ubuntu" panose="020B0504030602030204" pitchFamily="34" charset="0"/>
              </a:rPr>
              <a:t>						Sleid 9	</a:t>
            </a:r>
          </a:p>
          <a:p>
            <a:pPr marL="0" indent="0">
              <a:buNone/>
            </a:pPr>
            <a:r>
              <a:rPr lang="cy-GB" sz="1400" i="1" dirty="0" smtClean="0">
                <a:latin typeface="Ubuntu" panose="020B0504030602030204" pitchFamily="34" charset="0"/>
              </a:rPr>
              <a:t>5. </a:t>
            </a:r>
            <a:r>
              <a:rPr kumimoji="0" lang="cy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Ymddygiadau allweddol i </a:t>
            </a:r>
            <a:r>
              <a:rPr kumimoji="0" lang="cy-GB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gefnogi tegwch ym mhob cam o’r rhaglen </a:t>
            </a:r>
            <a:r>
              <a:rPr lang="cy-GB" sz="1400" dirty="0" smtClean="0">
                <a:latin typeface="Ubuntu" panose="020B0504030602030204" pitchFamily="34" charset="0"/>
              </a:rPr>
              <a:t>				Sleid 10</a:t>
            </a: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6. </a:t>
            </a:r>
            <a:r>
              <a:rPr lang="cy-GB" sz="1400" b="1" dirty="0" smtClean="0">
                <a:latin typeface="Ubuntu" panose="020B0504030602030204" pitchFamily="34" charset="0"/>
              </a:rPr>
              <a:t>Beth mae angen i ni ei wneud </a:t>
            </a:r>
            <a:r>
              <a:rPr lang="cy-GB" sz="1400" dirty="0" smtClean="0">
                <a:latin typeface="Ubuntu" panose="020B0504030602030204" pitchFamily="34" charset="0"/>
              </a:rPr>
              <a:t>i gefnogi’r ymddygiadau hyn?					Sleid 11</a:t>
            </a: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6a. </a:t>
            </a:r>
            <a:r>
              <a:rPr lang="cy-GB" sz="1400" b="1" dirty="0" smtClean="0">
                <a:latin typeface="Ubuntu" panose="020B0504030602030204" pitchFamily="34" charset="0"/>
              </a:rPr>
              <a:t>Monitro mynediad a defnydd teg </a:t>
            </a:r>
            <a:r>
              <a:rPr lang="cy-GB" sz="1400" dirty="0" smtClean="0">
                <a:latin typeface="Ubuntu" panose="020B0504030602030204" pitchFamily="34" charset="0"/>
              </a:rPr>
              <a:t>er mwyn gwella ansawdd					Sleid 12</a:t>
            </a:r>
            <a:endParaRPr lang="cy-GB" sz="1400" i="1" dirty="0" smtClean="0">
              <a:latin typeface="Ubuntu" panose="020B0504030602030204" pitchFamily="34" charset="0"/>
            </a:endParaRP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6b. </a:t>
            </a:r>
            <a:r>
              <a:rPr lang="cy-GB" sz="1400" b="1" dirty="0" smtClean="0">
                <a:latin typeface="Ubuntu" panose="020B0504030602030204" pitchFamily="34" charset="0"/>
              </a:rPr>
              <a:t>Pa gamau y gellir eu cymryd i wella defnydd teg?	</a:t>
            </a:r>
            <a:r>
              <a:rPr lang="cy-GB" sz="1400" dirty="0" smtClean="0">
                <a:latin typeface="Ubuntu" panose="020B0504030602030204" pitchFamily="34" charset="0"/>
              </a:rPr>
              <a:t> 					Sleid 13</a:t>
            </a: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6c. </a:t>
            </a:r>
            <a:r>
              <a:rPr lang="cy-GB" sz="1400" b="1" dirty="0" smtClean="0">
                <a:latin typeface="Ubuntu" panose="020B0504030602030204" pitchFamily="34" charset="0"/>
              </a:rPr>
              <a:t>Enghreifftiau o’r rhwystrau a nodwyd drwy ymgysylltiad lleol					</a:t>
            </a:r>
            <a:r>
              <a:rPr lang="cy-GB" sz="1400" dirty="0" smtClean="0">
                <a:latin typeface="Ubuntu" panose="020B0504030602030204" pitchFamily="34" charset="0"/>
              </a:rPr>
              <a:t>Sleid 14</a:t>
            </a:r>
            <a:endParaRPr lang="cy-GB" sz="1400" b="1" dirty="0" smtClean="0">
              <a:latin typeface="Ubuntu" panose="020B0504030602030204" pitchFamily="34" charset="0"/>
            </a:endParaRP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7</a:t>
            </a:r>
            <a:r>
              <a:rPr lang="cy-GB" sz="1400" b="1" dirty="0" smtClean="0">
                <a:latin typeface="Ubuntu" panose="020B0504030602030204" pitchFamily="34" charset="0"/>
              </a:rPr>
              <a:t> </a:t>
            </a:r>
            <a:r>
              <a:rPr lang="cy-GB" sz="1400" dirty="0" smtClean="0">
                <a:latin typeface="Ubuntu" panose="020B0504030602030204" pitchFamily="34" charset="0"/>
              </a:rPr>
              <a:t>.  </a:t>
            </a:r>
            <a:r>
              <a:rPr lang="cy-GB" sz="1400" b="1" dirty="0" smtClean="0">
                <a:latin typeface="Ubuntu" panose="020B0504030602030204" pitchFamily="34" charset="0"/>
              </a:rPr>
              <a:t>Mynd i’r afael â rhwystrau i fynediad a defnydd						</a:t>
            </a:r>
            <a:r>
              <a:rPr lang="cy-GB" sz="1400" dirty="0" smtClean="0">
                <a:latin typeface="Ubuntu" panose="020B0504030602030204" pitchFamily="34" charset="0"/>
              </a:rPr>
              <a:t>Sleid 15</a:t>
            </a: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	Camau i gyflawni’r ymddygiadau allweddol sy’n ofynnol gan weithwyr proffesiynol gofal iechyd	Sleid 16</a:t>
            </a: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	Camau i gyflawni’r ymddygiadau allweddol sy’n ofynnol gan y rheini sy’n gymwys ar gyfer y Rhaglen	Sleid 17</a:t>
            </a:r>
          </a:p>
          <a:p>
            <a:pPr marL="0" indent="0">
              <a:buNone/>
            </a:pPr>
            <a:r>
              <a:rPr lang="cy-GB" sz="1400" dirty="0" smtClean="0">
                <a:latin typeface="Ubuntu" panose="020B0504030602030204" pitchFamily="34" charset="0"/>
              </a:rPr>
              <a:t>8</a:t>
            </a:r>
            <a:r>
              <a:rPr lang="cy-GB" sz="1400" b="1" dirty="0" smtClean="0">
                <a:latin typeface="Ubuntu" panose="020B0504030602030204" pitchFamily="34" charset="0"/>
              </a:rPr>
              <a:t>. Canllawiau NICE perthnasol</a:t>
            </a:r>
            <a:r>
              <a:rPr lang="en-GB" sz="1400" b="1" dirty="0">
                <a:latin typeface="Ubuntu" panose="020B0504030602030204" pitchFamily="34" charset="0"/>
              </a:rPr>
              <a:t>	</a:t>
            </a:r>
            <a:r>
              <a:rPr lang="en-GB" sz="1400" dirty="0">
                <a:latin typeface="Ubuntu" panose="020B0504030602030204" pitchFamily="34" charset="0"/>
              </a:rPr>
              <a:t>							</a:t>
            </a:r>
            <a:r>
              <a:rPr lang="en-GB" sz="1400" dirty="0" err="1">
                <a:latin typeface="Ubuntu" panose="020B0504030602030204" pitchFamily="34" charset="0"/>
              </a:rPr>
              <a:t>Sleid</a:t>
            </a:r>
            <a:r>
              <a:rPr lang="en-GB" sz="1400" dirty="0">
                <a:latin typeface="Ubuntu" panose="020B0504030602030204" pitchFamily="34" charset="0"/>
              </a:rPr>
              <a:t> 18</a:t>
            </a:r>
            <a:r>
              <a:rPr lang="en-GB" sz="1400" b="1" dirty="0">
                <a:latin typeface="Ubuntu" panose="020B0504030602030204" pitchFamily="34" charset="0"/>
              </a:rPr>
              <a:t>						</a:t>
            </a:r>
            <a:r>
              <a:rPr lang="en-GB" sz="1400" dirty="0"/>
              <a:t>	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15963" y="314798"/>
            <a:ext cx="10760075" cy="479681"/>
          </a:xfrm>
        </p:spPr>
        <p:txBody>
          <a:bodyPr>
            <a:normAutofit/>
          </a:bodyPr>
          <a:lstStyle/>
          <a:p>
            <a:r>
              <a:rPr lang="en-GB" dirty="0" err="1">
                <a:latin typeface="Ubuntu" panose="020B0504030602030204" pitchFamily="34" charset="0"/>
                <a:ea typeface="Verdana" panose="020B0604030504040204" pitchFamily="34" charset="0"/>
              </a:rPr>
              <a:t>Cynnwys</a:t>
            </a:r>
            <a:endParaRPr lang="en-GB" dirty="0">
              <a:latin typeface="Ubuntu" panose="020B050403060203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692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 txBox="1">
            <a:spLocks/>
          </p:cNvSpPr>
          <p:nvPr/>
        </p:nvSpPr>
        <p:spPr bwMode="auto">
          <a:xfrm>
            <a:off x="348491" y="371201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Ubuntu"/>
                <a:cs typeface="Ubuntu"/>
              </a:rPr>
              <a:t>1. </a:t>
            </a:r>
            <a:r>
              <a:rPr lang="en-GB" altLang="en-US" dirty="0" err="1"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Cyflwyniad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  <a:cs typeface="Ubuntu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19900" y="1000125"/>
            <a:ext cx="3819525" cy="1276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5689" y="1000125"/>
            <a:ext cx="1084062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Yn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 2021, canfu’r data llinell sylfaen nad oedd dull gweithredu teg ledled Cymru ar gyfer atal diabetes.</a:t>
            </a:r>
            <a:endParaRPr lang="cy-GB" sz="1600" dirty="0" smtClean="0">
              <a:solidFill>
                <a:srgbClr val="002060"/>
              </a:solidFill>
              <a:latin typeface="Ubuntu"/>
              <a:ea typeface="ＭＳ Ｐゴシック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cy-GB" sz="1600" dirty="0" smtClean="0">
              <a:solidFill>
                <a:srgbClr val="002060"/>
              </a:solidFill>
              <a:latin typeface="Ubuntu"/>
              <a:ea typeface="ＭＳ Ｐゴシック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cy-GB" sz="1600" dirty="0" smtClean="0">
              <a:solidFill>
                <a:srgbClr val="002060"/>
              </a:solidFill>
              <a:latin typeface="Ubuntu"/>
              <a:ea typeface="ＭＳ Ｐゴシック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Mae Rhaglen Atal Diabetes Cymru Gyfan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(AWDPP) yn rhaglen atal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ledled Cymru </a:t>
            </a: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sy’n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anelu at leihau’r risg o ddatblygu diabetes math 2 </a:t>
            </a: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ymysg y rhai y nodwyd bod risg uchel iddynt ei ddatblygu. 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  <a:ea typeface="ＭＳ Ｐゴシック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  <a:ea typeface="ＭＳ Ｐゴシック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Mae’n anelu at hwyluso</a:t>
            </a: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 </a:t>
            </a:r>
            <a:r>
              <a:rPr lang="cy-GB" sz="1600" b="1" dirty="0" smtClean="0">
                <a:solidFill>
                  <a:srgbClr val="002060"/>
                </a:solidFill>
                <a:latin typeface="Ubuntu"/>
                <a:ea typeface="ＭＳ Ｐゴシック"/>
              </a:rPr>
              <a:t>dull systematig a theg </a:t>
            </a: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ar gyfer atal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 </a:t>
            </a: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diabetes math 2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 ledled Cymru </a:t>
            </a:r>
            <a:r>
              <a:rPr lang="cy-GB" sz="1600" b="1" dirty="0" smtClean="0">
                <a:solidFill>
                  <a:srgbClr val="002060"/>
                </a:solidFill>
                <a:latin typeface="Ubuntu"/>
                <a:ea typeface="ＭＳ Ｐゴシック"/>
              </a:rPr>
              <a:t>i leihau’r amrywiad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 </a:t>
            </a: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mewn perthynas â’i atal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mewn gofal sylfaenol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Ubuntu"/>
              <a:ea typeface="ＭＳ Ｐゴシック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Mae gan Fyrddau Iechyd a Chlystyrau Gofal Sylfaenol ddyletswydd i ddarparu gwasanaethau gofal iechyd teg a chyfartal rhoi systemau a phrosesau ar waith i gefnogi hyn. Felly, bydd angen i ddarparwyr gwasanaethau lleol ystyried a chefnogi </a:t>
            </a:r>
            <a:r>
              <a:rPr lang="cy-GB" sz="1600" b="1" dirty="0" smtClean="0">
                <a:solidFill>
                  <a:srgbClr val="002060"/>
                </a:solidFill>
                <a:latin typeface="Ubuntu"/>
                <a:ea typeface="ＭＳ Ｐゴシック"/>
              </a:rPr>
              <a:t>mynediad teg at yr AWDPP a defnydd teg ohoni </a:t>
            </a: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ymysg grwpiau a chymunedau amrywiol o fewn y boblogaeth y maent yn ei gwasanaethu.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y-GB" sz="1600" dirty="0" smtClean="0">
                <a:solidFill>
                  <a:srgbClr val="002060"/>
                </a:solidFill>
                <a:latin typeface="Ubuntu"/>
                <a:ea typeface="ＭＳ Ｐゴシック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Ubuntu"/>
                <a:ea typeface="ＭＳ Ｐゴシック"/>
              </a:rPr>
              <a:t>Mae’r pecyn cymorth hwn yn anelu at gefnogi’r rhai sy’n cynllunio, yn rheoli ac yn </a:t>
            </a:r>
            <a:r>
              <a:rPr lang="cy-GB" sz="1600" b="1" dirty="0" smtClean="0">
                <a:solidFill>
                  <a:srgbClr val="002060"/>
                </a:solidFill>
                <a:latin typeface="Ubuntu"/>
                <a:ea typeface="ＭＳ Ｐゴシック"/>
              </a:rPr>
              <a:t>cyflwyno’r AWDPP, i fabwysiadu dull sy’n seiliedig ar ymddygiad i hybu a galluogi mynediad teg i’r rhaglen a defnydd teg ohoni. </a:t>
            </a:r>
            <a:endParaRPr kumimoji="0" lang="cy-GB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ＭＳ Ｐゴシック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xmlns="" id="{4326EC44-CA1E-F853-EE2B-A521E2761C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 smtClean="0"/>
              <a:t>Cymorth</a:t>
            </a:r>
            <a:r>
              <a:rPr lang="en-GB" sz="1200" dirty="0" smtClean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</a:t>
            </a:r>
            <a:r>
              <a:rPr lang="en-GB" sz="1200" dirty="0" smtClean="0"/>
              <a:t>AWDPP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752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3266" y="898145"/>
            <a:ext cx="7462447" cy="32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kern="120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18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GB" altLang="en-US" sz="800" b="1" i="0" u="none" strike="noStrike" kern="1200" cap="none" spc="0" normalizeH="0" baseline="0" noProof="0" dirty="0">
              <a:ln>
                <a:noFill/>
              </a:ln>
              <a:solidFill>
                <a:srgbClr val="28B8CE"/>
              </a:solidFill>
              <a:effectLst/>
              <a:uLnTx/>
              <a:uFillTx/>
              <a:latin typeface="Verdana" charset="0"/>
              <a:ea typeface="Verdana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GB" altLang="en-US" sz="500" b="0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 bwMode="auto">
          <a:xfrm>
            <a:off x="348491" y="371201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en-US" dirty="0"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2. Beth </a:t>
            </a:r>
            <a:r>
              <a:rPr lang="en-GB" altLang="en-US" dirty="0" err="1"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yw</a:t>
            </a:r>
            <a:r>
              <a:rPr lang="en-GB" altLang="en-US" dirty="0"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 </a:t>
            </a:r>
            <a:r>
              <a:rPr lang="en-GB" altLang="en-US" dirty="0" err="1"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tegwch</a:t>
            </a:r>
            <a:r>
              <a:rPr lang="en-GB" altLang="en-US" dirty="0"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 iechyd?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  <a:cs typeface="Ubuntu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19900" y="1000125"/>
            <a:ext cx="3819525" cy="1276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82A01ED-04F8-7D18-8517-E3EC1A079C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2" t="3696" r="1849" b="1501"/>
          <a:stretch/>
        </p:blipFill>
        <p:spPr>
          <a:xfrm>
            <a:off x="2894202" y="1359684"/>
            <a:ext cx="6434356" cy="4369997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  <p:sp>
        <p:nvSpPr>
          <p:cNvPr id="2" name="Content Placeholder 4">
            <a:extLst>
              <a:ext uri="{FF2B5EF4-FFF2-40B4-BE49-F238E27FC236}">
                <a16:creationId xmlns:a16="http://schemas.microsoft.com/office/drawing/2014/main" xmlns="" id="{A9464E1D-BE92-46BB-3AF9-70CF62506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93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799" y="1063720"/>
            <a:ext cx="588830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6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Ubuntu" panose="020B0504030602030204" pitchFamily="34" charset="0"/>
              </a:rPr>
              <a:t>Mae anghydraddoldebau iechyd yng Nghymru’n bodoli ar draws amrywiaeth o </a:t>
            </a:r>
            <a:r>
              <a:rPr lang="cy-GB" sz="1600" dirty="0" smtClean="0">
                <a:solidFill>
                  <a:schemeClr val="accent1">
                    <a:lumMod val="50000"/>
                  </a:schemeClr>
                </a:solidFill>
                <a:latin typeface="Ubuntu" panose="020B0504030602030204" pitchFamily="34" charset="0"/>
              </a:rPr>
              <a:t>ddimensiynau neu nodweddion, gan gynnwys y 9 nodwedd gwarchodedig yn y Ddeddf Cydraddoldeb, statws economaidd-gymdeithasol, galwedigaeth, amddifadedd daearyddol ac aelodaeth o grŵp agored i niwed. Fel y nodir yn Ffigur 1, mae’r dimensiynau hyn yn gorgyffwrdd. </a:t>
            </a:r>
            <a:endParaRPr kumimoji="0" lang="cy-GB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Ubuntu" panose="020B05040306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Ubuntu" panose="020B05040306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600" dirty="0" smtClean="0">
                <a:solidFill>
                  <a:schemeClr val="accent1">
                    <a:lumMod val="50000"/>
                  </a:schemeClr>
                </a:solidFill>
                <a:latin typeface="Ubuntu" panose="020B0504030602030204" pitchFamily="34" charset="0"/>
              </a:rPr>
              <a:t>Mae angen i’r camau gweithredu ar anghydraddoldebau iechyd wella bywydau’r rhai sydd â’r canlyniadau iechyd gwaethaf, gyflymaf. 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Ubuntu" panose="020B05040306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600" dirty="0" smtClean="0">
                <a:solidFill>
                  <a:schemeClr val="accent1">
                    <a:lumMod val="50000"/>
                  </a:schemeClr>
                </a:solidFill>
                <a:latin typeface="Ubuntu" panose="020B0504030602030204" pitchFamily="34" charset="0"/>
              </a:rPr>
              <a:t>Gall anghydraddoldebau iechyd gael eu hysgogi gan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buntu" panose="020B0504030602030204" pitchFamily="34" charset="0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chemeClr val="accent1">
                    <a:lumMod val="50000"/>
                  </a:schemeClr>
                </a:solidFill>
                <a:latin typeface="Ubuntu" panose="020B0504030602030204" pitchFamily="34" charset="0"/>
              </a:rPr>
              <a:t>B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buntu" panose="020B0504030602030204" pitchFamily="34" charset="0"/>
              </a:rPr>
              <a:t>enderfynyddion ehangach iechyd, e.e. </a:t>
            </a:r>
            <a:r>
              <a:rPr lang="cy-GB" sz="1600" dirty="0" smtClean="0">
                <a:solidFill>
                  <a:schemeClr val="accent1">
                    <a:lumMod val="50000"/>
                  </a:schemeClr>
                </a:solidFill>
                <a:latin typeface="Ubuntu" panose="020B0504030602030204" pitchFamily="34" charset="0"/>
              </a:rPr>
              <a:t>yr amgylchedd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Ubuntu" panose="020B0504030602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chemeClr val="accent1">
                    <a:lumMod val="50000"/>
                  </a:schemeClr>
                </a:solidFill>
                <a:latin typeface="Ubuntu" panose="020B0504030602030204" pitchFamily="34" charset="0"/>
              </a:rPr>
              <a:t>Ymddygiadau iechyd unigol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buntu" panose="020B0504030602030204" pitchFamily="34" charset="0"/>
              </a:rPr>
              <a:t>, fel deiet gwael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chemeClr val="accent1">
                    <a:lumMod val="50000"/>
                  </a:schemeClr>
                </a:solidFill>
                <a:latin typeface="Ubuntu" panose="020B0504030602030204" pitchFamily="34" charset="0"/>
              </a:rPr>
              <a:t>Ffactorau seicogymdeithasol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Ubuntu" panose="020B0504030602030204" pitchFamily="34" charset="0"/>
              </a:rPr>
              <a:t>, e.e. cysylltedd cymdeithasol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dirty="0" smtClean="0">
                <a:solidFill>
                  <a:schemeClr val="accent1">
                    <a:lumMod val="50000"/>
                  </a:schemeClr>
                </a:solidFill>
                <a:latin typeface="Ubuntu" panose="020B0504030602030204" pitchFamily="34" charset="0"/>
              </a:rPr>
              <a:t>Mynediad anghyfartal at wasanaethau iechyd neu brofiad anghyfartal ohonynt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Ubuntu" panose="020B050403060203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y-GB" sz="16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Ubuntu" panose="020B05040306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E39F0CA-9087-6C64-F27E-A38B6C62B6B9}"/>
              </a:ext>
            </a:extLst>
          </p:cNvPr>
          <p:cNvSpPr txBox="1"/>
          <p:nvPr/>
        </p:nvSpPr>
        <p:spPr>
          <a:xfrm>
            <a:off x="6910005" y="1063720"/>
            <a:ext cx="3948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600" b="1" dirty="0" smtClean="0">
                <a:solidFill>
                  <a:schemeClr val="accent1">
                    <a:lumMod val="50000"/>
                  </a:schemeClr>
                </a:solidFill>
                <a:latin typeface="Ubuntu" panose="020B0504030602030204" pitchFamily="34" charset="0"/>
              </a:rPr>
              <a:t>Ffigur 1 Grwpiau poblogaeth a ystyrir fel arfer mewn perthynas ag anghydraddoldebau iechyd</a:t>
            </a:r>
            <a:endParaRPr lang="cy-GB" sz="1600" b="1" dirty="0">
              <a:solidFill>
                <a:schemeClr val="accent1">
                  <a:lumMod val="50000"/>
                </a:schemeClr>
              </a:solidFill>
              <a:latin typeface="Ubuntu" panose="020B0504030602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46A9F3-BC57-A448-9226-26309385E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5905" y="1856725"/>
            <a:ext cx="3276693" cy="360104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0E0F33D-F247-913B-8024-10AD5C8CFD61}"/>
              </a:ext>
            </a:extLst>
          </p:cNvPr>
          <p:cNvSpPr txBox="1">
            <a:spLocks/>
          </p:cNvSpPr>
          <p:nvPr/>
        </p:nvSpPr>
        <p:spPr bwMode="auto">
          <a:xfrm>
            <a:off x="348491" y="371201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en-US" dirty="0"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2a</a:t>
            </a: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. </a:t>
            </a:r>
            <a:r>
              <a:rPr kumimoji="0" lang="en-GB" alt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Dimensiynau</a:t>
            </a: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 ac </a:t>
            </a:r>
            <a:r>
              <a:rPr kumimoji="0" lang="en-GB" alt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ysgogwyr</a:t>
            </a: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 </a:t>
            </a:r>
            <a:r>
              <a:rPr kumimoji="0" lang="en-GB" alt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anghydraddoldebau</a:t>
            </a: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  <a:cs typeface="Ubuntu"/>
              </a:rPr>
              <a:t> iechyd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xmlns="" id="{7FEEB157-EFC7-89AF-2263-AF5DD6A884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5B47C45-2FFC-388E-557B-8A92F20E5E73}"/>
              </a:ext>
            </a:extLst>
          </p:cNvPr>
          <p:cNvSpPr txBox="1"/>
          <p:nvPr/>
        </p:nvSpPr>
        <p:spPr>
          <a:xfrm>
            <a:off x="6910005" y="5457765"/>
            <a:ext cx="52819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rgbClr val="FF0000"/>
                </a:solidFill>
                <a:latin typeface="Calibri" panose="020F0502020204030204"/>
              </a:rPr>
              <a:t>Source</a:t>
            </a:r>
            <a:r>
              <a:rPr lang="en-GB" sz="1000" dirty="0">
                <a:solidFill>
                  <a:prstClr val="black"/>
                </a:solidFill>
                <a:latin typeface="Calibri" panose="020F0502020204030204"/>
              </a:rPr>
              <a:t>: </a:t>
            </a:r>
            <a:r>
              <a:rPr lang="en-GB" sz="100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NICE</a:t>
            </a:r>
            <a:endParaRPr lang="en-GB" sz="1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41719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75689" y="1099177"/>
            <a:ext cx="10840622" cy="310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kern="120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18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Bydd yr AWDPP ond yn effeithiol ac yn gosteffeithiol ar lefel y boblogaeth os oes: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	a. nifer </a:t>
            </a:r>
            <a:r>
              <a:rPr lang="cy-GB" sz="1600" dirty="0" smtClean="0">
                <a:latin typeface="Ubuntu"/>
              </a:rPr>
              <a:t>g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yffredinol ddigonol yn cymryd rhan ynddi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	b. nifer ddigonol </a:t>
            </a:r>
            <a:r>
              <a:rPr lang="cy-GB" sz="1600" b="1" dirty="0" smtClean="0">
                <a:latin typeface="Ubuntu"/>
              </a:rPr>
              <a:t>o’r rhai a fyddai’n profi canlyniadau gwael fel arall </a:t>
            </a:r>
            <a:r>
              <a:rPr lang="cy-GB" sz="1600" dirty="0" smtClean="0">
                <a:latin typeface="Ubuntu"/>
              </a:rPr>
              <a:t>yn cymryd rhan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Os na chaiff y rhaglen atal hon ei </a:t>
            </a:r>
            <a:r>
              <a:rPr lang="cy-GB" sz="1600" dirty="0" smtClean="0">
                <a:latin typeface="Ubuntu"/>
              </a:rPr>
              <a:t>ch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yflwyno mewn ffordd deg, mae </a:t>
            </a:r>
            <a:r>
              <a:rPr lang="cy-GB" sz="1600" dirty="0" smtClean="0">
                <a:latin typeface="Ubuntu"/>
              </a:rPr>
              <a:t>perygl o bosibl y gall gynyddu anghydraddoldebau iechyd, oherwydd realiti’r ddeddf gofal gwrthgyfartal h.y. y rhai sydd â’r angen mwyaf am ofal meddygol yw’r rhai sydd leiaf tebygol o ddefnyddio gwasanaethau iechyd, am gyfuniad o resymau. 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Ar lefel unigol, dim ond y </a:t>
            </a:r>
            <a:r>
              <a:rPr lang="cy-GB" sz="1600" dirty="0" smtClean="0">
                <a:latin typeface="Ubuntu"/>
              </a:rPr>
              <a:t>b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obl sy’n </a:t>
            </a:r>
            <a:r>
              <a:rPr lang="cy-GB" sz="1600" dirty="0" smtClean="0">
                <a:latin typeface="Ubuntu"/>
              </a:rPr>
              <a:t>defnyddio gwasanaethau’r AWDPP ac yn ymgysylltu â nhw sy’n gallu cael budd uniongyrchol o’r rhaglen. Mae optimeiddio mynediad a defnydd </a:t>
            </a:r>
            <a:r>
              <a:rPr lang="cy-GB" sz="1600" b="1" dirty="0" smtClean="0">
                <a:latin typeface="Ubuntu"/>
              </a:rPr>
              <a:t>teg</a:t>
            </a:r>
            <a:r>
              <a:rPr lang="cy-GB" sz="1600" dirty="0" smtClean="0">
                <a:latin typeface="Ubuntu"/>
              </a:rPr>
              <a:t> yn ymwneud â galluogi pob unigolyn cymwys </a:t>
            </a:r>
            <a:r>
              <a:rPr lang="cy-GB" sz="1600" b="1" dirty="0" smtClean="0">
                <a:latin typeface="Ubuntu"/>
              </a:rPr>
              <a:t>i gael cyfle teg i gael budd </a:t>
            </a:r>
            <a:r>
              <a:rPr lang="cy-GB" sz="1600" dirty="0" smtClean="0">
                <a:latin typeface="Ubuntu"/>
              </a:rPr>
              <a:t>o’r Rhaglen.</a:t>
            </a:r>
            <a:endParaRPr kumimoji="0" lang="cy-GB" sz="1600" b="0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</a:endParaRP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xmlns="" id="{FBE918BD-AF1B-39B3-2A28-8564EDE7AC54}"/>
              </a:ext>
            </a:extLst>
          </p:cNvPr>
          <p:cNvSpPr txBox="1">
            <a:spLocks/>
          </p:cNvSpPr>
          <p:nvPr/>
        </p:nvSpPr>
        <p:spPr bwMode="auto">
          <a:xfrm>
            <a:off x="348491" y="371201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y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panose="020B0604030504040204" pitchFamily="34" charset="0"/>
                <a:cs typeface="Ubuntu"/>
              </a:rPr>
              <a:t>2b. Pam mae tegwch yn bwysig i</a:t>
            </a:r>
            <a:r>
              <a:rPr lang="cy-GB" altLang="en-US" dirty="0" smtClean="0">
                <a:latin typeface="Ubuntu"/>
                <a:ea typeface="Verdana" panose="020B0604030504040204" pitchFamily="34" charset="0"/>
                <a:cs typeface="Ubuntu"/>
              </a:rPr>
              <a:t>’r dull o gyflwyno’r AWDPP</a:t>
            </a:r>
            <a:r>
              <a:rPr kumimoji="0" lang="cy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panose="020B0604030504040204" pitchFamily="34" charset="0"/>
                <a:cs typeface="Ubuntu"/>
              </a:rPr>
              <a:t>?</a:t>
            </a:r>
            <a:endParaRPr kumimoji="0" lang="cy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Ubuntu"/>
            </a:endParaRP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xmlns="" id="{00F7170D-9562-6187-AB67-C4654C0744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571438"/>
          </a:xfrm>
        </p:spPr>
        <p:txBody>
          <a:bodyPr/>
          <a:lstStyle/>
          <a:p>
            <a:r>
              <a:rPr lang="en-GB" sz="1600" dirty="0" err="1"/>
              <a:t>Pecyn</a:t>
            </a:r>
            <a:r>
              <a:rPr lang="en-GB" sz="1600" dirty="0"/>
              <a:t> </a:t>
            </a:r>
            <a:r>
              <a:rPr lang="en-GB" sz="1600" dirty="0" err="1"/>
              <a:t>Cymorth</a:t>
            </a:r>
            <a:r>
              <a:rPr lang="en-GB" sz="1600" dirty="0"/>
              <a:t> </a:t>
            </a:r>
            <a:r>
              <a:rPr lang="en-GB" sz="1600" dirty="0" err="1" smtClean="0"/>
              <a:t>ar</a:t>
            </a:r>
            <a:r>
              <a:rPr lang="en-GB" sz="1600" dirty="0" smtClean="0"/>
              <a:t> </a:t>
            </a:r>
            <a:r>
              <a:rPr lang="en-GB" sz="1600" dirty="0" err="1" smtClean="0"/>
              <a:t>Degwch</a:t>
            </a:r>
            <a:r>
              <a:rPr lang="en-GB" sz="1600" dirty="0" smtClean="0"/>
              <a:t> </a:t>
            </a:r>
            <a:r>
              <a:rPr lang="en-GB" sz="1600" dirty="0" err="1" smtClean="0"/>
              <a:t>yr</a:t>
            </a:r>
            <a:r>
              <a:rPr lang="en-GB" sz="1600" dirty="0" smtClean="0"/>
              <a:t> AWDPP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01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28357" y="847155"/>
            <a:ext cx="10935286" cy="420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kern="120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18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6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Gellir dysgu o bapur a gyhoeddwyd yn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2020 a adroddodd ynghylch casgliadau darpar astudiaeth garfan </a:t>
            </a:r>
            <a:r>
              <a:rPr lang="cy-GB" sz="1600" dirty="0" smtClean="0">
                <a:latin typeface="Ubuntu"/>
              </a:rPr>
              <a:t>o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99,473 o oedolion â hyperglycamia nad yw’n ddiabetig, a </a:t>
            </a:r>
            <a:r>
              <a:rPr lang="cy-GB" sz="1600" dirty="0" smtClean="0">
                <a:latin typeface="Ubuntu"/>
              </a:rPr>
              <a:t>wahoddwyd i gymryd rhan yn </a:t>
            </a:r>
            <a:r>
              <a:rPr lang="cy-GB" sz="1600" b="1" dirty="0" smtClean="0">
                <a:latin typeface="Ubuntu"/>
              </a:rPr>
              <a:t>Rhaglen Atal Diabetes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NHS England (Rhaglen NHS England)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. Mae’r papur yn archwilio’r berthynas rhwng y nifer sy’n cymryd rhan yn y rhaglen a nodweddion y cyfranogwyr a modelau cyflwyno’r gwasanaeth. Mae’r prif ganfyddiadau ynghylch mynediad a </a:t>
            </a:r>
            <a:r>
              <a:rPr lang="cy-GB" sz="1600" dirty="0" smtClean="0">
                <a:latin typeface="Ubuntu"/>
              </a:rPr>
              <a:t>defnydd teg wedi’u nodi yn adran 3a.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Adroddwyd </a:t>
            </a:r>
            <a:r>
              <a:rPr lang="cy-GB" sz="1600" dirty="0" smtClean="0">
                <a:latin typeface="Ubuntu"/>
              </a:rPr>
              <a:t>ar werthusiad pellach yn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 ‘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hlinkClick r:id="rId3"/>
              </a:rPr>
              <a:t>Diabetes prevention at scale: Narrative review of findings and lessons from the DIPLOMA evaluation of the NHS Diabetes Prevention Programme in England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’ sy’n archwilio’r ffyddlondeb i’r rhaglen.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Mae Dyluniad a Phrotocol Ymyriadau’r Rhaglen wedi’u hysbysu gan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Asesiad o’r Effaith ar Gydraddoldeb y Rhaglen. </a:t>
            </a: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Mae hwn ar gael ar gais gan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Ubuntu"/>
                <a:hlinkClick r:id="rId4"/>
              </a:rPr>
              <a:t>PHW.AWDPP@wales.nhs.uk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Ubuntu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cy-GB" sz="1600" dirty="0" smtClean="0">
                <a:solidFill>
                  <a:srgbClr val="44546A"/>
                </a:solidFill>
                <a:latin typeface="Ubuntu"/>
              </a:rPr>
              <a:t>Gellir canfod gwybodaeth am y defnydd o’r Rhaglen yn y ddwy flynedd gyntaf ers ei dechrau ar </a:t>
            </a:r>
            <a:r>
              <a:rPr lang="cy-GB" sz="1600" dirty="0" smtClean="0">
                <a:solidFill>
                  <a:srgbClr val="44546A"/>
                </a:solidFill>
                <a:latin typeface="Ubuntu"/>
                <a:hlinkClick r:id="rId5"/>
              </a:rPr>
              <a:t>wefan ICC y Rhaglen</a:t>
            </a:r>
            <a:r>
              <a:rPr lang="cy-GB" sz="1600" dirty="0" smtClean="0">
                <a:solidFill>
                  <a:srgbClr val="44546A"/>
                </a:solidFill>
                <a:latin typeface="Ubuntu"/>
              </a:rPr>
              <a:t>, gan gynnwys yr Adroddiad Gwerthusiad Proses a’r Adroddiad Gweithgaredd.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buntu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Er bod y data ar lefel genedlaethol yn ddefnyddiol er mwyn deall y patrymau defnydd, mae angen i wasanaethau lleol ystyried demograffeg </a:t>
            </a:r>
            <a:r>
              <a:rPr lang="cy-GB" sz="1600" dirty="0" smtClean="0">
                <a:latin typeface="Ubuntu"/>
              </a:rPr>
              <a:t>ac anghenion penodol eu poblogaethau lleol. Felly, gall </a:t>
            </a:r>
            <a:r>
              <a:rPr lang="cy-GB" sz="1600" b="1" dirty="0" smtClean="0">
                <a:latin typeface="Ubuntu"/>
              </a:rPr>
              <a:t>Asesiad o’r Anghenion Iechyd Lleol, mapio lleol ar sail asedau a gwybodaeth leol </a:t>
            </a:r>
            <a:r>
              <a:rPr lang="cy-GB" sz="1600" dirty="0" smtClean="0">
                <a:latin typeface="Ubuntu"/>
              </a:rPr>
              <a:t>lywio </a:t>
            </a:r>
            <a:r>
              <a:rPr lang="cy-GB" sz="1600" dirty="0" smtClean="0">
                <a:latin typeface="Ubuntu"/>
              </a:rPr>
              <a:t>darpariaeth y gwasanaeth hefyd i hwyluso mynediad a defnydd teg.  </a:t>
            </a:r>
            <a:endParaRPr kumimoji="0" lang="cy-GB" sz="1600" b="0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 bwMode="auto">
          <a:xfrm>
            <a:off x="348491" y="453455"/>
            <a:ext cx="11262484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y-GB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kumimoji="0" lang="cy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. Beth sy’n hysbys eisoes am degwch rhaglenni atal diabetes</a:t>
            </a:r>
            <a:r>
              <a:rPr lang="cy-GB" sz="2400" dirty="0" smtClean="0">
                <a:latin typeface="Ubuntu" panose="020B0504030602030204" pitchFamily="34" charset="0"/>
              </a:rPr>
              <a:t>? </a:t>
            </a:r>
            <a:endParaRPr kumimoji="0" lang="cy-GB" sz="24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xmlns="" id="{9DE2BFF0-D25F-375B-70C4-FF5DE2ACA7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90405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 smtClean="0"/>
              <a:t>Cymorth</a:t>
            </a:r>
            <a:r>
              <a:rPr lang="en-GB" sz="1200" dirty="0" smtClean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45000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 txBox="1">
            <a:spLocks/>
          </p:cNvSpPr>
          <p:nvPr/>
        </p:nvSpPr>
        <p:spPr bwMode="auto">
          <a:xfrm>
            <a:off x="453266" y="523512"/>
            <a:ext cx="11338684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19900" y="1000125"/>
            <a:ext cx="3819525" cy="1276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5688" y="1000125"/>
            <a:ext cx="10840623" cy="4565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O’r rhai a wahoddwyd i </a:t>
            </a:r>
            <a:r>
              <a:rPr lang="cy-GB" sz="1600" dirty="0" smtClean="0">
                <a:solidFill>
                  <a:srgbClr val="324F82"/>
                </a:solidFill>
                <a:latin typeface="Ubuntu"/>
                <a:ea typeface="Verdana" charset="0"/>
              </a:rPr>
              <a:t>gymryd rhan yn rhaglen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NHS England,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aeth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56% i’r apwyntiad cychwynnol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 (ni wnaeth 44%)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b="1" dirty="0" smtClean="0">
                <a:solidFill>
                  <a:srgbClr val="324F82"/>
                </a:solidFill>
                <a:latin typeface="Ubuntu"/>
                <a:ea typeface="Verdana" charset="0"/>
              </a:rPr>
              <a:t>Dim ond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 22% o’r rhai a wahoddwyd i</a:t>
            </a:r>
            <a:r>
              <a:rPr lang="cy-GB" sz="1600" b="1" dirty="0" smtClean="0">
                <a:solidFill>
                  <a:srgbClr val="324F82"/>
                </a:solidFill>
                <a:latin typeface="Ubuntu"/>
                <a:ea typeface="Verdana" charset="0"/>
              </a:rPr>
              <a:t> gymryd rhan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 a gwblhaodd y cwrs llawn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. Mae hynny’n golygu na wnaeth mwy na hanner y rhai a fynychodd yr apwyntiad cychwynnol gwblhau’r rhaglen (gelwir hyn yn ‘ddirywiad gweithredu’)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y-GB" sz="1600" b="1" dirty="0" smtClean="0">
                <a:solidFill>
                  <a:srgbClr val="324F82"/>
                </a:solidFill>
                <a:latin typeface="Ubuntu"/>
                <a:ea typeface="Verdana" charset="0"/>
              </a:rPr>
              <a:t>Roedd y defnydd yn amrywio ar draws gwahanol grwpiau </a:t>
            </a:r>
            <a:r>
              <a:rPr lang="cy-GB" sz="1600" dirty="0" smtClean="0">
                <a:solidFill>
                  <a:srgbClr val="324F82"/>
                </a:solidFill>
                <a:latin typeface="Ubuntu"/>
                <a:ea typeface="Verdana" charset="0"/>
              </a:rPr>
              <a:t>a darparwyr gwasanaethau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  <a:ea typeface="Verdana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Cynyddodd y defnydd fesul cam hyd at 70 oed (roedd 57% o’r rhai a ddefnyddiodd y gwasanaeth wedi ymddeol)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Roedd y defnydd yn gysylltiedig â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chwintelau amddifadedd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; roedd y defnydd </a:t>
            </a:r>
            <a:r>
              <a:rPr lang="cy-GB" sz="1600" dirty="0" smtClean="0">
                <a:solidFill>
                  <a:srgbClr val="324F82"/>
                </a:solidFill>
                <a:latin typeface="Ubuntu"/>
                <a:ea typeface="Verdana" charset="0"/>
              </a:rPr>
              <a:t>mwyaf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 yn y cwintel â’r amddifadedd lleiaf - (y Ddeddf Gofal Gwrthgyfartal)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Roedd y defnydd ar ei isaf ymysg y rhai o </a:t>
            </a:r>
            <a:r>
              <a:rPr lang="cy-GB" sz="1600" b="1" dirty="0" smtClean="0">
                <a:solidFill>
                  <a:srgbClr val="324F82"/>
                </a:solidFill>
                <a:latin typeface="Ubuntu"/>
                <a:ea typeface="Verdana" charset="0"/>
              </a:rPr>
              <a:t>Gymunedau Du ac Ething Leiafrifol</a:t>
            </a:r>
            <a:endParaRPr kumimoji="0" lang="cy-GB" sz="1600" b="1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  <a:ea typeface="Verdana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cy-GB" sz="1600" dirty="0" smtClean="0">
                <a:solidFill>
                  <a:srgbClr val="324F82"/>
                </a:solidFill>
                <a:latin typeface="Ubuntu"/>
                <a:ea typeface="Verdana" charset="0"/>
              </a:rPr>
              <a:t>Roedd y defnydd yn is ymysg pobl ag </a:t>
            </a:r>
            <a:r>
              <a:rPr lang="cy-GB" sz="1600" b="1" dirty="0" smtClean="0">
                <a:solidFill>
                  <a:srgbClr val="324F82"/>
                </a:solidFill>
                <a:latin typeface="Ubuntu"/>
                <a:ea typeface="Verdana" charset="0"/>
              </a:rPr>
              <a:t>anableddau corfforol ac anableddau dysgu</a:t>
            </a:r>
            <a:endParaRPr kumimoji="0" lang="cy-GB" sz="1600" b="1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  <a:ea typeface="Verdana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Cyflawnwyd lefelau uwch o gadw a chwblhau lle y darparwyd </a:t>
            </a:r>
            <a:r>
              <a:rPr lang="cy-GB" sz="1600" dirty="0" smtClean="0">
                <a:solidFill>
                  <a:srgbClr val="324F82"/>
                </a:solidFill>
                <a:latin typeface="Ubuntu"/>
                <a:ea typeface="Verdana" charset="0"/>
              </a:rPr>
              <a:t>rhywfaint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 o </a:t>
            </a: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ddarpariaeth y tu allan i oriau.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  <a:ea typeface="Verdana" charset="0"/>
              </a:rPr>
              <a:t>Er bod model a dull </a:t>
            </a:r>
            <a:r>
              <a:rPr lang="cy-GB" sz="1600" dirty="0" smtClean="0">
                <a:solidFill>
                  <a:srgbClr val="324F82"/>
                </a:solidFill>
                <a:latin typeface="Ubuntu"/>
                <a:ea typeface="Verdana" charset="0"/>
              </a:rPr>
              <a:t>darparu’r AWDPP yn wahanol i’r hyn a geir yn Lloegr, mae’n debygol bod y materion sy’n effeithio ar fynediad a defnydd teg yn debyg.</a:t>
            </a:r>
            <a:endParaRPr lang="cy-GB" sz="1600" dirty="0">
              <a:solidFill>
                <a:srgbClr val="324F82"/>
              </a:solidFill>
              <a:latin typeface="Ubuntu"/>
              <a:ea typeface="Verdana" charset="0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xmlns="" id="{D03A81C0-E4FA-2343-9B4F-80DC1C1BF3A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/>
              <a:t>Cymorth</a:t>
            </a:r>
            <a:r>
              <a:rPr lang="en-GB" sz="1200" dirty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xmlns="" id="{FEE5A698-9537-E222-CAF4-3C4B9202E155}"/>
              </a:ext>
            </a:extLst>
          </p:cNvPr>
          <p:cNvSpPr txBox="1">
            <a:spLocks/>
          </p:cNvSpPr>
          <p:nvPr/>
        </p:nvSpPr>
        <p:spPr bwMode="auto">
          <a:xfrm>
            <a:off x="348491" y="453455"/>
            <a:ext cx="11262484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y-GB" dirty="0" smtClean="0">
                <a:latin typeface="Ubuntu" panose="020B0504030602030204" pitchFamily="34" charset="0"/>
                <a:ea typeface="Verdana" panose="020B0604030504040204" pitchFamily="34" charset="0"/>
              </a:rPr>
              <a:t>3a</a:t>
            </a:r>
            <a:r>
              <a:rPr kumimoji="0" lang="cy-GB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. </a:t>
            </a:r>
            <a:r>
              <a:rPr kumimoji="0" lang="cy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Y p</a:t>
            </a:r>
            <a:r>
              <a:rPr lang="cy-GB" sz="2400" dirty="0" smtClean="0">
                <a:latin typeface="Ubuntu" panose="020B0504030602030204" pitchFamily="34" charset="0"/>
                <a:ea typeface="Verdana" panose="020B0604030504040204" pitchFamily="34" charset="0"/>
              </a:rPr>
              <a:t>rif ganfyddiadau o werthusiad Rhaglen Atal Diabetes NHS England</a:t>
            </a:r>
            <a:endParaRPr kumimoji="0" lang="cy-GB" sz="2400" b="1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 panose="020B050403060203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50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 txBox="1">
            <a:spLocks/>
          </p:cNvSpPr>
          <p:nvPr/>
        </p:nvSpPr>
        <p:spPr bwMode="auto">
          <a:xfrm>
            <a:off x="348491" y="462980"/>
            <a:ext cx="10760075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>
                <a:latin typeface="Ubuntu" panose="020B0504030602030204" pitchFamily="34" charset="0"/>
                <a:ea typeface="Verdana" panose="020B0604030504040204" pitchFamily="34" charset="0"/>
              </a:rPr>
              <a:t>4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. Beth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yr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 </a:t>
            </a:r>
            <a:r>
              <a:rPr kumimoji="0" lang="en-GB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ydym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yn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ceisio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 ei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gyflawni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 panose="020B0504030602030204" pitchFamily="34" charset="0"/>
                <a:ea typeface="Verdana" panose="020B0604030504040204" pitchFamily="34" charset="0"/>
              </a:rPr>
              <a:t>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19900" y="1000125"/>
            <a:ext cx="3819525" cy="1276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5689" y="1000125"/>
            <a:ext cx="108406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Mae </a:t>
            </a:r>
            <a:r>
              <a:rPr lang="cy-GB" sz="1600" b="1" dirty="0" smtClean="0">
                <a:solidFill>
                  <a:srgbClr val="324F82"/>
                </a:solidFill>
                <a:latin typeface="Ubuntu"/>
              </a:rPr>
              <a:t>pob </a:t>
            </a: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unigolyn cymwys, lle y bo’n briodol yn glinigol, </a:t>
            </a:r>
            <a:r>
              <a:rPr lang="cy-GB" sz="1600" b="1" dirty="0" smtClean="0">
                <a:solidFill>
                  <a:srgbClr val="324F82"/>
                </a:solidFill>
                <a:latin typeface="Ubuntu"/>
              </a:rPr>
              <a:t>yn cael cynnig </a:t>
            </a: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ymyriad AWDPP. Mae hyn yn cynnwys y rhai sydd â nodweddion gwarchodedig, y nodwyd bod mwy o risg iddynt gael diabetes math 2 oherwydd nodwedd benodol ac ar draws pob grŵp economaidd-gymdeithasol ac agored i niwed. 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buntu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Darperir </a:t>
            </a:r>
            <a:r>
              <a:rPr kumimoji="0" lang="cy-GB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gwasanaethau’r </a:t>
            </a: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AWDPP mewn ffordd sy’n golygu bod gan bob unigolyn cymwys </a:t>
            </a:r>
            <a:r>
              <a:rPr lang="cy-GB" sz="1600" b="1" dirty="0" smtClean="0">
                <a:solidFill>
                  <a:srgbClr val="324F82"/>
                </a:solidFill>
                <a:latin typeface="Ubuntu"/>
              </a:rPr>
              <a:t>gyfle teg </a:t>
            </a: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i </a:t>
            </a:r>
            <a:r>
              <a:rPr lang="cy-GB" sz="1600" b="1" dirty="0" smtClean="0">
                <a:solidFill>
                  <a:srgbClr val="324F82"/>
                </a:solidFill>
                <a:latin typeface="Ubuntu"/>
              </a:rPr>
              <a:t>gael mynediad atynt a chael budd ohonynt </a:t>
            </a: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ac i </a:t>
            </a:r>
            <a:r>
              <a:rPr lang="cy-GB" sz="1600" b="1" dirty="0" smtClean="0">
                <a:solidFill>
                  <a:srgbClr val="324F82"/>
                </a:solidFill>
                <a:latin typeface="Ubuntu"/>
              </a:rPr>
              <a:t>leihau’r risg </a:t>
            </a: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o ddatblygu diabetes math 2.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y-GB" sz="1600" dirty="0" smtClean="0">
              <a:solidFill>
                <a:srgbClr val="324F82"/>
              </a:solidFill>
              <a:latin typeface="Ubuntu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Gellir canfod meini prawf cynhwysiant ac allgáu yn y protocol ymyriad, drwy’r </a:t>
            </a:r>
            <a:r>
              <a:rPr lang="cy-GB" sz="1600" dirty="0" smtClean="0">
                <a:solidFill>
                  <a:schemeClr val="tx2"/>
                </a:solidFill>
                <a:latin typeface="Ubuntu"/>
                <a:hlinkClick r:id="rId3"/>
              </a:rPr>
              <a:t>ddolen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 </a:t>
            </a: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hon.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Ubuntu"/>
              </a:rPr>
              <a:t> </a:t>
            </a: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y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Er yr ymddengys bod yr</a:t>
            </a:r>
            <a:r>
              <a:rPr kumimoji="0" lang="cy-GB" sz="1600" b="0" i="0" u="none" strike="noStrike" kern="1200" cap="none" spc="0" normalizeH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 AWDPP yn rhaglen </a:t>
            </a:r>
            <a:r>
              <a:rPr kumimoji="0" lang="cy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4F82"/>
                </a:solidFill>
                <a:effectLst/>
                <a:uLnTx/>
                <a:uFillTx/>
                <a:latin typeface="Ubuntu"/>
              </a:rPr>
              <a:t>eithaf syml, mae sawl cam yn rhan o’i</a:t>
            </a: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 phrotocol, ac mae posibilrwydd i bob un ohonynt ddylanwadu ar ddarpariaeth deg.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cy-GB" sz="1600" dirty="0" smtClean="0">
              <a:solidFill>
                <a:srgbClr val="324F82"/>
              </a:solidFill>
              <a:latin typeface="Ubuntu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y-GB" sz="1600" dirty="0" smtClean="0">
                <a:solidFill>
                  <a:srgbClr val="324F82"/>
                </a:solidFill>
                <a:latin typeface="Ubuntu"/>
              </a:rPr>
              <a:t>Mae angen ystyried yr ymddygiadau allweddol (beth, pryd, lle) sydd eu hangen ar bob cam, gan y sawl sy’n derbyn y gwasanaeth a gweithwyr proffesiynol gofal iechyd. Nodir yr ymddygiadau allweddol yn y tabl yn adran 5.  </a:t>
            </a:r>
            <a:endParaRPr kumimoji="0" lang="cy-GB" sz="1600" b="0" i="0" u="none" strike="noStrike" kern="1200" cap="none" spc="0" normalizeH="0" baseline="0" noProof="0" dirty="0">
              <a:ln>
                <a:noFill/>
              </a:ln>
              <a:solidFill>
                <a:srgbClr val="324F82"/>
              </a:solidFill>
              <a:effectLst/>
              <a:uLnTx/>
              <a:uFillTx/>
              <a:latin typeface="Ubuntu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xmlns="" id="{7655BD20-1DF4-01E0-6E9B-AC511AD4BE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685" y="6280880"/>
            <a:ext cx="6430320" cy="166199"/>
          </a:xfrm>
        </p:spPr>
        <p:txBody>
          <a:bodyPr/>
          <a:lstStyle/>
          <a:p>
            <a:r>
              <a:rPr lang="en-GB" sz="1200" dirty="0" err="1"/>
              <a:t>Pecyn</a:t>
            </a:r>
            <a:r>
              <a:rPr lang="en-GB" sz="1200" dirty="0"/>
              <a:t> </a:t>
            </a:r>
            <a:r>
              <a:rPr lang="en-GB" sz="1200" dirty="0" err="1" smtClean="0"/>
              <a:t>Cymorth</a:t>
            </a:r>
            <a:r>
              <a:rPr lang="en-GB" sz="1200" dirty="0" smtClean="0"/>
              <a:t> </a:t>
            </a:r>
            <a:r>
              <a:rPr lang="en-GB" sz="1200" dirty="0" err="1" smtClean="0"/>
              <a:t>ar</a:t>
            </a:r>
            <a:r>
              <a:rPr lang="en-GB" sz="1200" dirty="0" smtClean="0"/>
              <a:t> </a:t>
            </a:r>
            <a:r>
              <a:rPr lang="en-GB" sz="1200" dirty="0" err="1" smtClean="0"/>
              <a:t>Degwch</a:t>
            </a:r>
            <a:r>
              <a:rPr lang="en-GB" sz="1200" dirty="0" smtClean="0"/>
              <a:t> </a:t>
            </a:r>
            <a:r>
              <a:rPr lang="en-GB" sz="1200" dirty="0" err="1" smtClean="0"/>
              <a:t>yr</a:t>
            </a:r>
            <a:r>
              <a:rPr lang="en-GB" sz="1200" dirty="0" smtClean="0"/>
              <a:t> AWDPP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5604831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62780</TotalTime>
  <Words>3522</Words>
  <Application>Microsoft Office PowerPoint</Application>
  <PresentationFormat>Widescreen</PresentationFormat>
  <Paragraphs>282</Paragraphs>
  <Slides>19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2" baseType="lpstr">
      <vt:lpstr>ＭＳ Ｐゴシック</vt:lpstr>
      <vt:lpstr>Arial</vt:lpstr>
      <vt:lpstr>Calibri</vt:lpstr>
      <vt:lpstr>Calibri Light</vt:lpstr>
      <vt:lpstr>Consolas</vt:lpstr>
      <vt:lpstr>Courier New</vt:lpstr>
      <vt:lpstr>Times New Roman</vt:lpstr>
      <vt:lpstr>Ubuntu</vt:lpstr>
      <vt:lpstr>Ubuntu Light</vt:lpstr>
      <vt:lpstr>Verdana</vt:lpstr>
      <vt:lpstr>1_Office Theme</vt:lpstr>
      <vt:lpstr>2_Office Theme</vt:lpstr>
      <vt:lpstr>3_Office Theme</vt:lpstr>
      <vt:lpstr>Pecyn Cymorth ar Degwch Rhaglen Atal Diabetes Cymru Gyfan (AWDPP)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Wales Diabetes Prevention Programme AWDPP Equity Toolkit</dc:title>
  <dc:creator>Diane Kirkland (Public Health Wales)</dc:creator>
  <cp:lastModifiedBy>Canna</cp:lastModifiedBy>
  <cp:revision>39</cp:revision>
  <dcterms:created xsi:type="dcterms:W3CDTF">2024-03-14T09:26:37Z</dcterms:created>
  <dcterms:modified xsi:type="dcterms:W3CDTF">2024-11-12T13:47:20Z</dcterms:modified>
</cp:coreProperties>
</file>