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theme/theme7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theme/theme9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0.xml" ContentType="application/vnd.openxmlformats-officedocument.theme+xml"/>
  <Override PartName="/ppt/slideLayouts/slideLayout41.xml" ContentType="application/vnd.openxmlformats-officedocument.presentationml.slideLayout+xml"/>
  <Override PartName="/ppt/theme/theme11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2.xml" ContentType="application/vnd.openxmlformats-officedocument.theme+xml"/>
  <Override PartName="/ppt/slideLayouts/slideLayout49.xml" ContentType="application/vnd.openxmlformats-officedocument.presentationml.slideLayout+xml"/>
  <Override PartName="/ppt/theme/theme13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1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15.xml" ContentType="application/vnd.openxmlformats-officedocument.theme+xml"/>
  <Override PartName="/ppt/slideLayouts/slideLayout54.xml" ContentType="application/vnd.openxmlformats-officedocument.presentationml.slideLayout+xml"/>
  <Override PartName="/ppt/theme/theme1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17.xml" ContentType="application/vnd.openxmlformats-officedocument.theme+xml"/>
  <Override PartName="/ppt/theme/theme1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0" r:id="rId2"/>
    <p:sldMasterId id="2147483687" r:id="rId3"/>
    <p:sldMasterId id="2147483693" r:id="rId4"/>
    <p:sldMasterId id="2147483685" r:id="rId5"/>
    <p:sldMasterId id="2147483661" r:id="rId6"/>
    <p:sldMasterId id="2147483663" r:id="rId7"/>
    <p:sldMasterId id="2147483677" r:id="rId8"/>
    <p:sldMasterId id="2147483689" r:id="rId9"/>
    <p:sldMasterId id="2147483718" r:id="rId10"/>
    <p:sldMasterId id="2147483728" r:id="rId11"/>
    <p:sldMasterId id="2147483730" r:id="rId12"/>
    <p:sldMasterId id="2147483726" r:id="rId13"/>
    <p:sldMasterId id="2147483740" r:id="rId14"/>
    <p:sldMasterId id="2147483743" r:id="rId15"/>
    <p:sldMasterId id="2147483696" r:id="rId16"/>
    <p:sldMasterId id="2147483746" r:id="rId17"/>
  </p:sldMasterIdLst>
  <p:notesMasterIdLst>
    <p:notesMasterId r:id="rId40"/>
  </p:notesMasterIdLst>
  <p:sldIdLst>
    <p:sldId id="435" r:id="rId18"/>
    <p:sldId id="445" r:id="rId19"/>
    <p:sldId id="429" r:id="rId20"/>
    <p:sldId id="436" r:id="rId21"/>
    <p:sldId id="437" r:id="rId22"/>
    <p:sldId id="438" r:id="rId23"/>
    <p:sldId id="446" r:id="rId24"/>
    <p:sldId id="447" r:id="rId25"/>
    <p:sldId id="442" r:id="rId26"/>
    <p:sldId id="448" r:id="rId27"/>
    <p:sldId id="441" r:id="rId28"/>
    <p:sldId id="450" r:id="rId29"/>
    <p:sldId id="452" r:id="rId30"/>
    <p:sldId id="454" r:id="rId31"/>
    <p:sldId id="455" r:id="rId32"/>
    <p:sldId id="456" r:id="rId33"/>
    <p:sldId id="457" r:id="rId34"/>
    <p:sldId id="451" r:id="rId35"/>
    <p:sldId id="440" r:id="rId36"/>
    <p:sldId id="458" r:id="rId37"/>
    <p:sldId id="443" r:id="rId38"/>
    <p:sldId id="428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989D"/>
    <a:srgbClr val="563B71"/>
    <a:srgbClr val="AD4F83"/>
    <a:srgbClr val="CF8503"/>
    <a:srgbClr val="6DA42E"/>
    <a:srgbClr val="2C5666"/>
    <a:srgbClr val="AD4E84"/>
    <a:srgbClr val="53506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4812"/>
  </p:normalViewPr>
  <p:slideViewPr>
    <p:cSldViewPr snapToGrid="0" snapToObjects="1" showGuides="1">
      <p:cViewPr varScale="1">
        <p:scale>
          <a:sx n="73" d="100"/>
          <a:sy n="73" d="100"/>
        </p:scale>
        <p:origin x="59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slide" Target="slides/slide20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slide" Target="slides/slide19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0D355-E90E-9146-99A1-08DD6377AE98}" type="datetimeFigureOut">
              <a:rPr lang="en-US" smtClean="0"/>
              <a:t>9/22/2020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CB4B9-E6F9-B542-97F6-01BBA1E4C3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293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0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0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7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8A342C2-060E-1D48-A5EC-B64675F244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625474" y="4018328"/>
            <a:ext cx="10296991" cy="23030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  <a:endParaRPr lang="en-GB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625474" y="1854200"/>
            <a:ext cx="10296991" cy="216412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6000" b="0" cap="none" baseline="0">
                <a:solidFill>
                  <a:srgbClr val="2C5666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55582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ademy Green - Simpl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1679510"/>
            <a:ext cx="10801350" cy="170164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8000" baseline="0">
                <a:solidFill>
                  <a:srgbClr val="6DA42E"/>
                </a:solidFill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611880"/>
            <a:ext cx="8793163" cy="2211070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buClr>
                <a:srgbClr val="15989D"/>
              </a:buClr>
              <a:defRPr sz="2400"/>
            </a:lvl1pPr>
          </a:lstStyle>
          <a:p>
            <a:pPr lvl="0"/>
            <a:r>
              <a:rPr lang="en-US" dirty="0"/>
              <a:t>Bullet point</a:t>
            </a:r>
          </a:p>
          <a:p>
            <a:pPr lvl="0"/>
            <a:r>
              <a:rPr lang="en-US" dirty="0"/>
              <a:t>Bullet point</a:t>
            </a:r>
          </a:p>
          <a:p>
            <a:pPr lvl="0"/>
            <a:r>
              <a:rPr lang="en-US" dirty="0"/>
              <a:t>Bullet point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46031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ademy Green - Subheading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43543" y="0"/>
            <a:ext cx="12192000" cy="68580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548743"/>
            <a:ext cx="10801350" cy="23948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15989D"/>
              </a:buClr>
              <a:buSzTx/>
              <a:buFontTx/>
              <a:buNone/>
              <a:tabLst/>
              <a:defRPr sz="2200"/>
            </a:lvl1pPr>
            <a:lvl2pPr marL="6858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2pPr>
            <a:lvl3pPr marL="11430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3pPr>
            <a:lvl4pPr marL="16002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4pPr>
            <a:lvl5pPr marL="20574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lvl="0"/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2" hasCustomPrompt="1"/>
          </p:nvPr>
        </p:nvSpPr>
        <p:spPr>
          <a:xfrm>
            <a:off x="695325" y="2962275"/>
            <a:ext cx="10801350" cy="585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Subheading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897063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6DA42E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32449464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ademy Green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95325" y="2463800"/>
            <a:ext cx="69246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6DA42E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4926338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ademy Green - Du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6DA42E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Images title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95325" y="2463800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6311900" y="2463799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40765223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ademy Green - Multi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6DA42E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Images title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7772400" y="2463799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3860800" y="2463798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95325" y="2463799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695325" y="4505323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9590471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ademy Green -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825500"/>
            <a:ext cx="10801350" cy="5483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1500">
                <a:solidFill>
                  <a:srgbClr val="6DA42E"/>
                </a:solidFill>
              </a:defRPr>
            </a:lvl1pPr>
          </a:lstStyle>
          <a:p>
            <a:pPr lvl="0"/>
            <a:r>
              <a:rPr lang="en-US" dirty="0"/>
              <a:t>Break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5628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ademy 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48008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FC2F8F-8210-CB4A-A740-4E3C19C78E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2471058"/>
            <a:ext cx="10801350" cy="95431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Subheading</a:t>
            </a:r>
            <a:endParaRPr lang="en-GB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432629"/>
            <a:ext cx="10801350" cy="95431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400" cap="none" baseline="0">
                <a:solidFill>
                  <a:schemeClr val="bg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US" dirty="0"/>
              <a:t>Chapter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989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ammes Teal - Simpl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1679510"/>
            <a:ext cx="10801350" cy="170164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8000">
                <a:solidFill>
                  <a:srgbClr val="15989D"/>
                </a:solidFill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611880"/>
            <a:ext cx="8793163" cy="2211070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buClr>
                <a:srgbClr val="15989D"/>
              </a:buClr>
              <a:defRPr sz="2400"/>
            </a:lvl1pPr>
          </a:lstStyle>
          <a:p>
            <a:pPr lvl="0"/>
            <a:r>
              <a:rPr lang="en-US" dirty="0"/>
              <a:t>Bullet point</a:t>
            </a:r>
          </a:p>
          <a:p>
            <a:pPr lvl="0"/>
            <a:r>
              <a:rPr lang="en-US" dirty="0"/>
              <a:t>Bullet point</a:t>
            </a:r>
          </a:p>
          <a:p>
            <a:pPr lvl="0"/>
            <a:r>
              <a:rPr lang="en-US" dirty="0"/>
              <a:t>Bullet point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0799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ammes Teal - Subheading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548743"/>
            <a:ext cx="10801350" cy="23948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15989D"/>
              </a:buClr>
              <a:buSzTx/>
              <a:buFontTx/>
              <a:buNone/>
              <a:tabLst/>
              <a:defRPr sz="2200"/>
            </a:lvl1pPr>
            <a:lvl2pPr marL="6858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2pPr>
            <a:lvl3pPr marL="11430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3pPr>
            <a:lvl4pPr marL="16002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4pPr>
            <a:lvl5pPr marL="20574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lvl="0"/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2" hasCustomPrompt="1"/>
          </p:nvPr>
        </p:nvSpPr>
        <p:spPr>
          <a:xfrm>
            <a:off x="695325" y="2962275"/>
            <a:ext cx="10801350" cy="585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CF850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Subheading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897063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1543551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vy - Simpl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1679510"/>
            <a:ext cx="10801350" cy="170164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8000" baseline="0">
                <a:solidFill>
                  <a:srgbClr val="2C5666"/>
                </a:solidFill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611880"/>
            <a:ext cx="8793163" cy="2211070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buClr>
                <a:srgbClr val="15989D"/>
              </a:buClr>
              <a:defRPr sz="2400"/>
            </a:lvl1pPr>
          </a:lstStyle>
          <a:p>
            <a:pPr lvl="0"/>
            <a:r>
              <a:rPr lang="en-US" dirty="0"/>
              <a:t>Bullet point</a:t>
            </a:r>
          </a:p>
          <a:p>
            <a:pPr lvl="0"/>
            <a:r>
              <a:rPr lang="en-US" dirty="0"/>
              <a:t>Bullet point</a:t>
            </a:r>
          </a:p>
          <a:p>
            <a:pPr lvl="0"/>
            <a:r>
              <a:rPr lang="en-US" dirty="0"/>
              <a:t>Bullet point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76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ammes Teal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95325" y="2463800"/>
            <a:ext cx="69246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34936203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ammes Teal - Dual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2463800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311900" y="2463799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5445835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ammes Teal - Multip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7772400" y="2463799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3860800" y="2463798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95325" y="2463799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695325" y="4505323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805871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ammes Teal -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825500"/>
            <a:ext cx="10801350" cy="5483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1500">
                <a:solidFill>
                  <a:srgbClr val="15989D"/>
                </a:solidFill>
              </a:defRPr>
            </a:lvl1pPr>
          </a:lstStyle>
          <a:p>
            <a:pPr lvl="0"/>
            <a:r>
              <a:rPr lang="en-US" dirty="0"/>
              <a:t>Break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6795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ammes Teal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6388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BCF012-6AEC-A548-979F-41D951D10C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2471058"/>
            <a:ext cx="10801350" cy="95431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Subheading</a:t>
            </a:r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432629"/>
            <a:ext cx="10801350" cy="95431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400" cap="none" baseline="0">
                <a:solidFill>
                  <a:schemeClr val="bg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US" dirty="0"/>
              <a:t>Chapter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50456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- Simpl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1679510"/>
            <a:ext cx="10801350" cy="170164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8000" baseline="0">
                <a:solidFill>
                  <a:srgbClr val="CF8503"/>
                </a:solidFill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611880"/>
            <a:ext cx="8793163" cy="2211070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buClr>
                <a:srgbClr val="15989D"/>
              </a:buClr>
              <a:defRPr sz="2400"/>
            </a:lvl1pPr>
          </a:lstStyle>
          <a:p>
            <a:pPr lvl="0"/>
            <a:r>
              <a:rPr lang="en-US" dirty="0"/>
              <a:t>Bullet point</a:t>
            </a:r>
          </a:p>
          <a:p>
            <a:pPr lvl="0"/>
            <a:r>
              <a:rPr lang="en-US" dirty="0"/>
              <a:t>Bullet point</a:t>
            </a:r>
          </a:p>
          <a:p>
            <a:pPr lvl="0"/>
            <a:r>
              <a:rPr lang="en-US" dirty="0"/>
              <a:t>Bullet point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2905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- Subheading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548743"/>
            <a:ext cx="10801350" cy="23948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15989D"/>
              </a:buClr>
              <a:buSzTx/>
              <a:buFontTx/>
              <a:buNone/>
              <a:tabLst/>
              <a:defRPr sz="2200"/>
            </a:lvl1pPr>
            <a:lvl2pPr marL="6858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2pPr>
            <a:lvl3pPr marL="11430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3pPr>
            <a:lvl4pPr marL="16002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4pPr>
            <a:lvl5pPr marL="20574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lvl="0"/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2" hasCustomPrompt="1"/>
          </p:nvPr>
        </p:nvSpPr>
        <p:spPr>
          <a:xfrm>
            <a:off x="695325" y="2962275"/>
            <a:ext cx="10801350" cy="585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Subheading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897063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CF850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15709096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95325" y="2463800"/>
            <a:ext cx="69246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CF850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3135059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du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CF850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2463800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311900" y="2463799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30824420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vy - Bullets with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548743"/>
            <a:ext cx="10801350" cy="23948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15989D"/>
              </a:buClr>
              <a:buSzTx/>
              <a:buFontTx/>
              <a:buNone/>
              <a:tabLst/>
              <a:defRPr sz="2200"/>
            </a:lvl1pPr>
            <a:lvl2pPr marL="6858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2pPr>
            <a:lvl3pPr marL="11430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3pPr>
            <a:lvl4pPr marL="16002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4pPr>
            <a:lvl5pPr marL="20574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lvl="0"/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 hasCustomPrompt="1"/>
          </p:nvPr>
        </p:nvSpPr>
        <p:spPr>
          <a:xfrm>
            <a:off x="695325" y="2962275"/>
            <a:ext cx="10801350" cy="585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Subheading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460500"/>
            <a:ext cx="10801350" cy="14097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2C5666"/>
                </a:solidFill>
                <a:latin typeface="Acumin Pro Semibold" panose="020B070402020202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cap="none" baseline="0" dirty="0">
                <a:solidFill>
                  <a:srgbClr val="2C5666"/>
                </a:solidFill>
              </a:rPr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92066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multip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strike="noStrike" cap="none" baseline="0">
                <a:solidFill>
                  <a:srgbClr val="CF850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7772400" y="2463799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3860800" y="2463798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95325" y="2463799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695325" y="4505323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41918342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825500"/>
            <a:ext cx="10801350" cy="5483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1500">
                <a:solidFill>
                  <a:srgbClr val="CF8503"/>
                </a:solidFill>
              </a:defRPr>
            </a:lvl1pPr>
          </a:lstStyle>
          <a:p>
            <a:pPr lvl="0"/>
            <a:r>
              <a:rPr lang="en-US" dirty="0"/>
              <a:t>Break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07245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00354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F80229-71FC-EC40-BE17-3D9EB89631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2471058"/>
            <a:ext cx="10801350" cy="95431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Subheading</a:t>
            </a:r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432629"/>
            <a:ext cx="10801350" cy="95431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400" cap="none" baseline="0">
                <a:solidFill>
                  <a:schemeClr val="bg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US" dirty="0"/>
              <a:t>Chapter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841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 - Simpl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1679510"/>
            <a:ext cx="10801350" cy="170164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8000" baseline="0">
                <a:solidFill>
                  <a:srgbClr val="AD4F83"/>
                </a:solidFill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611880"/>
            <a:ext cx="8793163" cy="2211070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buClr>
                <a:srgbClr val="15989D"/>
              </a:buClr>
              <a:defRPr sz="2400"/>
            </a:lvl1pPr>
          </a:lstStyle>
          <a:p>
            <a:pPr lvl="0"/>
            <a:r>
              <a:rPr lang="en-US" dirty="0"/>
              <a:t>Bullet point</a:t>
            </a:r>
          </a:p>
          <a:p>
            <a:pPr lvl="0"/>
            <a:r>
              <a:rPr lang="en-US" dirty="0"/>
              <a:t>Bullet point</a:t>
            </a:r>
          </a:p>
          <a:p>
            <a:pPr lvl="0"/>
            <a:r>
              <a:rPr lang="en-US" dirty="0"/>
              <a:t>Bullet point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00859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 - Subheading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548743"/>
            <a:ext cx="10801350" cy="23948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15989D"/>
              </a:buClr>
              <a:buSzTx/>
              <a:buFontTx/>
              <a:buNone/>
              <a:tabLst/>
              <a:defRPr sz="2200"/>
            </a:lvl1pPr>
            <a:lvl2pPr marL="6858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2pPr>
            <a:lvl3pPr marL="11430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3pPr>
            <a:lvl4pPr marL="16002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4pPr>
            <a:lvl5pPr marL="20574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lvl="0"/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2" hasCustomPrompt="1"/>
          </p:nvPr>
        </p:nvSpPr>
        <p:spPr>
          <a:xfrm>
            <a:off x="695325" y="2962275"/>
            <a:ext cx="10801350" cy="585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Subheading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897063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AD4F8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28861382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95325" y="2463800"/>
            <a:ext cx="69246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AD4F8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37276759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du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2463800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311900" y="2463799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AD4F8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Images title</a:t>
            </a:r>
          </a:p>
        </p:txBody>
      </p:sp>
    </p:spTree>
    <p:extLst>
      <p:ext uri="{BB962C8B-B14F-4D97-AF65-F5344CB8AC3E}">
        <p14:creationId xmlns:p14="http://schemas.microsoft.com/office/powerpoint/2010/main" val="41998862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multip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7772400" y="2463799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3860800" y="2463798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95325" y="2463799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695325" y="4505323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AD4F83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Images title</a:t>
            </a:r>
          </a:p>
        </p:txBody>
      </p:sp>
    </p:spTree>
    <p:extLst>
      <p:ext uri="{BB962C8B-B14F-4D97-AF65-F5344CB8AC3E}">
        <p14:creationId xmlns:p14="http://schemas.microsoft.com/office/powerpoint/2010/main" val="3443938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825500"/>
            <a:ext cx="10801350" cy="5483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1500">
                <a:solidFill>
                  <a:srgbClr val="AD4F83"/>
                </a:solidFill>
              </a:defRPr>
            </a:lvl1pPr>
          </a:lstStyle>
          <a:p>
            <a:pPr lvl="0"/>
            <a:r>
              <a:rPr lang="en-US" dirty="0"/>
              <a:t>Break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4042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vy -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460500"/>
            <a:ext cx="10801350" cy="5873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2C5666"/>
                </a:solidFill>
                <a:latin typeface="Acumin Pro Semibold" panose="020B070402020202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95325" y="2463800"/>
            <a:ext cx="69246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29022500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78852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1A8794-C605-1043-9453-BED6D52ACE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2471058"/>
            <a:ext cx="10801350" cy="95431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Subheading</a:t>
            </a:r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432629"/>
            <a:ext cx="10801350" cy="95431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400" cap="none" baseline="0">
                <a:solidFill>
                  <a:schemeClr val="bg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US" dirty="0"/>
              <a:t>Chapter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73912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- Simpl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1679510"/>
            <a:ext cx="10801350" cy="170164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8000">
                <a:solidFill>
                  <a:srgbClr val="563B71"/>
                </a:solidFill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611880"/>
            <a:ext cx="8793163" cy="2211070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buClr>
                <a:srgbClr val="15989D"/>
              </a:buClr>
              <a:defRPr sz="2400"/>
            </a:lvl1pPr>
          </a:lstStyle>
          <a:p>
            <a:pPr lvl="0"/>
            <a:r>
              <a:rPr lang="en-US" dirty="0"/>
              <a:t>Bullet point</a:t>
            </a:r>
          </a:p>
          <a:p>
            <a:pPr lvl="0"/>
            <a:r>
              <a:rPr lang="en-US" dirty="0"/>
              <a:t>Bullet point</a:t>
            </a:r>
          </a:p>
          <a:p>
            <a:pPr lvl="0"/>
            <a:r>
              <a:rPr lang="en-US" dirty="0"/>
              <a:t>Bullet point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12744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- Subheading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548743"/>
            <a:ext cx="10801350" cy="23948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15989D"/>
              </a:buClr>
              <a:buSzTx/>
              <a:buFontTx/>
              <a:buNone/>
              <a:tabLst/>
              <a:defRPr sz="2200"/>
            </a:lvl1pPr>
            <a:lvl2pPr marL="6858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2pPr>
            <a:lvl3pPr marL="11430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3pPr>
            <a:lvl4pPr marL="16002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4pPr>
            <a:lvl5pPr marL="20574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lvl="0"/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2" hasCustomPrompt="1"/>
          </p:nvPr>
        </p:nvSpPr>
        <p:spPr>
          <a:xfrm>
            <a:off x="695325" y="2962275"/>
            <a:ext cx="10801350" cy="585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Subheading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897063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563B7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11382967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95325" y="2463800"/>
            <a:ext cx="69246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563B7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779907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du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563B7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2463800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311900" y="2463799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5212503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multip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07634"/>
            <a:ext cx="10801350" cy="1065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563B7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7772400" y="2463799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3860800" y="2463798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95325" y="2463799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695325" y="4505323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23291530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825500"/>
            <a:ext cx="10801350" cy="5483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1500">
                <a:solidFill>
                  <a:srgbClr val="563B71"/>
                </a:solidFill>
              </a:defRPr>
            </a:lvl1pPr>
          </a:lstStyle>
          <a:p>
            <a:pPr lvl="0"/>
            <a:r>
              <a:rPr lang="en-US" dirty="0"/>
              <a:t>Break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30237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54716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9161CFB-8AA7-8546-BA38-E122CE2B04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2471058"/>
            <a:ext cx="10801350" cy="95431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Subheading</a:t>
            </a:r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432629"/>
            <a:ext cx="10801350" cy="95431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400" cap="none" baseline="0">
                <a:solidFill>
                  <a:schemeClr val="bg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US" dirty="0"/>
              <a:t>Chapter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7855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vy - dual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460500"/>
            <a:ext cx="10801350" cy="5873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all" baseline="0">
                <a:solidFill>
                  <a:srgbClr val="2C5666"/>
                </a:solidFill>
                <a:latin typeface="Acumin Pro Semibold" panose="020B070402020202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cap="all" baseline="0" dirty="0">
                <a:solidFill>
                  <a:srgbClr val="2C5666"/>
                </a:solidFill>
              </a:rPr>
              <a:t>Images title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695325" y="2463800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6311900" y="2463799"/>
            <a:ext cx="51847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30983621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88974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2363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3060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8444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A67F073-A9CB-9940-92EC-EA8D690208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645641" y="183742"/>
            <a:ext cx="2197778" cy="4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4249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9EDD-CD7D-410A-8E8A-6CDAC94F6A34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9E6B-3D12-4F84-9E2B-FA58025DA4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32463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9EDD-CD7D-410A-8E8A-6CDAC94F6A34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9E6B-3D12-4F84-9E2B-FA58025DA4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289311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9EDD-CD7D-410A-8E8A-6CDAC94F6A34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9E6B-3D12-4F84-9E2B-FA58025DA4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912091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9EDD-CD7D-410A-8E8A-6CDAC94F6A34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9E6B-3D12-4F84-9E2B-FA58025DA4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976763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9EDD-CD7D-410A-8E8A-6CDAC94F6A34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9E6B-3D12-4F84-9E2B-FA58025DA4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6946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vy - multip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460500"/>
            <a:ext cx="10801350" cy="5873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2C5666"/>
                </a:solidFill>
                <a:latin typeface="Acumin Pro Semibold" panose="020B070402020202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GB" baseline="0" dirty="0"/>
              <a:t>Images title</a:t>
            </a:r>
            <a:endParaRPr lang="en-GB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7772400" y="2463799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3860800" y="2463798"/>
            <a:ext cx="3724275" cy="38449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95325" y="2463799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695325" y="4505323"/>
            <a:ext cx="2946401" cy="18034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27864303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9EDD-CD7D-410A-8E8A-6CDAC94F6A34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9E6B-3D12-4F84-9E2B-FA58025DA4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886026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9EDD-CD7D-410A-8E8A-6CDAC94F6A34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9E6B-3D12-4F84-9E2B-FA58025DA4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39088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9EDD-CD7D-410A-8E8A-6CDAC94F6A34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9E6B-3D12-4F84-9E2B-FA58025DA4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55474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9EDD-CD7D-410A-8E8A-6CDAC94F6A34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9E6B-3D12-4F84-9E2B-FA58025DA4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170505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9EDD-CD7D-410A-8E8A-6CDAC94F6A34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9E6B-3D12-4F84-9E2B-FA58025DA4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190255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9EDD-CD7D-410A-8E8A-6CDAC94F6A34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9E6B-3D12-4F84-9E2B-FA58025DA4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000068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8A342C2-060E-1D48-A5EC-B64675F244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625474" y="4018328"/>
            <a:ext cx="10296991" cy="23030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  <a:endParaRPr lang="en-GB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625474" y="1854200"/>
            <a:ext cx="10296991" cy="216412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6000" b="0" cap="none" baseline="0">
                <a:solidFill>
                  <a:srgbClr val="2C5666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44890846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vy - Bullets with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548743"/>
            <a:ext cx="10801350" cy="239485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15989D"/>
              </a:buClr>
              <a:buSzTx/>
              <a:buFontTx/>
              <a:buNone/>
              <a:tabLst/>
              <a:defRPr sz="2200"/>
            </a:lvl1pPr>
            <a:lvl2pPr marL="6858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2pPr>
            <a:lvl3pPr marL="11430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3pPr>
            <a:lvl4pPr marL="16002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4pPr>
            <a:lvl5pPr marL="2057400" indent="-228600">
              <a:buClr>
                <a:srgbClr val="15989D"/>
              </a:buClr>
              <a:buFont typeface="Acumin Pro" panose="020B0504020202020204" pitchFamily="34" charset="0"/>
              <a:buChar char="•"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Bullet point</a:t>
            </a:r>
            <a:endParaRPr lang="en-GB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5989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lvl="0"/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 hasCustomPrompt="1"/>
          </p:nvPr>
        </p:nvSpPr>
        <p:spPr>
          <a:xfrm>
            <a:off x="695325" y="2962275"/>
            <a:ext cx="10801350" cy="585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Subheading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460500"/>
            <a:ext cx="10801350" cy="14097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cap="none" baseline="0">
                <a:solidFill>
                  <a:srgbClr val="2C5666"/>
                </a:solidFill>
                <a:latin typeface="Acumin Pro Semibold" panose="020B0704020202020204" pitchFamily="34" charset="0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cap="none" baseline="0" dirty="0">
                <a:solidFill>
                  <a:srgbClr val="2C5666"/>
                </a:solidFill>
              </a:rPr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88155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vy -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B907F6-F3C8-4744-BBA8-6DFE23731C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825500"/>
            <a:ext cx="10801350" cy="548322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1500" baseline="0">
                <a:solidFill>
                  <a:srgbClr val="2C5666"/>
                </a:solidFill>
              </a:defRPr>
            </a:lvl1pPr>
          </a:lstStyle>
          <a:p>
            <a:pPr lvl="0"/>
            <a:r>
              <a:rPr lang="en-US" dirty="0"/>
              <a:t>Break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96290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v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42493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D7F542A-60EA-164A-B55F-76362A6AC9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2471058"/>
            <a:ext cx="10801350" cy="95431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Subheading</a:t>
            </a:r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95325" y="3432629"/>
            <a:ext cx="10801350" cy="95431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400" cap="none" baseline="0">
                <a:solidFill>
                  <a:schemeClr val="bg1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US" dirty="0"/>
              <a:t>Chapter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45933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37.xml"/><Relationship Id="rId9" Type="http://schemas.openxmlformats.org/officeDocument/2006/relationships/image" Target="../media/image3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4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theme" Target="../theme/theme12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5.xml"/><Relationship Id="rId9" Type="http://schemas.openxmlformats.org/officeDocument/2006/relationships/image" Target="../media/image3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49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theme" Target="../theme/theme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21.xml"/><Relationship Id="rId9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29.xml"/><Relationship Id="rId9" Type="http://schemas.openxmlformats.org/officeDocument/2006/relationships/image" Target="../media/image3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A3E2FA-42A1-F94D-9A84-858A524D5D1A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2F12284-0A6E-F04B-8336-7DAA5FAA97E1}"/>
              </a:ext>
            </a:extLst>
          </p:cNvPr>
          <p:cNvSpPr txBox="1">
            <a:spLocks/>
          </p:cNvSpPr>
          <p:nvPr userDrawn="1"/>
        </p:nvSpPr>
        <p:spPr>
          <a:xfrm>
            <a:off x="678244" y="4229671"/>
            <a:ext cx="939360" cy="43088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 marL="0" indent="0" algn="ctr" defTabSz="914400" rtl="0" eaLnBrk="1" latinLnBrk="0" hangingPunct="1">
              <a:buNone/>
              <a:defRPr sz="2800" b="0" i="0" kern="120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>
              <a:solidFill>
                <a:srgbClr val="CF8503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B8378A-F136-BA4E-AC7B-374DB0E264C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677159" y="629477"/>
            <a:ext cx="3362219" cy="74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572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0DDE84D-AFF5-D043-BA1F-E455852606AB}"/>
              </a:ext>
            </a:extLst>
          </p:cNvPr>
          <p:cNvSpPr/>
          <p:nvPr userDrawn="1"/>
        </p:nvSpPr>
        <p:spPr>
          <a:xfrm>
            <a:off x="0" y="0"/>
            <a:ext cx="12191999" cy="812800"/>
          </a:xfrm>
          <a:prstGeom prst="rect">
            <a:avLst/>
          </a:prstGeom>
          <a:gradFill>
            <a:gsLst>
              <a:gs pos="64000">
                <a:srgbClr val="AD4F83">
                  <a:alpha val="79000"/>
                </a:srgbClr>
              </a:gs>
              <a:gs pos="40000">
                <a:srgbClr val="AD4F83">
                  <a:alpha val="79000"/>
                </a:srgbClr>
              </a:gs>
              <a:gs pos="0">
                <a:srgbClr val="AD4F83"/>
              </a:gs>
              <a:gs pos="100000">
                <a:srgbClr val="AD4F8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75134A-9904-0B40-B3EB-9189A26FEE1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12179299" cy="812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10B383-AB9F-E14D-97E1-FDE5E6AEA35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641" y="183338"/>
            <a:ext cx="2197777" cy="48663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664C656-3881-314C-91AC-D1A82883B7AE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</p:spTree>
    <p:extLst>
      <p:ext uri="{BB962C8B-B14F-4D97-AF65-F5344CB8AC3E}">
        <p14:creationId xmlns:p14="http://schemas.microsoft.com/office/powerpoint/2010/main" val="4114472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9782866-D818-6A42-A8A5-3ECD67FAB9BB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gradFill>
            <a:gsLst>
              <a:gs pos="61000">
                <a:srgbClr val="AD4F83">
                  <a:alpha val="81000"/>
                </a:srgbClr>
              </a:gs>
              <a:gs pos="39000">
                <a:srgbClr val="AD4F83">
                  <a:alpha val="81000"/>
                </a:srgbClr>
              </a:gs>
              <a:gs pos="0">
                <a:srgbClr val="AD4F83"/>
              </a:gs>
              <a:gs pos="100000">
                <a:srgbClr val="AD4F83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AB4D16-622D-584B-84F0-51D8A2E5EB98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1">
                    <a:alpha val="50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10B383-AB9F-E14D-97E1-FDE5E6AEA35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641" y="183338"/>
            <a:ext cx="2197777" cy="48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951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0DDE84D-AFF5-D043-BA1F-E455852606AB}"/>
              </a:ext>
            </a:extLst>
          </p:cNvPr>
          <p:cNvSpPr/>
          <p:nvPr userDrawn="1"/>
        </p:nvSpPr>
        <p:spPr>
          <a:xfrm>
            <a:off x="1" y="0"/>
            <a:ext cx="12185650" cy="812800"/>
          </a:xfrm>
          <a:prstGeom prst="rect">
            <a:avLst/>
          </a:prstGeom>
          <a:gradFill>
            <a:gsLst>
              <a:gs pos="64000">
                <a:srgbClr val="563B71">
                  <a:alpha val="78000"/>
                </a:srgbClr>
              </a:gs>
              <a:gs pos="45000">
                <a:srgbClr val="563B71">
                  <a:alpha val="79000"/>
                </a:srgbClr>
              </a:gs>
              <a:gs pos="0">
                <a:srgbClr val="563B71"/>
              </a:gs>
              <a:gs pos="100000">
                <a:srgbClr val="563B7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75134A-9904-0B40-B3EB-9189A26FEE1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12179299" cy="8128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B65809F-4687-8F4A-8169-92FF9A593008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10B383-AB9F-E14D-97E1-FDE5E6AEA35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641" y="183338"/>
            <a:ext cx="2197777" cy="48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873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37BD469-A744-4C42-BE18-FF4F912D2354}"/>
              </a:ext>
            </a:extLst>
          </p:cNvPr>
          <p:cNvSpPr/>
          <p:nvPr userDrawn="1"/>
        </p:nvSpPr>
        <p:spPr>
          <a:xfrm>
            <a:off x="1" y="0"/>
            <a:ext cx="12185650" cy="6858000"/>
          </a:xfrm>
          <a:prstGeom prst="rect">
            <a:avLst/>
          </a:prstGeom>
          <a:gradFill>
            <a:gsLst>
              <a:gs pos="59000">
                <a:srgbClr val="563B71">
                  <a:alpha val="80000"/>
                </a:srgbClr>
              </a:gs>
              <a:gs pos="45000">
                <a:srgbClr val="563B71">
                  <a:alpha val="80000"/>
                </a:srgbClr>
              </a:gs>
              <a:gs pos="0">
                <a:srgbClr val="563B71"/>
              </a:gs>
              <a:gs pos="100000">
                <a:srgbClr val="563B71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5E3DE7-BB5F-A54A-9BA9-84ADA7BCF788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1">
                    <a:alpha val="50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10B383-AB9F-E14D-97E1-FDE5E6AEA35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641" y="183338"/>
            <a:ext cx="2197777" cy="48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95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0DDE84D-AFF5-D043-BA1F-E455852606AB}"/>
              </a:ext>
            </a:extLst>
          </p:cNvPr>
          <p:cNvSpPr/>
          <p:nvPr userDrawn="1"/>
        </p:nvSpPr>
        <p:spPr>
          <a:xfrm>
            <a:off x="6351" y="0"/>
            <a:ext cx="12179300" cy="812800"/>
          </a:xfrm>
          <a:prstGeom prst="rect">
            <a:avLst/>
          </a:prstGeom>
          <a:gradFill>
            <a:gsLst>
              <a:gs pos="99000">
                <a:srgbClr val="CF8503"/>
              </a:gs>
              <a:gs pos="69000">
                <a:srgbClr val="CF8503">
                  <a:alpha val="80000"/>
                </a:srgbClr>
              </a:gs>
              <a:gs pos="0">
                <a:srgbClr val="CF8503"/>
              </a:gs>
              <a:gs pos="32000">
                <a:srgbClr val="CF8503">
                  <a:alpha val="7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75134A-9904-0B40-B3EB-9189A26FEE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351" y="0"/>
            <a:ext cx="12179299" cy="812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10B383-AB9F-E14D-97E1-FDE5E6AEA35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641" y="183338"/>
            <a:ext cx="2197777" cy="48663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664C656-3881-314C-91AC-D1A82883B7AE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</p:spTree>
    <p:extLst>
      <p:ext uri="{BB962C8B-B14F-4D97-AF65-F5344CB8AC3E}">
        <p14:creationId xmlns:p14="http://schemas.microsoft.com/office/powerpoint/2010/main" val="64073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0DDE84D-AFF5-D043-BA1F-E455852606AB}"/>
              </a:ext>
            </a:extLst>
          </p:cNvPr>
          <p:cNvSpPr/>
          <p:nvPr userDrawn="1"/>
        </p:nvSpPr>
        <p:spPr>
          <a:xfrm>
            <a:off x="0" y="0"/>
            <a:ext cx="12192000" cy="812800"/>
          </a:xfrm>
          <a:prstGeom prst="rect">
            <a:avLst/>
          </a:prstGeom>
          <a:gradFill>
            <a:gsLst>
              <a:gs pos="61000">
                <a:srgbClr val="6DA42E">
                  <a:alpha val="74000"/>
                </a:srgbClr>
              </a:gs>
              <a:gs pos="37000">
                <a:srgbClr val="6DA42E">
                  <a:alpha val="76000"/>
                </a:srgbClr>
              </a:gs>
              <a:gs pos="0">
                <a:srgbClr val="6DA42E"/>
              </a:gs>
              <a:gs pos="100000">
                <a:srgbClr val="6DA42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75134A-9904-0B40-B3EB-9189A26FEE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79299" cy="812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A16CCD-F935-AD48-8095-91160D5E921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9645641" y="163206"/>
            <a:ext cx="2197778" cy="52689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5D4C8B5-38C1-5E41-BCAF-C56AAFE115AD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</p:spTree>
    <p:extLst>
      <p:ext uri="{BB962C8B-B14F-4D97-AF65-F5344CB8AC3E}">
        <p14:creationId xmlns:p14="http://schemas.microsoft.com/office/powerpoint/2010/main" val="623772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DF429D-6819-2E4B-9B9B-D0187E4986C8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</p:spTree>
    <p:extLst>
      <p:ext uri="{BB962C8B-B14F-4D97-AF65-F5344CB8AC3E}">
        <p14:creationId xmlns:p14="http://schemas.microsoft.com/office/powerpoint/2010/main" val="3080206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69EDD-CD7D-410A-8E8A-6CDAC94F6A34}" type="datetimeFigureOut">
              <a:rPr lang="en-GB" smtClean="0"/>
              <a:t>22/09/2020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19E6B-3D12-4F84-9E2B-FA58025DA4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607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0DDE84D-AFF5-D043-BA1F-E455852606AB}"/>
              </a:ext>
            </a:extLst>
          </p:cNvPr>
          <p:cNvSpPr/>
          <p:nvPr userDrawn="1"/>
        </p:nvSpPr>
        <p:spPr>
          <a:xfrm>
            <a:off x="6351" y="0"/>
            <a:ext cx="12179300" cy="812800"/>
          </a:xfrm>
          <a:prstGeom prst="rect">
            <a:avLst/>
          </a:prstGeom>
          <a:gradFill>
            <a:gsLst>
              <a:gs pos="59000">
                <a:srgbClr val="2C5666">
                  <a:alpha val="83000"/>
                </a:srgbClr>
              </a:gs>
              <a:gs pos="43000">
                <a:srgbClr val="2C5666">
                  <a:alpha val="76000"/>
                </a:srgbClr>
              </a:gs>
              <a:gs pos="13000">
                <a:srgbClr val="2C5666"/>
              </a:gs>
              <a:gs pos="93000">
                <a:srgbClr val="2C566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75134A-9904-0B40-B3EB-9189A26FEE1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350" y="0"/>
            <a:ext cx="12179299" cy="812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AC3C5A-A14D-7748-828E-63B3F2A05885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/>
          <a:stretch/>
        </p:blipFill>
        <p:spPr>
          <a:xfrm>
            <a:off x="9645641" y="183742"/>
            <a:ext cx="2197778" cy="48582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D6A51C8-FBBA-5542-99A1-B3663166BB6D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C80A753A-039C-9F49-BFB6-CC60B8642F33}"/>
              </a:ext>
            </a:extLst>
          </p:cNvPr>
          <p:cNvSpPr txBox="1">
            <a:spLocks/>
          </p:cNvSpPr>
          <p:nvPr userDrawn="1"/>
        </p:nvSpPr>
        <p:spPr>
          <a:xfrm>
            <a:off x="709349" y="1566000"/>
            <a:ext cx="8406075" cy="52307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000" kern="1200">
                <a:solidFill>
                  <a:schemeClr val="accent2"/>
                </a:solidFill>
                <a:latin typeface="Acumin Pro" panose="020B0504020202020204" pitchFamily="34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b="1" cap="all" dirty="0">
              <a:solidFill>
                <a:srgbClr val="2C5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5554472F-03FC-C14D-AC94-144864DDBA61}"/>
              </a:ext>
            </a:extLst>
          </p:cNvPr>
          <p:cNvSpPr txBox="1">
            <a:spLocks/>
          </p:cNvSpPr>
          <p:nvPr userDrawn="1"/>
        </p:nvSpPr>
        <p:spPr>
          <a:xfrm>
            <a:off x="709349" y="2599114"/>
            <a:ext cx="9829498" cy="3682416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290000"/>
              </a:lnSpc>
              <a:spcBef>
                <a:spcPts val="2000"/>
              </a:spcBef>
              <a:spcAft>
                <a:spcPts val="2400"/>
              </a:spcAft>
              <a:buClrTx/>
              <a:buSzTx/>
              <a:buFont typeface="Wingdings" pitchFamily="2" charset="2"/>
              <a:buNone/>
              <a:tabLst>
                <a:tab pos="3332163" algn="l"/>
              </a:tabLst>
              <a:defRPr sz="2000" b="0" i="0" kern="1200">
                <a:solidFill>
                  <a:schemeClr val="accent4"/>
                </a:solidFill>
                <a:latin typeface="Acumin Pro" panose="020B0504020202020204" pitchFamily="34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15989D"/>
              </a:buClr>
            </a:pPr>
            <a:endParaRPr lang="en-US" sz="22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560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24DA37E-3597-674D-9114-6D0E72AC0400}"/>
              </a:ext>
            </a:extLst>
          </p:cNvPr>
          <p:cNvSpPr/>
          <p:nvPr userDrawn="1"/>
        </p:nvSpPr>
        <p:spPr>
          <a:xfrm>
            <a:off x="6351" y="0"/>
            <a:ext cx="12179300" cy="6858000"/>
          </a:xfrm>
          <a:prstGeom prst="rect">
            <a:avLst/>
          </a:prstGeom>
          <a:gradFill>
            <a:gsLst>
              <a:gs pos="12000">
                <a:srgbClr val="2C5666"/>
              </a:gs>
              <a:gs pos="57000">
                <a:srgbClr val="2C5666">
                  <a:alpha val="87000"/>
                </a:srgbClr>
              </a:gs>
              <a:gs pos="44000">
                <a:srgbClr val="2C5666">
                  <a:alpha val="86000"/>
                </a:srgbClr>
              </a:gs>
              <a:gs pos="93000">
                <a:srgbClr val="2C5666"/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F24482-46A7-4F42-878B-382B0EDF85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645641" y="183742"/>
            <a:ext cx="2197778" cy="48582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661E1BE-CF92-8E45-AF7C-46B041E3F147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1">
                    <a:alpha val="50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</p:spTree>
    <p:extLst>
      <p:ext uri="{BB962C8B-B14F-4D97-AF65-F5344CB8AC3E}">
        <p14:creationId xmlns:p14="http://schemas.microsoft.com/office/powerpoint/2010/main" val="3976656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0DDE84D-AFF5-D043-BA1F-E455852606AB}"/>
              </a:ext>
            </a:extLst>
          </p:cNvPr>
          <p:cNvSpPr/>
          <p:nvPr userDrawn="1"/>
        </p:nvSpPr>
        <p:spPr>
          <a:xfrm>
            <a:off x="0" y="0"/>
            <a:ext cx="12192000" cy="812800"/>
          </a:xfrm>
          <a:prstGeom prst="rect">
            <a:avLst/>
          </a:prstGeom>
          <a:gradFill>
            <a:gsLst>
              <a:gs pos="61000">
                <a:srgbClr val="6DA42E">
                  <a:alpha val="74000"/>
                </a:srgbClr>
              </a:gs>
              <a:gs pos="37000">
                <a:srgbClr val="6DA42E">
                  <a:alpha val="76000"/>
                </a:srgbClr>
              </a:gs>
              <a:gs pos="0">
                <a:srgbClr val="6DA42E"/>
              </a:gs>
              <a:gs pos="100000">
                <a:srgbClr val="6DA42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75134A-9904-0B40-B3EB-9189A26FEE1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12179299" cy="812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A16CCD-F935-AD48-8095-91160D5E921A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/>
          <a:stretch/>
        </p:blipFill>
        <p:spPr>
          <a:xfrm>
            <a:off x="9645641" y="163206"/>
            <a:ext cx="2197778" cy="52689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5D4C8B5-38C1-5E41-BCAF-C56AAFE115AD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</p:spTree>
    <p:extLst>
      <p:ext uri="{BB962C8B-B14F-4D97-AF65-F5344CB8AC3E}">
        <p14:creationId xmlns:p14="http://schemas.microsoft.com/office/powerpoint/2010/main" val="139799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703" r:id="rId2"/>
    <p:sldLayoutId id="2147483704" r:id="rId3"/>
    <p:sldLayoutId id="2147483705" r:id="rId4"/>
    <p:sldLayoutId id="2147483706" r:id="rId5"/>
    <p:sldLayoutId id="2147483694" r:id="rId6"/>
    <p:sldLayoutId id="2147483707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4162539-AF91-E34D-8FB9-3C299242EF30}"/>
              </a:ext>
            </a:extLst>
          </p:cNvPr>
          <p:cNvSpPr/>
          <p:nvPr userDrawn="1"/>
        </p:nvSpPr>
        <p:spPr>
          <a:xfrm>
            <a:off x="6351" y="0"/>
            <a:ext cx="12179300" cy="6858000"/>
          </a:xfrm>
          <a:prstGeom prst="rect">
            <a:avLst/>
          </a:prstGeom>
          <a:gradFill>
            <a:gsLst>
              <a:gs pos="0">
                <a:srgbClr val="6DA42E"/>
              </a:gs>
              <a:gs pos="66016">
                <a:srgbClr val="6DA42E">
                  <a:alpha val="75000"/>
                </a:srgbClr>
              </a:gs>
              <a:gs pos="36000">
                <a:srgbClr val="6DA42E">
                  <a:alpha val="75000"/>
                </a:srgbClr>
              </a:gs>
              <a:gs pos="100000">
                <a:srgbClr val="6DA42E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F4D36A-1556-C343-8291-6B4EEDF631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645641" y="163206"/>
            <a:ext cx="2197778" cy="52689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AA96D39-436A-7542-8B86-1EDA9322653E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1">
                    <a:alpha val="50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</p:spTree>
    <p:extLst>
      <p:ext uri="{BB962C8B-B14F-4D97-AF65-F5344CB8AC3E}">
        <p14:creationId xmlns:p14="http://schemas.microsoft.com/office/powerpoint/2010/main" val="1341538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0DDE84D-AFF5-D043-BA1F-E455852606AB}"/>
              </a:ext>
            </a:extLst>
          </p:cNvPr>
          <p:cNvSpPr/>
          <p:nvPr userDrawn="1"/>
        </p:nvSpPr>
        <p:spPr>
          <a:xfrm>
            <a:off x="6351" y="0"/>
            <a:ext cx="12179300" cy="812800"/>
          </a:xfrm>
          <a:prstGeom prst="rect">
            <a:avLst/>
          </a:prstGeom>
          <a:gradFill>
            <a:gsLst>
              <a:gs pos="59000">
                <a:srgbClr val="15989D">
                  <a:alpha val="80000"/>
                </a:srgbClr>
              </a:gs>
              <a:gs pos="38000">
                <a:srgbClr val="15989D">
                  <a:alpha val="79000"/>
                </a:srgbClr>
              </a:gs>
              <a:gs pos="0">
                <a:srgbClr val="15989D"/>
              </a:gs>
              <a:gs pos="100000">
                <a:srgbClr val="15989D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75134A-9904-0B40-B3EB-9189A26FEE1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350" y="0"/>
            <a:ext cx="12179299" cy="8128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D111D8E-0685-444A-BB4B-18F36C05BF19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AC3C5A-A14D-7748-828E-63B3F2A05885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/>
          <a:stretch/>
        </p:blipFill>
        <p:spPr>
          <a:xfrm>
            <a:off x="9645641" y="183742"/>
            <a:ext cx="2197778" cy="4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35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662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F26B43"/>
          </p15:clr>
        </p15:guide>
        <p15:guide id="2" pos="7242" userDrawn="1">
          <p15:clr>
            <a:srgbClr val="F26B43"/>
          </p15:clr>
        </p15:guide>
        <p15:guide id="3" orient="horz" pos="346" userDrawn="1">
          <p15:clr>
            <a:srgbClr val="F26B43"/>
          </p15:clr>
        </p15:guide>
        <p15:guide id="4" orient="horz" pos="3974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68DCA26-EF27-F44A-98A7-0F213159B6AE}"/>
              </a:ext>
            </a:extLst>
          </p:cNvPr>
          <p:cNvSpPr/>
          <p:nvPr userDrawn="1"/>
        </p:nvSpPr>
        <p:spPr>
          <a:xfrm>
            <a:off x="6350" y="0"/>
            <a:ext cx="12185649" cy="6858000"/>
          </a:xfrm>
          <a:prstGeom prst="rect">
            <a:avLst/>
          </a:prstGeom>
          <a:gradFill>
            <a:gsLst>
              <a:gs pos="66000">
                <a:srgbClr val="15989D">
                  <a:alpha val="87000"/>
                </a:srgbClr>
              </a:gs>
              <a:gs pos="40000">
                <a:srgbClr val="15989D">
                  <a:alpha val="81000"/>
                </a:srgbClr>
              </a:gs>
              <a:gs pos="0">
                <a:srgbClr val="15989D"/>
              </a:gs>
              <a:gs pos="100000">
                <a:srgbClr val="15989D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CDD6D2-66E6-CB4B-912A-D59DDA09C15C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1">
                    <a:alpha val="50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AC3C5A-A14D-7748-828E-63B3F2A058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645641" y="183742"/>
            <a:ext cx="2197778" cy="4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033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0DDE84D-AFF5-D043-BA1F-E455852606AB}"/>
              </a:ext>
            </a:extLst>
          </p:cNvPr>
          <p:cNvSpPr/>
          <p:nvPr userDrawn="1"/>
        </p:nvSpPr>
        <p:spPr>
          <a:xfrm>
            <a:off x="6351" y="0"/>
            <a:ext cx="12179300" cy="812800"/>
          </a:xfrm>
          <a:prstGeom prst="rect">
            <a:avLst/>
          </a:prstGeom>
          <a:gradFill>
            <a:gsLst>
              <a:gs pos="99000">
                <a:srgbClr val="CF8503"/>
              </a:gs>
              <a:gs pos="69000">
                <a:srgbClr val="CF8503">
                  <a:alpha val="80000"/>
                </a:srgbClr>
              </a:gs>
              <a:gs pos="0">
                <a:srgbClr val="CF8503"/>
              </a:gs>
              <a:gs pos="32000">
                <a:srgbClr val="CF8503">
                  <a:alpha val="7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75134A-9904-0B40-B3EB-9189A26FEE1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351" y="0"/>
            <a:ext cx="12179299" cy="812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10B383-AB9F-E14D-97E1-FDE5E6AEA35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641" y="183338"/>
            <a:ext cx="2197777" cy="48663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664C656-3881-314C-91AC-D1A82883B7AE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</p:spTree>
    <p:extLst>
      <p:ext uri="{BB962C8B-B14F-4D97-AF65-F5344CB8AC3E}">
        <p14:creationId xmlns:p14="http://schemas.microsoft.com/office/powerpoint/2010/main" val="3651102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13" r:id="rId2"/>
    <p:sldLayoutId id="2147483714" r:id="rId3"/>
    <p:sldLayoutId id="2147483715" r:id="rId4"/>
    <p:sldLayoutId id="2147483716" r:id="rId5"/>
    <p:sldLayoutId id="2147483678" r:id="rId6"/>
    <p:sldLayoutId id="2147483717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83090AA-C394-6E4B-8AD2-9F58AECB76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65000">
                <a:srgbClr val="CF8503">
                  <a:alpha val="79000"/>
                </a:srgbClr>
              </a:gs>
              <a:gs pos="41000">
                <a:srgbClr val="CF8503">
                  <a:alpha val="73000"/>
                </a:srgbClr>
              </a:gs>
              <a:gs pos="0">
                <a:srgbClr val="CF8503"/>
              </a:gs>
              <a:gs pos="100000">
                <a:srgbClr val="CF8503"/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BFA2B3-95DB-2A43-8B59-7DF7C70556D4}"/>
              </a:ext>
            </a:extLst>
          </p:cNvPr>
          <p:cNvSpPr/>
          <p:nvPr userDrawn="1"/>
        </p:nvSpPr>
        <p:spPr>
          <a:xfrm>
            <a:off x="6096000" y="6405628"/>
            <a:ext cx="5818371" cy="26138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GB" sz="1000" b="0" i="0" dirty="0">
                <a:solidFill>
                  <a:schemeClr val="bg1">
                    <a:alpha val="50000"/>
                  </a:schemeClr>
                </a:solidFill>
                <a:effectLst/>
                <a:latin typeface="Arial" panose="020B0604020202020204" pitchFamily="34" charset="0"/>
              </a:rPr>
              <a:t>Version 01  |  © 2019 Improvement Cymru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AC3C5A-A14D-7748-828E-63B3F2A058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645641" y="183742"/>
            <a:ext cx="2197778" cy="4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195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346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hbr.org/2020/05/if-you-feel-like-youre-regressing-youre-not-alone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ersa.org/contentassets/007f26fb853f4f118994b819b658b331/understanding-crisis-response-measures.pdf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Lois.Andrews2@wales.nhs.uk" TargetMode="External"/><Relationship Id="rId2" Type="http://schemas.openxmlformats.org/officeDocument/2006/relationships/hyperlink" Target="mailto:Paul.Gimson@wales.nhs.uk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eratingstructures.com/17-conversation-cafe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beratingstructures.com/17-conversation-cafe/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36112" y="4050443"/>
            <a:ext cx="8875714" cy="1625235"/>
          </a:xfrm>
        </p:spPr>
        <p:txBody>
          <a:bodyPr/>
          <a:lstStyle/>
          <a:p>
            <a:pPr algn="ctr"/>
            <a:endParaRPr lang="cy-GB" dirty="0"/>
          </a:p>
          <a:p>
            <a:pPr algn="ctr"/>
            <a:r>
              <a:rPr lang="cy-GB" dirty="0"/>
              <a:t>Helpu timau i symud ymlaen</a:t>
            </a:r>
          </a:p>
          <a:p>
            <a:pPr algn="ctr"/>
            <a:endParaRPr lang="cy-GB" dirty="0"/>
          </a:p>
          <a:p>
            <a:pPr algn="ctr"/>
            <a:endParaRPr lang="cy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cy-GB" dirty="0"/>
              <a:t>Dysgu o COVID-19</a:t>
            </a:r>
          </a:p>
        </p:txBody>
      </p:sp>
    </p:spTree>
    <p:extLst>
      <p:ext uri="{BB962C8B-B14F-4D97-AF65-F5344CB8AC3E}">
        <p14:creationId xmlns:p14="http://schemas.microsoft.com/office/powerpoint/2010/main" val="2009581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spcBef>
                <a:spcPts val="1000"/>
              </a:spcBef>
            </a:pPr>
            <a:r>
              <a:rPr lang="en-GB" sz="4000" dirty="0" err="1">
                <a:solidFill>
                  <a:srgbClr val="2C5666"/>
                </a:solidFill>
                <a:latin typeface="Acumin Pro Semibold" panose="020B0704020202020204" pitchFamily="34" charset="0"/>
                <a:ea typeface="+mn-ea"/>
                <a:cs typeface="+mn-cs"/>
              </a:rPr>
              <a:t>Ble</a:t>
            </a:r>
            <a:r>
              <a:rPr lang="en-GB" sz="4000" dirty="0">
                <a:solidFill>
                  <a:srgbClr val="2C5666"/>
                </a:solidFill>
                <a:latin typeface="Acumin Pro Semibold" panose="020B0704020202020204" pitchFamily="34" charset="0"/>
                <a:ea typeface="+mn-ea"/>
                <a:cs typeface="+mn-cs"/>
              </a:rPr>
              <a:t> </a:t>
            </a:r>
            <a:r>
              <a:rPr lang="en-GB" sz="4000" dirty="0" err="1">
                <a:solidFill>
                  <a:srgbClr val="2C5666"/>
                </a:solidFill>
                <a:latin typeface="Acumin Pro Semibold" panose="020B0704020202020204" pitchFamily="34" charset="0"/>
                <a:ea typeface="+mn-ea"/>
                <a:cs typeface="+mn-cs"/>
              </a:rPr>
              <a:t>rydych</a:t>
            </a:r>
            <a:r>
              <a:rPr lang="en-GB" sz="4000" dirty="0">
                <a:solidFill>
                  <a:srgbClr val="2C5666"/>
                </a:solidFill>
                <a:latin typeface="Acumin Pro Semibold" panose="020B0704020202020204" pitchFamily="34" charset="0"/>
                <a:ea typeface="+mn-ea"/>
                <a:cs typeface="+mn-cs"/>
              </a:rPr>
              <a:t> </a:t>
            </a:r>
            <a:r>
              <a:rPr lang="en-GB" sz="4000" dirty="0" err="1">
                <a:solidFill>
                  <a:srgbClr val="2C5666"/>
                </a:solidFill>
                <a:latin typeface="Acumin Pro Semibold" panose="020B0704020202020204" pitchFamily="34" charset="0"/>
                <a:ea typeface="+mn-ea"/>
                <a:cs typeface="+mn-cs"/>
              </a:rPr>
              <a:t>chi’n</a:t>
            </a:r>
            <a:r>
              <a:rPr lang="en-GB" sz="4000" dirty="0">
                <a:solidFill>
                  <a:srgbClr val="2C5666"/>
                </a:solidFill>
                <a:latin typeface="Acumin Pro Semibold" panose="020B0704020202020204" pitchFamily="34" charset="0"/>
                <a:ea typeface="+mn-ea"/>
                <a:cs typeface="+mn-cs"/>
              </a:rPr>
              <a:t> </a:t>
            </a:r>
            <a:r>
              <a:rPr lang="en-GB" sz="4000" dirty="0" err="1">
                <a:solidFill>
                  <a:srgbClr val="2C5666"/>
                </a:solidFill>
                <a:latin typeface="Acumin Pro Semibold" panose="020B0704020202020204" pitchFamily="34" charset="0"/>
                <a:ea typeface="+mn-ea"/>
                <a:cs typeface="+mn-cs"/>
              </a:rPr>
              <a:t>awr</a:t>
            </a:r>
            <a:r>
              <a:rPr lang="en-GB" sz="4000" dirty="0">
                <a:solidFill>
                  <a:srgbClr val="2C5666"/>
                </a:solidFill>
                <a:latin typeface="Acumin Pro Semibold" panose="020B0704020202020204" pitchFamily="34" charset="0"/>
                <a:ea typeface="+mn-ea"/>
                <a:cs typeface="+mn-cs"/>
              </a:rPr>
              <a:t>?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526" y="1419623"/>
            <a:ext cx="4343414" cy="5094414"/>
          </a:xfr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cy-GB" sz="2400" b="1" i="1" dirty="0">
                <a:solidFill>
                  <a:srgbClr val="FF0000"/>
                </a:solidFill>
                <a:latin typeface="Acumin Pro"/>
              </a:rPr>
              <a:t>Argyfwng</a:t>
            </a:r>
            <a:r>
              <a:rPr lang="cy-GB" sz="2400" dirty="0">
                <a:latin typeface="Acumin Pro"/>
              </a:rPr>
              <a:t>: gyda nod clir a chyffredin, mae egni a pherfformiad y tîm yn codi. Mae ymatebion yn teimlo’n llawn pwrpas.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2400" b="1" i="1" dirty="0">
                <a:solidFill>
                  <a:srgbClr val="FF0000"/>
                </a:solidFill>
                <a:latin typeface="Acumin Pro"/>
              </a:rPr>
              <a:t>Atchweliad</a:t>
            </a:r>
            <a:r>
              <a:rPr lang="cy-GB" sz="2400" dirty="0">
                <a:latin typeface="Acumin Pro"/>
              </a:rPr>
              <a:t>: mae pobl yn blino, yn dechrau gwrthdaro am fân bethau, ac yn llai cynhyrchiol.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2400" b="1" i="1" dirty="0">
                <a:solidFill>
                  <a:srgbClr val="FF0000"/>
                </a:solidFill>
                <a:latin typeface="Acumin Pro"/>
              </a:rPr>
              <a:t>Adfer</a:t>
            </a:r>
            <a:r>
              <a:rPr lang="cy-GB" sz="2400" dirty="0">
                <a:latin typeface="Acumin Pro"/>
              </a:rPr>
              <a:t>: mae timau’n ailagor, yn ailadeiladu, yn paratoi at y dyfodol.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5999" y="6239428"/>
            <a:ext cx="5695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 You Feel Like You’re Regressing, You’re Not Alone, Harvard Business Review, 2020 </a:t>
            </a:r>
            <a:r>
              <a: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https://hbr.org/2020/05/if-you-feel-like-youre-regressing-youre-not-alone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95560" y="1466286"/>
            <a:ext cx="1552857" cy="4436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057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95325" y="2896281"/>
            <a:ext cx="10801350" cy="3047319"/>
          </a:xfrm>
        </p:spPr>
        <p:txBody>
          <a:bodyPr/>
          <a:lstStyle/>
          <a:p>
            <a:endParaRPr lang="cy-GB" dirty="0">
              <a:solidFill>
                <a:srgbClr val="FF0000"/>
              </a:solidFill>
            </a:endParaRPr>
          </a:p>
          <a:p>
            <a:endParaRPr lang="cy-GB" sz="1200" dirty="0">
              <a:solidFill>
                <a:srgbClr val="FF0000"/>
              </a:solidFill>
            </a:endParaRPr>
          </a:p>
          <a:p>
            <a:endParaRPr lang="cy-GB" sz="1200" dirty="0">
              <a:solidFill>
                <a:srgbClr val="FF0000"/>
              </a:solidFill>
            </a:endParaRPr>
          </a:p>
          <a:p>
            <a:endParaRPr lang="cy-GB" sz="1200" dirty="0">
              <a:solidFill>
                <a:srgbClr val="FF0000"/>
              </a:solidFill>
            </a:endParaRPr>
          </a:p>
          <a:p>
            <a:endParaRPr lang="cy-GB" sz="1200" dirty="0">
              <a:solidFill>
                <a:srgbClr val="FF0000"/>
              </a:solidFill>
            </a:endParaRPr>
          </a:p>
          <a:p>
            <a:endParaRPr lang="cy-GB" sz="1200" dirty="0">
              <a:solidFill>
                <a:srgbClr val="FF0000"/>
              </a:solidFill>
            </a:endParaRPr>
          </a:p>
          <a:p>
            <a:pPr algn="r"/>
            <a:r>
              <a:rPr lang="cy-GB" sz="1200" dirty="0">
                <a:solidFill>
                  <a:srgbClr val="FF0000"/>
                </a:solidFill>
              </a:rPr>
              <a:t>Addaswyd o’r fframwaith a luniwyd gan yr RSA ac Ian Burbidge </a:t>
            </a:r>
          </a:p>
          <a:p>
            <a:pPr algn="r"/>
            <a:r>
              <a:rPr lang="cy-GB" sz="1200" dirty="0">
                <a:hlinkClick r:id="rId2"/>
              </a:rPr>
              <a:t>https://www.thersa.org/contentassets/007f26fb853f4f118994b819b658b331/understanding-crisis-response-measures.pdf</a:t>
            </a:r>
            <a:endParaRPr lang="cy-GB" sz="12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695325" y="2213338"/>
            <a:ext cx="10801350" cy="585788"/>
          </a:xfrm>
        </p:spPr>
        <p:txBody>
          <a:bodyPr/>
          <a:lstStyle/>
          <a:p>
            <a:r>
              <a:rPr lang="cy-GB" dirty="0"/>
              <a:t>Deall mesurau ymateb i argyfwng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95325" y="1460500"/>
            <a:ext cx="10801350" cy="655683"/>
          </a:xfrm>
        </p:spPr>
        <p:txBody>
          <a:bodyPr/>
          <a:lstStyle/>
          <a:p>
            <a:r>
              <a:rPr lang="cy-GB" dirty="0"/>
              <a:t>Gwneud Synnwyr ar y Cyd</a:t>
            </a:r>
          </a:p>
        </p:txBody>
      </p:sp>
    </p:spTree>
    <p:extLst>
      <p:ext uri="{BB962C8B-B14F-4D97-AF65-F5344CB8AC3E}">
        <p14:creationId xmlns:p14="http://schemas.microsoft.com/office/powerpoint/2010/main" val="2874946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3871912" y="2175669"/>
            <a:ext cx="4448175" cy="29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425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3862387" y="2223294"/>
            <a:ext cx="4467225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825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cy-GB" dirty="0"/>
              <a:t>Mae’r argyfwng wedi golygu bod timau wedi rhoi’r gorau i wneud pethau. Naill ai am nad ydynt yn addas i’w diben neu oherwydd eu bod yn ddarfodedig o ganlyniad i’r argyfwng. Ar ôl yr argyfwng, mae’n bosibl y gallwn ollwng ein gafael ar rai o’r rhain – nid yn unig y pethau sy’n ddirym oherwydd yr argyfwng, ond y pethau hynny y gwyddom nad ydynt yn addas i’w diben mwyach. I rai, gall fod yn anodd iddynt ollwng eu gafael, ond efallai mai dyma’r cyfle y bydd llawer wedi bod yn aros amdano i ddileu arferion gwastraffus.</a:t>
            </a:r>
          </a:p>
          <a:p>
            <a:endParaRPr lang="cy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cy-GB" dirty="0"/>
              <a:t>Gweithgarwch Darfodedig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y-GB" dirty="0"/>
              <a:t>Datblygu Llwybr Allan o’r Argyfwng</a:t>
            </a:r>
          </a:p>
        </p:txBody>
      </p:sp>
    </p:spTree>
    <p:extLst>
      <p:ext uri="{BB962C8B-B14F-4D97-AF65-F5344CB8AC3E}">
        <p14:creationId xmlns:p14="http://schemas.microsoft.com/office/powerpoint/2010/main" val="429061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cy-GB" dirty="0"/>
              <a:t>Bydd timau wedi rhoi’r gorau i wneud pethau am gyfnod dros dro er mwyn cyfeirio adnoddau at yr ymateb i’r argyfwng. Bydd angen ailddechrau llawer o’r rhain. Bydd yr ymarfer hwn yn helpu pobl i ailddechrau mesurau mewn ffordd sensitif i’r cyd-destun sydd wedi newid, nid dim ond yn copïo a gludo’r dulliau fel yr oeddent cyn y firws.</a:t>
            </a:r>
          </a:p>
          <a:p>
            <a:endParaRPr lang="cy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cy-GB" dirty="0"/>
              <a:t>Gweithgarwch Gohiriedig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y-GB" dirty="0"/>
              <a:t>Datblygu Llwybr Allan o’r Argyfwng</a:t>
            </a:r>
          </a:p>
        </p:txBody>
      </p:sp>
    </p:spTree>
    <p:extLst>
      <p:ext uri="{BB962C8B-B14F-4D97-AF65-F5344CB8AC3E}">
        <p14:creationId xmlns:p14="http://schemas.microsoft.com/office/powerpoint/2010/main" val="4053046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cy-GB" dirty="0"/>
              <a:t>Bydd timau wedi gorfod ymateb i’r argyfwng ar y pryd gyda ffyrdd o weithio a all fod yn amhriodol yn y byd ar ôl Covid. Bydd angen terfynu’r mesurau hyn. Eto, gall fod yn haws dweud na gwneud hyn. Er efallai na fydd llawer o’r ffyrdd hyn o weithio wedi cael amser i gyfundrefnu, gallant ddeillio o gryn ymdrech gorfforol ac emosiynol, felly bydd ymlyniad iddynt. Efallai bydd yn well gan rai pobl y ffyrdd hyn o weithio oherwydd y ffaith eu bod yn torri trwy reolaeth a biwrocratiaeth – ond efallai na fydd hyn yn briodol wrth nesáu at y normal.  </a:t>
            </a:r>
          </a:p>
          <a:p>
            <a:endParaRPr lang="cy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cy-GB" dirty="0"/>
              <a:t>Mesurau Dros Dro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y-GB" dirty="0"/>
              <a:t>Datblygu Llwybr Allan o’r Argyfwng</a:t>
            </a:r>
          </a:p>
        </p:txBody>
      </p:sp>
    </p:spTree>
    <p:extLst>
      <p:ext uri="{BB962C8B-B14F-4D97-AF65-F5344CB8AC3E}">
        <p14:creationId xmlns:p14="http://schemas.microsoft.com/office/powerpoint/2010/main" val="616536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cy-GB" dirty="0"/>
              <a:t>Mae’r gostyngiad mewn biwrocratiaeth a rheolaeth, a’r ffocws a’r cyllid sydd wedi’u darparu gan yr argyfwng, wedi creu maes parod ar gyfer arbrofi ac arloesi. Efallai y bydd timau eisiau parhau â llawer o’r newid hwn ar ôl Covid, nid dim ond i arferion ond mewn ymddygiadau. </a:t>
            </a:r>
          </a:p>
          <a:p>
            <a:pPr algn="just"/>
            <a:r>
              <a:rPr lang="cy-GB" dirty="0"/>
              <a:t>Y dasg ar ôl yr argyfwng yw helpu timau i nodi’r rhain a dod o hyd i ffyrdd o fwyhau a gwreiddio’r newidiadau a’r arloesiadau mwyaf addawol.</a:t>
            </a:r>
          </a:p>
          <a:p>
            <a:endParaRPr lang="cy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cy-GB" dirty="0"/>
              <a:t>Mesurau Arloesol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y-GB" dirty="0"/>
              <a:t>Datblygu Llwybr Allan o’r Argyfwng</a:t>
            </a:r>
          </a:p>
        </p:txBody>
      </p:sp>
    </p:spTree>
    <p:extLst>
      <p:ext uri="{BB962C8B-B14F-4D97-AF65-F5344CB8AC3E}">
        <p14:creationId xmlns:p14="http://schemas.microsoft.com/office/powerpoint/2010/main" val="26008128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3800475" y="2199481"/>
            <a:ext cx="4591050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9239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95325" y="2896281"/>
            <a:ext cx="4997809" cy="304731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800" dirty="0"/>
              <a:t>Gan ddefnyddio’r swyddogaeth sgwrsio, teipiwch yr </a:t>
            </a:r>
            <a:r>
              <a:rPr lang="cy-GB" sz="1800" i="1" dirty="0"/>
              <a:t>allweddair </a:t>
            </a:r>
            <a:r>
              <a:rPr lang="cy-GB" sz="1800" dirty="0"/>
              <a:t>ac yna eich ateb.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800" dirty="0"/>
              <a:t>Gwnawn hyn un gair ar y tro – gwrandewch am gyfarwyddiadau.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1800" dirty="0"/>
              <a:t>Yr allweddeiriau yw:</a:t>
            </a:r>
          </a:p>
          <a:p>
            <a:pPr lvl="1"/>
            <a:r>
              <a:rPr lang="cy-GB" sz="2000" i="1" dirty="0"/>
              <a:t>TERFYNU – (dros dro)</a:t>
            </a:r>
          </a:p>
          <a:p>
            <a:pPr lvl="1"/>
            <a:r>
              <a:rPr lang="cy-GB" sz="2000" i="1" dirty="0"/>
              <a:t>MWYHAU – (arloesol)</a:t>
            </a:r>
          </a:p>
          <a:p>
            <a:pPr lvl="1"/>
            <a:r>
              <a:rPr lang="cy-GB" sz="2000" i="1" dirty="0"/>
              <a:t>GOLLWNG GAFAEL – (darfodedig)</a:t>
            </a:r>
          </a:p>
          <a:p>
            <a:pPr lvl="1"/>
            <a:r>
              <a:rPr lang="cy-GB" sz="2000" i="1" dirty="0"/>
              <a:t>AILDDECHRAU – (gohiriedig)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695325" y="2213338"/>
            <a:ext cx="10801350" cy="585788"/>
          </a:xfrm>
        </p:spPr>
        <p:txBody>
          <a:bodyPr/>
          <a:lstStyle/>
          <a:p>
            <a:r>
              <a:rPr lang="cy-GB" dirty="0"/>
              <a:t>Cyfarwyddiadau’r Ymarfer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95325" y="1460500"/>
            <a:ext cx="10801350" cy="655683"/>
          </a:xfrm>
        </p:spPr>
        <p:txBody>
          <a:bodyPr/>
          <a:lstStyle/>
          <a:p>
            <a:r>
              <a:rPr lang="cy-GB" dirty="0"/>
              <a:t>Datblygu llwybr allan o’r argyfwng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9961" y="2799125"/>
            <a:ext cx="5066815" cy="325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969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95325" y="2896281"/>
            <a:ext cx="5331006" cy="304731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Yn cael amser i oedi a myfyrio ar eich profiad yn ystod Covid-19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Yn gallu trafod eich profiad a’ch syniadau ar gyfer newid gydag aelodau eich tîm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Yn datblygu cynllun ar gyfer symud ymlaen.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695325" y="2213338"/>
            <a:ext cx="10801350" cy="585788"/>
          </a:xfrm>
        </p:spPr>
        <p:txBody>
          <a:bodyPr/>
          <a:lstStyle/>
          <a:p>
            <a:r>
              <a:rPr lang="cy-GB" dirty="0"/>
              <a:t>Trwy ddod i’r gweithdy hwn, byddwch: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95325" y="1460500"/>
            <a:ext cx="10801350" cy="655683"/>
          </a:xfrm>
        </p:spPr>
        <p:txBody>
          <a:bodyPr/>
          <a:lstStyle/>
          <a:p>
            <a:r>
              <a:rPr lang="cy-GB" dirty="0"/>
              <a:t>Croeso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417" y="2667000"/>
            <a:ext cx="4505325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2058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95325" y="2896281"/>
            <a:ext cx="10801350" cy="304731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1 funud y person – 10 munud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y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Sgwrs gr</a:t>
            </a:r>
            <a:r>
              <a:rPr lang="cy-GB" dirty="0">
                <a:cs typeface="Calibri"/>
              </a:rPr>
              <a:t>ŵ</a:t>
            </a:r>
            <a:r>
              <a:rPr lang="cy-GB" dirty="0"/>
              <a:t>p derfynol – 5 munud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y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Byddwn yn llunio cofnod o’r canlyniadau o’r ystafell sgwrsio ac yn eu rhannu (heb briodoli dim)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y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b="1" i="1" dirty="0"/>
              <a:t>Beth wnewch chi nesaf?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695325" y="2213338"/>
            <a:ext cx="10801350" cy="585788"/>
          </a:xfrm>
        </p:spPr>
        <p:txBody>
          <a:bodyPr/>
          <a:lstStyle/>
          <a:p>
            <a:r>
              <a:rPr lang="cy-GB" dirty="0"/>
              <a:t>Cyfle olaf i rannu myfyrdodau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95325" y="1460500"/>
            <a:ext cx="10801350" cy="655683"/>
          </a:xfrm>
        </p:spPr>
        <p:txBody>
          <a:bodyPr/>
          <a:lstStyle/>
          <a:p>
            <a:r>
              <a:rPr lang="cy-GB" dirty="0"/>
              <a:t>Trafodaeth Derfynol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726" y="1663555"/>
            <a:ext cx="3901440" cy="1301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265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95325" y="2896281"/>
            <a:ext cx="10801350" cy="3047319"/>
          </a:xfrm>
        </p:spPr>
        <p:txBody>
          <a:bodyPr/>
          <a:lstStyle/>
          <a:p>
            <a:endParaRPr lang="cy-GB" dirty="0"/>
          </a:p>
          <a:p>
            <a:pPr algn="ctr"/>
            <a:r>
              <a:rPr lang="cy-GB" sz="3200" dirty="0"/>
              <a:t>Beth aeth yn dda</a:t>
            </a:r>
          </a:p>
          <a:p>
            <a:pPr algn="ctr"/>
            <a:endParaRPr lang="cy-GB" sz="3200" dirty="0"/>
          </a:p>
          <a:p>
            <a:pPr algn="ctr"/>
            <a:r>
              <a:rPr lang="cy-GB" sz="3200" dirty="0"/>
              <a:t>Byddai’n well fyth petai...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695325" y="2213338"/>
            <a:ext cx="10801350" cy="585788"/>
          </a:xfrm>
        </p:spPr>
        <p:txBody>
          <a:bodyPr/>
          <a:lstStyle/>
          <a:p>
            <a:r>
              <a:rPr lang="cy-GB" dirty="0"/>
              <a:t>Diolch am fynychu; rhowch wybod i ni (drwy’r swyddogaeth sgwrsio)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95325" y="1460500"/>
            <a:ext cx="10801350" cy="655683"/>
          </a:xfrm>
        </p:spPr>
        <p:txBody>
          <a:bodyPr/>
          <a:lstStyle/>
          <a:p>
            <a:r>
              <a:rPr lang="cy-GB" dirty="0"/>
              <a:t>Diwedd</a:t>
            </a:r>
          </a:p>
        </p:txBody>
      </p:sp>
    </p:spTree>
    <p:extLst>
      <p:ext uri="{BB962C8B-B14F-4D97-AF65-F5344CB8AC3E}">
        <p14:creationId xmlns:p14="http://schemas.microsoft.com/office/powerpoint/2010/main" val="4007987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95325" y="3432629"/>
            <a:ext cx="10801350" cy="954314"/>
          </a:xfrm>
        </p:spPr>
        <p:txBody>
          <a:bodyPr/>
          <a:lstStyle/>
          <a:p>
            <a:r>
              <a:rPr lang="cy-GB" dirty="0"/>
              <a:t>Diolch. </a:t>
            </a:r>
          </a:p>
        </p:txBody>
      </p:sp>
      <p:sp>
        <p:nvSpPr>
          <p:cNvPr id="2" name="Rectangle 1"/>
          <p:cNvSpPr/>
          <p:nvPr/>
        </p:nvSpPr>
        <p:spPr>
          <a:xfrm>
            <a:off x="695325" y="4538602"/>
            <a:ext cx="108510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Crëwyd y pecyn cymorth hwn gan Gwelliant Cymru i’w addasu gan y GIG yng Nghymru.  Os oes gennych unrhyw ymholiadau, cysylltwch â: Paul Gimson (</a:t>
            </a:r>
            <a:r>
              <a:rPr lang="cy-GB" u="sng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Paul.Gimson@wales.nhs.uk</a:t>
            </a:r>
            <a:r>
              <a:rPr lang="cy-GB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 neu Lois Andrews (</a:t>
            </a:r>
            <a:r>
              <a:rPr lang="cy-GB" u="sng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Lois.Andrews2@wales.nhs.uk</a:t>
            </a:r>
            <a:r>
              <a:rPr lang="cy-GB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cy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705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95325" y="2289403"/>
            <a:ext cx="10312309" cy="304731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dirty="0"/>
              <a:t>Mae troi eich fideo ymlaen yn ei gwneud hi’n haws teimlo’n gysylltiedig. Cadwch eich fideo ymlaen (os yw eich wi-fi yn caniatáu hynny)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dirty="0"/>
              <a:t>Diffoddwch y s</a:t>
            </a:r>
            <a:r>
              <a:rPr lang="cy-GB" sz="2000" dirty="0">
                <a:cs typeface="Calibri"/>
              </a:rPr>
              <a:t>ŵn pan na fyddwch yn siarad</a:t>
            </a:r>
            <a:endParaRPr lang="cy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dirty="0"/>
              <a:t>Mae’n anos canolbwyntio ar-lein nag yn bersonol. Talwch sylw i’ch lefelau canolbwyntio a rhowch egwyl i chi’ch hun os bydd angen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dirty="0"/>
              <a:t>Gwnewch eich cyfraniadau yn gryno ac yn glir. Does dim o’i le ar gymryd saib i feddwl!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dirty="0"/>
              <a:t>Gall y blwch sgwrsio gael ei ddefnyddio i rannu materion a gofyn cwestiynau. Mae’n opsiwn hefyd os nad ydych chi’n teimlo’n gyfforddus i siarad ar-lein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dirty="0"/>
              <a:t>Gallai’r cyfarfod godi rhai materion anodd. Gofalwch amdanoch eich hun a gadael yr ‘ystafell’ os bydd angen.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695325" y="1672454"/>
            <a:ext cx="10801350" cy="585788"/>
          </a:xfrm>
        </p:spPr>
        <p:txBody>
          <a:bodyPr/>
          <a:lstStyle/>
          <a:p>
            <a:r>
              <a:rPr lang="cy-GB" dirty="0"/>
              <a:t>Rhai cynigion i helpu’r cyfarfod rhithwir hwn fynd yn hwylus: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95325" y="1016363"/>
            <a:ext cx="10801350" cy="655683"/>
          </a:xfrm>
        </p:spPr>
        <p:txBody>
          <a:bodyPr/>
          <a:lstStyle/>
          <a:p>
            <a:r>
              <a:rPr lang="cy-GB" dirty="0"/>
              <a:t>Moesau</a:t>
            </a:r>
          </a:p>
        </p:txBody>
      </p:sp>
    </p:spTree>
    <p:extLst>
      <p:ext uri="{BB962C8B-B14F-4D97-AF65-F5344CB8AC3E}">
        <p14:creationId xmlns:p14="http://schemas.microsoft.com/office/powerpoint/2010/main" val="4113255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95325" y="1947047"/>
            <a:ext cx="10801350" cy="304731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dirty="0"/>
              <a:t>Cyflwyno / Torri’r garw</a:t>
            </a:r>
          </a:p>
          <a:p>
            <a:pPr lvl="1" indent="0">
              <a:buNone/>
            </a:pPr>
            <a:r>
              <a:rPr lang="cy-GB" sz="1600" i="1" dirty="0"/>
              <a:t>Cyfle i ddod i adnabod eich gilydd yn well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dirty="0"/>
              <a:t>Caffi sgwrsio</a:t>
            </a:r>
          </a:p>
          <a:p>
            <a:pPr lvl="1" indent="0">
              <a:buNone/>
            </a:pPr>
            <a:r>
              <a:rPr lang="cy-GB" sz="1600" i="1" dirty="0"/>
              <a:t>Cyfle i drafod ein myfyrdodau</a:t>
            </a:r>
          </a:p>
          <a:p>
            <a:r>
              <a:rPr lang="cy-GB" sz="2000" dirty="0"/>
              <a:t>Egwyl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dirty="0"/>
              <a:t>Gwneud synnwyr ar y cyd</a:t>
            </a:r>
          </a:p>
          <a:p>
            <a:pPr lvl="1" indent="0">
              <a:buNone/>
            </a:pPr>
            <a:r>
              <a:rPr lang="cy-GB" sz="1600" i="1" dirty="0"/>
              <a:t>Datblygu llwybr o’r argyfwng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dirty="0"/>
              <a:t>Trafodaeth derfynol</a:t>
            </a:r>
          </a:p>
          <a:p>
            <a:pPr lvl="1" indent="0">
              <a:buNone/>
            </a:pPr>
            <a:r>
              <a:rPr lang="cy-GB" sz="1600" i="1" dirty="0"/>
              <a:t>Cytuno ar rai camau allweddol a chynnig meddyliau terfynol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dirty="0"/>
              <a:t>Diwedd</a:t>
            </a:r>
          </a:p>
          <a:p>
            <a:pPr lvl="1" indent="0">
              <a:buNone/>
            </a:pPr>
            <a:r>
              <a:rPr lang="cy-GB" sz="1600" i="1" dirty="0"/>
              <a:t>Bydd y gweithdy’n para tua 90 munud ac, felly, bydd yn gorffen am xxx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95325" y="1059906"/>
            <a:ext cx="10801350" cy="655683"/>
          </a:xfrm>
        </p:spPr>
        <p:txBody>
          <a:bodyPr/>
          <a:lstStyle/>
          <a:p>
            <a:r>
              <a:rPr lang="cy-GB" dirty="0"/>
              <a:t>Crynodeb o heddiw</a:t>
            </a:r>
          </a:p>
        </p:txBody>
      </p:sp>
    </p:spTree>
    <p:extLst>
      <p:ext uri="{BB962C8B-B14F-4D97-AF65-F5344CB8AC3E}">
        <p14:creationId xmlns:p14="http://schemas.microsoft.com/office/powerpoint/2010/main" val="2341510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95325" y="2896281"/>
            <a:ext cx="10801350" cy="304731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70C0"/>
                </a:solidFill>
              </a:rPr>
              <a:t>Cyflwyno’u hunain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y-GB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70C0"/>
                </a:solidFill>
              </a:rPr>
              <a:t>Beth yw eich rôl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y-GB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>
                <a:solidFill>
                  <a:srgbClr val="0070C0"/>
                </a:solidFill>
              </a:rPr>
              <a:t>Pa gyfres neu lyfr rydych chi wedi’i fwynhau dros y cyfnod clo (ac os ydych am wneud – pam wnaethoch ei fwynhau!)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695325" y="2213338"/>
            <a:ext cx="10801350" cy="585788"/>
          </a:xfrm>
        </p:spPr>
        <p:txBody>
          <a:bodyPr/>
          <a:lstStyle/>
          <a:p>
            <a:r>
              <a:rPr lang="cy-GB" dirty="0"/>
              <a:t>Yn fyr, bydd pawb yn: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95325" y="1460500"/>
            <a:ext cx="10801350" cy="655683"/>
          </a:xfrm>
        </p:spPr>
        <p:txBody>
          <a:bodyPr/>
          <a:lstStyle/>
          <a:p>
            <a:r>
              <a:rPr lang="cy-GB" dirty="0"/>
              <a:t>Torri’r Garw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205" y="2007767"/>
            <a:ext cx="5843451" cy="285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45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95325" y="3235915"/>
            <a:ext cx="10801350" cy="3047319"/>
          </a:xfrm>
        </p:spPr>
        <p:txBody>
          <a:bodyPr/>
          <a:lstStyle/>
          <a:p>
            <a:r>
              <a:rPr lang="cy-GB" sz="2400" dirty="0"/>
              <a:t>Rydych chi’n newid ac yn addasu eich gweithredoedd a’ch penderfyniadau drwy’r amser – hyd yn oed os nad ydych yn ymwybodol o hynny.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dirty="0"/>
              <a:t>A allwch feddwl am ffyrdd rydych chi wedi newid eich ymarfer dros yr wythnosau diwethaf sydd wedi gwneud gwahaniaeth buddiol i’r gofal a ddarparwch?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dirty="0"/>
              <a:t>Beth yw’r posibiliadau newydd sy’n dod i’r amlwg a weloch neu eu profi dros yr wythnosau diwethaf, ac rydych am iddynt barhau?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dirty="0"/>
              <a:t>Beth gallwch ei wneud yn wahanol nawr?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695325" y="1920444"/>
            <a:ext cx="10801350" cy="585788"/>
          </a:xfrm>
        </p:spPr>
        <p:txBody>
          <a:bodyPr/>
          <a:lstStyle/>
          <a:p>
            <a:r>
              <a:rPr lang="cy-GB" dirty="0"/>
              <a:t>Defnyddiwch y canlynol yn sail i fynegi’ch meddyliau (defnyddiwch y fframwaith a gwblhaoch cyn y gweithdy hwn i roi ffrâm i’ch cyfraniad)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95325" y="1026296"/>
            <a:ext cx="10801350" cy="655683"/>
          </a:xfrm>
        </p:spPr>
        <p:txBody>
          <a:bodyPr/>
          <a:lstStyle/>
          <a:p>
            <a:r>
              <a:rPr lang="cy-GB" dirty="0"/>
              <a:t>Caffi Sgwrsio</a:t>
            </a:r>
          </a:p>
        </p:txBody>
      </p:sp>
    </p:spTree>
    <p:extLst>
      <p:ext uri="{BB962C8B-B14F-4D97-AF65-F5344CB8AC3E}">
        <p14:creationId xmlns:p14="http://schemas.microsoft.com/office/powerpoint/2010/main" val="176102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95325" y="2389823"/>
            <a:ext cx="10801350" cy="304731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dirty="0"/>
              <a:t>Cadwch at yr amser. Bydd yr arweinydd yn cadw amser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b="1" dirty="0">
                <a:solidFill>
                  <a:srgbClr val="0070C0"/>
                </a:solidFill>
              </a:rPr>
              <a:t>Cylch 1 (10mun): </a:t>
            </a:r>
            <a:r>
              <a:rPr lang="cy-GB" sz="2000" dirty="0"/>
              <a:t>Bydd pob person yn cyflwyno’i hun ac yn siarad am </a:t>
            </a:r>
            <a:r>
              <a:rPr lang="cy-GB" sz="2000" b="1" i="1" dirty="0"/>
              <a:t>1 funud</a:t>
            </a:r>
            <a:r>
              <a:rPr lang="cy-GB" sz="2000" dirty="0"/>
              <a:t>, gan rannu’u barn am y cwestiwn, heb adborth nac ymateb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b="1" dirty="0">
                <a:solidFill>
                  <a:srgbClr val="0070C0"/>
                </a:solidFill>
              </a:rPr>
              <a:t>Cylch 2 (10mun): </a:t>
            </a:r>
            <a:r>
              <a:rPr lang="cy-GB" sz="2000" dirty="0"/>
              <a:t>Gan fynd o gwmpas eto heb ymateb, bydd pob person yn rhannu’i feddyliau a’i deimladau ar ôl gwrando ar bawb yn y gr</a:t>
            </a:r>
            <a:r>
              <a:rPr lang="cy-GB" sz="2000" dirty="0">
                <a:cs typeface="Calibri"/>
              </a:rPr>
              <a:t>ŵ</a:t>
            </a:r>
            <a:r>
              <a:rPr lang="cy-GB" sz="2000" dirty="0"/>
              <a:t>p </a:t>
            </a:r>
            <a:r>
              <a:rPr lang="cy-GB" sz="2000" b="1" i="1" dirty="0"/>
              <a:t>(1 funud yr un)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b="1" dirty="0">
                <a:solidFill>
                  <a:srgbClr val="0070C0"/>
                </a:solidFill>
              </a:rPr>
              <a:t>Cylch 3 (15mun): </a:t>
            </a:r>
            <a:r>
              <a:rPr lang="cy-GB" sz="2000" dirty="0"/>
              <a:t>Trafodaeth agored yn y gr</a:t>
            </a:r>
            <a:r>
              <a:rPr lang="cy-GB" sz="2000" dirty="0">
                <a:cs typeface="Calibri"/>
              </a:rPr>
              <a:t>ŵ</a:t>
            </a:r>
            <a:r>
              <a:rPr lang="cy-GB" sz="2000" dirty="0"/>
              <a:t>p i alluogi pobl i dreiddio ymhellach i’r cwestiwn, rhannu barn neu safbwyntiau pellach gydag eraill, a dysgu rhagor am yr hyn a glywsont hyd yn hyn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b="1" dirty="0">
                <a:solidFill>
                  <a:srgbClr val="0070C0"/>
                </a:solidFill>
              </a:rPr>
              <a:t>Cylch 4 (10mun): </a:t>
            </a:r>
            <a:r>
              <a:rPr lang="cy-GB" sz="2000" dirty="0"/>
              <a:t>Caiff bob person funud i rannu’r hyn y mae wedi’i gymryd o’r sgwrs.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695325" y="1621155"/>
            <a:ext cx="10801350" cy="585788"/>
          </a:xfrm>
        </p:spPr>
        <p:txBody>
          <a:bodyPr/>
          <a:lstStyle/>
          <a:p>
            <a:r>
              <a:rPr lang="cy-GB" dirty="0"/>
              <a:t>Y Rheolau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95325" y="937986"/>
            <a:ext cx="10801350" cy="655683"/>
          </a:xfrm>
        </p:spPr>
        <p:txBody>
          <a:bodyPr/>
          <a:lstStyle/>
          <a:p>
            <a:r>
              <a:rPr lang="cy-GB" dirty="0"/>
              <a:t>Caffi Sgwrsio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0" y="0"/>
            <a:ext cx="2743200" cy="2857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41826" y="111425"/>
            <a:ext cx="6506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cc </a:t>
            </a:r>
            <a:r>
              <a:rPr lang="en-GB" dirty="0">
                <a:hlinkClick r:id="rId3"/>
              </a:rPr>
              <a:t>http://www.liberatingstructures.com/17-conversation-cafe/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905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95325" y="1930837"/>
            <a:ext cx="4852035" cy="4247317"/>
          </a:xfrm>
          <a:ln w="25400">
            <a:solidFill>
              <a:schemeClr val="accent1"/>
            </a:solidFill>
          </a:ln>
        </p:spPr>
        <p:txBody>
          <a:bodyPr/>
          <a:lstStyle/>
          <a:p>
            <a:pPr algn="just"/>
            <a:r>
              <a:rPr lang="cy-GB" sz="1800" b="1" dirty="0"/>
              <a:t>Rydych chi’n newid ac yn addasu eich gweithredoedd a’ch penderfyniadau drwy’r amser – hyd yn oed os nad ydych yn ymwybodol o hynny.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y-GB" sz="1800" i="1" dirty="0"/>
              <a:t>A allwch feddwl am ffyrdd rydych chi wedi newid eich ymarfer dros yr wythnosau diwethaf sydd wedi gwneud gwahaniaeth buddiol i’r gofal a ddarparwch?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y-GB" sz="1800" i="1" dirty="0"/>
              <a:t>Beth yw’r posibiliadau newydd sy’n dod i’r amlwg a weloch neu eu profi dros yr wythnosau diwethaf, ac rydych am iddynt barhau?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y-GB" sz="1800" i="1" dirty="0"/>
              <a:t>Beth gallwch ei wneud yn wahanol nawr?</a:t>
            </a:r>
          </a:p>
          <a:p>
            <a:endParaRPr lang="cy-GB" dirty="0">
              <a:solidFill>
                <a:srgbClr val="FF0000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95325" y="1025072"/>
            <a:ext cx="10801350" cy="655683"/>
          </a:xfrm>
        </p:spPr>
        <p:txBody>
          <a:bodyPr/>
          <a:lstStyle/>
          <a:p>
            <a:r>
              <a:rPr lang="cy-GB" dirty="0"/>
              <a:t>Caffi Sgwrsio</a:t>
            </a:r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6011908" y="2423977"/>
            <a:ext cx="4852035" cy="304731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15989D"/>
              </a:buClr>
              <a:buSzTx/>
              <a:buFontTx/>
              <a:buNone/>
              <a:tabLst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5989D"/>
              </a:buClr>
              <a:buFont typeface="Acumin Pro" panose="020B05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5989D"/>
              </a:buClr>
              <a:buFont typeface="Acumin Pro" panose="020B05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5989D"/>
              </a:buClr>
              <a:buFont typeface="Acumin Pro" panose="020B05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15989D"/>
              </a:buClr>
              <a:buFont typeface="Acumin Pro" panose="020B05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11908" y="1930837"/>
            <a:ext cx="5460274" cy="4247317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 err="1">
                <a:solidFill>
                  <a:srgbClr val="0070C0"/>
                </a:solidFill>
              </a:rPr>
              <a:t>Cylch</a:t>
            </a:r>
            <a:r>
              <a:rPr lang="en-GB" b="1" dirty="0">
                <a:solidFill>
                  <a:srgbClr val="0070C0"/>
                </a:solidFill>
              </a:rPr>
              <a:t> 1 (10mins): </a:t>
            </a:r>
            <a:r>
              <a:rPr lang="cy-GB" dirty="0"/>
              <a:t>Bydd pob person yn cyflwyno’i hun ac yn siarad am 1 funud, gan rannu’u barn am y cwestiwn, heb adborth nac ymateb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b="1" dirty="0">
                <a:solidFill>
                  <a:srgbClr val="0070C0"/>
                </a:solidFill>
              </a:rPr>
              <a:t>Cylch 2 (10mun): </a:t>
            </a:r>
            <a:r>
              <a:rPr lang="cy-GB" dirty="0"/>
              <a:t>Gan fynd o gwmpas eto heb ymateb, bydd pob person yn rhannu’i feddyliau a’i deimladau ar ôl gwrando ar bawb yn y gr</a:t>
            </a:r>
            <a:r>
              <a:rPr lang="cy-GB" dirty="0">
                <a:cs typeface="Calibri"/>
              </a:rPr>
              <a:t>ŵ</a:t>
            </a:r>
            <a:r>
              <a:rPr lang="cy-GB" dirty="0"/>
              <a:t>p (1 funud yr un)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b="1" dirty="0">
                <a:solidFill>
                  <a:srgbClr val="0070C0"/>
                </a:solidFill>
              </a:rPr>
              <a:t>Cylch 3 (15mun): </a:t>
            </a:r>
            <a:r>
              <a:rPr lang="cy-GB" dirty="0"/>
              <a:t>Trafodaeth agored yn y gr</a:t>
            </a:r>
            <a:r>
              <a:rPr lang="cy-GB" dirty="0">
                <a:cs typeface="Calibri"/>
              </a:rPr>
              <a:t>ŵ</a:t>
            </a:r>
            <a:r>
              <a:rPr lang="cy-GB" dirty="0"/>
              <a:t>p i alluogi pobl i dreiddio ymhellach i’r cwestiwn, rhannu barn neu safbwyntiau pellach gydag eraill, a dysgu rhagor am yr hyn a glywsont hyd yn hyn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b="1" dirty="0">
                <a:solidFill>
                  <a:srgbClr val="0070C0"/>
                </a:solidFill>
              </a:rPr>
              <a:t>Cylch 4 (10mun): </a:t>
            </a:r>
            <a:r>
              <a:rPr lang="cy-GB" dirty="0"/>
              <a:t>Caiff bob person funud i rannu’r hyn y mae wedi’i gymryd o’r sgwrs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941826" y="111425"/>
            <a:ext cx="6506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cc </a:t>
            </a:r>
            <a:r>
              <a:rPr lang="en-GB" dirty="0">
                <a:hlinkClick r:id="rId2"/>
              </a:rPr>
              <a:t>http://www.liberatingstructures.com/17-conversation-cafe/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7889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95325" y="2896281"/>
            <a:ext cx="5434887" cy="304731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dirty="0"/>
              <a:t>5 munud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695325" y="1680750"/>
            <a:ext cx="10801350" cy="585788"/>
          </a:xfrm>
        </p:spPr>
        <p:txBody>
          <a:bodyPr/>
          <a:lstStyle/>
          <a:p>
            <a:r>
              <a:rPr lang="cy-GB" dirty="0"/>
              <a:t>Cyfle i fynd am dro, cael cwpaned o de, addysgu’r plant!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95325" y="1073734"/>
            <a:ext cx="10801350" cy="655683"/>
          </a:xfrm>
        </p:spPr>
        <p:txBody>
          <a:bodyPr/>
          <a:lstStyle/>
          <a:p>
            <a:r>
              <a:rPr lang="cy-GB" dirty="0"/>
              <a:t>Egwyl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327" y="2492512"/>
            <a:ext cx="5867148" cy="426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416704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2DE69B81-C48A-4DEA-8ED4-6FCEC9F7EFD6}"/>
    </a:ext>
  </a:extLst>
</a:theme>
</file>

<file path=ppt/theme/theme10.xml><?xml version="1.0" encoding="utf-8"?>
<a:theme xmlns:a="http://schemas.openxmlformats.org/drawingml/2006/main" name="Pink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CBBF54FF-C9B4-4D20-870D-EFAF388709DB}"/>
    </a:ext>
  </a:extLst>
</a:theme>
</file>

<file path=ppt/theme/theme1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BB6D10CD-3866-4840-A04A-15920856A200}"/>
    </a:ext>
  </a:extLst>
</a:theme>
</file>

<file path=ppt/theme/theme12.xml><?xml version="1.0" encoding="utf-8"?>
<a:theme xmlns:a="http://schemas.openxmlformats.org/drawingml/2006/main" name="Purple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8B7C33DE-2C68-4141-A5DF-834F7BA36B6C}"/>
    </a:ext>
  </a:extLst>
</a:theme>
</file>

<file path=ppt/theme/theme13.xml><?xml version="1.0" encoding="utf-8"?>
<a:theme xmlns:a="http://schemas.openxmlformats.org/drawingml/2006/main" name="Chapter Heading: Purp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4D0BFE0F-AFC4-4399-ABFA-29C176C413E1}"/>
    </a:ext>
  </a:extLst>
</a:theme>
</file>

<file path=ppt/theme/theme14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FAAAA940-9344-4707-81D6-ED84430E1ADE}"/>
    </a:ext>
  </a:extLst>
</a:theme>
</file>

<file path=ppt/theme/theme15.xml><?xml version="1.0" encoding="utf-8"?>
<a:theme xmlns:a="http://schemas.openxmlformats.org/drawingml/2006/main" name="1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B9B6DD02-9B92-4329-B599-DE66B1406510}"/>
    </a:ext>
  </a:extLst>
</a:theme>
</file>

<file path=ppt/theme/theme16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FE321203-EFA7-46D4-8290-56753A381C39}"/>
    </a:ext>
  </a:extLst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mprovement Cymru Nav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A5C7755B-3626-4392-9943-D5605486165F}"/>
    </a:ext>
  </a:extLst>
</a:theme>
</file>

<file path=ppt/theme/theme3.xml><?xml version="1.0" encoding="utf-8"?>
<a:theme xmlns:a="http://schemas.openxmlformats.org/drawingml/2006/main" name="Chapter Heading: Navy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CFC2948F-AAF0-4B82-8C41-ADEF32D820BA}"/>
    </a:ext>
  </a:extLst>
</a:theme>
</file>

<file path=ppt/theme/theme4.xml><?xml version="1.0" encoding="utf-8"?>
<a:theme xmlns:a="http://schemas.openxmlformats.org/drawingml/2006/main" name="Academy Green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ED79984A-C7F1-462C-8180-43FF2BC5895B}"/>
    </a:ext>
  </a:extLst>
</a:theme>
</file>

<file path=ppt/theme/theme5.xml><?xml version="1.0" encoding="utf-8"?>
<a:theme xmlns:a="http://schemas.openxmlformats.org/drawingml/2006/main" name="Chapter Heading: Academy Green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7835C240-3F8F-4FA6-8F02-24D714602379}"/>
    </a:ext>
  </a:extLst>
</a:theme>
</file>

<file path=ppt/theme/theme6.xml><?xml version="1.0" encoding="utf-8"?>
<a:theme xmlns:a="http://schemas.openxmlformats.org/drawingml/2006/main" name="Programmes Teal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F5D1C000-63E1-4CD3-81C7-967CC10C501C}"/>
    </a:ext>
  </a:extLst>
</a:theme>
</file>

<file path=ppt/theme/theme7.xml><?xml version="1.0" encoding="utf-8"?>
<a:theme xmlns:a="http://schemas.openxmlformats.org/drawingml/2006/main" name="Chapter Heading: Programmes Teal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64A641BC-48A3-45EA-96C1-510C4B76CCA1}"/>
    </a:ext>
  </a:extLst>
</a:theme>
</file>

<file path=ppt/theme/theme8.xml><?xml version="1.0" encoding="utf-8"?>
<a:theme xmlns:a="http://schemas.openxmlformats.org/drawingml/2006/main" name="Orange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B60B889D-70F3-40AA-B2A8-682466DDF674}"/>
    </a:ext>
  </a:extLst>
</a:theme>
</file>

<file path=ppt/theme/theme9.xml><?xml version="1.0" encoding="utf-8"?>
<a:theme xmlns:a="http://schemas.openxmlformats.org/drawingml/2006/main" name="Chapter Heading: Orange">
  <a:themeElements>
    <a:clrScheme name="Improvement Cymru Colours">
      <a:dk1>
        <a:srgbClr val="1B5768"/>
      </a:dk1>
      <a:lt1>
        <a:sysClr val="window" lastClr="FFFFFF"/>
      </a:lt1>
      <a:dk2>
        <a:srgbClr val="009A9E"/>
      </a:dk2>
      <a:lt2>
        <a:srgbClr val="E7E6E6"/>
      </a:lt2>
      <a:accent1>
        <a:srgbClr val="1B5768"/>
      </a:accent1>
      <a:accent2>
        <a:srgbClr val="009A9E"/>
      </a:accent2>
      <a:accent3>
        <a:srgbClr val="6DA42F"/>
      </a:accent3>
      <a:accent4>
        <a:srgbClr val="573C72"/>
      </a:accent4>
      <a:accent5>
        <a:srgbClr val="CE8501"/>
      </a:accent5>
      <a:accent6>
        <a:srgbClr val="AD4F84"/>
      </a:accent6>
      <a:hlink>
        <a:srgbClr val="3AA6D8"/>
      </a:hlink>
      <a:folHlink>
        <a:srgbClr val="954F72"/>
      </a:folHlink>
    </a:clrScheme>
    <a:fontScheme name="Improvement Cymru Font (Acumin)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provement Cymru ENGLISH ONLY PowerPoint Template.potx" id="{018ADECA-0E69-4D1A-ABC7-89D38AAF61AE}" vid="{BD5AC92C-EEDC-4F68-B9CB-53C14D899AA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Improvement Cymru ENGLISH ONLY PowerPoint Template</Template>
  <TotalTime>787</TotalTime>
  <Words>1414</Words>
  <Application>Microsoft Office PowerPoint</Application>
  <PresentationFormat>Widescreen</PresentationFormat>
  <Paragraphs>116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17</vt:i4>
      </vt:variant>
      <vt:variant>
        <vt:lpstr>Slide Titles</vt:lpstr>
      </vt:variant>
      <vt:variant>
        <vt:i4>22</vt:i4>
      </vt:variant>
    </vt:vector>
  </HeadingPairs>
  <TitlesOfParts>
    <vt:vector size="46" baseType="lpstr">
      <vt:lpstr>Acumin Pro</vt:lpstr>
      <vt:lpstr>Acumin Pro Semibold</vt:lpstr>
      <vt:lpstr>Arial</vt:lpstr>
      <vt:lpstr>Calibri</vt:lpstr>
      <vt:lpstr>Calibri Light</vt:lpstr>
      <vt:lpstr>Times New Roman</vt:lpstr>
      <vt:lpstr>Wingdings</vt:lpstr>
      <vt:lpstr>Title Slide</vt:lpstr>
      <vt:lpstr>Improvement Cymru Navy</vt:lpstr>
      <vt:lpstr>Chapter Heading: Navy</vt:lpstr>
      <vt:lpstr>Academy Green</vt:lpstr>
      <vt:lpstr>Chapter Heading: Academy Green</vt:lpstr>
      <vt:lpstr>Programmes Teal</vt:lpstr>
      <vt:lpstr>Chapter Heading: Programmes Teal</vt:lpstr>
      <vt:lpstr>Orange</vt:lpstr>
      <vt:lpstr>Chapter Heading: Orange</vt:lpstr>
      <vt:lpstr>Pink</vt:lpstr>
      <vt:lpstr>2_Custom Design</vt:lpstr>
      <vt:lpstr>Purple</vt:lpstr>
      <vt:lpstr>Chapter Heading: Purple</vt:lpstr>
      <vt:lpstr>6_Custom Design</vt:lpstr>
      <vt:lpstr>13_Custom Design</vt:lpstr>
      <vt:lpstr>4_Custom Design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Ble rydych chi’n awr?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Gimson (Public Health Wales - No. 2 Capital Quarter)</dc:creator>
  <cp:lastModifiedBy>Dominique Bird (Public Health Wales - No. 2 Capital Quarter)</cp:lastModifiedBy>
  <cp:revision>26</cp:revision>
  <cp:lastPrinted>2019-10-15T15:56:08Z</cp:lastPrinted>
  <dcterms:created xsi:type="dcterms:W3CDTF">2020-06-11T08:21:36Z</dcterms:created>
  <dcterms:modified xsi:type="dcterms:W3CDTF">2020-09-22T10:57:21Z</dcterms:modified>
</cp:coreProperties>
</file>