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theme/theme7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theme/theme9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0.xml" ContentType="application/vnd.openxmlformats-officedocument.theme+xml"/>
  <Override PartName="/ppt/slideLayouts/slideLayout41.xml" ContentType="application/vnd.openxmlformats-officedocument.presentationml.slideLayout+xml"/>
  <Override PartName="/ppt/theme/theme11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2.xml" ContentType="application/vnd.openxmlformats-officedocument.theme+xml"/>
  <Override PartName="/ppt/slideLayouts/slideLayout49.xml" ContentType="application/vnd.openxmlformats-officedocument.presentationml.slideLayout+xml"/>
  <Override PartName="/ppt/theme/theme13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15.xml" ContentType="application/vnd.openxmlformats-officedocument.theme+xml"/>
  <Override PartName="/ppt/slideLayouts/slideLayout54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0" r:id="rId2"/>
    <p:sldMasterId id="2147483687" r:id="rId3"/>
    <p:sldMasterId id="2147483693" r:id="rId4"/>
    <p:sldMasterId id="2147483685" r:id="rId5"/>
    <p:sldMasterId id="2147483661" r:id="rId6"/>
    <p:sldMasterId id="2147483663" r:id="rId7"/>
    <p:sldMasterId id="2147483677" r:id="rId8"/>
    <p:sldMasterId id="2147483689" r:id="rId9"/>
    <p:sldMasterId id="2147483718" r:id="rId10"/>
    <p:sldMasterId id="2147483728" r:id="rId11"/>
    <p:sldMasterId id="2147483730" r:id="rId12"/>
    <p:sldMasterId id="2147483726" r:id="rId13"/>
    <p:sldMasterId id="2147483740" r:id="rId14"/>
    <p:sldMasterId id="2147483743" r:id="rId15"/>
    <p:sldMasterId id="2147483696" r:id="rId16"/>
  </p:sldMasterIdLst>
  <p:notesMasterIdLst>
    <p:notesMasterId r:id="rId26"/>
  </p:notesMasterIdLst>
  <p:sldIdLst>
    <p:sldId id="427" r:id="rId17"/>
    <p:sldId id="444" r:id="rId18"/>
    <p:sldId id="429" r:id="rId19"/>
    <p:sldId id="435" r:id="rId20"/>
    <p:sldId id="436" r:id="rId21"/>
    <p:sldId id="437" r:id="rId22"/>
    <p:sldId id="445" r:id="rId23"/>
    <p:sldId id="446" r:id="rId24"/>
    <p:sldId id="34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3B71"/>
    <a:srgbClr val="AD4F83"/>
    <a:srgbClr val="CF8503"/>
    <a:srgbClr val="15989D"/>
    <a:srgbClr val="6DA42E"/>
    <a:srgbClr val="2C5666"/>
    <a:srgbClr val="AD4E84"/>
    <a:srgbClr val="53506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800" autoAdjust="0"/>
  </p:normalViewPr>
  <p:slideViewPr>
    <p:cSldViewPr snapToGrid="0" snapToObjects="1" showGuides="1">
      <p:cViewPr varScale="1">
        <p:scale>
          <a:sx n="69" d="100"/>
          <a:sy n="69" d="100"/>
        </p:scale>
        <p:origin x="90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0D355-E90E-9146-99A1-08DD6377AE98}" type="datetimeFigureOut">
              <a:rPr lang="en-US" smtClean="0"/>
              <a:t>9/22/2020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CB4B9-E6F9-B542-97F6-01BBA1E4C3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293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CB4B9-E6F9-B542-97F6-01BBA1E4C35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510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0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8A342C2-060E-1D48-A5EC-B64675F244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625474" y="4018328"/>
            <a:ext cx="10296991" cy="23030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625474" y="1854200"/>
            <a:ext cx="10296991" cy="216412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6000" b="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8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 baseline="0">
                <a:solidFill>
                  <a:srgbClr val="6DA42E"/>
                </a:solidFill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60315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43543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 smtClean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6DA42E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494642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6DA42E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9263389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Du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6DA42E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Images title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52232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Multi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6DA42E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Images title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0471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6DA42E"/>
                </a:solidFill>
              </a:defRPr>
            </a:lvl1pPr>
          </a:lstStyle>
          <a:p>
            <a:pPr lvl="0"/>
            <a:r>
              <a:rPr lang="en-US" dirty="0" smtClean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5628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ademy 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480089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FC2F8F-8210-CB4A-A740-4E3C19C78E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Subheading</a:t>
            </a:r>
            <a:endParaRPr lang="en-GB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9893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>
                <a:solidFill>
                  <a:srgbClr val="15989D"/>
                </a:solidFill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07990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 smtClean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5516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 baseline="0">
                <a:solidFill>
                  <a:srgbClr val="2C5666"/>
                </a:solidFill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76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49362038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Dual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58356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Multip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8710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15989D"/>
                </a:solidFill>
              </a:defRPr>
            </a:lvl1pPr>
          </a:lstStyle>
          <a:p>
            <a:pPr lvl="0"/>
            <a:r>
              <a:rPr lang="en-US" dirty="0" smtClean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67959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63884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BCF012-6AEC-A548-979F-41D951D10C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04568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 baseline="0">
                <a:solidFill>
                  <a:srgbClr val="CF8503"/>
                </a:solidFill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2905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 smtClean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90964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1350593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du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244202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Bullets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 smtClean="0"/>
          </a:p>
          <a:p>
            <a:pPr lvl="0"/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460500"/>
            <a:ext cx="10801350" cy="14097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cap="none" baseline="0" dirty="0" smtClean="0">
                <a:solidFill>
                  <a:srgbClr val="2C5666"/>
                </a:solidFill>
              </a:rPr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20667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multip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strike="noStrike" cap="none" baseline="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83424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CF8503"/>
                </a:solidFill>
              </a:defRPr>
            </a:lvl1pPr>
          </a:lstStyle>
          <a:p>
            <a:pPr lvl="0"/>
            <a:r>
              <a:rPr lang="en-US" dirty="0" smtClean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72452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003544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F80229-71FC-EC40-BE17-3D9EB89631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8414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 baseline="0">
                <a:solidFill>
                  <a:srgbClr val="AD4F83"/>
                </a:solidFill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08594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 smtClean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AD4F8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613822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AD4F8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72767597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du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AD4F8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Images title</a:t>
            </a:r>
          </a:p>
        </p:txBody>
      </p:sp>
    </p:spTree>
    <p:extLst>
      <p:ext uri="{BB962C8B-B14F-4D97-AF65-F5344CB8AC3E}">
        <p14:creationId xmlns:p14="http://schemas.microsoft.com/office/powerpoint/2010/main" val="419988627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multip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AD4F8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Images title</a:t>
            </a:r>
          </a:p>
        </p:txBody>
      </p:sp>
    </p:spTree>
    <p:extLst>
      <p:ext uri="{BB962C8B-B14F-4D97-AF65-F5344CB8AC3E}">
        <p14:creationId xmlns:p14="http://schemas.microsoft.com/office/powerpoint/2010/main" val="34439387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AD4F83"/>
                </a:solidFill>
              </a:defRPr>
            </a:lvl1pPr>
          </a:lstStyle>
          <a:p>
            <a:pPr lvl="0"/>
            <a:r>
              <a:rPr lang="en-US" dirty="0" smtClean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4042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460500"/>
            <a:ext cx="10801350" cy="5873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25003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8852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1A8794-C605-1043-9453-BED6D52ACE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39121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>
                <a:solidFill>
                  <a:srgbClr val="563B71"/>
                </a:solidFill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</a:p>
          <a:p>
            <a:pPr lvl="0"/>
            <a:r>
              <a:rPr lang="en-US" dirty="0" smtClean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27445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n-GB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 smtClean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563B7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2967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563B7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7799072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du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563B7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25035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multip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563B7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 smtClean="0"/>
              <a:t>Image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915302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563B71"/>
                </a:solidFill>
              </a:defRPr>
            </a:lvl1pPr>
          </a:lstStyle>
          <a:p>
            <a:pPr lvl="0"/>
            <a:r>
              <a:rPr lang="en-US" dirty="0" smtClean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02377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47161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161CFB-8AA7-8546-BA38-E122CE2B04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78552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dual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460500"/>
            <a:ext cx="10801350" cy="5873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all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cap="all" baseline="0" dirty="0" smtClean="0">
                <a:solidFill>
                  <a:srgbClr val="2C5666"/>
                </a:solidFill>
              </a:rPr>
              <a:t>Images title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36214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8974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2363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3060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444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67F073-A9CB-9940-92EC-EA8D690208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4249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multip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460500"/>
            <a:ext cx="10801350" cy="5873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GB" baseline="0" dirty="0" smtClean="0"/>
              <a:t>Images title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43032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 baseline="0">
                <a:solidFill>
                  <a:srgbClr val="2C5666"/>
                </a:solidFill>
              </a:defRPr>
            </a:lvl1pPr>
          </a:lstStyle>
          <a:p>
            <a:pPr lvl="0"/>
            <a:r>
              <a:rPr lang="en-US" dirty="0" smtClean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62901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424937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D7F542A-60EA-164A-B55F-76362A6AC9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59333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4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5.xml"/><Relationship Id="rId9" Type="http://schemas.openxmlformats.org/officeDocument/2006/relationships/image" Target="../media/image3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49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5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A3E2FA-42A1-F94D-9A84-858A524D5D1A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2F12284-0A6E-F04B-8336-7DAA5FAA97E1}"/>
              </a:ext>
            </a:extLst>
          </p:cNvPr>
          <p:cNvSpPr txBox="1">
            <a:spLocks/>
          </p:cNvSpPr>
          <p:nvPr userDrawn="1"/>
        </p:nvSpPr>
        <p:spPr>
          <a:xfrm>
            <a:off x="678244" y="4229671"/>
            <a:ext cx="939360" cy="43088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buNone/>
              <a:defRPr sz="2800" b="0" i="0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rgbClr val="CF8503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8378A-F136-BA4E-AC7B-374DB0E264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77159" y="629477"/>
            <a:ext cx="3362219" cy="74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7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0" y="0"/>
            <a:ext cx="12191999" cy="812800"/>
          </a:xfrm>
          <a:prstGeom prst="rect">
            <a:avLst/>
          </a:prstGeom>
          <a:gradFill>
            <a:gsLst>
              <a:gs pos="64000">
                <a:srgbClr val="AD4F83">
                  <a:alpha val="79000"/>
                </a:srgbClr>
              </a:gs>
              <a:gs pos="40000">
                <a:srgbClr val="AD4F83">
                  <a:alpha val="79000"/>
                </a:srgbClr>
              </a:gs>
              <a:gs pos="0">
                <a:srgbClr val="AD4F83"/>
              </a:gs>
              <a:gs pos="100000">
                <a:srgbClr val="AD4F8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79299" cy="812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64C656-3881-314C-91AC-D1A82883B7AE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411447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9782866-D818-6A42-A8A5-3ECD67FAB9BB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gradFill>
            <a:gsLst>
              <a:gs pos="61000">
                <a:srgbClr val="AD4F83">
                  <a:alpha val="81000"/>
                </a:srgbClr>
              </a:gs>
              <a:gs pos="39000">
                <a:srgbClr val="AD4F83">
                  <a:alpha val="81000"/>
                </a:srgbClr>
              </a:gs>
              <a:gs pos="0">
                <a:srgbClr val="AD4F83"/>
              </a:gs>
              <a:gs pos="100000">
                <a:srgbClr val="AD4F83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AB4D16-622D-584B-84F0-51D8A2E5EB98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95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1" y="0"/>
            <a:ext cx="12185650" cy="812800"/>
          </a:xfrm>
          <a:prstGeom prst="rect">
            <a:avLst/>
          </a:prstGeom>
          <a:gradFill>
            <a:gsLst>
              <a:gs pos="64000">
                <a:srgbClr val="563B71">
                  <a:alpha val="78000"/>
                </a:srgbClr>
              </a:gs>
              <a:gs pos="45000">
                <a:srgbClr val="563B71">
                  <a:alpha val="79000"/>
                </a:srgbClr>
              </a:gs>
              <a:gs pos="0">
                <a:srgbClr val="563B71"/>
              </a:gs>
              <a:gs pos="100000">
                <a:srgbClr val="563B7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79299" cy="8128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B65809F-4687-8F4A-8169-92FF9A593008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7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37BD469-A744-4C42-BE18-FF4F912D2354}"/>
              </a:ext>
            </a:extLst>
          </p:cNvPr>
          <p:cNvSpPr/>
          <p:nvPr userDrawn="1"/>
        </p:nvSpPr>
        <p:spPr>
          <a:xfrm>
            <a:off x="1" y="0"/>
            <a:ext cx="12185650" cy="6858000"/>
          </a:xfrm>
          <a:prstGeom prst="rect">
            <a:avLst/>
          </a:prstGeom>
          <a:gradFill>
            <a:gsLst>
              <a:gs pos="59000">
                <a:srgbClr val="563B71">
                  <a:alpha val="80000"/>
                </a:srgbClr>
              </a:gs>
              <a:gs pos="45000">
                <a:srgbClr val="563B71">
                  <a:alpha val="80000"/>
                </a:srgbClr>
              </a:gs>
              <a:gs pos="0">
                <a:srgbClr val="563B71"/>
              </a:gs>
              <a:gs pos="100000">
                <a:srgbClr val="563B71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5E3DE7-BB5F-A54A-9BA9-84ADA7BCF788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5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6351" y="0"/>
            <a:ext cx="12179300" cy="812800"/>
          </a:xfrm>
          <a:prstGeom prst="rect">
            <a:avLst/>
          </a:prstGeom>
          <a:gradFill>
            <a:gsLst>
              <a:gs pos="99000">
                <a:srgbClr val="CF8503"/>
              </a:gs>
              <a:gs pos="69000">
                <a:srgbClr val="CF8503">
                  <a:alpha val="80000"/>
                </a:srgbClr>
              </a:gs>
              <a:gs pos="0">
                <a:srgbClr val="CF8503"/>
              </a:gs>
              <a:gs pos="32000">
                <a:srgbClr val="CF8503">
                  <a:alpha val="7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51" y="0"/>
            <a:ext cx="12179299" cy="812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64C656-3881-314C-91AC-D1A82883B7AE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6407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0" y="0"/>
            <a:ext cx="12192000" cy="812800"/>
          </a:xfrm>
          <a:prstGeom prst="rect">
            <a:avLst/>
          </a:prstGeom>
          <a:gradFill>
            <a:gsLst>
              <a:gs pos="61000">
                <a:srgbClr val="6DA42E">
                  <a:alpha val="74000"/>
                </a:srgbClr>
              </a:gs>
              <a:gs pos="37000">
                <a:srgbClr val="6DA42E">
                  <a:alpha val="76000"/>
                </a:srgbClr>
              </a:gs>
              <a:gs pos="0">
                <a:srgbClr val="6DA42E"/>
              </a:gs>
              <a:gs pos="100000">
                <a:srgbClr val="6DA42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79299" cy="812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A16CCD-F935-AD48-8095-91160D5E921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9645641" y="163206"/>
            <a:ext cx="2197778" cy="5268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5D4C8B5-38C1-5E41-BCAF-C56AAFE115AD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62377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DF429D-6819-2E4B-9B9B-D0187E4986C8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308020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6351" y="0"/>
            <a:ext cx="12179300" cy="812800"/>
          </a:xfrm>
          <a:prstGeom prst="rect">
            <a:avLst/>
          </a:prstGeom>
          <a:gradFill>
            <a:gsLst>
              <a:gs pos="59000">
                <a:srgbClr val="2C5666">
                  <a:alpha val="83000"/>
                </a:srgbClr>
              </a:gs>
              <a:gs pos="43000">
                <a:srgbClr val="2C5666">
                  <a:alpha val="76000"/>
                </a:srgbClr>
              </a:gs>
              <a:gs pos="13000">
                <a:srgbClr val="2C5666"/>
              </a:gs>
              <a:gs pos="93000">
                <a:srgbClr val="2C566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50" y="0"/>
            <a:ext cx="12179299" cy="812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AC3C5A-A14D-7748-828E-63B3F2A0588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D6A51C8-FBBA-5542-99A1-B3663166BB6D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C80A753A-039C-9F49-BFB6-CC60B8642F33}"/>
              </a:ext>
            </a:extLst>
          </p:cNvPr>
          <p:cNvSpPr txBox="1">
            <a:spLocks/>
          </p:cNvSpPr>
          <p:nvPr userDrawn="1"/>
        </p:nvSpPr>
        <p:spPr>
          <a:xfrm>
            <a:off x="709349" y="1566000"/>
            <a:ext cx="8406075" cy="52307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000" kern="1200">
                <a:solidFill>
                  <a:schemeClr val="accent2"/>
                </a:solidFill>
                <a:latin typeface="Acumin Pro" panose="020B0504020202020204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b="1" cap="all" dirty="0">
              <a:solidFill>
                <a:srgbClr val="2C5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5554472F-03FC-C14D-AC94-144864DDBA61}"/>
              </a:ext>
            </a:extLst>
          </p:cNvPr>
          <p:cNvSpPr txBox="1">
            <a:spLocks/>
          </p:cNvSpPr>
          <p:nvPr userDrawn="1"/>
        </p:nvSpPr>
        <p:spPr>
          <a:xfrm>
            <a:off x="709349" y="2599114"/>
            <a:ext cx="9829498" cy="3682416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290000"/>
              </a:lnSpc>
              <a:spcBef>
                <a:spcPts val="2000"/>
              </a:spcBef>
              <a:spcAft>
                <a:spcPts val="2400"/>
              </a:spcAft>
              <a:buClrTx/>
              <a:buSzTx/>
              <a:buFont typeface="Wingdings" pitchFamily="2" charset="2"/>
              <a:buNone/>
              <a:tabLst>
                <a:tab pos="3332163" algn="l"/>
              </a:tabLst>
              <a:defRPr sz="2000" b="0" i="0" kern="1200">
                <a:solidFill>
                  <a:schemeClr val="accent4"/>
                </a:solidFill>
                <a:latin typeface="Acumin Pro" panose="020B0504020202020204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15989D"/>
              </a:buClr>
            </a:pPr>
            <a:endParaRPr lang="en-US" sz="22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560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4DA37E-3597-674D-9114-6D0E72AC0400}"/>
              </a:ext>
            </a:extLst>
          </p:cNvPr>
          <p:cNvSpPr/>
          <p:nvPr userDrawn="1"/>
        </p:nvSpPr>
        <p:spPr>
          <a:xfrm>
            <a:off x="6351" y="0"/>
            <a:ext cx="12179300" cy="6858000"/>
          </a:xfrm>
          <a:prstGeom prst="rect">
            <a:avLst/>
          </a:prstGeom>
          <a:gradFill>
            <a:gsLst>
              <a:gs pos="12000">
                <a:srgbClr val="2C5666"/>
              </a:gs>
              <a:gs pos="57000">
                <a:srgbClr val="2C5666">
                  <a:alpha val="87000"/>
                </a:srgbClr>
              </a:gs>
              <a:gs pos="44000">
                <a:srgbClr val="2C5666">
                  <a:alpha val="86000"/>
                </a:srgbClr>
              </a:gs>
              <a:gs pos="93000">
                <a:srgbClr val="2C5666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F24482-46A7-4F42-878B-382B0EDF85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661E1BE-CF92-8E45-AF7C-46B041E3F147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397665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0" y="0"/>
            <a:ext cx="12192000" cy="812800"/>
          </a:xfrm>
          <a:prstGeom prst="rect">
            <a:avLst/>
          </a:prstGeom>
          <a:gradFill>
            <a:gsLst>
              <a:gs pos="61000">
                <a:srgbClr val="6DA42E">
                  <a:alpha val="74000"/>
                </a:srgbClr>
              </a:gs>
              <a:gs pos="37000">
                <a:srgbClr val="6DA42E">
                  <a:alpha val="76000"/>
                </a:srgbClr>
              </a:gs>
              <a:gs pos="0">
                <a:srgbClr val="6DA42E"/>
              </a:gs>
              <a:gs pos="100000">
                <a:srgbClr val="6DA42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79299" cy="812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A16CCD-F935-AD48-8095-91160D5E921A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9645641" y="163206"/>
            <a:ext cx="2197778" cy="5268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5D4C8B5-38C1-5E41-BCAF-C56AAFE115AD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139799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703" r:id="rId2"/>
    <p:sldLayoutId id="2147483704" r:id="rId3"/>
    <p:sldLayoutId id="2147483705" r:id="rId4"/>
    <p:sldLayoutId id="2147483706" r:id="rId5"/>
    <p:sldLayoutId id="2147483694" r:id="rId6"/>
    <p:sldLayoutId id="214748370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4162539-AF91-E34D-8FB9-3C299242EF30}"/>
              </a:ext>
            </a:extLst>
          </p:cNvPr>
          <p:cNvSpPr/>
          <p:nvPr userDrawn="1"/>
        </p:nvSpPr>
        <p:spPr>
          <a:xfrm>
            <a:off x="6351" y="0"/>
            <a:ext cx="12179300" cy="6858000"/>
          </a:xfrm>
          <a:prstGeom prst="rect">
            <a:avLst/>
          </a:prstGeom>
          <a:gradFill>
            <a:gsLst>
              <a:gs pos="0">
                <a:srgbClr val="6DA42E"/>
              </a:gs>
              <a:gs pos="66016">
                <a:srgbClr val="6DA42E">
                  <a:alpha val="75000"/>
                </a:srgbClr>
              </a:gs>
              <a:gs pos="36000">
                <a:srgbClr val="6DA42E">
                  <a:alpha val="75000"/>
                </a:srgbClr>
              </a:gs>
              <a:gs pos="100000">
                <a:srgbClr val="6DA42E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F4D36A-1556-C343-8291-6B4EEDF631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645641" y="163206"/>
            <a:ext cx="2197778" cy="5268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A96D39-436A-7542-8B86-1EDA9322653E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134153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6351" y="0"/>
            <a:ext cx="12179300" cy="812800"/>
          </a:xfrm>
          <a:prstGeom prst="rect">
            <a:avLst/>
          </a:prstGeom>
          <a:gradFill>
            <a:gsLst>
              <a:gs pos="59000">
                <a:srgbClr val="15989D">
                  <a:alpha val="80000"/>
                </a:srgbClr>
              </a:gs>
              <a:gs pos="38000">
                <a:srgbClr val="15989D">
                  <a:alpha val="79000"/>
                </a:srgbClr>
              </a:gs>
              <a:gs pos="0">
                <a:srgbClr val="15989D"/>
              </a:gs>
              <a:gs pos="100000">
                <a:srgbClr val="15989D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50" y="0"/>
            <a:ext cx="12179299" cy="8128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D111D8E-0685-444A-BB4B-18F36C05BF19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AC3C5A-A14D-7748-828E-63B3F2A0588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5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662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pos="7242" userDrawn="1">
          <p15:clr>
            <a:srgbClr val="F26B43"/>
          </p15:clr>
        </p15:guide>
        <p15:guide id="3" orient="horz" pos="346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8DCA26-EF27-F44A-98A7-0F213159B6AE}"/>
              </a:ext>
            </a:extLst>
          </p:cNvPr>
          <p:cNvSpPr/>
          <p:nvPr userDrawn="1"/>
        </p:nvSpPr>
        <p:spPr>
          <a:xfrm>
            <a:off x="6350" y="0"/>
            <a:ext cx="12185649" cy="6858000"/>
          </a:xfrm>
          <a:prstGeom prst="rect">
            <a:avLst/>
          </a:prstGeom>
          <a:gradFill>
            <a:gsLst>
              <a:gs pos="66000">
                <a:srgbClr val="15989D">
                  <a:alpha val="87000"/>
                </a:srgbClr>
              </a:gs>
              <a:gs pos="40000">
                <a:srgbClr val="15989D">
                  <a:alpha val="81000"/>
                </a:srgbClr>
              </a:gs>
              <a:gs pos="0">
                <a:srgbClr val="15989D"/>
              </a:gs>
              <a:gs pos="100000">
                <a:srgbClr val="15989D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CDD6D2-66E6-CB4B-912A-D59DDA09C15C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AC3C5A-A14D-7748-828E-63B3F2A058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33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6351" y="0"/>
            <a:ext cx="12179300" cy="812800"/>
          </a:xfrm>
          <a:prstGeom prst="rect">
            <a:avLst/>
          </a:prstGeom>
          <a:gradFill>
            <a:gsLst>
              <a:gs pos="99000">
                <a:srgbClr val="CF8503"/>
              </a:gs>
              <a:gs pos="69000">
                <a:srgbClr val="CF8503">
                  <a:alpha val="80000"/>
                </a:srgbClr>
              </a:gs>
              <a:gs pos="0">
                <a:srgbClr val="CF8503"/>
              </a:gs>
              <a:gs pos="32000">
                <a:srgbClr val="CF8503">
                  <a:alpha val="7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51" y="0"/>
            <a:ext cx="12179299" cy="812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64C656-3881-314C-91AC-D1A82883B7AE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365110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13" r:id="rId2"/>
    <p:sldLayoutId id="2147483714" r:id="rId3"/>
    <p:sldLayoutId id="2147483715" r:id="rId4"/>
    <p:sldLayoutId id="2147483716" r:id="rId5"/>
    <p:sldLayoutId id="2147483678" r:id="rId6"/>
    <p:sldLayoutId id="214748371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83090AA-C394-6E4B-8AD2-9F58AECB76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65000">
                <a:srgbClr val="CF8503">
                  <a:alpha val="79000"/>
                </a:srgbClr>
              </a:gs>
              <a:gs pos="41000">
                <a:srgbClr val="CF8503">
                  <a:alpha val="73000"/>
                </a:srgbClr>
              </a:gs>
              <a:gs pos="0">
                <a:srgbClr val="CF8503"/>
              </a:gs>
              <a:gs pos="100000">
                <a:srgbClr val="CF8503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BFA2B3-95DB-2A43-8B59-7DF7C70556D4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AC3C5A-A14D-7748-828E-63B3F2A058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19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br.org/2020/05/if-you-feel-like-youre-regressing-youre-not-alone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hatsthepont.blog/2020/03/18/is-anyone-deploying-innovation-and-learning-people-alongside-covid-19-response-teams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Paul.Gimson@wales.nhs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Lois.Andrews2@wales.nhs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cy-GB" dirty="0" smtClean="0"/>
              <a:t>Helpu timau i symud ymlaen</a:t>
            </a:r>
            <a:endParaRPr lang="cy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y-GB" dirty="0" smtClean="0"/>
              <a:t>Dysgu o COVID-19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76398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3830098"/>
            <a:ext cx="10801350" cy="2394857"/>
          </a:xfrm>
        </p:spPr>
        <p:txBody>
          <a:bodyPr/>
          <a:lstStyle/>
          <a:p>
            <a:pPr algn="just"/>
            <a:r>
              <a:rPr lang="cy-GB" sz="2000" dirty="0" smtClean="0"/>
              <a:t>Mae’r GIG yng Nghymru wedi bod trwy newid cyflym yn ystod COVID-19. Bu arloesi, trawsnewid gwasanaethau, a newidiadau i ffyrdd o weithio ac ymddygiad. </a:t>
            </a:r>
          </a:p>
          <a:p>
            <a:pPr algn="just"/>
            <a:r>
              <a:rPr lang="cy-GB" sz="2000" dirty="0" smtClean="0"/>
              <a:t>Nod y pecyn hwn yw helpu timau i fyfyrio ar eu profiad a gweithredu arno.</a:t>
            </a:r>
          </a:p>
          <a:p>
            <a:pPr algn="just"/>
            <a:r>
              <a:rPr lang="cy-GB" sz="2000" dirty="0" smtClean="0"/>
              <a:t>Nid yw’n disodli ymdrechion presennol i gasglu a dadansoddi dysgu. Dylid gwneud y rhain ochr yn ochr i ategu dysgu ar raddfa genedlaethol. Mae’r pecyn hwn yn canolbwyntio ar gefnogi’ch tîm.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cy-GB" dirty="0" smtClean="0"/>
              <a:t>Gweithdy i helpu timau i fyfyrio ar y profiad a’r dysgu a gasglwyd yn ystod COVID-19, a gweithredu arnynt</a:t>
            </a:r>
          </a:p>
          <a:p>
            <a:endParaRPr lang="cy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y-GB" dirty="0" smtClean="0"/>
              <a:t>Nod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1036099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 anchor="t"/>
          <a:lstStyle/>
          <a:p>
            <a:r>
              <a:rPr lang="cy-GB" dirty="0" smtClean="0"/>
              <a:t>Ble rydych chi’n awr?</a:t>
            </a:r>
            <a:endParaRPr lang="cy-GB" dirty="0"/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07" y="2112990"/>
            <a:ext cx="3888676" cy="4561049"/>
          </a:xfrm>
          <a:prstGeom prst="rect">
            <a:avLst/>
          </a:prstGeom>
        </p:spPr>
      </p:pic>
      <p:sp>
        <p:nvSpPr>
          <p:cNvPr id="6" name="Content Placeholder 8"/>
          <p:cNvSpPr>
            <a:spLocks noGrp="1"/>
          </p:cNvSpPr>
          <p:nvPr>
            <p:ph sz="half" idx="4294967295"/>
          </p:nvPr>
        </p:nvSpPr>
        <p:spPr>
          <a:xfrm>
            <a:off x="6172199" y="1825625"/>
            <a:ext cx="5699097" cy="4351338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y-GB" sz="2600" b="1" i="1" dirty="0" smtClean="0">
                <a:solidFill>
                  <a:srgbClr val="FF0000"/>
                </a:solidFill>
              </a:rPr>
              <a:t>Argyfwng</a:t>
            </a:r>
            <a:r>
              <a:rPr lang="cy-GB" sz="2600" dirty="0" smtClean="0"/>
              <a:t>: gyda nod clir a chyffredin, mae egni a pherfformiad y tîm yn codi. Mae ymatebion yn teimlo’n llawn pwrpas.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600" b="1" i="1" dirty="0" smtClean="0">
                <a:solidFill>
                  <a:srgbClr val="FF0000"/>
                </a:solidFill>
              </a:rPr>
              <a:t>Atchweliad</a:t>
            </a:r>
            <a:r>
              <a:rPr lang="cy-GB" sz="2600" dirty="0" smtClean="0"/>
              <a:t>: mae pobl yn blino, yn dechrau gwrthdaro am fân bethau, ac yn llai cynhyrchiol.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600" b="1" i="1" dirty="0" smtClean="0">
                <a:solidFill>
                  <a:srgbClr val="FF0000"/>
                </a:solidFill>
              </a:rPr>
              <a:t>Adfer</a:t>
            </a:r>
            <a:r>
              <a:rPr lang="cy-GB" sz="2600" dirty="0" smtClean="0"/>
              <a:t>: mae timau’n ailagor, yn ailadeiladu, yn paratoi at y dyfodol.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5999" y="6081253"/>
            <a:ext cx="5695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If You Feel Like You’re Regressing, You’re Not </a:t>
            </a:r>
            <a:r>
              <a:rPr lang="en-GB" sz="1200" i="1" dirty="0" smtClean="0"/>
              <a:t>Alone, Harvard Business Review, 2020 </a:t>
            </a:r>
            <a:r>
              <a:rPr lang="en-GB" sz="1200" i="1" dirty="0">
                <a:hlinkClick r:id="rId3"/>
              </a:rPr>
              <a:t>https://hbr.org/2020/05/if-you-feel-like-youre-regressing-youre-not-alone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4113255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cy-GB" dirty="0" smtClean="0"/>
              <a:t>Sicrhewch fod gan dimau broses i ddal dysgu mewn amser real </a:t>
            </a:r>
          </a:p>
          <a:p>
            <a:pPr marL="457200" indent="-457200">
              <a:buFont typeface="+mj-lt"/>
              <a:buAutoNum type="arabicPeriod"/>
            </a:pPr>
            <a:r>
              <a:rPr lang="cy-GB" dirty="0" smtClean="0"/>
              <a:t>Pan fydd y tîm yn barod i symud ymlaen, cwblhewch y </a:t>
            </a:r>
            <a:r>
              <a:rPr lang="cy-GB" i="1" dirty="0" smtClean="0"/>
              <a:t>Fframwaith ar gyfer Dysgu Myfyriol</a:t>
            </a:r>
          </a:p>
          <a:p>
            <a:pPr marL="457200" indent="-457200">
              <a:buFont typeface="+mj-lt"/>
              <a:buAutoNum type="arabicPeriod"/>
            </a:pPr>
            <a:r>
              <a:rPr lang="cy-GB" dirty="0" smtClean="0"/>
              <a:t>Cefnogi dysgu gweithredol mewn </a:t>
            </a:r>
            <a:r>
              <a:rPr lang="cy-GB" i="1" dirty="0" smtClean="0"/>
              <a:t>gweithdy Dysgu Gweithredol y Llwybr ar ôl Covid</a:t>
            </a:r>
            <a:endParaRPr lang="cy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Y Dull Tri Cham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y-GB" dirty="0" smtClean="0"/>
              <a:t>Llwybr i’ch helpu i symud ymlaen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63766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49101" y="3266587"/>
            <a:ext cx="5913848" cy="23948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800" dirty="0" smtClean="0"/>
              <a:t>Yn aml, nid beth ddigwyddodd go iawn yw’r hyn rydym ni’n ei gofio am ddigwyddiad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800" dirty="0" smtClean="0"/>
              <a:t>Bydd ffactorau fel ein rhagfarnau ein hunain, digwyddiadau eraill a rheolau’r sefydliad yn effeithio ar ein hatgof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800" dirty="0" smtClean="0"/>
              <a:t>Po hirach y byddwch yn ei adael, y mwyaf annelwig fydd yr atgof</a:t>
            </a:r>
          </a:p>
          <a:p>
            <a:pPr algn="ctr"/>
            <a:r>
              <a:rPr lang="cy-GB" sz="1800" b="1" i="1" u="sng" dirty="0" smtClean="0"/>
              <a:t>Datblygwch ffordd o ddal dysgu mewn amser real.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sz="18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cy-GB" dirty="0" smtClean="0"/>
              <a:t>Osgoi risg Cydlyniad Ôl-weithredol</a:t>
            </a:r>
          </a:p>
          <a:p>
            <a:endParaRPr lang="cy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 anchor="t"/>
          <a:lstStyle/>
          <a:p>
            <a:r>
              <a:rPr lang="cy-GB" dirty="0" smtClean="0"/>
              <a:t>1) Dal y Dysgu mewn Amser Real</a:t>
            </a:r>
            <a:endParaRPr lang="cy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3480176"/>
            <a:ext cx="4966335" cy="29836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7589" y="5975781"/>
            <a:ext cx="5634445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 fontAlgn="base"/>
            <a:r>
              <a:rPr lang="en-GB" sz="1200" dirty="0"/>
              <a:t>Is anyone deploying ‘Innovation and Learning’ people alongside </a:t>
            </a:r>
            <a:r>
              <a:rPr lang="en-GB" sz="1200" dirty="0" smtClean="0"/>
              <a:t>COVID-19</a:t>
            </a:r>
            <a:r>
              <a:rPr lang="en-GB" dirty="0" smtClean="0"/>
              <a:t>,</a:t>
            </a:r>
            <a:r>
              <a:rPr lang="en-GB" sz="1200" dirty="0" smtClean="0"/>
              <a:t> What’s The Pont, </a:t>
            </a:r>
            <a:r>
              <a:rPr lang="en-GB" sz="1200" dirty="0" err="1" smtClean="0"/>
              <a:t>Mawrth</a:t>
            </a:r>
            <a:r>
              <a:rPr lang="en-GB" sz="1200" dirty="0" smtClean="0"/>
              <a:t> 2020 </a:t>
            </a:r>
            <a:r>
              <a:rPr lang="en-GB" sz="1200" dirty="0">
                <a:hlinkClick r:id="rId3"/>
              </a:rPr>
              <a:t>https://whatsthepont.blog/2020/03/18/is-anyone-deploying-innovation-and-learning-people-alongside-covid-19-response-teams/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3112360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785839"/>
            <a:ext cx="4726147" cy="23948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Mae’r fframwaith yn cynnig cyfres o gwestiynau wedi’u categoreiddio yn ôl themâu. Ei nod yw eich helpu i fyfyrio ar eich profiad a dal yr hyn sy’n bwysig.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Gall gael ei ateb yn unigol neu ar y cyd fel tîm.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Bydd yn ategu adborth i’r timau ehangach drwy weithdai a setiau dysgu gweithredol yn y dyfodol.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Bydd ateb pob cwestiwn a allai fod yn berthnasol i’r broses yn cymryd tuag 20 munud i’w gwblhau.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Gallwch ddewis cadw neu rannu’ch canlyniadau. Defnyddir canlyniadau sy’n cael eu rhannu i helpu amlygu themâu ar gyfer y gweithdy. Ni fyddwn yn cadw’r canlyniadau yn ganolog ond byddwn yn gwneud nodyn o faterion sy’n dod i’r amlwg.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sz="12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2199371"/>
            <a:ext cx="10801350" cy="585788"/>
          </a:xfrm>
        </p:spPr>
        <p:txBody>
          <a:bodyPr/>
          <a:lstStyle/>
          <a:p>
            <a:r>
              <a:rPr lang="cy-GB" dirty="0" smtClean="0"/>
              <a:t>Ei ateb yn unigol rhyw wythnos cyn y gweithdy </a:t>
            </a:r>
            <a:endParaRPr lang="cy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460500"/>
            <a:ext cx="10801350" cy="73887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y-GB" dirty="0" smtClean="0"/>
              <a:t>2) Ateb yr Holiadur Myfyrio</a:t>
            </a:r>
            <a:endParaRPr lang="cy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5847207" y="2786739"/>
            <a:ext cx="4726147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200" dirty="0" smtClean="0"/>
              <a:t>Wrth weithio drwy’r cwestiynau, ystyriwch yr effaith a’r pwysigrwydd o safbwynt personol a sefydliadol. Rhowch y canlynol ar waith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Sut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Beth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Pam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Sut mae hyn yn gwneud i chi deimlo; meddyliwch am ddal y meddyliau hyn drwy gydol y broses.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Ystyriwch yr hyn sy’n gadarnhaol ac yn negyddol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Ystyriwch broffesiynoldeb / rôl a chyfrifoldeb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200" dirty="0" smtClean="0"/>
              <a:t>Defnyddiwch onestrwydd, didwylledd ac eglurder. </a:t>
            </a:r>
            <a:endParaRPr lang="cy-GB" sz="1200" dirty="0"/>
          </a:p>
        </p:txBody>
      </p:sp>
    </p:spTree>
    <p:extLst>
      <p:ext uri="{BB962C8B-B14F-4D97-AF65-F5344CB8AC3E}">
        <p14:creationId xmlns:p14="http://schemas.microsoft.com/office/powerpoint/2010/main" val="1270664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2264296"/>
            <a:ext cx="10801350" cy="585788"/>
          </a:xfrm>
        </p:spPr>
        <p:txBody>
          <a:bodyPr/>
          <a:lstStyle/>
          <a:p>
            <a:r>
              <a:rPr lang="cy-GB" dirty="0" smtClean="0"/>
              <a:t>Dwyn timau ynghyd i ddefnyddio arfer myfyriol i wneud y mwyaf o ddysgu a llesiant</a:t>
            </a:r>
          </a:p>
          <a:p>
            <a:endParaRPr lang="cy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 anchor="t"/>
          <a:lstStyle/>
          <a:p>
            <a:r>
              <a:rPr lang="cy-GB" dirty="0" smtClean="0"/>
              <a:t>3) Dysgu Gweithredol, â Chymorth</a:t>
            </a:r>
            <a:endParaRPr lang="cy-GB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6444343" y="2967683"/>
            <a:ext cx="5024845" cy="380197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 sz="1800" dirty="0" smtClean="0"/>
              <a:t>Gweithdy dan arweiniad i’ch helpu chi, gyda’ch gilydd fel tîm, i wneud synnwyr o’r dysgu a dechrau’r broses o ddatblygu ‘llwybr at adfer’.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 sz="1800" dirty="0" smtClean="0"/>
              <a:t>Gellir ei gynnal dros y we neu yn bersonol pan fydd rheoliadau cadw pellter yn caniatáu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 sz="1800" dirty="0" smtClean="0"/>
              <a:t>Uchafswm o 10 yn cymryd rhan, oll o’r un tîm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 sz="1800" dirty="0" smtClean="0"/>
              <a:t>Sesiwn 90 munud, yna caiff y drafodaeth ei chofnodi</a:t>
            </a:r>
            <a:endParaRPr lang="cy-GB" sz="18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70" y="3085885"/>
            <a:ext cx="5540013" cy="368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491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 smtClean="0"/>
              <a:t>Rydym yn eich annog chi i gymryd rhan mewn ymdrechion lleol a chenedlaethol i ddal dysgu wrth iddo ddigwydd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 smtClean="0"/>
              <a:t>Gallwn eich helpu gyda fframwaith i fyfyrio ar eich profiad a chymhwyso’r dysgu hwn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 smtClean="0"/>
              <a:t>I wneud hyn byddwn yn eich cefnogi trwy arwain gweithdy Dysgu Gweithredol a luniwyd i’ch helpu i wneud synnwyr o’r newidiadau sydd wedi digwydd yn ystod yr ymateb i COVID, a gweithredu ar y newidiadau hyn.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cy-GB" dirty="0" smtClean="0"/>
              <a:t>Eich helpu i ddatblygu cynllun ar gyfer y cyfnod ar ôl COVID</a:t>
            </a:r>
          </a:p>
          <a:p>
            <a:endParaRPr lang="cy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y-GB" dirty="0" smtClean="0"/>
              <a:t>Crynodeb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1406726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14E0DF6-1CEF-F645-BD62-E78BA41C0B2C}"/>
              </a:ext>
            </a:extLst>
          </p:cNvPr>
          <p:cNvSpPr txBox="1">
            <a:spLocks/>
          </p:cNvSpPr>
          <p:nvPr/>
        </p:nvSpPr>
        <p:spPr>
          <a:xfrm>
            <a:off x="658833" y="2927949"/>
            <a:ext cx="12083600" cy="11494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75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600" b="1" cap="all" dirty="0" smtClean="0">
                <a:solidFill>
                  <a:schemeClr val="bg1"/>
                </a:solidFill>
                <a:latin typeface="+mj-lt"/>
              </a:rPr>
              <a:t>DIOLCH</a:t>
            </a:r>
            <a:endParaRPr lang="en-US" sz="6600" b="1" cap="all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8833" y="4216742"/>
            <a:ext cx="110552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Crëwyd y pecyn cymorth hwn gan Gwelliant Cymru i’w addasu gan y GIG yng Nghymru.  Os oes gennych unrhyw ymholiadau, cysylltwch â: Paul Gimson (</a:t>
            </a:r>
            <a:r>
              <a:rPr lang="cy-GB" u="sng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Paul.Gimson@wales.nhs.uk</a:t>
            </a:r>
            <a:r>
              <a:rPr lang="cy-GB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neu Lois Andrews (</a:t>
            </a:r>
            <a:r>
              <a:rPr lang="cy-GB" u="sng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Lois.Andrews2@wales.nhs.uk</a:t>
            </a:r>
            <a:r>
              <a:rPr lang="cy-GB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cy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481096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2DE69B81-C48A-4DEA-8ED4-6FCEC9F7EFD6}"/>
    </a:ext>
  </a:extLst>
</a:theme>
</file>

<file path=ppt/theme/theme10.xml><?xml version="1.0" encoding="utf-8"?>
<a:theme xmlns:a="http://schemas.openxmlformats.org/drawingml/2006/main" name="Pink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CBBF54FF-C9B4-4D20-870D-EFAF388709DB}"/>
    </a:ext>
  </a:extLst>
</a:theme>
</file>

<file path=ppt/theme/theme1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BB6D10CD-3866-4840-A04A-15920856A200}"/>
    </a:ext>
  </a:extLst>
</a:theme>
</file>

<file path=ppt/theme/theme12.xml><?xml version="1.0" encoding="utf-8"?>
<a:theme xmlns:a="http://schemas.openxmlformats.org/drawingml/2006/main" name="Purple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8B7C33DE-2C68-4141-A5DF-834F7BA36B6C}"/>
    </a:ext>
  </a:extLst>
</a:theme>
</file>

<file path=ppt/theme/theme13.xml><?xml version="1.0" encoding="utf-8"?>
<a:theme xmlns:a="http://schemas.openxmlformats.org/drawingml/2006/main" name="Chapter Heading: Purp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4D0BFE0F-AFC4-4399-ABFA-29C176C413E1}"/>
    </a:ext>
  </a:extLst>
</a:theme>
</file>

<file path=ppt/theme/theme14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FAAAA940-9344-4707-81D6-ED84430E1ADE}"/>
    </a:ext>
  </a:extLst>
</a:theme>
</file>

<file path=ppt/theme/theme15.xml><?xml version="1.0" encoding="utf-8"?>
<a:theme xmlns:a="http://schemas.openxmlformats.org/drawingml/2006/main" name="1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B9B6DD02-9B92-4329-B599-DE66B1406510}"/>
    </a:ext>
  </a:extLst>
</a:theme>
</file>

<file path=ppt/theme/theme1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FE321203-EFA7-46D4-8290-56753A381C39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mprovement Cymru Nav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A5C7755B-3626-4392-9943-D5605486165F}"/>
    </a:ext>
  </a:extLst>
</a:theme>
</file>

<file path=ppt/theme/theme3.xml><?xml version="1.0" encoding="utf-8"?>
<a:theme xmlns:a="http://schemas.openxmlformats.org/drawingml/2006/main" name="Chapter Heading: Navy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CFC2948F-AAF0-4B82-8C41-ADEF32D820BA}"/>
    </a:ext>
  </a:extLst>
</a:theme>
</file>

<file path=ppt/theme/theme4.xml><?xml version="1.0" encoding="utf-8"?>
<a:theme xmlns:a="http://schemas.openxmlformats.org/drawingml/2006/main" name="Academy Green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ED79984A-C7F1-462C-8180-43FF2BC5895B}"/>
    </a:ext>
  </a:extLst>
</a:theme>
</file>

<file path=ppt/theme/theme5.xml><?xml version="1.0" encoding="utf-8"?>
<a:theme xmlns:a="http://schemas.openxmlformats.org/drawingml/2006/main" name="Chapter Heading: Academy Green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7835C240-3F8F-4FA6-8F02-24D714602379}"/>
    </a:ext>
  </a:extLst>
</a:theme>
</file>

<file path=ppt/theme/theme6.xml><?xml version="1.0" encoding="utf-8"?>
<a:theme xmlns:a="http://schemas.openxmlformats.org/drawingml/2006/main" name="Programmes Teal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F5D1C000-63E1-4CD3-81C7-967CC10C501C}"/>
    </a:ext>
  </a:extLst>
</a:theme>
</file>

<file path=ppt/theme/theme7.xml><?xml version="1.0" encoding="utf-8"?>
<a:theme xmlns:a="http://schemas.openxmlformats.org/drawingml/2006/main" name="Chapter Heading: Programmes Teal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64A641BC-48A3-45EA-96C1-510C4B76CCA1}"/>
    </a:ext>
  </a:extLst>
</a:theme>
</file>

<file path=ppt/theme/theme8.xml><?xml version="1.0" encoding="utf-8"?>
<a:theme xmlns:a="http://schemas.openxmlformats.org/drawingml/2006/main" name="Orange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B60B889D-70F3-40AA-B2A8-682466DDF674}"/>
    </a:ext>
  </a:extLst>
</a:theme>
</file>

<file path=ppt/theme/theme9.xml><?xml version="1.0" encoding="utf-8"?>
<a:theme xmlns:a="http://schemas.openxmlformats.org/drawingml/2006/main" name="Chapter Heading: Orange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BD5AC92C-EEDC-4F68-B9CB-53C14D899AA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Improvement Cymru ENGLISH ONLY PowerPoint Template</Template>
  <TotalTime>441</TotalTime>
  <Words>739</Words>
  <Application>Microsoft Office PowerPoint</Application>
  <PresentationFormat>Widescreen</PresentationFormat>
  <Paragraphs>54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9</vt:i4>
      </vt:variant>
    </vt:vector>
  </HeadingPairs>
  <TitlesOfParts>
    <vt:vector size="31" baseType="lpstr">
      <vt:lpstr>Acumin Pro</vt:lpstr>
      <vt:lpstr>Acumin Pro Semibold</vt:lpstr>
      <vt:lpstr>Arial</vt:lpstr>
      <vt:lpstr>Calibri</vt:lpstr>
      <vt:lpstr>Times New Roman</vt:lpstr>
      <vt:lpstr>Wingdings</vt:lpstr>
      <vt:lpstr>Title Slide</vt:lpstr>
      <vt:lpstr>Improvement Cymru Navy</vt:lpstr>
      <vt:lpstr>Chapter Heading: Navy</vt:lpstr>
      <vt:lpstr>Academy Green</vt:lpstr>
      <vt:lpstr>Chapter Heading: Academy Green</vt:lpstr>
      <vt:lpstr>Programmes Teal</vt:lpstr>
      <vt:lpstr>Chapter Heading: Programmes Teal</vt:lpstr>
      <vt:lpstr>Orange</vt:lpstr>
      <vt:lpstr>Chapter Heading: Orange</vt:lpstr>
      <vt:lpstr>Pink</vt:lpstr>
      <vt:lpstr>2_Custom Design</vt:lpstr>
      <vt:lpstr>Purple</vt:lpstr>
      <vt:lpstr>Chapter Heading: Purple</vt:lpstr>
      <vt:lpstr>6_Custom Design</vt:lpstr>
      <vt:lpstr>13_Custom Design</vt:lpstr>
      <vt:lpstr>4_Custom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 Savill (Public Health Wales - Capital Quarter 4th Floor)</dc:creator>
  <cp:lastModifiedBy>Dominique Bird (Public Health Wales - No. 2 Capital Quarter)</cp:lastModifiedBy>
  <cp:revision>13</cp:revision>
  <cp:lastPrinted>2019-10-15T15:56:08Z</cp:lastPrinted>
  <dcterms:created xsi:type="dcterms:W3CDTF">2020-08-20T15:37:30Z</dcterms:created>
  <dcterms:modified xsi:type="dcterms:W3CDTF">2020-09-22T10:47:25Z</dcterms:modified>
</cp:coreProperties>
</file>