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4"/>
  </p:sldMasterIdLst>
  <p:notesMasterIdLst>
    <p:notesMasterId r:id="rId27"/>
  </p:notesMasterIdLst>
  <p:sldIdLst>
    <p:sldId id="258" r:id="rId5"/>
    <p:sldId id="273" r:id="rId6"/>
    <p:sldId id="275" r:id="rId7"/>
    <p:sldId id="274" r:id="rId8"/>
    <p:sldId id="276" r:id="rId9"/>
    <p:sldId id="277" r:id="rId10"/>
    <p:sldId id="295" r:id="rId11"/>
    <p:sldId id="294" r:id="rId12"/>
    <p:sldId id="282" r:id="rId13"/>
    <p:sldId id="278" r:id="rId14"/>
    <p:sldId id="283" r:id="rId15"/>
    <p:sldId id="279" r:id="rId16"/>
    <p:sldId id="280" r:id="rId17"/>
    <p:sldId id="292" r:id="rId18"/>
    <p:sldId id="290" r:id="rId19"/>
    <p:sldId id="284" r:id="rId20"/>
    <p:sldId id="286" r:id="rId21"/>
    <p:sldId id="287" r:id="rId22"/>
    <p:sldId id="288" r:id="rId23"/>
    <p:sldId id="289" r:id="rId24"/>
    <p:sldId id="291" r:id="rId25"/>
    <p:sldId id="281" r:id="rId26"/>
  </p:sldIdLst>
  <p:sldSz cx="10688638" cy="7562850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9" autoAdjust="0"/>
    <p:restoredTop sz="90860" autoAdjust="0"/>
  </p:normalViewPr>
  <p:slideViewPr>
    <p:cSldViewPr>
      <p:cViewPr varScale="1">
        <p:scale>
          <a:sx n="60" d="100"/>
          <a:sy n="60" d="100"/>
        </p:scale>
        <p:origin x="1182" y="8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18" y="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76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4538"/>
            <a:ext cx="52609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F8BDD5-D067-4DFD-8144-8188DB1981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78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8CA2F9-94EA-4B7D-9731-5AF645CCA1C1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ECDC</a:t>
            </a:r>
            <a:r>
              <a:rPr lang="en-GB" baseline="0" dirty="0" smtClean="0"/>
              <a:t> map as of 7 Nov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Increase</a:t>
            </a:r>
            <a:r>
              <a:rPr lang="en-GB" baseline="0" dirty="0" smtClean="0"/>
              <a:t> is apparent, no good baseline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3 months is longer than the 4 weeks in UKOSS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Other symptomatic- no symptoms ticked. No reporting</a:t>
            </a:r>
            <a:r>
              <a:rPr lang="en-GB" baseline="0" dirty="0" smtClean="0"/>
              <a:t> outside Cardiff. USS was not in symptomatic case.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N=116 tests,</a:t>
            </a:r>
            <a:r>
              <a:rPr lang="en-GB" baseline="0" dirty="0" smtClean="0"/>
              <a:t> 59 persons. Positive tests , then earliest if negative/no result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42</a:t>
            </a:r>
            <a:r>
              <a:rPr lang="en-GB" baseline="0" dirty="0" smtClean="0"/>
              <a:t> female (mean age 34), 18 male (mean age 37)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N=42 women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GBS cluster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GBS cluster	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xt slide2 b-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57200"/>
            <a:ext cx="906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81200"/>
            <a:ext cx="90852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 smtClean="0"/>
              <a:t>GBS cluster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2" r:id="rId2"/>
  </p:sldLayoutIdLst>
  <p:hf sldNum="0" hdr="0" dt="0"/>
  <p:txStyles>
    <p:titleStyle>
      <a:lvl1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fontAlgn="base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fontAlgn="base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nc.cdc.gov/eid/article/22/7/15-1990_articl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cbi.nlm.nih.gov/pubmed/26943629?dopt=Abstract" TargetMode="External"/><Relationship Id="rId5" Type="http://schemas.openxmlformats.org/officeDocument/2006/relationships/hyperlink" Target="http://dx.doi.org/10.2471/BLT.16.176990" TargetMode="External"/><Relationship Id="rId4" Type="http://schemas.openxmlformats.org/officeDocument/2006/relationships/hyperlink" Target="http://wwwnc.cdc.gov/eid/article/22/11/16-0956_articl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.gov.uk/ons/rel/ott/travel-trends/2013/rft-travel-trends--section-5-uk-residents-abroad--2013.xl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53" name="Picture 9" descr="Title slide2 b-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663799" y="4789537"/>
            <a:ext cx="9793088" cy="762000"/>
          </a:xfrm>
          <a:noFill/>
          <a:ln/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Surveillance for effects of Zika virus in pregnancy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35807" y="3565401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15</a:t>
            </a:r>
            <a:r>
              <a:rPr lang="en-GB" sz="2800" baseline="30000" dirty="0" smtClean="0">
                <a:solidFill>
                  <a:schemeClr val="bg1"/>
                </a:solidFill>
                <a:latin typeface="Verdana" pitchFamily="1" charset="0"/>
              </a:rPr>
              <a:t>th</a:t>
            </a:r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 November 2016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663799" y="6589737"/>
            <a:ext cx="95250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000" dirty="0" smtClean="0">
                <a:solidFill>
                  <a:schemeClr val="bg1"/>
                </a:solidFill>
                <a:latin typeface="Verdana" pitchFamily="1" charset="0"/>
              </a:rPr>
              <a:t>Dr Robert Smith</a:t>
            </a:r>
          </a:p>
          <a:p>
            <a:r>
              <a:rPr lang="en-GB" sz="2000" dirty="0" smtClean="0">
                <a:solidFill>
                  <a:schemeClr val="bg1"/>
                </a:solidFill>
                <a:latin typeface="Verdana" pitchFamily="1" charset="0"/>
              </a:rPr>
              <a:t>Clinical Scientist, CDSC</a:t>
            </a:r>
          </a:p>
          <a:p>
            <a:r>
              <a:rPr lang="en-GB" sz="2000" dirty="0" smtClean="0">
                <a:solidFill>
                  <a:schemeClr val="bg1"/>
                </a:solidFill>
                <a:latin typeface="Verdana" pitchFamily="1" charset="0"/>
              </a:rPr>
              <a:t>Public Health Wales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UKOSS Zika surveillance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Exposure: travel to affected country during pregnancy/ 4 weeks prior to conception</a:t>
            </a:r>
          </a:p>
          <a:p>
            <a:pPr lvl="1"/>
            <a:r>
              <a:rPr lang="en-GB" sz="2400" dirty="0" smtClean="0"/>
              <a:t>Aggregate data on exposed</a:t>
            </a:r>
          </a:p>
          <a:p>
            <a:r>
              <a:rPr lang="en-GB" sz="2800" dirty="0" smtClean="0"/>
              <a:t>Case form if any </a:t>
            </a:r>
            <a:r>
              <a:rPr lang="en-GB" sz="2800" dirty="0" err="1" smtClean="0"/>
              <a:t>fetal</a:t>
            </a:r>
            <a:r>
              <a:rPr lang="en-GB" sz="2800" dirty="0" smtClean="0"/>
              <a:t> USS abnormality or other adverse outcome [miscarriage/stillbirth/ neonatal death/ termination]</a:t>
            </a:r>
          </a:p>
          <a:p>
            <a:r>
              <a:rPr lang="en-GB" sz="2800" b="1" dirty="0" smtClean="0"/>
              <a:t>March-Oct 2016</a:t>
            </a:r>
            <a:r>
              <a:rPr lang="en-GB" sz="2800" dirty="0" smtClean="0"/>
              <a:t>: [UK-wide, no breakdown]</a:t>
            </a:r>
          </a:p>
          <a:p>
            <a:pPr lvl="1"/>
            <a:r>
              <a:rPr lang="en-GB" sz="2400" dirty="0" smtClean="0"/>
              <a:t>~512 exposed</a:t>
            </a:r>
          </a:p>
          <a:p>
            <a:pPr lvl="1"/>
            <a:r>
              <a:rPr lang="en-GB" sz="2400" dirty="0" smtClean="0"/>
              <a:t>&lt;10 adverse outcome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BPSU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9823" y="1765201"/>
            <a:ext cx="810097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BPSU Zika surveillance: Possible case definition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infant ≤ 6 months , HC&gt; 2 standard deviations below the mean for gestational age and sex (i.e. below the 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</a:t>
            </a:r>
            <a:r>
              <a:rPr lang="en-GB" sz="2000" dirty="0" err="1" smtClean="0"/>
              <a:t>centile</a:t>
            </a:r>
            <a:r>
              <a:rPr lang="en-GB" sz="2000" dirty="0" smtClean="0"/>
              <a:t>) </a:t>
            </a:r>
          </a:p>
          <a:p>
            <a:r>
              <a:rPr lang="en-GB" sz="2000" b="1" dirty="0" smtClean="0"/>
              <a:t>or</a:t>
            </a:r>
            <a:r>
              <a:rPr lang="en-GB" sz="2000" dirty="0" smtClean="0"/>
              <a:t> intracranial abnormalities including but not restricted to intracranial calcifications, ventricular dilation, </a:t>
            </a:r>
            <a:r>
              <a:rPr lang="en-GB" sz="2000" dirty="0" err="1" smtClean="0"/>
              <a:t>lissencephaly</a:t>
            </a:r>
            <a:r>
              <a:rPr lang="en-GB" sz="2000" dirty="0" smtClean="0"/>
              <a:t>, </a:t>
            </a:r>
            <a:r>
              <a:rPr lang="en-GB" sz="2000" dirty="0" err="1" smtClean="0"/>
              <a:t>pachygyria</a:t>
            </a:r>
            <a:r>
              <a:rPr lang="en-GB" sz="2000" dirty="0" smtClean="0"/>
              <a:t> or cortical/</a:t>
            </a:r>
            <a:r>
              <a:rPr lang="en-GB" sz="2000" dirty="0" err="1" smtClean="0"/>
              <a:t>subcortical</a:t>
            </a:r>
            <a:r>
              <a:rPr lang="en-GB" sz="2000" dirty="0" smtClean="0"/>
              <a:t> atrophy </a:t>
            </a:r>
          </a:p>
          <a:p>
            <a:r>
              <a:rPr lang="en-GB" sz="2000" dirty="0" smtClean="0"/>
              <a:t>whose mother has travelled to a country with active ZIKV transmission </a:t>
            </a:r>
            <a:r>
              <a:rPr lang="en-GB" sz="2000" b="1" dirty="0" smtClean="0"/>
              <a:t>during pregnancy or in the three months </a:t>
            </a:r>
            <a:r>
              <a:rPr lang="en-GB" sz="2000" dirty="0" smtClean="0"/>
              <a:t>prior to conception </a:t>
            </a:r>
          </a:p>
          <a:p>
            <a:r>
              <a:rPr lang="en-GB" sz="1800" i="1" dirty="0" smtClean="0"/>
              <a:t>(a list of ZIKV affected countries will be provided on the study flyer/questionnaire as well as a web link to a regularly updated list)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Health Wales surveillance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CDSC/ obstetric collaboration</a:t>
            </a:r>
          </a:p>
          <a:p>
            <a:r>
              <a:rPr lang="en-GB" dirty="0" smtClean="0"/>
              <a:t>Aim to capture all travel-exposed pregnant women</a:t>
            </a:r>
          </a:p>
          <a:p>
            <a:r>
              <a:rPr lang="en-GB" dirty="0" smtClean="0"/>
              <a:t>7 reports since March</a:t>
            </a:r>
          </a:p>
          <a:p>
            <a:pPr lvl="1"/>
            <a:r>
              <a:rPr lang="en-GB" dirty="0" smtClean="0"/>
              <a:t>All UHW, 6/7 Cardiff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Pregnancy forms (n=7)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83" y="1765201"/>
            <a:ext cx="9721080" cy="4536504"/>
          </a:xfrm>
        </p:spPr>
        <p:txBody>
          <a:bodyPr/>
          <a:lstStyle/>
          <a:p>
            <a:r>
              <a:rPr lang="en-GB" sz="3200" dirty="0" smtClean="0"/>
              <a:t>March (2), July (1), Aug (1), Sep (3)</a:t>
            </a:r>
          </a:p>
          <a:p>
            <a:r>
              <a:rPr lang="en-GB" sz="3200" dirty="0" smtClean="0"/>
              <a:t>Aged 24-34</a:t>
            </a:r>
          </a:p>
          <a:p>
            <a:r>
              <a:rPr lang="en-GB" sz="3200" dirty="0" smtClean="0"/>
              <a:t>5-90 days LMP to return, mean 39</a:t>
            </a:r>
          </a:p>
          <a:p>
            <a:r>
              <a:rPr lang="en-GB" sz="3200" dirty="0" smtClean="0"/>
              <a:t>4/7 Caribbean; away 5-31 days</a:t>
            </a:r>
          </a:p>
          <a:p>
            <a:r>
              <a:rPr lang="en-GB" sz="3200" dirty="0" smtClean="0"/>
              <a:t>2 symptomatic (1 head/joint pain)</a:t>
            </a:r>
          </a:p>
          <a:p>
            <a:r>
              <a:rPr lang="en-GB" sz="3200" dirty="0" smtClean="0"/>
              <a:t>1 USS; 1 blood saved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 testing in Welsh patients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Rare and imported pathogens lab</a:t>
            </a:r>
          </a:p>
          <a:p>
            <a:r>
              <a:rPr lang="en-GB" dirty="0" smtClean="0"/>
              <a:t>Jan-Sept 2016</a:t>
            </a:r>
          </a:p>
          <a:p>
            <a:r>
              <a:rPr lang="en-GB" dirty="0" smtClean="0"/>
              <a:t>119 tests, 59 persons</a:t>
            </a:r>
          </a:p>
          <a:p>
            <a:r>
              <a:rPr lang="en-GB" dirty="0" smtClean="0"/>
              <a:t>42 female, 17 male</a:t>
            </a:r>
          </a:p>
          <a:p>
            <a:r>
              <a:rPr lang="en-GB" dirty="0" smtClean="0"/>
              <a:t>No overlap with pregnancy forms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1871" y="559355"/>
            <a:ext cx="8424936" cy="567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775" y="0"/>
            <a:ext cx="9865096" cy="648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3879" y="181025"/>
            <a:ext cx="7632848" cy="538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775" y="901105"/>
            <a:ext cx="9840127" cy="5258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823" y="1765201"/>
            <a:ext cx="9085263" cy="4267200"/>
          </a:xfrm>
        </p:spPr>
        <p:txBody>
          <a:bodyPr/>
          <a:lstStyle/>
          <a:p>
            <a:r>
              <a:rPr lang="en-GB" dirty="0" smtClean="0"/>
              <a:t>Zika and pregnancy</a:t>
            </a:r>
          </a:p>
          <a:p>
            <a:r>
              <a:rPr lang="en-GB" dirty="0" smtClean="0"/>
              <a:t>UKOSS surveillance</a:t>
            </a:r>
          </a:p>
          <a:p>
            <a:r>
              <a:rPr lang="en-GB" dirty="0" smtClean="0"/>
              <a:t>BPSU</a:t>
            </a:r>
          </a:p>
          <a:p>
            <a:r>
              <a:rPr lang="en-GB" dirty="0" smtClean="0"/>
              <a:t>PH Wales surveillance</a:t>
            </a:r>
          </a:p>
          <a:p>
            <a:pPr lvl="1"/>
            <a:r>
              <a:rPr lang="en-GB" dirty="0" smtClean="0"/>
              <a:t>Pregnancy</a:t>
            </a:r>
          </a:p>
          <a:p>
            <a:pPr lvl="1"/>
            <a:r>
              <a:rPr lang="en-GB" dirty="0" smtClean="0"/>
              <a:t>Testing</a:t>
            </a:r>
          </a:p>
          <a:p>
            <a:r>
              <a:rPr lang="en-GB" dirty="0" smtClean="0"/>
              <a:t>Question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7" y="829097"/>
            <a:ext cx="9623510" cy="533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791" y="1477169"/>
            <a:ext cx="9733335" cy="4267200"/>
          </a:xfrm>
        </p:spPr>
        <p:txBody>
          <a:bodyPr/>
          <a:lstStyle/>
          <a:p>
            <a:r>
              <a:rPr lang="en-GB" dirty="0" smtClean="0"/>
              <a:t>59 PHE tested, 71%F, 18% pregnant</a:t>
            </a:r>
          </a:p>
          <a:p>
            <a:r>
              <a:rPr lang="en-GB" dirty="0" smtClean="0"/>
              <a:t>7 pregnancy forms to PHW, 1 </a:t>
            </a:r>
            <a:r>
              <a:rPr lang="en-GB" dirty="0" err="1" smtClean="0"/>
              <a:t>symp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Mostly SE Wales (few W/N Wales)</a:t>
            </a:r>
          </a:p>
          <a:p>
            <a:r>
              <a:rPr lang="en-GB" dirty="0" smtClean="0"/>
              <a:t>No report of adverse outcomes</a:t>
            </a:r>
          </a:p>
          <a:p>
            <a:r>
              <a:rPr lang="en-GB" dirty="0" smtClean="0"/>
              <a:t>UKOSS&gt;PHW reporting (but no breakdown)</a:t>
            </a:r>
          </a:p>
          <a:p>
            <a:pPr lvl="1"/>
            <a:r>
              <a:rPr lang="en-GB" dirty="0" smtClean="0"/>
              <a:t>Likely under-reporting to both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Have you seen/submitted UKOSS?</a:t>
            </a:r>
          </a:p>
          <a:p>
            <a:r>
              <a:rPr lang="en-GB" dirty="0" smtClean="0"/>
              <a:t>Seen/submitted BPSU?</a:t>
            </a:r>
          </a:p>
          <a:p>
            <a:r>
              <a:rPr lang="en-GB" dirty="0" smtClean="0"/>
              <a:t>Seen/submitted PHW form</a:t>
            </a:r>
          </a:p>
          <a:p>
            <a:r>
              <a:rPr lang="en-GB" dirty="0" smtClean="0"/>
              <a:t>PHW form- continue?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815" y="1405161"/>
            <a:ext cx="9721080" cy="4267200"/>
          </a:xfrm>
        </p:spPr>
        <p:txBody>
          <a:bodyPr/>
          <a:lstStyle/>
          <a:p>
            <a:r>
              <a:rPr lang="en-GB" sz="3200" dirty="0" err="1" smtClean="0"/>
              <a:t>Flavivirus</a:t>
            </a:r>
            <a:r>
              <a:rPr lang="en-GB" sz="3200" dirty="0" smtClean="0"/>
              <a:t> isolated 1947, Uganda</a:t>
            </a:r>
          </a:p>
          <a:p>
            <a:r>
              <a:rPr lang="en-GB" sz="3200" dirty="0" smtClean="0"/>
              <a:t>Mosquito-borne (l</a:t>
            </a:r>
            <a:r>
              <a:rPr lang="en-GB" sz="2800" dirty="0" smtClean="0"/>
              <a:t>ike Dengue/Chikungunya)</a:t>
            </a:r>
          </a:p>
          <a:p>
            <a:r>
              <a:rPr lang="en-GB" sz="3200" dirty="0" smtClean="0"/>
              <a:t>2007 Pacific </a:t>
            </a:r>
            <a:r>
              <a:rPr lang="en-GB" sz="3200" dirty="0" smtClean="0">
                <a:sym typeface="Wingdings" pitchFamily="2" charset="2"/>
              </a:rPr>
              <a:t> 2015 Americas</a:t>
            </a:r>
          </a:p>
          <a:p>
            <a:pPr>
              <a:buNone/>
            </a:pPr>
            <a:endParaRPr lang="en-GB" sz="3200" dirty="0" smtClean="0">
              <a:sym typeface="Wingdings" pitchFamily="2" charset="2"/>
            </a:endParaRPr>
          </a:p>
          <a:p>
            <a:r>
              <a:rPr lang="en-GB" sz="3200" dirty="0" smtClean="0"/>
              <a:t>Incubation 3-12 days</a:t>
            </a:r>
          </a:p>
          <a:p>
            <a:r>
              <a:rPr lang="en-GB" sz="3200" dirty="0" smtClean="0"/>
              <a:t>Rash, fever, headache, </a:t>
            </a:r>
            <a:r>
              <a:rPr lang="en-GB" sz="3200" dirty="0" err="1" smtClean="0"/>
              <a:t>myalgia</a:t>
            </a:r>
            <a:r>
              <a:rPr lang="en-GB" sz="3200" dirty="0" smtClean="0"/>
              <a:t>, </a:t>
            </a:r>
            <a:r>
              <a:rPr lang="en-GB" sz="3200" dirty="0" err="1" smtClean="0"/>
              <a:t>arthralgia</a:t>
            </a:r>
            <a:endParaRPr lang="en-GB" sz="3200" dirty="0" smtClean="0"/>
          </a:p>
          <a:p>
            <a:r>
              <a:rPr lang="en-GB" sz="3200" dirty="0" smtClean="0"/>
              <a:t>80% asymptomatic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 </a:t>
            </a:r>
            <a:r>
              <a:rPr lang="en-GB" dirty="0" err="1" smtClean="0"/>
              <a:t>virus:affected</a:t>
            </a:r>
            <a:r>
              <a:rPr lang="en-GB" dirty="0" smtClean="0"/>
              <a:t> areas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</a:p>
          <a:p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7" name="Picture 4" descr="Current Zika transmission worldwid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7" y="1404784"/>
            <a:ext cx="8712968" cy="508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 and pregnancy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9618687" cy="4267200"/>
          </a:xfrm>
        </p:spPr>
        <p:txBody>
          <a:bodyPr/>
          <a:lstStyle/>
          <a:p>
            <a:r>
              <a:rPr lang="en-GB" sz="3200" dirty="0" smtClean="0"/>
              <a:t>Risk of acquiring Zika</a:t>
            </a:r>
          </a:p>
          <a:p>
            <a:pPr lvl="1"/>
            <a:r>
              <a:rPr lang="en-GB" sz="2800" dirty="0" smtClean="0"/>
              <a:t>Visit to affected country</a:t>
            </a:r>
          </a:p>
          <a:p>
            <a:pPr lvl="1"/>
            <a:r>
              <a:rPr lang="en-GB" sz="2800" dirty="0" smtClean="0"/>
              <a:t>Sexual contact with infected case</a:t>
            </a:r>
          </a:p>
          <a:p>
            <a:r>
              <a:rPr lang="en-GB" sz="3200" dirty="0" smtClean="0"/>
              <a:t>Advise safe sex (male partner) post-travel</a:t>
            </a:r>
          </a:p>
          <a:p>
            <a:pPr lvl="1"/>
            <a:r>
              <a:rPr lang="en-GB" sz="2800" dirty="0" smtClean="0"/>
              <a:t>6 months (</a:t>
            </a:r>
            <a:r>
              <a:rPr lang="en-GB" sz="2800" dirty="0" err="1" smtClean="0"/>
              <a:t>sympto</a:t>
            </a:r>
            <a:r>
              <a:rPr lang="en-GB" sz="2800" dirty="0" smtClean="0"/>
              <a:t>.) 8 weeks (</a:t>
            </a:r>
            <a:r>
              <a:rPr lang="en-GB" sz="2800" dirty="0" err="1" smtClean="0"/>
              <a:t>asympto</a:t>
            </a:r>
            <a:r>
              <a:rPr lang="en-GB" sz="2800" dirty="0" smtClean="0"/>
              <a:t>.)</a:t>
            </a:r>
          </a:p>
          <a:p>
            <a:pPr lvl="1"/>
            <a:r>
              <a:rPr lang="en-GB" sz="2800" dirty="0" smtClean="0"/>
              <a:t>May change to 6 months for both</a:t>
            </a:r>
          </a:p>
          <a:p>
            <a:pPr lvl="1"/>
            <a:r>
              <a:rPr lang="en-GB" sz="2800" dirty="0" smtClean="0"/>
              <a:t>Female- 8 weeks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 in pregnancy- effects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775" y="1477169"/>
            <a:ext cx="9373295" cy="4267200"/>
          </a:xfrm>
        </p:spPr>
        <p:txBody>
          <a:bodyPr/>
          <a:lstStyle/>
          <a:p>
            <a:r>
              <a:rPr lang="en-GB" sz="2400" dirty="0" smtClean="0"/>
              <a:t>Brazil: </a:t>
            </a:r>
            <a:r>
              <a:rPr lang="en-GB" sz="2400" dirty="0" err="1" smtClean="0"/>
              <a:t>microcephaly</a:t>
            </a:r>
            <a:r>
              <a:rPr lang="en-GB" sz="2400" dirty="0" smtClean="0"/>
              <a:t> increase (0.5 to 20 /10,000 LB)</a:t>
            </a:r>
          </a:p>
          <a:p>
            <a:r>
              <a:rPr lang="en-GB" sz="2400" dirty="0" smtClean="0"/>
              <a:t>“Fetal brain disruption sequence” [Brazil, 48 presumed]</a:t>
            </a:r>
          </a:p>
          <a:p>
            <a:pPr lvl="1"/>
            <a:r>
              <a:rPr lang="en-GB" sz="2000" dirty="0" smtClean="0"/>
              <a:t>Craniofacial disproportion, </a:t>
            </a:r>
            <a:r>
              <a:rPr lang="en-GB" sz="2000" dirty="0" err="1" smtClean="0"/>
              <a:t>biparetal</a:t>
            </a:r>
            <a:r>
              <a:rPr lang="en-GB" sz="2000" dirty="0" smtClean="0"/>
              <a:t> depression, prominent </a:t>
            </a:r>
            <a:r>
              <a:rPr lang="en-GB" sz="2000" dirty="0" err="1" smtClean="0"/>
              <a:t>occiput</a:t>
            </a:r>
            <a:r>
              <a:rPr lang="en-GB" sz="2000" dirty="0" smtClean="0"/>
              <a:t>, excess </a:t>
            </a:r>
            <a:r>
              <a:rPr lang="en-GB" sz="2000" dirty="0" err="1" smtClean="0"/>
              <a:t>nuchal</a:t>
            </a:r>
            <a:r>
              <a:rPr lang="en-GB" sz="2000" dirty="0" smtClean="0"/>
              <a:t> skin</a:t>
            </a:r>
          </a:p>
          <a:p>
            <a:r>
              <a:rPr lang="en-GB" sz="2400" dirty="0" smtClean="0"/>
              <a:t>Zika PCR + women</a:t>
            </a:r>
          </a:p>
          <a:p>
            <a:pPr lvl="1"/>
            <a:r>
              <a:rPr lang="en-GB" sz="2000" dirty="0" smtClean="0"/>
              <a:t>12/42 </a:t>
            </a:r>
            <a:r>
              <a:rPr lang="en-GB" sz="2000" dirty="0" err="1" smtClean="0"/>
              <a:t>fetal</a:t>
            </a:r>
            <a:r>
              <a:rPr lang="en-GB" sz="2000" dirty="0" smtClean="0"/>
              <a:t> USS abnormal; 7/42 </a:t>
            </a:r>
            <a:r>
              <a:rPr lang="en-GB" sz="2000" dirty="0" err="1" smtClean="0"/>
              <a:t>microcephaly</a:t>
            </a:r>
            <a:r>
              <a:rPr lang="en-GB" sz="2000" dirty="0" smtClean="0"/>
              <a:t>, cerebral atrophy or brain calcifications</a:t>
            </a:r>
            <a:endParaRPr lang="en-GB" sz="1600" dirty="0" smtClean="0"/>
          </a:p>
          <a:p>
            <a:r>
              <a:rPr lang="en-GB" sz="2400" dirty="0" smtClean="0"/>
              <a:t>French Polynesia: CNS malformations (n=17)</a:t>
            </a:r>
          </a:p>
          <a:p>
            <a:r>
              <a:rPr lang="en-GB" sz="2400" dirty="0" smtClean="0"/>
              <a:t>Viral </a:t>
            </a:r>
            <a:r>
              <a:rPr lang="en-GB" sz="2400" dirty="0" err="1" smtClean="0"/>
              <a:t>neurotropism</a:t>
            </a:r>
            <a:r>
              <a:rPr lang="en-GB" sz="2400" dirty="0" smtClean="0"/>
              <a:t> in mice</a:t>
            </a:r>
          </a:p>
          <a:p>
            <a:r>
              <a:rPr lang="en-GB" sz="2400" dirty="0" smtClean="0"/>
              <a:t>“Most data… remain unpublished”- WHO</a:t>
            </a:r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3799" y="5509617"/>
            <a:ext cx="9865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F0"/>
                </a:solidFill>
                <a:hlinkClick r:id="rId3"/>
              </a:rPr>
              <a:t>http://wwwnc.cdc.gov/eid/article/22/7/15-1990_article</a:t>
            </a:r>
            <a:endParaRPr lang="en-GB" sz="1400" dirty="0" smtClean="0">
              <a:solidFill>
                <a:srgbClr val="00B0F0"/>
              </a:solidFill>
            </a:endParaRPr>
          </a:p>
          <a:p>
            <a:r>
              <a:rPr lang="en-GB" sz="1400" dirty="0" smtClean="0">
                <a:solidFill>
                  <a:srgbClr val="00B0F0"/>
                </a:solidFill>
                <a:hlinkClick r:id="rId4"/>
              </a:rPr>
              <a:t>http://wwwnc.cdc.gov/eid/article/22/11/16-0956_article</a:t>
            </a:r>
            <a:endParaRPr lang="en-GB" sz="1400" dirty="0" smtClean="0">
              <a:solidFill>
                <a:srgbClr val="00B0F0"/>
              </a:solidFill>
            </a:endParaRPr>
          </a:p>
          <a:p>
            <a:r>
              <a:rPr lang="en-GB" sz="1400" dirty="0" smtClean="0">
                <a:solidFill>
                  <a:srgbClr val="00B0F0"/>
                </a:solidFill>
                <a:hlinkClick r:id="rId5"/>
              </a:rPr>
              <a:t>http://dx.doi.org/10.2471/BLT.16.176990</a:t>
            </a:r>
            <a:r>
              <a:rPr lang="en-GB" sz="14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GB" sz="1400" dirty="0" smtClean="0">
                <a:solidFill>
                  <a:srgbClr val="00B0F0"/>
                </a:solidFill>
                <a:hlinkClick r:id="rId6"/>
              </a:rPr>
              <a:t>https://www.ncbi.nlm.nih.gov/pubmed/26943629?dopt=Abstract</a:t>
            </a:r>
            <a:r>
              <a:rPr lang="en-GB" sz="1400" dirty="0" smtClean="0">
                <a:solidFill>
                  <a:srgbClr val="00B0F0"/>
                </a:solidFill>
              </a:rPr>
              <a:t> </a:t>
            </a:r>
            <a:endParaRPr lang="en-GB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815" y="181025"/>
            <a:ext cx="9433048" cy="1219200"/>
          </a:xfrm>
        </p:spPr>
        <p:txBody>
          <a:bodyPr/>
          <a:lstStyle/>
          <a:p>
            <a:r>
              <a:rPr lang="en-GB" dirty="0" smtClean="0"/>
              <a:t>How many travellers?</a:t>
            </a:r>
            <a:br>
              <a:rPr lang="en-GB" dirty="0" smtClean="0"/>
            </a:br>
            <a:r>
              <a:rPr lang="en-GB" dirty="0" smtClean="0"/>
              <a:t>(if no change in behaviour)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	</a:t>
            </a:r>
            <a:endParaRPr lang="en-GB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663799" y="1909217"/>
            <a:ext cx="9085263" cy="42048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350K visits to affected countries</a:t>
            </a:r>
          </a:p>
          <a:p>
            <a:pPr lvl="1"/>
            <a:r>
              <a:rPr lang="en-GB" sz="2800" b="1" dirty="0" smtClean="0"/>
              <a:t>16-44 females , 2013</a:t>
            </a:r>
          </a:p>
          <a:p>
            <a:pPr lvl="1"/>
            <a:r>
              <a:rPr lang="en-GB" sz="2800" b="1" dirty="0" smtClean="0"/>
              <a:t>46% Caribbean</a:t>
            </a:r>
          </a:p>
          <a:p>
            <a:pPr lvl="1"/>
            <a:r>
              <a:rPr lang="en-GB" sz="2800" b="1" dirty="0" smtClean="0"/>
              <a:t>~8500 from Wales</a:t>
            </a:r>
          </a:p>
          <a:p>
            <a:pPr lvl="1"/>
            <a:endParaRPr lang="en-GB" sz="2800" b="1" dirty="0" smtClean="0"/>
          </a:p>
          <a:p>
            <a:pPr lvl="1">
              <a:buNone/>
            </a:pPr>
            <a:endParaRPr lang="en-GB" b="1" dirty="0" smtClean="0"/>
          </a:p>
          <a:p>
            <a:r>
              <a:rPr lang="en-GB" sz="1400" dirty="0" smtClean="0"/>
              <a:t>Note conception rate ~7% in this age group, assuming no change in behaviour/travel</a:t>
            </a:r>
          </a:p>
          <a:p>
            <a:r>
              <a:rPr lang="en-GB" sz="1400" dirty="0" smtClean="0"/>
              <a:t>Office for National Statistics [Internet]. Travel Trends – Section 5 UK Residents Visits Abroad, 2013, 5.09– [cited 2016-Feb-01]. Available from: &lt;</a:t>
            </a:r>
            <a:r>
              <a:rPr lang="en-GB" sz="1400" u="sng" dirty="0" smtClean="0">
                <a:hlinkClick r:id="rId2"/>
              </a:rPr>
              <a:t>http://www.ons.gov.uk/ons/rel/ott/travel-trends/2013/rft-travel-trends--section-5-uk-residents-abroad--2013.xls</a:t>
            </a:r>
            <a:r>
              <a:rPr lang="en-GB" sz="1400" dirty="0" smtClean="0"/>
              <a:t>&gt;</a:t>
            </a:r>
            <a:endParaRPr lang="en-GB" sz="1400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Imported UK cases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244 cases (to 26/10/2016)</a:t>
            </a:r>
          </a:p>
          <a:p>
            <a:r>
              <a:rPr lang="en-GB" dirty="0" smtClean="0"/>
              <a:t>Mainly from Caribbean travel</a:t>
            </a:r>
          </a:p>
          <a:p>
            <a:pPr>
              <a:buNone/>
            </a:pPr>
            <a:endParaRPr lang="en-GB" dirty="0" smtClean="0"/>
          </a:p>
          <a:p>
            <a:r>
              <a:rPr lang="en-GB" b="1" dirty="0" smtClean="0"/>
              <a:t>Surveillance: </a:t>
            </a:r>
            <a:r>
              <a:rPr lang="en-GB" dirty="0" smtClean="0"/>
              <a:t>measure any impact to UK pregnancies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6007" y="253033"/>
            <a:ext cx="5866037" cy="600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3" ma:contentTypeDescription="Create a new document." ma:contentTypeScope="" ma:versionID="7547ec350291cd571cacc1b6e974fdfb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a0845f034361f5d02093c4f6113bf494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E10F1D-3365-4841-928D-497048551A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D3935B-92EB-4458-8D1C-3DE25A4001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25FD4E-B5C7-437B-949C-FCB0D1779999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6ba82b21-b8ae-4551-a7f0-4b25afc78e30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1769b6d0-5fe4-4170-87f4-c140bd8af99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3437</TotalTime>
  <Words>754</Words>
  <Application>Microsoft Office PowerPoint</Application>
  <PresentationFormat>Custom</PresentationFormat>
  <Paragraphs>138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ＭＳ Ｐゴシック</vt:lpstr>
      <vt:lpstr>Arial</vt:lpstr>
      <vt:lpstr>Verdana</vt:lpstr>
      <vt:lpstr>Verdana Bold</vt:lpstr>
      <vt:lpstr>Wingdings</vt:lpstr>
      <vt:lpstr>Blank Presentation</vt:lpstr>
      <vt:lpstr>Surveillance for effects of Zika virus in pregnancy</vt:lpstr>
      <vt:lpstr>Outline</vt:lpstr>
      <vt:lpstr>Zika</vt:lpstr>
      <vt:lpstr>Zika virus:affected areas</vt:lpstr>
      <vt:lpstr>Zika and pregnancy</vt:lpstr>
      <vt:lpstr>Zika in pregnancy- effects</vt:lpstr>
      <vt:lpstr>How many travellers? (if no change in behaviour)</vt:lpstr>
      <vt:lpstr>Imported UK cases to date</vt:lpstr>
      <vt:lpstr>PowerPoint Presentation</vt:lpstr>
      <vt:lpstr>UKOSS Zika surveillance</vt:lpstr>
      <vt:lpstr>BPSU</vt:lpstr>
      <vt:lpstr>BPSU Zika surveillance: Possible case definition</vt:lpstr>
      <vt:lpstr>Public Health Wales surveillance</vt:lpstr>
      <vt:lpstr>Pregnancy forms (n=7)</vt:lpstr>
      <vt:lpstr>Zika testing in Welsh patients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Main results</vt:lpstr>
      <vt:lpstr>Questions</vt:lpstr>
    </vt:vector>
  </TitlesOfParts>
  <Company>Public Health Wales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creator>Public Health Wales</dc:creator>
  <cp:lastModifiedBy>Morgane Richards (Public Health Wales - No. 2 Capital Quarter)</cp:lastModifiedBy>
  <cp:revision>282</cp:revision>
  <dcterms:created xsi:type="dcterms:W3CDTF">2010-01-28T14:43:59Z</dcterms:created>
  <dcterms:modified xsi:type="dcterms:W3CDTF">2021-02-03T11:17:09Z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</Properties>
</file>