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26"/>
  </p:handoutMasterIdLst>
  <p:sldIdLst>
    <p:sldId id="267" r:id="rId5"/>
    <p:sldId id="268" r:id="rId6"/>
    <p:sldId id="271" r:id="rId7"/>
    <p:sldId id="272" r:id="rId8"/>
    <p:sldId id="285" r:id="rId9"/>
    <p:sldId id="269" r:id="rId10"/>
    <p:sldId id="270" r:id="rId11"/>
    <p:sldId id="275" r:id="rId12"/>
    <p:sldId id="276" r:id="rId13"/>
    <p:sldId id="256" r:id="rId14"/>
    <p:sldId id="262" r:id="rId15"/>
    <p:sldId id="257" r:id="rId16"/>
    <p:sldId id="260" r:id="rId17"/>
    <p:sldId id="258" r:id="rId18"/>
    <p:sldId id="259" r:id="rId19"/>
    <p:sldId id="280" r:id="rId20"/>
    <p:sldId id="264" r:id="rId21"/>
    <p:sldId id="265" r:id="rId22"/>
    <p:sldId id="282" r:id="rId23"/>
    <p:sldId id="286" r:id="rId24"/>
    <p:sldId id="287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RYTZPSRVFIL0001\caris$\Davet\Copy%20of%20Caris\Documents\Annual%20report%202015\20151007_PregnancyOutcomesInWomen_OddsRatios_LE_v2a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RYTZPSRVFIL0001\caris$\Davet\Copy%20of%20Caris\Documents\Annual%20report%202015\20151007_PregnancyOutcomesInWomen_OddsRatios_LE_v2a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\\RYTZPSRVFIL0001\caris$\Davet\Copy%20of%20Caris\Documents\Annual%20report%202015\20151007_PregnancyOutcomesInWomen_OddsRatios_LE_v2a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\\RYTZPSRVFIL0001\caris$\Davet\Copy%20of%20Caris\Documents\Annual%20report%202015\20151007_PregnancyOutcomesInWomen_OddsRatios_LE_v2a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252340317955012E-2"/>
          <c:y val="1.784741235357129E-2"/>
          <c:w val="0.91262289966625298"/>
          <c:h val="0.76263714489182821"/>
        </c:manualLayout>
      </c:layout>
      <c:scatterChart>
        <c:scatterStyle val="lineMarker"/>
        <c:varyColors val="0"/>
        <c:ser>
          <c:idx val="0"/>
          <c:order val="0"/>
          <c:tx>
            <c:strRef>
              <c:f>Chart!$C$3</c:f>
              <c:strCache>
                <c:ptCount val="1"/>
                <c:pt idx="0">
                  <c:v>OR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307600"/>
              </a:solidFill>
            </c:spPr>
          </c:marker>
          <c:errBars>
            <c:errDir val="x"/>
            <c:errBarType val="both"/>
            <c:errValType val="cust"/>
            <c:noEndCap val="0"/>
            <c:plus>
              <c:numRef>
                <c:f>Chart!$G$4:$G$7</c:f>
                <c:numCache>
                  <c:formatCode>General</c:formatCode>
                  <c:ptCount val="4"/>
                  <c:pt idx="0">
                    <c:v>1.29</c:v>
                  </c:pt>
                  <c:pt idx="1">
                    <c:v>0.32000000000000062</c:v>
                  </c:pt>
                  <c:pt idx="2">
                    <c:v>0.42000000000000032</c:v>
                  </c:pt>
                  <c:pt idx="3">
                    <c:v>1.41</c:v>
                  </c:pt>
                </c:numCache>
              </c:numRef>
            </c:plus>
            <c:minus>
              <c:numRef>
                <c:f>Chart!$F$4:$F$7</c:f>
                <c:numCache>
                  <c:formatCode>General</c:formatCode>
                  <c:ptCount val="4"/>
                  <c:pt idx="0">
                    <c:v>1.0299999999999963</c:v>
                  </c:pt>
                  <c:pt idx="1">
                    <c:v>0.26</c:v>
                  </c:pt>
                  <c:pt idx="2">
                    <c:v>0.3300000000000009</c:v>
                  </c:pt>
                  <c:pt idx="3">
                    <c:v>0.8</c:v>
                  </c:pt>
                </c:numCache>
              </c:numRef>
            </c:minus>
            <c:spPr>
              <a:ln w="25400">
                <a:solidFill>
                  <a:schemeClr val="tx1"/>
                </a:solidFill>
              </a:ln>
            </c:spPr>
          </c:errBars>
          <c:xVal>
            <c:numRef>
              <c:f>Chart!$C$4:$C$7</c:f>
              <c:numCache>
                <c:formatCode>General</c:formatCode>
                <c:ptCount val="4"/>
                <c:pt idx="0">
                  <c:v>4.72</c:v>
                </c:pt>
                <c:pt idx="1">
                  <c:v>1.35</c:v>
                </c:pt>
                <c:pt idx="2">
                  <c:v>1.55</c:v>
                </c:pt>
                <c:pt idx="3">
                  <c:v>1.81</c:v>
                </c:pt>
              </c:numCache>
            </c:numRef>
          </c:xVal>
          <c:yVal>
            <c:numRef>
              <c:f>Chart!$B$4:$B$7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B4-41F8-9E5D-6C61CAF0F194}"/>
            </c:ext>
          </c:extLst>
        </c:ser>
        <c:ser>
          <c:idx val="1"/>
          <c:order val="1"/>
          <c:spPr>
            <a:ln w="158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Chart!$H$4:$H$7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Chart!$I$4:$I$7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4B4-41F8-9E5D-6C61CAF0F1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864384"/>
        <c:axId val="92305280"/>
      </c:scatterChart>
      <c:valAx>
        <c:axId val="82864384"/>
        <c:scaling>
          <c:logBase val="10"/>
          <c:orientation val="minMax"/>
          <c:min val="0.1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>
                    <a:latin typeface="Verdana" pitchFamily="34" charset="0"/>
                  </a:rPr>
                  <a:t>Odds</a:t>
                </a:r>
                <a:r>
                  <a:rPr lang="en-GB" sz="1800" baseline="0">
                    <a:latin typeface="Verdana" pitchFamily="34" charset="0"/>
                  </a:rPr>
                  <a:t> Ratio (log scale)</a:t>
                </a:r>
                <a:endParaRPr lang="en-GB" sz="1800">
                  <a:latin typeface="Verdana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in"/>
        <c:tickLblPos val="nextTo"/>
        <c:spPr>
          <a:ln w="34925"/>
        </c:spPr>
        <c:txPr>
          <a:bodyPr/>
          <a:lstStyle/>
          <a:p>
            <a:pPr>
              <a:defRPr sz="1600" b="1" i="0" baseline="0">
                <a:latin typeface="Verdana" pitchFamily="34" charset="0"/>
              </a:defRPr>
            </a:pPr>
            <a:endParaRPr lang="en-US"/>
          </a:p>
        </c:txPr>
        <c:crossAx val="92305280"/>
        <c:crosses val="autoZero"/>
        <c:crossBetween val="midCat"/>
      </c:valAx>
      <c:valAx>
        <c:axId val="92305280"/>
        <c:scaling>
          <c:orientation val="minMax"/>
          <c:max val="8"/>
        </c:scaling>
        <c:delete val="0"/>
        <c:axPos val="l"/>
        <c:numFmt formatCode="General" sourceLinked="1"/>
        <c:majorTickMark val="out"/>
        <c:minorTickMark val="none"/>
        <c:tickLblPos val="none"/>
        <c:crossAx val="82864384"/>
        <c:crossesAt val="0.1"/>
        <c:crossBetween val="midCat"/>
        <c:majorUnit val="2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252340317955012E-2"/>
          <c:y val="1.784741235357129E-2"/>
          <c:w val="0.91262289966625298"/>
          <c:h val="0.76263714489182821"/>
        </c:manualLayout>
      </c:layout>
      <c:scatterChart>
        <c:scatterStyle val="lineMarker"/>
        <c:varyColors val="0"/>
        <c:ser>
          <c:idx val="0"/>
          <c:order val="0"/>
          <c:tx>
            <c:strRef>
              <c:f>Chart!$C$3</c:f>
              <c:strCache>
                <c:ptCount val="1"/>
                <c:pt idx="0">
                  <c:v>OR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307600"/>
              </a:solidFill>
            </c:spPr>
          </c:marker>
          <c:errBars>
            <c:errDir val="x"/>
            <c:errBarType val="both"/>
            <c:errValType val="cust"/>
            <c:noEndCap val="0"/>
            <c:plus>
              <c:numRef>
                <c:f>Chart!$G$4:$G$7</c:f>
                <c:numCache>
                  <c:formatCode>General</c:formatCode>
                  <c:ptCount val="4"/>
                  <c:pt idx="0">
                    <c:v>1.29</c:v>
                  </c:pt>
                  <c:pt idx="1">
                    <c:v>0.32000000000000062</c:v>
                  </c:pt>
                  <c:pt idx="2">
                    <c:v>0.42000000000000032</c:v>
                  </c:pt>
                  <c:pt idx="3">
                    <c:v>1.41</c:v>
                  </c:pt>
                </c:numCache>
              </c:numRef>
            </c:plus>
            <c:minus>
              <c:numRef>
                <c:f>Chart!$F$4:$F$7</c:f>
                <c:numCache>
                  <c:formatCode>General</c:formatCode>
                  <c:ptCount val="4"/>
                  <c:pt idx="0">
                    <c:v>1.0299999999999963</c:v>
                  </c:pt>
                  <c:pt idx="1">
                    <c:v>0.26</c:v>
                  </c:pt>
                  <c:pt idx="2">
                    <c:v>0.3300000000000009</c:v>
                  </c:pt>
                  <c:pt idx="3">
                    <c:v>0.8</c:v>
                  </c:pt>
                </c:numCache>
              </c:numRef>
            </c:minus>
            <c:spPr>
              <a:ln w="25400">
                <a:solidFill>
                  <a:schemeClr val="tx1"/>
                </a:solidFill>
              </a:ln>
            </c:spPr>
          </c:errBars>
          <c:xVal>
            <c:numRef>
              <c:f>Chart!$C$4:$C$7</c:f>
              <c:numCache>
                <c:formatCode>General</c:formatCode>
                <c:ptCount val="4"/>
                <c:pt idx="0">
                  <c:v>4.72</c:v>
                </c:pt>
                <c:pt idx="1">
                  <c:v>1.35</c:v>
                </c:pt>
                <c:pt idx="2">
                  <c:v>1.55</c:v>
                </c:pt>
                <c:pt idx="3">
                  <c:v>1.81</c:v>
                </c:pt>
              </c:numCache>
            </c:numRef>
          </c:xVal>
          <c:yVal>
            <c:numRef>
              <c:f>Chart!$B$4:$B$7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772-4BA3-8BAB-247A52F7BB11}"/>
            </c:ext>
          </c:extLst>
        </c:ser>
        <c:ser>
          <c:idx val="1"/>
          <c:order val="1"/>
          <c:spPr>
            <a:ln w="158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Chart!$H$4:$H$7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Chart!$I$4:$I$7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772-4BA3-8BAB-247A52F7BB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973312"/>
        <c:axId val="145766272"/>
      </c:scatterChart>
      <c:valAx>
        <c:axId val="92973312"/>
        <c:scaling>
          <c:logBase val="10"/>
          <c:orientation val="minMax"/>
          <c:min val="0.1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>
                    <a:latin typeface="Verdana" pitchFamily="34" charset="0"/>
                  </a:rPr>
                  <a:t>Odds</a:t>
                </a:r>
                <a:r>
                  <a:rPr lang="en-GB" sz="1800" baseline="0">
                    <a:latin typeface="Verdana" pitchFamily="34" charset="0"/>
                  </a:rPr>
                  <a:t> Ratio (log scale)</a:t>
                </a:r>
                <a:endParaRPr lang="en-GB" sz="1800">
                  <a:latin typeface="Verdana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in"/>
        <c:tickLblPos val="nextTo"/>
        <c:spPr>
          <a:ln w="34925"/>
        </c:spPr>
        <c:txPr>
          <a:bodyPr/>
          <a:lstStyle/>
          <a:p>
            <a:pPr>
              <a:defRPr sz="1600" b="1" i="0" baseline="0">
                <a:latin typeface="Verdana" pitchFamily="34" charset="0"/>
              </a:defRPr>
            </a:pPr>
            <a:endParaRPr lang="en-US"/>
          </a:p>
        </c:txPr>
        <c:crossAx val="145766272"/>
        <c:crosses val="autoZero"/>
        <c:crossBetween val="midCat"/>
      </c:valAx>
      <c:valAx>
        <c:axId val="145766272"/>
        <c:scaling>
          <c:orientation val="minMax"/>
          <c:max val="8"/>
        </c:scaling>
        <c:delete val="0"/>
        <c:axPos val="l"/>
        <c:numFmt formatCode="General" sourceLinked="1"/>
        <c:majorTickMark val="out"/>
        <c:minorTickMark val="none"/>
        <c:tickLblPos val="none"/>
        <c:crossAx val="92973312"/>
        <c:crossesAt val="0.1"/>
        <c:crossBetween val="midCat"/>
        <c:majorUnit val="2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8252340317955012E-2"/>
          <c:y val="1.784741235357129E-2"/>
          <c:w val="0.91262289966625298"/>
          <c:h val="0.76263714489182821"/>
        </c:manualLayout>
      </c:layout>
      <c:scatterChart>
        <c:scatterStyle val="lineMarker"/>
        <c:varyColors val="0"/>
        <c:ser>
          <c:idx val="0"/>
          <c:order val="0"/>
          <c:tx>
            <c:strRef>
              <c:f>Chart!$C$3</c:f>
              <c:strCache>
                <c:ptCount val="1"/>
                <c:pt idx="0">
                  <c:v>OR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307600"/>
              </a:solidFill>
            </c:spPr>
          </c:marker>
          <c:errBars>
            <c:errDir val="x"/>
            <c:errBarType val="both"/>
            <c:errValType val="cust"/>
            <c:noEndCap val="0"/>
            <c:plus>
              <c:numRef>
                <c:f>Chart!$G$4:$G$7</c:f>
                <c:numCache>
                  <c:formatCode>General</c:formatCode>
                  <c:ptCount val="4"/>
                  <c:pt idx="0">
                    <c:v>1.29</c:v>
                  </c:pt>
                  <c:pt idx="1">
                    <c:v>0.32000000000000062</c:v>
                  </c:pt>
                  <c:pt idx="2">
                    <c:v>0.42000000000000032</c:v>
                  </c:pt>
                  <c:pt idx="3">
                    <c:v>1.41</c:v>
                  </c:pt>
                </c:numCache>
              </c:numRef>
            </c:plus>
            <c:minus>
              <c:numRef>
                <c:f>Chart!$F$4:$F$7</c:f>
                <c:numCache>
                  <c:formatCode>General</c:formatCode>
                  <c:ptCount val="4"/>
                  <c:pt idx="0">
                    <c:v>1.0299999999999963</c:v>
                  </c:pt>
                  <c:pt idx="1">
                    <c:v>0.26</c:v>
                  </c:pt>
                  <c:pt idx="2">
                    <c:v>0.3300000000000009</c:v>
                  </c:pt>
                  <c:pt idx="3">
                    <c:v>0.8</c:v>
                  </c:pt>
                </c:numCache>
              </c:numRef>
            </c:minus>
            <c:spPr>
              <a:ln w="25400">
                <a:solidFill>
                  <a:schemeClr val="tx1"/>
                </a:solidFill>
              </a:ln>
            </c:spPr>
          </c:errBars>
          <c:xVal>
            <c:numRef>
              <c:f>Chart!$C$4:$C$7</c:f>
              <c:numCache>
                <c:formatCode>General</c:formatCode>
                <c:ptCount val="4"/>
                <c:pt idx="0">
                  <c:v>4.72</c:v>
                </c:pt>
                <c:pt idx="1">
                  <c:v>1.35</c:v>
                </c:pt>
                <c:pt idx="2">
                  <c:v>1.55</c:v>
                </c:pt>
                <c:pt idx="3">
                  <c:v>1.81</c:v>
                </c:pt>
              </c:numCache>
            </c:numRef>
          </c:xVal>
          <c:yVal>
            <c:numRef>
              <c:f>Chart!$B$4:$B$7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65F-42CC-8F45-547B914F133F}"/>
            </c:ext>
          </c:extLst>
        </c:ser>
        <c:ser>
          <c:idx val="1"/>
          <c:order val="1"/>
          <c:spPr>
            <a:ln w="158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Chart!$H$4:$H$7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Chart!$I$4:$I$7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65F-42CC-8F45-547B914F13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132224"/>
        <c:axId val="110421120"/>
      </c:scatterChart>
      <c:valAx>
        <c:axId val="110132224"/>
        <c:scaling>
          <c:logBase val="10"/>
          <c:orientation val="minMax"/>
          <c:min val="0.1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>
                    <a:latin typeface="Verdana" pitchFamily="34" charset="0"/>
                  </a:rPr>
                  <a:t>Odds</a:t>
                </a:r>
                <a:r>
                  <a:rPr lang="en-GB" sz="1800" baseline="0">
                    <a:latin typeface="Verdana" pitchFamily="34" charset="0"/>
                  </a:rPr>
                  <a:t> Ratio (log scale)</a:t>
                </a:r>
                <a:endParaRPr lang="en-GB" sz="1800">
                  <a:latin typeface="Verdana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in"/>
        <c:tickLblPos val="nextTo"/>
        <c:spPr>
          <a:ln w="34925"/>
        </c:spPr>
        <c:txPr>
          <a:bodyPr/>
          <a:lstStyle/>
          <a:p>
            <a:pPr>
              <a:defRPr sz="1600" b="1" i="0" baseline="0">
                <a:latin typeface="Verdana" pitchFamily="34" charset="0"/>
              </a:defRPr>
            </a:pPr>
            <a:endParaRPr lang="en-US"/>
          </a:p>
        </c:txPr>
        <c:crossAx val="110421120"/>
        <c:crosses val="autoZero"/>
        <c:crossBetween val="midCat"/>
      </c:valAx>
      <c:valAx>
        <c:axId val="110421120"/>
        <c:scaling>
          <c:orientation val="minMax"/>
          <c:max val="8"/>
        </c:scaling>
        <c:delete val="0"/>
        <c:axPos val="l"/>
        <c:numFmt formatCode="General" sourceLinked="1"/>
        <c:majorTickMark val="out"/>
        <c:minorTickMark val="none"/>
        <c:tickLblPos val="none"/>
        <c:crossAx val="110132224"/>
        <c:crossesAt val="0.1"/>
        <c:crossBetween val="midCat"/>
        <c:majorUnit val="2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111101370288378"/>
          <c:y val="1.2068338256577679E-2"/>
          <c:w val="0.82612642576645356"/>
          <c:h val="0.76263714489182821"/>
        </c:manualLayout>
      </c:layout>
      <c:scatterChart>
        <c:scatterStyle val="lineMarker"/>
        <c:varyColors val="0"/>
        <c:ser>
          <c:idx val="0"/>
          <c:order val="0"/>
          <c:tx>
            <c:strRef>
              <c:f>Chart!$C$3</c:f>
              <c:strCache>
                <c:ptCount val="1"/>
                <c:pt idx="0">
                  <c:v>OR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307600"/>
              </a:solidFill>
            </c:spPr>
          </c:marker>
          <c:errBars>
            <c:errDir val="x"/>
            <c:errBarType val="both"/>
            <c:errValType val="cust"/>
            <c:noEndCap val="0"/>
            <c:plus>
              <c:numRef>
                <c:f>Chart!$G$4:$G$7</c:f>
                <c:numCache>
                  <c:formatCode>General</c:formatCode>
                  <c:ptCount val="4"/>
                  <c:pt idx="0">
                    <c:v>1.29</c:v>
                  </c:pt>
                  <c:pt idx="1">
                    <c:v>0.32000000000000062</c:v>
                  </c:pt>
                  <c:pt idx="2">
                    <c:v>0.42000000000000032</c:v>
                  </c:pt>
                  <c:pt idx="3">
                    <c:v>1.41</c:v>
                  </c:pt>
                </c:numCache>
              </c:numRef>
            </c:plus>
            <c:minus>
              <c:numRef>
                <c:f>Chart!$F$4:$F$7</c:f>
                <c:numCache>
                  <c:formatCode>General</c:formatCode>
                  <c:ptCount val="4"/>
                  <c:pt idx="0">
                    <c:v>1.0299999999999963</c:v>
                  </c:pt>
                  <c:pt idx="1">
                    <c:v>0.26</c:v>
                  </c:pt>
                  <c:pt idx="2">
                    <c:v>0.3300000000000009</c:v>
                  </c:pt>
                  <c:pt idx="3">
                    <c:v>0.8</c:v>
                  </c:pt>
                </c:numCache>
              </c:numRef>
            </c:minus>
            <c:spPr>
              <a:ln w="25400">
                <a:solidFill>
                  <a:schemeClr val="tx1"/>
                </a:solidFill>
              </a:ln>
            </c:spPr>
          </c:errBars>
          <c:xVal>
            <c:numRef>
              <c:f>Chart!$C$4:$C$7</c:f>
              <c:numCache>
                <c:formatCode>General</c:formatCode>
                <c:ptCount val="4"/>
                <c:pt idx="0">
                  <c:v>4.72</c:v>
                </c:pt>
                <c:pt idx="1">
                  <c:v>1.35</c:v>
                </c:pt>
                <c:pt idx="2">
                  <c:v>1.55</c:v>
                </c:pt>
                <c:pt idx="3">
                  <c:v>1.81</c:v>
                </c:pt>
              </c:numCache>
            </c:numRef>
          </c:xVal>
          <c:yVal>
            <c:numRef>
              <c:f>Chart!$B$4:$B$7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6E-4B48-825B-AA5E9B93DA1F}"/>
            </c:ext>
          </c:extLst>
        </c:ser>
        <c:ser>
          <c:idx val="1"/>
          <c:order val="1"/>
          <c:spPr>
            <a:ln w="1587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Chart!$H$4:$H$7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xVal>
          <c:yVal>
            <c:numRef>
              <c:f>Chart!$I$4:$I$7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76E-4B48-825B-AA5E9B93DA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095040"/>
        <c:axId val="110032000"/>
      </c:scatterChart>
      <c:valAx>
        <c:axId val="97095040"/>
        <c:scaling>
          <c:logBase val="10"/>
          <c:orientation val="minMax"/>
          <c:min val="0.1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GB" sz="1800">
                    <a:latin typeface="Verdana" pitchFamily="34" charset="0"/>
                  </a:rPr>
                  <a:t>Odds</a:t>
                </a:r>
                <a:r>
                  <a:rPr lang="en-GB" sz="1800" baseline="0">
                    <a:latin typeface="Verdana" pitchFamily="34" charset="0"/>
                  </a:rPr>
                  <a:t> Ratio (log scale)</a:t>
                </a:r>
                <a:endParaRPr lang="en-GB" sz="1800">
                  <a:latin typeface="Verdana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in"/>
        <c:tickLblPos val="nextTo"/>
        <c:spPr>
          <a:ln w="34925"/>
        </c:spPr>
        <c:txPr>
          <a:bodyPr/>
          <a:lstStyle/>
          <a:p>
            <a:pPr>
              <a:defRPr sz="1600" b="1" i="0" baseline="0">
                <a:latin typeface="Verdana" pitchFamily="34" charset="0"/>
              </a:defRPr>
            </a:pPr>
            <a:endParaRPr lang="en-US"/>
          </a:p>
        </c:txPr>
        <c:crossAx val="110032000"/>
        <c:crosses val="autoZero"/>
        <c:crossBetween val="midCat"/>
      </c:valAx>
      <c:valAx>
        <c:axId val="110032000"/>
        <c:scaling>
          <c:orientation val="minMax"/>
          <c:max val="8"/>
        </c:scaling>
        <c:delete val="0"/>
        <c:axPos val="l"/>
        <c:numFmt formatCode="General" sourceLinked="1"/>
        <c:majorTickMark val="out"/>
        <c:minorTickMark val="none"/>
        <c:tickLblPos val="none"/>
        <c:crossAx val="97095040"/>
        <c:crossesAt val="0.1"/>
        <c:crossBetween val="midCat"/>
        <c:majorUnit val="2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0.50196</cdr:x>
      <cdr:y>0.18555</cdr:y>
    </cdr:from>
    <cdr:to>
      <cdr:x>0.60939</cdr:x>
      <cdr:y>0.29172</cdr:y>
    </cdr:to>
    <cdr:sp macro="" textlink="">
      <cdr:nvSpPr>
        <cdr:cNvPr id="2" name="TextBox 36"/>
        <cdr:cNvSpPr txBox="1"/>
      </cdr:nvSpPr>
      <cdr:spPr>
        <a:xfrm xmlns:a="http://schemas.openxmlformats.org/drawingml/2006/main">
          <a:off x="3990109" y="914400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1.35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0.75294</cdr:x>
      <cdr:y>0.00422</cdr:y>
    </cdr:from>
    <cdr:to>
      <cdr:x>0.86037</cdr:x>
      <cdr:y>0.11039</cdr:y>
    </cdr:to>
    <cdr:sp macro="" textlink="">
      <cdr:nvSpPr>
        <cdr:cNvPr id="3" name="TextBox 37"/>
        <cdr:cNvSpPr txBox="1"/>
      </cdr:nvSpPr>
      <cdr:spPr>
        <a:xfrm xmlns:a="http://schemas.openxmlformats.org/drawingml/2006/main">
          <a:off x="5985164" y="20782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4.72</a:t>
          </a:r>
          <a:endParaRPr lang="en-GB" sz="28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0.50196</cdr:x>
      <cdr:y>0.18555</cdr:y>
    </cdr:from>
    <cdr:to>
      <cdr:x>0.60939</cdr:x>
      <cdr:y>0.29172</cdr:y>
    </cdr:to>
    <cdr:sp macro="" textlink="">
      <cdr:nvSpPr>
        <cdr:cNvPr id="2" name="TextBox 36"/>
        <cdr:cNvSpPr txBox="1"/>
      </cdr:nvSpPr>
      <cdr:spPr>
        <a:xfrm xmlns:a="http://schemas.openxmlformats.org/drawingml/2006/main">
          <a:off x="3990109" y="914400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1.35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0.75294</cdr:x>
      <cdr:y>0.00422</cdr:y>
    </cdr:from>
    <cdr:to>
      <cdr:x>0.86037</cdr:x>
      <cdr:y>0.11039</cdr:y>
    </cdr:to>
    <cdr:sp macro="" textlink="">
      <cdr:nvSpPr>
        <cdr:cNvPr id="3" name="TextBox 37"/>
        <cdr:cNvSpPr txBox="1"/>
      </cdr:nvSpPr>
      <cdr:spPr>
        <a:xfrm xmlns:a="http://schemas.openxmlformats.org/drawingml/2006/main">
          <a:off x="5985164" y="20782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4.72</a:t>
          </a:r>
          <a:endParaRPr lang="en-GB" sz="2800" b="1" dirty="0">
            <a:solidFill>
              <a:srgbClr val="FF000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0.50196</cdr:x>
      <cdr:y>0.18555</cdr:y>
    </cdr:from>
    <cdr:to>
      <cdr:x>0.60939</cdr:x>
      <cdr:y>0.29172</cdr:y>
    </cdr:to>
    <cdr:sp macro="" textlink="">
      <cdr:nvSpPr>
        <cdr:cNvPr id="2" name="TextBox 36"/>
        <cdr:cNvSpPr txBox="1"/>
      </cdr:nvSpPr>
      <cdr:spPr>
        <a:xfrm xmlns:a="http://schemas.openxmlformats.org/drawingml/2006/main">
          <a:off x="3990109" y="914400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1.35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0.75294</cdr:x>
      <cdr:y>0.00422</cdr:y>
    </cdr:from>
    <cdr:to>
      <cdr:x>0.86037</cdr:x>
      <cdr:y>0.11039</cdr:y>
    </cdr:to>
    <cdr:sp macro="" textlink="">
      <cdr:nvSpPr>
        <cdr:cNvPr id="3" name="TextBox 37"/>
        <cdr:cNvSpPr txBox="1"/>
      </cdr:nvSpPr>
      <cdr:spPr>
        <a:xfrm xmlns:a="http://schemas.openxmlformats.org/drawingml/2006/main">
          <a:off x="5985164" y="20782"/>
          <a:ext cx="85393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4.72</a:t>
          </a:r>
          <a:endParaRPr lang="en-GB" sz="2800" b="1" dirty="0">
            <a:solidFill>
              <a:srgbClr val="FF00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0.5422</cdr:x>
      <cdr:y>0.17334</cdr:y>
    </cdr:from>
    <cdr:to>
      <cdr:x>0.75721</cdr:x>
      <cdr:y>0.29239</cdr:y>
    </cdr:to>
    <cdr:sp macro="" textlink="">
      <cdr:nvSpPr>
        <cdr:cNvPr id="2" name="TextBox 36"/>
        <cdr:cNvSpPr txBox="1"/>
      </cdr:nvSpPr>
      <cdr:spPr>
        <a:xfrm xmlns:a="http://schemas.openxmlformats.org/drawingml/2006/main">
          <a:off x="3240832" y="761870"/>
          <a:ext cx="128510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1.35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0.75294</cdr:x>
      <cdr:y>0</cdr:y>
    </cdr:from>
    <cdr:to>
      <cdr:x>1</cdr:x>
      <cdr:y>0.11905</cdr:y>
    </cdr:to>
    <cdr:sp macro="" textlink="">
      <cdr:nvSpPr>
        <cdr:cNvPr id="3" name="TextBox 37"/>
        <cdr:cNvSpPr txBox="1"/>
      </cdr:nvSpPr>
      <cdr:spPr>
        <a:xfrm xmlns:a="http://schemas.openxmlformats.org/drawingml/2006/main">
          <a:off x="3630314" y="0"/>
          <a:ext cx="1191204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1pPr>
          <a:lvl2pPr marL="123983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2pPr>
          <a:lvl3pPr marL="247967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3pPr>
          <a:lvl4pPr marL="371950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4pPr>
          <a:lvl5pPr marL="495934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5pPr>
          <a:lvl6pPr marL="619917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6pPr>
          <a:lvl7pPr marL="743901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7pPr>
          <a:lvl8pPr marL="8678845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8pPr>
          <a:lvl9pPr marL="9918680" algn="l" defTabSz="2479670" rtl="0" eaLnBrk="1" latinLnBrk="0" hangingPunct="1">
            <a:defRPr sz="4881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4.72</a:t>
          </a:r>
          <a:endParaRPr lang="en-GB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0.55425</cdr:x>
      <cdr:y>0.36995</cdr:y>
    </cdr:from>
    <cdr:to>
      <cdr:x>0.67472</cdr:x>
      <cdr:y>0.50102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312840" y="1625966"/>
          <a:ext cx="72008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2800" b="1" dirty="0" smtClean="0">
              <a:solidFill>
                <a:srgbClr val="FF0000"/>
              </a:solidFill>
            </a:rPr>
            <a:t>1.55</a:t>
          </a:r>
          <a:endParaRPr lang="en-GB" sz="2800" b="1" dirty="0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8685602-CB3E-48E5-8362-33A2F66B04CB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4638705-F49F-45BB-B97A-E95ADDD6D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B89F7-E6EE-4420-A3ED-D0B451827CCC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51585-FD57-42AD-8CB6-FBE2064065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92F2B-E2E4-4AF1-9AAB-A8B6AF3C90E6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908AE-F66F-4829-8923-A4D5799AC2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EC07F-C464-46DA-93CB-3895095412DF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C0C7-9435-45F2-A0C3-3A14ED5518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High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g_slide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535613"/>
            <a:ext cx="3794125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47675" y="185739"/>
            <a:ext cx="8239125" cy="9207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Content Placeholder 20"/>
          <p:cNvSpPr>
            <a:spLocks noGrp="1"/>
          </p:cNvSpPr>
          <p:nvPr>
            <p:ph sz="quarter" idx="17"/>
          </p:nvPr>
        </p:nvSpPr>
        <p:spPr>
          <a:xfrm>
            <a:off x="449263" y="1289829"/>
            <a:ext cx="8250237" cy="487125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263525" indent="-263525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200" baseline="0">
                <a:solidFill>
                  <a:schemeClr val="tx1"/>
                </a:solidFill>
                <a:latin typeface="Arial" pitchFamily="34" charset="0"/>
              </a:defRPr>
            </a:lvl2pPr>
            <a:lvl3pPr marL="536575" indent="-273050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811213" indent="-274638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100">
                <a:solidFill>
                  <a:schemeClr val="tx1"/>
                </a:solidFill>
                <a:latin typeface="Arial" pitchFamily="34" charset="0"/>
              </a:defRPr>
            </a:lvl4pPr>
            <a:lvl5pPr marL="1074738" indent="-263525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050">
                <a:solidFill>
                  <a:schemeClr val="tx1"/>
                </a:solidFill>
                <a:latin typeface="Arial" pitchFamily="34" charset="0"/>
              </a:defRPr>
            </a:lvl5pPr>
            <a:lvl6pPr marL="1136650" indent="-215900">
              <a:spcBef>
                <a:spcPts val="500"/>
              </a:spcBef>
              <a:buClr>
                <a:schemeClr val="accent1"/>
              </a:buClr>
              <a:buSzPct val="100000"/>
              <a:buFont typeface="Verdana" pitchFamily="34" charset="0"/>
              <a:buChar char="•"/>
              <a:defRPr sz="1050" baseline="0">
                <a:solidFill>
                  <a:schemeClr val="tx1"/>
                </a:solidFill>
              </a:defRPr>
            </a:lvl6pPr>
            <a:lvl7pPr marL="1343025" indent="-228600"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Verdana" pitchFamily="34" charset="0"/>
              <a:buChar char="•"/>
              <a:defRPr sz="1400" baseline="0">
                <a:solidFill>
                  <a:schemeClr val="tx1"/>
                </a:solidFill>
              </a:defRPr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4183063" y="6516688"/>
            <a:ext cx="777875" cy="241300"/>
          </a:xfrm>
        </p:spPr>
        <p:txBody>
          <a:bodyPr wrap="non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100">
                <a:solidFill>
                  <a:srgbClr val="666666"/>
                </a:solidFill>
                <a:cs typeface="Arial" charset="0"/>
              </a:defRPr>
            </a:lvl1pPr>
          </a:lstStyle>
          <a:p>
            <a:pPr>
              <a:defRPr/>
            </a:pPr>
            <a:fld id="{C42F0A23-8E1D-4A94-84EC-CBAC3DE4F0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g_slide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535613"/>
            <a:ext cx="3794125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47675" y="185739"/>
            <a:ext cx="8239125" cy="9207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1" name="Content Placeholder 20"/>
          <p:cNvSpPr>
            <a:spLocks noGrp="1"/>
          </p:cNvSpPr>
          <p:nvPr>
            <p:ph sz="quarter" idx="17"/>
          </p:nvPr>
        </p:nvSpPr>
        <p:spPr>
          <a:xfrm>
            <a:off x="449264" y="1266825"/>
            <a:ext cx="3956050" cy="4886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None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263525" indent="-263525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baseline="0">
                <a:solidFill>
                  <a:schemeClr val="tx1"/>
                </a:solidFill>
                <a:latin typeface="Arial" pitchFamily="34" charset="0"/>
              </a:defRPr>
            </a:lvl2pPr>
            <a:lvl3pPr marL="536575" indent="-27305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</a:defRPr>
            </a:lvl3pPr>
            <a:lvl4pPr marL="811213" indent="-274638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1074738" indent="-263525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1136650" indent="-215900">
              <a:spcBef>
                <a:spcPts val="500"/>
              </a:spcBef>
              <a:buClr>
                <a:schemeClr val="accent1"/>
              </a:buClr>
              <a:buSzPct val="100000"/>
              <a:buFont typeface="Verdana" pitchFamily="34" charset="0"/>
              <a:buChar char="•"/>
              <a:defRPr sz="1050" baseline="0">
                <a:solidFill>
                  <a:schemeClr val="tx1"/>
                </a:solidFill>
                <a:latin typeface="Arial" pitchFamily="34" charset="0"/>
              </a:defRPr>
            </a:lvl6pPr>
            <a:lvl7pPr marL="1343025" indent="-228600"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Verdana" pitchFamily="34" charset="0"/>
              <a:buChar char="•"/>
              <a:defRPr sz="1400" baseline="0">
                <a:solidFill>
                  <a:schemeClr val="tx1"/>
                </a:solidFill>
              </a:defRPr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Content Placeholder 20"/>
          <p:cNvSpPr>
            <a:spLocks noGrp="1"/>
          </p:cNvSpPr>
          <p:nvPr>
            <p:ph sz="quarter" idx="23"/>
          </p:nvPr>
        </p:nvSpPr>
        <p:spPr>
          <a:xfrm>
            <a:off x="4741416" y="1266825"/>
            <a:ext cx="3956050" cy="48863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None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263525" indent="-263525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2000" baseline="0">
                <a:solidFill>
                  <a:schemeClr val="tx1"/>
                </a:solidFill>
                <a:latin typeface="Arial" pitchFamily="34" charset="0"/>
              </a:defRPr>
            </a:lvl2pPr>
            <a:lvl3pPr marL="536575" indent="-273050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</a:defRPr>
            </a:lvl3pPr>
            <a:lvl4pPr marL="811213" indent="-274638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1074738" indent="-263525">
              <a:spcBef>
                <a:spcPts val="5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1136650" indent="-215900">
              <a:spcBef>
                <a:spcPts val="500"/>
              </a:spcBef>
              <a:buClr>
                <a:schemeClr val="accent1"/>
              </a:buClr>
              <a:buFont typeface="Verdana" pitchFamily="34" charset="0"/>
              <a:buChar char="•"/>
              <a:defRPr sz="1400" baseline="0">
                <a:solidFill>
                  <a:schemeClr val="tx1"/>
                </a:solidFill>
                <a:latin typeface="Arial" pitchFamily="34" charset="0"/>
              </a:defRPr>
            </a:lvl6pPr>
            <a:lvl7pPr marL="1343025" indent="-228600"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Verdana" pitchFamily="34" charset="0"/>
              <a:buChar char="•"/>
              <a:defRPr sz="1400" baseline="0">
                <a:solidFill>
                  <a:schemeClr val="tx1"/>
                </a:solidFill>
              </a:defRPr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4"/>
          </p:nvPr>
        </p:nvSpPr>
        <p:spPr>
          <a:xfrm>
            <a:off x="4183063" y="6516688"/>
            <a:ext cx="777875" cy="241300"/>
          </a:xfrm>
        </p:spPr>
        <p:txBody>
          <a:bodyPr wrap="non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100">
                <a:solidFill>
                  <a:srgbClr val="666666"/>
                </a:solidFill>
                <a:cs typeface="Arial" charset="0"/>
              </a:defRPr>
            </a:lvl1pPr>
          </a:lstStyle>
          <a:p>
            <a:pPr>
              <a:defRPr/>
            </a:pPr>
            <a:fld id="{802AF1B9-2F46-42C3-8CE9-9587B609F3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33970-23C8-43FC-AB48-19111CE92EF3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514D3-FBEE-4D54-96D3-D55329A5A8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3DD22-D711-486D-B456-4C4F672F5E60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E726F-9D7E-4B02-BF1B-CEA43C05CA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C2562-5F3D-4D62-A1EA-64A200321AB1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2E68B-9D5B-4A83-958E-2E994875A6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24F1D-8842-495E-A488-86F30D304952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58C4E-D961-41EE-BAAD-6A490BB81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8D658-85D8-4BE3-9543-176660555C97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E2381-DD70-46E4-A381-E58CBC945F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FAC2E-51CF-488F-BC9F-ACAE30AF1983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C854B-7058-49AA-A4C2-119C3DDB15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765E3-5367-4E67-A344-9079787EC993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CB778-AB4E-43E0-8982-F20026173B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955A3-02EF-40FF-AEAB-9512E7F24C3A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4BE2F-9145-4EB8-8C2B-FABAAE7C11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49A9DB-30FA-4D1B-88BB-89DFE327B022}" type="datetimeFigureOut">
              <a:rPr lang="en-GB"/>
              <a:pPr>
                <a:defRPr/>
              </a:pPr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A4A9D0-9A10-4C3A-AA0D-8493F07E97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179388" y="1125538"/>
            <a:ext cx="8964612" cy="1223962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Teenage Pregnancies - Increased Risk of Congenital Anomalies?</a:t>
            </a:r>
          </a:p>
        </p:txBody>
      </p:sp>
      <p:sp>
        <p:nvSpPr>
          <p:cNvPr id="19459" name="Subtitle 2"/>
          <p:cNvSpPr>
            <a:spLocks noGrp="1"/>
          </p:cNvSpPr>
          <p:nvPr>
            <p:ph type="subTitle" idx="1"/>
          </p:nvPr>
        </p:nvSpPr>
        <p:spPr>
          <a:xfrm>
            <a:off x="107950" y="3284538"/>
            <a:ext cx="8516938" cy="3384550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b="1" dirty="0" smtClean="0">
                <a:latin typeface="Arial" charset="0"/>
                <a:cs typeface="Arial" charset="0"/>
              </a:rPr>
              <a:t> F Hodge, D Tucker, C Humphries &amp; M Morgan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b="1" dirty="0" smtClean="0">
                <a:latin typeface="Arial" charset="0"/>
                <a:cs typeface="Arial" charset="0"/>
              </a:rPr>
              <a:t>Welsh Obs &amp; Gynae Society Meeting October 2015</a:t>
            </a:r>
          </a:p>
          <a:p>
            <a:pPr eaLnBrk="1" hangingPunct="1">
              <a:spcBef>
                <a:spcPct val="0"/>
              </a:spcBef>
              <a:defRPr/>
            </a:pPr>
            <a:endParaRPr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Disorders of Sex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CARIS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650" y="225425"/>
            <a:ext cx="8140700" cy="640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DSD Guidelines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Assessment by experienced clinician</a:t>
            </a:r>
          </a:p>
          <a:p>
            <a:pPr eaLnBrk="1" hangingPunct="1"/>
            <a:r>
              <a:rPr lang="en-GB" smtClean="0"/>
              <a:t>Involve regional DSD team</a:t>
            </a:r>
          </a:p>
          <a:p>
            <a:pPr eaLnBrk="1" hangingPunct="1"/>
            <a:r>
              <a:rPr lang="en-GB" smtClean="0"/>
              <a:t>Specialist psychological support</a:t>
            </a:r>
          </a:p>
          <a:p>
            <a:pPr eaLnBrk="1" hangingPunct="1"/>
            <a:r>
              <a:rPr lang="en-GB" smtClean="0"/>
              <a:t>Parental discussion </a:t>
            </a:r>
          </a:p>
          <a:p>
            <a:pPr eaLnBrk="1" hangingPunct="1"/>
            <a:r>
              <a:rPr lang="en-GB" smtClean="0"/>
              <a:t>Research and clinical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101111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620713"/>
            <a:ext cx="6402387" cy="5545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1 in 2000 born with atypical genitalia</a:t>
            </a:r>
          </a:p>
          <a:p>
            <a:pPr eaLnBrk="1" hangingPunct="1"/>
            <a:r>
              <a:rPr lang="en-GB" smtClean="0"/>
              <a:t>Normalising surgery is common</a:t>
            </a:r>
          </a:p>
          <a:p>
            <a:pPr eaLnBrk="1" hangingPunct="1"/>
            <a:r>
              <a:rPr lang="en-GB" smtClean="0"/>
              <a:t>Limited longitudinal research on outcomes</a:t>
            </a:r>
          </a:p>
          <a:p>
            <a:pPr eaLnBrk="1" hangingPunct="1"/>
            <a:r>
              <a:rPr lang="en-GB" smtClean="0"/>
              <a:t>Parental pressure/regret</a:t>
            </a:r>
          </a:p>
          <a:p>
            <a:pPr eaLnBrk="1" hangingPunct="1"/>
            <a:r>
              <a:rPr lang="en-GB" smtClean="0"/>
              <a:t>Non surgical protocol</a:t>
            </a:r>
          </a:p>
          <a:p>
            <a:pPr eaLnBrk="1" hangingPunct="1"/>
            <a:r>
              <a:rPr lang="en-GB" smtClean="0"/>
              <a:t>Mandatory surgical audit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3573463"/>
            <a:ext cx="28082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2012 – Germany, gender can be left blank on birth certificate</a:t>
            </a:r>
          </a:p>
          <a:p>
            <a:pPr eaLnBrk="1" hangingPunct="1"/>
            <a:r>
              <a:rPr lang="en-GB" smtClean="0"/>
              <a:t>2015 – Malta has moratorium on non vital genital surgery</a:t>
            </a:r>
          </a:p>
          <a:p>
            <a:pPr eaLnBrk="1" hangingPunct="1"/>
            <a:r>
              <a:rPr lang="en-GB" smtClean="0"/>
              <a:t>2015 – ‘avoid non-consensual sex normalising medical treatements on intersex people’</a:t>
            </a:r>
          </a:p>
          <a:p>
            <a:pPr eaLnBrk="1" hangingPunct="1">
              <a:buFont typeface="Arial" charset="0"/>
              <a:buNone/>
            </a:pPr>
            <a:r>
              <a:rPr lang="en-GB" smtClean="0"/>
              <a:t>European Union Agency for Fundamental Rights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5516563"/>
            <a:ext cx="2087563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8686800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Hypospadias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16013" y="1628775"/>
          <a:ext cx="6840760" cy="2808311"/>
        </p:xfrm>
        <a:graphic>
          <a:graphicData uri="http://schemas.openxmlformats.org/drawingml/2006/table">
            <a:tbl>
              <a:tblPr/>
              <a:tblGrid>
                <a:gridCol w="2817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3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36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Type of hypospadias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Number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% of total known cases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Glanular (Q54.0)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938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78.1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Penile (Q54.1)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179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14.9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Penoscrotal (Q54.2)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67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5.6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Perineal (Q54.3)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1.4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509" name="TextBox 4"/>
          <p:cNvSpPr txBox="1">
            <a:spLocks noChangeArrowheads="1"/>
          </p:cNvSpPr>
          <p:nvPr/>
        </p:nvSpPr>
        <p:spPr bwMode="auto">
          <a:xfrm>
            <a:off x="900113" y="4797425"/>
            <a:ext cx="6556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There are an additional 501 cases where the type of hypospadias hasn’t been specified.</a:t>
            </a:r>
          </a:p>
          <a:p>
            <a:endParaRPr lang="en-GB">
              <a:latin typeface="Calibri" pitchFamily="34" charset="0"/>
            </a:endParaRPr>
          </a:p>
        </p:txBody>
      </p:sp>
      <p:pic>
        <p:nvPicPr>
          <p:cNvPr id="205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5157788"/>
            <a:ext cx="60674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Surgery for hypospadias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31913" y="1412875"/>
          <a:ext cx="6120680" cy="2952325"/>
        </p:xfrm>
        <a:graphic>
          <a:graphicData uri="http://schemas.openxmlformats.org/drawingml/2006/table">
            <a:tbl>
              <a:tblPr/>
              <a:tblGrid>
                <a:gridCol w="2020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7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2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67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Age at first surgical procedure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Number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% of cases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&lt;  2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112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26.7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&lt; 3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216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51.6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&lt; 4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13.4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&lt; 5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21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5.0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5+ years old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14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3.2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537" name="TextBox 4"/>
          <p:cNvSpPr txBox="1">
            <a:spLocks noChangeArrowheads="1"/>
          </p:cNvSpPr>
          <p:nvPr/>
        </p:nvSpPr>
        <p:spPr bwMode="auto">
          <a:xfrm>
            <a:off x="827088" y="4724400"/>
            <a:ext cx="77358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In summary this data shows that 78.3% of cases notified to CARIS have surgery before their 3</a:t>
            </a:r>
            <a:r>
              <a:rPr lang="en-GB" sz="1400" baseline="30000">
                <a:latin typeface="Calibri" pitchFamily="34" charset="0"/>
              </a:rPr>
              <a:t>rd</a:t>
            </a:r>
            <a:r>
              <a:rPr lang="en-GB" sz="1400">
                <a:latin typeface="Calibri" pitchFamily="34" charset="0"/>
              </a:rPr>
              <a:t> birthday.</a:t>
            </a:r>
          </a:p>
          <a:p>
            <a:endParaRPr lang="en-GB">
              <a:latin typeface="Calibri" pitchFamily="34" charset="0"/>
            </a:endParaRPr>
          </a:p>
        </p:txBody>
      </p:sp>
      <p:pic>
        <p:nvPicPr>
          <p:cNvPr id="21538" name="Picture 1" descr="Types of Hypospadias - Subcoronal, Midshaft, and Penoscrot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5084763"/>
            <a:ext cx="345598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 descr="http://img.tfd.com/mk/C/X2604-C-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7575" y="1196975"/>
            <a:ext cx="4324350" cy="42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49263" y="1263650"/>
            <a:ext cx="8250237" cy="1444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Wales teenage conception rate 48/1000 (Stats Wales 2015)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UK teenage birth rate 2012 19.7/1000 (ONS 2012)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European teenage birth rate 15.4/1000 (ONS 2012)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Teenage </a:t>
            </a:r>
            <a:r>
              <a:rPr lang="en-GB" dirty="0"/>
              <a:t>pregnancies known to be associated </a:t>
            </a:r>
            <a:r>
              <a:rPr lang="en-GB" dirty="0" smtClean="0"/>
              <a:t>with:</a:t>
            </a:r>
            <a:endParaRPr lang="en-GB" dirty="0"/>
          </a:p>
          <a:p>
            <a:pPr lvl="2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600" dirty="0"/>
              <a:t>Pre-term delivery</a:t>
            </a:r>
          </a:p>
          <a:p>
            <a:pPr lvl="2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600" dirty="0"/>
              <a:t>Low birth weight</a:t>
            </a:r>
          </a:p>
          <a:p>
            <a:pPr lvl="2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600" dirty="0"/>
              <a:t>Neonatal </a:t>
            </a:r>
            <a:r>
              <a:rPr lang="en-GB" sz="1600" dirty="0" smtClean="0"/>
              <a:t>mortality</a:t>
            </a:r>
            <a:endParaRPr lang="en-GB" sz="1600" dirty="0"/>
          </a:p>
          <a:p>
            <a:pPr marL="263525" lvl="2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600" dirty="0" smtClean="0"/>
              <a:t>(</a:t>
            </a:r>
            <a:r>
              <a:rPr lang="en-GB" sz="1600" dirty="0" err="1" smtClean="0"/>
              <a:t>Paranjothy</a:t>
            </a:r>
            <a:r>
              <a:rPr lang="en-GB" sz="1600" dirty="0" smtClean="0"/>
              <a:t> </a:t>
            </a:r>
            <a:r>
              <a:rPr lang="en-GB" sz="1600" i="1" dirty="0"/>
              <a:t>et al </a:t>
            </a:r>
            <a:r>
              <a:rPr lang="en-GB" sz="1600" dirty="0"/>
              <a:t>2008)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8686800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1557338"/>
            <a:ext cx="8229600" cy="1511300"/>
          </a:xfrm>
        </p:spPr>
        <p:txBody>
          <a:bodyPr/>
          <a:lstStyle/>
          <a:p>
            <a:r>
              <a:rPr lang="en-GB" smtClean="0"/>
              <a:t>Thanks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449263" y="1266825"/>
            <a:ext cx="8237537" cy="4886325"/>
          </a:xfrm>
        </p:spPr>
        <p:txBody>
          <a:bodyPr/>
          <a:lstStyle/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Retrospective study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Selected conditions of congenital anomalies in Wales recorded by CARIS from 1</a:t>
            </a:r>
            <a:r>
              <a:rPr lang="en-GB" baseline="30000" dirty="0"/>
              <a:t>st</a:t>
            </a:r>
            <a:r>
              <a:rPr lang="en-GB" dirty="0"/>
              <a:t> January 1998 until 31</a:t>
            </a:r>
            <a:r>
              <a:rPr lang="en-GB" baseline="30000" dirty="0"/>
              <a:t>st</a:t>
            </a:r>
            <a:r>
              <a:rPr lang="en-GB" dirty="0"/>
              <a:t> December 2012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err="1"/>
              <a:t>Primiparous</a:t>
            </a:r>
            <a:r>
              <a:rPr lang="en-GB" dirty="0"/>
              <a:t> and multiparous women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Singleton and multiple pregnancies included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All outcomes including spontaneous </a:t>
            </a:r>
            <a:r>
              <a:rPr lang="en-GB" dirty="0" err="1"/>
              <a:t>fetal</a:t>
            </a:r>
            <a:r>
              <a:rPr lang="en-GB" dirty="0"/>
              <a:t> losses and terminations of pregnancy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Denominator data used was total births over the given time period by maternal age which was 425,025 births</a:t>
            </a:r>
            <a:endParaRPr lang="en-GB" sz="800" dirty="0"/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Cases were categorised by maternal age at delivery into two groups:  those less than 20 years and those aged 20 to 34 years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Congenital anomalies are classified by ICD-10 coding system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mtClean="0">
                <a:latin typeface="Arial" charset="0"/>
              </a:rPr>
              <a:t>Rates of Anomalies per 10,000 Births by Maternal  Age</a:t>
            </a:r>
          </a:p>
        </p:txBody>
      </p:sp>
      <p:graphicFrame>
        <p:nvGraphicFramePr>
          <p:cNvPr id="1026" name="Content Placeholder 3"/>
          <p:cNvGraphicFramePr>
            <a:graphicFrameLocks noGrp="1"/>
          </p:cNvGraphicFramePr>
          <p:nvPr>
            <p:ph sz="quarter" idx="17"/>
          </p:nvPr>
        </p:nvGraphicFramePr>
        <p:xfrm>
          <a:off x="398463" y="1238250"/>
          <a:ext cx="8351837" cy="497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hart" r:id="rId3" imgW="8358340" imgH="4980864" progId="Excel.Chart.8">
                  <p:embed/>
                </p:oleObj>
              </mc:Choice>
              <mc:Fallback>
                <p:oleObj name="Chart" r:id="rId3" imgW="8358340" imgH="498086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3" y="1238250"/>
                        <a:ext cx="8351837" cy="4973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r>
              <a:rPr lang="en-GB" sz="4000" smtClean="0">
                <a:latin typeface="Arial" charset="0"/>
              </a:rPr>
              <a:t>Odds Ratios with 95% Confidence Intervals</a:t>
            </a:r>
            <a:endParaRPr lang="en-GB" sz="4000" smtClean="0"/>
          </a:p>
        </p:txBody>
      </p:sp>
      <p:graphicFrame>
        <p:nvGraphicFramePr>
          <p:cNvPr id="4" name="Chart 3"/>
          <p:cNvGraphicFramePr/>
          <p:nvPr/>
        </p:nvGraphicFramePr>
        <p:xfrm>
          <a:off x="12936908" y="9660805"/>
          <a:ext cx="7949041" cy="4928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13089308" y="9813205"/>
          <a:ext cx="7949041" cy="4928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197" name="Group 5"/>
          <p:cNvGrpSpPr>
            <a:grpSpLocks/>
          </p:cNvGrpSpPr>
          <p:nvPr/>
        </p:nvGrpSpPr>
        <p:grpSpPr bwMode="auto">
          <a:xfrm>
            <a:off x="10071100" y="9513888"/>
            <a:ext cx="10939463" cy="5075237"/>
            <a:chOff x="0" y="0"/>
            <a:chExt cx="6440331" cy="2965724"/>
          </a:xfrm>
        </p:grpSpPr>
        <p:grpSp>
          <p:nvGrpSpPr>
            <p:cNvPr id="8214" name="Group 86"/>
            <p:cNvGrpSpPr>
              <a:grpSpLocks/>
            </p:cNvGrpSpPr>
            <p:nvPr/>
          </p:nvGrpSpPr>
          <p:grpSpPr bwMode="auto">
            <a:xfrm>
              <a:off x="0" y="85726"/>
              <a:ext cx="6367050" cy="2879998"/>
              <a:chOff x="0" y="85726"/>
              <a:chExt cx="6367050" cy="2879998"/>
            </a:xfrm>
          </p:grpSpPr>
          <p:graphicFrame>
            <p:nvGraphicFramePr>
              <p:cNvPr id="14" name="Chart 13"/>
              <p:cNvGraphicFramePr/>
              <p:nvPr/>
            </p:nvGraphicFramePr>
            <p:xfrm>
              <a:off x="1687050" y="85726"/>
              <a:ext cx="4680000" cy="287999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pSp>
            <p:nvGrpSpPr>
              <p:cNvPr id="8222" name="Group 94"/>
              <p:cNvGrpSpPr>
                <a:grpSpLocks/>
              </p:cNvGrpSpPr>
              <p:nvPr/>
            </p:nvGrpSpPr>
            <p:grpSpPr bwMode="auto">
              <a:xfrm>
                <a:off x="0" y="226798"/>
                <a:ext cx="1928981" cy="2162962"/>
                <a:chOff x="0" y="226798"/>
                <a:chExt cx="1928981" cy="2162962"/>
              </a:xfrm>
            </p:grpSpPr>
            <p:sp>
              <p:nvSpPr>
                <p:cNvPr id="16" name="TextBox 3"/>
                <p:cNvSpPr txBox="1"/>
                <p:nvPr/>
              </p:nvSpPr>
              <p:spPr>
                <a:xfrm>
                  <a:off x="0" y="226349"/>
                  <a:ext cx="1924342" cy="436000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2000" b="1">
                      <a:solidFill>
                        <a:srgbClr val="FF0000"/>
                      </a:solidFill>
                      <a:latin typeface="Verdana" pitchFamily="34" charset="0"/>
                    </a:rPr>
                    <a:t>Gastroschisis</a:t>
                  </a:r>
                </a:p>
              </p:txBody>
            </p:sp>
            <p:sp>
              <p:nvSpPr>
                <p:cNvPr id="17" name="TextBox 4"/>
                <p:cNvSpPr txBox="1"/>
                <p:nvPr/>
              </p:nvSpPr>
              <p:spPr>
                <a:xfrm>
                  <a:off x="0" y="669769"/>
                  <a:ext cx="1866397" cy="686467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2000" b="1">
                      <a:solidFill>
                        <a:srgbClr val="FF0000"/>
                      </a:solidFill>
                      <a:latin typeface="Verdana" pitchFamily="34" charset="0"/>
                    </a:rPr>
                    <a:t>Neural tube defects</a:t>
                  </a:r>
                </a:p>
              </p:txBody>
            </p:sp>
            <p:sp>
              <p:nvSpPr>
                <p:cNvPr id="18" name="TextBox 5"/>
                <p:cNvSpPr txBox="1"/>
                <p:nvPr/>
              </p:nvSpPr>
              <p:spPr>
                <a:xfrm>
                  <a:off x="63553" y="1116901"/>
                  <a:ext cx="1865462" cy="548246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2000" b="1">
                      <a:solidFill>
                        <a:srgbClr val="FF0000"/>
                      </a:solidFill>
                      <a:latin typeface="Verdana" pitchFamily="34" charset="0"/>
                    </a:rPr>
                    <a:t>Limb reduction</a:t>
                  </a:r>
                </a:p>
              </p:txBody>
            </p:sp>
            <p:sp>
              <p:nvSpPr>
                <p:cNvPr id="19" name="TextBox 6"/>
                <p:cNvSpPr txBox="1"/>
                <p:nvPr/>
              </p:nvSpPr>
              <p:spPr>
                <a:xfrm>
                  <a:off x="39253" y="1579802"/>
                  <a:ext cx="1841163" cy="809846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2000" b="1">
                      <a:solidFill>
                        <a:srgbClr val="FF0000"/>
                      </a:solidFill>
                      <a:latin typeface="Verdana" pitchFamily="34" charset="0"/>
                    </a:rPr>
                    <a:t>Double outlet right ventricle</a:t>
                  </a:r>
                </a:p>
              </p:txBody>
            </p:sp>
          </p:grpSp>
        </p:grpSp>
        <p:grpSp>
          <p:nvGrpSpPr>
            <p:cNvPr id="8215" name="Group 87"/>
            <p:cNvGrpSpPr>
              <a:grpSpLocks/>
            </p:cNvGrpSpPr>
            <p:nvPr/>
          </p:nvGrpSpPr>
          <p:grpSpPr bwMode="auto">
            <a:xfrm>
              <a:off x="4496926" y="0"/>
              <a:ext cx="1943405" cy="254166"/>
              <a:chOff x="4496926" y="0"/>
              <a:chExt cx="2017020" cy="230227"/>
            </a:xfrm>
          </p:grpSpPr>
          <p:sp>
            <p:nvSpPr>
              <p:cNvPr id="8216" name="TextBox 1"/>
              <p:cNvSpPr txBox="1">
                <a:spLocks noChangeArrowheads="1"/>
              </p:cNvSpPr>
              <p:nvPr/>
            </p:nvSpPr>
            <p:spPr bwMode="auto">
              <a:xfrm>
                <a:off x="4694570" y="0"/>
                <a:ext cx="1819376" cy="230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>
                    <a:latin typeface="Verdana" pitchFamily="34" charset="0"/>
                  </a:rPr>
                  <a:t>95% confidence interval</a:t>
                </a:r>
              </a:p>
            </p:txBody>
          </p:sp>
          <p:grpSp>
            <p:nvGrpSpPr>
              <p:cNvPr id="8217" name="Group 89"/>
              <p:cNvGrpSpPr>
                <a:grpSpLocks/>
              </p:cNvGrpSpPr>
              <p:nvPr/>
            </p:nvGrpSpPr>
            <p:grpSpPr bwMode="auto">
              <a:xfrm>
                <a:off x="4496926" y="75614"/>
                <a:ext cx="228600" cy="54436"/>
                <a:chOff x="4496926" y="75614"/>
                <a:chExt cx="228600" cy="54436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4497311" y="104195"/>
                  <a:ext cx="230861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727202" y="76466"/>
                  <a:ext cx="0" cy="5377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500221" y="75626"/>
                  <a:ext cx="0" cy="5377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198" name="Content Placeholder 19"/>
          <p:cNvGrpSpPr>
            <a:grpSpLocks noGrp="1"/>
          </p:cNvGrpSpPr>
          <p:nvPr/>
        </p:nvGrpSpPr>
        <p:grpSpPr bwMode="auto">
          <a:xfrm>
            <a:off x="179388" y="1341438"/>
            <a:ext cx="8070850" cy="4784725"/>
            <a:chOff x="-269537" y="-169998"/>
            <a:chExt cx="7833794" cy="3135722"/>
          </a:xfrm>
        </p:grpSpPr>
        <p:grpSp>
          <p:nvGrpSpPr>
            <p:cNvPr id="8201" name="Group 86"/>
            <p:cNvGrpSpPr>
              <a:grpSpLocks/>
            </p:cNvGrpSpPr>
            <p:nvPr/>
          </p:nvGrpSpPr>
          <p:grpSpPr bwMode="auto">
            <a:xfrm>
              <a:off x="-269537" y="85726"/>
              <a:ext cx="7758285" cy="2879998"/>
              <a:chOff x="-269537" y="85726"/>
              <a:chExt cx="7758285" cy="2879998"/>
            </a:xfrm>
          </p:grpSpPr>
          <p:graphicFrame>
            <p:nvGraphicFramePr>
              <p:cNvPr id="28" name="Chart 27"/>
              <p:cNvGraphicFramePr/>
              <p:nvPr/>
            </p:nvGraphicFramePr>
            <p:xfrm>
              <a:off x="1687050" y="85726"/>
              <a:ext cx="5801698" cy="287999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pSp>
            <p:nvGrpSpPr>
              <p:cNvPr id="8209" name="Group 94"/>
              <p:cNvGrpSpPr>
                <a:grpSpLocks/>
              </p:cNvGrpSpPr>
              <p:nvPr/>
            </p:nvGrpSpPr>
            <p:grpSpPr bwMode="auto">
              <a:xfrm>
                <a:off x="-269537" y="207479"/>
                <a:ext cx="3075356" cy="1840200"/>
                <a:chOff x="-269537" y="207479"/>
                <a:chExt cx="3075356" cy="1840200"/>
              </a:xfrm>
            </p:grpSpPr>
            <p:sp>
              <p:nvSpPr>
                <p:cNvPr id="30" name="TextBox 3"/>
                <p:cNvSpPr txBox="1"/>
                <p:nvPr/>
              </p:nvSpPr>
              <p:spPr>
                <a:xfrm>
                  <a:off x="359139" y="207662"/>
                  <a:ext cx="2027788" cy="435922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1800" b="1" dirty="0">
                      <a:solidFill>
                        <a:srgbClr val="FF0000"/>
                      </a:solidFill>
                      <a:latin typeface="Verdana" pitchFamily="34" charset="0"/>
                    </a:rPr>
                    <a:t>Gastroschisis</a:t>
                  </a:r>
                </a:p>
              </p:txBody>
            </p:sp>
            <p:sp>
              <p:nvSpPr>
                <p:cNvPr id="31" name="TextBox 4"/>
                <p:cNvSpPr txBox="1"/>
                <p:nvPr/>
              </p:nvSpPr>
              <p:spPr>
                <a:xfrm>
                  <a:off x="-269537" y="670634"/>
                  <a:ext cx="3075581" cy="686655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GB" sz="1800" b="1" dirty="0">
                      <a:solidFill>
                        <a:srgbClr val="FF0000"/>
                      </a:solidFill>
                      <a:latin typeface="Verdana" pitchFamily="34" charset="0"/>
                    </a:rPr>
                    <a:t>Neural tube defects</a:t>
                  </a:r>
                </a:p>
              </p:txBody>
            </p:sp>
            <p:sp>
              <p:nvSpPr>
                <p:cNvPr id="32" name="TextBox 5"/>
                <p:cNvSpPr txBox="1"/>
                <p:nvPr/>
              </p:nvSpPr>
              <p:spPr>
                <a:xfrm>
                  <a:off x="9360" y="1104474"/>
                  <a:ext cx="2306686" cy="547243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1800" b="1" dirty="0">
                      <a:solidFill>
                        <a:srgbClr val="FF0000"/>
                      </a:solidFill>
                      <a:latin typeface="Verdana" pitchFamily="34" charset="0"/>
                    </a:rPr>
                    <a:t>Limb reduction</a:t>
                  </a:r>
                </a:p>
              </p:txBody>
            </p:sp>
            <p:sp>
              <p:nvSpPr>
                <p:cNvPr id="33" name="TextBox 6"/>
                <p:cNvSpPr txBox="1"/>
                <p:nvPr/>
              </p:nvSpPr>
              <p:spPr>
                <a:xfrm>
                  <a:off x="-269537" y="1482135"/>
                  <a:ext cx="2516244" cy="565970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>
                    <a:defRPr/>
                  </a:pPr>
                  <a:r>
                    <a:rPr lang="en-GB" sz="1800" b="1" dirty="0">
                      <a:solidFill>
                        <a:srgbClr val="FF0000"/>
                      </a:solidFill>
                      <a:latin typeface="Verdana" pitchFamily="34" charset="0"/>
                    </a:rPr>
                    <a:t>Double outlet right ventricle</a:t>
                  </a:r>
                </a:p>
              </p:txBody>
            </p:sp>
          </p:grpSp>
        </p:grpSp>
        <p:grpSp>
          <p:nvGrpSpPr>
            <p:cNvPr id="8202" name="Group 87"/>
            <p:cNvGrpSpPr>
              <a:grpSpLocks/>
            </p:cNvGrpSpPr>
            <p:nvPr/>
          </p:nvGrpSpPr>
          <p:grpSpPr bwMode="auto">
            <a:xfrm>
              <a:off x="5531703" y="-169998"/>
              <a:ext cx="2032554" cy="254166"/>
              <a:chOff x="5570900" y="-153987"/>
              <a:chExt cx="2109546" cy="230227"/>
            </a:xfrm>
          </p:grpSpPr>
          <p:sp>
            <p:nvSpPr>
              <p:cNvPr id="8203" name="TextBox 1"/>
              <p:cNvSpPr txBox="1">
                <a:spLocks noChangeArrowheads="1"/>
              </p:cNvSpPr>
              <p:nvPr/>
            </p:nvSpPr>
            <p:spPr bwMode="auto">
              <a:xfrm>
                <a:off x="5861069" y="-153987"/>
                <a:ext cx="1819377" cy="230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 b="1">
                    <a:latin typeface="Verdana" pitchFamily="34" charset="0"/>
                  </a:rPr>
                  <a:t>95% confidence interval</a:t>
                </a:r>
              </a:p>
            </p:txBody>
          </p:sp>
          <p:grpSp>
            <p:nvGrpSpPr>
              <p:cNvPr id="8204" name="Group 89"/>
              <p:cNvGrpSpPr>
                <a:grpSpLocks/>
              </p:cNvGrpSpPr>
              <p:nvPr/>
            </p:nvGrpSpPr>
            <p:grpSpPr bwMode="auto">
              <a:xfrm>
                <a:off x="5570900" y="-54097"/>
                <a:ext cx="228602" cy="53928"/>
                <a:chOff x="5570900" y="-54097"/>
                <a:chExt cx="228602" cy="53928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>
                  <a:off x="5571048" y="-25821"/>
                  <a:ext cx="228692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5796541" y="-54093"/>
                  <a:ext cx="0" cy="53716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5571048" y="-54093"/>
                  <a:ext cx="0" cy="53716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199" name="TextBox 33"/>
          <p:cNvSpPr txBox="1">
            <a:spLocks noChangeArrowheads="1"/>
          </p:cNvSpPr>
          <p:nvPr/>
        </p:nvSpPr>
        <p:spPr bwMode="auto">
          <a:xfrm>
            <a:off x="14868525" y="13366750"/>
            <a:ext cx="8540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>
                <a:solidFill>
                  <a:srgbClr val="FF0000"/>
                </a:solidFill>
              </a:rPr>
              <a:t>1.81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651500" y="4076700"/>
            <a:ext cx="8302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srgbClr val="FF0000"/>
                </a:solidFill>
                <a:latin typeface="+mn-lt"/>
              </a:rPr>
              <a:t>1.81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377825" y="1125538"/>
            <a:ext cx="3978275" cy="50530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000" dirty="0"/>
              <a:t>Statistically different rates in teenage pregnancy </a:t>
            </a:r>
            <a:r>
              <a:rPr lang="en-GB" sz="2000" dirty="0" smtClean="0"/>
              <a:t>of:</a:t>
            </a:r>
            <a:endParaRPr lang="en-GB" sz="2000" dirty="0"/>
          </a:p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>
                <a:solidFill>
                  <a:srgbClr val="FF0000"/>
                </a:solidFill>
              </a:rPr>
              <a:t>Neural tube defects</a:t>
            </a:r>
          </a:p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>
                <a:solidFill>
                  <a:srgbClr val="FF0000"/>
                </a:solidFill>
              </a:rPr>
              <a:t>Gastroschisis</a:t>
            </a:r>
            <a:endParaRPr lang="en-GB" sz="1800" i="1" dirty="0">
              <a:solidFill>
                <a:srgbClr val="FF0000"/>
              </a:solidFill>
            </a:endParaRPr>
          </a:p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>
                <a:solidFill>
                  <a:srgbClr val="FF0000"/>
                </a:solidFill>
              </a:rPr>
              <a:t>Limb reduction defects</a:t>
            </a:r>
          </a:p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>
                <a:solidFill>
                  <a:srgbClr val="FF0000"/>
                </a:solidFill>
              </a:rPr>
              <a:t>Double outlet right ventricle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105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1800" dirty="0"/>
          </a:p>
        </p:txBody>
      </p:sp>
      <p:pic>
        <p:nvPicPr>
          <p:cNvPr id="9220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4013" y="5318125"/>
            <a:ext cx="2162175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5975" y="5322888"/>
            <a:ext cx="2117725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4125" y="5326063"/>
            <a:ext cx="2124075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988" y="5316538"/>
            <a:ext cx="2136775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924300" y="1143000"/>
            <a:ext cx="4968875" cy="48879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263525" indent="-263525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536575" indent="-2730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811213" indent="-2746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1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074738" indent="-263525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10000"/>
              <a:buFont typeface="Arial" pitchFamily="34" charset="0"/>
              <a:buChar char="•"/>
              <a:defRPr sz="105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1136650" indent="-215900" algn="l" defTabSz="914400" rtl="0" eaLnBrk="1" latinLnBrk="0" hangingPunct="1">
              <a:spcBef>
                <a:spcPts val="500"/>
              </a:spcBef>
              <a:buClr>
                <a:schemeClr val="accent1"/>
              </a:buClr>
              <a:buSzPct val="100000"/>
              <a:buFont typeface="Verdana" pitchFamily="34" charset="0"/>
              <a:buChar char="•"/>
              <a:defRPr sz="10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43025" indent="-228600" algn="l" defTabSz="914400" rtl="0" eaLnBrk="1" latinLnBrk="0" hangingPunct="1">
              <a:spcBef>
                <a:spcPts val="500"/>
              </a:spcBef>
              <a:buClr>
                <a:schemeClr val="tx1">
                  <a:lumMod val="60000"/>
                  <a:lumOff val="40000"/>
                </a:schemeClr>
              </a:buClr>
              <a:buFont typeface="Verdana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  <a:defRPr/>
            </a:pPr>
            <a:r>
              <a:rPr lang="en-GB" sz="2000" dirty="0" smtClean="0"/>
              <a:t>No statistical difference for:</a:t>
            </a:r>
          </a:p>
          <a:p>
            <a:pPr algn="just" fontAlgn="auto">
              <a:spcAft>
                <a:spcPts val="0"/>
              </a:spcAft>
              <a:defRPr/>
            </a:pPr>
            <a:endParaRPr lang="en-GB" sz="800" dirty="0" smtClean="0"/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 smtClean="0"/>
              <a:t>Exomphalos</a:t>
            </a:r>
            <a:endParaRPr lang="en-GB" sz="1800" i="1" dirty="0" smtClean="0"/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C</a:t>
            </a:r>
            <a:r>
              <a:rPr lang="en-GB" sz="1800" i="1" dirty="0" smtClean="0"/>
              <a:t>left </a:t>
            </a:r>
            <a:r>
              <a:rPr lang="en-GB" sz="1800" i="1" dirty="0"/>
              <a:t>p</a:t>
            </a:r>
            <a:r>
              <a:rPr lang="en-GB" sz="1800" i="1" dirty="0" smtClean="0"/>
              <a:t>alate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Cleft lip and palate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Non neural tube central nervous system anomalies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Truncus arteriosus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Transposition of the great</a:t>
            </a:r>
            <a:r>
              <a:rPr lang="en-GB" sz="1600" i="1" dirty="0" smtClean="0"/>
              <a:t> </a:t>
            </a:r>
            <a:r>
              <a:rPr lang="en-GB" sz="1800" i="1" dirty="0" smtClean="0"/>
              <a:t>arteries 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 smtClean="0"/>
              <a:t>Fallot’s</a:t>
            </a:r>
            <a:r>
              <a:rPr lang="en-GB" sz="1800" i="1" dirty="0" smtClean="0"/>
              <a:t> tetralogy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 smtClean="0"/>
              <a:t>Hypoplastic</a:t>
            </a:r>
            <a:r>
              <a:rPr lang="en-GB" sz="1800" i="1" dirty="0" smtClean="0"/>
              <a:t> left heart syndrome </a:t>
            </a:r>
          </a:p>
          <a:p>
            <a:pPr marL="342900" indent="-34290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smtClean="0"/>
              <a:t>Total anomalous pulmonary venous disease</a:t>
            </a:r>
          </a:p>
          <a:p>
            <a:pPr fontAlgn="auto">
              <a:spcAft>
                <a:spcPts val="0"/>
              </a:spcAft>
              <a:defRPr/>
            </a:pP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mtClean="0">
                <a:latin typeface="Arial" charset="0"/>
              </a:rPr>
              <a:t>Recent Literature – Increased Teenage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449263" y="1266825"/>
            <a:ext cx="3956050" cy="48863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North American Study (Chen </a:t>
            </a:r>
            <a:r>
              <a:rPr lang="en-GB" i="1" dirty="0"/>
              <a:t>et al </a:t>
            </a:r>
            <a:r>
              <a:rPr lang="en-GB" dirty="0"/>
              <a:t>2007</a:t>
            </a:r>
            <a:r>
              <a:rPr lang="en-GB" dirty="0" smtClean="0"/>
              <a:t>):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Non neural tube CNS anomalies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GI anomalies - </a:t>
            </a:r>
            <a:r>
              <a:rPr lang="en-GB" sz="1800" i="1" dirty="0" err="1"/>
              <a:t>Exomphalos</a:t>
            </a:r>
            <a:r>
              <a:rPr lang="en-GB" sz="1800" i="1" dirty="0"/>
              <a:t>/ </a:t>
            </a:r>
            <a:r>
              <a:rPr lang="en-GB" sz="1800" i="1" dirty="0" err="1"/>
              <a:t>Gastroschisis</a:t>
            </a:r>
            <a:endParaRPr lang="en-GB" sz="1800" i="1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MSK anomalies – cleft lip/palate, polydactyly/syndactyly/</a:t>
            </a:r>
            <a:r>
              <a:rPr lang="en-GB" sz="1800" i="1" dirty="0" err="1"/>
              <a:t>adactyly</a:t>
            </a:r>
            <a:endParaRPr lang="en-GB" i="1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3"/>
          </p:nvPr>
        </p:nvSpPr>
        <p:spPr>
          <a:xfrm>
            <a:off x="4741863" y="1266825"/>
            <a:ext cx="3956050" cy="48863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European Study (</a:t>
            </a:r>
            <a:r>
              <a:rPr lang="en-GB" dirty="0" err="1"/>
              <a:t>Loane</a:t>
            </a:r>
            <a:r>
              <a:rPr lang="en-GB" dirty="0"/>
              <a:t>, </a:t>
            </a:r>
            <a:r>
              <a:rPr lang="en-GB" dirty="0" err="1"/>
              <a:t>Dolk</a:t>
            </a:r>
            <a:r>
              <a:rPr lang="en-GB" dirty="0"/>
              <a:t> &amp; Morris 2009</a:t>
            </a:r>
            <a:r>
              <a:rPr lang="en-GB" dirty="0" smtClean="0"/>
              <a:t>):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/>
              <a:t>Gastroschisis</a:t>
            </a:r>
            <a:endParaRPr lang="en-GB" sz="1800" i="1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Maternal Infection Syndromes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Tricuspid atresia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 err="1"/>
              <a:t>Anencephalus</a:t>
            </a:r>
            <a:endParaRPr lang="en-GB" sz="1800" i="1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Nervous system anomalies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i="1" dirty="0"/>
              <a:t>Digestive system anomalies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64088" y="0"/>
            <a:ext cx="3774727" cy="6858000"/>
          </a:xfrm>
          <a:prstGeom prst="rect">
            <a:avLst/>
          </a:prstGeom>
          <a:ln>
            <a:noFill/>
          </a:ln>
          <a:effectLst>
            <a:softEdge rad="25400"/>
          </a:effectLst>
        </p:spPr>
      </p:pic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447675" y="185738"/>
            <a:ext cx="8239125" cy="92075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449263" y="1289050"/>
            <a:ext cx="8250237" cy="4872038"/>
          </a:xfrm>
        </p:spPr>
        <p:txBody>
          <a:bodyPr/>
          <a:lstStyle/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Some </a:t>
            </a:r>
            <a:r>
              <a:rPr lang="en-GB" sz="2000" dirty="0"/>
              <a:t>differences between our data and previous </a:t>
            </a:r>
            <a:r>
              <a:rPr lang="en-GB" sz="2000" dirty="0" smtClean="0"/>
              <a:t>studies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/>
              <a:t>May relate to differences within populations and </a:t>
            </a:r>
            <a:r>
              <a:rPr lang="en-GB" sz="2000" dirty="0" smtClean="0"/>
              <a:t>exposures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/>
              <a:t>This data highlights opportunities to reduce risk in teenage </a:t>
            </a:r>
            <a:r>
              <a:rPr lang="en-GB" sz="2000" dirty="0" smtClean="0"/>
              <a:t>mothers</a:t>
            </a: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/>
          </a:p>
          <a:p>
            <a:pPr lvl="3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900" dirty="0"/>
              <a:t>Pre-conceptual folic acid</a:t>
            </a:r>
          </a:p>
          <a:p>
            <a:pPr lvl="3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1900" dirty="0"/>
              <a:t>Healthy </a:t>
            </a:r>
            <a:r>
              <a:rPr lang="en-GB" sz="1900" dirty="0" smtClean="0"/>
              <a:t>diet</a:t>
            </a:r>
            <a:endParaRPr lang="en-GB" sz="2000" dirty="0"/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1152525"/>
          </a:xfrm>
        </p:spPr>
        <p:txBody>
          <a:bodyPr/>
          <a:lstStyle/>
          <a:p>
            <a:pPr eaLnBrk="1" hangingPunct="1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Trisomy 13 and Trisomy 18</a:t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r>
              <a:rPr lang="en-GB" sz="3200" smtClean="0"/>
              <a:t>International Mortality Review </a:t>
            </a:r>
            <a:br>
              <a:rPr lang="en-GB" sz="3200" smtClean="0"/>
            </a:br>
            <a:r>
              <a:rPr lang="en-GB" sz="2000" smtClean="0"/>
              <a:t>International Clearing House for Birth Defects, Surveillance and Research</a:t>
            </a:r>
            <a:r>
              <a:rPr lang="en-GB" sz="3200" smtClean="0"/>
              <a:t/>
            </a:r>
            <a:br>
              <a:rPr lang="en-GB" sz="3200" smtClean="0"/>
            </a:br>
            <a:r>
              <a:rPr lang="en-GB" sz="3200" smtClean="0"/>
              <a:t/>
            </a:r>
            <a:br>
              <a:rPr lang="en-GB" sz="3200" smtClean="0"/>
            </a:br>
            <a:r>
              <a:rPr lang="en-GB" sz="3200" smtClean="0"/>
              <a:t>Wales Outcome Review</a:t>
            </a:r>
            <a:br>
              <a:rPr lang="en-GB" sz="3200" smtClean="0"/>
            </a:br>
            <a:endParaRPr lang="en-GB" sz="3200" smtClean="0"/>
          </a:p>
        </p:txBody>
      </p:sp>
      <p:pic>
        <p:nvPicPr>
          <p:cNvPr id="12291" name="Picture 4" descr="CYTOG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4365625"/>
            <a:ext cx="2592388" cy="1655763"/>
          </a:xfrm>
          <a:noFill/>
        </p:spPr>
      </p:pic>
      <p:pic>
        <p:nvPicPr>
          <p:cNvPr id="12292" name="Picture 5" descr="Karotype-of-Trisomy-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4221163"/>
            <a:ext cx="26654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2286000" y="3105150"/>
            <a:ext cx="457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/>
            </a:r>
            <a:br>
              <a:rPr lang="en-GB"/>
            </a:b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3" ma:contentTypeDescription="Create a new document." ma:contentTypeScope="" ma:versionID="7547ec350291cd571cacc1b6e974fdfb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a0845f034361f5d02093c4f6113bf494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48A7E61-1A3E-4301-BBF5-469488B8C0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1B2F47-6596-4554-9A16-084523E9C7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6FFA21-3903-484E-BFC3-FB8FEA936804}">
  <ds:schemaRefs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6ba82b21-b8ae-4551-a7f0-4b25afc78e30"/>
    <ds:schemaRef ds:uri="http://schemas.microsoft.com/office/2006/documentManagement/types"/>
    <ds:schemaRef ds:uri="1769b6d0-5fe4-4170-87f4-c140bd8af994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627</Words>
  <Application>Microsoft Office PowerPoint</Application>
  <PresentationFormat>On-screen Show (4:3)</PresentationFormat>
  <Paragraphs>147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Courier New</vt:lpstr>
      <vt:lpstr>Times New Roman</vt:lpstr>
      <vt:lpstr>Verdana</vt:lpstr>
      <vt:lpstr>Office Theme</vt:lpstr>
      <vt:lpstr>Chart</vt:lpstr>
      <vt:lpstr>Teenage Pregnancies - Increased Risk of Congenital Anomalies?</vt:lpstr>
      <vt:lpstr>Background</vt:lpstr>
      <vt:lpstr>Methods</vt:lpstr>
      <vt:lpstr>Rates of Anomalies per 10,000 Births by Maternal  Age</vt:lpstr>
      <vt:lpstr>Odds Ratios with 95% Confidence Intervals</vt:lpstr>
      <vt:lpstr>Results</vt:lpstr>
      <vt:lpstr>Recent Literature – Increased Teenage Rates</vt:lpstr>
      <vt:lpstr>Conclusion</vt:lpstr>
      <vt:lpstr>  Trisomy 13 and Trisomy 18  International Mortality Review  International Clearing House for Birth Defects, Surveillance and Research  Wales Outcome Review </vt:lpstr>
      <vt:lpstr>Disorders of Sex Development</vt:lpstr>
      <vt:lpstr>PowerPoint Presentation</vt:lpstr>
      <vt:lpstr>DSD Guidelines</vt:lpstr>
      <vt:lpstr>101111</vt:lpstr>
      <vt:lpstr>PowerPoint Presentation</vt:lpstr>
      <vt:lpstr>PowerPoint Presentation</vt:lpstr>
      <vt:lpstr>PowerPoint Presentation</vt:lpstr>
      <vt:lpstr>Hypospadias</vt:lpstr>
      <vt:lpstr>Surgery for hypospadias</vt:lpstr>
      <vt:lpstr>PowerPoint Presentation</vt:lpstr>
      <vt:lpstr>PowerPoint Presentation</vt:lpstr>
      <vt:lpstr>Thanks </vt:lpstr>
    </vt:vector>
  </TitlesOfParts>
  <Company>ABMU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Disorders of Sex Development</dc:title>
  <dc:creator>ma007652</dc:creator>
  <cp:lastModifiedBy>Morgane Richards (Public Health Wales - No. 2 Capital Quarter)</cp:lastModifiedBy>
  <cp:revision>57</cp:revision>
  <dcterms:created xsi:type="dcterms:W3CDTF">2015-11-04T15:06:53Z</dcterms:created>
  <dcterms:modified xsi:type="dcterms:W3CDTF">2021-02-03T11:53:05Z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</Properties>
</file>