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4"/>
  </p:sldMasterIdLst>
  <p:notesMasterIdLst>
    <p:notesMasterId r:id="rId29"/>
  </p:notesMasterIdLst>
  <p:handoutMasterIdLst>
    <p:handoutMasterId r:id="rId30"/>
  </p:handoutMasterIdLst>
  <p:sldIdLst>
    <p:sldId id="319" r:id="rId5"/>
    <p:sldId id="470" r:id="rId6"/>
    <p:sldId id="498" r:id="rId7"/>
    <p:sldId id="468" r:id="rId8"/>
    <p:sldId id="465" r:id="rId9"/>
    <p:sldId id="469" r:id="rId10"/>
    <p:sldId id="422" r:id="rId11"/>
    <p:sldId id="527" r:id="rId12"/>
    <p:sldId id="533" r:id="rId13"/>
    <p:sldId id="534" r:id="rId14"/>
    <p:sldId id="535" r:id="rId15"/>
    <p:sldId id="504" r:id="rId16"/>
    <p:sldId id="445" r:id="rId17"/>
    <p:sldId id="462" r:id="rId18"/>
    <p:sldId id="408" r:id="rId19"/>
    <p:sldId id="528" r:id="rId20"/>
    <p:sldId id="524" r:id="rId21"/>
    <p:sldId id="529" r:id="rId22"/>
    <p:sldId id="530" r:id="rId23"/>
    <p:sldId id="531" r:id="rId24"/>
    <p:sldId id="536" r:id="rId25"/>
    <p:sldId id="538" r:id="rId26"/>
    <p:sldId id="537" r:id="rId27"/>
    <p:sldId id="461" r:id="rId28"/>
  </p:sldIdLst>
  <p:sldSz cx="9144000" cy="6858000" type="screen4x3"/>
  <p:notesSz cx="6796088" cy="9925050"/>
  <p:defaultTextStyle>
    <a:defPPr>
      <a:defRPr lang="en-GB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CC99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42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726"/>
    </p:cViewPr>
  </p:sorterViewPr>
  <p:notesViewPr>
    <p:cSldViewPr>
      <p:cViewPr varScale="1">
        <p:scale>
          <a:sx n="56" d="100"/>
          <a:sy n="56" d="100"/>
        </p:scale>
        <p:origin x="-1866" y="-7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3162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2D530857-81E2-4A82-A070-A30464F5E4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29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068378-4F0B-45DE-B61B-6BDE0DC59367}" type="slidenum">
              <a:rPr lang="en-GB"/>
              <a:pPr/>
              <a:t>4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1591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 flipV="1">
            <a:off x="0" y="1295400"/>
            <a:ext cx="9144000" cy="77788"/>
          </a:xfrm>
          <a:prstGeom prst="rect">
            <a:avLst/>
          </a:prstGeom>
          <a:solidFill>
            <a:srgbClr val="0099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 flipV="1">
            <a:off x="0" y="1371600"/>
            <a:ext cx="9144000" cy="74613"/>
          </a:xfrm>
          <a:prstGeom prst="rect">
            <a:avLst/>
          </a:prstGeom>
          <a:solidFill>
            <a:srgbClr val="FF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781800" y="5873750"/>
          <a:ext cx="23622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14" imgW="9000000" imgH="3753374" progId="">
                  <p:embed/>
                </p:oleObj>
              </mc:Choice>
              <mc:Fallback>
                <p:oleObj name="Photo Editor Photo" r:id="rId14" imgW="9000000" imgH="3753374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873750"/>
                        <a:ext cx="236220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</p:sldLayoutIdLst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My%20Documents\presentations\NBHS\Powerpoint%20Maps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 type="ctrTitle"/>
          </p:nvPr>
        </p:nvGraphicFramePr>
        <p:xfrm>
          <a:off x="0" y="1524000"/>
          <a:ext cx="9144000" cy="369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 Editor Photo" r:id="rId3" imgW="9000000" imgH="3753374" progId="">
                  <p:embed/>
                </p:oleObj>
              </mc:Choice>
              <mc:Fallback>
                <p:oleObj name="Photo Editor Photo" r:id="rId3" imgW="9000000" imgH="3753374" progId="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0"/>
                        <a:ext cx="9144000" cy="3690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9120"/>
            <a:ext cx="6400800" cy="1584176"/>
          </a:xfrm>
        </p:spPr>
        <p:txBody>
          <a:bodyPr/>
          <a:lstStyle/>
          <a:p>
            <a:pPr algn="l"/>
            <a:endParaRPr lang="en-GB" sz="2400" dirty="0" smtClean="0"/>
          </a:p>
          <a:p>
            <a:pPr algn="l"/>
            <a:endParaRPr lang="en-GB" sz="2400" i="1" dirty="0" smtClean="0"/>
          </a:p>
          <a:p>
            <a:pPr algn="l"/>
            <a:r>
              <a:rPr lang="en-GB" b="1" i="1" dirty="0" smtClean="0"/>
              <a:t>          </a:t>
            </a:r>
            <a:r>
              <a:rPr lang="en-GB" sz="3600" b="1" i="1" dirty="0" smtClean="0"/>
              <a:t>10 Years on.....</a:t>
            </a:r>
          </a:p>
          <a:p>
            <a:pPr algn="l"/>
            <a:endParaRPr lang="en-GB" b="1" i="1" dirty="0" smtClean="0"/>
          </a:p>
          <a:p>
            <a:pPr algn="l"/>
            <a:endParaRPr lang="en-GB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4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184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Rectangle 3" descr="P1020418"/>
          <p:cNvSpPr>
            <a:spLocks noGrp="1" noChangeAspect="1" noChangeArrowheads="1"/>
          </p:cNvSpPr>
          <p:nvPr isPhoto="1"/>
        </p:nvSpPr>
        <p:spPr bwMode="auto">
          <a:xfrm>
            <a:off x="2000250" y="0"/>
            <a:ext cx="51435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317" name="Picture 5" descr="\\iota\nbhsw\Mid &amp; West  Wales Division\Divisional Coordinator\Photographs\OAE.08.12\P1050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908050"/>
            <a:ext cx="9144000" cy="12255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6084888" y="5661025"/>
            <a:ext cx="3059112" cy="1196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0" y="-425450"/>
          <a:ext cx="8458200" cy="853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Visio" r:id="rId3" imgW="7191691" imgH="9822566" progId="">
                  <p:embed/>
                </p:oleObj>
              </mc:Choice>
              <mc:Fallback>
                <p:oleObj name="Visio" r:id="rId3" imgW="7191691" imgH="9822566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25450"/>
                        <a:ext cx="8458200" cy="853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NBHS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0038" y="1196975"/>
            <a:ext cx="3763962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NBHS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33400"/>
            <a:ext cx="403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NBHS 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875" y="-228600"/>
            <a:ext cx="38354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Targeted Behavioural Test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 smtClean="0"/>
              <a:t>Eligible babies are those: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 miss/do not complete screening or assessment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 move into area between 6 weeks and 6 months of age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Whose parents request follow-up of one ear clear response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At risk of persistent conductive loss – Down’s, Cleft Palate, significant craniofacial abnormality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At risk of known progressive loss – proven CMV, Rubella infection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Babies with a significant family history of early onset hearing loss</a:t>
            </a:r>
          </a:p>
          <a:p>
            <a:pPr>
              <a:lnSpc>
                <a:spcPct val="90000"/>
              </a:lnSpc>
            </a:pPr>
            <a:endParaRPr lang="en-GB" sz="2400" smtClean="0"/>
          </a:p>
          <a:p>
            <a:pPr>
              <a:lnSpc>
                <a:spcPct val="90000"/>
              </a:lnSpc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All Wales: Screening</a:t>
            </a:r>
            <a:br>
              <a:rPr lang="en-GB" sz="3600" dirty="0" smtClean="0"/>
            </a:br>
            <a:r>
              <a:rPr lang="en-GB" sz="3600" dirty="0" smtClean="0"/>
              <a:t>01.04.12 – 31.03.13</a:t>
            </a:r>
            <a:endParaRPr lang="en-US" sz="3600" dirty="0" smtClean="0"/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772400" cy="4179168"/>
          </a:xfrm>
        </p:spPr>
        <p:txBody>
          <a:bodyPr/>
          <a:lstStyle/>
          <a:p>
            <a:r>
              <a:rPr lang="en-GB" dirty="0" smtClean="0"/>
              <a:t>Coverage – 99.9% offered, 99.5% tested</a:t>
            </a:r>
          </a:p>
          <a:p>
            <a:r>
              <a:rPr lang="en-GB" dirty="0" smtClean="0"/>
              <a:t>75.7% babies tested within 7 days </a:t>
            </a:r>
          </a:p>
          <a:p>
            <a:r>
              <a:rPr lang="en-GB" dirty="0" smtClean="0"/>
              <a:t>100% high risk babies complete screening</a:t>
            </a:r>
          </a:p>
          <a:p>
            <a:r>
              <a:rPr lang="en-GB" dirty="0" smtClean="0"/>
              <a:t>98.2% well babies complete screening within 4 weeks</a:t>
            </a:r>
          </a:p>
          <a:p>
            <a:r>
              <a:rPr lang="en-GB" dirty="0" smtClean="0"/>
              <a:t>0.1% screening declined (well babies)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dirty="0" smtClean="0"/>
              <a:t>All Wales: Screening</a:t>
            </a:r>
            <a:br>
              <a:rPr lang="en-GB" sz="4000" dirty="0" smtClean="0"/>
            </a:br>
            <a:r>
              <a:rPr lang="en-GB" sz="4000" dirty="0" smtClean="0"/>
              <a:t>01.04.12 – 31.03.13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Screen sensitivity = 92.9%</a:t>
            </a:r>
          </a:p>
          <a:p>
            <a:endParaRPr lang="en-GB" dirty="0" smtClean="0"/>
          </a:p>
          <a:p>
            <a:r>
              <a:rPr lang="en-GB" dirty="0" smtClean="0"/>
              <a:t>Screen specificity = 98.8%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All Wales: Assessment</a:t>
            </a:r>
            <a:br>
              <a:rPr lang="en-GB" sz="4000" dirty="0" smtClean="0"/>
            </a:br>
            <a:r>
              <a:rPr lang="en-GB" sz="4000" dirty="0" smtClean="0"/>
              <a:t>01.04.12 – 31.03.13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1.3% screened babies referred for assessment</a:t>
            </a:r>
          </a:p>
          <a:p>
            <a:r>
              <a:rPr lang="en-GB" dirty="0" smtClean="0"/>
              <a:t>90.3% of babies referred complete assessment process within 3 months of referral</a:t>
            </a:r>
          </a:p>
          <a:p>
            <a:r>
              <a:rPr lang="en-GB" dirty="0" smtClean="0"/>
              <a:t>5.7% babies referred for assessment and not seen</a:t>
            </a:r>
          </a:p>
          <a:p>
            <a:r>
              <a:rPr lang="en-GB" dirty="0" smtClean="0"/>
              <a:t>0.6% discharged from assessment with normal hearing, as proportion of babies screened</a:t>
            </a:r>
            <a:endParaRPr lang="en-US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All Wales: </a:t>
            </a:r>
            <a:r>
              <a:rPr lang="en-GB" sz="3600" dirty="0" err="1" smtClean="0"/>
              <a:t>Habilitation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01.04.12 – 31.03.13</a:t>
            </a:r>
            <a:endParaRPr lang="en-US" sz="3600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Mean age of identification 12.7 weeks (median 8.1 weeks)</a:t>
            </a:r>
          </a:p>
          <a:p>
            <a:r>
              <a:rPr lang="en-GB" dirty="0" smtClean="0"/>
              <a:t>Hearing aids fitted at mean age 16.3 weeks (median 11.3 weeks)</a:t>
            </a:r>
          </a:p>
          <a:p>
            <a:r>
              <a:rPr lang="en-GB" dirty="0" smtClean="0"/>
              <a:t>90% fitted within 4 weeks of </a:t>
            </a:r>
            <a:r>
              <a:rPr lang="en-GB" dirty="0" err="1" smtClean="0"/>
              <a:t>audiological</a:t>
            </a:r>
            <a:r>
              <a:rPr lang="en-GB" dirty="0" smtClean="0"/>
              <a:t> confirmation</a:t>
            </a:r>
          </a:p>
          <a:p>
            <a:r>
              <a:rPr lang="en-GB" dirty="0" smtClean="0"/>
              <a:t>Audiological confirmation achieved in 90.9% of babies by 6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In the beginning.....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2001, average age of identification in Wales was reported to be 21 months</a:t>
            </a:r>
          </a:p>
          <a:p>
            <a:endParaRPr lang="en-GB" dirty="0" smtClean="0"/>
          </a:p>
          <a:p>
            <a:r>
              <a:rPr lang="en-GB" dirty="0" smtClean="0"/>
              <a:t>Expected incidence in Wales: 40 children a year (1-2 per 1000 births)</a:t>
            </a:r>
          </a:p>
          <a:p>
            <a:pPr>
              <a:buFontTx/>
              <a:buNone/>
            </a:pP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All Wales Prevalence</a:t>
            </a:r>
            <a:br>
              <a:rPr lang="en-GB" sz="3600" dirty="0" smtClean="0"/>
            </a:br>
            <a:endParaRPr lang="en-GB" sz="36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babies born 1.4.12 – 31.3.13, prevalence of permanent bilateral hearing loss &gt; 40dBHL in better ear is 1.0 per 1000</a:t>
            </a:r>
          </a:p>
          <a:p>
            <a:r>
              <a:rPr lang="en-GB" dirty="0" smtClean="0"/>
              <a:t>Prevalence since start of screening is 1.3 per 1000 (408 babies)</a:t>
            </a:r>
          </a:p>
          <a:p>
            <a:r>
              <a:rPr lang="en-GB" dirty="0" smtClean="0"/>
              <a:t>Prevalence of permanent bilateral hearing loss under 5 years of age is 1.5 per 1000</a:t>
            </a:r>
          </a:p>
          <a:p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The story so far....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Trusts merged and became Health Boards</a:t>
            </a:r>
          </a:p>
          <a:p>
            <a:endParaRPr lang="en-GB" sz="1100" dirty="0" smtClean="0"/>
          </a:p>
          <a:p>
            <a:r>
              <a:rPr lang="en-GB" dirty="0" smtClean="0"/>
              <a:t>Screening Division of Public Health Wales</a:t>
            </a:r>
          </a:p>
          <a:p>
            <a:pPr>
              <a:buNone/>
            </a:pPr>
            <a:r>
              <a:rPr lang="en-GB" dirty="0" smtClean="0"/>
              <a:t>   - </a:t>
            </a:r>
            <a:r>
              <a:rPr lang="en-GB" sz="2400" dirty="0" smtClean="0"/>
              <a:t>Bowel Screening, Aortic Aneurysm Screening, Newborn Bloodspot, Diabetic Retinopathy Screening</a:t>
            </a:r>
          </a:p>
          <a:p>
            <a:endParaRPr lang="en-GB" sz="1100" dirty="0" smtClean="0"/>
          </a:p>
          <a:p>
            <a:r>
              <a:rPr lang="en-GB" dirty="0" smtClean="0"/>
              <a:t>Change of Programme Lead</a:t>
            </a:r>
          </a:p>
          <a:p>
            <a:endParaRPr lang="en-GB" sz="1100" dirty="0" smtClean="0"/>
          </a:p>
          <a:p>
            <a:r>
              <a:rPr lang="en-GB" dirty="0" smtClean="0"/>
              <a:t>Formation of “MAC”</a:t>
            </a:r>
          </a:p>
          <a:p>
            <a:endParaRPr lang="en-GB" sz="1100" dirty="0" smtClean="0"/>
          </a:p>
          <a:p>
            <a:r>
              <a:rPr lang="en-GB" dirty="0" smtClean="0"/>
              <a:t>Changes in England – PHE, Clinical Group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Achievements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Impact on age of identification</a:t>
            </a:r>
          </a:p>
          <a:p>
            <a:r>
              <a:rPr lang="en-GB" sz="2400" dirty="0" smtClean="0"/>
              <a:t>Driver for improving standards in paediatric audiology services</a:t>
            </a:r>
          </a:p>
          <a:p>
            <a:r>
              <a:rPr lang="en-GB" sz="2400" dirty="0" smtClean="0"/>
              <a:t>Establishing audiology network across Wales </a:t>
            </a:r>
          </a:p>
          <a:p>
            <a:r>
              <a:rPr lang="en-GB" sz="2400" dirty="0" smtClean="0"/>
              <a:t>Peer review</a:t>
            </a:r>
          </a:p>
          <a:p>
            <a:r>
              <a:rPr lang="en-GB" sz="2400" dirty="0" smtClean="0"/>
              <a:t>Encouraging and supporting multidisciplinary Early Years HI services across Wales</a:t>
            </a:r>
          </a:p>
          <a:p>
            <a:r>
              <a:rPr lang="en-GB" sz="2400" dirty="0" smtClean="0"/>
              <a:t>Outcome measures with colleagues in education</a:t>
            </a:r>
          </a:p>
          <a:p>
            <a:r>
              <a:rPr lang="en-GB" sz="2400" dirty="0" smtClean="0"/>
              <a:t>BTEC in newborn hearing screening</a:t>
            </a:r>
          </a:p>
          <a:p>
            <a:r>
              <a:rPr lang="en-GB" sz="2400" dirty="0" smtClean="0"/>
              <a:t>CHSWG in every area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Challenges ahead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Medical paediatric audiology workforce:</a:t>
            </a:r>
          </a:p>
          <a:p>
            <a:pPr>
              <a:buNone/>
            </a:pPr>
            <a:r>
              <a:rPr lang="en-GB" sz="2400" dirty="0" smtClean="0"/>
              <a:t>    - UK wide issue</a:t>
            </a:r>
          </a:p>
          <a:p>
            <a:pPr>
              <a:buNone/>
            </a:pPr>
            <a:r>
              <a:rPr lang="en-GB" sz="2400" dirty="0" smtClean="0"/>
              <a:t>    - Impact on NBHSW – DC and PL retirements</a:t>
            </a:r>
          </a:p>
          <a:p>
            <a:r>
              <a:rPr lang="en-GB" dirty="0" smtClean="0"/>
              <a:t>Changes in education services</a:t>
            </a:r>
          </a:p>
          <a:p>
            <a:r>
              <a:rPr lang="en-GB" dirty="0" smtClean="0"/>
              <a:t>Provision of Specialist S&amp;LT</a:t>
            </a:r>
          </a:p>
          <a:p>
            <a:r>
              <a:rPr lang="en-GB" dirty="0" smtClean="0"/>
              <a:t>Shifting focus in England</a:t>
            </a:r>
          </a:p>
          <a:p>
            <a:r>
              <a:rPr lang="en-GB" dirty="0" smtClean="0"/>
              <a:t>Quality Assurance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www.newbornhearingscreening.wales.nhs.uk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0179" name="Rectangle 3" descr="DSCN0003"/>
          <p:cNvSpPr>
            <a:spLocks noGrp="1" noChangeAspect="1" noChangeArrowheads="1"/>
          </p:cNvSpPr>
          <p:nvPr isPhoto="1"/>
        </p:nvSpPr>
        <p:spPr bwMode="auto">
          <a:xfrm>
            <a:off x="2051720" y="1340768"/>
            <a:ext cx="4536504" cy="551723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In the beginning.....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/>
              <a:t>In 2002, moves to develop an all Wales Newborn Hearing Screening Programme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Managed by </a:t>
            </a:r>
            <a:r>
              <a:rPr lang="en-GB" dirty="0" err="1" smtClean="0"/>
              <a:t>Velindre</a:t>
            </a:r>
            <a:r>
              <a:rPr lang="en-GB" dirty="0" smtClean="0"/>
              <a:t> NHS Trust </a:t>
            </a:r>
          </a:p>
          <a:p>
            <a:pPr lvl="1">
              <a:lnSpc>
                <a:spcPct val="80000"/>
              </a:lnSpc>
            </a:pPr>
            <a:r>
              <a:rPr lang="en-GB" sz="2000" i="1" dirty="0" smtClean="0"/>
              <a:t>Breast Test Wales</a:t>
            </a:r>
            <a:r>
              <a:rPr lang="en-GB" sz="2000" dirty="0" smtClean="0"/>
              <a:t> and </a:t>
            </a:r>
            <a:r>
              <a:rPr lang="en-GB" sz="2000" i="1" dirty="0" smtClean="0"/>
              <a:t>Cervical Screening Wales</a:t>
            </a:r>
            <a:r>
              <a:rPr lang="en-GB" sz="20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GB" sz="2000" i="1" dirty="0" smtClean="0"/>
              <a:t>Antenatal Screening Wales</a:t>
            </a:r>
            <a:endParaRPr lang="en-GB" sz="2000" dirty="0" smtClean="0"/>
          </a:p>
          <a:p>
            <a:pPr lvl="1">
              <a:lnSpc>
                <a:spcPct val="80000"/>
              </a:lnSpc>
            </a:pPr>
            <a:r>
              <a:rPr lang="en-GB" sz="2000" dirty="0" smtClean="0"/>
              <a:t>Benefit from experience in other programmes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Sharing expertise and support with other programmes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Managed Clinical Network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Clear accountability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Crosses organisational boundaries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Based on partnerships with all Trusts in Wales and other bodies</a:t>
            </a:r>
          </a:p>
          <a:p>
            <a:pPr lvl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/>
            </a:r>
            <a:br>
              <a:rPr lang="en-GB" smtClean="0"/>
            </a:br>
            <a:r>
              <a:rPr lang="en-GB" b="1" smtClean="0"/>
              <a:t>Newborn Hearing Screening Wales</a:t>
            </a:r>
            <a:r>
              <a:rPr lang="en-GB" sz="3600" b="1" smtClean="0"/>
              <a:t/>
            </a:r>
            <a:br>
              <a:rPr lang="en-GB" sz="3600" b="1" smtClean="0"/>
            </a:br>
            <a:endParaRPr lang="en-US" sz="3600" b="1" smtClean="0"/>
          </a:p>
        </p:txBody>
      </p:sp>
      <p:graphicFrame>
        <p:nvGraphicFramePr>
          <p:cNvPr id="440366" name="Group 46"/>
          <p:cNvGraphicFramePr>
            <a:graphicFrameLocks noGrp="1"/>
          </p:cNvGraphicFramePr>
          <p:nvPr>
            <p:ph sz="half" idx="2"/>
          </p:nvPr>
        </p:nvGraphicFramePr>
        <p:xfrm>
          <a:off x="5219700" y="1557338"/>
          <a:ext cx="3238500" cy="4544886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Implementation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East Wales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Conwy and Denbighshire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 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West Wales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Swansea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 Morgannwg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Cardiff and Vale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Glamorgan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Pontypridd and Rhondda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 2004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Gwent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Carmarthenshire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Ceredigion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Pembrokeshire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224" name="Picture 44">
            <a:hlinkClick r:id="rId3" action="ppaction://hlinkpres?slideindex=1&amp;slidetitle=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3913" y="1600200"/>
            <a:ext cx="3532187" cy="4495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Aim of Programme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smtClean="0"/>
          </a:p>
          <a:p>
            <a:pPr>
              <a:buFontTx/>
              <a:buNone/>
            </a:pPr>
            <a:endParaRPr lang="en-GB" smtClean="0"/>
          </a:p>
          <a:p>
            <a:pPr algn="just">
              <a:buFontTx/>
              <a:buNone/>
            </a:pPr>
            <a:r>
              <a:rPr lang="en-GB" smtClean="0"/>
              <a:t>   To identify babies with significant hearing impairment which is of sufficient severity to cause or potentially cause a disability without the introduction of habilitation in infancy</a:t>
            </a:r>
          </a:p>
          <a:p>
            <a:pPr>
              <a:buFontTx/>
              <a:buNone/>
            </a:pPr>
            <a:endParaRPr lang="en-GB" smtClean="0"/>
          </a:p>
          <a:p>
            <a:endParaRPr lang="en-GB" smtClean="0"/>
          </a:p>
          <a:p>
            <a:endParaRPr lang="en-GB" smtClean="0"/>
          </a:p>
          <a:p>
            <a:pPr>
              <a:buFontTx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Objectives of Programme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endParaRPr lang="en-GB" smtClean="0"/>
          </a:p>
          <a:p>
            <a:r>
              <a:rPr lang="en-GB" smtClean="0"/>
              <a:t>Offered to all babies whose mother resident in Wales</a:t>
            </a:r>
          </a:p>
          <a:p>
            <a:r>
              <a:rPr lang="en-GB" smtClean="0"/>
              <a:t>Offered to most babies in first week of life</a:t>
            </a:r>
          </a:p>
          <a:p>
            <a:r>
              <a:rPr lang="en-GB" smtClean="0"/>
              <a:t>To identify significant bilateral permanent hearing loss </a:t>
            </a:r>
            <a:r>
              <a:rPr lang="en-GB" smtClean="0">
                <a:cs typeface="Arial" charset="0"/>
              </a:rPr>
              <a:t>&gt;40dBnHL in better ear</a:t>
            </a:r>
          </a:p>
          <a:p>
            <a:r>
              <a:rPr lang="en-GB" smtClean="0">
                <a:cs typeface="Arial" charset="0"/>
              </a:rPr>
              <a:t>To ensure that adequate services are available up to the age of 2 years</a:t>
            </a:r>
            <a:endParaRPr lang="en-GB" smtClean="0"/>
          </a:p>
          <a:p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Newborn Hearing Screening in Wales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Programme ends at completion of assessment process or at 3 months</a:t>
            </a:r>
          </a:p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Importance of continued surveillance </a:t>
            </a:r>
          </a:p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Targeted behavioural test for eligible babies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Management Arrangements</a:t>
            </a:r>
            <a:endParaRPr lang="en-US" smtClean="0"/>
          </a:p>
        </p:txBody>
      </p:sp>
      <p:graphicFrame>
        <p:nvGraphicFramePr>
          <p:cNvPr id="1536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5588" y="1633538"/>
          <a:ext cx="7778750" cy="437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6" name="Document" r:id="rId3" imgW="9514698" imgH="5352518" progId="Word.Document.8">
                  <p:embed/>
                </p:oleObj>
              </mc:Choice>
              <mc:Fallback>
                <p:oleObj name="Document" r:id="rId3" imgW="9514698" imgH="5352518" progId="Word.Document.8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1633538"/>
                        <a:ext cx="7778750" cy="437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36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2565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W-CSW Template">
  <a:themeElements>
    <a:clrScheme name="BTW-CSW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-CSW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TW-CSW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-CSW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AD3069-3691-4835-A992-3AA6F9024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521B48-33E8-4447-8985-E48F9052A5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DA7F58-92E3-4183-830E-CF4785EEBE7D}">
  <ds:schemaRefs>
    <ds:schemaRef ds:uri="http://purl.org/dc/elements/1.1/"/>
    <ds:schemaRef ds:uri="http://schemas.microsoft.com/office/2006/metadata/properties"/>
    <ds:schemaRef ds:uri="6ba82b21-b8ae-4551-a7f0-4b25afc78e3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1769b6d0-5fe4-4170-87f4-c140bd8af9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C:\WINDOWS.000\Desktop\BTW-CSW Template.pot</Template>
  <TotalTime>3070</TotalTime>
  <Words>689</Words>
  <Application>Microsoft Office PowerPoint</Application>
  <PresentationFormat>On-screen Show (4:3)</PresentationFormat>
  <Paragraphs>136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Times New Roman</vt:lpstr>
      <vt:lpstr>BTW-CSW Template</vt:lpstr>
      <vt:lpstr>Photo Editor Photo</vt:lpstr>
      <vt:lpstr>Document</vt:lpstr>
      <vt:lpstr>Visio</vt:lpstr>
      <vt:lpstr>PowerPoint Presentation</vt:lpstr>
      <vt:lpstr>In the beginning.....</vt:lpstr>
      <vt:lpstr>In the beginning.....</vt:lpstr>
      <vt:lpstr> Newborn Hearing Screening Wales </vt:lpstr>
      <vt:lpstr>Aim of Programme</vt:lpstr>
      <vt:lpstr>Objectives of Programme</vt:lpstr>
      <vt:lpstr>Newborn Hearing Screening in Wales </vt:lpstr>
      <vt:lpstr>Management Arrangements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Targeted Behavioural Test</vt:lpstr>
      <vt:lpstr>All Wales: Screening 01.04.12 – 31.03.13</vt:lpstr>
      <vt:lpstr>All Wales: Screening 01.04.12 – 31.03.13 </vt:lpstr>
      <vt:lpstr>All Wales: Assessment 01.04.12 – 31.03.13</vt:lpstr>
      <vt:lpstr>All Wales: Habilitation 01.04.12 – 31.03.13</vt:lpstr>
      <vt:lpstr> All Wales Prevalence </vt:lpstr>
      <vt:lpstr>The story so far....</vt:lpstr>
      <vt:lpstr>Achievements</vt:lpstr>
      <vt:lpstr>Challenges ahead</vt:lpstr>
      <vt:lpstr> www.newbornhearingscreening.wales.nhs.uk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Dickinson</dc:creator>
  <cp:lastModifiedBy>Morgane Richards (Public Health Wales - No. 2 Capital Quarter)</cp:lastModifiedBy>
  <cp:revision>211</cp:revision>
  <cp:lastPrinted>2002-07-11T16:20:13Z</cp:lastPrinted>
  <dcterms:created xsi:type="dcterms:W3CDTF">2002-01-27T14:38:00Z</dcterms:created>
  <dcterms:modified xsi:type="dcterms:W3CDTF">2021-02-03T12:01:03Z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