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8" r:id="rId5"/>
    <p:sldId id="268" r:id="rId6"/>
    <p:sldId id="263" r:id="rId7"/>
    <p:sldId id="270" r:id="rId8"/>
    <p:sldId id="271" r:id="rId9"/>
    <p:sldId id="269" r:id="rId10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4F82"/>
    <a:srgbClr val="F9C402"/>
    <a:srgbClr val="E03882"/>
    <a:srgbClr val="4FB9AB"/>
    <a:srgbClr val="28B8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41E061-2FFE-42BA-A319-BA961005867A}" v="1" dt="2023-11-21T13:16:08.518"/>
    <p1510:client id="{A17A8AE6-38D8-47E2-8EA3-265887BE5770}" v="8" dt="2023-11-24T09:13:53.5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57"/>
    <p:restoredTop sz="94660"/>
  </p:normalViewPr>
  <p:slideViewPr>
    <p:cSldViewPr snapToGrid="0" snapToObjects="1" showGuides="1">
      <p:cViewPr varScale="1">
        <p:scale>
          <a:sx n="68" d="100"/>
          <a:sy n="68" d="100"/>
        </p:scale>
        <p:origin x="1086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hian Pearce" userId="2622a720-3ea4-4c83-979f-e6c209b37b63" providerId="ADAL" clId="{0141E061-2FFE-42BA-A319-BA961005867A}"/>
    <pc:docChg chg="modSld">
      <pc:chgData name="Rhian Pearce" userId="2622a720-3ea4-4c83-979f-e6c209b37b63" providerId="ADAL" clId="{0141E061-2FFE-42BA-A319-BA961005867A}" dt="2023-11-21T13:15:58.276" v="0" actId="20577"/>
      <pc:docMkLst>
        <pc:docMk/>
      </pc:docMkLst>
      <pc:sldChg chg="modSp mod">
        <pc:chgData name="Rhian Pearce" userId="2622a720-3ea4-4c83-979f-e6c209b37b63" providerId="ADAL" clId="{0141E061-2FFE-42BA-A319-BA961005867A}" dt="2023-11-21T13:15:58.276" v="0" actId="20577"/>
        <pc:sldMkLst>
          <pc:docMk/>
          <pc:sldMk cId="2239628984" sldId="269"/>
        </pc:sldMkLst>
        <pc:spChg chg="mod">
          <ac:chgData name="Rhian Pearce" userId="2622a720-3ea4-4c83-979f-e6c209b37b63" providerId="ADAL" clId="{0141E061-2FFE-42BA-A319-BA961005867A}" dt="2023-11-21T13:15:58.276" v="0" actId="20577"/>
          <ac:spMkLst>
            <pc:docMk/>
            <pc:sldMk cId="2239628984" sldId="269"/>
            <ac:spMk id="3" creationId="{94DBCEA8-05A7-434E-E640-6F18F4BF3937}"/>
          </ac:spMkLst>
        </pc:spChg>
      </pc:sldChg>
    </pc:docChg>
  </pc:docChgLst>
  <pc:docChgLst>
    <pc:chgData name="Rhian Pearce" userId="S::rhian.pearce@wales.nhs.uk::2622a720-3ea4-4c83-979f-e6c209b37b63" providerId="AD" clId="Web-{A17A8AE6-38D8-47E2-8EA3-265887BE5770}"/>
    <pc:docChg chg="modSld">
      <pc:chgData name="Rhian Pearce" userId="S::rhian.pearce@wales.nhs.uk::2622a720-3ea4-4c83-979f-e6c209b37b63" providerId="AD" clId="Web-{A17A8AE6-38D8-47E2-8EA3-265887BE5770}" dt="2023-11-24T09:13:53.551" v="3" actId="20577"/>
      <pc:docMkLst>
        <pc:docMk/>
      </pc:docMkLst>
      <pc:sldChg chg="modSp">
        <pc:chgData name="Rhian Pearce" userId="S::rhian.pearce@wales.nhs.uk::2622a720-3ea4-4c83-979f-e6c209b37b63" providerId="AD" clId="Web-{A17A8AE6-38D8-47E2-8EA3-265887BE5770}" dt="2023-11-24T09:13:53.551" v="3" actId="20577"/>
        <pc:sldMkLst>
          <pc:docMk/>
          <pc:sldMk cId="2239628984" sldId="269"/>
        </pc:sldMkLst>
        <pc:spChg chg="mod">
          <ac:chgData name="Rhian Pearce" userId="S::rhian.pearce@wales.nhs.uk::2622a720-3ea4-4c83-979f-e6c209b37b63" providerId="AD" clId="Web-{A17A8AE6-38D8-47E2-8EA3-265887BE5770}" dt="2023-11-24T09:13:53.551" v="3" actId="20577"/>
          <ac:spMkLst>
            <pc:docMk/>
            <pc:sldMk cId="2239628984" sldId="269"/>
            <ac:spMk id="3" creationId="{94DBCEA8-05A7-434E-E640-6F18F4BF3937}"/>
          </ac:spMkLst>
        </pc:spChg>
      </pc:sldChg>
    </pc:docChg>
  </pc:docChgLst>
  <pc:docChgLst>
    <pc:chgData name="Elin Howell" userId="a4c301f2574ab69f" providerId="LiveId" clId="{78484285-8971-46A3-8195-AC68AF4F2A0B}"/>
    <pc:docChg chg="undo custSel modSld">
      <pc:chgData name="Elin Howell" userId="a4c301f2574ab69f" providerId="LiveId" clId="{78484285-8971-46A3-8195-AC68AF4F2A0B}" dt="2023-11-10T11:45:11.205" v="218" actId="790"/>
      <pc:docMkLst>
        <pc:docMk/>
      </pc:docMkLst>
      <pc:sldChg chg="modSp mod">
        <pc:chgData name="Elin Howell" userId="a4c301f2574ab69f" providerId="LiveId" clId="{78484285-8971-46A3-8195-AC68AF4F2A0B}" dt="2023-11-10T11:41:05.574" v="197" actId="20577"/>
        <pc:sldMkLst>
          <pc:docMk/>
          <pc:sldMk cId="1926324892" sldId="263"/>
        </pc:sldMkLst>
        <pc:spChg chg="mod">
          <ac:chgData name="Elin Howell" userId="a4c301f2574ab69f" providerId="LiveId" clId="{78484285-8971-46A3-8195-AC68AF4F2A0B}" dt="2023-11-10T11:41:05.574" v="197" actId="20577"/>
          <ac:spMkLst>
            <pc:docMk/>
            <pc:sldMk cId="1926324892" sldId="263"/>
            <ac:spMk id="10" creationId="{9E9F61CA-6172-42AE-3A89-D151036EC6A1}"/>
          </ac:spMkLst>
        </pc:spChg>
      </pc:sldChg>
      <pc:sldChg chg="modSp mod">
        <pc:chgData name="Elin Howell" userId="a4c301f2574ab69f" providerId="LiveId" clId="{78484285-8971-46A3-8195-AC68AF4F2A0B}" dt="2023-11-10T11:40:06.052" v="162" actId="6549"/>
        <pc:sldMkLst>
          <pc:docMk/>
          <pc:sldMk cId="3160146785" sldId="268"/>
        </pc:sldMkLst>
        <pc:spChg chg="mod">
          <ac:chgData name="Elin Howell" userId="a4c301f2574ab69f" providerId="LiveId" clId="{78484285-8971-46A3-8195-AC68AF4F2A0B}" dt="2023-11-10T11:40:06.052" v="162" actId="6549"/>
          <ac:spMkLst>
            <pc:docMk/>
            <pc:sldMk cId="3160146785" sldId="268"/>
            <ac:spMk id="3" creationId="{94DBCEA8-05A7-434E-E640-6F18F4BF3937}"/>
          </ac:spMkLst>
        </pc:spChg>
      </pc:sldChg>
      <pc:sldChg chg="modSp mod">
        <pc:chgData name="Elin Howell" userId="a4c301f2574ab69f" providerId="LiveId" clId="{78484285-8971-46A3-8195-AC68AF4F2A0B}" dt="2023-11-10T11:45:11.205" v="218" actId="790"/>
        <pc:sldMkLst>
          <pc:docMk/>
          <pc:sldMk cId="2239628984" sldId="269"/>
        </pc:sldMkLst>
        <pc:spChg chg="mod">
          <ac:chgData name="Elin Howell" userId="a4c301f2574ab69f" providerId="LiveId" clId="{78484285-8971-46A3-8195-AC68AF4F2A0B}" dt="2023-11-10T11:45:11.205" v="218" actId="790"/>
          <ac:spMkLst>
            <pc:docMk/>
            <pc:sldMk cId="2239628984" sldId="269"/>
            <ac:spMk id="3" creationId="{94DBCEA8-05A7-434E-E640-6F18F4BF3937}"/>
          </ac:spMkLst>
        </pc:spChg>
        <pc:spChg chg="mod">
          <ac:chgData name="Elin Howell" userId="a4c301f2574ab69f" providerId="LiveId" clId="{78484285-8971-46A3-8195-AC68AF4F2A0B}" dt="2023-11-10T11:44:54.780" v="217" actId="20578"/>
          <ac:spMkLst>
            <pc:docMk/>
            <pc:sldMk cId="2239628984" sldId="269"/>
            <ac:spMk id="8" creationId="{969841D3-F9E9-6D09-C3FD-71680054E05B}"/>
          </ac:spMkLst>
        </pc:spChg>
      </pc:sldChg>
      <pc:sldChg chg="modSp mod">
        <pc:chgData name="Elin Howell" userId="a4c301f2574ab69f" providerId="LiveId" clId="{78484285-8971-46A3-8195-AC68AF4F2A0B}" dt="2023-11-10T11:41:48.881" v="198" actId="14100"/>
        <pc:sldMkLst>
          <pc:docMk/>
          <pc:sldMk cId="307138759" sldId="270"/>
        </pc:sldMkLst>
        <pc:spChg chg="mod">
          <ac:chgData name="Elin Howell" userId="a4c301f2574ab69f" providerId="LiveId" clId="{78484285-8971-46A3-8195-AC68AF4F2A0B}" dt="2023-11-10T11:41:48.881" v="198" actId="14100"/>
          <ac:spMkLst>
            <pc:docMk/>
            <pc:sldMk cId="307138759" sldId="270"/>
            <ac:spMk id="9" creationId="{D405D7A2-44E6-A52E-CC6C-056A87A9AFC9}"/>
          </ac:spMkLst>
        </pc:spChg>
      </pc:sldChg>
      <pc:sldChg chg="modSp mod">
        <pc:chgData name="Elin Howell" userId="a4c301f2574ab69f" providerId="LiveId" clId="{78484285-8971-46A3-8195-AC68AF4F2A0B}" dt="2023-11-10T11:42:37.425" v="211" actId="20577"/>
        <pc:sldMkLst>
          <pc:docMk/>
          <pc:sldMk cId="2926735869" sldId="271"/>
        </pc:sldMkLst>
        <pc:spChg chg="mod">
          <ac:chgData name="Elin Howell" userId="a4c301f2574ab69f" providerId="LiveId" clId="{78484285-8971-46A3-8195-AC68AF4F2A0B}" dt="2023-11-10T11:42:37.425" v="211" actId="20577"/>
          <ac:spMkLst>
            <pc:docMk/>
            <pc:sldMk cId="2926735869" sldId="271"/>
            <ac:spMk id="3" creationId="{00000000-0000-0000-0000-000000000000}"/>
          </ac:spMkLst>
        </pc:spChg>
        <pc:spChg chg="mod">
          <ac:chgData name="Elin Howell" userId="a4c301f2574ab69f" providerId="LiveId" clId="{78484285-8971-46A3-8195-AC68AF4F2A0B}" dt="2023-11-10T11:42:02.950" v="199" actId="14100"/>
          <ac:spMkLst>
            <pc:docMk/>
            <pc:sldMk cId="2926735869" sldId="271"/>
            <ac:spMk id="9" creationId="{FABE46AA-B51E-1B2D-987E-6412DDA379A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3841F-BFA5-E84D-9FBF-C2EF90B9D7E0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0E142-3AF0-A947-ABB3-AF8FB9473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430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4033A-9BE4-C148-A588-EF9D888CAC46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21FB3-2FB1-D246-9430-EC4C2EC16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266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18457"/>
            <a:ext cx="10492882" cy="830997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2805101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2253927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</p:spTree>
    <p:extLst>
      <p:ext uri="{BB962C8B-B14F-4D97-AF65-F5344CB8AC3E}">
        <p14:creationId xmlns:p14="http://schemas.microsoft.com/office/powerpoint/2010/main" val="1834730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33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440128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3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805562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228606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7017084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2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9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340729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706163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129207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0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917685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8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56633" y="1432038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657554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5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22808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7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9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8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2" y="4560199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15962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2" y="4224117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3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4440173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4440173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6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8164384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8164384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4440173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168689" y="2003311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&amp;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92000" cy="597485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6089373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715618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6089373" y="5814391"/>
            <a:ext cx="6102626" cy="1043609"/>
          </a:xfrm>
          <a:prstGeom prst="rect">
            <a:avLst/>
          </a:prstGeom>
          <a:gradFill>
            <a:gsLst>
              <a:gs pos="100000">
                <a:srgbClr val="324F82">
                  <a:alpha val="50000"/>
                </a:srgbClr>
              </a:gs>
              <a:gs pos="0">
                <a:srgbClr val="324F82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0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715964" y="216673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715963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02626" y="1"/>
            <a:ext cx="6089374" cy="6858000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6818244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0" y="5814391"/>
            <a:ext cx="6102626" cy="1043609"/>
          </a:xfrm>
          <a:prstGeom prst="rect">
            <a:avLst/>
          </a:prstGeom>
          <a:gradFill>
            <a:gsLst>
              <a:gs pos="100000">
                <a:schemeClr val="bg1">
                  <a:alpha val="49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6818589" y="216265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818244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818244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2703444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3639988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3088814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21772"/>
            <a:ext cx="10492882" cy="166199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 </a:t>
            </a:r>
            <a:br>
              <a:rPr lang="en-US" dirty="0"/>
            </a:br>
            <a:r>
              <a:rPr lang="en-US" dirty="0"/>
              <a:t>Two Lines Template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715617"/>
            <a:ext cx="10760766" cy="5401276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Chapter/Slide Title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2057401"/>
            <a:ext cx="10760766" cy="4059492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Icon Chapter Slide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4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430079" y="2057400"/>
            <a:ext cx="1331842" cy="1331842"/>
          </a:xfrm>
          <a:prstGeom prst="rect">
            <a:avLst/>
          </a:prstGeom>
          <a:noFill/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y questions?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715617" y="3315615"/>
            <a:ext cx="107640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Thank</a:t>
            </a:r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you for listening.</a:t>
            </a:r>
          </a:p>
          <a:p>
            <a:pPr algn="ctr"/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Any questions?</a:t>
            </a:r>
            <a:endParaRPr lang="en-US" sz="4400" b="1" i="0" dirty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389" y="1769165"/>
            <a:ext cx="1717886" cy="14092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5963" y="1838325"/>
            <a:ext cx="10760075" cy="3736975"/>
          </a:xfrm>
          <a:prstGeom prst="rect">
            <a:avLst/>
          </a:prstGeom>
        </p:spPr>
        <p:txBody>
          <a:bodyPr anchor="b" anchorCtr="1"/>
          <a:lstStyle>
            <a:lvl1pPr marL="0" indent="0">
              <a:buNone/>
              <a:defRPr sz="1400" b="0" i="0" baseline="0">
                <a:solidFill>
                  <a:srgbClr val="324F82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en-US" dirty="0"/>
              <a:t>Click the icon to start building your chart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Chart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-1123122" y="-1838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11829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2230641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 Pu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1868557"/>
            <a:ext cx="3229803" cy="3641970"/>
          </a:xfrm>
          <a:prstGeom prst="rect">
            <a:avLst/>
          </a:prstGeom>
          <a:solidFill>
            <a:srgbClr val="324F82"/>
          </a:solidFill>
        </p:spPr>
        <p:txBody>
          <a:bodyPr wrap="square" lIns="360000" tIns="360000" rIns="360000" bIns="360000">
            <a:no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Pull Out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53807" y="2230643"/>
            <a:ext cx="5022576" cy="292900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2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715963" y="2230644"/>
            <a:ext cx="5022227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Text &amp; Image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235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50" r:id="rId3"/>
    <p:sldLayoutId id="2147483666" r:id="rId4"/>
    <p:sldLayoutId id="2147483651" r:id="rId5"/>
    <p:sldLayoutId id="2147483667" r:id="rId6"/>
    <p:sldLayoutId id="2147483652" r:id="rId7"/>
    <p:sldLayoutId id="2147483665" r:id="rId8"/>
    <p:sldLayoutId id="2147483654" r:id="rId9"/>
    <p:sldLayoutId id="2147483656" r:id="rId10"/>
    <p:sldLayoutId id="2147483663" r:id="rId11"/>
    <p:sldLayoutId id="2147483660" r:id="rId12"/>
    <p:sldLayoutId id="2147483664" r:id="rId13"/>
    <p:sldLayoutId id="2147483670" r:id="rId14"/>
    <p:sldLayoutId id="2147483671" r:id="rId15"/>
    <p:sldLayoutId id="2147483657" r:id="rId16"/>
    <p:sldLayoutId id="2147483653" r:id="rId17"/>
    <p:sldLayoutId id="2147483668" r:id="rId18"/>
    <p:sldLayoutId id="2147483669" r:id="rId19"/>
    <p:sldLayoutId id="2147483658" r:id="rId20"/>
    <p:sldLayoutId id="2147483655" r:id="rId21"/>
    <p:sldLayoutId id="2147483662" r:id="rId22"/>
    <p:sldLayoutId id="2147483673" r:id="rId23"/>
    <p:sldLayoutId id="2147483659" r:id="rId2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cc.gig.cymru/gwasanaethau-a-thimau/cynllun-atgyfeirio-cleifion-i-wneud-ymarfer-corff-cymru/cydlynwyr-lleol/" TargetMode="External"/><Relationship Id="rId2" Type="http://schemas.openxmlformats.org/officeDocument/2006/relationships/hyperlink" Target="https://icc.gig.cymru/porththeseusners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143" y="1101012"/>
            <a:ext cx="11697265" cy="972751"/>
          </a:xfrm>
        </p:spPr>
        <p:txBody>
          <a:bodyPr>
            <a:normAutofit fontScale="90000"/>
          </a:bodyPr>
          <a:lstStyle/>
          <a:p>
            <a:r>
              <a:rPr lang="cy-GB" sz="4900" dirty="0"/>
              <a:t>Cynllun </a:t>
            </a:r>
            <a:r>
              <a:rPr lang="cy-GB" sz="4900" dirty="0" err="1"/>
              <a:t>Atgyfeirio</a:t>
            </a:r>
            <a:r>
              <a:rPr lang="cy-GB" sz="4900" dirty="0"/>
              <a:t> Cleifion i Wneud Ymarfer Corff Cymru (NERS) </a:t>
            </a:r>
            <a:br>
              <a:rPr lang="cy-GB" dirty="0"/>
            </a:br>
            <a:endParaRPr lang="cy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719551" y="2604104"/>
            <a:ext cx="10491787" cy="367196"/>
          </a:xfrm>
        </p:spPr>
        <p:txBody>
          <a:bodyPr lIns="0" tIns="0" rIns="0" bIns="0" anchor="t"/>
          <a:lstStyle/>
          <a:p>
            <a:r>
              <a:rPr lang="cy-GB" sz="2800" dirty="0"/>
              <a:t>Porth </a:t>
            </a:r>
            <a:r>
              <a:rPr lang="cy-GB" sz="2800" dirty="0" err="1"/>
              <a:t>Theseus</a:t>
            </a:r>
            <a:r>
              <a:rPr lang="cy-GB" sz="2800" dirty="0"/>
              <a:t> - System Rheoli Cleifion</a:t>
            </a:r>
            <a:endParaRPr lang="cy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A8E7A7-4D8E-9B84-886E-7FCB999B193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9138" y="3246951"/>
            <a:ext cx="10492200" cy="332399"/>
          </a:xfrm>
        </p:spPr>
        <p:txBody>
          <a:bodyPr/>
          <a:lstStyle/>
          <a:p>
            <a:r>
              <a:rPr lang="cy-GB" dirty="0"/>
              <a:t>Rhanddeiliaid Strategol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6670EE-3BAC-7A95-552F-D10AD7156A7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7225" y="4923691"/>
            <a:ext cx="3134316" cy="19343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955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4DC7AD-28F2-44B9-77F6-359927ABFB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74720" y="6294968"/>
            <a:ext cx="4994031" cy="221599"/>
          </a:xfrm>
        </p:spPr>
        <p:txBody>
          <a:bodyPr/>
          <a:lstStyle/>
          <a:p>
            <a:r>
              <a:rPr lang="en-US" dirty="0"/>
              <a:t>NERS  Porth Theseus - </a:t>
            </a:r>
            <a:r>
              <a:rPr lang="en-GB" dirty="0"/>
              <a:t>System </a:t>
            </a:r>
            <a:r>
              <a:rPr lang="en-GB" dirty="0" err="1"/>
              <a:t>Rheoli</a:t>
            </a:r>
            <a:r>
              <a:rPr lang="en-GB" dirty="0"/>
              <a:t> Cleifion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BCEA8-05A7-434E-E640-6F18F4BF393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91697" y="1973162"/>
            <a:ext cx="10760075" cy="4037003"/>
          </a:xfrm>
        </p:spPr>
        <p:txBody>
          <a:bodyPr/>
          <a:lstStyle/>
          <a:p>
            <a:pPr>
              <a:buFontTx/>
              <a:buChar char="-"/>
            </a:pPr>
            <a:r>
              <a:rPr lang="cy-GB" sz="1800" dirty="0">
                <a:latin typeface="+mn-lt"/>
              </a:rPr>
              <a:t>Mae NERS yn ymyrraeth iechyd sy'n seiliedig ar dystiolaeth a ariennir gan Lywodraeth Cymru ac a reolir ac a oruchwylir yn strategol gan Iechyd Cyhoeddus Cymru</a:t>
            </a:r>
          </a:p>
          <a:p>
            <a:pPr>
              <a:buFontTx/>
              <a:buChar char="-"/>
            </a:pPr>
            <a:r>
              <a:rPr lang="cy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Wedi'i anelu at bobl sy'n 16 oed neu hŷn, nad ydynt yn gwneud ymarfer corff/yn segur ac sydd mewn perygl o ddioddef cyflwr iechyd hirdymor neu eisoes yn dioddef un</a:t>
            </a:r>
          </a:p>
          <a:p>
            <a:pPr>
              <a:buFontTx/>
              <a:buChar char="-"/>
            </a:pPr>
            <a:r>
              <a:rPr lang="cy-GB" sz="18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Cefnogi cleifion sydd wedi’u </a:t>
            </a:r>
            <a:r>
              <a:rPr lang="cy-GB" sz="1800" dirty="0" err="1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hatgyfeirio</a:t>
            </a:r>
            <a:r>
              <a:rPr lang="cy-GB" sz="18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i wella eu hiechyd a'u lles trwy gynyddu gweithgarwch corfforol a chefnogi newid ymddygiad cadarnhaol</a:t>
            </a:r>
          </a:p>
          <a:p>
            <a:pPr>
              <a:buFontTx/>
              <a:buChar char="-"/>
            </a:pPr>
            <a:r>
              <a:rPr lang="cy-GB" sz="1800" dirty="0">
                <a:latin typeface="+mn-lt"/>
              </a:rPr>
              <a:t>Bydd y rhai sy'n cael eu </a:t>
            </a:r>
            <a:r>
              <a:rPr lang="cy-GB" sz="1800" dirty="0" err="1">
                <a:latin typeface="+mn-lt"/>
              </a:rPr>
              <a:t>hatgyfeirio</a:t>
            </a:r>
            <a:r>
              <a:rPr lang="cy-GB" sz="1800" dirty="0">
                <a:latin typeface="+mn-lt"/>
              </a:rPr>
              <a:t> yn cael: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y-GB" sz="1800" dirty="0">
                <a:latin typeface="+mn-lt"/>
              </a:rPr>
              <a:t> asesiad cychwynnol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y-GB" sz="1800" dirty="0">
                <a:latin typeface="+mn-lt"/>
              </a:rPr>
              <a:t> adolygiadau rheolaidd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y-GB" sz="1800" dirty="0">
                <a:latin typeface="+mn-lt"/>
              </a:rPr>
              <a:t> rhaglen ymarfer corff wedi’i theilwra a’i goruchwylio am 16 wythnos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7FA01-42D7-1384-FB2E-C13342F127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5963" y="716217"/>
            <a:ext cx="5890110" cy="1377105"/>
          </a:xfrm>
        </p:spPr>
        <p:txBody>
          <a:bodyPr/>
          <a:lstStyle/>
          <a:p>
            <a:r>
              <a:rPr lang="cy-GB" dirty="0"/>
              <a:t>Beth yw'r Cynllun </a:t>
            </a:r>
            <a:r>
              <a:rPr lang="cy-GB" dirty="0" err="1"/>
              <a:t>Atgyfeirio</a:t>
            </a:r>
            <a:r>
              <a:rPr lang="cy-GB" dirty="0"/>
              <a:t> Cleifion i Wneud Ymarfer Corff Cymru (NERS)?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97" y="5793207"/>
            <a:ext cx="1926420" cy="1377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8AD0DEB-908F-F9C3-E89D-5A7DD0590E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0055" y="293834"/>
            <a:ext cx="4494610" cy="167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146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4DC7AD-28F2-44B9-77F6-359927ABFB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74720" y="6294968"/>
            <a:ext cx="4994031" cy="221599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 charset="0"/>
              </a:rPr>
              <a:t>NERS  Porth Theseus -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 charset="0"/>
              </a:rPr>
              <a:t>System </a:t>
            </a: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 charset="0"/>
              </a:rPr>
              <a:t>Rheoli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 charset="0"/>
              </a:rPr>
              <a:t> Cleifion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buntu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7FA01-42D7-1384-FB2E-C13342F127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cy-GB" dirty="0"/>
              <a:t>System Atgyfeirio a Rheoli Cleifion NERS Newydd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4EF783-2241-20D6-B71A-B7604FC6625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cy-GB" dirty="0"/>
              <a:t>Datblygiad Porth </a:t>
            </a:r>
            <a:r>
              <a:rPr lang="cy-GB" dirty="0" err="1"/>
              <a:t>Theseus</a:t>
            </a:r>
            <a:endParaRPr lang="cy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67" y="5760401"/>
            <a:ext cx="2067950" cy="140991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E9F61CA-6172-42AE-3A89-D151036EC6A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0167" y="1985375"/>
            <a:ext cx="11408898" cy="4029821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Mae Iechyd Cyhoeddus Cymru wedi datblygu system rheoli cleifion newydd ar y we o'r enw Porth </a:t>
            </a:r>
            <a:r>
              <a:rPr lang="cy-GB" sz="2000" dirty="0" err="1"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Theseus</a:t>
            </a:r>
            <a:endParaRPr lang="cy-GB" sz="2000" dirty="0">
              <a:latin typeface="+mn-lt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Mae wedi'i fwriadu ar gyfer llawer o raglenni gwella iechyd </a:t>
            </a:r>
            <a:r>
              <a:rPr lang="cy-GB" sz="2000" dirty="0">
                <a:effectLst/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- </a:t>
            </a:r>
            <a:r>
              <a:rPr lang="cy-GB" sz="2000" dirty="0"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NERS fydd yn elwa yn gyntaf ac yna Helpa fi i Stopio!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Mae'n rheoli cleifion yn electronig ac yn effeithlon mewn un system o’r adeg atgyfeirio hyd at gwblhau ac ymadael â'r rhaglen.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Mae’n symleiddio'r broses </a:t>
            </a:r>
            <a:r>
              <a:rPr lang="cy-GB" sz="2000" dirty="0" err="1"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atgyfeirio</a:t>
            </a:r>
            <a:r>
              <a:rPr lang="cy-GB" sz="2000" dirty="0"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, yn cynyddu diogelwch atgyfeiriadau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Gwella casglu ac adrodd data yn lleol, yn rhanbarthol ac yn genedlaethol</a:t>
            </a:r>
            <a:endParaRPr lang="cy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6324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1" y="1961041"/>
            <a:ext cx="10760075" cy="3770263"/>
          </a:xfrm>
        </p:spPr>
        <p:txBody>
          <a:bodyPr/>
          <a:lstStyle/>
          <a:p>
            <a:pPr marL="0" indent="0">
              <a:buNone/>
            </a:pPr>
            <a:r>
              <a:rPr lang="cy-GB" sz="1950" dirty="0"/>
              <a:t>NERS fydd y rhaglen gwella iechyd genedlaethol gyntaf i elwa o'r prosiect hwn, a bydd yn darparu: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y-GB" sz="1950" dirty="0"/>
              <a:t>Llwyfan cenedlaethol cyffredinol i gleifion ar gyfer llawer o raglenni gwella iechyd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y-GB" sz="1950" dirty="0"/>
              <a:t>System atgyfeirio gyflymach a mwy diogel i weithwyr iechyd proffesiynol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y-GB" sz="1950" dirty="0"/>
              <a:t>Cyfle i adfywio NERS yn genedlaethol ac yn lleol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y-GB" sz="1950" dirty="0"/>
              <a:t>Bydd adroddiadau safonedig yn sicrhau bod data ar Ddangosyddion Perfformiad Allweddol ar gael yn lleol ac yn genedlaethol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y-GB" sz="1950" dirty="0"/>
              <a:t>Mecanweithiau cadarn i fonitro a gwerthuso canlyniadau ac effaith y cynllun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y-GB" sz="1950" dirty="0"/>
              <a:t>Bydd y system newydd yn integreiddio â chofnodion cleifion mewn systemau meddygon teulu.</a:t>
            </a:r>
            <a:endParaRPr lang="cy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cy-GB" dirty="0"/>
              <a:t>Gweledigaeth </a:t>
            </a:r>
            <a:r>
              <a:rPr lang="cy-GB" dirty="0" err="1"/>
              <a:t>Theseus</a:t>
            </a:r>
            <a:endParaRPr lang="cy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cy-GB" dirty="0"/>
              <a:t>Yr Hyn y Gall y System Newydd ei Chyflawni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>
            <a:picLocks noGrp="1"/>
          </p:cNvPicPr>
          <p:nvPr>
            <p:ph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06" y="5879689"/>
            <a:ext cx="2233716" cy="113164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Blwch Testun 8">
            <a:extLst>
              <a:ext uri="{FF2B5EF4-FFF2-40B4-BE49-F238E27FC236}">
                <a16:creationId xmlns:a16="http://schemas.microsoft.com/office/drawing/2014/main" id="{D405D7A2-44E6-A52E-CC6C-056A87A9AFC9}"/>
              </a:ext>
            </a:extLst>
          </p:cNvPr>
          <p:cNvSpPr txBox="1"/>
          <p:nvPr/>
        </p:nvSpPr>
        <p:spPr>
          <a:xfrm>
            <a:off x="3393440" y="6279502"/>
            <a:ext cx="4612225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 charset="0"/>
              </a:rPr>
              <a:t>NERS  Porth Theseus -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 charset="0"/>
              </a:rPr>
              <a:t>System </a:t>
            </a: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 charset="0"/>
              </a:rPr>
              <a:t>Rheoli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 charset="0"/>
              </a:rPr>
              <a:t> </a:t>
            </a: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 charset="0"/>
              </a:rPr>
              <a:t>Cleifion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buntu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38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2846933"/>
          </a:xfrm>
        </p:spPr>
        <p:txBody>
          <a:bodyPr/>
          <a:lstStyle/>
          <a:p>
            <a:pPr marL="0" indent="0">
              <a:buNone/>
            </a:pPr>
            <a:r>
              <a:rPr lang="cy-GB" sz="2000" dirty="0"/>
              <a:t>Mae cefnogaeth rhanddeiliaid allweddol yn hanfodol i lwyddiant y Rhaglen NERS, gallwch helpu drwy: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y-GB" sz="2000" dirty="0"/>
              <a:t>Rhaeadru negeseuon allweddol am fanteision cadarnhaol defnyddio'r system newydd i holl weithwyr iechyd proffesiynol cofrestredig y GIG.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y-GB" sz="2000" dirty="0"/>
              <a:t>Helpu i sicrhau bod gweithwyr iechyd proffesiynol sy’n </a:t>
            </a:r>
            <a:r>
              <a:rPr lang="cy-GB" sz="2000" dirty="0" err="1"/>
              <a:t>atgyfeirio</a:t>
            </a:r>
            <a:r>
              <a:rPr lang="cy-GB" sz="2000" dirty="0"/>
              <a:t> yn gwybod sut i gael gafael ar wybodaeth, hyfforddiant a gwybod sut i </a:t>
            </a:r>
            <a:r>
              <a:rPr lang="cy-GB" sz="2000" dirty="0" err="1"/>
              <a:t>atgyfeirio</a:t>
            </a:r>
            <a:r>
              <a:rPr lang="cy-GB" sz="2000" dirty="0"/>
              <a:t> at NERS gan ddefnyddio </a:t>
            </a:r>
            <a:r>
              <a:rPr lang="cy-GB" sz="2000" dirty="0" err="1"/>
              <a:t>Theseus</a:t>
            </a:r>
            <a:endParaRPr lang="cy-GB" sz="2000" dirty="0"/>
          </a:p>
          <a:p>
            <a:pPr marL="0" indent="0">
              <a:buNone/>
            </a:pPr>
            <a:r>
              <a:rPr lang="cy-GB" sz="2000" dirty="0"/>
              <a:t>Gyda'ch help chi, gallwn sicrhau bod y System </a:t>
            </a:r>
            <a:r>
              <a:rPr lang="cy-GB" sz="2000" dirty="0" err="1"/>
              <a:t>Theseus</a:t>
            </a:r>
            <a:r>
              <a:rPr lang="cy-GB" sz="2000" dirty="0"/>
              <a:t> yn llwyddiant!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310013" y="716218"/>
            <a:ext cx="11521203" cy="556820"/>
          </a:xfrm>
        </p:spPr>
        <p:txBody>
          <a:bodyPr/>
          <a:lstStyle/>
          <a:p>
            <a:r>
              <a:rPr lang="cy-GB" dirty="0"/>
              <a:t>Sut y Gall Partneriaid Helpu i Sicrhau Bod y System </a:t>
            </a:r>
            <a:r>
              <a:rPr lang="cy-GB" dirty="0" err="1"/>
              <a:t>Theseus</a:t>
            </a:r>
            <a:r>
              <a:rPr lang="cy-GB" dirty="0"/>
              <a:t> yn Llwyddiant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7524" y="3319262"/>
            <a:ext cx="3596952" cy="219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013" y="5913071"/>
            <a:ext cx="2231329" cy="1127858"/>
          </a:xfrm>
          <a:prstGeom prst="rect">
            <a:avLst/>
          </a:prstGeom>
        </p:spPr>
      </p:pic>
      <p:sp>
        <p:nvSpPr>
          <p:cNvPr id="9" name="Blwch Testun 8">
            <a:extLst>
              <a:ext uri="{FF2B5EF4-FFF2-40B4-BE49-F238E27FC236}">
                <a16:creationId xmlns:a16="http://schemas.microsoft.com/office/drawing/2014/main" id="{FABE46AA-B51E-1B2D-987E-6412DDA379AE}"/>
              </a:ext>
            </a:extLst>
          </p:cNvPr>
          <p:cNvSpPr txBox="1"/>
          <p:nvPr/>
        </p:nvSpPr>
        <p:spPr>
          <a:xfrm>
            <a:off x="3159761" y="6260841"/>
            <a:ext cx="485523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 charset="0"/>
              </a:rPr>
              <a:t>NERS  Porth Theseus -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 charset="0"/>
              </a:rPr>
              <a:t>System </a:t>
            </a: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 charset="0"/>
              </a:rPr>
              <a:t>Rheoli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 charset="0"/>
              </a:rPr>
              <a:t> </a:t>
            </a: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 charset="0"/>
              </a:rPr>
              <a:t>Cleifion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buntu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735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BCEA8-05A7-434E-E640-6F18F4BF393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1733808"/>
          </a:xfrm>
        </p:spPr>
        <p:txBody>
          <a:bodyPr lIns="0" tIns="0" rIns="0" bIns="0" anchor="t">
            <a:spAutoFit/>
          </a:bodyPr>
          <a:lstStyle/>
          <a:p>
            <a:pPr marL="0" indent="0">
              <a:buNone/>
            </a:pPr>
            <a:r>
              <a:rPr lang="cy-GB" dirty="0">
                <a:latin typeface="Verdana"/>
                <a:ea typeface="Verdana"/>
              </a:rPr>
              <a:t>Gallwch ddarganfod mwy am y </a:t>
            </a:r>
            <a:r>
              <a:rPr lang="cy-GB" dirty="0">
                <a:latin typeface="Verdana"/>
                <a:ea typeface="Verdana"/>
                <a:hlinkClick r:id="rId2"/>
              </a:rPr>
              <a:t>Porth Theseus</a:t>
            </a:r>
            <a:r>
              <a:rPr lang="cy-GB" dirty="0">
                <a:latin typeface="Verdana"/>
                <a:ea typeface="Verdana"/>
              </a:rPr>
              <a:t> </a:t>
            </a:r>
            <a:r>
              <a:rPr kumimoji="0" lang="cy-GB" sz="2400" b="0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Verdana"/>
                <a:ea typeface="Verdana"/>
              </a:rPr>
              <a:t>newydd </a:t>
            </a:r>
            <a:r>
              <a:rPr lang="cy-GB" dirty="0">
                <a:latin typeface="Verdana"/>
                <a:ea typeface="Verdana"/>
              </a:rPr>
              <a:t>ar dudalennau </a:t>
            </a:r>
            <a:r>
              <a:rPr lang="cy-GB">
                <a:latin typeface="Verdana"/>
                <a:ea typeface="Verdana"/>
              </a:rPr>
              <a:t>gwe Iechyd Cyhoeddus Cymru NERS</a:t>
            </a:r>
            <a:endParaRPr lang="cy-GB">
              <a:highlight>
                <a:srgbClr val="FFFF00"/>
              </a:highlight>
              <a:latin typeface="Verdana"/>
              <a:ea typeface="Verdana"/>
            </a:endParaRPr>
          </a:p>
          <a:p>
            <a:pPr marL="0" indent="0">
              <a:buNone/>
            </a:pPr>
            <a:endParaRPr lang="cy-GB" dirty="0"/>
          </a:p>
          <a:p>
            <a:pPr marL="0" indent="0">
              <a:buNone/>
            </a:pPr>
            <a:r>
              <a:rPr lang="cy-GB" dirty="0">
                <a:hlinkClick r:id="rId3"/>
              </a:rPr>
              <a:t>Manylion cyswllt Cydlynwyr NERS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7FA01-42D7-1384-FB2E-C13342F127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err="1"/>
              <a:t>Gwybodaeth</a:t>
            </a:r>
            <a:r>
              <a:rPr lang="en-US" dirty="0"/>
              <a:t> </a:t>
            </a:r>
            <a:r>
              <a:rPr lang="en-US" dirty="0" err="1"/>
              <a:t>bellach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4EF783-2241-20D6-B71A-B7604FC6625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err="1"/>
              <a:t>Gwybodaeth</a:t>
            </a:r>
            <a:r>
              <a:rPr lang="en-US" dirty="0"/>
              <a:t> a </a:t>
            </a:r>
            <a:r>
              <a:rPr lang="en-US" dirty="0" err="1"/>
              <a:t>dolenni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67" y="5760401"/>
            <a:ext cx="2067950" cy="140991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Dalfan Cynnwys 7">
            <a:extLst>
              <a:ext uri="{FF2B5EF4-FFF2-40B4-BE49-F238E27FC236}">
                <a16:creationId xmlns:a16="http://schemas.microsoft.com/office/drawing/2014/main" id="{969841D3-F9E9-6D09-C3FD-71680054E05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966725" y="6294968"/>
            <a:ext cx="4944010" cy="348428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 charset="0"/>
              </a:rPr>
              <a:t>NERS  Porth Theseus -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 charset="0"/>
              </a:rPr>
              <a:t>System </a:t>
            </a: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 charset="0"/>
              </a:rPr>
              <a:t>Rheoli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 charset="0"/>
              </a:rPr>
              <a:t> </a:t>
            </a: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buntu" charset="0"/>
              </a:rPr>
              <a:t>Cleifion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buntu" charset="0"/>
            </a:endParaRPr>
          </a:p>
          <a:p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22396289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ublic Health Wales Theme">
      <a:dk1>
        <a:srgbClr val="000000"/>
      </a:dk1>
      <a:lt1>
        <a:srgbClr val="FFFFFF"/>
      </a:lt1>
      <a:dk2>
        <a:srgbClr val="324F82"/>
      </a:dk2>
      <a:lt2>
        <a:srgbClr val="E7E6E6"/>
      </a:lt2>
      <a:accent1>
        <a:srgbClr val="324F82"/>
      </a:accent1>
      <a:accent2>
        <a:srgbClr val="28B8CE"/>
      </a:accent2>
      <a:accent3>
        <a:srgbClr val="4FB9AB"/>
      </a:accent3>
      <a:accent4>
        <a:srgbClr val="F8C402"/>
      </a:accent4>
      <a:accent5>
        <a:srgbClr val="DF3782"/>
      </a:accent5>
      <a:accent6>
        <a:srgbClr val="70AD47"/>
      </a:accent6>
      <a:hlink>
        <a:srgbClr val="28B8CE"/>
      </a:hlink>
      <a:folHlink>
        <a:srgbClr val="DF378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b="0" i="0" dirty="0" smtClean="0">
            <a:solidFill>
              <a:schemeClr val="bg1"/>
            </a:solidFill>
            <a:latin typeface="Ubuntu" charset="0"/>
            <a:ea typeface="Ubuntu" charset="0"/>
            <a:cs typeface="Ubuntu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HW PPT Template" id="{CF5567AB-625C-CB4D-8AD5-4A60DD3D97F6}" vid="{EBA284EE-FC4C-2544-8931-2A4AC163670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9CB6DF505AD04E8BA49A79FC9B23FB" ma:contentTypeVersion="5" ma:contentTypeDescription="Create a new document." ma:contentTypeScope="" ma:versionID="d81de5dab242eb04b5211cb31ba8f612">
  <xsd:schema xmlns:xsd="http://www.w3.org/2001/XMLSchema" xmlns:xs="http://www.w3.org/2001/XMLSchema" xmlns:p="http://schemas.microsoft.com/office/2006/metadata/properties" xmlns:ns2="312515f9-8a60-47d8-a87c-7359f15deea1" xmlns:ns3="f61174d4-11ab-4bbe-b6c0-59ce9f636157" targetNamespace="http://schemas.microsoft.com/office/2006/metadata/properties" ma:root="true" ma:fieldsID="2fdebb2c5772d22ce8b2ec6cec6bcf68" ns2:_="" ns3:_="">
    <xsd:import namespace="312515f9-8a60-47d8-a87c-7359f15deea1"/>
    <xsd:import namespace="f61174d4-11ab-4bbe-b6c0-59ce9f6361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515f9-8a60-47d8-a87c-7359f15dee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1174d4-11ab-4bbe-b6c0-59ce9f63615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6D4E481-015A-49A0-88F6-F421C63547D6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f30bebb2-c01f-48d0-81da-dc8b123879c2"/>
    <ds:schemaRef ds:uri="b7e247b7-cca8-429f-8688-16f83c8fba5f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8171E9E-1334-42D8-A629-300AAE518F8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E95C9BF-01DF-4EEC-9293-3C15C1F1E8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2515f9-8a60-47d8-a87c-7359f15deea1"/>
    <ds:schemaRef ds:uri="f61174d4-11ab-4bbe-b6c0-59ce9f6361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3789</TotalTime>
  <Words>490</Words>
  <Application>Microsoft Office PowerPoint</Application>
  <PresentationFormat>Widescreen</PresentationFormat>
  <Paragraphs>42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Cynllun Atgyfeirio Cleifion i Wneud Ymarfer Corff Cymru (NERS) 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Cadywould</dc:creator>
  <cp:lastModifiedBy>Rhian Pearce</cp:lastModifiedBy>
  <cp:revision>153</cp:revision>
  <cp:lastPrinted>2018-02-28T08:37:13Z</cp:lastPrinted>
  <dcterms:created xsi:type="dcterms:W3CDTF">2017-10-31T10:35:26Z</dcterms:created>
  <dcterms:modified xsi:type="dcterms:W3CDTF">2023-11-24T09:13:55Z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0x010100019CB6DF505AD04E8BA49A79FC9B23FB</vt:lpwstr>
  </property>
  <property fmtid="{D5CDD505-2E9C-101B-9397-08002B2CF9AE}" pid="3" name="MediaServiceImageTags">
    <vt:lpwstr/>
  </property>
</Properties>
</file>