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3"/>
  </p:notesMasterIdLst>
  <p:handoutMasterIdLst>
    <p:handoutMasterId r:id="rId54"/>
  </p:handoutMasterIdLst>
  <p:sldIdLst>
    <p:sldId id="259" r:id="rId5"/>
    <p:sldId id="321" r:id="rId6"/>
    <p:sldId id="2147375672" r:id="rId7"/>
    <p:sldId id="2147375789" r:id="rId8"/>
    <p:sldId id="2147376269" r:id="rId9"/>
    <p:sldId id="2147376270" r:id="rId10"/>
    <p:sldId id="2147376257" r:id="rId11"/>
    <p:sldId id="2147376154" r:id="rId12"/>
    <p:sldId id="2147375691" r:id="rId13"/>
    <p:sldId id="261" r:id="rId14"/>
    <p:sldId id="2147376271" r:id="rId15"/>
    <p:sldId id="2147376272" r:id="rId16"/>
    <p:sldId id="2147376273" r:id="rId17"/>
    <p:sldId id="2147376274" r:id="rId18"/>
    <p:sldId id="2147376322" r:id="rId19"/>
    <p:sldId id="2147376276" r:id="rId20"/>
    <p:sldId id="2147376280" r:id="rId21"/>
    <p:sldId id="2147376281" r:id="rId22"/>
    <p:sldId id="2147376140" r:id="rId23"/>
    <p:sldId id="2147376297" r:id="rId24"/>
    <p:sldId id="2147376166" r:id="rId25"/>
    <p:sldId id="2147376167" r:id="rId26"/>
    <p:sldId id="2147376136" r:id="rId27"/>
    <p:sldId id="2147376162" r:id="rId28"/>
    <p:sldId id="2147376137" r:id="rId29"/>
    <p:sldId id="2147376143" r:id="rId30"/>
    <p:sldId id="2147375763" r:id="rId31"/>
    <p:sldId id="2147376144" r:id="rId32"/>
    <p:sldId id="2147376145" r:id="rId33"/>
    <p:sldId id="2147376147" r:id="rId34"/>
    <p:sldId id="2147376171" r:id="rId35"/>
    <p:sldId id="2147376149" r:id="rId36"/>
    <p:sldId id="2147376148" r:id="rId37"/>
    <p:sldId id="341" r:id="rId38"/>
    <p:sldId id="2147375683" r:id="rId39"/>
    <p:sldId id="2147376278" r:id="rId40"/>
    <p:sldId id="2147376299" r:id="rId41"/>
    <p:sldId id="2147376325" r:id="rId42"/>
    <p:sldId id="2147376326" r:id="rId43"/>
    <p:sldId id="2147376327" r:id="rId44"/>
    <p:sldId id="2147376328" r:id="rId45"/>
    <p:sldId id="2147376329" r:id="rId46"/>
    <p:sldId id="2147376323" r:id="rId47"/>
    <p:sldId id="2147376258" r:id="rId48"/>
    <p:sldId id="2147376284" r:id="rId49"/>
    <p:sldId id="2147376267" r:id="rId50"/>
    <p:sldId id="2147375774" r:id="rId51"/>
    <p:sldId id="2147376207" r:id="rId52"/>
  </p:sldIdLst>
  <p:sldSz cx="18288000" cy="10350500"/>
  <p:notesSz cx="6858000" cy="9144000"/>
  <p:defaultTextStyle>
    <a:defPPr>
      <a:defRPr lang="en-US"/>
    </a:defPPr>
    <a:lvl1pPr marL="0" algn="l" defTabSz="1374618" rtl="0" eaLnBrk="1" latinLnBrk="0" hangingPunct="1">
      <a:defRPr sz="2706" kern="1200">
        <a:solidFill>
          <a:schemeClr val="tx1"/>
        </a:solidFill>
        <a:latin typeface="+mn-lt"/>
        <a:ea typeface="+mn-ea"/>
        <a:cs typeface="+mn-cs"/>
      </a:defRPr>
    </a:lvl1pPr>
    <a:lvl2pPr marL="687309" algn="l" defTabSz="1374618" rtl="0" eaLnBrk="1" latinLnBrk="0" hangingPunct="1">
      <a:defRPr sz="2706" kern="1200">
        <a:solidFill>
          <a:schemeClr val="tx1"/>
        </a:solidFill>
        <a:latin typeface="+mn-lt"/>
        <a:ea typeface="+mn-ea"/>
        <a:cs typeface="+mn-cs"/>
      </a:defRPr>
    </a:lvl2pPr>
    <a:lvl3pPr marL="1374618" algn="l" defTabSz="1374618" rtl="0" eaLnBrk="1" latinLnBrk="0" hangingPunct="1">
      <a:defRPr sz="2706" kern="1200">
        <a:solidFill>
          <a:schemeClr val="tx1"/>
        </a:solidFill>
        <a:latin typeface="+mn-lt"/>
        <a:ea typeface="+mn-ea"/>
        <a:cs typeface="+mn-cs"/>
      </a:defRPr>
    </a:lvl3pPr>
    <a:lvl4pPr marL="2061926" algn="l" defTabSz="1374618" rtl="0" eaLnBrk="1" latinLnBrk="0" hangingPunct="1">
      <a:defRPr sz="2706" kern="1200">
        <a:solidFill>
          <a:schemeClr val="tx1"/>
        </a:solidFill>
        <a:latin typeface="+mn-lt"/>
        <a:ea typeface="+mn-ea"/>
        <a:cs typeface="+mn-cs"/>
      </a:defRPr>
    </a:lvl4pPr>
    <a:lvl5pPr marL="2749235" algn="l" defTabSz="1374618" rtl="0" eaLnBrk="1" latinLnBrk="0" hangingPunct="1">
      <a:defRPr sz="2706" kern="1200">
        <a:solidFill>
          <a:schemeClr val="tx1"/>
        </a:solidFill>
        <a:latin typeface="+mn-lt"/>
        <a:ea typeface="+mn-ea"/>
        <a:cs typeface="+mn-cs"/>
      </a:defRPr>
    </a:lvl5pPr>
    <a:lvl6pPr marL="3436544" algn="l" defTabSz="1374618" rtl="0" eaLnBrk="1" latinLnBrk="0" hangingPunct="1">
      <a:defRPr sz="2706" kern="1200">
        <a:solidFill>
          <a:schemeClr val="tx1"/>
        </a:solidFill>
        <a:latin typeface="+mn-lt"/>
        <a:ea typeface="+mn-ea"/>
        <a:cs typeface="+mn-cs"/>
      </a:defRPr>
    </a:lvl6pPr>
    <a:lvl7pPr marL="4123853" algn="l" defTabSz="1374618" rtl="0" eaLnBrk="1" latinLnBrk="0" hangingPunct="1">
      <a:defRPr sz="2706" kern="1200">
        <a:solidFill>
          <a:schemeClr val="tx1"/>
        </a:solidFill>
        <a:latin typeface="+mn-lt"/>
        <a:ea typeface="+mn-ea"/>
        <a:cs typeface="+mn-cs"/>
      </a:defRPr>
    </a:lvl7pPr>
    <a:lvl8pPr marL="4811161" algn="l" defTabSz="1374618" rtl="0" eaLnBrk="1" latinLnBrk="0" hangingPunct="1">
      <a:defRPr sz="2706" kern="1200">
        <a:solidFill>
          <a:schemeClr val="tx1"/>
        </a:solidFill>
        <a:latin typeface="+mn-lt"/>
        <a:ea typeface="+mn-ea"/>
        <a:cs typeface="+mn-cs"/>
      </a:defRPr>
    </a:lvl8pPr>
    <a:lvl9pPr marL="5498470" algn="l" defTabSz="1374618" rtl="0" eaLnBrk="1" latinLnBrk="0" hangingPunct="1">
      <a:defRPr sz="2706"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0DE308-5C79-A64A-FC33-70D04C3C2895}" name="Leony Hiscocks (Public Health Wales - Matrix House)" initials="LH" userId="S::Leony.Hiscocks@wales.nhs.uk::61f7ca2e-d384-4128-a81d-42f02309455e" providerId="AD"/>
  <p188:author id="{1519992A-3D09-C08D-DBF5-95040AB9B37F}" name="Ceriann Howard (Public Health Wales - No. 2 Capital Quarter)" initials="CH(HWN2CQ" userId="S::Ceriann.Howard2@wales.nhs.uk::21820608-678a-4a54-aec7-0e03d16ea59c" providerId="AD"/>
  <p188:author id="{DD29D42D-4F2C-108A-9791-09ABF37C7D43}" name="Leony Hiscocks (Public Health Wales - Matrix House)" initials="LH" userId="S::leony.hiscocks@wales.nhs.uk::61f7ca2e-d384-4128-a81d-42f02309455e" providerId="AD"/>
  <p188:author id="{389AFE47-C33C-6317-5D80-394894170595}" name="Clare Powell (Public Health Wales)" initials="CW" userId="S::clare.powell2@wales.nhs.uk::d7f25bbe-a553-4284-9dbf-a45ba97dae4b" providerId="AD"/>
  <p188:author id="{C5D0F550-F9BB-6F8A-BA5A-D4CC1CCA4996}" name="Nel Griffith (Public Health Wales - Preswylfa)" initials="NP" userId="S::nel.griffith2@wales.nhs.uk::d3411c5d-489e-4c8a-8609-fd949edced08" providerId="AD"/>
  <p188:author id="{06C9BD6A-FE3C-CA62-16FB-36238C7E1242}" name="Charlotte McDermott (Public Health Wales - No. 2 Capital Quarter)" initials="CQ" userId="S::charlotte.mcdermott@wales.nhs.uk::aa504eb7-d916-4fee-b9ca-6740a63f0083" providerId="AD"/>
  <p188:author id="{DBAC516B-78D9-7271-9E83-BF11F31898DD}" name="Juliet Norwood (Public Health Wales - No. 2 Capital Quarter)" initials="JN" userId="S::Juliet.Norwood3@wales.nhs.uk::d95c3245-648b-48c9-b18a-f1410408e2e8" providerId="AD"/>
  <p188:author id="{2834FEB3-D47D-30A0-4F5D-CAA5C4749682}" name="Nel Griffith (Public Health Wales - Preswylfa)" initials="NG" userId="S::Nel.Griffith2@wales.nhs.uk::d3411c5d-489e-4c8a-8609-fd949edced08" providerId="AD"/>
  <p188:author id="{7E7468D4-90F3-629A-FC72-77268836BECB}" name="Hawys Youlden (Public Health Wales - No.2 Capital Quarter)" initials="HQ" userId="S::hawys.youlden2@wales.nhs.uk::a640df3f-f1c5-4512-b62e-09302c969a5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die Phillips (Public Health Wales - No. 2 Capital Quarter)" initials="JP(HW-N2CQ" lastIdx="12" clrIdx="0">
    <p:extLst>
      <p:ext uri="{19B8F6BF-5375-455C-9EA6-DF929625EA0E}">
        <p15:presenceInfo xmlns:p15="http://schemas.microsoft.com/office/powerpoint/2012/main" userId="S-1-5-21-978635462-3828570294-627434887-1192716" providerId="AD"/>
      </p:ext>
    </p:extLst>
  </p:cmAuthor>
  <p:cmAuthor id="2" name="Hannah Y. Lindsay (Public Health Wales - No. 2 Capital Quarter)" initials="HYL(HW-N2CQ" lastIdx="5" clrIdx="1">
    <p:extLst>
      <p:ext uri="{19B8F6BF-5375-455C-9EA6-DF929625EA0E}">
        <p15:presenceInfo xmlns:p15="http://schemas.microsoft.com/office/powerpoint/2012/main" userId="S-1-5-21-978635462-3828570294-627434887-1147744" providerId="AD"/>
      </p:ext>
    </p:extLst>
  </p:cmAuthor>
  <p:cmAuthor id="3" name="Lesley Lewis (Public Health Wales - No. 2 Capital Quarter)" initials="LL(HW-N2CQ" lastIdx="14" clrIdx="2">
    <p:extLst>
      <p:ext uri="{19B8F6BF-5375-455C-9EA6-DF929625EA0E}">
        <p15:presenceInfo xmlns:p15="http://schemas.microsoft.com/office/powerpoint/2012/main" userId="S-1-5-21-978635462-3828570294-627434887-913762" providerId="AD"/>
      </p:ext>
    </p:extLst>
  </p:cmAuthor>
  <p:cmAuthor id="4" name="Ashley Gould (Public Health Wales - No. 2 Capital Quarter)" initials="AG(HW-N2CQ" lastIdx="20" clrIdx="3">
    <p:extLst>
      <p:ext uri="{19B8F6BF-5375-455C-9EA6-DF929625EA0E}">
        <p15:presenceInfo xmlns:p15="http://schemas.microsoft.com/office/powerpoint/2012/main" userId="S-1-5-21-978635462-3828570294-627434887-274402" providerId="AD"/>
      </p:ext>
    </p:extLst>
  </p:cmAuthor>
  <p:cmAuthor id="5" name="James Field (Public Health Wales - No. 2 Capital Quarter)" initials="JQ" lastIdx="13" clrIdx="4">
    <p:extLst>
      <p:ext uri="{19B8F6BF-5375-455C-9EA6-DF929625EA0E}">
        <p15:presenceInfo xmlns:p15="http://schemas.microsoft.com/office/powerpoint/2012/main" userId="S::james.field@wales.nhs.uk::7456450a-a083-4289-9b33-e13e318a5e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FCD"/>
    <a:srgbClr val="ECDFF5"/>
    <a:srgbClr val="00A7A7"/>
    <a:srgbClr val="EEF8E4"/>
    <a:srgbClr val="E3F3D1"/>
    <a:srgbClr val="212A73"/>
    <a:srgbClr val="FF5248"/>
    <a:srgbClr val="F2FBFC"/>
    <a:srgbClr val="DFF6F9"/>
    <a:srgbClr val="B2E7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1CEA7B-E761-4FEE-80EC-22F06F0ABC53}" v="2080" dt="2026-10-14T10:20:25.585"/>
    <p1510:client id="{871332F8-E413-5B87-5362-ED3C92FE216D}" v="255" dt="2026-10-13T13:21:00.002"/>
    <p1510:client id="{CC529E08-8456-9C0C-A1B7-1FAF35740951}" v="104" dt="2026-10-14T08:52:50.0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3" d="100"/>
          <a:sy n="43" d="100"/>
        </p:scale>
        <p:origin x="12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1.xml"/><Relationship Id="rId61"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BFEFFB-9D59-421A-A817-24758BCB8412}" type="datetimeFigureOut">
              <a:rPr lang="en-GB" smtClean="0"/>
              <a:t>19/10/2026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1BA053-F0AD-45AD-8A89-5960FC23B41D}" type="slidenum">
              <a:rPr lang="en-GB" smtClean="0"/>
              <a:t>‹#›</a:t>
            </a:fld>
            <a:endParaRPr lang="en-GB"/>
          </a:p>
        </p:txBody>
      </p:sp>
    </p:spTree>
    <p:extLst>
      <p:ext uri="{BB962C8B-B14F-4D97-AF65-F5344CB8AC3E}">
        <p14:creationId xmlns:p14="http://schemas.microsoft.com/office/powerpoint/2010/main" val="238088419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9E7099-F52E-4117-8D96-2AA360E78F7F}" type="datetimeFigureOut">
              <a:rPr lang="en-GB" smtClean="0"/>
              <a:t>19/10/2026</a:t>
            </a:fld>
            <a:endParaRPr lang="en-GB"/>
          </a:p>
        </p:txBody>
      </p:sp>
      <p:sp>
        <p:nvSpPr>
          <p:cNvPr id="4" name="Slide Image Placeholder 3"/>
          <p:cNvSpPr>
            <a:spLocks noGrp="1" noRot="1" noChangeAspect="1"/>
          </p:cNvSpPr>
          <p:nvPr>
            <p:ph type="sldImg" idx="2"/>
          </p:nvPr>
        </p:nvSpPr>
        <p:spPr>
          <a:xfrm>
            <a:off x="703263" y="1143000"/>
            <a:ext cx="54514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E9AB69-1183-4A53-8418-DBE90C92BBE7}" type="slidenum">
              <a:rPr lang="en-GB" smtClean="0"/>
              <a:t>‹#›</a:t>
            </a:fld>
            <a:endParaRPr lang="en-GB"/>
          </a:p>
        </p:txBody>
      </p:sp>
    </p:spTree>
    <p:extLst>
      <p:ext uri="{BB962C8B-B14F-4D97-AF65-F5344CB8AC3E}">
        <p14:creationId xmlns:p14="http://schemas.microsoft.com/office/powerpoint/2010/main" val="577858653"/>
      </p:ext>
    </p:extLst>
  </p:cSld>
  <p:clrMap bg1="lt1" tx1="dk1" bg2="lt2" tx2="dk2" accent1="accent1" accent2="accent2" accent3="accent3" accent4="accent4" accent5="accent5" accent6="accent6" hlink="hlink" folHlink="folHlink"/>
  <p:hf hdr="0" dt="0"/>
  <p:notesStyle>
    <a:lvl1pPr marL="0" algn="l" defTabSz="1374618" rtl="0" eaLnBrk="1" latinLnBrk="0" hangingPunct="1">
      <a:defRPr sz="1804" kern="1200">
        <a:solidFill>
          <a:schemeClr val="tx1"/>
        </a:solidFill>
        <a:latin typeface="+mn-lt"/>
        <a:ea typeface="+mn-ea"/>
        <a:cs typeface="+mn-cs"/>
      </a:defRPr>
    </a:lvl1pPr>
    <a:lvl2pPr marL="687309" algn="l" defTabSz="1374618" rtl="0" eaLnBrk="1" latinLnBrk="0" hangingPunct="1">
      <a:defRPr sz="1804" kern="1200">
        <a:solidFill>
          <a:schemeClr val="tx1"/>
        </a:solidFill>
        <a:latin typeface="+mn-lt"/>
        <a:ea typeface="+mn-ea"/>
        <a:cs typeface="+mn-cs"/>
      </a:defRPr>
    </a:lvl2pPr>
    <a:lvl3pPr marL="1374618" algn="l" defTabSz="1374618" rtl="0" eaLnBrk="1" latinLnBrk="0" hangingPunct="1">
      <a:defRPr sz="1804" kern="1200">
        <a:solidFill>
          <a:schemeClr val="tx1"/>
        </a:solidFill>
        <a:latin typeface="+mn-lt"/>
        <a:ea typeface="+mn-ea"/>
        <a:cs typeface="+mn-cs"/>
      </a:defRPr>
    </a:lvl3pPr>
    <a:lvl4pPr marL="2061926" algn="l" defTabSz="1374618" rtl="0" eaLnBrk="1" latinLnBrk="0" hangingPunct="1">
      <a:defRPr sz="1804" kern="1200">
        <a:solidFill>
          <a:schemeClr val="tx1"/>
        </a:solidFill>
        <a:latin typeface="+mn-lt"/>
        <a:ea typeface="+mn-ea"/>
        <a:cs typeface="+mn-cs"/>
      </a:defRPr>
    </a:lvl4pPr>
    <a:lvl5pPr marL="2749235" algn="l" defTabSz="1374618" rtl="0" eaLnBrk="1" latinLnBrk="0" hangingPunct="1">
      <a:defRPr sz="1804" kern="1200">
        <a:solidFill>
          <a:schemeClr val="tx1"/>
        </a:solidFill>
        <a:latin typeface="+mn-lt"/>
        <a:ea typeface="+mn-ea"/>
        <a:cs typeface="+mn-cs"/>
      </a:defRPr>
    </a:lvl5pPr>
    <a:lvl6pPr marL="3436544" algn="l" defTabSz="1374618" rtl="0" eaLnBrk="1" latinLnBrk="0" hangingPunct="1">
      <a:defRPr sz="1804" kern="1200">
        <a:solidFill>
          <a:schemeClr val="tx1"/>
        </a:solidFill>
        <a:latin typeface="+mn-lt"/>
        <a:ea typeface="+mn-ea"/>
        <a:cs typeface="+mn-cs"/>
      </a:defRPr>
    </a:lvl6pPr>
    <a:lvl7pPr marL="4123853" algn="l" defTabSz="1374618" rtl="0" eaLnBrk="1" latinLnBrk="0" hangingPunct="1">
      <a:defRPr sz="1804" kern="1200">
        <a:solidFill>
          <a:schemeClr val="tx1"/>
        </a:solidFill>
        <a:latin typeface="+mn-lt"/>
        <a:ea typeface="+mn-ea"/>
        <a:cs typeface="+mn-cs"/>
      </a:defRPr>
    </a:lvl7pPr>
    <a:lvl8pPr marL="4811161" algn="l" defTabSz="1374618" rtl="0" eaLnBrk="1" latinLnBrk="0" hangingPunct="1">
      <a:defRPr sz="1804" kern="1200">
        <a:solidFill>
          <a:schemeClr val="tx1"/>
        </a:solidFill>
        <a:latin typeface="+mn-lt"/>
        <a:ea typeface="+mn-ea"/>
        <a:cs typeface="+mn-cs"/>
      </a:defRPr>
    </a:lvl8pPr>
    <a:lvl9pPr marL="5498470" algn="l" defTabSz="1374618" rtl="0" eaLnBrk="1" latinLnBrk="0" hangingPunct="1">
      <a:defRPr sz="180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medicines.org.uk/emc/product/101444/smpc#gre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medicines.org.uk/emc/product/101444/smpc#gref"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medicines.org.uk/emc/product/101321/smpc#gre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medicines.org.uk/emc/product/101321/smpc#gref"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medicines.org.uk/emc/product/101321/smpc#gref"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gov.uk/government/publications/measles-the-green-book-chapter"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gov.uk/government/publications/post-exposure-prophylaxis-for-chickenpox-and-shingles"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www.gov.uk/government/publications/mmrv-programme-information-for-healthcare-practitioners" TargetMode="External"/><Relationship Id="rId4" Type="http://schemas.openxmlformats.org/officeDocument/2006/relationships/hyperlink" Target="https://www.gov.uk/government/publications/varicella-the-green-book-chapter"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gov.uk/government/publications/varicella-the-green-book-chapter"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gov.uk/government/publications/varicella-the-green-book-chapter"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gov.uk/government/publications/surveillance-and-monitoring-for-vaccine-safety-the-green-book-chapter-9"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rtl="0" fontAlgn="base"/>
            <a:r>
              <a:rPr lang="en-GB" sz="1804" b="0" i="0" u="none" strike="noStrike" kern="1200">
                <a:solidFill>
                  <a:schemeClr val="tx1"/>
                </a:solidFill>
                <a:effectLst/>
                <a:latin typeface="+mn-lt"/>
                <a:ea typeface="+mn-ea"/>
                <a:cs typeface="+mn-cs"/>
              </a:rPr>
              <a:t>Material contained in this document may be reproduced without prior permission provided it is done so accurately and is not used in a misleading context.</a:t>
            </a:r>
            <a:r>
              <a:rPr lang="en-US" sz="1804" b="0" i="0" kern="1200">
                <a:solidFill>
                  <a:schemeClr val="tx1"/>
                </a:solidFill>
                <a:effectLst/>
                <a:latin typeface="+mn-lt"/>
                <a:ea typeface="+mn-ea"/>
                <a:cs typeface="+mn-cs"/>
              </a:rPr>
              <a:t>​</a:t>
            </a:r>
          </a:p>
          <a:p>
            <a:pPr rtl="0" fontAlgn="base"/>
            <a:r>
              <a:rPr lang="en-GB" sz="1804" b="0" i="0" kern="1200">
                <a:solidFill>
                  <a:schemeClr val="tx1"/>
                </a:solidFill>
                <a:effectLst/>
                <a:latin typeface="+mn-lt"/>
                <a:ea typeface="+mn-ea"/>
                <a:cs typeface="+mn-cs"/>
              </a:rPr>
              <a:t>​</a:t>
            </a:r>
          </a:p>
          <a:p>
            <a:pPr rtl="0" fontAlgn="base"/>
            <a:r>
              <a:rPr lang="en-GB" sz="1804" b="0" i="0" u="none" strike="noStrike" kern="1200">
                <a:solidFill>
                  <a:schemeClr val="tx1"/>
                </a:solidFill>
                <a:effectLst/>
                <a:latin typeface="+mn-lt"/>
                <a:ea typeface="+mn-ea"/>
                <a:cs typeface="+mn-cs"/>
              </a:rPr>
              <a:t>Acknowledgement to Public Health Wales NHS Trust to be stated.</a:t>
            </a:r>
            <a:r>
              <a:rPr lang="en-US" sz="1804" b="0" i="0" kern="1200">
                <a:solidFill>
                  <a:schemeClr val="tx1"/>
                </a:solidFill>
                <a:effectLst/>
                <a:latin typeface="+mn-lt"/>
                <a:ea typeface="+mn-ea"/>
                <a:cs typeface="+mn-cs"/>
              </a:rPr>
              <a:t>​</a:t>
            </a:r>
          </a:p>
          <a:p>
            <a:pPr rtl="0" fontAlgn="base"/>
            <a:r>
              <a:rPr lang="en-GB" sz="1804" b="0" i="0" kern="1200">
                <a:solidFill>
                  <a:schemeClr val="tx1"/>
                </a:solidFill>
                <a:effectLst/>
                <a:latin typeface="+mn-lt"/>
                <a:ea typeface="+mn-ea"/>
                <a:cs typeface="+mn-cs"/>
              </a:rPr>
              <a:t>​</a:t>
            </a:r>
          </a:p>
          <a:p>
            <a:pPr rtl="0" fontAlgn="base"/>
            <a:r>
              <a:rPr lang="en-GB" sz="1804" b="0" i="0" u="none" strike="noStrike" kern="1200">
                <a:solidFill>
                  <a:schemeClr val="tx1"/>
                </a:solidFill>
                <a:effectLst/>
                <a:latin typeface="+mn-lt"/>
                <a:ea typeface="+mn-ea"/>
                <a:cs typeface="+mn-cs"/>
              </a:rPr>
              <a:t>© 2026 Public Health Wales NHS Trust.</a:t>
            </a:r>
            <a:r>
              <a:rPr lang="en-US" sz="1804" b="0" i="0" kern="1200">
                <a:solidFill>
                  <a:schemeClr val="tx1"/>
                </a:solidFill>
                <a:effectLst/>
                <a:latin typeface="+mn-lt"/>
                <a:ea typeface="+mn-ea"/>
                <a:cs typeface="+mn-cs"/>
              </a:rPr>
              <a:t>​</a:t>
            </a:r>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a:t>
            </a:fld>
            <a:endParaRPr lang="en-GB"/>
          </a:p>
        </p:txBody>
      </p:sp>
    </p:spTree>
    <p:extLst>
      <p:ext uri="{BB962C8B-B14F-4D97-AF65-F5344CB8AC3E}">
        <p14:creationId xmlns:p14="http://schemas.microsoft.com/office/powerpoint/2010/main" val="478942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a:t>
            </a:fld>
            <a:endParaRPr lang="en-GB"/>
          </a:p>
        </p:txBody>
      </p:sp>
    </p:spTree>
    <p:extLst>
      <p:ext uri="{BB962C8B-B14F-4D97-AF65-F5344CB8AC3E}">
        <p14:creationId xmlns:p14="http://schemas.microsoft.com/office/powerpoint/2010/main" val="3414949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Segoe UI"/>
                <a:cs typeface="Segoe UI"/>
              </a:rPr>
              <a:t>*This should be either through a face to face taught course or a blended approach of both e-learning and a face to face taught course. New immunisers should also have a period of supervised practice and support with a registered healthcare practitioner who is experienced, up to date and competent in immunisation.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solidFill>
                <a:srgbClr val="FFFFFF"/>
              </a:solidFill>
              <a:latin typeface="Source Sans Pro" pitchFamily="34"/>
              <a:cs typeface="Arial" pitchFamily="3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FFFFFF"/>
                </a:solidFill>
                <a:latin typeface="Source Sans Pro"/>
                <a:ea typeface="Source Sans Pro"/>
                <a:cs typeface="Arial" pitchFamily="34"/>
              </a:rPr>
              <a:t>Practitioners should always ensure they are accessing the most up to date information and guidance.</a:t>
            </a:r>
          </a:p>
          <a:p>
            <a:endParaRPr lang="en-GB" sz="1800">
              <a:ea typeface="Calibri"/>
              <a:cs typeface="Calibri"/>
            </a:endParaRPr>
          </a:p>
        </p:txBody>
      </p:sp>
      <p:sp>
        <p:nvSpPr>
          <p:cNvPr id="4" name="Footer Placeholder 3"/>
          <p:cNvSpPr>
            <a:spLocks noGrp="1"/>
          </p:cNvSpPr>
          <p:nvPr>
            <p:ph type="ftr" sz="quarter" idx="10"/>
          </p:nvPr>
        </p:nvSpPr>
        <p:spPr/>
        <p:txBody>
          <a:bodyPr/>
          <a:lstStyle/>
          <a:p>
            <a:r>
              <a:rPr lang="en-GB"/>
              <a:t>COVID-19 Vaccine Equity Committee Meeting </a:t>
            </a:r>
          </a:p>
        </p:txBody>
      </p:sp>
      <p:sp>
        <p:nvSpPr>
          <p:cNvPr id="5" name="Slide Number Placeholder 4"/>
          <p:cNvSpPr>
            <a:spLocks noGrp="1"/>
          </p:cNvSpPr>
          <p:nvPr>
            <p:ph type="sldNum" sz="quarter" idx="11"/>
          </p:nvPr>
        </p:nvSpPr>
        <p:spPr/>
        <p:txBody>
          <a:bodyPr/>
          <a:lstStyle/>
          <a:p>
            <a:fld id="{50E9AB69-1183-4A53-8418-DBE90C92BBE7}" type="slidenum">
              <a:rPr lang="en-GB" smtClean="0"/>
              <a:t>7</a:t>
            </a:fld>
            <a:endParaRPr lang="en-GB"/>
          </a:p>
        </p:txBody>
      </p:sp>
    </p:spTree>
    <p:extLst>
      <p:ext uri="{BB962C8B-B14F-4D97-AF65-F5344CB8AC3E}">
        <p14:creationId xmlns:p14="http://schemas.microsoft.com/office/powerpoint/2010/main" val="1896803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1374618" rtl="0" eaLnBrk="1" fontAlgn="auto" latinLnBrk="0" hangingPunct="1">
              <a:lnSpc>
                <a:spcPct val="100000"/>
              </a:lnSpc>
              <a:spcBef>
                <a:spcPts val="0"/>
              </a:spcBef>
              <a:spcAft>
                <a:spcPts val="0"/>
              </a:spcAft>
              <a:buClrTx/>
              <a:buSzTx/>
              <a:buFontTx/>
              <a:buNone/>
              <a:tabLst/>
              <a:defRPr/>
            </a:pPr>
            <a:r>
              <a:rPr lang="en-GB" sz="1400" b="0"/>
              <a:t>*The JCVI is an expert scientific advisory committee which advises the UK government on vaccination and immunisation matters</a:t>
            </a:r>
            <a:endParaRPr lang="en-GB" sz="1400" b="0">
              <a:ea typeface="Calibri"/>
              <a:cs typeface="Calibri"/>
            </a:endParaRPr>
          </a:p>
          <a:p>
            <a:endParaRPr lang="en-GB" sz="1800">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11</a:t>
            </a:fld>
            <a:endParaRPr lang="en-GB"/>
          </a:p>
        </p:txBody>
      </p:sp>
    </p:spTree>
    <p:extLst>
      <p:ext uri="{BB962C8B-B14F-4D97-AF65-F5344CB8AC3E}">
        <p14:creationId xmlns:p14="http://schemas.microsoft.com/office/powerpoint/2010/main" val="930568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12</a:t>
            </a:fld>
            <a:endParaRPr lang="en-GB"/>
          </a:p>
        </p:txBody>
      </p:sp>
    </p:spTree>
    <p:extLst>
      <p:ext uri="{BB962C8B-B14F-4D97-AF65-F5344CB8AC3E}">
        <p14:creationId xmlns:p14="http://schemas.microsoft.com/office/powerpoint/2010/main" val="3125489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17</a:t>
            </a:fld>
            <a:endParaRPr lang="en-GB"/>
          </a:p>
        </p:txBody>
      </p:sp>
    </p:spTree>
    <p:extLst>
      <p:ext uri="{BB962C8B-B14F-4D97-AF65-F5344CB8AC3E}">
        <p14:creationId xmlns:p14="http://schemas.microsoft.com/office/powerpoint/2010/main" val="1154271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20</a:t>
            </a:fld>
            <a:endParaRPr lang="en-GB"/>
          </a:p>
        </p:txBody>
      </p:sp>
    </p:spTree>
    <p:extLst>
      <p:ext uri="{BB962C8B-B14F-4D97-AF65-F5344CB8AC3E}">
        <p14:creationId xmlns:p14="http://schemas.microsoft.com/office/powerpoint/2010/main" val="3952255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hlinkClick r:id="rId3"/>
              </a:rPr>
              <a:t>ProQuad</a:t>
            </a:r>
            <a:r>
              <a:rPr lang="en-GB">
                <a:hlinkClick r:id="rId3"/>
              </a:rPr>
              <a:t> powder and solvent for suspension for injection in a pre-filled syringe - Summary of Product Characteristics (SmPC) - (</a:t>
            </a:r>
            <a:r>
              <a:rPr lang="en-GB" err="1">
                <a:hlinkClick r:id="rId3"/>
              </a:rPr>
              <a:t>emc</a:t>
            </a:r>
            <a:r>
              <a:rPr lang="en-GB">
                <a:hlinkClick r:id="rId3"/>
              </a:rPr>
              <a:t>) | 101444</a:t>
            </a:r>
            <a:endParaRPr lang="en-GB" b="1"/>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21</a:t>
            </a:fld>
            <a:endParaRPr lang="en-GB"/>
          </a:p>
        </p:txBody>
      </p:sp>
    </p:spTree>
    <p:extLst>
      <p:ext uri="{BB962C8B-B14F-4D97-AF65-F5344CB8AC3E}">
        <p14:creationId xmlns:p14="http://schemas.microsoft.com/office/powerpoint/2010/main" val="4034141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hlinkClick r:id="rId3"/>
              </a:rPr>
              <a:t>ProQuad</a:t>
            </a:r>
            <a:r>
              <a:rPr lang="en-GB">
                <a:hlinkClick r:id="rId3"/>
              </a:rPr>
              <a:t> powder and solvent for suspension for injection in a pre-filled syringe - Summary of Product Characteristics (SmPC) - (</a:t>
            </a:r>
            <a:r>
              <a:rPr lang="en-GB" err="1">
                <a:hlinkClick r:id="rId3"/>
              </a:rPr>
              <a:t>emc</a:t>
            </a:r>
            <a:r>
              <a:rPr lang="en-GB">
                <a:hlinkClick r:id="rId3"/>
              </a:rPr>
              <a:t>) | 101444</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22</a:t>
            </a:fld>
            <a:endParaRPr lang="en-GB"/>
          </a:p>
        </p:txBody>
      </p:sp>
    </p:spTree>
    <p:extLst>
      <p:ext uri="{BB962C8B-B14F-4D97-AF65-F5344CB8AC3E}">
        <p14:creationId xmlns:p14="http://schemas.microsoft.com/office/powerpoint/2010/main" val="3198697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hlinkClick r:id="rId3"/>
              </a:rPr>
              <a:t>Priorix</a:t>
            </a:r>
            <a:r>
              <a:rPr lang="en-GB">
                <a:hlinkClick r:id="rId3"/>
              </a:rPr>
              <a:t> Tetra Powder and solvent for solution for injection in pre-filled syringe - Summary of Product Characteristics (SmPC) - (</a:t>
            </a:r>
            <a:r>
              <a:rPr lang="en-GB" err="1">
                <a:hlinkClick r:id="rId3"/>
              </a:rPr>
              <a:t>emc</a:t>
            </a:r>
            <a:r>
              <a:rPr lang="en-GB">
                <a:hlinkClick r:id="rId3"/>
              </a:rPr>
              <a:t>) | 101321</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23</a:t>
            </a:fld>
            <a:endParaRPr lang="en-GB"/>
          </a:p>
        </p:txBody>
      </p:sp>
    </p:spTree>
    <p:extLst>
      <p:ext uri="{BB962C8B-B14F-4D97-AF65-F5344CB8AC3E}">
        <p14:creationId xmlns:p14="http://schemas.microsoft.com/office/powerpoint/2010/main" val="1061265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hlinkClick r:id="rId3"/>
              </a:rPr>
              <a:t>Priorix</a:t>
            </a:r>
            <a:r>
              <a:rPr lang="en-GB">
                <a:hlinkClick r:id="rId3"/>
              </a:rPr>
              <a:t> Tetra Powder and solvent for solution for injection in pre-filled syringe - Summary of Product Characteristics (SmPC) - (</a:t>
            </a:r>
            <a:r>
              <a:rPr lang="en-GB" err="1">
                <a:hlinkClick r:id="rId3"/>
              </a:rPr>
              <a:t>emc</a:t>
            </a:r>
            <a:r>
              <a:rPr lang="en-GB">
                <a:hlinkClick r:id="rId3"/>
              </a:rPr>
              <a:t>) | 101321</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24</a:t>
            </a:fld>
            <a:endParaRPr lang="en-GB"/>
          </a:p>
        </p:txBody>
      </p:sp>
    </p:spTree>
    <p:extLst>
      <p:ext uri="{BB962C8B-B14F-4D97-AF65-F5344CB8AC3E}">
        <p14:creationId xmlns:p14="http://schemas.microsoft.com/office/powerpoint/2010/main" val="1065123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hlinkClick r:id="rId3"/>
              </a:rPr>
              <a:t>Priorix</a:t>
            </a:r>
            <a:r>
              <a:rPr lang="en-GB">
                <a:hlinkClick r:id="rId3"/>
              </a:rPr>
              <a:t> Tetra Powder and solvent for solution for injection in pre-filled syringe - Summary of Product Characteristics (SmPC) - (</a:t>
            </a:r>
            <a:r>
              <a:rPr lang="en-GB" err="1">
                <a:hlinkClick r:id="rId3"/>
              </a:rPr>
              <a:t>emc</a:t>
            </a:r>
            <a:r>
              <a:rPr lang="en-GB">
                <a:hlinkClick r:id="rId3"/>
              </a:rPr>
              <a:t>) | 101321</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25</a:t>
            </a:fld>
            <a:endParaRPr lang="en-GB"/>
          </a:p>
        </p:txBody>
      </p:sp>
    </p:spTree>
    <p:extLst>
      <p:ext uri="{BB962C8B-B14F-4D97-AF65-F5344CB8AC3E}">
        <p14:creationId xmlns:p14="http://schemas.microsoft.com/office/powerpoint/2010/main" val="3133243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pPr>
            <a:r>
              <a:rPr lang="en-GB">
                <a:solidFill>
                  <a:srgbClr val="212A73"/>
                </a:solidFill>
              </a:rPr>
              <a:t>Giving vaccine into the muscle: </a:t>
            </a:r>
          </a:p>
          <a:p>
            <a:pPr marL="171450" indent="-171450">
              <a:lnSpc>
                <a:spcPct val="110000"/>
              </a:lnSpc>
              <a:spcBef>
                <a:spcPts val="600"/>
              </a:spcBef>
              <a:buFont typeface="Arial"/>
              <a:buChar char="•"/>
            </a:pPr>
            <a:r>
              <a:rPr lang="en-GB">
                <a:solidFill>
                  <a:srgbClr val="212A73"/>
                </a:solidFill>
              </a:rPr>
              <a:t>leads to a better immune response to the vaccine (as the muscle contains the appropriate cells necessary to initiate the immune response)</a:t>
            </a:r>
            <a:endParaRPr lang="en-US">
              <a:solidFill>
                <a:srgbClr val="212A73"/>
              </a:solidFill>
            </a:endParaRPr>
          </a:p>
          <a:p>
            <a:pPr marL="171450" indent="-171450">
              <a:lnSpc>
                <a:spcPct val="110000"/>
              </a:lnSpc>
              <a:buFont typeface="Arial"/>
              <a:buChar char="•"/>
            </a:pPr>
            <a:r>
              <a:rPr lang="en-GB">
                <a:solidFill>
                  <a:srgbClr val="212A73"/>
                </a:solidFill>
              </a:rPr>
              <a:t>is less likely to cause local reactions than if the vaccine is given under the skin (subcutaneously)</a:t>
            </a:r>
            <a:endParaRPr lang="en-US">
              <a:solidFill>
                <a:srgbClr val="212A73"/>
              </a:solidFill>
            </a:endParaRPr>
          </a:p>
          <a:p>
            <a:pPr>
              <a:lnSpc>
                <a:spcPct val="110000"/>
              </a:lnSpc>
              <a:spcBef>
                <a:spcPts val="1200"/>
              </a:spcBef>
            </a:pPr>
            <a:r>
              <a:rPr lang="en-GB">
                <a:solidFill>
                  <a:srgbClr val="212A73"/>
                </a:solidFill>
              </a:rPr>
              <a:t>The needle needs to be long enough to ensure vaccine is injected into the muscle. For this reason, a 25mm needle is recommended.</a:t>
            </a:r>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27</a:t>
            </a:fld>
            <a:endParaRPr lang="en-US"/>
          </a:p>
        </p:txBody>
      </p:sp>
    </p:spTree>
    <p:extLst>
      <p:ext uri="{BB962C8B-B14F-4D97-AF65-F5344CB8AC3E}">
        <p14:creationId xmlns:p14="http://schemas.microsoft.com/office/powerpoint/2010/main" val="816096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Source: </a:t>
            </a:r>
            <a:r>
              <a:rPr lang="en-GB">
                <a:hlinkClick r:id="rId3"/>
              </a:rPr>
              <a:t>Measles: the green book chapter - GOV.UK</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29</a:t>
            </a:fld>
            <a:endParaRPr lang="en-GB"/>
          </a:p>
        </p:txBody>
      </p:sp>
    </p:spTree>
    <p:extLst>
      <p:ext uri="{BB962C8B-B14F-4D97-AF65-F5344CB8AC3E}">
        <p14:creationId xmlns:p14="http://schemas.microsoft.com/office/powerpoint/2010/main" val="210886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hlinkClick r:id="rId3"/>
              </a:rPr>
              <a:t>*Post-exposure prophylaxis for chickenpox and shingles - GOV.UK</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hlinkClick r:id="rId4"/>
              </a:rPr>
              <a:t>Varicella: the green book chapter - GOV.UK</a:t>
            </a:r>
            <a:endParaRPr lang="en-GB"/>
          </a:p>
          <a:p>
            <a:r>
              <a:rPr lang="en-GB">
                <a:hlinkClick r:id="rId5"/>
              </a:rPr>
              <a:t>MMRV programme: information for healthcare practitioners - GOV.UK</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30</a:t>
            </a:fld>
            <a:endParaRPr lang="en-GB"/>
          </a:p>
        </p:txBody>
      </p:sp>
    </p:spTree>
    <p:extLst>
      <p:ext uri="{BB962C8B-B14F-4D97-AF65-F5344CB8AC3E}">
        <p14:creationId xmlns:p14="http://schemas.microsoft.com/office/powerpoint/2010/main" val="1036678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Source: </a:t>
            </a:r>
            <a:r>
              <a:rPr lang="en-GB">
                <a:hlinkClick r:id="rId3"/>
              </a:rPr>
              <a:t>Varicella: the green book chapter - GOV.UK</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32</a:t>
            </a:fld>
            <a:endParaRPr lang="en-GB"/>
          </a:p>
        </p:txBody>
      </p:sp>
    </p:spTree>
    <p:extLst>
      <p:ext uri="{BB962C8B-B14F-4D97-AF65-F5344CB8AC3E}">
        <p14:creationId xmlns:p14="http://schemas.microsoft.com/office/powerpoint/2010/main" val="4182411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*Speak to the on-call microbiologist who will help to arrange serological testing at either the local microbiology laboratory, or onward transport to the UKHSA Virus Reference Department, which offers free, specialised serological testing for such children</a:t>
            </a:r>
          </a:p>
          <a:p>
            <a:endParaRPr lang="en-GB"/>
          </a:p>
          <a:p>
            <a:r>
              <a:rPr lang="en-GB"/>
              <a:t>Source: </a:t>
            </a:r>
            <a:r>
              <a:rPr lang="en-GB">
                <a:hlinkClick r:id="rId3"/>
              </a:rPr>
              <a:t>Varicella: the green book chapter - GOV.UK</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33</a:t>
            </a:fld>
            <a:endParaRPr lang="en-GB"/>
          </a:p>
        </p:txBody>
      </p:sp>
    </p:spTree>
    <p:extLst>
      <p:ext uri="{BB962C8B-B14F-4D97-AF65-F5344CB8AC3E}">
        <p14:creationId xmlns:p14="http://schemas.microsoft.com/office/powerpoint/2010/main" val="79050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GB" sz="1000"/>
          </a:p>
        </p:txBody>
      </p:sp>
      <p:sp>
        <p:nvSpPr>
          <p:cNvPr id="4" name="Footer Placeholder 3"/>
          <p:cNvSpPr>
            <a:spLocks noGrp="1"/>
          </p:cNvSpPr>
          <p:nvPr>
            <p:ph type="ftr" sz="quarter" idx="10"/>
          </p:nvPr>
        </p:nvSpPr>
        <p:spPr/>
        <p:txBody>
          <a:bodyPr/>
          <a:lstStyle/>
          <a:p>
            <a:r>
              <a:rPr lang="en-GB"/>
              <a:t>COVID-19 Vaccine Equity Committee Meeting </a:t>
            </a:r>
          </a:p>
        </p:txBody>
      </p:sp>
      <p:sp>
        <p:nvSpPr>
          <p:cNvPr id="5" name="Slide Number Placeholder 4"/>
          <p:cNvSpPr>
            <a:spLocks noGrp="1"/>
          </p:cNvSpPr>
          <p:nvPr>
            <p:ph type="sldNum" sz="quarter" idx="11"/>
          </p:nvPr>
        </p:nvSpPr>
        <p:spPr/>
        <p:txBody>
          <a:bodyPr/>
          <a:lstStyle/>
          <a:p>
            <a:fld id="{50E9AB69-1183-4A53-8418-DBE90C92BBE7}" type="slidenum">
              <a:rPr lang="en-GB" smtClean="0"/>
              <a:t>34</a:t>
            </a:fld>
            <a:endParaRPr lang="en-GB"/>
          </a:p>
        </p:txBody>
      </p:sp>
    </p:spTree>
    <p:extLst>
      <p:ext uri="{BB962C8B-B14F-4D97-AF65-F5344CB8AC3E}">
        <p14:creationId xmlns:p14="http://schemas.microsoft.com/office/powerpoint/2010/main" val="1070023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itchFamily="34" charset="0"/>
                <a:ea typeface="+mn-ea"/>
                <a:cs typeface="+mn-cs"/>
              </a:rPr>
              <a:t>Healthcare professionals and patients are encouraged to report suspected adverse reactions to the Medicines and Healthcare Products Regulatory Agency (MHRA) using the yellow card reporting scheme</a:t>
            </a:r>
            <a:endParaRPr lang="en-GB"/>
          </a:p>
          <a:p>
            <a:r>
              <a:rPr lang="en-GB"/>
              <a:t>Green Book chapter</a:t>
            </a:r>
            <a:r>
              <a:rPr lang="en-GB" baseline="0"/>
              <a:t> 9: </a:t>
            </a:r>
            <a:r>
              <a:rPr lang="en-GB" sz="1800" u="sng"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https://www.gov.uk/government/publications/surveillance-and-monitoring-for-vaccine-safety-the-green-book-chapter-9</a:t>
            </a:r>
            <a:r>
              <a:rPr lang="en-GB" sz="1800" u="sng"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a:p>
        </p:txBody>
      </p:sp>
      <p:sp>
        <p:nvSpPr>
          <p:cNvPr id="4" name="Footer Placeholder 3"/>
          <p:cNvSpPr>
            <a:spLocks noGrp="1"/>
          </p:cNvSpPr>
          <p:nvPr>
            <p:ph type="ftr" sz="quarter" idx="10"/>
          </p:nvPr>
        </p:nvSpPr>
        <p:spPr/>
        <p:txBody>
          <a:bodyPr/>
          <a:lstStyle/>
          <a:p>
            <a:r>
              <a:rPr lang="en-GB"/>
              <a:t>COVID-19 Vaccine Equity Committee Meeting </a:t>
            </a:r>
          </a:p>
        </p:txBody>
      </p:sp>
      <p:sp>
        <p:nvSpPr>
          <p:cNvPr id="5" name="Slide Number Placeholder 4"/>
          <p:cNvSpPr>
            <a:spLocks noGrp="1"/>
          </p:cNvSpPr>
          <p:nvPr>
            <p:ph type="sldNum" sz="quarter" idx="11"/>
          </p:nvPr>
        </p:nvSpPr>
        <p:spPr/>
        <p:txBody>
          <a:bodyPr/>
          <a:lstStyle/>
          <a:p>
            <a:fld id="{50E9AB69-1183-4A53-8418-DBE90C92BBE7}" type="slidenum">
              <a:rPr lang="en-GB" smtClean="0"/>
              <a:t>35</a:t>
            </a:fld>
            <a:endParaRPr lang="en-GB"/>
          </a:p>
        </p:txBody>
      </p:sp>
    </p:spTree>
    <p:extLst>
      <p:ext uri="{BB962C8B-B14F-4D97-AF65-F5344CB8AC3E}">
        <p14:creationId xmlns:p14="http://schemas.microsoft.com/office/powerpoint/2010/main" val="36472575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47</a:t>
            </a:fld>
            <a:endParaRPr lang="en-GB"/>
          </a:p>
        </p:txBody>
      </p:sp>
    </p:spTree>
    <p:extLst>
      <p:ext uri="{BB962C8B-B14F-4D97-AF65-F5344CB8AC3E}">
        <p14:creationId xmlns:p14="http://schemas.microsoft.com/office/powerpoint/2010/main" val="2573025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3263" y="1143000"/>
            <a:ext cx="5451475" cy="3086100"/>
          </a:xfrm>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2F5893F-4C92-4798-ABE9-9E2796B6950B}" type="slidenum">
              <a:rPr lang="en-GB" smtClean="0"/>
              <a:t>48</a:t>
            </a:fld>
            <a:endParaRPr lang="en-GB"/>
          </a:p>
        </p:txBody>
      </p:sp>
    </p:spTree>
    <p:extLst>
      <p:ext uri="{BB962C8B-B14F-4D97-AF65-F5344CB8AC3E}">
        <p14:creationId xmlns:p14="http://schemas.microsoft.com/office/powerpoint/2010/main" val="32752162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2082018"/>
            <a:ext cx="18288000" cy="8268482"/>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034"/>
          </a:p>
        </p:txBody>
      </p:sp>
      <p:sp>
        <p:nvSpPr>
          <p:cNvPr id="11" name="Text Placeholder 10"/>
          <p:cNvSpPr>
            <a:spLocks noGrp="1"/>
          </p:cNvSpPr>
          <p:nvPr>
            <p:ph type="body" sz="quarter" idx="10" hasCustomPrompt="1"/>
          </p:nvPr>
        </p:nvSpPr>
        <p:spPr>
          <a:xfrm>
            <a:off x="935095" y="4516897"/>
            <a:ext cx="10560845" cy="1085364"/>
          </a:xfrm>
          <a:prstGeom prst="rect">
            <a:avLst/>
          </a:prstGeom>
        </p:spPr>
        <p:txBody>
          <a:bodyPr>
            <a:normAutofit/>
          </a:bodyPr>
          <a:lstStyle>
            <a:lvl1pPr marL="0" indent="0">
              <a:buNone/>
              <a:defRPr sz="6200"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Title of presentation</a:t>
            </a:r>
            <a:endParaRPr lang="en-GB"/>
          </a:p>
        </p:txBody>
      </p:sp>
      <p:sp>
        <p:nvSpPr>
          <p:cNvPr id="9" name="Text Placeholder 8">
            <a:extLst>
              <a:ext uri="{FF2B5EF4-FFF2-40B4-BE49-F238E27FC236}">
                <a16:creationId xmlns:a16="http://schemas.microsoft.com/office/drawing/2014/main" id="{48CDF416-7C47-74FB-B816-312A154FB231}"/>
              </a:ext>
            </a:extLst>
          </p:cNvPr>
          <p:cNvSpPr>
            <a:spLocks noGrp="1"/>
          </p:cNvSpPr>
          <p:nvPr>
            <p:ph type="body" sz="quarter" idx="11" hasCustomPrompt="1"/>
          </p:nvPr>
        </p:nvSpPr>
        <p:spPr>
          <a:xfrm>
            <a:off x="921027" y="7152048"/>
            <a:ext cx="16705791" cy="725859"/>
          </a:xfrm>
          <a:prstGeom prst="rect">
            <a:avLst/>
          </a:prstGeom>
        </p:spPr>
        <p:txBody>
          <a:bodyPr/>
          <a:lstStyle>
            <a:lvl1pPr marL="0" indent="0">
              <a:buNone/>
              <a:defRPr sz="3760">
                <a:solidFill>
                  <a:schemeClr val="bg1">
                    <a:lumMod val="95000"/>
                  </a:schemeClr>
                </a:solidFill>
              </a:defRPr>
            </a:lvl1pPr>
          </a:lstStyle>
          <a:p>
            <a:pPr lvl="0"/>
            <a:r>
              <a:rPr lang="en-US"/>
              <a:t>Name and Job Title of Presenter</a:t>
            </a:r>
            <a:endParaRPr lang="en-GB"/>
          </a:p>
        </p:txBody>
      </p:sp>
      <p:sp>
        <p:nvSpPr>
          <p:cNvPr id="12" name="Freeform 2">
            <a:extLst>
              <a:ext uri="{FF2B5EF4-FFF2-40B4-BE49-F238E27FC236}">
                <a16:creationId xmlns:a16="http://schemas.microsoft.com/office/drawing/2014/main" id="{EB393F6B-9FA7-4197-D100-C29505DE9F4F}"/>
              </a:ext>
            </a:extLst>
          </p:cNvPr>
          <p:cNvSpPr/>
          <p:nvPr userDrawn="1"/>
        </p:nvSpPr>
        <p:spPr>
          <a:xfrm>
            <a:off x="921028" y="247361"/>
            <a:ext cx="6789600" cy="1706400"/>
          </a:xfrm>
          <a:custGeom>
            <a:avLst/>
            <a:gdLst/>
            <a:ahLst/>
            <a:cxnLst/>
            <a:rect l="l" t="t" r="r" b="b"/>
            <a:pathLst>
              <a:path w="6790242" h="1706048">
                <a:moveTo>
                  <a:pt x="0" y="0"/>
                </a:moveTo>
                <a:lnTo>
                  <a:pt x="6790242" y="0"/>
                </a:lnTo>
                <a:lnTo>
                  <a:pt x="6790242" y="1706048"/>
                </a:lnTo>
                <a:lnTo>
                  <a:pt x="0" y="1706048"/>
                </a:lnTo>
                <a:lnTo>
                  <a:pt x="0" y="0"/>
                </a:lnTo>
                <a:close/>
              </a:path>
            </a:pathLst>
          </a:custGeom>
          <a:blipFill>
            <a:blip r:embed="rId2"/>
            <a:stretch>
              <a:fillRect/>
            </a:stretch>
          </a:blipFill>
        </p:spPr>
        <p:txBody>
          <a:bodyPr/>
          <a:lstStyle/>
          <a:p>
            <a:endParaRPr lang="en-GB" sz="4034"/>
          </a:p>
        </p:txBody>
      </p:sp>
      <p:sp>
        <p:nvSpPr>
          <p:cNvPr id="13" name="Freeform 3">
            <a:extLst>
              <a:ext uri="{FF2B5EF4-FFF2-40B4-BE49-F238E27FC236}">
                <a16:creationId xmlns:a16="http://schemas.microsoft.com/office/drawing/2014/main" id="{28B89880-880D-D351-E692-3A2EFDC28912}"/>
              </a:ext>
            </a:extLst>
          </p:cNvPr>
          <p:cNvSpPr/>
          <p:nvPr userDrawn="1"/>
        </p:nvSpPr>
        <p:spPr>
          <a:xfrm>
            <a:off x="13130768" y="489233"/>
            <a:ext cx="4028400" cy="1126800"/>
          </a:xfrm>
          <a:custGeom>
            <a:avLst/>
            <a:gdLst/>
            <a:ahLst/>
            <a:cxnLst/>
            <a:rect l="l" t="t" r="r" b="b"/>
            <a:pathLst>
              <a:path w="4026993" h="1125825">
                <a:moveTo>
                  <a:pt x="0" y="0"/>
                </a:moveTo>
                <a:lnTo>
                  <a:pt x="4026993" y="0"/>
                </a:lnTo>
                <a:lnTo>
                  <a:pt x="4026993" y="1125825"/>
                </a:lnTo>
                <a:lnTo>
                  <a:pt x="0" y="1125825"/>
                </a:lnTo>
                <a:lnTo>
                  <a:pt x="0" y="0"/>
                </a:lnTo>
                <a:close/>
              </a:path>
            </a:pathLst>
          </a:custGeom>
          <a:blipFill>
            <a:blip r:embed="rId3"/>
            <a:stretch>
              <a:fillRect r="-19388"/>
            </a:stretch>
          </a:blipFill>
        </p:spPr>
        <p:txBody>
          <a:bodyPr/>
          <a:lstStyle/>
          <a:p>
            <a:endParaRPr lang="en-GB" sz="4034"/>
          </a:p>
        </p:txBody>
      </p:sp>
      <p:sp>
        <p:nvSpPr>
          <p:cNvPr id="22" name="Text Placeholder 21">
            <a:extLst>
              <a:ext uri="{FF2B5EF4-FFF2-40B4-BE49-F238E27FC236}">
                <a16:creationId xmlns:a16="http://schemas.microsoft.com/office/drawing/2014/main" id="{419A2497-1537-CF20-87F0-8B2956BA39CC}"/>
              </a:ext>
            </a:extLst>
          </p:cNvPr>
          <p:cNvSpPr>
            <a:spLocks noGrp="1"/>
          </p:cNvSpPr>
          <p:nvPr>
            <p:ph type="body" sz="quarter" idx="12" hasCustomPrompt="1"/>
          </p:nvPr>
        </p:nvSpPr>
        <p:spPr>
          <a:xfrm>
            <a:off x="935038" y="8267700"/>
            <a:ext cx="10561637" cy="1410872"/>
          </a:xfrm>
          <a:prstGeom prst="rect">
            <a:avLst/>
          </a:prstGeom>
        </p:spPr>
        <p:txBody>
          <a:bodyPr/>
          <a:lstStyle>
            <a:lvl1pPr marL="0" indent="0">
              <a:buNone/>
              <a:defRPr>
                <a:solidFill>
                  <a:schemeClr val="bg1">
                    <a:lumMod val="95000"/>
                  </a:schemeClr>
                </a:solidFill>
              </a:defRPr>
            </a:lvl1pPr>
            <a:lvl2pPr marL="681617" indent="0">
              <a:buNone/>
              <a:defRPr>
                <a:solidFill>
                  <a:schemeClr val="bg1">
                    <a:lumMod val="95000"/>
                  </a:schemeClr>
                </a:solidFill>
              </a:defRPr>
            </a:lvl2pPr>
          </a:lstStyle>
          <a:p>
            <a:r>
              <a:rPr lang="en-GB" sz="3600">
                <a:solidFill>
                  <a:schemeClr val="bg1"/>
                </a:solidFill>
              </a:rPr>
              <a:t>Vaccine Preventable Disease Programme</a:t>
            </a:r>
          </a:p>
          <a:p>
            <a:r>
              <a:rPr lang="en-GB" sz="3600">
                <a:solidFill>
                  <a:schemeClr val="bg1"/>
                </a:solidFill>
              </a:rPr>
              <a:t>Public Health Wales</a:t>
            </a:r>
          </a:p>
          <a:p>
            <a:pPr marL="681617" marR="0" lvl="1" indent="0" algn="l" defTabSz="1363233" rtl="0" eaLnBrk="1" fontAlgn="auto" latinLnBrk="0" hangingPunct="1">
              <a:lnSpc>
                <a:spcPct val="90000"/>
              </a:lnSpc>
              <a:spcBef>
                <a:spcPts val="745"/>
              </a:spcBef>
              <a:spcAft>
                <a:spcPts val="0"/>
              </a:spcAft>
              <a:buClrTx/>
              <a:buSzTx/>
              <a:buFont typeface="Arial" panose="020B0604020202020204" pitchFamily="34" charset="0"/>
              <a:buNone/>
              <a:tabLst/>
              <a:defRPr/>
            </a:pPr>
            <a:endParaRPr lang="en-GB"/>
          </a:p>
        </p:txBody>
      </p:sp>
    </p:spTree>
    <p:extLst>
      <p:ext uri="{BB962C8B-B14F-4D97-AF65-F5344CB8AC3E}">
        <p14:creationId xmlns:p14="http://schemas.microsoft.com/office/powerpoint/2010/main" val="197813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57300" y="551069"/>
            <a:ext cx="15773400" cy="2000618"/>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1257300" y="2755344"/>
            <a:ext cx="15773400" cy="656729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a:xfrm>
            <a:off x="8765181" y="9580846"/>
            <a:ext cx="780506" cy="551068"/>
          </a:xfrm>
          <a:prstGeom prst="rect">
            <a:avLst/>
          </a:prstGeom>
        </p:spPr>
        <p:txBody>
          <a:bodyPr/>
          <a:lstStyle>
            <a:lvl1pPr algn="r">
              <a:defRPr b="1">
                <a:solidFill>
                  <a:schemeClr val="bg1"/>
                </a:solidFill>
              </a:defRPr>
            </a:lvl1pPr>
          </a:lstStyle>
          <a:p>
            <a:fld id="{561D0CCE-8DCC-44DC-A653-AE62B1D84A52}" type="slidenum">
              <a:rPr lang="en-GB" smtClean="0"/>
              <a:pPr/>
              <a:t>‹#›</a:t>
            </a:fld>
            <a:endParaRPr lang="en-GB"/>
          </a:p>
        </p:txBody>
      </p:sp>
      <p:pic>
        <p:nvPicPr>
          <p:cNvPr id="5" name="Picture 4" descr="A black and white logo&#10;&#10;AI-generated content may be incorrect.">
            <a:extLst>
              <a:ext uri="{FF2B5EF4-FFF2-40B4-BE49-F238E27FC236}">
                <a16:creationId xmlns:a16="http://schemas.microsoft.com/office/drawing/2014/main" id="{7115F8DF-83A7-7CB9-FEED-4910990811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84366" y="9445493"/>
            <a:ext cx="2799638" cy="802792"/>
          </a:xfrm>
          <a:prstGeom prst="rect">
            <a:avLst/>
          </a:prstGeom>
        </p:spPr>
      </p:pic>
      <p:pic>
        <p:nvPicPr>
          <p:cNvPr id="10" name="Picture 9" descr="A black background with white text&#10;&#10;AI-generated content may be incorrect.">
            <a:extLst>
              <a:ext uri="{FF2B5EF4-FFF2-40B4-BE49-F238E27FC236}">
                <a16:creationId xmlns:a16="http://schemas.microsoft.com/office/drawing/2014/main" id="{D525C2CB-F87F-E634-DA9D-47A904B931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1091" y="9440639"/>
            <a:ext cx="4308684" cy="802792"/>
          </a:xfrm>
          <a:prstGeom prst="rect">
            <a:avLst/>
          </a:prstGeom>
        </p:spPr>
      </p:pic>
    </p:spTree>
    <p:extLst>
      <p:ext uri="{BB962C8B-B14F-4D97-AF65-F5344CB8AC3E}">
        <p14:creationId xmlns:p14="http://schemas.microsoft.com/office/powerpoint/2010/main" val="3409326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7" name="Rectangle 6"/>
          <p:cNvSpPr/>
          <p:nvPr userDrawn="1"/>
        </p:nvSpPr>
        <p:spPr>
          <a:xfrm>
            <a:off x="0" y="2124222"/>
            <a:ext cx="18288000" cy="8226278"/>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034"/>
          </a:p>
        </p:txBody>
      </p:sp>
      <p:sp>
        <p:nvSpPr>
          <p:cNvPr id="11" name="Text Placeholder 10"/>
          <p:cNvSpPr>
            <a:spLocks noGrp="1"/>
          </p:cNvSpPr>
          <p:nvPr>
            <p:ph type="body" sz="quarter" idx="10" hasCustomPrompt="1"/>
          </p:nvPr>
        </p:nvSpPr>
        <p:spPr>
          <a:xfrm>
            <a:off x="935095" y="4516897"/>
            <a:ext cx="10560845" cy="1085364"/>
          </a:xfrm>
          <a:prstGeom prst="rect">
            <a:avLst/>
          </a:prstGeom>
        </p:spPr>
        <p:txBody>
          <a:bodyPr>
            <a:normAutofit/>
          </a:bodyPr>
          <a:lstStyle>
            <a:lvl1pPr marL="0" indent="0">
              <a:buNone/>
              <a:defRPr sz="6200"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Divider Slide Title</a:t>
            </a:r>
            <a:endParaRPr lang="en-GB"/>
          </a:p>
        </p:txBody>
      </p:sp>
      <p:sp>
        <p:nvSpPr>
          <p:cNvPr id="12" name="Freeform 2">
            <a:extLst>
              <a:ext uri="{FF2B5EF4-FFF2-40B4-BE49-F238E27FC236}">
                <a16:creationId xmlns:a16="http://schemas.microsoft.com/office/drawing/2014/main" id="{EB393F6B-9FA7-4197-D100-C29505DE9F4F}"/>
              </a:ext>
            </a:extLst>
          </p:cNvPr>
          <p:cNvSpPr/>
          <p:nvPr userDrawn="1"/>
        </p:nvSpPr>
        <p:spPr>
          <a:xfrm>
            <a:off x="921028" y="247361"/>
            <a:ext cx="6789600" cy="1706400"/>
          </a:xfrm>
          <a:custGeom>
            <a:avLst/>
            <a:gdLst/>
            <a:ahLst/>
            <a:cxnLst/>
            <a:rect l="l" t="t" r="r" b="b"/>
            <a:pathLst>
              <a:path w="6790242" h="1706048">
                <a:moveTo>
                  <a:pt x="0" y="0"/>
                </a:moveTo>
                <a:lnTo>
                  <a:pt x="6790242" y="0"/>
                </a:lnTo>
                <a:lnTo>
                  <a:pt x="6790242" y="1706048"/>
                </a:lnTo>
                <a:lnTo>
                  <a:pt x="0" y="1706048"/>
                </a:lnTo>
                <a:lnTo>
                  <a:pt x="0" y="0"/>
                </a:lnTo>
                <a:close/>
              </a:path>
            </a:pathLst>
          </a:custGeom>
          <a:blipFill>
            <a:blip r:embed="rId2"/>
            <a:stretch>
              <a:fillRect/>
            </a:stretch>
          </a:blipFill>
        </p:spPr>
        <p:txBody>
          <a:bodyPr/>
          <a:lstStyle/>
          <a:p>
            <a:endParaRPr lang="en-GB" sz="4034"/>
          </a:p>
        </p:txBody>
      </p:sp>
      <p:sp>
        <p:nvSpPr>
          <p:cNvPr id="13" name="Freeform 3">
            <a:extLst>
              <a:ext uri="{FF2B5EF4-FFF2-40B4-BE49-F238E27FC236}">
                <a16:creationId xmlns:a16="http://schemas.microsoft.com/office/drawing/2014/main" id="{28B89880-880D-D351-E692-3A2EFDC28912}"/>
              </a:ext>
            </a:extLst>
          </p:cNvPr>
          <p:cNvSpPr/>
          <p:nvPr userDrawn="1"/>
        </p:nvSpPr>
        <p:spPr>
          <a:xfrm>
            <a:off x="13130768" y="489233"/>
            <a:ext cx="4028400" cy="1126800"/>
          </a:xfrm>
          <a:custGeom>
            <a:avLst/>
            <a:gdLst/>
            <a:ahLst/>
            <a:cxnLst/>
            <a:rect l="l" t="t" r="r" b="b"/>
            <a:pathLst>
              <a:path w="4026993" h="1125825">
                <a:moveTo>
                  <a:pt x="0" y="0"/>
                </a:moveTo>
                <a:lnTo>
                  <a:pt x="4026993" y="0"/>
                </a:lnTo>
                <a:lnTo>
                  <a:pt x="4026993" y="1125825"/>
                </a:lnTo>
                <a:lnTo>
                  <a:pt x="0" y="1125825"/>
                </a:lnTo>
                <a:lnTo>
                  <a:pt x="0" y="0"/>
                </a:lnTo>
                <a:close/>
              </a:path>
            </a:pathLst>
          </a:custGeom>
          <a:blipFill>
            <a:blip r:embed="rId3"/>
            <a:stretch>
              <a:fillRect r="-19388"/>
            </a:stretch>
          </a:blipFill>
        </p:spPr>
        <p:txBody>
          <a:bodyPr/>
          <a:lstStyle/>
          <a:p>
            <a:endParaRPr lang="en-GB" sz="4034"/>
          </a:p>
        </p:txBody>
      </p:sp>
      <p:sp>
        <p:nvSpPr>
          <p:cNvPr id="8" name="Text Placeholder 7">
            <a:extLst>
              <a:ext uri="{FF2B5EF4-FFF2-40B4-BE49-F238E27FC236}">
                <a16:creationId xmlns:a16="http://schemas.microsoft.com/office/drawing/2014/main" id="{D7B9AB21-65E7-4C53-F2A8-92E3562B9A25}"/>
              </a:ext>
            </a:extLst>
          </p:cNvPr>
          <p:cNvSpPr>
            <a:spLocks noGrp="1"/>
          </p:cNvSpPr>
          <p:nvPr>
            <p:ph type="body" sz="quarter" idx="11" hasCustomPrompt="1"/>
          </p:nvPr>
        </p:nvSpPr>
        <p:spPr>
          <a:xfrm>
            <a:off x="935038" y="5880100"/>
            <a:ext cx="10561637" cy="1941513"/>
          </a:xfrm>
          <a:prstGeom prst="rect">
            <a:avLst/>
          </a:prstGeom>
        </p:spPr>
        <p:txBody>
          <a:bodyPr/>
          <a:lstStyle>
            <a:lvl1pPr marL="0" indent="0">
              <a:buNone/>
              <a:defRPr>
                <a:solidFill>
                  <a:schemeClr val="bg1">
                    <a:lumMod val="95000"/>
                  </a:schemeClr>
                </a:solidFill>
              </a:defRPr>
            </a:lvl1pPr>
          </a:lstStyle>
          <a:p>
            <a:pPr lvl="0"/>
            <a:r>
              <a:rPr lang="en-US"/>
              <a:t>Subtitle</a:t>
            </a:r>
          </a:p>
        </p:txBody>
      </p:sp>
    </p:spTree>
    <p:extLst>
      <p:ext uri="{BB962C8B-B14F-4D97-AF65-F5344CB8AC3E}">
        <p14:creationId xmlns:p14="http://schemas.microsoft.com/office/powerpoint/2010/main" val="523132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9341992"/>
            <a:ext cx="18288000" cy="1008508"/>
          </a:xfrm>
          <a:prstGeom prst="rect">
            <a:avLst/>
          </a:prstGeom>
          <a:solidFill>
            <a:srgbClr val="212A73"/>
          </a:solidFill>
          <a:ln>
            <a:solidFill>
              <a:srgbClr val="212A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034"/>
          </a:p>
        </p:txBody>
      </p:sp>
    </p:spTree>
    <p:extLst>
      <p:ext uri="{BB962C8B-B14F-4D97-AF65-F5344CB8AC3E}">
        <p14:creationId xmlns:p14="http://schemas.microsoft.com/office/powerpoint/2010/main" val="2518335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1363233" rtl="0" eaLnBrk="1" latinLnBrk="0" hangingPunct="1">
        <a:lnSpc>
          <a:spcPct val="90000"/>
        </a:lnSpc>
        <a:spcBef>
          <a:spcPct val="0"/>
        </a:spcBef>
        <a:buNone/>
        <a:defRPr sz="6560" kern="1200">
          <a:solidFill>
            <a:schemeClr val="tx1"/>
          </a:solidFill>
          <a:latin typeface="+mj-lt"/>
          <a:ea typeface="+mj-ea"/>
          <a:cs typeface="+mj-cs"/>
        </a:defRPr>
      </a:lvl1pPr>
    </p:titleStyle>
    <p:bodyStyle>
      <a:lvl1pPr marL="340808" indent="-340808" algn="l" defTabSz="1363233" rtl="0" eaLnBrk="1" latinLnBrk="0" hangingPunct="1">
        <a:lnSpc>
          <a:spcPct val="90000"/>
        </a:lnSpc>
        <a:spcBef>
          <a:spcPts val="1491"/>
        </a:spcBef>
        <a:buFont typeface="Arial" panose="020B0604020202020204" pitchFamily="34" charset="0"/>
        <a:buChar char="•"/>
        <a:defRPr sz="4174" kern="1200">
          <a:solidFill>
            <a:schemeClr val="tx1"/>
          </a:solidFill>
          <a:latin typeface="+mn-lt"/>
          <a:ea typeface="+mn-ea"/>
          <a:cs typeface="+mn-cs"/>
        </a:defRPr>
      </a:lvl1pPr>
      <a:lvl2pPr marL="1022425" indent="-340808" algn="l" defTabSz="1363233" rtl="0" eaLnBrk="1" latinLnBrk="0" hangingPunct="1">
        <a:lnSpc>
          <a:spcPct val="90000"/>
        </a:lnSpc>
        <a:spcBef>
          <a:spcPts val="745"/>
        </a:spcBef>
        <a:buFont typeface="Arial" panose="020B0604020202020204" pitchFamily="34" charset="0"/>
        <a:buChar char="•"/>
        <a:defRPr sz="3578" kern="1200">
          <a:solidFill>
            <a:schemeClr val="tx1"/>
          </a:solidFill>
          <a:latin typeface="+mn-lt"/>
          <a:ea typeface="+mn-ea"/>
          <a:cs typeface="+mn-cs"/>
        </a:defRPr>
      </a:lvl2pPr>
      <a:lvl3pPr marL="1704042" indent="-340808" algn="l" defTabSz="1363233" rtl="0" eaLnBrk="1" latinLnBrk="0" hangingPunct="1">
        <a:lnSpc>
          <a:spcPct val="90000"/>
        </a:lnSpc>
        <a:spcBef>
          <a:spcPts val="745"/>
        </a:spcBef>
        <a:buFont typeface="Arial" panose="020B0604020202020204" pitchFamily="34" charset="0"/>
        <a:buChar char="•"/>
        <a:defRPr sz="2982" kern="1200">
          <a:solidFill>
            <a:schemeClr val="tx1"/>
          </a:solidFill>
          <a:latin typeface="+mn-lt"/>
          <a:ea typeface="+mn-ea"/>
          <a:cs typeface="+mn-cs"/>
        </a:defRPr>
      </a:lvl3pPr>
      <a:lvl4pPr marL="2385658" indent="-340808" algn="l" defTabSz="1363233" rtl="0" eaLnBrk="1" latinLnBrk="0" hangingPunct="1">
        <a:lnSpc>
          <a:spcPct val="90000"/>
        </a:lnSpc>
        <a:spcBef>
          <a:spcPts val="745"/>
        </a:spcBef>
        <a:buFont typeface="Arial" panose="020B0604020202020204" pitchFamily="34" charset="0"/>
        <a:buChar char="•"/>
        <a:defRPr sz="2684" kern="1200">
          <a:solidFill>
            <a:schemeClr val="tx1"/>
          </a:solidFill>
          <a:latin typeface="+mn-lt"/>
          <a:ea typeface="+mn-ea"/>
          <a:cs typeface="+mn-cs"/>
        </a:defRPr>
      </a:lvl4pPr>
      <a:lvl5pPr marL="3067275" indent="-340808" algn="l" defTabSz="1363233" rtl="0" eaLnBrk="1" latinLnBrk="0" hangingPunct="1">
        <a:lnSpc>
          <a:spcPct val="90000"/>
        </a:lnSpc>
        <a:spcBef>
          <a:spcPts val="745"/>
        </a:spcBef>
        <a:buFont typeface="Arial" panose="020B0604020202020204" pitchFamily="34" charset="0"/>
        <a:buChar char="•"/>
        <a:defRPr sz="2684" kern="1200">
          <a:solidFill>
            <a:schemeClr val="tx1"/>
          </a:solidFill>
          <a:latin typeface="+mn-lt"/>
          <a:ea typeface="+mn-ea"/>
          <a:cs typeface="+mn-cs"/>
        </a:defRPr>
      </a:lvl5pPr>
      <a:lvl6pPr marL="3748891" indent="-340808" algn="l" defTabSz="1363233" rtl="0" eaLnBrk="1" latinLnBrk="0" hangingPunct="1">
        <a:lnSpc>
          <a:spcPct val="90000"/>
        </a:lnSpc>
        <a:spcBef>
          <a:spcPts val="745"/>
        </a:spcBef>
        <a:buFont typeface="Arial" panose="020B0604020202020204" pitchFamily="34" charset="0"/>
        <a:buChar char="•"/>
        <a:defRPr sz="2684" kern="1200">
          <a:solidFill>
            <a:schemeClr val="tx1"/>
          </a:solidFill>
          <a:latin typeface="+mn-lt"/>
          <a:ea typeface="+mn-ea"/>
          <a:cs typeface="+mn-cs"/>
        </a:defRPr>
      </a:lvl6pPr>
      <a:lvl7pPr marL="4430508" indent="-340808" algn="l" defTabSz="1363233" rtl="0" eaLnBrk="1" latinLnBrk="0" hangingPunct="1">
        <a:lnSpc>
          <a:spcPct val="90000"/>
        </a:lnSpc>
        <a:spcBef>
          <a:spcPts val="745"/>
        </a:spcBef>
        <a:buFont typeface="Arial" panose="020B0604020202020204" pitchFamily="34" charset="0"/>
        <a:buChar char="•"/>
        <a:defRPr sz="2684" kern="1200">
          <a:solidFill>
            <a:schemeClr val="tx1"/>
          </a:solidFill>
          <a:latin typeface="+mn-lt"/>
          <a:ea typeface="+mn-ea"/>
          <a:cs typeface="+mn-cs"/>
        </a:defRPr>
      </a:lvl7pPr>
      <a:lvl8pPr marL="5112125" indent="-340808" algn="l" defTabSz="1363233" rtl="0" eaLnBrk="1" latinLnBrk="0" hangingPunct="1">
        <a:lnSpc>
          <a:spcPct val="90000"/>
        </a:lnSpc>
        <a:spcBef>
          <a:spcPts val="745"/>
        </a:spcBef>
        <a:buFont typeface="Arial" panose="020B0604020202020204" pitchFamily="34" charset="0"/>
        <a:buChar char="•"/>
        <a:defRPr sz="2684" kern="1200">
          <a:solidFill>
            <a:schemeClr val="tx1"/>
          </a:solidFill>
          <a:latin typeface="+mn-lt"/>
          <a:ea typeface="+mn-ea"/>
          <a:cs typeface="+mn-cs"/>
        </a:defRPr>
      </a:lvl8pPr>
      <a:lvl9pPr marL="5793741" indent="-340808" algn="l" defTabSz="1363233" rtl="0" eaLnBrk="1" latinLnBrk="0" hangingPunct="1">
        <a:lnSpc>
          <a:spcPct val="90000"/>
        </a:lnSpc>
        <a:spcBef>
          <a:spcPts val="745"/>
        </a:spcBef>
        <a:buFont typeface="Arial" panose="020B0604020202020204" pitchFamily="34" charset="0"/>
        <a:buChar char="•"/>
        <a:defRPr sz="2684" kern="1200">
          <a:solidFill>
            <a:schemeClr val="tx1"/>
          </a:solidFill>
          <a:latin typeface="+mn-lt"/>
          <a:ea typeface="+mn-ea"/>
          <a:cs typeface="+mn-cs"/>
        </a:defRPr>
      </a:lvl9pPr>
    </p:bodyStyle>
    <p:otherStyle>
      <a:defPPr>
        <a:defRPr lang="en-US"/>
      </a:defPPr>
      <a:lvl1pPr marL="0" algn="l" defTabSz="1363233" rtl="0" eaLnBrk="1" latinLnBrk="0" hangingPunct="1">
        <a:defRPr sz="2684" kern="1200">
          <a:solidFill>
            <a:schemeClr val="tx1"/>
          </a:solidFill>
          <a:latin typeface="+mn-lt"/>
          <a:ea typeface="+mn-ea"/>
          <a:cs typeface="+mn-cs"/>
        </a:defRPr>
      </a:lvl1pPr>
      <a:lvl2pPr marL="681617" algn="l" defTabSz="1363233" rtl="0" eaLnBrk="1" latinLnBrk="0" hangingPunct="1">
        <a:defRPr sz="2684" kern="1200">
          <a:solidFill>
            <a:schemeClr val="tx1"/>
          </a:solidFill>
          <a:latin typeface="+mn-lt"/>
          <a:ea typeface="+mn-ea"/>
          <a:cs typeface="+mn-cs"/>
        </a:defRPr>
      </a:lvl2pPr>
      <a:lvl3pPr marL="1363233" algn="l" defTabSz="1363233" rtl="0" eaLnBrk="1" latinLnBrk="0" hangingPunct="1">
        <a:defRPr sz="2684" kern="1200">
          <a:solidFill>
            <a:schemeClr val="tx1"/>
          </a:solidFill>
          <a:latin typeface="+mn-lt"/>
          <a:ea typeface="+mn-ea"/>
          <a:cs typeface="+mn-cs"/>
        </a:defRPr>
      </a:lvl3pPr>
      <a:lvl4pPr marL="2044850" algn="l" defTabSz="1363233" rtl="0" eaLnBrk="1" latinLnBrk="0" hangingPunct="1">
        <a:defRPr sz="2684" kern="1200">
          <a:solidFill>
            <a:schemeClr val="tx1"/>
          </a:solidFill>
          <a:latin typeface="+mn-lt"/>
          <a:ea typeface="+mn-ea"/>
          <a:cs typeface="+mn-cs"/>
        </a:defRPr>
      </a:lvl4pPr>
      <a:lvl5pPr marL="2726466" algn="l" defTabSz="1363233" rtl="0" eaLnBrk="1" latinLnBrk="0" hangingPunct="1">
        <a:defRPr sz="2684" kern="1200">
          <a:solidFill>
            <a:schemeClr val="tx1"/>
          </a:solidFill>
          <a:latin typeface="+mn-lt"/>
          <a:ea typeface="+mn-ea"/>
          <a:cs typeface="+mn-cs"/>
        </a:defRPr>
      </a:lvl5pPr>
      <a:lvl6pPr marL="3408083" algn="l" defTabSz="1363233" rtl="0" eaLnBrk="1" latinLnBrk="0" hangingPunct="1">
        <a:defRPr sz="2684" kern="1200">
          <a:solidFill>
            <a:schemeClr val="tx1"/>
          </a:solidFill>
          <a:latin typeface="+mn-lt"/>
          <a:ea typeface="+mn-ea"/>
          <a:cs typeface="+mn-cs"/>
        </a:defRPr>
      </a:lvl6pPr>
      <a:lvl7pPr marL="4089700" algn="l" defTabSz="1363233" rtl="0" eaLnBrk="1" latinLnBrk="0" hangingPunct="1">
        <a:defRPr sz="2684" kern="1200">
          <a:solidFill>
            <a:schemeClr val="tx1"/>
          </a:solidFill>
          <a:latin typeface="+mn-lt"/>
          <a:ea typeface="+mn-ea"/>
          <a:cs typeface="+mn-cs"/>
        </a:defRPr>
      </a:lvl7pPr>
      <a:lvl8pPr marL="4771316" algn="l" defTabSz="1363233" rtl="0" eaLnBrk="1" latinLnBrk="0" hangingPunct="1">
        <a:defRPr sz="2684" kern="1200">
          <a:solidFill>
            <a:schemeClr val="tx1"/>
          </a:solidFill>
          <a:latin typeface="+mn-lt"/>
          <a:ea typeface="+mn-ea"/>
          <a:cs typeface="+mn-cs"/>
        </a:defRPr>
      </a:lvl8pPr>
      <a:lvl9pPr marL="5452933" algn="l" defTabSz="1363233" rtl="0" eaLnBrk="1" latinLnBrk="0" hangingPunct="1">
        <a:defRPr sz="26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gov.uk/government/publications/measles-the-green-book-chapter" TargetMode="External"/><Relationship Id="rId13" Type="http://schemas.openxmlformats.org/officeDocument/2006/relationships/hyperlink" Target="https://www.medicines.org.uk/emc/product/15309/smpc" TargetMode="External"/><Relationship Id="rId3" Type="http://schemas.openxmlformats.org/officeDocument/2006/relationships/hyperlink" Target="https://www.gov.uk/government/publications/national-minimum-standards-and-core-curriculum-for-immunisation-training-for-registered-healthcare-practitioners" TargetMode="External"/><Relationship Id="rId7" Type="http://schemas.openxmlformats.org/officeDocument/2006/relationships/hyperlink" Target="https://www.gov.uk/government/publications/consent-the-green-book-chapter-2" TargetMode="External"/><Relationship Id="rId12" Type="http://schemas.openxmlformats.org/officeDocument/2006/relationships/hyperlink" Target="https://www.gov.uk/government/publications/mmrv-programme-information-for-healthcare-practitioners/mmrv-vaccination-information-for-healthcare-professional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wmic.wales.nhs.uk/pgds-templates-advice/" TargetMode="External"/><Relationship Id="rId11" Type="http://schemas.openxmlformats.org/officeDocument/2006/relationships/hyperlink" Target="https://www.gov.uk/government/publications/varicella-the-green-book-chapter" TargetMode="External"/><Relationship Id="rId5" Type="http://schemas.openxmlformats.org/officeDocument/2006/relationships/hyperlink" Target="https://www.resus.org.uk/about-us/news-and-events/rcuk-publishes-anaphylaxis-guidance-vaccination-settings" TargetMode="External"/><Relationship Id="rId10" Type="http://schemas.openxmlformats.org/officeDocument/2006/relationships/hyperlink" Target="https://www.gov.uk/government/publications/rubella-the-green-book-chapter" TargetMode="External"/><Relationship Id="rId4" Type="http://schemas.openxmlformats.org/officeDocument/2006/relationships/hyperlink" Target="https://phw.nhs.wales/topics/immunisation-and-vaccines/vaccines-professionals/immunisation-training-resources-and-events/" TargetMode="External"/><Relationship Id="rId9" Type="http://schemas.openxmlformats.org/officeDocument/2006/relationships/hyperlink" Target="https://www.gov.uk/government/publications/mumps-the-green-book-chapter"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nhswales365.sharepoint.com/:p:/s/PHW_VaccinePreventableDiseaseProgramme/ERnqEnGEidlMvISLEfJwp-gBLRgy2Ja1dPNdrl-5VZ9aHQ?e=gh6YDy&amp;CID=709DE71C-9A5E-41B5-ABFA-709DB111CA1C" TargetMode="External"/><Relationship Id="rId3" Type="http://schemas.openxmlformats.org/officeDocument/2006/relationships/hyperlink" Target="https://phw.nhs.wales/knowledge-article/immunisation-training-resources-and-events/" TargetMode="External"/><Relationship Id="rId7" Type="http://schemas.openxmlformats.org/officeDocument/2006/relationships/hyperlink" Target="https://nhswales365.sharepoint.com/:p:/s/PHW_VaccinePreventableDiseaseProgramme/ERnqEnGEidlMvISLEfJwp-gBLRgy2Ja1dPNdrl-5VZ9aHQ?e=gh6YDy" TargetMode="External"/><Relationship Id="rId2" Type="http://schemas.openxmlformats.org/officeDocument/2006/relationships/hyperlink" Target="https://phw.nhs.wales/topics/immunisation-and-vaccines/vaccines-professionals/immunisation-training-resources-and-events/" TargetMode="External"/><Relationship Id="rId1" Type="http://schemas.openxmlformats.org/officeDocument/2006/relationships/slideLayout" Target="../slideLayouts/slideLayout2.xml"/><Relationship Id="rId6" Type="http://schemas.openxmlformats.org/officeDocument/2006/relationships/hyperlink" Target="https://nhswales365.sharepoint.com/:u:/r/sites/PHW_VPDPComms/SitePages/Training.aspx?d=w418f0fc843064f5cb7f1eb7b823979ad&amp;csf=1&amp;web=1&amp;e=LOGtjR" TargetMode="External"/><Relationship Id="rId5" Type="http://schemas.openxmlformats.org/officeDocument/2006/relationships/hyperlink" Target="https://nhswales365.sharepoint.com/:p:/r/sites/PHW_VPDPComms/_layouts/15/Doc.aspx?sourcedoc=%7BE8D049BC-65BD-4947-9722-2270189DECAE%7D&amp;file=Varicella%20(chickenpox)%20the%20disease%2C%25u200b%20complications%20and%20vaccination%20-%20slide%20set%2010%20September%202025.pptx&amp;action=edit&amp;mobileredirect=true" TargetMode="External"/><Relationship Id="rId4" Type="http://schemas.openxmlformats.org/officeDocument/2006/relationships/hyperlink" Target="https://phw.nhs.wales/resources/vaccination-against-chickenpox-varicella-and-other-changes-to-the-routine-childhood-immunisation-schedule-in-january-2026/" TargetMode="External"/><Relationship Id="rId9" Type="http://schemas.openxmlformats.org/officeDocument/2006/relationships/hyperlink" Target="https://nhswales365.sharepoint.com/:u:/r/sites/PHW_VPDPComms/SitePages/Training.aspx?d=w418f0fc843064f5cb7f1eb7b823979ad&amp;csf=1&amp;web=1&amp;e=sjqAe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gov.uk/government/publications/childhood-varicella-vaccination-programme-jcvi-advice-14-november-2023/jcvi-statement-on-a-childhood-varicella-chickenpox-vaccination-programm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v.uk/government/publications/childhood-varicella-vaccination-programme-jcvi-advice-14-november-2023/jcvi-statement-on-a-childhood-varicella-chickenpox-vaccination-programm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hyperlink" Target="https://www.gov.wales/routine-varicella-chickenpox-vaccination-young-children-1-january-2026-whc2025046-html"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nhswales365.sharepoint.com/:p:/r/sites/PHW_VPDPComms/_layouts/15/Doc.aspx?sourcedoc=%7BE8D049BC-65BD-4947-9722-2270189DECAE%7D&amp;file=Varicella%20(chickenpox)%20the%20disease%2C%25u200b%20complications%20and%20vaccination%20-%20slide%20set%2010%20September%202025.pptx&amp;action=edit&amp;mobileredirect=true" TargetMode="External"/><Relationship Id="rId3" Type="http://schemas.openxmlformats.org/officeDocument/2006/relationships/hyperlink" Target="https://phw.nhs.wales/knowledge-article/changes-to-the-childhood-immunisation-schedule/about-the-changes-to-the-childhood-immunisation-schedule/" TargetMode="External"/><Relationship Id="rId7" Type="http://schemas.openxmlformats.org/officeDocument/2006/relationships/hyperlink" Target="https://nhswales365.sharepoint.com/:u:/r/sites/PHW_VPDPComms/SitePages/Training.aspx?d=w418f0fc843064f5cb7f1eb7b823979ad&amp;csf=1&amp;web=1&amp;e=LOGtjR" TargetMode="External"/><Relationship Id="rId12" Type="http://schemas.openxmlformats.org/officeDocument/2006/relationships/hyperlink" Target="https://www.gov.uk/government/publications/childhood-schedule-changes-from-1-july-2025-information-for-healthcare-practitioners/childhood-schedule-changes-from-1-july-2025-information-for-healthcare-practitioners" TargetMode="External"/><Relationship Id="rId2" Type="http://schemas.openxmlformats.org/officeDocument/2006/relationships/hyperlink" Target="https://phw.nhs.wales/knowledge-article/changes-to-the-childhood-immunisation-schedule/changes-to-the-childhood-immunisation-schedule-for-health-professionals/" TargetMode="External"/><Relationship Id="rId1" Type="http://schemas.openxmlformats.org/officeDocument/2006/relationships/slideLayout" Target="../slideLayouts/slideLayout2.xml"/><Relationship Id="rId6" Type="http://schemas.openxmlformats.org/officeDocument/2006/relationships/hyperlink" Target="https://phw.nhs.wales/resources/changes-to-the-routine-childhood-immunisation-programme-in-2025-and-2026-slide-set/" TargetMode="External"/><Relationship Id="rId11" Type="http://schemas.openxmlformats.org/officeDocument/2006/relationships/hyperlink" Target="https://nhswales365.sharepoint.com/:p:/s/PHW_VaccinePreventableDiseaseProgramme/ERnqEnGEidlMvISLEfJwp-gBLRgy2Ja1dPNdrl-5VZ9aHQ?e=gh6YDy&amp;CID=709DE71C-9A5E-41B5-ABFA-709DB111CA1C" TargetMode="External"/><Relationship Id="rId5" Type="http://schemas.openxmlformats.org/officeDocument/2006/relationships/hyperlink" Target="https://phw.nhs.wales/resources/vaccination-against-chickenpox-varicella-and-other-changes-to-the-routine-childhood-immunisation-schedule-in-january-2026/" TargetMode="External"/><Relationship Id="rId10" Type="http://schemas.openxmlformats.org/officeDocument/2006/relationships/hyperlink" Target="https://nhswales365.sharepoint.com/:p:/s/PHW_VaccinePreventableDiseaseProgramme/ERnqEnGEidlMvISLEfJwp-gBLRgy2Ja1dPNdrl-5VZ9aHQ?e=gh6YDy" TargetMode="External"/><Relationship Id="rId4" Type="http://schemas.openxmlformats.org/officeDocument/2006/relationships/hyperlink" Target="https://phw.nhs.wales/knowledge-article/routine-immunisation-schedules-for-wales/" TargetMode="External"/><Relationship Id="rId9" Type="http://schemas.openxmlformats.org/officeDocument/2006/relationships/hyperlink" Target="https://nhswales365.sharepoint.com/:u:/r/sites/PHW_VPDPComms/SitePages/Training.aspx?d=w418f0fc843064f5cb7f1eb7b823979ad&amp;csf=1&amp;web=1&amp;e=sjqAe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s://www.gov.wales/selective-varicella-chickenpox-catch-vaccination-programme-1-november-2026-whc2026032"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gov.wales/selective-varicella-chickenpox-catch-vaccination-programme-1-november-2026-whc2026032" TargetMode="External"/><Relationship Id="rId2" Type="http://schemas.openxmlformats.org/officeDocument/2006/relationships/hyperlink" Target="https://www.gov.uk/government/publications/vaccination-of-individuals-with-uncertain-or-incomplete-immunisation"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gov.uk/government/publications/vaccination-of-individuals-with-uncertain-or-incomplete-immunisation"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medicines.org.uk/emc/product/101321/smpc" TargetMode="External"/><Relationship Id="rId7" Type="http://schemas.openxmlformats.org/officeDocument/2006/relationships/hyperlink" Target="https://phw.nhs.wales/resources/vaccines-and-porcine-gelatin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gov.uk/government/publications/varicella-the-green-book-chapter-34" TargetMode="External"/><Relationship Id="rId5" Type="http://schemas.openxmlformats.org/officeDocument/2006/relationships/hyperlink" Target="https://www.medicines.org.uk/emc/product/101444/smpc" TargetMode="External"/><Relationship Id="rId4" Type="http://schemas.openxmlformats.org/officeDocument/2006/relationships/hyperlink" Target="https://www.medicines.org.uk/emc/product/101444/pi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gov.uk/government/publications/varicella-the-green-book-chapter-34" TargetMode="External"/><Relationship Id="rId2" Type="http://schemas.openxmlformats.org/officeDocument/2006/relationships/hyperlink" Target="https://www.gov.uk/government/publications/contraindications-and-special-considerations-the-green-book-chapter-6"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gov.uk/government/publications/mmrv-and-febrile-convulsions" TargetMode="External"/><Relationship Id="rId2" Type="http://schemas.openxmlformats.org/officeDocument/2006/relationships/hyperlink" Target="https://www.gov.uk/government/publications/mmrv-programme-information-for-healthcare-practitioners" TargetMode="Externa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wmic.wales.nhs.uk/pgds-templates-advic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gov.uk/government/publications/surveillance-and-monitoring-for-vaccine-safety-the-green-book-chapter-9" TargetMode="External"/><Relationship Id="rId5" Type="http://schemas.openxmlformats.org/officeDocument/2006/relationships/hyperlink" Target="http://www.mhra.gov.uk/yellowcard" TargetMode="External"/><Relationship Id="rId4" Type="http://schemas.openxmlformats.org/officeDocument/2006/relationships/hyperlink" Target="https://yellowcard.mhra.gov.uk/"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gov.uk/government/publications/vaccination-of-individuals-with-uncertain-or-incomplete-immunisation" TargetMode="External"/><Relationship Id="rId3" Type="http://schemas.openxmlformats.org/officeDocument/2006/relationships/hyperlink" Target="https://www.gov.uk/government/publications/mumps-the-green-book-chapter" TargetMode="External"/><Relationship Id="rId7" Type="http://schemas.openxmlformats.org/officeDocument/2006/relationships/hyperlink" Target="https://phw.nhs.wales/knowledge-article/routine-immunisation-schedules-for-wales/" TargetMode="External"/><Relationship Id="rId2" Type="http://schemas.openxmlformats.org/officeDocument/2006/relationships/hyperlink" Target="https://www.gov.uk/government/publications/measles-the-green-book-chapter" TargetMode="External"/><Relationship Id="rId1" Type="http://schemas.openxmlformats.org/officeDocument/2006/relationships/slideLayout" Target="../slideLayouts/slideLayout2.xml"/><Relationship Id="rId6" Type="http://schemas.openxmlformats.org/officeDocument/2006/relationships/hyperlink" Target="https://www.wmic.wales.nhs.uk/pgds-templates-advice/#immunisations" TargetMode="External"/><Relationship Id="rId5" Type="http://schemas.openxmlformats.org/officeDocument/2006/relationships/hyperlink" Target="https://www.gov.uk/government/publications/varicella-the-green-book-chapter" TargetMode="External"/><Relationship Id="rId4" Type="http://schemas.openxmlformats.org/officeDocument/2006/relationships/hyperlink" Target="https://www.gov.uk/government/publications/rubella-the-green-book-chapter"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pmc.ncbi.nlm.nih.gov/articles/PMC6807256/"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nhswales365.sharepoint.com/sites/PHW_VPDPComms/SitePages/Surveillance.aspx"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8" Type="http://schemas.openxmlformats.org/officeDocument/2006/relationships/hyperlink" Target="https://nhswales365.sharepoint.com/sites/PHW_VPDPComms?e=1%3A4c903a4564e841569795a1971c9a7f80" TargetMode="External"/><Relationship Id="rId3" Type="http://schemas.openxmlformats.org/officeDocument/2006/relationships/hyperlink" Target="https://phw.nhs.wales/knowledge-article/changes-to-the-childhood-immunisation-schedule/" TargetMode="External"/><Relationship Id="rId7" Type="http://schemas.openxmlformats.org/officeDocument/2006/relationships/hyperlink" Target="https://phw.nhs.wales/knowledge-article/routine-immunisation-schedules-for-wales/" TargetMode="External"/><Relationship Id="rId2" Type="http://schemas.openxmlformats.org/officeDocument/2006/relationships/hyperlink" Target="https://phw.nhs.wales/knowledge-article/measles-mumps-rubella-and-varicella-mmrv-and-mmr-containing-vaccines/" TargetMode="External"/><Relationship Id="rId1" Type="http://schemas.openxmlformats.org/officeDocument/2006/relationships/slideLayout" Target="../slideLayouts/slideLayout2.xml"/><Relationship Id="rId6" Type="http://schemas.openxmlformats.org/officeDocument/2006/relationships/hyperlink" Target="https://phw.nhs.wales/knowledge-article/health-information-resources/" TargetMode="External"/><Relationship Id="rId5" Type="http://schemas.openxmlformats.org/officeDocument/2006/relationships/hyperlink" Target="https://phw.nhs.wales/knowledge-article/changes-to-the-childhood-immunisation-schedule/changes-to-the-childhood-immunisation-schedule-for-health-professionals/" TargetMode="External"/><Relationship Id="rId4" Type="http://schemas.openxmlformats.org/officeDocument/2006/relationships/hyperlink" Target="https://phw.nhs.wales/knowledge-article/measles-mumps-rubella-and-varicella-mmrv-and-mmr-containing-vaccines/mmrv-and-mmr-vaccine-information-for-health-professionals/"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phw.nhs.wales/knowledge-article/measles-mumps-rubella-and-varicella-mmrv-and-mmr-containing-vaccines/mmrv-and-mmr-vaccine-information-for-health-professionals/" TargetMode="External"/><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9.jpeg"/></Relationships>
</file>

<file path=ppt/slides/_rels/slide4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phw.nhs.wales/app/uploads/sites/2/2025/09/Leaflet-Protection-against-measles-mumps-rubella-and-chickenpox.pdf" TargetMode="External"/><Relationship Id="rId7" Type="http://schemas.openxmlformats.org/officeDocument/2006/relationships/hyperlink" Target="https://phw.nhs.wales/knowledge-article/health-information-resources/" TargetMode="Externa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hyperlink" Target="https://phw.nhs.wales/resources/measles-and-the-mmr-mmrv-vaccination-briefing-document/" TargetMode="External"/><Relationship Id="rId5" Type="http://schemas.openxmlformats.org/officeDocument/2006/relationships/hyperlink" Target="https://phw.nhs.wales/resources/vaccines-and-porcine-gelatine/" TargetMode="External"/><Relationship Id="rId10" Type="http://schemas.openxmlformats.org/officeDocument/2006/relationships/image" Target="../media/image27.png"/><Relationship Id="rId4" Type="http://schemas.openxmlformats.org/officeDocument/2006/relationships/hyperlink" Target="https://phw.nhs.wales/resources/what-to-expect-after-vaccinations/" TargetMode="External"/><Relationship Id="rId9" Type="http://schemas.openxmlformats.org/officeDocument/2006/relationships/image" Target="../media/image26.png"/></Relationships>
</file>

<file path=ppt/slides/_rels/slide47.xml.rels><?xml version="1.0" encoding="UTF-8" standalone="yes"?>
<Relationships xmlns="http://schemas.openxmlformats.org/package/2006/relationships"><Relationship Id="rId3" Type="http://schemas.openxmlformats.org/officeDocument/2006/relationships/hyperlink" Target="https://my.esr.nhs.uk/localresponse/?TAM_OP=W3login&amp;USERNAME=unauthenticated&amp;ERROR_CODE=0x00000000&amp;METHOD=GET&amp;URL=https%3A%2F%2Fmy.esr.nhs.uk%2FOA_HTML%2FRF.jsp%3Ffunction_id%3D18931%26resp_id%3D-1%26resp_appl_id%3D-1%26security_group_id%3D0%26lang_code%3DUS%26params%3DQinNEtMIy728t7bXXQPITirmlEWEI1XI512QkUXfJPmvOD2wyzXT4SBU7EPGgNFhFGT5UuAaa.aGcKrg74urKWauzCR9mV2ZVrjg8q3Jk7Y&amp;HOSTNAME=my.esr.nhs.uk&amp;FAILREASON=&amp;PROTOCOL=http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hyperlink" Target="https://phw.nhs.wales/knowledge-article/immunisation-e-learning/" TargetMode="External"/><Relationship Id="rId4" Type="http://schemas.openxmlformats.org/officeDocument/2006/relationships/hyperlink" Target="https://learning.nhs.wales/"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phw.nhs.wales/topics/immunisation-and-vaccines/vaccines-professionals/vaccine-contact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mailto:phw.vaccines@wales.nhs.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B334AAC-32DC-A563-FA96-6355F75835D0}"/>
              </a:ext>
            </a:extLst>
          </p:cNvPr>
          <p:cNvSpPr>
            <a:spLocks noGrp="1"/>
          </p:cNvSpPr>
          <p:nvPr>
            <p:ph type="body" sz="quarter" idx="10"/>
          </p:nvPr>
        </p:nvSpPr>
        <p:spPr>
          <a:xfrm>
            <a:off x="935095" y="4516896"/>
            <a:ext cx="15769034" cy="2112503"/>
          </a:xfrm>
        </p:spPr>
        <p:txBody>
          <a:bodyPr>
            <a:noAutofit/>
          </a:bodyPr>
          <a:lstStyle/>
          <a:p>
            <a:r>
              <a:rPr lang="en-GB" sz="4400">
                <a:solidFill>
                  <a:srgbClr val="FFFFFF"/>
                </a:solidFill>
                <a:latin typeface="Arial"/>
              </a:rPr>
              <a:t>Selective varicella (chickenpox) catchup vaccination programme </a:t>
            </a:r>
            <a:r>
              <a:rPr lang="en-GB" sz="4400"/>
              <a:t>training slides</a:t>
            </a:r>
          </a:p>
        </p:txBody>
      </p:sp>
      <p:sp>
        <p:nvSpPr>
          <p:cNvPr id="7" name="Text Placeholder 6">
            <a:extLst>
              <a:ext uri="{FF2B5EF4-FFF2-40B4-BE49-F238E27FC236}">
                <a16:creationId xmlns:a16="http://schemas.microsoft.com/office/drawing/2014/main" id="{1CA7EE42-D684-84E5-7AF8-82ABBB9F05CA}"/>
              </a:ext>
            </a:extLst>
          </p:cNvPr>
          <p:cNvSpPr>
            <a:spLocks noGrp="1"/>
          </p:cNvSpPr>
          <p:nvPr>
            <p:ph type="body" sz="quarter" idx="12"/>
          </p:nvPr>
        </p:nvSpPr>
        <p:spPr>
          <a:xfrm>
            <a:off x="935038" y="6944369"/>
            <a:ext cx="10561637" cy="1410872"/>
          </a:xfrm>
        </p:spPr>
        <p:txBody>
          <a:bodyPr lIns="91440" tIns="45720" rIns="91440" bIns="45720" anchor="t"/>
          <a:lstStyle/>
          <a:p>
            <a:r>
              <a:rPr lang="en-GB" sz="3650">
                <a:solidFill>
                  <a:schemeClr val="bg1"/>
                </a:solidFill>
              </a:rPr>
              <a:t>Vaccine Preventable Disease Programme</a:t>
            </a:r>
          </a:p>
          <a:p>
            <a:r>
              <a:rPr lang="en-GB" sz="3650">
                <a:solidFill>
                  <a:schemeClr val="bg1"/>
                </a:solidFill>
              </a:rPr>
              <a:t>Public Health Wales</a:t>
            </a:r>
            <a:endParaRPr lang="en-GB" sz="3650">
              <a:solidFill>
                <a:schemeClr val="bg1"/>
              </a:solidFill>
              <a:cs typeface="Arial"/>
            </a:endParaRPr>
          </a:p>
          <a:p>
            <a:r>
              <a:rPr lang="en-GB" sz="3650">
                <a:solidFill>
                  <a:schemeClr val="bg1"/>
                </a:solidFill>
                <a:cs typeface="Arial"/>
              </a:rPr>
              <a:t>Version 1</a:t>
            </a:r>
          </a:p>
          <a:p>
            <a:r>
              <a:rPr lang="en-GB" sz="3650">
                <a:solidFill>
                  <a:schemeClr val="bg1"/>
                </a:solidFill>
                <a:cs typeface="Arial"/>
              </a:rPr>
              <a:t>October 2026</a:t>
            </a:r>
          </a:p>
        </p:txBody>
      </p:sp>
    </p:spTree>
    <p:extLst>
      <p:ext uri="{BB962C8B-B14F-4D97-AF65-F5344CB8AC3E}">
        <p14:creationId xmlns:p14="http://schemas.microsoft.com/office/powerpoint/2010/main" val="583039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579439"/>
            <a:ext cx="15773400" cy="1332309"/>
          </a:xfrm>
        </p:spPr>
        <p:txBody>
          <a:bodyPr/>
          <a:lstStyle/>
          <a:p>
            <a:r>
              <a:rPr lang="en-GB" b="1">
                <a:solidFill>
                  <a:srgbClr val="002060"/>
                </a:solidFill>
                <a:latin typeface="Arial"/>
              </a:rPr>
              <a:t>Acknowledgements</a:t>
            </a:r>
            <a:endParaRPr lang="en-GB">
              <a:solidFill>
                <a:srgbClr val="002060"/>
              </a:solidFill>
            </a:endParaRPr>
          </a:p>
        </p:txBody>
      </p:sp>
      <p:sp>
        <p:nvSpPr>
          <p:cNvPr id="7" name="Content Placeholder 6">
            <a:extLst>
              <a:ext uri="{FF2B5EF4-FFF2-40B4-BE49-F238E27FC236}">
                <a16:creationId xmlns:a16="http://schemas.microsoft.com/office/drawing/2014/main" id="{CAF437D5-AD1E-3FFD-048B-366259BEA642}"/>
              </a:ext>
            </a:extLst>
          </p:cNvPr>
          <p:cNvSpPr>
            <a:spLocks noGrp="1"/>
          </p:cNvSpPr>
          <p:nvPr>
            <p:ph idx="1"/>
          </p:nvPr>
        </p:nvSpPr>
        <p:spPr>
          <a:xfrm>
            <a:off x="1257300" y="2445789"/>
            <a:ext cx="15773400" cy="6527007"/>
          </a:xfrm>
        </p:spPr>
        <p:txBody>
          <a:bodyPr lIns="137160" tIns="68580" rIns="137160" bIns="68580" anchor="t"/>
          <a:lstStyle/>
          <a:p>
            <a:pPr marL="428625" indent="-428625" algn="just">
              <a:lnSpc>
                <a:spcPct val="150000"/>
              </a:lnSpc>
              <a:buFont typeface="Arial" charset="0"/>
              <a:buChar char="•"/>
              <a:defRPr/>
            </a:pPr>
            <a:r>
              <a:rPr lang="en-GB" sz="3000">
                <a:ea typeface="Verdana" panose="020B0604030504040204" pitchFamily="34" charset="0"/>
                <a:cs typeface="Arial"/>
              </a:rPr>
              <a:t>Vaccine Preventable Disease Programme</a:t>
            </a:r>
          </a:p>
          <a:p>
            <a:pPr marL="428625" indent="-428625" algn="just">
              <a:lnSpc>
                <a:spcPct val="150000"/>
              </a:lnSpc>
              <a:buFont typeface="Arial" charset="0"/>
              <a:buChar char="•"/>
              <a:defRPr/>
            </a:pPr>
            <a:r>
              <a:rPr lang="en-GB" sz="3000">
                <a:ea typeface="Verdana" panose="020B0604030504040204" pitchFamily="34" charset="0"/>
                <a:cs typeface="Arial"/>
              </a:rPr>
              <a:t>Vaccine Programme Wales</a:t>
            </a:r>
          </a:p>
          <a:p>
            <a:pPr marL="428625" indent="-428625" algn="just">
              <a:lnSpc>
                <a:spcPct val="150000"/>
              </a:lnSpc>
              <a:buFont typeface="Arial" charset="0"/>
              <a:buChar char="•"/>
              <a:defRPr/>
            </a:pPr>
            <a:r>
              <a:rPr lang="en-GB" sz="3000">
                <a:ea typeface="Verdana" panose="020B0604030504040204" pitchFamily="34" charset="0"/>
                <a:cs typeface="Arial"/>
              </a:rPr>
              <a:t>Welsh Government</a:t>
            </a:r>
          </a:p>
          <a:p>
            <a:pPr marL="428625" indent="-428625" algn="just">
              <a:lnSpc>
                <a:spcPct val="150000"/>
              </a:lnSpc>
              <a:buFont typeface="Arial" charset="0"/>
              <a:buChar char="•"/>
              <a:defRPr/>
            </a:pPr>
            <a:r>
              <a:rPr lang="en-GB" sz="3000">
                <a:ea typeface="Verdana" panose="020B0604030504040204" pitchFamily="34" charset="0"/>
                <a:cs typeface="Arial"/>
              </a:rPr>
              <a:t>UK Health Security Agency</a:t>
            </a:r>
          </a:p>
          <a:p>
            <a:pPr marL="428625" indent="-428625" algn="just">
              <a:lnSpc>
                <a:spcPct val="150000"/>
              </a:lnSpc>
              <a:buFont typeface="Arial" charset="0"/>
              <a:buChar char="•"/>
              <a:defRPr/>
            </a:pPr>
            <a:r>
              <a:rPr lang="en-GB" sz="3000">
                <a:ea typeface="Verdana" panose="020B0604030504040204" pitchFamily="34" charset="0"/>
                <a:cs typeface="Arial"/>
              </a:rPr>
              <a:t>Health Boards</a:t>
            </a:r>
          </a:p>
          <a:p>
            <a:pPr marL="0" indent="0">
              <a:buNone/>
            </a:pPr>
            <a:endParaRPr lang="en-GB" sz="3000" b="1">
              <a:cs typeface="Arial"/>
            </a:endParaRPr>
          </a:p>
        </p:txBody>
      </p:sp>
      <p:sp>
        <p:nvSpPr>
          <p:cNvPr id="4" name="Slide Number Placeholder 3">
            <a:extLst>
              <a:ext uri="{FF2B5EF4-FFF2-40B4-BE49-F238E27FC236}">
                <a16:creationId xmlns:a16="http://schemas.microsoft.com/office/drawing/2014/main" id="{0E322FB9-E6F9-19C5-B4FF-D3653EE4D059}"/>
              </a:ext>
            </a:extLst>
          </p:cNvPr>
          <p:cNvSpPr>
            <a:spLocks noGrp="1"/>
          </p:cNvSpPr>
          <p:nvPr>
            <p:ph type="sldNum" sz="quarter" idx="12"/>
          </p:nvPr>
        </p:nvSpPr>
        <p:spPr/>
        <p:txBody>
          <a:bodyPr/>
          <a:lstStyle/>
          <a:p>
            <a:fld id="{561D0CCE-8DCC-44DC-A653-AE62B1D84A52}" type="slidenum">
              <a:rPr lang="en-GB" smtClean="0"/>
              <a:pPr/>
              <a:t>2</a:t>
            </a:fld>
            <a:endParaRPr lang="en-US"/>
          </a:p>
        </p:txBody>
      </p:sp>
    </p:spTree>
    <p:extLst>
      <p:ext uri="{BB962C8B-B14F-4D97-AF65-F5344CB8AC3E}">
        <p14:creationId xmlns:p14="http://schemas.microsoft.com/office/powerpoint/2010/main" val="2990502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AFFC9-A742-79AA-07EC-D51AC71C13D3}"/>
              </a:ext>
            </a:extLst>
          </p:cNvPr>
          <p:cNvSpPr>
            <a:spLocks noGrp="1"/>
          </p:cNvSpPr>
          <p:nvPr>
            <p:ph type="title"/>
          </p:nvPr>
        </p:nvSpPr>
        <p:spPr>
          <a:xfrm>
            <a:off x="789755" y="264632"/>
            <a:ext cx="16028970" cy="1988345"/>
          </a:xfrm>
        </p:spPr>
        <p:txBody>
          <a:bodyPr/>
          <a:lstStyle/>
          <a:p>
            <a:r>
              <a:rPr lang="en-GB" sz="6000" b="1">
                <a:solidFill>
                  <a:srgbClr val="002060"/>
                </a:solidFill>
              </a:rPr>
              <a:t>Contents</a:t>
            </a:r>
          </a:p>
        </p:txBody>
      </p:sp>
      <p:graphicFrame>
        <p:nvGraphicFramePr>
          <p:cNvPr id="10" name="Content Placeholder 9">
            <a:extLst>
              <a:ext uri="{FF2B5EF4-FFF2-40B4-BE49-F238E27FC236}">
                <a16:creationId xmlns:a16="http://schemas.microsoft.com/office/drawing/2014/main" id="{D53F163A-A49E-07CC-6F75-B071F0E2C7E2}"/>
              </a:ext>
            </a:extLst>
          </p:cNvPr>
          <p:cNvGraphicFramePr>
            <a:graphicFrameLocks noGrp="1"/>
          </p:cNvGraphicFramePr>
          <p:nvPr>
            <p:ph idx="1"/>
            <p:extLst>
              <p:ext uri="{D42A27DB-BD31-4B8C-83A1-F6EECF244321}">
                <p14:modId xmlns:p14="http://schemas.microsoft.com/office/powerpoint/2010/main" val="1232339213"/>
              </p:ext>
            </p:extLst>
          </p:nvPr>
        </p:nvGraphicFramePr>
        <p:xfrm>
          <a:off x="789755" y="2252977"/>
          <a:ext cx="16385235" cy="4899530"/>
        </p:xfrm>
        <a:graphic>
          <a:graphicData uri="http://schemas.openxmlformats.org/drawingml/2006/table">
            <a:tbl>
              <a:tblPr firstRow="1" firstCol="1" bandRow="1"/>
              <a:tblGrid>
                <a:gridCol w="14041440">
                  <a:extLst>
                    <a:ext uri="{9D8B030D-6E8A-4147-A177-3AD203B41FA5}">
                      <a16:colId xmlns:a16="http://schemas.microsoft.com/office/drawing/2014/main" val="3380251832"/>
                    </a:ext>
                  </a:extLst>
                </a:gridCol>
                <a:gridCol w="2343795">
                  <a:extLst>
                    <a:ext uri="{9D8B030D-6E8A-4147-A177-3AD203B41FA5}">
                      <a16:colId xmlns:a16="http://schemas.microsoft.com/office/drawing/2014/main" val="3552843467"/>
                    </a:ext>
                  </a:extLst>
                </a:gridCol>
              </a:tblGrid>
              <a:tr h="876839">
                <a:tc>
                  <a:txBody>
                    <a:bodyPr/>
                    <a:lstStyle/>
                    <a:p>
                      <a:pPr marL="457200">
                        <a:lnSpc>
                          <a:spcPct val="107000"/>
                        </a:lnSpc>
                      </a:pPr>
                      <a:r>
                        <a:rPr lang="en-GB" sz="2400" b="1">
                          <a:solidFill>
                            <a:schemeClr val="tx1"/>
                          </a:solidFill>
                          <a:effectLst/>
                          <a:latin typeface="+mn-lt"/>
                          <a:ea typeface="Calibri"/>
                          <a:cs typeface="Arial"/>
                        </a:rPr>
                        <a:t>Section</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457200" algn="l">
                        <a:lnSpc>
                          <a:spcPct val="107000"/>
                        </a:lnSpc>
                      </a:pPr>
                      <a:r>
                        <a:rPr lang="en-GB" sz="2400" b="1">
                          <a:solidFill>
                            <a:schemeClr val="tx1"/>
                          </a:solidFill>
                          <a:effectLst/>
                          <a:latin typeface="+mn-lt"/>
                          <a:ea typeface="Calibri"/>
                          <a:cs typeface="Arial"/>
                        </a:rPr>
                        <a:t>Slide number</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246217183"/>
                  </a:ext>
                </a:extLst>
              </a:tr>
              <a:tr h="779412">
                <a:tc>
                  <a:txBody>
                    <a:bodyPr/>
                    <a:lstStyle/>
                    <a:p>
                      <a:pPr marL="457200">
                        <a:lnSpc>
                          <a:spcPct val="100000"/>
                        </a:lnSpc>
                      </a:pPr>
                      <a:r>
                        <a:rPr lang="en-GB" sz="2400">
                          <a:effectLst/>
                          <a:latin typeface="+mn-lt"/>
                          <a:ea typeface="Calibri"/>
                          <a:cs typeface="Arial"/>
                        </a:rPr>
                        <a:t>Aims &amp; l</a:t>
                      </a:r>
                      <a:r>
                        <a:rPr lang="en-GB" sz="2400" b="0" i="0" u="none" strike="noStrike" noProof="0">
                          <a:solidFill>
                            <a:srgbClr val="212A73"/>
                          </a:solidFill>
                          <a:effectLst/>
                          <a:latin typeface="Arial"/>
                        </a:rPr>
                        <a:t>earning outcomes</a:t>
                      </a:r>
                      <a:endParaRPr lang="en-GB" sz="2400">
                        <a:effectLst/>
                        <a:latin typeface="+mn-lt"/>
                        <a:ea typeface="Calibri"/>
                        <a:cs typeface="Arial"/>
                      </a:endParaRP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a:lnSpc>
                          <a:spcPct val="100000"/>
                        </a:lnSpc>
                      </a:pPr>
                      <a:r>
                        <a:rPr lang="en-GB" sz="2400">
                          <a:effectLst/>
                          <a:latin typeface="+mn-lt"/>
                          <a:ea typeface="Calibri"/>
                          <a:cs typeface="Arial"/>
                        </a:rPr>
                        <a:t>4</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5542860"/>
                  </a:ext>
                </a:extLst>
              </a:tr>
              <a:tr h="755057">
                <a:tc>
                  <a:txBody>
                    <a:bodyPr/>
                    <a:lstStyle/>
                    <a:p>
                      <a:pPr marL="457200" marR="0" lvl="0" indent="0" algn="l" defTabSz="1363233" rtl="0" eaLnBrk="1" fontAlgn="auto" latinLnBrk="0" hangingPunct="1">
                        <a:lnSpc>
                          <a:spcPct val="100000"/>
                        </a:lnSpc>
                        <a:spcBef>
                          <a:spcPts val="0"/>
                        </a:spcBef>
                        <a:spcAft>
                          <a:spcPts val="0"/>
                        </a:spcAft>
                        <a:buClrTx/>
                        <a:buSzTx/>
                        <a:buFontTx/>
                        <a:buNone/>
                        <a:tabLst/>
                        <a:defRPr/>
                      </a:pPr>
                      <a:r>
                        <a:rPr lang="en-GB" sz="2400">
                          <a:solidFill>
                            <a:schemeClr val="tx1"/>
                          </a:solidFill>
                          <a:latin typeface="+mn-lt"/>
                        </a:rPr>
                        <a:t>Selective varicella (chickenpox) catchup vaccination programme </a:t>
                      </a:r>
                      <a:r>
                        <a:rPr lang="en-GB" sz="2400" b="0" i="0" u="none" strike="noStrike" noProof="0">
                          <a:solidFill>
                            <a:schemeClr val="tx1"/>
                          </a:solidFill>
                          <a:effectLst/>
                          <a:latin typeface="Arial"/>
                        </a:rPr>
                        <a:t>overview</a:t>
                      </a:r>
                      <a:endParaRPr lang="en-US" sz="2400">
                        <a:solidFill>
                          <a:schemeClr val="tx1"/>
                        </a:solidFill>
                      </a:endParaRP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2400">
                          <a:effectLst/>
                          <a:latin typeface="+mn-lt"/>
                          <a:ea typeface="Calibri"/>
                          <a:cs typeface="Arial"/>
                        </a:rPr>
                        <a:t>10</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6837220"/>
                  </a:ext>
                </a:extLst>
              </a:tr>
              <a:tr h="730700">
                <a:tc>
                  <a:txBody>
                    <a:bodyPr/>
                    <a:lstStyle/>
                    <a:p>
                      <a:pPr marL="457200" marR="0" lvl="0" indent="0" algn="l" defTabSz="1363233" rtl="0" eaLnBrk="1" fontAlgn="auto" latinLnBrk="0" hangingPunct="1">
                        <a:lnSpc>
                          <a:spcPct val="100000"/>
                        </a:lnSpc>
                        <a:spcBef>
                          <a:spcPts val="0"/>
                        </a:spcBef>
                        <a:spcAft>
                          <a:spcPts val="0"/>
                        </a:spcAft>
                        <a:buClrTx/>
                        <a:buSzTx/>
                        <a:buFontTx/>
                        <a:buNone/>
                        <a:tabLst/>
                        <a:defRPr/>
                      </a:pPr>
                      <a:r>
                        <a:rPr lang="en-GB" sz="2400" b="0" i="0" u="none" strike="noStrike" noProof="0">
                          <a:solidFill>
                            <a:srgbClr val="212A73"/>
                          </a:solidFill>
                          <a:effectLst/>
                          <a:latin typeface="+mn-lt"/>
                        </a:rPr>
                        <a:t>MMRV vaccines for the selective catch-up programme </a:t>
                      </a:r>
                      <a:endParaRPr lang="en-US" sz="2400"/>
                    </a:p>
                    <a:p>
                      <a:pPr marL="457200" lvl="0">
                        <a:lnSpc>
                          <a:spcPct val="100000"/>
                        </a:lnSpc>
                        <a:buNone/>
                      </a:pPr>
                      <a:endParaRPr lang="en-US" sz="2400"/>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2400">
                          <a:effectLst/>
                          <a:latin typeface="+mn-lt"/>
                          <a:ea typeface="Calibri"/>
                          <a:cs typeface="Arial"/>
                        </a:rPr>
                        <a:t>19</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725344"/>
                  </a:ext>
                </a:extLst>
              </a:tr>
              <a:tr h="878351">
                <a:tc>
                  <a:txBody>
                    <a:bodyPr/>
                    <a:lstStyle/>
                    <a:p>
                      <a:pPr marL="457200" marR="0" lvl="0" indent="0" algn="l" defTabSz="1363233" rtl="0" eaLnBrk="1" fontAlgn="auto" latinLnBrk="0" hangingPunct="1">
                        <a:lnSpc>
                          <a:spcPct val="100000"/>
                        </a:lnSpc>
                        <a:spcBef>
                          <a:spcPts val="0"/>
                        </a:spcBef>
                        <a:spcAft>
                          <a:spcPts val="0"/>
                        </a:spcAft>
                        <a:buClrTx/>
                        <a:buSzTx/>
                        <a:buFontTx/>
                        <a:buNone/>
                        <a:tabLst/>
                        <a:defRPr/>
                      </a:pPr>
                      <a:r>
                        <a:rPr lang="en-GB" sz="2400" b="0" i="0" u="none" strike="noStrike" noProof="0">
                          <a:solidFill>
                            <a:srgbClr val="212A73"/>
                          </a:solidFill>
                          <a:effectLst/>
                          <a:latin typeface="+mn-lt"/>
                        </a:rPr>
                        <a:t>Epidemiology &amp; surveillance </a:t>
                      </a:r>
                      <a:endParaRPr lang="en-US" sz="2400" strike="noStrike"/>
                    </a:p>
                    <a:p>
                      <a:pPr marL="457200" lvl="0">
                        <a:lnSpc>
                          <a:spcPct val="100000"/>
                        </a:lnSpc>
                        <a:buNone/>
                      </a:pPr>
                      <a:endParaRPr lang="en-US" sz="2400" strike="noStrike"/>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2400" strike="noStrike">
                          <a:effectLst/>
                          <a:latin typeface="+mn-lt"/>
                          <a:ea typeface="Calibri"/>
                          <a:cs typeface="Arial"/>
                        </a:rPr>
                        <a:t>37</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0720267"/>
                  </a:ext>
                </a:extLst>
              </a:tr>
              <a:tr h="878351">
                <a:tc>
                  <a:txBody>
                    <a:bodyPr/>
                    <a:lstStyle/>
                    <a:p>
                      <a:pPr marL="457200" lvl="0">
                        <a:lnSpc>
                          <a:spcPct val="100000"/>
                        </a:lnSpc>
                        <a:buNone/>
                      </a:pPr>
                      <a:r>
                        <a:rPr lang="en-US" sz="2400"/>
                        <a:t>Resources to support the </a:t>
                      </a:r>
                      <a:r>
                        <a:rPr lang="en-GB" sz="2400">
                          <a:solidFill>
                            <a:schemeClr val="tx1"/>
                          </a:solidFill>
                          <a:latin typeface="+mn-lt"/>
                        </a:rPr>
                        <a:t>selective varicella (chickenpox) catchup vaccination programme </a:t>
                      </a:r>
                      <a:endParaRPr lang="en-US" sz="2400"/>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2400">
                          <a:effectLst/>
                          <a:latin typeface="+mn-lt"/>
                          <a:ea typeface="Calibri"/>
                          <a:cs typeface="Arial"/>
                        </a:rPr>
                        <a:t>43</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6311329"/>
                  </a:ext>
                </a:extLst>
              </a:tr>
            </a:tbl>
          </a:graphicData>
        </a:graphic>
      </p:graphicFrame>
      <p:sp>
        <p:nvSpPr>
          <p:cNvPr id="5" name="Slide Number Placeholder 4">
            <a:extLst>
              <a:ext uri="{FF2B5EF4-FFF2-40B4-BE49-F238E27FC236}">
                <a16:creationId xmlns:a16="http://schemas.microsoft.com/office/drawing/2014/main" id="{44602CD6-661B-D619-9E8D-763523595DA5}"/>
              </a:ext>
            </a:extLst>
          </p:cNvPr>
          <p:cNvSpPr>
            <a:spLocks noGrp="1"/>
          </p:cNvSpPr>
          <p:nvPr>
            <p:ph type="sldNum" sz="quarter" idx="12"/>
          </p:nvPr>
        </p:nvSpPr>
        <p:spPr/>
        <p:txBody>
          <a:bodyPr/>
          <a:lstStyle/>
          <a:p>
            <a:fld id="{561D0CCE-8DCC-44DC-A653-AE62B1D84A52}" type="slidenum">
              <a:rPr lang="en-GB" smtClean="0"/>
              <a:pPr/>
              <a:t>3</a:t>
            </a:fld>
            <a:endParaRPr lang="en-GB"/>
          </a:p>
        </p:txBody>
      </p:sp>
    </p:spTree>
    <p:extLst>
      <p:ext uri="{BB962C8B-B14F-4D97-AF65-F5344CB8AC3E}">
        <p14:creationId xmlns:p14="http://schemas.microsoft.com/office/powerpoint/2010/main" val="3820985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5C2735-B369-0074-7121-198A0BCFE377}"/>
              </a:ext>
            </a:extLst>
          </p:cNvPr>
          <p:cNvSpPr>
            <a:spLocks noGrp="1"/>
          </p:cNvSpPr>
          <p:nvPr>
            <p:ph type="body" sz="quarter" idx="10"/>
          </p:nvPr>
        </p:nvSpPr>
        <p:spPr>
          <a:xfrm>
            <a:off x="1249420" y="4632568"/>
            <a:ext cx="10560845" cy="1085364"/>
          </a:xfrm>
        </p:spPr>
        <p:txBody>
          <a:bodyPr lIns="137160" tIns="68580" rIns="137160" bIns="68580" anchor="t">
            <a:normAutofit/>
          </a:bodyPr>
          <a:lstStyle/>
          <a:p>
            <a:r>
              <a:rPr lang="en-GB" sz="6000">
                <a:latin typeface="Arial"/>
                <a:cs typeface="Arial"/>
              </a:rPr>
              <a:t>Aims &amp; learning outcomes</a:t>
            </a:r>
            <a:endParaRPr lang="en-US" sz="6000">
              <a:latin typeface="Arial"/>
              <a:cs typeface="Arial"/>
            </a:endParaRPr>
          </a:p>
        </p:txBody>
      </p:sp>
    </p:spTree>
    <p:extLst>
      <p:ext uri="{BB962C8B-B14F-4D97-AF65-F5344CB8AC3E}">
        <p14:creationId xmlns:p14="http://schemas.microsoft.com/office/powerpoint/2010/main" val="3234071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BEC46-2809-6166-52C3-7B87F96B1DA8}"/>
              </a:ext>
            </a:extLst>
          </p:cNvPr>
          <p:cNvSpPr>
            <a:spLocks noGrp="1"/>
          </p:cNvSpPr>
          <p:nvPr>
            <p:ph type="title"/>
          </p:nvPr>
        </p:nvSpPr>
        <p:spPr>
          <a:xfrm>
            <a:off x="1257300" y="236538"/>
            <a:ext cx="15773400" cy="1988345"/>
          </a:xfrm>
        </p:spPr>
        <p:txBody>
          <a:bodyPr/>
          <a:lstStyle/>
          <a:p>
            <a:r>
              <a:rPr lang="en-GB" sz="5400" b="1"/>
              <a:t>Aims of resource</a:t>
            </a:r>
          </a:p>
        </p:txBody>
      </p:sp>
      <p:sp>
        <p:nvSpPr>
          <p:cNvPr id="3" name="Content Placeholder 2">
            <a:extLst>
              <a:ext uri="{FF2B5EF4-FFF2-40B4-BE49-F238E27FC236}">
                <a16:creationId xmlns:a16="http://schemas.microsoft.com/office/drawing/2014/main" id="{F15C4BFB-9003-6EC8-F02D-77501C825062}"/>
              </a:ext>
            </a:extLst>
          </p:cNvPr>
          <p:cNvSpPr>
            <a:spLocks noGrp="1"/>
          </p:cNvSpPr>
          <p:nvPr>
            <p:ph idx="1"/>
          </p:nvPr>
        </p:nvSpPr>
        <p:spPr>
          <a:xfrm>
            <a:off x="1257300" y="1487079"/>
            <a:ext cx="15773400" cy="6527007"/>
          </a:xfrm>
        </p:spPr>
        <p:txBody>
          <a:bodyPr lIns="137160" tIns="68580" rIns="137160" bIns="68580" anchor="t"/>
          <a:lstStyle/>
          <a:p>
            <a:pPr marL="0" indent="0">
              <a:buNone/>
            </a:pPr>
            <a:r>
              <a:rPr lang="en-GB" sz="3600" b="1">
                <a:latin typeface="Arial" charset="0"/>
                <a:ea typeface="ヒラギノ角ゴ Pro W3" charset="-128"/>
                <a:cs typeface="ヒラギノ角ゴ Pro W3" charset="-128"/>
              </a:rPr>
              <a:t>The purpose of this training resource is to:</a:t>
            </a:r>
          </a:p>
          <a:p>
            <a:endParaRPr lang="en-GB" sz="3600">
              <a:latin typeface="Arial" charset="0"/>
              <a:ea typeface="ヒラギノ角ゴ Pro W3" charset="-128"/>
              <a:cs typeface="ヒラギノ角ゴ Pro W3" charset="-128"/>
            </a:endParaRPr>
          </a:p>
          <a:p>
            <a:pPr>
              <a:spcBef>
                <a:spcPct val="0"/>
              </a:spcBef>
              <a:buFont typeface="Arial"/>
              <a:buChar char="•"/>
            </a:pPr>
            <a:r>
              <a:rPr lang="en-GB" sz="3600">
                <a:latin typeface="Arial"/>
                <a:ea typeface="ヒラギノ角ゴ Pro W3"/>
                <a:cs typeface="ヒラギノ角ゴ Pro W3" charset="-128"/>
              </a:rPr>
              <a:t>develop the knowledge base of healthcare practitioners regarding the </a:t>
            </a:r>
            <a:r>
              <a:rPr lang="en-US" sz="3600">
                <a:solidFill>
                  <a:srgbClr val="002060"/>
                </a:solidFill>
                <a:cs typeface="Arial"/>
              </a:rPr>
              <a:t>selective varicella (chickenpox) catchup vaccination </a:t>
            </a:r>
            <a:r>
              <a:rPr lang="en-US" sz="3600" err="1">
                <a:solidFill>
                  <a:srgbClr val="002060"/>
                </a:solidFill>
                <a:cs typeface="Arial"/>
              </a:rPr>
              <a:t>programme</a:t>
            </a:r>
            <a:endParaRPr lang="en-GB" sz="3600">
              <a:latin typeface="Arial"/>
              <a:ea typeface="ヒラギノ角ゴ Pro W3"/>
              <a:cs typeface="ヒラギノ角ゴ Pro W3" charset="-128"/>
            </a:endParaRPr>
          </a:p>
          <a:p>
            <a:pPr>
              <a:spcBef>
                <a:spcPct val="0"/>
              </a:spcBef>
              <a:buFont typeface="Arial"/>
              <a:buChar char="•"/>
            </a:pPr>
            <a:endParaRPr lang="en-GB" sz="3600">
              <a:latin typeface="Arial" charset="0"/>
              <a:ea typeface="ヒラギノ角ゴ Pro W3" charset="-128"/>
              <a:cs typeface="ヒラギノ角ゴ Pro W3" charset="-128"/>
            </a:endParaRPr>
          </a:p>
          <a:p>
            <a:pPr>
              <a:spcBef>
                <a:spcPct val="0"/>
              </a:spcBef>
              <a:buFont typeface="Arial"/>
              <a:buChar char="•"/>
            </a:pPr>
            <a:r>
              <a:rPr lang="en-GB" sz="3600">
                <a:latin typeface="Arial"/>
                <a:ea typeface="ヒラギノ角ゴ Pro W3"/>
                <a:cs typeface="ヒラギノ角ゴ Pro W3" charset="-128"/>
              </a:rPr>
              <a:t>support healthcare practitioners involved in delivering vaccination or messages around vaccination for the </a:t>
            </a:r>
            <a:r>
              <a:rPr lang="en-US" sz="3600">
                <a:solidFill>
                  <a:srgbClr val="002060"/>
                </a:solidFill>
                <a:cs typeface="Arial"/>
              </a:rPr>
              <a:t>selective varicella (chickenpox) catchup vaccination </a:t>
            </a:r>
            <a:r>
              <a:rPr lang="en-US" sz="3600" err="1">
                <a:solidFill>
                  <a:srgbClr val="002060"/>
                </a:solidFill>
                <a:cs typeface="Arial"/>
              </a:rPr>
              <a:t>programme</a:t>
            </a:r>
            <a:r>
              <a:rPr lang="en-GB" sz="3600">
                <a:latin typeface="Arial"/>
                <a:ea typeface="ヒラギノ角ゴ Pro W3"/>
                <a:cs typeface="ヒラギノ角ゴ Pro W3" charset="-128"/>
              </a:rPr>
              <a:t>, by providing evidence-based information </a:t>
            </a:r>
          </a:p>
          <a:p>
            <a:pPr>
              <a:spcBef>
                <a:spcPct val="0"/>
              </a:spcBef>
              <a:buFont typeface="Arial"/>
              <a:buChar char="•"/>
            </a:pPr>
            <a:endParaRPr lang="en-GB" sz="3600">
              <a:latin typeface="Arial" charset="0"/>
              <a:ea typeface="ヒラギノ角ゴ Pro W3" charset="-128"/>
              <a:cs typeface="ヒラギノ角ゴ Pro W3" charset="-128"/>
            </a:endParaRPr>
          </a:p>
          <a:p>
            <a:pPr>
              <a:spcBef>
                <a:spcPct val="0"/>
              </a:spcBef>
              <a:buFont typeface="Arial"/>
              <a:buChar char="•"/>
            </a:pPr>
            <a:r>
              <a:rPr lang="en-GB" sz="3600">
                <a:latin typeface="Arial"/>
                <a:ea typeface="ヒラギノ角ゴ Pro W3"/>
                <a:cs typeface="ヒラギノ角ゴ Pro W3" charset="-128"/>
              </a:rPr>
              <a:t>promote high uptake of MMRV vaccination in all eligible groups by increasing the knowledge of those involv</a:t>
            </a:r>
            <a:r>
              <a:rPr lang="en-GB" sz="3600">
                <a:latin typeface="Arial"/>
                <a:ea typeface="ヒラギノ角ゴ Pro W3"/>
              </a:rPr>
              <a:t>ed in supporting and d</a:t>
            </a:r>
            <a:r>
              <a:rPr lang="en-GB" sz="3600">
                <a:latin typeface="Arial"/>
                <a:ea typeface="ヒラギノ角ゴ Pro W3"/>
                <a:cs typeface="ヒラギノ角ゴ Pro W3" charset="-128"/>
              </a:rPr>
              <a:t>elivering the vaccination programme</a:t>
            </a:r>
          </a:p>
          <a:p>
            <a:pPr>
              <a:spcBef>
                <a:spcPct val="0"/>
              </a:spcBef>
              <a:buFont typeface="Arial"/>
              <a:buChar char="•"/>
            </a:pPr>
            <a:endParaRPr lang="en-GB" sz="3600">
              <a:latin typeface="Arial" charset="0"/>
              <a:ea typeface="ヒラギノ角ゴ Pro W3" charset="-128"/>
              <a:cs typeface="ヒラギノ角ゴ Pro W3" charset="-128"/>
            </a:endParaRPr>
          </a:p>
          <a:p>
            <a:pPr marL="0" indent="0">
              <a:spcBef>
                <a:spcPct val="0"/>
              </a:spcBef>
              <a:buNone/>
            </a:pPr>
            <a:endParaRPr lang="en-GB" sz="3600">
              <a:ea typeface="ヒラギノ角ゴ Pro W3"/>
              <a:cs typeface="Arial"/>
            </a:endParaRPr>
          </a:p>
        </p:txBody>
      </p:sp>
      <p:sp>
        <p:nvSpPr>
          <p:cNvPr id="4" name="Slide Number Placeholder 4">
            <a:extLst>
              <a:ext uri="{FF2B5EF4-FFF2-40B4-BE49-F238E27FC236}">
                <a16:creationId xmlns:a16="http://schemas.microsoft.com/office/drawing/2014/main" id="{5DC432BB-41EC-C06C-C918-2E7730E688FA}"/>
              </a:ext>
            </a:extLst>
          </p:cNvPr>
          <p:cNvSpPr>
            <a:spLocks noGrp="1"/>
          </p:cNvSpPr>
          <p:nvPr>
            <p:ph type="sldNum" sz="quarter" idx="12"/>
          </p:nvPr>
        </p:nvSpPr>
        <p:spPr>
          <a:xfrm>
            <a:off x="5440279" y="9566274"/>
            <a:ext cx="4114800" cy="547688"/>
          </a:xfrm>
        </p:spPr>
        <p:txBody>
          <a:bodyPr/>
          <a:lstStyle/>
          <a:p>
            <a:fld id="{561D0CCE-8DCC-44DC-A653-AE62B1D84A52}" type="slidenum">
              <a:rPr lang="en-GB" smtClean="0"/>
              <a:pPr/>
              <a:t>5</a:t>
            </a:fld>
            <a:endParaRPr lang="en-GB"/>
          </a:p>
        </p:txBody>
      </p:sp>
    </p:spTree>
    <p:extLst>
      <p:ext uri="{BB962C8B-B14F-4D97-AF65-F5344CB8AC3E}">
        <p14:creationId xmlns:p14="http://schemas.microsoft.com/office/powerpoint/2010/main" val="2407300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7251-7750-8545-D8DF-7BD6F03787C0}"/>
              </a:ext>
            </a:extLst>
          </p:cNvPr>
          <p:cNvSpPr>
            <a:spLocks noGrp="1"/>
          </p:cNvSpPr>
          <p:nvPr>
            <p:ph type="title"/>
          </p:nvPr>
        </p:nvSpPr>
        <p:spPr/>
        <p:txBody>
          <a:bodyPr/>
          <a:lstStyle/>
          <a:p>
            <a:r>
              <a:rPr lang="en-GB" sz="5400" b="1"/>
              <a:t>Learning outcomes</a:t>
            </a:r>
          </a:p>
        </p:txBody>
      </p:sp>
      <p:sp>
        <p:nvSpPr>
          <p:cNvPr id="3" name="Content Placeholder 2">
            <a:extLst>
              <a:ext uri="{FF2B5EF4-FFF2-40B4-BE49-F238E27FC236}">
                <a16:creationId xmlns:a16="http://schemas.microsoft.com/office/drawing/2014/main" id="{5DC6D927-68F2-D0BC-A8FD-5D49CBBB49DF}"/>
              </a:ext>
            </a:extLst>
          </p:cNvPr>
          <p:cNvSpPr>
            <a:spLocks noGrp="1"/>
          </p:cNvSpPr>
          <p:nvPr>
            <p:ph idx="1"/>
          </p:nvPr>
        </p:nvSpPr>
        <p:spPr>
          <a:xfrm>
            <a:off x="1257300" y="1911747"/>
            <a:ext cx="15773400" cy="6527007"/>
          </a:xfrm>
        </p:spPr>
        <p:txBody>
          <a:bodyPr lIns="137160" tIns="68580" rIns="137160" bIns="68580" anchor="t"/>
          <a:lstStyle/>
          <a:p>
            <a:pPr marL="0" indent="0">
              <a:buNone/>
            </a:pPr>
            <a:r>
              <a:rPr lang="en-GB" sz="3600" b="1">
                <a:latin typeface="Arial"/>
                <a:ea typeface="ヒラギノ角ゴ Pro W3"/>
                <a:cs typeface="ヒラギノ角ゴ Pro W3" charset="-128"/>
              </a:rPr>
              <a:t>On completion of this resource, healthcare practitioners will be able to:</a:t>
            </a:r>
          </a:p>
          <a:p>
            <a:pPr lvl="0"/>
            <a:r>
              <a:rPr lang="en-GB" sz="3600"/>
              <a:t>explain the eligibility criteria for the </a:t>
            </a:r>
            <a:r>
              <a:rPr lang="en-US" sz="3600">
                <a:cs typeface="Arial"/>
              </a:rPr>
              <a:t>selective varicella (chickenpox) catchup vaccination </a:t>
            </a:r>
            <a:r>
              <a:rPr lang="en-US" sz="3600" err="1">
                <a:cs typeface="Arial"/>
              </a:rPr>
              <a:t>programme</a:t>
            </a:r>
            <a:endParaRPr lang="en-GB" sz="3600"/>
          </a:p>
          <a:p>
            <a:pPr lvl="0"/>
            <a:r>
              <a:rPr lang="en-GB" sz="3600"/>
              <a:t>understand the rationale for the </a:t>
            </a:r>
            <a:r>
              <a:rPr lang="en-US" sz="3600">
                <a:cs typeface="Arial"/>
              </a:rPr>
              <a:t>selective varicella (chickenpox) catchup vaccination </a:t>
            </a:r>
            <a:r>
              <a:rPr lang="en-US" sz="3600" err="1">
                <a:cs typeface="Arial"/>
              </a:rPr>
              <a:t>programme</a:t>
            </a:r>
            <a:r>
              <a:rPr lang="en-US" sz="3600">
                <a:cs typeface="Arial"/>
              </a:rPr>
              <a:t> </a:t>
            </a:r>
            <a:endParaRPr lang="en-GB" sz="3600"/>
          </a:p>
          <a:p>
            <a:pPr lvl="0"/>
            <a:r>
              <a:rPr lang="en-GB" sz="3600"/>
              <a:t>be aware of UK epidemiology and uptake of MMR-containing vaccines</a:t>
            </a:r>
          </a:p>
          <a:p>
            <a:pPr lvl="0"/>
            <a:r>
              <a:rPr lang="en-GB" sz="3600"/>
              <a:t>explain which vaccines should be used and the precautions and contraindications to the administration of these</a:t>
            </a:r>
          </a:p>
          <a:p>
            <a:pPr lvl="0"/>
            <a:r>
              <a:rPr lang="en-GB" sz="3600"/>
              <a:t>understand the importance of their role in promoting and providing evidence-based information about MMRV vaccination to patients</a:t>
            </a:r>
          </a:p>
          <a:p>
            <a:pPr lvl="0"/>
            <a:r>
              <a:rPr lang="en-GB" sz="3600"/>
              <a:t>identify relevant resources and additional information in relation to the MMRV vaccine selective catch-up programme</a:t>
            </a:r>
          </a:p>
          <a:p>
            <a:pPr marL="0" indent="0">
              <a:buNone/>
            </a:pPr>
            <a:endParaRPr lang="en-GB"/>
          </a:p>
        </p:txBody>
      </p:sp>
      <p:sp>
        <p:nvSpPr>
          <p:cNvPr id="4" name="Slide Number Placeholder 4">
            <a:extLst>
              <a:ext uri="{FF2B5EF4-FFF2-40B4-BE49-F238E27FC236}">
                <a16:creationId xmlns:a16="http://schemas.microsoft.com/office/drawing/2014/main" id="{FD563336-97C9-929C-7CD1-71AA2EAAE4A2}"/>
              </a:ext>
            </a:extLst>
          </p:cNvPr>
          <p:cNvSpPr>
            <a:spLocks noGrp="1"/>
          </p:cNvSpPr>
          <p:nvPr>
            <p:ph type="sldNum" sz="quarter" idx="12"/>
          </p:nvPr>
        </p:nvSpPr>
        <p:spPr>
          <a:xfrm>
            <a:off x="5440279" y="9525587"/>
            <a:ext cx="4114800" cy="547688"/>
          </a:xfrm>
        </p:spPr>
        <p:txBody>
          <a:bodyPr/>
          <a:lstStyle/>
          <a:p>
            <a:fld id="{561D0CCE-8DCC-44DC-A653-AE62B1D84A52}" type="slidenum">
              <a:rPr lang="en-GB" smtClean="0"/>
              <a:pPr/>
              <a:t>6</a:t>
            </a:fld>
            <a:endParaRPr lang="en-GB"/>
          </a:p>
        </p:txBody>
      </p:sp>
    </p:spTree>
    <p:extLst>
      <p:ext uri="{BB962C8B-B14F-4D97-AF65-F5344CB8AC3E}">
        <p14:creationId xmlns:p14="http://schemas.microsoft.com/office/powerpoint/2010/main" val="3457442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61D0CCE-8DCC-44DC-A653-AE62B1D84A52}" type="slidenum">
              <a:rPr lang="en-GB" smtClean="0"/>
              <a:pPr/>
              <a:t>7</a:t>
            </a:fld>
            <a:endParaRPr lang="en-GB"/>
          </a:p>
        </p:txBody>
      </p:sp>
      <p:sp>
        <p:nvSpPr>
          <p:cNvPr id="6" name="Title 1">
            <a:extLst>
              <a:ext uri="{FF2B5EF4-FFF2-40B4-BE49-F238E27FC236}">
                <a16:creationId xmlns:a16="http://schemas.microsoft.com/office/drawing/2014/main" id="{39F63E2E-F55A-4626-A287-B09761EC9714}"/>
              </a:ext>
            </a:extLst>
          </p:cNvPr>
          <p:cNvSpPr>
            <a:spLocks noGrp="1"/>
          </p:cNvSpPr>
          <p:nvPr>
            <p:ph type="title"/>
          </p:nvPr>
        </p:nvSpPr>
        <p:spPr>
          <a:xfrm>
            <a:off x="142875" y="236538"/>
            <a:ext cx="18288000" cy="1024758"/>
          </a:xfrm>
        </p:spPr>
        <p:txBody>
          <a:bodyPr lIns="137160" tIns="68580" rIns="137160" bIns="68580" anchor="t">
            <a:noAutofit/>
          </a:bodyPr>
          <a:lstStyle/>
          <a:p>
            <a:r>
              <a:rPr lang="en-GB" sz="6000" b="1">
                <a:solidFill>
                  <a:srgbClr val="002060"/>
                </a:solidFill>
              </a:rPr>
              <a:t>Pre-requisites to administering MMRV vaccine</a:t>
            </a:r>
            <a:br>
              <a:rPr lang="en-GB" b="1"/>
            </a:br>
            <a:endParaRPr lang="en-GB" b="1">
              <a:solidFill>
                <a:srgbClr val="002060"/>
              </a:solidFill>
            </a:endParaRPr>
          </a:p>
        </p:txBody>
      </p:sp>
      <p:sp>
        <p:nvSpPr>
          <p:cNvPr id="7" name="Rectangle 6"/>
          <p:cNvSpPr/>
          <p:nvPr/>
        </p:nvSpPr>
        <p:spPr>
          <a:xfrm>
            <a:off x="144602" y="1473483"/>
            <a:ext cx="17882771" cy="7571303"/>
          </a:xfrm>
          <a:prstGeom prst="rect">
            <a:avLst/>
          </a:prstGeom>
        </p:spPr>
        <p:txBody>
          <a:bodyPr wrap="square" lIns="137160" tIns="68580" rIns="137160" bIns="68580" anchor="t">
            <a:spAutoFit/>
          </a:bodyPr>
          <a:lstStyle/>
          <a:p>
            <a:r>
              <a:rPr lang="en-GB" sz="2300"/>
              <a:t>Before administering the MMRV vaccine, it is recommended that: </a:t>
            </a:r>
          </a:p>
          <a:p>
            <a:pPr marL="457200" lvl="0" indent="-457200">
              <a:buFont typeface="Arial" panose="020B0604020202020204" pitchFamily="34" charset="0"/>
              <a:buChar char="•"/>
            </a:pPr>
            <a:r>
              <a:rPr lang="en-GB" sz="2300"/>
              <a:t>those new to immunisation should receive comprehensive foundation immunisation training*. Both knowledge and clinical competence should be assessed before new immunisers start to give and/or advise about the MMRV vaccine </a:t>
            </a:r>
            <a:r>
              <a:rPr lang="en-GB" sz="2300" u="sng">
                <a:hlinkClick r:id="rId3"/>
              </a:rPr>
              <a:t>National Minimum Standards and Core Curriculum for Vaccination Training</a:t>
            </a:r>
            <a:r>
              <a:rPr lang="en-GB" sz="2300"/>
              <a:t>. An advisory document for Wales is available for use alongside this document that addresses specific issues relating to NHS Wales that are not reflected or may differ to England. The advisory document is available from </a:t>
            </a:r>
            <a:r>
              <a:rPr lang="en-GB" sz="2300" u="sng">
                <a:hlinkClick r:id="rId4"/>
              </a:rPr>
              <a:t>Immunisation training resources and events - Public Health Wales</a:t>
            </a:r>
            <a:r>
              <a:rPr lang="en-GB" sz="2300"/>
              <a:t>. </a:t>
            </a:r>
          </a:p>
          <a:p>
            <a:pPr marL="457200" lvl="0" indent="-457200">
              <a:buFont typeface="Arial" panose="020B0604020202020204" pitchFamily="34" charset="0"/>
              <a:buChar char="•"/>
            </a:pPr>
            <a:r>
              <a:rPr lang="en-GB" sz="2300"/>
              <a:t>undertake training in the management of anaphylaxis and Basic Life Support (BLS) (adult) as specified by the policy for your local area and are familiar with </a:t>
            </a:r>
            <a:r>
              <a:rPr lang="en-GB" sz="2300" u="sng">
                <a:hlinkClick r:id="rId5"/>
              </a:rPr>
              <a:t>Resuscitation Council UK (RCUK) guidance on Management of Anaphylaxis in the Vaccination Setting</a:t>
            </a:r>
            <a:r>
              <a:rPr lang="en-GB" sz="2300"/>
              <a:t> </a:t>
            </a:r>
          </a:p>
          <a:p>
            <a:pPr marL="457200" lvl="0" indent="-457200">
              <a:buFont typeface="Arial" panose="020B0604020202020204" pitchFamily="34" charset="0"/>
              <a:buChar char="•"/>
            </a:pPr>
            <a:r>
              <a:rPr lang="en-GB" sz="2300"/>
              <a:t>undertake any additional statutory and mandatory training as required by your employer</a:t>
            </a:r>
          </a:p>
          <a:p>
            <a:pPr marL="457200" lvl="0" indent="-457200">
              <a:buFont typeface="Arial" panose="020B0604020202020204" pitchFamily="34" charset="0"/>
              <a:buChar char="•"/>
            </a:pPr>
            <a:r>
              <a:rPr lang="en-GB" sz="2300"/>
              <a:t>undertake theoretical and practical vaccination training and been assessed as competent </a:t>
            </a:r>
          </a:p>
          <a:p>
            <a:pPr marL="457200" lvl="0" indent="-457200">
              <a:buFont typeface="Arial" panose="020B0604020202020204" pitchFamily="34" charset="0"/>
              <a:buChar char="•"/>
            </a:pPr>
            <a:r>
              <a:rPr lang="en-GB" sz="2300"/>
              <a:t>undertake specific training on the MMRV vaccination programme and familiarised yourself with the process for preparation of </a:t>
            </a:r>
            <a:r>
              <a:rPr lang="en-GB" sz="2300" err="1"/>
              <a:t>Priorix</a:t>
            </a:r>
            <a:r>
              <a:rPr lang="en-GB" sz="2300"/>
              <a:t>-Tetra® and ProQuad®</a:t>
            </a:r>
          </a:p>
          <a:p>
            <a:pPr marL="457200" lvl="0" indent="-457200">
              <a:buFont typeface="Arial" panose="020B0604020202020204" pitchFamily="34" charset="0"/>
              <a:buChar char="•"/>
            </a:pPr>
            <a:r>
              <a:rPr lang="en-GB" sz="2300"/>
              <a:t>have an appropriate legal framework to supply and administer the MMRV vaccine in place for example a patient specific prescription, Patient Specific Direction (PSD) or Patient Group Direction (PGD). Further information will be available here: </a:t>
            </a:r>
            <a:r>
              <a:rPr lang="en-GB" sz="2300" u="sng">
                <a:hlinkClick r:id="rId6"/>
              </a:rPr>
              <a:t>Patient Group Directions (PGD) - Welsh Medicines Advice Service (wales.nhs.uk)</a:t>
            </a:r>
            <a:r>
              <a:rPr lang="en-GB" sz="2300"/>
              <a:t> </a:t>
            </a:r>
          </a:p>
          <a:p>
            <a:pPr marL="457200" lvl="0" indent="-457200">
              <a:buFont typeface="Arial" panose="020B0604020202020204" pitchFamily="34" charset="0"/>
              <a:buChar char="•"/>
            </a:pPr>
            <a:r>
              <a:rPr lang="en-GB" sz="2300"/>
              <a:t>those involved in immunisation and vaccination understand the process of consent and how this applies when giving vaccines. Information on consent can be viewed here: </a:t>
            </a:r>
            <a:r>
              <a:rPr lang="en-GB" sz="2300" u="sng">
                <a:hlinkClick r:id="rId7"/>
              </a:rPr>
              <a:t>Consent: the green book - GOV.UK</a:t>
            </a:r>
            <a:endParaRPr lang="en-GB" sz="2300"/>
          </a:p>
          <a:p>
            <a:pPr marL="457200" lvl="0" indent="-457200">
              <a:buFont typeface="Arial" panose="020B0604020202020204" pitchFamily="34" charset="0"/>
              <a:buChar char="•"/>
            </a:pPr>
            <a:r>
              <a:rPr lang="en-GB" sz="2300"/>
              <a:t>Immunisers and those giving immunisation advice, access and familiarise themselves with the following key documents: Specific Green Book Chapters :</a:t>
            </a:r>
            <a:r>
              <a:rPr lang="en-GB" sz="2300" u="sng">
                <a:hlinkClick r:id="rId8"/>
              </a:rPr>
              <a:t> Measles: the green book chapter - GOV.UK</a:t>
            </a:r>
            <a:r>
              <a:rPr lang="en-GB" sz="2300"/>
              <a:t>; </a:t>
            </a:r>
            <a:r>
              <a:rPr lang="en-GB" sz="2300" u="sng">
                <a:hlinkClick r:id="rId9"/>
              </a:rPr>
              <a:t>Mumps: the green book chapter - GOV.UK</a:t>
            </a:r>
            <a:r>
              <a:rPr lang="en-GB" sz="2300"/>
              <a:t>; </a:t>
            </a:r>
            <a:r>
              <a:rPr lang="en-GB" sz="2300" u="sng">
                <a:hlinkClick r:id="rId10"/>
              </a:rPr>
              <a:t>Rubella: the green book chapter - GOV.UK</a:t>
            </a:r>
            <a:r>
              <a:rPr lang="en-GB" sz="2300"/>
              <a:t>; </a:t>
            </a:r>
            <a:r>
              <a:rPr lang="en-GB" sz="2300" u="sng">
                <a:hlinkClick r:id="rId11"/>
              </a:rPr>
              <a:t>Varicella: the green book chapter - GOV.UK</a:t>
            </a:r>
            <a:r>
              <a:rPr lang="en-GB" sz="2300"/>
              <a:t>; </a:t>
            </a:r>
            <a:r>
              <a:rPr lang="en-GB" sz="2300" u="sng">
                <a:hlinkClick r:id="rId12"/>
              </a:rPr>
              <a:t>MMRV vaccination: information for healthcare professionals - GOV.UK </a:t>
            </a:r>
            <a:r>
              <a:rPr lang="en-GB" sz="2300"/>
              <a:t>The vaccine product information in the Summary of Product Characteristics: </a:t>
            </a:r>
            <a:r>
              <a:rPr lang="en-GB" sz="2300" u="sng">
                <a:hlinkClick r:id="rId13"/>
              </a:rPr>
              <a:t>Electronic Medicines Compendium</a:t>
            </a:r>
            <a:r>
              <a:rPr lang="en-GB" sz="2300"/>
              <a:t> website</a:t>
            </a:r>
          </a:p>
        </p:txBody>
      </p:sp>
    </p:spTree>
    <p:extLst>
      <p:ext uri="{BB962C8B-B14F-4D97-AF65-F5344CB8AC3E}">
        <p14:creationId xmlns:p14="http://schemas.microsoft.com/office/powerpoint/2010/main" val="1463267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E25FC-0BD5-2FB3-9F85-595C6EA91A95}"/>
              </a:ext>
            </a:extLst>
          </p:cNvPr>
          <p:cNvSpPr>
            <a:spLocks noGrp="1"/>
          </p:cNvSpPr>
          <p:nvPr>
            <p:ph type="title"/>
          </p:nvPr>
        </p:nvSpPr>
        <p:spPr>
          <a:xfrm>
            <a:off x="1257300" y="246666"/>
            <a:ext cx="15773400" cy="1042385"/>
          </a:xfrm>
        </p:spPr>
        <p:txBody>
          <a:bodyPr lIns="137160" tIns="68580" rIns="137160" bIns="68580" anchor="t"/>
          <a:lstStyle/>
          <a:p>
            <a:r>
              <a:rPr lang="en-US" sz="6000" b="1">
                <a:cs typeface="Arial"/>
              </a:rPr>
              <a:t>Notes to users  </a:t>
            </a:r>
            <a:endParaRPr lang="en-US" sz="6000" b="1"/>
          </a:p>
        </p:txBody>
      </p:sp>
      <p:sp>
        <p:nvSpPr>
          <p:cNvPr id="3" name="Content Placeholder 2">
            <a:extLst>
              <a:ext uri="{FF2B5EF4-FFF2-40B4-BE49-F238E27FC236}">
                <a16:creationId xmlns:a16="http://schemas.microsoft.com/office/drawing/2014/main" id="{2E22B0B6-9F8A-15E6-BE73-52CE093A3A87}"/>
              </a:ext>
            </a:extLst>
          </p:cNvPr>
          <p:cNvSpPr>
            <a:spLocks noGrp="1"/>
          </p:cNvSpPr>
          <p:nvPr>
            <p:ph idx="1"/>
          </p:nvPr>
        </p:nvSpPr>
        <p:spPr>
          <a:xfrm>
            <a:off x="1268734" y="1360747"/>
            <a:ext cx="15773400" cy="6527007"/>
          </a:xfrm>
        </p:spPr>
        <p:txBody>
          <a:bodyPr lIns="137160" tIns="68580" rIns="137160" bIns="68580" anchor="t"/>
          <a:lstStyle/>
          <a:p>
            <a:pPr marL="340360" indent="-340360"/>
            <a:r>
              <a:rPr lang="en-US" sz="2200">
                <a:solidFill>
                  <a:srgbClr val="002060"/>
                </a:solidFill>
                <a:cs typeface="Arial"/>
              </a:rPr>
              <a:t>this slide set contains a collection of core slides for both individual use and for use or adaptation during the delivery of selective varicella (chickenpox) catchup vaccination </a:t>
            </a:r>
            <a:r>
              <a:rPr lang="en-US" sz="2200" err="1">
                <a:solidFill>
                  <a:srgbClr val="002060"/>
                </a:solidFill>
                <a:cs typeface="Arial"/>
              </a:rPr>
              <a:t>programme</a:t>
            </a:r>
            <a:r>
              <a:rPr lang="en-US" sz="2200">
                <a:solidFill>
                  <a:srgbClr val="002060"/>
                </a:solidFill>
                <a:cs typeface="Arial"/>
              </a:rPr>
              <a:t> training</a:t>
            </a:r>
            <a:endParaRPr lang="en-US"/>
          </a:p>
          <a:p>
            <a:pPr marL="340360" indent="-340360"/>
            <a:r>
              <a:rPr lang="en-US" sz="2200">
                <a:solidFill>
                  <a:srgbClr val="002060"/>
                </a:solidFill>
                <a:cs typeface="Arial"/>
              </a:rPr>
              <a:t>trainers should select the slides required depending on the background and experience of the healthcare practitioners they are training and according to the role they will have in delivering the </a:t>
            </a:r>
            <a:r>
              <a:rPr lang="en-US" sz="2200">
                <a:solidFill>
                  <a:srgbClr val="002060"/>
                </a:solidFill>
                <a:ea typeface="ヒラギノ角ゴ Pro W3"/>
                <a:cs typeface="Arial"/>
              </a:rPr>
              <a:t>selective </a:t>
            </a:r>
            <a:r>
              <a:rPr lang="it-IT" sz="2200">
                <a:ea typeface="ヒラギノ角ゴ Pro W3"/>
                <a:cs typeface="ヒラギノ角ゴ Pro W3" charset="-128"/>
              </a:rPr>
              <a:t>varicella (</a:t>
            </a:r>
            <a:r>
              <a:rPr lang="it-IT" sz="2200" err="1">
                <a:ea typeface="ヒラギノ角ゴ Pro W3"/>
                <a:cs typeface="ヒラギノ角ゴ Pro W3" charset="-128"/>
              </a:rPr>
              <a:t>chickenpox</a:t>
            </a:r>
            <a:r>
              <a:rPr lang="it-IT" sz="2200">
                <a:ea typeface="ヒラギノ角ゴ Pro W3"/>
                <a:cs typeface="ヒラギノ角ゴ Pro W3" charset="-128"/>
              </a:rPr>
              <a:t>) </a:t>
            </a:r>
            <a:r>
              <a:rPr lang="it-IT" sz="2200" err="1">
                <a:ea typeface="ヒラギノ角ゴ Pro W3"/>
                <a:cs typeface="ヒラギノ角ゴ Pro W3" charset="-128"/>
              </a:rPr>
              <a:t>catchup</a:t>
            </a:r>
            <a:r>
              <a:rPr lang="it-IT" sz="2200">
                <a:ea typeface="ヒラギノ角ゴ Pro W3"/>
                <a:cs typeface="ヒラギノ角ゴ Pro W3" charset="-128"/>
              </a:rPr>
              <a:t> </a:t>
            </a:r>
            <a:r>
              <a:rPr lang="it-IT" sz="2200" err="1">
                <a:ea typeface="ヒラギノ角ゴ Pro W3"/>
                <a:cs typeface="ヒラギノ角ゴ Pro W3" charset="-128"/>
              </a:rPr>
              <a:t>vaccination</a:t>
            </a:r>
            <a:r>
              <a:rPr lang="it-IT" sz="2200">
                <a:ea typeface="ヒラギノ角ゴ Pro W3"/>
                <a:cs typeface="ヒラギノ角ゴ Pro W3" charset="-128"/>
              </a:rPr>
              <a:t> </a:t>
            </a:r>
            <a:r>
              <a:rPr lang="it-IT" sz="2200" err="1">
                <a:ea typeface="ヒラギノ角ゴ Pro W3"/>
                <a:cs typeface="ヒラギノ角ゴ Pro W3" charset="-128"/>
              </a:rPr>
              <a:t>programme</a:t>
            </a:r>
            <a:endParaRPr lang="it-IT" sz="2200">
              <a:ea typeface="ヒラギノ角ゴ Pro W3"/>
              <a:cs typeface="ヒラギノ角ゴ Pro W3" charset="-128"/>
            </a:endParaRPr>
          </a:p>
          <a:p>
            <a:pPr marL="340360" indent="-340360"/>
            <a:r>
              <a:rPr lang="en-US" sz="2200">
                <a:solidFill>
                  <a:srgbClr val="002060"/>
                </a:solidFill>
                <a:cs typeface="Arial"/>
              </a:rPr>
              <a:t>the information in this slide set (version 1) was correct at time of publication</a:t>
            </a:r>
          </a:p>
          <a:p>
            <a:pPr marL="340360" indent="-340360"/>
            <a:r>
              <a:rPr lang="en-US" sz="2200">
                <a:solidFill>
                  <a:srgbClr val="002060"/>
                </a:solidFill>
                <a:cs typeface="Arial"/>
              </a:rPr>
              <a:t>updates to the slide set may be required in the future, for example in response to changing epidemiology or vaccination recommendations - please check online to ensure you are using the latest version of these slides </a:t>
            </a:r>
            <a:r>
              <a:rPr lang="en-US" sz="2200">
                <a:solidFill>
                  <a:srgbClr val="002060"/>
                </a:solidFill>
                <a:ea typeface="+mn-lt"/>
                <a:cs typeface="+mn-lt"/>
                <a:hlinkClick r:id="rId2"/>
              </a:rPr>
              <a:t>Immunisation training resources and events - Public Health Wales</a:t>
            </a:r>
            <a:endParaRPr lang="en-US" sz="2200">
              <a:solidFill>
                <a:srgbClr val="002060"/>
              </a:solidFill>
              <a:cs typeface="Arial"/>
            </a:endParaRPr>
          </a:p>
          <a:p>
            <a:endParaRPr lang="en-US" sz="2700">
              <a:solidFill>
                <a:srgbClr val="002060"/>
              </a:solidFill>
              <a:cs typeface="Arial"/>
            </a:endParaRPr>
          </a:p>
          <a:p>
            <a:endParaRPr lang="en-US" sz="2700">
              <a:solidFill>
                <a:srgbClr val="002060"/>
              </a:solidFill>
              <a:cs typeface="Arial"/>
            </a:endParaRPr>
          </a:p>
          <a:p>
            <a:endParaRPr lang="en-US">
              <a:solidFill>
                <a:srgbClr val="002060"/>
              </a:solidFill>
              <a:cs typeface="Arial"/>
            </a:endParaRPr>
          </a:p>
        </p:txBody>
      </p:sp>
      <p:sp>
        <p:nvSpPr>
          <p:cNvPr id="5" name="Slide Number Placeholder 4">
            <a:extLst>
              <a:ext uri="{FF2B5EF4-FFF2-40B4-BE49-F238E27FC236}">
                <a16:creationId xmlns:a16="http://schemas.microsoft.com/office/drawing/2014/main" id="{843069F3-1F18-6E88-6FAB-56D455B6D8BD}"/>
              </a:ext>
            </a:extLst>
          </p:cNvPr>
          <p:cNvSpPr>
            <a:spLocks noGrp="1"/>
          </p:cNvSpPr>
          <p:nvPr>
            <p:ph type="sldNum" sz="quarter" idx="12"/>
          </p:nvPr>
        </p:nvSpPr>
        <p:spPr/>
        <p:txBody>
          <a:bodyPr/>
          <a:lstStyle/>
          <a:p>
            <a:fld id="{561D0CCE-8DCC-44DC-A653-AE62B1D84A52}" type="slidenum">
              <a:rPr lang="en-GB" smtClean="0"/>
              <a:pPr/>
              <a:t>8</a:t>
            </a:fld>
            <a:endParaRPr lang="en-GB"/>
          </a:p>
        </p:txBody>
      </p:sp>
      <p:sp>
        <p:nvSpPr>
          <p:cNvPr id="4" name="TextBox 3">
            <a:extLst>
              <a:ext uri="{FF2B5EF4-FFF2-40B4-BE49-F238E27FC236}">
                <a16:creationId xmlns:a16="http://schemas.microsoft.com/office/drawing/2014/main" id="{BB811E75-896E-7A93-EDCB-0D6DA140EF97}"/>
              </a:ext>
            </a:extLst>
          </p:cNvPr>
          <p:cNvSpPr txBox="1"/>
          <p:nvPr/>
        </p:nvSpPr>
        <p:spPr>
          <a:xfrm>
            <a:off x="1600200" y="4998786"/>
            <a:ext cx="15087600" cy="4293483"/>
          </a:xfrm>
          <a:prstGeom prst="rect">
            <a:avLst/>
          </a:prstGeom>
          <a:solidFill>
            <a:schemeClr val="tx1">
              <a:lumMod val="20000"/>
              <a:lumOff val="80000"/>
            </a:schemeClr>
          </a:solidFill>
        </p:spPr>
        <p:txBody>
          <a:bodyPr wrap="square" rtlCol="0">
            <a:spAutoFit/>
          </a:bodyPr>
          <a:lstStyle/>
          <a:p>
            <a:r>
              <a:rPr lang="en-GB" sz="2100"/>
              <a:t>This training slide set provides an overview of the </a:t>
            </a:r>
            <a:r>
              <a:rPr lang="en-US" sz="2100">
                <a:solidFill>
                  <a:srgbClr val="002060"/>
                </a:solidFill>
                <a:cs typeface="Arial"/>
              </a:rPr>
              <a:t>selective varicella (chickenpox) catchup vaccination </a:t>
            </a:r>
            <a:r>
              <a:rPr lang="en-US" sz="2100" err="1">
                <a:solidFill>
                  <a:srgbClr val="002060"/>
                </a:solidFill>
                <a:cs typeface="Arial"/>
              </a:rPr>
              <a:t>programme</a:t>
            </a:r>
            <a:r>
              <a:rPr lang="en-US" sz="2100">
                <a:solidFill>
                  <a:srgbClr val="002060"/>
                </a:solidFill>
                <a:cs typeface="Arial"/>
              </a:rPr>
              <a:t> </a:t>
            </a:r>
            <a:r>
              <a:rPr lang="en-GB" sz="2100"/>
              <a:t>and should be used alongside the more detailed disease-specific slide sets available on the </a:t>
            </a:r>
            <a:r>
              <a:rPr lang="en-GB" sz="2100">
                <a:hlinkClick r:id="rId3"/>
              </a:rPr>
              <a:t>Immunisation training resources and events - Public Health Wales</a:t>
            </a:r>
            <a:endParaRPr lang="en-GB" sz="2100"/>
          </a:p>
          <a:p>
            <a:endParaRPr lang="en-GB" sz="2100"/>
          </a:p>
          <a:p>
            <a:r>
              <a:rPr lang="en-GB" sz="2100"/>
              <a:t>The following slides and recordings provide further information on the MMRV vaccine and the diseases it protects against:</a:t>
            </a:r>
          </a:p>
          <a:p>
            <a:endParaRPr lang="en-GB" sz="2100"/>
          </a:p>
          <a:p>
            <a:pPr marL="342900" indent="-342900">
              <a:buFont typeface="Arial" panose="020B0604020202020204" pitchFamily="34" charset="0"/>
              <a:buChar char="•"/>
            </a:pPr>
            <a:r>
              <a:rPr lang="en-GB" sz="2100"/>
              <a:t>Vaccination against chickenpox (varicella) and other changes to the routine childhood immunisation schedule in January 2026 </a:t>
            </a:r>
            <a:r>
              <a:rPr lang="en-GB" sz="2100">
                <a:hlinkClick r:id="rId4"/>
              </a:rPr>
              <a:t>webinar slide set</a:t>
            </a:r>
            <a:endParaRPr lang="en-GB" sz="2100"/>
          </a:p>
          <a:p>
            <a:pPr marL="342900" indent="-342900">
              <a:buFont typeface="Arial" panose="020B0604020202020204" pitchFamily="34" charset="0"/>
              <a:buChar char="•"/>
            </a:pPr>
            <a:endParaRPr lang="en-GB" sz="2100"/>
          </a:p>
          <a:p>
            <a:pPr marL="342900" indent="-342900">
              <a:buFont typeface="Arial" panose="020B0604020202020204" pitchFamily="34" charset="0"/>
              <a:buChar char="•"/>
            </a:pPr>
            <a:r>
              <a:rPr lang="en-GB" sz="2100"/>
              <a:t>Varicella (chickenpox) the disease,​ complications and vaccination </a:t>
            </a:r>
            <a:r>
              <a:rPr lang="en-GB" sz="2100">
                <a:hlinkClick r:id="rId5"/>
              </a:rPr>
              <a:t>slide set</a:t>
            </a:r>
            <a:r>
              <a:rPr lang="en-GB" sz="2100"/>
              <a:t> and </a:t>
            </a:r>
            <a:r>
              <a:rPr lang="en-GB" sz="2100">
                <a:hlinkClick r:id="rId6"/>
              </a:rPr>
              <a:t>recording</a:t>
            </a:r>
            <a:r>
              <a:rPr lang="en-GB" sz="2100"/>
              <a:t> (SharePoint, NHS employees only)</a:t>
            </a:r>
          </a:p>
          <a:p>
            <a:pPr marL="342900" indent="-342900">
              <a:buFont typeface="Arial" panose="020B0604020202020204" pitchFamily="34" charset="0"/>
              <a:buChar char="•"/>
            </a:pPr>
            <a:endParaRPr lang="en-GB" sz="2100"/>
          </a:p>
          <a:p>
            <a:pPr marL="342900" indent="-342900">
              <a:buFont typeface="Arial" panose="020B0604020202020204" pitchFamily="34" charset="0"/>
              <a:buChar char="•"/>
            </a:pPr>
            <a:r>
              <a:rPr lang="en-GB" sz="2100"/>
              <a:t>Measles The disease, complications and vaccination</a:t>
            </a:r>
            <a:r>
              <a:rPr lang="en-GB" sz="2100">
                <a:hlinkClick r:id="rId7"/>
              </a:rPr>
              <a:t> </a:t>
            </a:r>
            <a:r>
              <a:rPr lang="en-GB" sz="2100">
                <a:hlinkClick r:id="rId8"/>
              </a:rPr>
              <a:t>slide set</a:t>
            </a:r>
            <a:r>
              <a:rPr lang="en-GB" sz="2100"/>
              <a:t> and </a:t>
            </a:r>
            <a:r>
              <a:rPr lang="en-GB" sz="2100">
                <a:hlinkClick r:id="rId9"/>
              </a:rPr>
              <a:t>recording</a:t>
            </a:r>
            <a:r>
              <a:rPr lang="en-GB" sz="2100">
                <a:hlinkClick r:id="rId7"/>
              </a:rPr>
              <a:t> </a:t>
            </a:r>
            <a:r>
              <a:rPr lang="en-GB" sz="2100"/>
              <a:t>(SharePoint, NHS employees only)</a:t>
            </a:r>
          </a:p>
        </p:txBody>
      </p:sp>
    </p:spTree>
    <p:extLst>
      <p:ext uri="{BB962C8B-B14F-4D97-AF65-F5344CB8AC3E}">
        <p14:creationId xmlns:p14="http://schemas.microsoft.com/office/powerpoint/2010/main" val="3850213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6DBA8-C90E-5135-31B1-2FC96AB6C24B}"/>
              </a:ext>
            </a:extLst>
          </p:cNvPr>
          <p:cNvSpPr>
            <a:spLocks noGrp="1"/>
          </p:cNvSpPr>
          <p:nvPr>
            <p:ph type="title"/>
          </p:nvPr>
        </p:nvSpPr>
        <p:spPr>
          <a:xfrm>
            <a:off x="1257300" y="31751"/>
            <a:ext cx="15773400" cy="1988345"/>
          </a:xfrm>
        </p:spPr>
        <p:txBody>
          <a:bodyPr/>
          <a:lstStyle/>
          <a:p>
            <a:r>
              <a:rPr lang="en-GB" sz="5400" b="1"/>
              <a:t>Key messages</a:t>
            </a:r>
          </a:p>
        </p:txBody>
      </p:sp>
      <p:sp>
        <p:nvSpPr>
          <p:cNvPr id="3" name="Content Placeholder 2">
            <a:extLst>
              <a:ext uri="{FF2B5EF4-FFF2-40B4-BE49-F238E27FC236}">
                <a16:creationId xmlns:a16="http://schemas.microsoft.com/office/drawing/2014/main" id="{9ACEA905-323A-C10F-A214-79B5A75FEC02}"/>
              </a:ext>
            </a:extLst>
          </p:cNvPr>
          <p:cNvSpPr>
            <a:spLocks noGrp="1"/>
          </p:cNvSpPr>
          <p:nvPr>
            <p:ph idx="1"/>
          </p:nvPr>
        </p:nvSpPr>
        <p:spPr>
          <a:xfrm>
            <a:off x="1017637" y="1324447"/>
            <a:ext cx="16252725" cy="6527007"/>
          </a:xfrm>
        </p:spPr>
        <p:txBody>
          <a:bodyPr lIns="137160" tIns="68580" rIns="137160" bIns="68580" anchor="t"/>
          <a:lstStyle/>
          <a:p>
            <a:pPr marL="0" indent="0">
              <a:buNone/>
            </a:pPr>
            <a:r>
              <a:rPr lang="en-GB" sz="3200"/>
              <a:t>• MMRV vaccination is key to protect children against measles, mumps, rubella and varicella (chickenpox), reducing illness and complications</a:t>
            </a:r>
          </a:p>
          <a:p>
            <a:pPr marL="0" indent="0">
              <a:buNone/>
            </a:pPr>
            <a:r>
              <a:rPr lang="en-GB" sz="3200"/>
              <a:t>• the introduction of the MMRV vaccination programme, and </a:t>
            </a:r>
            <a:r>
              <a:rPr lang="en-US" sz="3200">
                <a:solidFill>
                  <a:srgbClr val="002060"/>
                </a:solidFill>
                <a:cs typeface="Arial"/>
              </a:rPr>
              <a:t>selective varicella (chickenpox) catchup vaccination </a:t>
            </a:r>
            <a:r>
              <a:rPr lang="en-US" sz="3200" err="1">
                <a:solidFill>
                  <a:srgbClr val="002060"/>
                </a:solidFill>
                <a:cs typeface="Arial"/>
              </a:rPr>
              <a:t>programme</a:t>
            </a:r>
            <a:r>
              <a:rPr lang="en-US" sz="3200">
                <a:solidFill>
                  <a:srgbClr val="002060"/>
                </a:solidFill>
                <a:cs typeface="Arial"/>
              </a:rPr>
              <a:t>,</a:t>
            </a:r>
            <a:r>
              <a:rPr lang="en-GB" sz="3200">
                <a:solidFill>
                  <a:srgbClr val="002060"/>
                </a:solidFill>
                <a:cs typeface="Arial"/>
              </a:rPr>
              <a:t> i</a:t>
            </a:r>
            <a:r>
              <a:rPr lang="en-GB" sz="3200"/>
              <a:t>s expected to reduce chickenpox cases and associated complications in children</a:t>
            </a:r>
          </a:p>
          <a:p>
            <a:pPr marL="0" indent="0">
              <a:buNone/>
            </a:pPr>
            <a:r>
              <a:rPr lang="en-GB" sz="3200"/>
              <a:t>• although chickenpox is often mild, it can cause serious complications including bacterial infections, pneumonia, encephalitis, hospitalisation and, rarely, death</a:t>
            </a:r>
          </a:p>
          <a:p>
            <a:pPr marL="0" indent="0">
              <a:buNone/>
            </a:pPr>
            <a:r>
              <a:rPr lang="en-GB" sz="3200"/>
              <a:t>• the selective catch-up programme provides protection for eligible children who remain susceptible to chickenpox and helps prevent gaps in immunity</a:t>
            </a:r>
          </a:p>
          <a:p>
            <a:pPr marL="0" indent="0">
              <a:buNone/>
            </a:pPr>
            <a:r>
              <a:rPr lang="en-GB" sz="3200"/>
              <a:t>• achieving high vaccine uptake is important to maximise individual protection and reduce the burden of chickenpox on families, communities and healthcare services</a:t>
            </a:r>
          </a:p>
          <a:p>
            <a:pPr marL="0" indent="0">
              <a:buNone/>
            </a:pPr>
            <a:r>
              <a:rPr lang="en-GB" sz="3200"/>
              <a:t>• healthcare professionals play a key role in identifying eligible children, promoting vaccine confidence and supporting informed parental decisions</a:t>
            </a:r>
          </a:p>
          <a:p>
            <a:pPr marL="0" indent="0">
              <a:buNone/>
            </a:pPr>
            <a:r>
              <a:rPr lang="en-GB" sz="3200"/>
              <a:t>• every contact is an opportunity to identify under-vaccinated children and offer protection against measles, mumps, rubella and chickenpox where appropriate</a:t>
            </a:r>
          </a:p>
          <a:p>
            <a:endParaRPr lang="en-GB" sz="1800"/>
          </a:p>
        </p:txBody>
      </p:sp>
      <p:sp>
        <p:nvSpPr>
          <p:cNvPr id="4" name="Slide Number Placeholder 4">
            <a:extLst>
              <a:ext uri="{FF2B5EF4-FFF2-40B4-BE49-F238E27FC236}">
                <a16:creationId xmlns:a16="http://schemas.microsoft.com/office/drawing/2014/main" id="{9C7DC497-102E-813D-384E-B35A86D78D47}"/>
              </a:ext>
            </a:extLst>
          </p:cNvPr>
          <p:cNvSpPr>
            <a:spLocks noGrp="1"/>
          </p:cNvSpPr>
          <p:nvPr>
            <p:ph type="sldNum" sz="quarter" idx="12"/>
          </p:nvPr>
        </p:nvSpPr>
        <p:spPr>
          <a:xfrm>
            <a:off x="5344027" y="9518149"/>
            <a:ext cx="4114800" cy="547688"/>
          </a:xfrm>
        </p:spPr>
        <p:txBody>
          <a:bodyPr/>
          <a:lstStyle/>
          <a:p>
            <a:fld id="{561D0CCE-8DCC-44DC-A653-AE62B1D84A52}" type="slidenum">
              <a:rPr lang="en-GB" smtClean="0"/>
              <a:pPr/>
              <a:t>9</a:t>
            </a:fld>
            <a:endParaRPr lang="en-GB"/>
          </a:p>
        </p:txBody>
      </p:sp>
    </p:spTree>
    <p:extLst>
      <p:ext uri="{BB962C8B-B14F-4D97-AF65-F5344CB8AC3E}">
        <p14:creationId xmlns:p14="http://schemas.microsoft.com/office/powerpoint/2010/main" val="1177076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299FE71-DFE1-DA0C-4D84-921A5AE2B05E}"/>
              </a:ext>
            </a:extLst>
          </p:cNvPr>
          <p:cNvSpPr>
            <a:spLocks noGrp="1"/>
          </p:cNvSpPr>
          <p:nvPr>
            <p:ph type="body" sz="quarter" idx="10"/>
          </p:nvPr>
        </p:nvSpPr>
        <p:spPr>
          <a:xfrm>
            <a:off x="935094" y="4516897"/>
            <a:ext cx="13494583" cy="1085364"/>
          </a:xfrm>
        </p:spPr>
        <p:txBody>
          <a:bodyPr>
            <a:noAutofit/>
          </a:bodyPr>
          <a:lstStyle/>
          <a:p>
            <a:pPr lvl="0"/>
            <a:r>
              <a:rPr lang="en-US" sz="6000">
                <a:cs typeface="Arial"/>
              </a:rPr>
              <a:t>Selective varicella (chickenpox) catchup vaccination </a:t>
            </a:r>
            <a:r>
              <a:rPr lang="en-US" sz="6000" err="1">
                <a:cs typeface="Arial"/>
              </a:rPr>
              <a:t>programme</a:t>
            </a:r>
            <a:endParaRPr lang="en-GB" sz="6000"/>
          </a:p>
        </p:txBody>
      </p:sp>
      <p:sp>
        <p:nvSpPr>
          <p:cNvPr id="4" name="Slide Number Placeholder 3">
            <a:extLst>
              <a:ext uri="{FF2B5EF4-FFF2-40B4-BE49-F238E27FC236}">
                <a16:creationId xmlns:a16="http://schemas.microsoft.com/office/drawing/2014/main" id="{B4A3CBAC-E3D1-C560-4A49-B175B4E31CE1}"/>
              </a:ext>
            </a:extLst>
          </p:cNvPr>
          <p:cNvSpPr>
            <a:spLocks noGrp="1"/>
          </p:cNvSpPr>
          <p:nvPr>
            <p:ph type="sldNum" sz="quarter" idx="4294967295"/>
          </p:nvPr>
        </p:nvSpPr>
        <p:spPr>
          <a:xfrm>
            <a:off x="17506950" y="9580563"/>
            <a:ext cx="781050" cy="550862"/>
          </a:xfrm>
          <a:prstGeom prst="rect">
            <a:avLst/>
          </a:prstGeom>
        </p:spPr>
        <p:txBody>
          <a:bodyPr/>
          <a:lstStyle/>
          <a:p>
            <a:fld id="{561D0CCE-8DCC-44DC-A653-AE62B1D84A52}" type="slidenum">
              <a:rPr lang="en-GB" smtClean="0"/>
              <a:pPr/>
              <a:t>10</a:t>
            </a:fld>
            <a:endParaRPr lang="en-GB"/>
          </a:p>
        </p:txBody>
      </p:sp>
    </p:spTree>
    <p:extLst>
      <p:ext uri="{BB962C8B-B14F-4D97-AF65-F5344CB8AC3E}">
        <p14:creationId xmlns:p14="http://schemas.microsoft.com/office/powerpoint/2010/main" val="4175178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D60C5-8A1B-CDA5-E9E2-FB286909FCA6}"/>
              </a:ext>
            </a:extLst>
          </p:cNvPr>
          <p:cNvSpPr>
            <a:spLocks noGrp="1"/>
          </p:cNvSpPr>
          <p:nvPr>
            <p:ph type="title"/>
          </p:nvPr>
        </p:nvSpPr>
        <p:spPr>
          <a:xfrm>
            <a:off x="672694" y="407634"/>
            <a:ext cx="15773400" cy="804202"/>
          </a:xfrm>
        </p:spPr>
        <p:txBody>
          <a:bodyPr/>
          <a:lstStyle/>
          <a:p>
            <a:r>
              <a:rPr lang="en-GB" sz="6000" b="1">
                <a:solidFill>
                  <a:srgbClr val="002060"/>
                </a:solidFill>
              </a:rPr>
              <a:t>Background to the </a:t>
            </a:r>
            <a:r>
              <a:rPr lang="en-US" sz="6000" b="1">
                <a:solidFill>
                  <a:srgbClr val="002060"/>
                </a:solidFill>
                <a:cs typeface="Arial"/>
              </a:rPr>
              <a:t>selective varicella (chickenpox) catchup vaccination </a:t>
            </a:r>
            <a:r>
              <a:rPr lang="en-US" sz="6000" b="1" err="1">
                <a:solidFill>
                  <a:srgbClr val="002060"/>
                </a:solidFill>
                <a:cs typeface="Arial"/>
              </a:rPr>
              <a:t>programme</a:t>
            </a:r>
            <a:r>
              <a:rPr lang="en-GB" sz="6000" b="1">
                <a:solidFill>
                  <a:srgbClr val="002060"/>
                </a:solidFill>
              </a:rPr>
              <a:t>: JCVI statement</a:t>
            </a:r>
          </a:p>
        </p:txBody>
      </p:sp>
      <p:sp>
        <p:nvSpPr>
          <p:cNvPr id="4" name="Slide Number Placeholder 3">
            <a:extLst>
              <a:ext uri="{FF2B5EF4-FFF2-40B4-BE49-F238E27FC236}">
                <a16:creationId xmlns:a16="http://schemas.microsoft.com/office/drawing/2014/main" id="{1B53488A-95A6-5658-ABA5-D3E544096600}"/>
              </a:ext>
            </a:extLst>
          </p:cNvPr>
          <p:cNvSpPr>
            <a:spLocks noGrp="1"/>
          </p:cNvSpPr>
          <p:nvPr>
            <p:ph type="sldNum" sz="quarter" idx="12"/>
          </p:nvPr>
        </p:nvSpPr>
        <p:spPr/>
        <p:txBody>
          <a:bodyPr/>
          <a:lstStyle/>
          <a:p>
            <a:fld id="{561D0CCE-8DCC-44DC-A653-AE62B1D84A52}" type="slidenum">
              <a:rPr lang="en-GB" smtClean="0"/>
              <a:pPr/>
              <a:t>11</a:t>
            </a:fld>
            <a:endParaRPr lang="en-GB"/>
          </a:p>
        </p:txBody>
      </p:sp>
      <p:sp>
        <p:nvSpPr>
          <p:cNvPr id="5" name="TextBox 4">
            <a:extLst>
              <a:ext uri="{FF2B5EF4-FFF2-40B4-BE49-F238E27FC236}">
                <a16:creationId xmlns:a16="http://schemas.microsoft.com/office/drawing/2014/main" id="{9C87E2A3-39A4-FB43-A229-FC02FE0FBCE3}"/>
              </a:ext>
            </a:extLst>
          </p:cNvPr>
          <p:cNvSpPr txBox="1"/>
          <p:nvPr/>
        </p:nvSpPr>
        <p:spPr>
          <a:xfrm>
            <a:off x="672694" y="3174368"/>
            <a:ext cx="17431643" cy="6957546"/>
          </a:xfrm>
          <a:prstGeom prst="rect">
            <a:avLst/>
          </a:prstGeom>
          <a:noFill/>
          <a:ln>
            <a:noFill/>
          </a:ln>
        </p:spPr>
        <p:txBody>
          <a:bodyPr wrap="square" rtlCol="0">
            <a:spAutoFit/>
          </a:bodyPr>
          <a:lstStyle/>
          <a:p>
            <a:r>
              <a:rPr lang="en-GB" sz="2800"/>
              <a:t>In November 2023 the Joint Committee on Vaccination and Immunisation (JCVI)* recommended a universal varicella (chickenpox) vaccine programme be introduced as part of the routine childhood schedule. They recommended a:</a:t>
            </a:r>
          </a:p>
          <a:p>
            <a:endParaRPr lang="en-GB" sz="2800"/>
          </a:p>
          <a:p>
            <a:pPr marL="457200" indent="-457200">
              <a:buFont typeface="Arial" panose="020B0604020202020204" pitchFamily="34" charset="0"/>
              <a:buChar char="•"/>
            </a:pPr>
            <a:r>
              <a:rPr lang="en-GB" sz="2800" b="1"/>
              <a:t>2-dose programme</a:t>
            </a:r>
          </a:p>
          <a:p>
            <a:pPr marL="457200" indent="-457200">
              <a:buFont typeface="Arial" panose="020B0604020202020204" pitchFamily="34" charset="0"/>
              <a:buChar char="•"/>
            </a:pPr>
            <a:r>
              <a:rPr lang="en-GB" sz="2800" b="1"/>
              <a:t>at 12 and 18 months</a:t>
            </a:r>
          </a:p>
          <a:p>
            <a:pPr marL="457200" indent="-457200">
              <a:buFont typeface="Arial" panose="020B0604020202020204" pitchFamily="34" charset="0"/>
              <a:buChar char="•"/>
            </a:pPr>
            <a:r>
              <a:rPr lang="en-GB" sz="2800" b="1"/>
              <a:t>using the combined MMRV (measles, mumps, rubella and varicella) vaccine</a:t>
            </a:r>
          </a:p>
          <a:p>
            <a:endParaRPr lang="en-GB" sz="2800"/>
          </a:p>
          <a:p>
            <a:r>
              <a:rPr lang="en-GB" sz="2800"/>
              <a:t>The aim of the programme is to prevent severe cases of varicella and other serious outcomes of varicella</a:t>
            </a:r>
          </a:p>
          <a:p>
            <a:endParaRPr lang="en-GB" sz="2800"/>
          </a:p>
          <a:p>
            <a:r>
              <a:rPr lang="en-GB" sz="2800"/>
              <a:t>They also recommended a catch-up programme should also be initiated to prevent a gap in immunity</a:t>
            </a:r>
          </a:p>
          <a:p>
            <a:endParaRPr lang="en-GB" sz="2800"/>
          </a:p>
          <a:p>
            <a:r>
              <a:rPr lang="en-GB" sz="2800"/>
              <a:t>For more information, see: </a:t>
            </a:r>
            <a:r>
              <a:rPr lang="en-GB" sz="2800">
                <a:hlinkClick r:id="rId3"/>
              </a:rPr>
              <a:t>JCVI statement on a childhood varicella (chickenpox) vaccination programme - GOV.UK</a:t>
            </a:r>
            <a:endParaRPr lang="en-GB" sz="2800"/>
          </a:p>
          <a:p>
            <a:endParaRPr lang="en-GB"/>
          </a:p>
          <a:p>
            <a:endParaRPr lang="en-GB"/>
          </a:p>
        </p:txBody>
      </p:sp>
    </p:spTree>
    <p:extLst>
      <p:ext uri="{BB962C8B-B14F-4D97-AF65-F5344CB8AC3E}">
        <p14:creationId xmlns:p14="http://schemas.microsoft.com/office/powerpoint/2010/main" val="3409569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51C87-82BA-1574-CFB2-53D249B472B2}"/>
              </a:ext>
            </a:extLst>
          </p:cNvPr>
          <p:cNvSpPr>
            <a:spLocks noGrp="1"/>
          </p:cNvSpPr>
          <p:nvPr>
            <p:ph type="title"/>
          </p:nvPr>
        </p:nvSpPr>
        <p:spPr>
          <a:xfrm>
            <a:off x="1257300" y="551069"/>
            <a:ext cx="15773400" cy="1000145"/>
          </a:xfrm>
        </p:spPr>
        <p:txBody>
          <a:bodyPr/>
          <a:lstStyle/>
          <a:p>
            <a:r>
              <a:rPr lang="en-GB" sz="6000" b="1"/>
              <a:t>What does a gap in immunity mean?</a:t>
            </a:r>
          </a:p>
        </p:txBody>
      </p:sp>
      <p:sp>
        <p:nvSpPr>
          <p:cNvPr id="4" name="Slide Number Placeholder 3">
            <a:extLst>
              <a:ext uri="{FF2B5EF4-FFF2-40B4-BE49-F238E27FC236}">
                <a16:creationId xmlns:a16="http://schemas.microsoft.com/office/drawing/2014/main" id="{30D564B9-F9EB-463F-DCF6-F3EE1021B784}"/>
              </a:ext>
            </a:extLst>
          </p:cNvPr>
          <p:cNvSpPr>
            <a:spLocks noGrp="1"/>
          </p:cNvSpPr>
          <p:nvPr>
            <p:ph type="sldNum" sz="quarter" idx="12"/>
          </p:nvPr>
        </p:nvSpPr>
        <p:spPr/>
        <p:txBody>
          <a:bodyPr/>
          <a:lstStyle/>
          <a:p>
            <a:fld id="{561D0CCE-8DCC-44DC-A653-AE62B1D84A52}" type="slidenum">
              <a:rPr lang="en-GB" smtClean="0"/>
              <a:pPr/>
              <a:t>12</a:t>
            </a:fld>
            <a:endParaRPr lang="en-GB"/>
          </a:p>
        </p:txBody>
      </p:sp>
      <p:sp>
        <p:nvSpPr>
          <p:cNvPr id="6" name="TextBox 5">
            <a:extLst>
              <a:ext uri="{FF2B5EF4-FFF2-40B4-BE49-F238E27FC236}">
                <a16:creationId xmlns:a16="http://schemas.microsoft.com/office/drawing/2014/main" id="{1A44A364-BBDC-89AF-4BA6-E0F66E876811}"/>
              </a:ext>
            </a:extLst>
          </p:cNvPr>
          <p:cNvSpPr txBox="1"/>
          <p:nvPr/>
        </p:nvSpPr>
        <p:spPr>
          <a:xfrm>
            <a:off x="457677" y="2551277"/>
            <a:ext cx="10781678" cy="4770537"/>
          </a:xfrm>
          <a:prstGeom prst="rect">
            <a:avLst/>
          </a:prstGeom>
          <a:noFill/>
        </p:spPr>
        <p:txBody>
          <a:bodyPr wrap="square" rtlCol="0">
            <a:spAutoFit/>
          </a:bodyPr>
          <a:lstStyle/>
          <a:p>
            <a:pPr marL="457200" indent="-457200">
              <a:buFont typeface="Arial" panose="020B0604020202020204" pitchFamily="34" charset="0"/>
              <a:buChar char="•"/>
            </a:pPr>
            <a:r>
              <a:rPr lang="en-GB" sz="2800"/>
              <a:t>data from other countries show that when chickenpox vaccination is offered routinely to children, it leads to a “</a:t>
            </a:r>
            <a:r>
              <a:rPr lang="en-GB" sz="2800" i="1"/>
              <a:t>significant and dramatic decrease in the number of cases</a:t>
            </a:r>
            <a:r>
              <a:rPr lang="en-GB" sz="2800"/>
              <a:t>” </a:t>
            </a:r>
          </a:p>
          <a:p>
            <a:pPr marL="457200" indent="-457200">
              <a:buFont typeface="Arial" panose="020B0604020202020204" pitchFamily="34" charset="0"/>
              <a:buChar char="•"/>
            </a:pPr>
            <a:endParaRPr lang="en-GB" sz="2400"/>
          </a:p>
          <a:p>
            <a:pPr marL="457200" indent="-457200">
              <a:buFont typeface="Arial" panose="020B0604020202020204" pitchFamily="34" charset="0"/>
              <a:buChar char="•"/>
            </a:pPr>
            <a:r>
              <a:rPr lang="en-GB" sz="2800"/>
              <a:t>fewer children were exposed to chickenpox during the COVID-19 pandemic, and the introduction of MMRV is </a:t>
            </a:r>
            <a:r>
              <a:rPr lang="en-GB"/>
              <a:t>predicted to significantly decrease circulation of varicella, </a:t>
            </a:r>
            <a:r>
              <a:rPr lang="en-GB" sz="2800"/>
              <a:t>therefore some people may remain at risk of catching chickenpox later in life</a:t>
            </a:r>
          </a:p>
          <a:p>
            <a:r>
              <a:rPr lang="en-GB" sz="2800"/>
              <a:t> </a:t>
            </a:r>
          </a:p>
          <a:p>
            <a:pPr marL="457200" indent="-457200">
              <a:buFont typeface="Arial" panose="020B0604020202020204" pitchFamily="34" charset="0"/>
              <a:buChar char="•"/>
            </a:pPr>
            <a:r>
              <a:rPr lang="en-GB" sz="2800"/>
              <a:t>for this reason, the JCVI considered a catch-up programme would be beneficial to help prevent a gap in immunity</a:t>
            </a:r>
            <a:endParaRPr lang="en-GB"/>
          </a:p>
        </p:txBody>
      </p:sp>
      <p:sp>
        <p:nvSpPr>
          <p:cNvPr id="10" name="TextBox 9">
            <a:extLst>
              <a:ext uri="{FF2B5EF4-FFF2-40B4-BE49-F238E27FC236}">
                <a16:creationId xmlns:a16="http://schemas.microsoft.com/office/drawing/2014/main" id="{8FE5E833-EC6B-D4DB-3CF6-93F71ADCF444}"/>
              </a:ext>
            </a:extLst>
          </p:cNvPr>
          <p:cNvSpPr txBox="1"/>
          <p:nvPr/>
        </p:nvSpPr>
        <p:spPr>
          <a:xfrm>
            <a:off x="11239355" y="5763812"/>
            <a:ext cx="5791346" cy="1341521"/>
          </a:xfrm>
          <a:prstGeom prst="rect">
            <a:avLst/>
          </a:prstGeom>
          <a:noFill/>
        </p:spPr>
        <p:txBody>
          <a:bodyPr wrap="square">
            <a:spAutoFit/>
          </a:bodyPr>
          <a:lstStyle/>
          <a:p>
            <a:pPr algn="ctr"/>
            <a:r>
              <a:rPr lang="en-GB">
                <a:hlinkClick r:id="rId3"/>
              </a:rPr>
              <a:t>JCVI statement on a childhood varicella (chickenpox) vaccination programme - GOV.UK</a:t>
            </a:r>
            <a:endParaRPr lang="en-GB"/>
          </a:p>
        </p:txBody>
      </p:sp>
      <p:pic>
        <p:nvPicPr>
          <p:cNvPr id="12" name="Picture 11">
            <a:extLst>
              <a:ext uri="{FF2B5EF4-FFF2-40B4-BE49-F238E27FC236}">
                <a16:creationId xmlns:a16="http://schemas.microsoft.com/office/drawing/2014/main" id="{7DED9E9E-8BE1-BA97-EE19-FC77BF15EC7D}"/>
              </a:ext>
            </a:extLst>
          </p:cNvPr>
          <p:cNvPicPr>
            <a:picLocks noChangeAspect="1"/>
          </p:cNvPicPr>
          <p:nvPr/>
        </p:nvPicPr>
        <p:blipFill>
          <a:blip r:embed="rId4"/>
          <a:stretch>
            <a:fillRect/>
          </a:stretch>
        </p:blipFill>
        <p:spPr>
          <a:xfrm>
            <a:off x="11558939" y="2707444"/>
            <a:ext cx="5037398" cy="28252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98286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B5B89-E1CF-374A-E7DA-4717A396319C}"/>
              </a:ext>
            </a:extLst>
          </p:cNvPr>
          <p:cNvSpPr>
            <a:spLocks noGrp="1"/>
          </p:cNvSpPr>
          <p:nvPr>
            <p:ph type="title"/>
          </p:nvPr>
        </p:nvSpPr>
        <p:spPr>
          <a:xfrm>
            <a:off x="933998" y="539993"/>
            <a:ext cx="16442871" cy="1030988"/>
          </a:xfrm>
        </p:spPr>
        <p:txBody>
          <a:bodyPr/>
          <a:lstStyle/>
          <a:p>
            <a:r>
              <a:rPr lang="en-GB" sz="5400" b="1">
                <a:solidFill>
                  <a:srgbClr val="002060"/>
                </a:solidFill>
              </a:rPr>
              <a:t>Background to the</a:t>
            </a:r>
            <a:r>
              <a:rPr lang="en-GB" sz="5400">
                <a:solidFill>
                  <a:srgbClr val="002060"/>
                </a:solidFill>
              </a:rPr>
              <a:t> </a:t>
            </a:r>
            <a:r>
              <a:rPr lang="en-US" sz="5400" b="1">
                <a:solidFill>
                  <a:srgbClr val="002060"/>
                </a:solidFill>
                <a:cs typeface="Arial"/>
              </a:rPr>
              <a:t>selective varicella (chickenpox) catchup vaccination </a:t>
            </a:r>
            <a:r>
              <a:rPr lang="en-US" sz="5400" b="1" err="1">
                <a:solidFill>
                  <a:srgbClr val="002060"/>
                </a:solidFill>
                <a:cs typeface="Arial"/>
              </a:rPr>
              <a:t>programme</a:t>
            </a:r>
            <a:r>
              <a:rPr lang="en-GB" sz="5400" b="1">
                <a:solidFill>
                  <a:srgbClr val="002060"/>
                </a:solidFill>
              </a:rPr>
              <a:t>: Welsh Health Circular (WHC), November 2025</a:t>
            </a:r>
          </a:p>
        </p:txBody>
      </p:sp>
      <p:sp>
        <p:nvSpPr>
          <p:cNvPr id="4" name="Slide Number Placeholder 3">
            <a:extLst>
              <a:ext uri="{FF2B5EF4-FFF2-40B4-BE49-F238E27FC236}">
                <a16:creationId xmlns:a16="http://schemas.microsoft.com/office/drawing/2014/main" id="{A6EB3293-DA52-1BE8-9532-BB271492519D}"/>
              </a:ext>
            </a:extLst>
          </p:cNvPr>
          <p:cNvSpPr>
            <a:spLocks noGrp="1"/>
          </p:cNvSpPr>
          <p:nvPr>
            <p:ph type="sldNum" sz="quarter" idx="12"/>
          </p:nvPr>
        </p:nvSpPr>
        <p:spPr/>
        <p:txBody>
          <a:bodyPr/>
          <a:lstStyle/>
          <a:p>
            <a:fld id="{561D0CCE-8DCC-44DC-A653-AE62B1D84A52}" type="slidenum">
              <a:rPr lang="en-GB" smtClean="0"/>
              <a:pPr/>
              <a:t>13</a:t>
            </a:fld>
            <a:endParaRPr lang="en-GB"/>
          </a:p>
        </p:txBody>
      </p:sp>
      <p:sp>
        <p:nvSpPr>
          <p:cNvPr id="6" name="TextBox 5">
            <a:extLst>
              <a:ext uri="{FF2B5EF4-FFF2-40B4-BE49-F238E27FC236}">
                <a16:creationId xmlns:a16="http://schemas.microsoft.com/office/drawing/2014/main" id="{8CBE4017-BF54-3FE4-D6B9-BCD8FE6A95C1}"/>
              </a:ext>
            </a:extLst>
          </p:cNvPr>
          <p:cNvSpPr txBox="1"/>
          <p:nvPr/>
        </p:nvSpPr>
        <p:spPr>
          <a:xfrm>
            <a:off x="733356" y="3516540"/>
            <a:ext cx="8611689" cy="5262979"/>
          </a:xfrm>
          <a:prstGeom prst="rect">
            <a:avLst/>
          </a:prstGeom>
          <a:noFill/>
        </p:spPr>
        <p:txBody>
          <a:bodyPr wrap="square" rtlCol="0">
            <a:spAutoFit/>
          </a:bodyPr>
          <a:lstStyle/>
          <a:p>
            <a:pPr marL="457200" indent="-457200">
              <a:buFont typeface="Arial" panose="020B0604020202020204" pitchFamily="34" charset="0"/>
              <a:buChar char="•"/>
            </a:pPr>
            <a:r>
              <a:rPr lang="en-GB" sz="2800"/>
              <a:t>in November 2025, the Welsh Government published policy about the introduction of a routine NHS varicella (chickenpox) vaccination programme for children from 1 January 2026 based on the advice from the JCVI</a:t>
            </a:r>
          </a:p>
          <a:p>
            <a:pPr marL="457200" indent="-457200">
              <a:buFont typeface="Arial" panose="020B0604020202020204" pitchFamily="34" charset="0"/>
              <a:buChar char="•"/>
            </a:pPr>
            <a:endParaRPr lang="en-GB" sz="2800"/>
          </a:p>
          <a:p>
            <a:pPr marL="457200" indent="-457200">
              <a:buFont typeface="Arial" panose="020B0604020202020204" pitchFamily="34" charset="0"/>
              <a:buChar char="•"/>
            </a:pPr>
            <a:r>
              <a:rPr lang="en-GB" sz="2800"/>
              <a:t>this WHC also outlines details for the varicella selective catch-up programme</a:t>
            </a:r>
          </a:p>
          <a:p>
            <a:pPr marL="457200" indent="-457200">
              <a:buFont typeface="Arial" panose="020B0604020202020204" pitchFamily="34" charset="0"/>
              <a:buChar char="•"/>
            </a:pPr>
            <a:endParaRPr lang="en-GB" sz="2800"/>
          </a:p>
          <a:p>
            <a:pPr marL="457200" indent="-457200">
              <a:buFont typeface="Arial" panose="020B0604020202020204" pitchFamily="34" charset="0"/>
              <a:buChar char="•"/>
            </a:pPr>
            <a:r>
              <a:rPr lang="en-GB" sz="2800"/>
              <a:t>the aim of the selective catch-up programme is to</a:t>
            </a:r>
            <a:r>
              <a:rPr lang="en-GB"/>
              <a:t> </a:t>
            </a:r>
            <a:r>
              <a:rPr lang="en-GB" sz="2800"/>
              <a:t>help accelerate control and further reduce transmission in the population</a:t>
            </a:r>
          </a:p>
        </p:txBody>
      </p:sp>
      <p:pic>
        <p:nvPicPr>
          <p:cNvPr id="10" name="Picture 9">
            <a:extLst>
              <a:ext uri="{FF2B5EF4-FFF2-40B4-BE49-F238E27FC236}">
                <a16:creationId xmlns:a16="http://schemas.microsoft.com/office/drawing/2014/main" id="{2D78B86B-F42D-1FA4-0725-CD3C915342A8}"/>
              </a:ext>
            </a:extLst>
          </p:cNvPr>
          <p:cNvPicPr>
            <a:picLocks noChangeAspect="1"/>
          </p:cNvPicPr>
          <p:nvPr/>
        </p:nvPicPr>
        <p:blipFill>
          <a:blip r:embed="rId2"/>
          <a:stretch>
            <a:fillRect/>
          </a:stretch>
        </p:blipFill>
        <p:spPr>
          <a:xfrm>
            <a:off x="10578353" y="3697892"/>
            <a:ext cx="6404069" cy="3589094"/>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57047EDD-BF50-DCD3-8749-1B3707D01650}"/>
              </a:ext>
            </a:extLst>
          </p:cNvPr>
          <p:cNvSpPr txBox="1"/>
          <p:nvPr/>
        </p:nvSpPr>
        <p:spPr>
          <a:xfrm>
            <a:off x="9345045" y="7437998"/>
            <a:ext cx="9152164" cy="1341521"/>
          </a:xfrm>
          <a:prstGeom prst="rect">
            <a:avLst/>
          </a:prstGeom>
          <a:noFill/>
        </p:spPr>
        <p:txBody>
          <a:bodyPr wrap="square">
            <a:spAutoFit/>
          </a:bodyPr>
          <a:lstStyle/>
          <a:p>
            <a:pPr algn="ctr"/>
            <a:r>
              <a:rPr lang="en-GB">
                <a:hlinkClick r:id="rId3"/>
              </a:rPr>
              <a:t>https://www.gov.wales/routine-varicella-chickenpox-vaccination-young-children-1-january-2026-whc2025046-html</a:t>
            </a:r>
            <a:endParaRPr lang="en-GB"/>
          </a:p>
        </p:txBody>
      </p:sp>
    </p:spTree>
    <p:extLst>
      <p:ext uri="{BB962C8B-B14F-4D97-AF65-F5344CB8AC3E}">
        <p14:creationId xmlns:p14="http://schemas.microsoft.com/office/powerpoint/2010/main" val="1488291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865FB-B410-32D5-BA45-1C903204BFAA}"/>
              </a:ext>
            </a:extLst>
          </p:cNvPr>
          <p:cNvSpPr>
            <a:spLocks noGrp="1"/>
          </p:cNvSpPr>
          <p:nvPr>
            <p:ph type="title"/>
          </p:nvPr>
        </p:nvSpPr>
        <p:spPr/>
        <p:txBody>
          <a:bodyPr/>
          <a:lstStyle/>
          <a:p>
            <a:r>
              <a:rPr lang="en-GB" sz="6000" b="1"/>
              <a:t>Further information about the previous changes to the routine childhood schedule (July 2025 and January 2026)</a:t>
            </a:r>
          </a:p>
        </p:txBody>
      </p:sp>
      <p:sp>
        <p:nvSpPr>
          <p:cNvPr id="3" name="Content Placeholder 2">
            <a:extLst>
              <a:ext uri="{FF2B5EF4-FFF2-40B4-BE49-F238E27FC236}">
                <a16:creationId xmlns:a16="http://schemas.microsoft.com/office/drawing/2014/main" id="{CEB4FBE3-391E-EAEC-A866-6729FBAAD8BC}"/>
              </a:ext>
            </a:extLst>
          </p:cNvPr>
          <p:cNvSpPr>
            <a:spLocks noGrp="1"/>
          </p:cNvSpPr>
          <p:nvPr>
            <p:ph idx="1"/>
          </p:nvPr>
        </p:nvSpPr>
        <p:spPr>
          <a:xfrm>
            <a:off x="1268734" y="3414981"/>
            <a:ext cx="15773400" cy="7058127"/>
          </a:xfrm>
        </p:spPr>
        <p:txBody>
          <a:bodyPr/>
          <a:lstStyle/>
          <a:p>
            <a:pPr marL="0" indent="0">
              <a:buNone/>
            </a:pPr>
            <a:r>
              <a:rPr lang="en-GB" sz="2000" b="1"/>
              <a:t>PHW webpages: </a:t>
            </a:r>
          </a:p>
          <a:p>
            <a:r>
              <a:rPr lang="en-GB" sz="2000"/>
              <a:t>Healthcare professionals: </a:t>
            </a:r>
            <a:r>
              <a:rPr lang="en-GB" sz="2000">
                <a:hlinkClick r:id="rId2"/>
              </a:rPr>
              <a:t>Changes to the childhood immunisation schedule for health professionals - Public Health Wales</a:t>
            </a:r>
            <a:endParaRPr lang="en-GB" sz="2000"/>
          </a:p>
          <a:p>
            <a:r>
              <a:rPr lang="en-GB" sz="2000"/>
              <a:t>Public: </a:t>
            </a:r>
            <a:r>
              <a:rPr lang="en-GB" sz="2000">
                <a:hlinkClick r:id="rId3"/>
              </a:rPr>
              <a:t>About the changes to the childhood immunisation schedule - Public Health Wales</a:t>
            </a:r>
            <a:endParaRPr lang="en-GB" sz="2000"/>
          </a:p>
          <a:p>
            <a:r>
              <a:rPr lang="en-GB" sz="2000"/>
              <a:t>Routine immunisation schedule for Wales: </a:t>
            </a:r>
            <a:r>
              <a:rPr lang="en-GB" sz="2000">
                <a:hlinkClick r:id="rId4"/>
              </a:rPr>
              <a:t>Routine immunisation schedules for Wales - Public Health Wales</a:t>
            </a:r>
            <a:endParaRPr lang="en-GB" sz="2000"/>
          </a:p>
          <a:p>
            <a:pPr marL="0" indent="0">
              <a:buNone/>
            </a:pPr>
            <a:r>
              <a:rPr lang="en-GB" sz="2000" b="1"/>
              <a:t>PHW vaccine specific training slide sets:</a:t>
            </a:r>
          </a:p>
          <a:p>
            <a:r>
              <a:rPr lang="en-GB" sz="2000">
                <a:hlinkClick r:id="rId5"/>
              </a:rPr>
              <a:t>Vaccination against chickenpox (varicella) and other changes to the routine childhood immunisation schedule in January 2026 - Public Health Wales</a:t>
            </a:r>
            <a:r>
              <a:rPr lang="en-GB" sz="2000"/>
              <a:t> (12 December 2025)</a:t>
            </a:r>
          </a:p>
          <a:p>
            <a:r>
              <a:rPr lang="en-GB" sz="2000">
                <a:hlinkClick r:id="rId6"/>
              </a:rPr>
              <a:t>Changes to the routine childhood immunisation programme in 2025 and 2026 – slide set - Public Health Wales</a:t>
            </a:r>
            <a:r>
              <a:rPr lang="en-GB" sz="2000"/>
              <a:t> (June 2025)</a:t>
            </a:r>
          </a:p>
          <a:p>
            <a:pPr marL="0" indent="0">
              <a:buNone/>
            </a:pPr>
            <a:r>
              <a:rPr lang="en-GB" sz="2000" b="1"/>
              <a:t>Disease specific recorded slide sets:</a:t>
            </a:r>
          </a:p>
          <a:p>
            <a:r>
              <a:rPr lang="en-GB" sz="2000"/>
              <a:t>Varicella (chickenpox) the disease,​ complications and vaccination </a:t>
            </a:r>
            <a:r>
              <a:rPr lang="en-GB" sz="2000">
                <a:hlinkClick r:id="rId7"/>
              </a:rPr>
              <a:t>recording</a:t>
            </a:r>
            <a:r>
              <a:rPr lang="en-GB" sz="2000"/>
              <a:t> (SharePoint, NHS employees only) and </a:t>
            </a:r>
            <a:r>
              <a:rPr lang="en-GB" sz="2000">
                <a:hlinkClick r:id="rId8"/>
              </a:rPr>
              <a:t>slide set</a:t>
            </a:r>
            <a:r>
              <a:rPr lang="en-GB" sz="2000"/>
              <a:t> (10 September 2025)</a:t>
            </a:r>
          </a:p>
          <a:p>
            <a:r>
              <a:rPr lang="en-GB" sz="2000"/>
              <a:t>Measles The disease, complications and vaccination </a:t>
            </a:r>
            <a:r>
              <a:rPr lang="en-GB" sz="2000">
                <a:hlinkClick r:id="rId9"/>
              </a:rPr>
              <a:t>recording</a:t>
            </a:r>
            <a:r>
              <a:rPr lang="en-GB" sz="2000">
                <a:hlinkClick r:id="rId10"/>
              </a:rPr>
              <a:t> </a:t>
            </a:r>
            <a:r>
              <a:rPr lang="en-GB" sz="2000"/>
              <a:t>(SharePoint, NHS employees only) and</a:t>
            </a:r>
            <a:r>
              <a:rPr lang="en-GB" sz="2000">
                <a:hlinkClick r:id="rId10"/>
              </a:rPr>
              <a:t> </a:t>
            </a:r>
            <a:r>
              <a:rPr lang="en-GB" sz="2000">
                <a:hlinkClick r:id="rId11"/>
              </a:rPr>
              <a:t>slide set</a:t>
            </a:r>
            <a:r>
              <a:rPr lang="en-GB" sz="2000"/>
              <a:t> (19 November 2025)</a:t>
            </a:r>
          </a:p>
          <a:p>
            <a:pPr marL="0" indent="0">
              <a:buNone/>
            </a:pPr>
            <a:r>
              <a:rPr lang="en-GB" sz="2000" b="1"/>
              <a:t>External information: </a:t>
            </a:r>
            <a:r>
              <a:rPr lang="en-GB" sz="2000">
                <a:hlinkClick r:id="rId12"/>
              </a:rPr>
              <a:t>Childhood schedule changes 2025 and 2026: information for healthcare practitioners - GOV.UK</a:t>
            </a:r>
            <a:endParaRPr lang="en-GB" sz="2000"/>
          </a:p>
          <a:p>
            <a:pPr marL="0" indent="0">
              <a:buNone/>
            </a:pPr>
            <a:endParaRPr lang="en-GB"/>
          </a:p>
        </p:txBody>
      </p:sp>
      <p:sp>
        <p:nvSpPr>
          <p:cNvPr id="4" name="Slide Number Placeholder 3">
            <a:extLst>
              <a:ext uri="{FF2B5EF4-FFF2-40B4-BE49-F238E27FC236}">
                <a16:creationId xmlns:a16="http://schemas.microsoft.com/office/drawing/2014/main" id="{DD26DEC4-9AFB-7BCD-96FF-1EE689A65190}"/>
              </a:ext>
            </a:extLst>
          </p:cNvPr>
          <p:cNvSpPr>
            <a:spLocks noGrp="1"/>
          </p:cNvSpPr>
          <p:nvPr>
            <p:ph type="sldNum" sz="quarter" idx="12"/>
          </p:nvPr>
        </p:nvSpPr>
        <p:spPr/>
        <p:txBody>
          <a:bodyPr/>
          <a:lstStyle/>
          <a:p>
            <a:fld id="{561D0CCE-8DCC-44DC-A653-AE62B1D84A52}" type="slidenum">
              <a:rPr lang="en-GB" smtClean="0"/>
              <a:pPr/>
              <a:t>14</a:t>
            </a:fld>
            <a:endParaRPr lang="en-GB"/>
          </a:p>
        </p:txBody>
      </p:sp>
    </p:spTree>
    <p:extLst>
      <p:ext uri="{BB962C8B-B14F-4D97-AF65-F5344CB8AC3E}">
        <p14:creationId xmlns:p14="http://schemas.microsoft.com/office/powerpoint/2010/main" val="806366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5D2E-FB43-1E09-4E2B-9828EFBCCAE7}"/>
              </a:ext>
            </a:extLst>
          </p:cNvPr>
          <p:cNvSpPr>
            <a:spLocks noGrp="1"/>
          </p:cNvSpPr>
          <p:nvPr>
            <p:ph type="title"/>
          </p:nvPr>
        </p:nvSpPr>
        <p:spPr>
          <a:xfrm>
            <a:off x="1257300" y="551069"/>
            <a:ext cx="16621890" cy="934831"/>
          </a:xfrm>
        </p:spPr>
        <p:txBody>
          <a:bodyPr lIns="91440" tIns="45720" rIns="91440" bIns="45720" anchor="t"/>
          <a:lstStyle/>
          <a:p>
            <a:r>
              <a:rPr lang="en-GB" sz="5400" b="1">
                <a:solidFill>
                  <a:srgbClr val="002060"/>
                </a:solidFill>
              </a:rPr>
              <a:t>Background to the</a:t>
            </a:r>
            <a:r>
              <a:rPr lang="en-GB" sz="5400">
                <a:solidFill>
                  <a:srgbClr val="002060"/>
                </a:solidFill>
              </a:rPr>
              <a:t> </a:t>
            </a:r>
            <a:r>
              <a:rPr lang="en-US" sz="5400" b="1">
                <a:solidFill>
                  <a:srgbClr val="002060"/>
                </a:solidFill>
                <a:cs typeface="Arial"/>
              </a:rPr>
              <a:t>selective varicella (chickenpox) catchup vaccination </a:t>
            </a:r>
            <a:r>
              <a:rPr lang="en-US" sz="5400" b="1" err="1">
                <a:solidFill>
                  <a:srgbClr val="002060"/>
                </a:solidFill>
                <a:cs typeface="Arial"/>
              </a:rPr>
              <a:t>programme</a:t>
            </a:r>
            <a:r>
              <a:rPr lang="en-GB" sz="5400" b="1">
                <a:solidFill>
                  <a:srgbClr val="002060"/>
                </a:solidFill>
              </a:rPr>
              <a:t>: Welsh Health Circular (WHC), published </a:t>
            </a:r>
            <a:r>
              <a:rPr lang="en-GB" sz="5400" b="1"/>
              <a:t>October 2026</a:t>
            </a:r>
            <a:endParaRPr lang="en-GB" sz="5400" b="1">
              <a:cs typeface="Arial"/>
            </a:endParaRPr>
          </a:p>
        </p:txBody>
      </p:sp>
      <p:sp>
        <p:nvSpPr>
          <p:cNvPr id="4" name="Slide Number Placeholder 3">
            <a:extLst>
              <a:ext uri="{FF2B5EF4-FFF2-40B4-BE49-F238E27FC236}">
                <a16:creationId xmlns:a16="http://schemas.microsoft.com/office/drawing/2014/main" id="{CF1FDCB8-4C3E-18D2-59FE-D750D379FDF3}"/>
              </a:ext>
            </a:extLst>
          </p:cNvPr>
          <p:cNvSpPr>
            <a:spLocks noGrp="1"/>
          </p:cNvSpPr>
          <p:nvPr>
            <p:ph type="sldNum" sz="quarter" idx="12"/>
          </p:nvPr>
        </p:nvSpPr>
        <p:spPr/>
        <p:txBody>
          <a:bodyPr/>
          <a:lstStyle/>
          <a:p>
            <a:fld id="{561D0CCE-8DCC-44DC-A653-AE62B1D84A52}" type="slidenum">
              <a:rPr lang="en-GB" smtClean="0"/>
              <a:pPr/>
              <a:t>15</a:t>
            </a:fld>
            <a:endParaRPr lang="en-GB"/>
          </a:p>
        </p:txBody>
      </p:sp>
      <p:pic>
        <p:nvPicPr>
          <p:cNvPr id="6" name="Picture 5">
            <a:extLst>
              <a:ext uri="{FF2B5EF4-FFF2-40B4-BE49-F238E27FC236}">
                <a16:creationId xmlns:a16="http://schemas.microsoft.com/office/drawing/2014/main" id="{83F807E8-2C83-24FF-75A1-4973AE8B4251}"/>
              </a:ext>
            </a:extLst>
          </p:cNvPr>
          <p:cNvPicPr>
            <a:picLocks noChangeAspect="1"/>
          </p:cNvPicPr>
          <p:nvPr/>
        </p:nvPicPr>
        <p:blipFill>
          <a:blip r:embed="rId2"/>
          <a:stretch>
            <a:fillRect/>
          </a:stretch>
        </p:blipFill>
        <p:spPr>
          <a:xfrm>
            <a:off x="10954278" y="3230187"/>
            <a:ext cx="3942381" cy="2256214"/>
          </a:xfrm>
          <a:prstGeom prst="rect">
            <a:avLst/>
          </a:prstGeom>
          <a:ln>
            <a:solidFill>
              <a:schemeClr val="accent4"/>
            </a:solidFill>
          </a:ln>
        </p:spPr>
      </p:pic>
      <p:pic>
        <p:nvPicPr>
          <p:cNvPr id="8" name="Picture 7">
            <a:extLst>
              <a:ext uri="{FF2B5EF4-FFF2-40B4-BE49-F238E27FC236}">
                <a16:creationId xmlns:a16="http://schemas.microsoft.com/office/drawing/2014/main" id="{6670D107-B433-426B-BB40-E8BEE71D4E11}"/>
              </a:ext>
            </a:extLst>
          </p:cNvPr>
          <p:cNvPicPr>
            <a:picLocks noChangeAspect="1"/>
          </p:cNvPicPr>
          <p:nvPr/>
        </p:nvPicPr>
        <p:blipFill>
          <a:blip r:embed="rId3"/>
          <a:stretch>
            <a:fillRect/>
          </a:stretch>
        </p:blipFill>
        <p:spPr>
          <a:xfrm>
            <a:off x="10954277" y="5890432"/>
            <a:ext cx="3942381" cy="2294138"/>
          </a:xfrm>
          <a:prstGeom prst="rect">
            <a:avLst/>
          </a:prstGeom>
          <a:solidFill>
            <a:schemeClr val="accent4"/>
          </a:solidFill>
        </p:spPr>
      </p:pic>
      <p:sp>
        <p:nvSpPr>
          <p:cNvPr id="10" name="TextBox 9">
            <a:extLst>
              <a:ext uri="{FF2B5EF4-FFF2-40B4-BE49-F238E27FC236}">
                <a16:creationId xmlns:a16="http://schemas.microsoft.com/office/drawing/2014/main" id="{F4907BA5-EC22-E62A-70CC-64C471D2D432}"/>
              </a:ext>
            </a:extLst>
          </p:cNvPr>
          <p:cNvSpPr txBox="1"/>
          <p:nvPr/>
        </p:nvSpPr>
        <p:spPr>
          <a:xfrm>
            <a:off x="1081585" y="8184570"/>
            <a:ext cx="16797605" cy="925125"/>
          </a:xfrm>
          <a:prstGeom prst="rect">
            <a:avLst/>
          </a:prstGeom>
          <a:noFill/>
        </p:spPr>
        <p:txBody>
          <a:bodyPr wrap="square">
            <a:spAutoFit/>
          </a:bodyPr>
          <a:lstStyle/>
          <a:p>
            <a:pPr algn="ctr"/>
            <a:r>
              <a:rPr lang="en-GB">
                <a:hlinkClick r:id="rId4"/>
              </a:rPr>
              <a:t>Selective varicella (chickenpox) catch-up vaccination programme from 1 November 2026 (WHC/2026/032) | GOV.WALES</a:t>
            </a:r>
            <a:endParaRPr lang="en-GB"/>
          </a:p>
        </p:txBody>
      </p:sp>
      <p:sp>
        <p:nvSpPr>
          <p:cNvPr id="5" name="TextBox 4">
            <a:extLst>
              <a:ext uri="{FF2B5EF4-FFF2-40B4-BE49-F238E27FC236}">
                <a16:creationId xmlns:a16="http://schemas.microsoft.com/office/drawing/2014/main" id="{43AC86C4-BC47-7A5F-FC11-14361770C6F9}"/>
              </a:ext>
            </a:extLst>
          </p:cNvPr>
          <p:cNvSpPr txBox="1"/>
          <p:nvPr/>
        </p:nvSpPr>
        <p:spPr>
          <a:xfrm>
            <a:off x="1081585" y="4358294"/>
            <a:ext cx="9161584" cy="1384995"/>
          </a:xfrm>
          <a:prstGeom prst="rect">
            <a:avLst/>
          </a:prstGeom>
          <a:noFill/>
        </p:spPr>
        <p:txBody>
          <a:bodyPr wrap="square">
            <a:spAutoFit/>
          </a:bodyPr>
          <a:lstStyle/>
          <a:p>
            <a:pPr marL="457200" indent="-457200">
              <a:buFont typeface="Arial" panose="020B0604020202020204" pitchFamily="34" charset="0"/>
              <a:buChar char="•"/>
            </a:pPr>
            <a:r>
              <a:rPr lang="en-GB" sz="2800"/>
              <a:t>on 5 October 2026, the Welsh Government published policy about the selective varicella (chickenpox) catch-up vaccination programme </a:t>
            </a:r>
          </a:p>
        </p:txBody>
      </p:sp>
    </p:spTree>
    <p:extLst>
      <p:ext uri="{BB962C8B-B14F-4D97-AF65-F5344CB8AC3E}">
        <p14:creationId xmlns:p14="http://schemas.microsoft.com/office/powerpoint/2010/main" val="33676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1AFC8-E066-560B-5D52-9112DB66E7D0}"/>
              </a:ext>
            </a:extLst>
          </p:cNvPr>
          <p:cNvSpPr>
            <a:spLocks noGrp="1"/>
          </p:cNvSpPr>
          <p:nvPr>
            <p:ph type="title"/>
          </p:nvPr>
        </p:nvSpPr>
        <p:spPr>
          <a:xfrm>
            <a:off x="1257299" y="551069"/>
            <a:ext cx="16785771" cy="1392031"/>
          </a:xfrm>
        </p:spPr>
        <p:txBody>
          <a:bodyPr/>
          <a:lstStyle/>
          <a:p>
            <a:r>
              <a:rPr lang="en-GB" sz="6000" b="1"/>
              <a:t>The selective varicella (chickenpox) catchup vaccination programme as outlined in the WHC:</a:t>
            </a:r>
          </a:p>
        </p:txBody>
      </p:sp>
      <p:sp>
        <p:nvSpPr>
          <p:cNvPr id="3" name="Content Placeholder 2">
            <a:extLst>
              <a:ext uri="{FF2B5EF4-FFF2-40B4-BE49-F238E27FC236}">
                <a16:creationId xmlns:a16="http://schemas.microsoft.com/office/drawing/2014/main" id="{6F00230F-A8DC-4277-91E8-C7087469ACF6}"/>
              </a:ext>
            </a:extLst>
          </p:cNvPr>
          <p:cNvSpPr>
            <a:spLocks noGrp="1"/>
          </p:cNvSpPr>
          <p:nvPr>
            <p:ph idx="1"/>
          </p:nvPr>
        </p:nvSpPr>
        <p:spPr>
          <a:xfrm>
            <a:off x="1372829" y="3160912"/>
            <a:ext cx="15773400" cy="4996543"/>
          </a:xfrm>
        </p:spPr>
        <p:txBody>
          <a:bodyPr/>
          <a:lstStyle/>
          <a:p>
            <a:pPr marL="0" indent="0">
              <a:buNone/>
            </a:pPr>
            <a:r>
              <a:rPr lang="en-GB" sz="2400"/>
              <a:t>a one-dose MMRV programme offered to:</a:t>
            </a:r>
          </a:p>
          <a:p>
            <a:r>
              <a:rPr lang="en-GB" sz="2400"/>
              <a:t>children whose </a:t>
            </a:r>
            <a:r>
              <a:rPr lang="en-GB" sz="2400" b="1"/>
              <a:t>date of birth is between 1 January 2020 to 31 August 2022</a:t>
            </a:r>
            <a:r>
              <a:rPr lang="en-GB" sz="2400"/>
              <a:t> (those aged over 3 years and 4 months to under 6 years on 1 January 2026)</a:t>
            </a:r>
          </a:p>
          <a:p>
            <a:r>
              <a:rPr lang="en-GB" sz="2400"/>
              <a:t>who have </a:t>
            </a:r>
            <a:r>
              <a:rPr lang="en-GB" sz="2400" b="1"/>
              <a:t>not had: </a:t>
            </a:r>
          </a:p>
          <a:p>
            <a:pPr lvl="2"/>
            <a:r>
              <a:rPr lang="en-GB" sz="2400" b="1"/>
              <a:t>a chickenpox infection, or</a:t>
            </a:r>
          </a:p>
          <a:p>
            <a:pPr lvl="2"/>
            <a:r>
              <a:rPr lang="en-GB" sz="2400" b="1"/>
              <a:t>2 doses of varicella vaccination</a:t>
            </a:r>
          </a:p>
          <a:p>
            <a:r>
              <a:rPr lang="en-GB" sz="2400"/>
              <a:t>there is no requirement for practices to check the history of chickenpox infection, for those who respond to the offer, by undertaking serology testing</a:t>
            </a:r>
          </a:p>
          <a:p>
            <a:r>
              <a:rPr lang="en-GB" sz="2400"/>
              <a:t>if any children in this cohort have missed routine doses of MMR should be brought up to date using the </a:t>
            </a:r>
            <a:r>
              <a:rPr lang="en-GB" sz="2400">
                <a:hlinkClick r:id="rId2"/>
              </a:rPr>
              <a:t>Vaccination of individuals with uncertain or incomplete immunisation - GOV.UK</a:t>
            </a:r>
            <a:endParaRPr lang="en-GB" sz="2400"/>
          </a:p>
          <a:p>
            <a:r>
              <a:rPr lang="en-GB" sz="2400"/>
              <a:t>this selective varicella (chickenpox) catchup programme will be between 1 November 2026 and 31 March 2028. Notification of eligibility should be issued to parents and guardians by 31 March 2027 at the latest (for example, within 5 months of the start of the programme)</a:t>
            </a:r>
          </a:p>
        </p:txBody>
      </p:sp>
      <p:sp>
        <p:nvSpPr>
          <p:cNvPr id="4" name="Slide Number Placeholder 3">
            <a:extLst>
              <a:ext uri="{FF2B5EF4-FFF2-40B4-BE49-F238E27FC236}">
                <a16:creationId xmlns:a16="http://schemas.microsoft.com/office/drawing/2014/main" id="{A0114262-9339-D6A5-9023-377C1A3FE418}"/>
              </a:ext>
            </a:extLst>
          </p:cNvPr>
          <p:cNvSpPr>
            <a:spLocks noGrp="1"/>
          </p:cNvSpPr>
          <p:nvPr>
            <p:ph type="sldNum" sz="quarter" idx="12"/>
          </p:nvPr>
        </p:nvSpPr>
        <p:spPr/>
        <p:txBody>
          <a:bodyPr/>
          <a:lstStyle/>
          <a:p>
            <a:fld id="{561D0CCE-8DCC-44DC-A653-AE62B1D84A52}" type="slidenum">
              <a:rPr lang="en-GB" smtClean="0"/>
              <a:pPr/>
              <a:t>16</a:t>
            </a:fld>
            <a:endParaRPr lang="en-GB"/>
          </a:p>
        </p:txBody>
      </p:sp>
      <p:sp>
        <p:nvSpPr>
          <p:cNvPr id="7" name="TextBox 6">
            <a:extLst>
              <a:ext uri="{FF2B5EF4-FFF2-40B4-BE49-F238E27FC236}">
                <a16:creationId xmlns:a16="http://schemas.microsoft.com/office/drawing/2014/main" id="{895379AE-B17D-1CC0-2822-D35B2CA66C65}"/>
              </a:ext>
            </a:extLst>
          </p:cNvPr>
          <p:cNvSpPr txBox="1"/>
          <p:nvPr/>
        </p:nvSpPr>
        <p:spPr>
          <a:xfrm>
            <a:off x="2600324" y="8843236"/>
            <a:ext cx="14169118" cy="369332"/>
          </a:xfrm>
          <a:prstGeom prst="rect">
            <a:avLst/>
          </a:prstGeom>
          <a:noFill/>
        </p:spPr>
        <p:txBody>
          <a:bodyPr wrap="square">
            <a:spAutoFit/>
          </a:bodyPr>
          <a:lstStyle/>
          <a:p>
            <a:r>
              <a:rPr lang="en-GB" sz="1800">
                <a:hlinkClick r:id="rId3"/>
              </a:rPr>
              <a:t>Selective varicella (chickenpox) catch-up vaccination programme from 1 November 2026 (WHC/2026/032) | GOV.WALES</a:t>
            </a:r>
            <a:endParaRPr lang="en-GB" sz="1800"/>
          </a:p>
        </p:txBody>
      </p:sp>
    </p:spTree>
    <p:extLst>
      <p:ext uri="{BB962C8B-B14F-4D97-AF65-F5344CB8AC3E}">
        <p14:creationId xmlns:p14="http://schemas.microsoft.com/office/powerpoint/2010/main" val="1470208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60764C20-CF9F-736D-4814-F4BAD0395218}"/>
              </a:ext>
            </a:extLst>
          </p:cNvPr>
          <p:cNvSpPr>
            <a:spLocks noGrp="1"/>
          </p:cNvSpPr>
          <p:nvPr>
            <p:ph type="sldNum" sz="quarter" idx="12"/>
          </p:nvPr>
        </p:nvSpPr>
        <p:spPr/>
        <p:txBody>
          <a:bodyPr/>
          <a:lstStyle/>
          <a:p>
            <a:pPr>
              <a:spcAft>
                <a:spcPts val="600"/>
              </a:spcAft>
            </a:pPr>
            <a:fld id="{561D0CCE-8DCC-44DC-A653-AE62B1D84A52}" type="slidenum">
              <a:rPr lang="en-GB" smtClean="0"/>
              <a:pPr>
                <a:spcAft>
                  <a:spcPts val="600"/>
                </a:spcAft>
              </a:pPr>
              <a:t>17</a:t>
            </a:fld>
            <a:endParaRPr lang="en-GB"/>
          </a:p>
        </p:txBody>
      </p:sp>
      <p:sp>
        <p:nvSpPr>
          <p:cNvPr id="2" name="Slide Number Placeholder 3">
            <a:extLst>
              <a:ext uri="{FF2B5EF4-FFF2-40B4-BE49-F238E27FC236}">
                <a16:creationId xmlns:a16="http://schemas.microsoft.com/office/drawing/2014/main" id="{CD293EB8-BF24-9FEF-DC22-3C9E1DB63A1D}"/>
              </a:ext>
            </a:extLst>
          </p:cNvPr>
          <p:cNvSpPr txBox="1">
            <a:spLocks/>
          </p:cNvSpPr>
          <p:nvPr/>
        </p:nvSpPr>
        <p:spPr>
          <a:xfrm>
            <a:off x="8753747" y="9572825"/>
            <a:ext cx="780506" cy="551068"/>
          </a:xfrm>
          <a:prstGeom prst="rect">
            <a:avLst/>
          </a:prstGeom>
        </p:spPr>
        <p:txBody>
          <a:bodyPr/>
          <a:lstStyle>
            <a:defPPr>
              <a:defRPr lang="en-US"/>
            </a:defPPr>
            <a:lvl1pPr marL="0" algn="r" defTabSz="1374618" rtl="0" eaLnBrk="1" latinLnBrk="0" hangingPunct="1">
              <a:defRPr sz="2706" b="1" kern="1200">
                <a:solidFill>
                  <a:schemeClr val="bg1"/>
                </a:solidFill>
                <a:latin typeface="+mn-lt"/>
                <a:ea typeface="+mn-ea"/>
                <a:cs typeface="+mn-cs"/>
              </a:defRPr>
            </a:lvl1pPr>
            <a:lvl2pPr marL="687309" algn="l" defTabSz="1374618" rtl="0" eaLnBrk="1" latinLnBrk="0" hangingPunct="1">
              <a:defRPr sz="2706" kern="1200">
                <a:solidFill>
                  <a:schemeClr val="tx1"/>
                </a:solidFill>
                <a:latin typeface="+mn-lt"/>
                <a:ea typeface="+mn-ea"/>
                <a:cs typeface="+mn-cs"/>
              </a:defRPr>
            </a:lvl2pPr>
            <a:lvl3pPr marL="1374618" algn="l" defTabSz="1374618" rtl="0" eaLnBrk="1" latinLnBrk="0" hangingPunct="1">
              <a:defRPr sz="2706" kern="1200">
                <a:solidFill>
                  <a:schemeClr val="tx1"/>
                </a:solidFill>
                <a:latin typeface="+mn-lt"/>
                <a:ea typeface="+mn-ea"/>
                <a:cs typeface="+mn-cs"/>
              </a:defRPr>
            </a:lvl3pPr>
            <a:lvl4pPr marL="2061926" algn="l" defTabSz="1374618" rtl="0" eaLnBrk="1" latinLnBrk="0" hangingPunct="1">
              <a:defRPr sz="2706" kern="1200">
                <a:solidFill>
                  <a:schemeClr val="tx1"/>
                </a:solidFill>
                <a:latin typeface="+mn-lt"/>
                <a:ea typeface="+mn-ea"/>
                <a:cs typeface="+mn-cs"/>
              </a:defRPr>
            </a:lvl4pPr>
            <a:lvl5pPr marL="2749235" algn="l" defTabSz="1374618" rtl="0" eaLnBrk="1" latinLnBrk="0" hangingPunct="1">
              <a:defRPr sz="2706" kern="1200">
                <a:solidFill>
                  <a:schemeClr val="tx1"/>
                </a:solidFill>
                <a:latin typeface="+mn-lt"/>
                <a:ea typeface="+mn-ea"/>
                <a:cs typeface="+mn-cs"/>
              </a:defRPr>
            </a:lvl5pPr>
            <a:lvl6pPr marL="3436544" algn="l" defTabSz="1374618" rtl="0" eaLnBrk="1" latinLnBrk="0" hangingPunct="1">
              <a:defRPr sz="2706" kern="1200">
                <a:solidFill>
                  <a:schemeClr val="tx1"/>
                </a:solidFill>
                <a:latin typeface="+mn-lt"/>
                <a:ea typeface="+mn-ea"/>
                <a:cs typeface="+mn-cs"/>
              </a:defRPr>
            </a:lvl6pPr>
            <a:lvl7pPr marL="4123853" algn="l" defTabSz="1374618" rtl="0" eaLnBrk="1" latinLnBrk="0" hangingPunct="1">
              <a:defRPr sz="2706" kern="1200">
                <a:solidFill>
                  <a:schemeClr val="tx1"/>
                </a:solidFill>
                <a:latin typeface="+mn-lt"/>
                <a:ea typeface="+mn-ea"/>
                <a:cs typeface="+mn-cs"/>
              </a:defRPr>
            </a:lvl7pPr>
            <a:lvl8pPr marL="4811161" algn="l" defTabSz="1374618" rtl="0" eaLnBrk="1" latinLnBrk="0" hangingPunct="1">
              <a:defRPr sz="2706" kern="1200">
                <a:solidFill>
                  <a:schemeClr val="tx1"/>
                </a:solidFill>
                <a:latin typeface="+mn-lt"/>
                <a:ea typeface="+mn-ea"/>
                <a:cs typeface="+mn-cs"/>
              </a:defRPr>
            </a:lvl8pPr>
            <a:lvl9pPr marL="5498470" algn="l" defTabSz="1374618" rtl="0" eaLnBrk="1" latinLnBrk="0" hangingPunct="1">
              <a:defRPr sz="2706" kern="1200">
                <a:solidFill>
                  <a:schemeClr val="tx1"/>
                </a:solidFill>
                <a:latin typeface="+mn-lt"/>
                <a:ea typeface="+mn-ea"/>
                <a:cs typeface="+mn-cs"/>
              </a:defRPr>
            </a:lvl9pPr>
          </a:lstStyle>
          <a:p>
            <a:fld id="{561D0CCE-8DCC-44DC-A653-AE62B1D84A52}" type="slidenum">
              <a:rPr lang="en-GB" smtClean="0"/>
              <a:pPr/>
              <a:t>17</a:t>
            </a:fld>
            <a:endParaRPr lang="en-GB"/>
          </a:p>
        </p:txBody>
      </p:sp>
      <p:pic>
        <p:nvPicPr>
          <p:cNvPr id="7" name="Picture 6">
            <a:extLst>
              <a:ext uri="{FF2B5EF4-FFF2-40B4-BE49-F238E27FC236}">
                <a16:creationId xmlns:a16="http://schemas.microsoft.com/office/drawing/2014/main" id="{1DD6C7F3-1EA0-B640-476A-1683EF0EAFB1}"/>
              </a:ext>
              <a:ext uri="{C183D7F6-B498-43B3-948B-1728B52AA6E4}">
                <adec:decorative xmlns:adec="http://schemas.microsoft.com/office/drawing/2017/decorative" val="1"/>
              </a:ext>
            </a:extLst>
          </p:cNvPr>
          <p:cNvPicPr>
            <a:picLocks noChangeAspect="1"/>
          </p:cNvPicPr>
          <p:nvPr/>
        </p:nvPicPr>
        <p:blipFill>
          <a:blip r:embed="rId3"/>
          <a:srcRect t="20838"/>
          <a:stretch>
            <a:fillRect/>
          </a:stretch>
        </p:blipFill>
        <p:spPr>
          <a:xfrm>
            <a:off x="3443878" y="2730181"/>
            <a:ext cx="11400244" cy="6542155"/>
          </a:xfrm>
          <a:prstGeom prst="rect">
            <a:avLst/>
          </a:prstGeom>
        </p:spPr>
      </p:pic>
      <p:sp>
        <p:nvSpPr>
          <p:cNvPr id="8" name="Title 1">
            <a:extLst>
              <a:ext uri="{FF2B5EF4-FFF2-40B4-BE49-F238E27FC236}">
                <a16:creationId xmlns:a16="http://schemas.microsoft.com/office/drawing/2014/main" id="{74E4832D-B705-D81C-E910-CCD069BF990C}"/>
              </a:ext>
            </a:extLst>
          </p:cNvPr>
          <p:cNvSpPr>
            <a:spLocks noGrp="1"/>
          </p:cNvSpPr>
          <p:nvPr>
            <p:ph type="title"/>
          </p:nvPr>
        </p:nvSpPr>
        <p:spPr>
          <a:xfrm>
            <a:off x="1257299" y="551069"/>
            <a:ext cx="16785771" cy="1392031"/>
          </a:xfrm>
        </p:spPr>
        <p:txBody>
          <a:bodyPr/>
          <a:lstStyle/>
          <a:p>
            <a:r>
              <a:rPr lang="en-GB" sz="4800" b="1"/>
              <a:t>Selective varicella (chickenpox) catchup vaccination programme between 1 November 2026 and 31 March 2028 eligibility algorithm draft</a:t>
            </a:r>
          </a:p>
        </p:txBody>
      </p:sp>
    </p:spTree>
    <p:extLst>
      <p:ext uri="{BB962C8B-B14F-4D97-AF65-F5344CB8AC3E}">
        <p14:creationId xmlns:p14="http://schemas.microsoft.com/office/powerpoint/2010/main" val="135618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ADB53-0623-4BEB-AB6C-50416BA1D1B5}"/>
              </a:ext>
            </a:extLst>
          </p:cNvPr>
          <p:cNvSpPr>
            <a:spLocks noGrp="1"/>
          </p:cNvSpPr>
          <p:nvPr>
            <p:ph type="title"/>
          </p:nvPr>
        </p:nvSpPr>
        <p:spPr/>
        <p:txBody>
          <a:bodyPr/>
          <a:lstStyle/>
          <a:p>
            <a:r>
              <a:rPr lang="en-GB" sz="6000" b="1"/>
              <a:t>Additional information:</a:t>
            </a:r>
          </a:p>
        </p:txBody>
      </p:sp>
      <p:sp>
        <p:nvSpPr>
          <p:cNvPr id="3" name="Content Placeholder 2">
            <a:extLst>
              <a:ext uri="{FF2B5EF4-FFF2-40B4-BE49-F238E27FC236}">
                <a16:creationId xmlns:a16="http://schemas.microsoft.com/office/drawing/2014/main" id="{D0C90A63-215E-DA33-26EE-EAE4D79E8433}"/>
              </a:ext>
            </a:extLst>
          </p:cNvPr>
          <p:cNvSpPr>
            <a:spLocks noGrp="1"/>
          </p:cNvSpPr>
          <p:nvPr>
            <p:ph idx="1"/>
          </p:nvPr>
        </p:nvSpPr>
        <p:spPr>
          <a:xfrm>
            <a:off x="1105449" y="1891601"/>
            <a:ext cx="15773400" cy="6567297"/>
          </a:xfrm>
        </p:spPr>
        <p:txBody>
          <a:bodyPr/>
          <a:lstStyle/>
          <a:p>
            <a:r>
              <a:rPr lang="en-GB" sz="2400"/>
              <a:t>a child's eligibility is defined by their date of birth (1 January 2020 to 31 August 2022), and not their age </a:t>
            </a:r>
          </a:p>
          <a:p>
            <a:r>
              <a:rPr lang="en-GB" sz="2400"/>
              <a:t>the child should have had two previous MMR vaccinations at 12 months and 3 years 4 months but won’t have been offered MMRV at a routine appointment. There are no safety concerns with having 3 MMR-containing vaccines</a:t>
            </a:r>
          </a:p>
          <a:p>
            <a:r>
              <a:rPr lang="en-GB" sz="2400"/>
              <a:t>there are no safety concerns with giving the vaccine to a child who has already had chickenpox infection or previous varicella vaccination. If there is uncertainty as to whether the child has had chickenpox infection before, parents can be advised that it is safe for their child to have the MMRV vaccine as part of the</a:t>
            </a:r>
            <a:r>
              <a:rPr lang="en-GB" sz="2400">
                <a:solidFill>
                  <a:srgbClr val="002060"/>
                </a:solidFill>
              </a:rPr>
              <a:t> varicella (chickenpox) catchup vaccination programme</a:t>
            </a:r>
          </a:p>
          <a:p>
            <a:r>
              <a:rPr lang="en-GB" sz="2400"/>
              <a:t>one dose of MMRV is more than 90% effective at protecting against chickenpox infection. It is about 99% effective in protecting against severe chickenpox infection</a:t>
            </a:r>
          </a:p>
          <a:p>
            <a:pPr>
              <a:lnSpc>
                <a:spcPct val="110000"/>
              </a:lnSpc>
            </a:pPr>
            <a:r>
              <a:rPr lang="en-GB" sz="2400"/>
              <a:t>it is important to review the child’s vaccination record and offer any outstanding vaccines. Any missed vaccinations should be caught up using the </a:t>
            </a:r>
            <a:r>
              <a:rPr lang="en-GB" sz="2400">
                <a:hlinkClick r:id="rId2"/>
              </a:rPr>
              <a:t>Vaccination of people with uncertain or incomplete immunisation - GOV.UK</a:t>
            </a:r>
            <a:r>
              <a:rPr lang="en-GB" sz="2400"/>
              <a:t> (external site)</a:t>
            </a:r>
          </a:p>
          <a:p>
            <a:endParaRPr lang="en-GB" sz="3200"/>
          </a:p>
          <a:p>
            <a:endParaRPr lang="en-GB"/>
          </a:p>
        </p:txBody>
      </p:sp>
      <p:sp>
        <p:nvSpPr>
          <p:cNvPr id="4" name="Slide Number Placeholder 3">
            <a:extLst>
              <a:ext uri="{FF2B5EF4-FFF2-40B4-BE49-F238E27FC236}">
                <a16:creationId xmlns:a16="http://schemas.microsoft.com/office/drawing/2014/main" id="{D4D759F2-C8E1-0555-E892-116DB94861F5}"/>
              </a:ext>
            </a:extLst>
          </p:cNvPr>
          <p:cNvSpPr>
            <a:spLocks noGrp="1"/>
          </p:cNvSpPr>
          <p:nvPr>
            <p:ph type="sldNum" sz="quarter" idx="12"/>
          </p:nvPr>
        </p:nvSpPr>
        <p:spPr/>
        <p:txBody>
          <a:bodyPr/>
          <a:lstStyle/>
          <a:p>
            <a:fld id="{561D0CCE-8DCC-44DC-A653-AE62B1D84A52}" type="slidenum">
              <a:rPr lang="en-GB" smtClean="0"/>
              <a:pPr/>
              <a:t>18</a:t>
            </a:fld>
            <a:endParaRPr lang="en-GB"/>
          </a:p>
        </p:txBody>
      </p:sp>
    </p:spTree>
    <p:extLst>
      <p:ext uri="{BB962C8B-B14F-4D97-AF65-F5344CB8AC3E}">
        <p14:creationId xmlns:p14="http://schemas.microsoft.com/office/powerpoint/2010/main" val="1000435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824DA4-782D-87FE-D666-351799B33BB0}"/>
              </a:ext>
            </a:extLst>
          </p:cNvPr>
          <p:cNvSpPr>
            <a:spLocks noGrp="1"/>
          </p:cNvSpPr>
          <p:nvPr>
            <p:ph type="body" sz="quarter" idx="10"/>
          </p:nvPr>
        </p:nvSpPr>
        <p:spPr>
          <a:xfrm>
            <a:off x="935095" y="4516897"/>
            <a:ext cx="16495674" cy="1085364"/>
          </a:xfrm>
        </p:spPr>
        <p:txBody>
          <a:bodyPr lIns="91440" tIns="45720" rIns="91440" bIns="45720" anchor="t">
            <a:noAutofit/>
          </a:bodyPr>
          <a:lstStyle/>
          <a:p>
            <a:pPr marL="457200">
              <a:lnSpc>
                <a:spcPct val="100000"/>
              </a:lnSpc>
              <a:spcBef>
                <a:spcPts val="0"/>
              </a:spcBef>
              <a:defRPr/>
            </a:pPr>
            <a:r>
              <a:rPr lang="en-GB" sz="6000">
                <a:latin typeface="Arial"/>
                <a:cs typeface="Arial"/>
              </a:rPr>
              <a:t>MMRV vaccines for the selective varicella (chickenpox) catch-up programme </a:t>
            </a:r>
            <a:endParaRPr lang="en-US" sz="6000">
              <a:latin typeface="Arial"/>
              <a:cs typeface="Arial"/>
            </a:endParaRPr>
          </a:p>
        </p:txBody>
      </p:sp>
    </p:spTree>
    <p:extLst>
      <p:ext uri="{BB962C8B-B14F-4D97-AF65-F5344CB8AC3E}">
        <p14:creationId xmlns:p14="http://schemas.microsoft.com/office/powerpoint/2010/main" val="3509577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4EB9-95C4-DCB5-C4F7-77AC3D591464}"/>
              </a:ext>
            </a:extLst>
          </p:cNvPr>
          <p:cNvSpPr>
            <a:spLocks noGrp="1"/>
          </p:cNvSpPr>
          <p:nvPr>
            <p:ph type="title"/>
          </p:nvPr>
        </p:nvSpPr>
        <p:spPr>
          <a:xfrm>
            <a:off x="980364" y="38811"/>
            <a:ext cx="15773400" cy="1087682"/>
          </a:xfrm>
        </p:spPr>
        <p:txBody>
          <a:bodyPr/>
          <a:lstStyle/>
          <a:p>
            <a:r>
              <a:rPr lang="en-GB" sz="6000" b="1"/>
              <a:t>The vaccines</a:t>
            </a:r>
          </a:p>
        </p:txBody>
      </p:sp>
      <p:sp>
        <p:nvSpPr>
          <p:cNvPr id="3" name="Content Placeholder 2">
            <a:extLst>
              <a:ext uri="{FF2B5EF4-FFF2-40B4-BE49-F238E27FC236}">
                <a16:creationId xmlns:a16="http://schemas.microsoft.com/office/drawing/2014/main" id="{E48A4A73-2284-0CE5-D331-9DB66C59086D}"/>
              </a:ext>
            </a:extLst>
          </p:cNvPr>
          <p:cNvSpPr>
            <a:spLocks noGrp="1"/>
          </p:cNvSpPr>
          <p:nvPr>
            <p:ph idx="1"/>
          </p:nvPr>
        </p:nvSpPr>
        <p:spPr>
          <a:xfrm>
            <a:off x="707563" y="1136055"/>
            <a:ext cx="16885508" cy="8185365"/>
          </a:xfrm>
        </p:spPr>
        <p:txBody>
          <a:bodyPr lIns="137160" tIns="68580" rIns="137160" bIns="68580" anchor="t"/>
          <a:lstStyle/>
          <a:p>
            <a:pPr marL="340360" indent="-340360"/>
            <a:r>
              <a:rPr lang="en-GB" sz="2700"/>
              <a:t>the selective </a:t>
            </a:r>
            <a:r>
              <a:rPr lang="it-IT" sz="2700"/>
              <a:t>varicella (</a:t>
            </a:r>
            <a:r>
              <a:rPr lang="it-IT" sz="2700" err="1"/>
              <a:t>chickenpox</a:t>
            </a:r>
            <a:r>
              <a:rPr lang="it-IT" sz="2700"/>
              <a:t>) </a:t>
            </a:r>
            <a:r>
              <a:rPr lang="it-IT" sz="2700" err="1"/>
              <a:t>catchup</a:t>
            </a:r>
            <a:r>
              <a:rPr lang="it-IT" sz="2700"/>
              <a:t> </a:t>
            </a:r>
            <a:r>
              <a:rPr lang="it-IT" sz="2700" err="1"/>
              <a:t>vaccination</a:t>
            </a:r>
            <a:r>
              <a:rPr lang="it-IT" sz="2700"/>
              <a:t> </a:t>
            </a:r>
            <a:r>
              <a:rPr lang="it-IT" sz="2700" err="1"/>
              <a:t>programme</a:t>
            </a:r>
            <a:r>
              <a:rPr lang="it-IT" sz="2700"/>
              <a:t> </a:t>
            </a:r>
            <a:r>
              <a:rPr lang="en-GB" sz="2700"/>
              <a:t>will use 2 combined vaccines:</a:t>
            </a:r>
            <a:endParaRPr lang="en-US"/>
          </a:p>
          <a:p>
            <a:pPr marL="1022350" lvl="1" indent="-340360"/>
            <a:r>
              <a:rPr lang="en-GB" sz="2400" err="1"/>
              <a:t>Priorix</a:t>
            </a:r>
            <a:r>
              <a:rPr lang="en-GB" sz="2400"/>
              <a:t>-Tetra® (GSK): (</a:t>
            </a:r>
            <a:r>
              <a:rPr lang="en-GB" sz="2400" b="1"/>
              <a:t>does not contain pork gelatine</a:t>
            </a:r>
            <a:r>
              <a:rPr lang="en-GB" sz="2400"/>
              <a:t>)</a:t>
            </a:r>
            <a:endParaRPr lang="en-GB" sz="2400">
              <a:cs typeface="Arial"/>
            </a:endParaRPr>
          </a:p>
          <a:p>
            <a:pPr marL="1703705" lvl="2" indent="-340360"/>
            <a:r>
              <a:rPr lang="en-GB" sz="2400"/>
              <a:t>Patient information leaflet: </a:t>
            </a:r>
            <a:r>
              <a:rPr lang="en-GB" sz="2400" err="1">
                <a:ea typeface="+mn-lt"/>
                <a:cs typeface="+mn-lt"/>
                <a:hlinkClick r:id="rId3"/>
              </a:rPr>
              <a:t>Priorix</a:t>
            </a:r>
            <a:r>
              <a:rPr lang="en-GB" sz="2400">
                <a:ea typeface="+mn-lt"/>
                <a:cs typeface="+mn-lt"/>
                <a:hlinkClick r:id="rId3"/>
              </a:rPr>
              <a:t> Tetra Powder and solvent for solution for injection in pre-filled syringe - Summary of Product Characteristics (SmPC) - (</a:t>
            </a:r>
            <a:r>
              <a:rPr lang="en-GB" sz="2400" err="1">
                <a:ea typeface="+mn-lt"/>
                <a:cs typeface="+mn-lt"/>
                <a:hlinkClick r:id="rId3"/>
              </a:rPr>
              <a:t>emc</a:t>
            </a:r>
            <a:r>
              <a:rPr lang="en-GB" sz="2400">
                <a:ea typeface="+mn-lt"/>
                <a:cs typeface="+mn-lt"/>
                <a:hlinkClick r:id="rId3"/>
              </a:rPr>
              <a:t>) | 101321</a:t>
            </a:r>
            <a:endParaRPr lang="en-GB" sz="2400">
              <a:ea typeface="+mn-lt"/>
              <a:cs typeface="+mn-lt"/>
            </a:endParaRPr>
          </a:p>
          <a:p>
            <a:pPr marL="1703705" lvl="2" indent="-340360"/>
            <a:r>
              <a:rPr lang="en-GB" sz="2400"/>
              <a:t>Information for healthcare professionals (SmPC): </a:t>
            </a:r>
            <a:r>
              <a:rPr lang="en-GB" sz="2400" err="1">
                <a:hlinkClick r:id="rId3"/>
              </a:rPr>
              <a:t>Priorix</a:t>
            </a:r>
            <a:r>
              <a:rPr lang="en-GB" sz="2400">
                <a:hlinkClick r:id="rId3"/>
              </a:rPr>
              <a:t> Tetra Powder and solvent for solution for injection in pre-filled syringe - Summary of Product Characteristics (SmPC) - (</a:t>
            </a:r>
            <a:r>
              <a:rPr lang="en-GB" sz="2400" err="1">
                <a:hlinkClick r:id="rId3"/>
              </a:rPr>
              <a:t>emc</a:t>
            </a:r>
            <a:r>
              <a:rPr lang="en-GB" sz="2400">
                <a:hlinkClick r:id="rId3"/>
              </a:rPr>
              <a:t>) | 101321</a:t>
            </a:r>
            <a:endParaRPr lang="en-GB" sz="2400">
              <a:cs typeface="Arial"/>
            </a:endParaRPr>
          </a:p>
          <a:p>
            <a:pPr lvl="1"/>
            <a:endParaRPr lang="en-GB" sz="2400"/>
          </a:p>
          <a:p>
            <a:pPr marL="1022350" lvl="1" indent="-340360"/>
            <a:r>
              <a:rPr lang="en-GB" sz="2400" err="1"/>
              <a:t>ProQuad</a:t>
            </a:r>
            <a:r>
              <a:rPr lang="en-GB" sz="2400"/>
              <a:t>® (MSD): (</a:t>
            </a:r>
            <a:r>
              <a:rPr lang="en-GB" sz="2400" b="1"/>
              <a:t>contains pork gelatine</a:t>
            </a:r>
            <a:r>
              <a:rPr lang="en-GB" sz="2400"/>
              <a:t>)</a:t>
            </a:r>
            <a:endParaRPr lang="en-GB" sz="2400">
              <a:cs typeface="Arial"/>
            </a:endParaRPr>
          </a:p>
          <a:p>
            <a:pPr marL="1703705" lvl="2" indent="-340360"/>
            <a:r>
              <a:rPr lang="en-GB" sz="2400"/>
              <a:t>Patient information leaflet: </a:t>
            </a:r>
            <a:r>
              <a:rPr lang="en-GB" sz="2400" err="1">
                <a:ea typeface="+mn-lt"/>
                <a:cs typeface="+mn-lt"/>
                <a:hlinkClick r:id="rId4"/>
              </a:rPr>
              <a:t>ProQuad</a:t>
            </a:r>
            <a:r>
              <a:rPr lang="en-GB" sz="2400">
                <a:ea typeface="+mn-lt"/>
                <a:cs typeface="+mn-lt"/>
                <a:hlinkClick r:id="rId4"/>
              </a:rPr>
              <a:t> powder and solvent for suspension for injection in a pre-filled syringe - Patient Information Leaflet (PIL) - (</a:t>
            </a:r>
            <a:r>
              <a:rPr lang="en-GB" sz="2400" err="1">
                <a:ea typeface="+mn-lt"/>
                <a:cs typeface="+mn-lt"/>
                <a:hlinkClick r:id="rId4"/>
              </a:rPr>
              <a:t>emc</a:t>
            </a:r>
            <a:r>
              <a:rPr lang="en-GB" sz="2400">
                <a:ea typeface="+mn-lt"/>
                <a:cs typeface="+mn-lt"/>
                <a:hlinkClick r:id="rId4"/>
              </a:rPr>
              <a:t>) | 101444</a:t>
            </a:r>
            <a:endParaRPr lang="en-GB" sz="2400" strike="sngStrike">
              <a:ea typeface="+mn-lt"/>
              <a:cs typeface="+mn-lt"/>
            </a:endParaRPr>
          </a:p>
          <a:p>
            <a:pPr marL="1703705" lvl="2" indent="-340360"/>
            <a:r>
              <a:rPr lang="en-GB" sz="2400"/>
              <a:t>Information for healthcare professionals (SmPC):</a:t>
            </a:r>
            <a:r>
              <a:rPr lang="en-GB" sz="2400" err="1">
                <a:ea typeface="+mn-lt"/>
                <a:cs typeface="+mn-lt"/>
                <a:hlinkClick r:id="rId5"/>
              </a:rPr>
              <a:t>ProQuad</a:t>
            </a:r>
            <a:r>
              <a:rPr lang="en-GB" sz="2400">
                <a:ea typeface="+mn-lt"/>
                <a:cs typeface="+mn-lt"/>
                <a:hlinkClick r:id="rId5"/>
              </a:rPr>
              <a:t> powder and solvent for suspension for injection in a pre-filled syringe - Summary of Product Characteristics (SmPC) - (</a:t>
            </a:r>
            <a:r>
              <a:rPr lang="en-GB" sz="2400" err="1">
                <a:ea typeface="+mn-lt"/>
                <a:cs typeface="+mn-lt"/>
                <a:hlinkClick r:id="rId5"/>
              </a:rPr>
              <a:t>emc</a:t>
            </a:r>
            <a:r>
              <a:rPr lang="en-GB" sz="2400">
                <a:ea typeface="+mn-lt"/>
                <a:cs typeface="+mn-lt"/>
                <a:hlinkClick r:id="rId5"/>
              </a:rPr>
              <a:t>) | 101444</a:t>
            </a:r>
            <a:r>
              <a:rPr lang="en-GB" sz="2400"/>
              <a:t> </a:t>
            </a:r>
            <a:endParaRPr lang="en-GB" sz="2400" strike="sngStrike">
              <a:cs typeface="Arial"/>
            </a:endParaRPr>
          </a:p>
          <a:p>
            <a:pPr marL="340360" indent="-340360"/>
            <a:r>
              <a:rPr lang="en-GB" sz="2400" err="1"/>
              <a:t>ProQuad</a:t>
            </a:r>
            <a:r>
              <a:rPr lang="en-GB" sz="2400"/>
              <a:t>® and </a:t>
            </a:r>
            <a:r>
              <a:rPr lang="en-GB" sz="2400" err="1"/>
              <a:t>Priorix</a:t>
            </a:r>
            <a:r>
              <a:rPr lang="en-GB" sz="2400"/>
              <a:t>-Tetra® are live attenuated vaccines. As the vaccine contains weakened forms of the viruses, it does not cause the diseases</a:t>
            </a:r>
            <a:endParaRPr lang="en-GB" sz="2400">
              <a:cs typeface="Arial"/>
            </a:endParaRPr>
          </a:p>
          <a:p>
            <a:pPr marL="340360" indent="-340360"/>
            <a:r>
              <a:rPr lang="en-GB" sz="2400"/>
              <a:t>the vaccines are considered clinically equivalent and interchangeable, although </a:t>
            </a:r>
            <a:r>
              <a:rPr lang="en-GB" sz="2400" err="1"/>
              <a:t>Priorix</a:t>
            </a:r>
            <a:r>
              <a:rPr lang="en-GB" sz="2400"/>
              <a:t>-Tetra® should be offered to children whose parents/guardians do not wish them to receive a vaccine containing pork gelatine</a:t>
            </a:r>
            <a:endParaRPr lang="en-GB" sz="2400">
              <a:cs typeface="Arial"/>
            </a:endParaRPr>
          </a:p>
          <a:p>
            <a:pPr marL="340360" indent="-340360"/>
            <a:r>
              <a:rPr lang="en-GB" sz="2400"/>
              <a:t>guidance in the Green Book supersedes the summary of product characteristics (SmPC)</a:t>
            </a:r>
            <a:r>
              <a:rPr lang="en-GB" sz="2400">
                <a:hlinkClick r:id="rId6"/>
              </a:rPr>
              <a:t> Varicella: the green book, chapter 34 - GOV.UK</a:t>
            </a:r>
            <a:endParaRPr lang="en-GB" sz="2400">
              <a:cs typeface="Arial"/>
            </a:endParaRPr>
          </a:p>
          <a:p>
            <a:pPr marL="340360" indent="-340360"/>
            <a:r>
              <a:rPr lang="en-GB" sz="2400">
                <a:cs typeface="Arial"/>
              </a:rPr>
              <a:t>a downloadable resource which describes how and why pork gelatine is used in vaccines can be found here: </a:t>
            </a:r>
            <a:r>
              <a:rPr lang="en-GB" sz="2400">
                <a:hlinkClick r:id="rId7"/>
              </a:rPr>
              <a:t>Vaccines and pork gelatine - Public Health Wales</a:t>
            </a:r>
            <a:endParaRPr lang="en-GB" sz="2400">
              <a:cs typeface="Arial"/>
            </a:endParaRPr>
          </a:p>
          <a:p>
            <a:endParaRPr lang="en-GB" sz="2400">
              <a:cs typeface="Arial"/>
            </a:endParaRPr>
          </a:p>
          <a:p>
            <a:pPr marL="0" indent="0">
              <a:buNone/>
            </a:pPr>
            <a:endParaRPr lang="en-GB" sz="3000"/>
          </a:p>
          <a:p>
            <a:pPr lvl="1"/>
            <a:endParaRPr lang="en-GB" sz="2400"/>
          </a:p>
        </p:txBody>
      </p:sp>
      <p:sp>
        <p:nvSpPr>
          <p:cNvPr id="5" name="Slide Number Placeholder 4">
            <a:extLst>
              <a:ext uri="{FF2B5EF4-FFF2-40B4-BE49-F238E27FC236}">
                <a16:creationId xmlns:a16="http://schemas.microsoft.com/office/drawing/2014/main" id="{92027A02-C33E-501D-02E9-779E600099CD}"/>
              </a:ext>
            </a:extLst>
          </p:cNvPr>
          <p:cNvSpPr>
            <a:spLocks noGrp="1"/>
          </p:cNvSpPr>
          <p:nvPr>
            <p:ph type="sldNum" sz="quarter" idx="12"/>
          </p:nvPr>
        </p:nvSpPr>
        <p:spPr/>
        <p:txBody>
          <a:bodyPr/>
          <a:lstStyle/>
          <a:p>
            <a:fld id="{561D0CCE-8DCC-44DC-A653-AE62B1D84A52}" type="slidenum">
              <a:rPr lang="en-GB" smtClean="0"/>
              <a:pPr/>
              <a:t>20</a:t>
            </a:fld>
            <a:endParaRPr lang="en-GB"/>
          </a:p>
        </p:txBody>
      </p:sp>
    </p:spTree>
    <p:extLst>
      <p:ext uri="{BB962C8B-B14F-4D97-AF65-F5344CB8AC3E}">
        <p14:creationId xmlns:p14="http://schemas.microsoft.com/office/powerpoint/2010/main" val="3126338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3396-8430-6609-DA8E-A679FB0C9DFC}"/>
              </a:ext>
            </a:extLst>
          </p:cNvPr>
          <p:cNvSpPr>
            <a:spLocks noGrp="1"/>
          </p:cNvSpPr>
          <p:nvPr>
            <p:ph type="title"/>
          </p:nvPr>
        </p:nvSpPr>
        <p:spPr>
          <a:xfrm>
            <a:off x="1257300" y="579439"/>
            <a:ext cx="5276850" cy="1027509"/>
          </a:xfrm>
        </p:spPr>
        <p:txBody>
          <a:bodyPr anchor="ctr">
            <a:normAutofit/>
          </a:bodyPr>
          <a:lstStyle/>
          <a:p>
            <a:r>
              <a:rPr lang="en-GB" b="1"/>
              <a:t>ProQuad®</a:t>
            </a:r>
          </a:p>
        </p:txBody>
      </p:sp>
      <p:sp>
        <p:nvSpPr>
          <p:cNvPr id="3" name="Content Placeholder 2">
            <a:extLst>
              <a:ext uri="{FF2B5EF4-FFF2-40B4-BE49-F238E27FC236}">
                <a16:creationId xmlns:a16="http://schemas.microsoft.com/office/drawing/2014/main" id="{D8A095DD-6BB1-E508-6714-10F9D8928B70}"/>
              </a:ext>
            </a:extLst>
          </p:cNvPr>
          <p:cNvSpPr>
            <a:spLocks noGrp="1"/>
          </p:cNvSpPr>
          <p:nvPr>
            <p:ph idx="1"/>
          </p:nvPr>
        </p:nvSpPr>
        <p:spPr>
          <a:xfrm>
            <a:off x="590552" y="2102247"/>
            <a:ext cx="10972800" cy="6425805"/>
          </a:xfrm>
        </p:spPr>
        <p:txBody>
          <a:bodyPr lIns="137160" tIns="68580" rIns="137160" bIns="68580" anchor="t">
            <a:normAutofit/>
          </a:bodyPr>
          <a:lstStyle/>
          <a:p>
            <a:r>
              <a:rPr lang="en-GB" sz="2400" b="1"/>
              <a:t>pack size: Single</a:t>
            </a:r>
            <a:r>
              <a:rPr lang="en-GB" sz="2400"/>
              <a:t> dose packs. 1 x pre-filled syringe containing solvent + 1 vial of powder + 2 unattached needles. One reconstituted dose is</a:t>
            </a:r>
            <a:r>
              <a:rPr lang="en-GB" sz="2400" b="1"/>
              <a:t> 0.5ml </a:t>
            </a:r>
          </a:p>
          <a:p>
            <a:r>
              <a:rPr lang="en-GB" sz="2400" b="1"/>
              <a:t>pack dimension: </a:t>
            </a:r>
            <a:r>
              <a:rPr lang="en-GB" sz="2400"/>
              <a:t>150 (H) x 47 (W) x 28 mm (D)</a:t>
            </a:r>
            <a:endParaRPr lang="en-GB" sz="2400">
              <a:cs typeface="Arial"/>
            </a:endParaRPr>
          </a:p>
          <a:p>
            <a:r>
              <a:rPr lang="en-GB" sz="2400"/>
              <a:t>in addition to the live attenuated viruses, ProQuad® contains:</a:t>
            </a:r>
            <a:endParaRPr lang="en-GB" sz="2400">
              <a:cs typeface="Arial"/>
            </a:endParaRPr>
          </a:p>
          <a:p>
            <a:pPr marL="685800" lvl="1" indent="0">
              <a:buNone/>
            </a:pPr>
            <a:r>
              <a:rPr lang="en-GB" sz="1800"/>
              <a:t>Sucrose		Sodium bicarbonate 	Neomycin</a:t>
            </a:r>
            <a:endParaRPr lang="en-GB" sz="1800">
              <a:cs typeface="Arial"/>
            </a:endParaRPr>
          </a:p>
          <a:p>
            <a:pPr marL="685800" lvl="1" indent="0">
              <a:buNone/>
            </a:pPr>
            <a:r>
              <a:rPr lang="en-GB" sz="1800"/>
              <a:t>Hydrolysed </a:t>
            </a:r>
            <a:r>
              <a:rPr lang="en-GB" sz="1800" err="1"/>
              <a:t>gelatin</a:t>
            </a:r>
            <a:r>
              <a:rPr lang="en-GB" sz="1800"/>
              <a:t>		Potassium phosphate	Phenol red</a:t>
            </a:r>
            <a:endParaRPr lang="en-GB" sz="1800">
              <a:cs typeface="Arial"/>
            </a:endParaRPr>
          </a:p>
          <a:p>
            <a:pPr marL="685800" lvl="1" indent="0">
              <a:buNone/>
            </a:pPr>
            <a:r>
              <a:rPr lang="en-GB" sz="1800"/>
              <a:t>Sodium chloride		Potassium chloride	Hydrochloric acid (to adjust pH)</a:t>
            </a:r>
            <a:endParaRPr lang="en-GB" sz="1800">
              <a:cs typeface="Arial"/>
            </a:endParaRPr>
          </a:p>
          <a:p>
            <a:pPr marL="685800" lvl="1" indent="0">
              <a:buNone/>
            </a:pPr>
            <a:r>
              <a:rPr lang="en-GB" sz="1800"/>
              <a:t>Sorbitol (E420)		Medium 199 with Hanks’ Salts Sodium hydroxide (to adjust pH)</a:t>
            </a:r>
            <a:endParaRPr lang="en-GB" sz="1800">
              <a:cs typeface="Arial"/>
            </a:endParaRPr>
          </a:p>
          <a:p>
            <a:pPr marL="685800" lvl="1" indent="0">
              <a:buNone/>
            </a:pPr>
            <a:r>
              <a:rPr lang="en-GB" sz="1800"/>
              <a:t>Monosodium glutamate  	Minimum Essential Medium, Eagle</a:t>
            </a:r>
            <a:endParaRPr lang="en-GB" sz="1800">
              <a:cs typeface="Arial"/>
            </a:endParaRPr>
          </a:p>
          <a:p>
            <a:pPr marL="685800" lvl="1" indent="0">
              <a:buNone/>
            </a:pPr>
            <a:r>
              <a:rPr lang="en-GB" sz="1800"/>
              <a:t>Sodium phosphate</a:t>
            </a:r>
            <a:endParaRPr lang="en-GB" sz="1800">
              <a:cs typeface="Arial"/>
            </a:endParaRPr>
          </a:p>
          <a:p>
            <a:r>
              <a:rPr lang="en-GB" sz="2400"/>
              <a:t>the solvent is water for injections</a:t>
            </a:r>
            <a:endParaRPr lang="en-GB" sz="2400">
              <a:cs typeface="Arial"/>
            </a:endParaRPr>
          </a:p>
          <a:p>
            <a:r>
              <a:rPr lang="en-GB" sz="2400" b="1"/>
              <a:t>ProQuad® contains pork gelatine</a:t>
            </a:r>
            <a:endParaRPr lang="en-GB" sz="2400" b="1">
              <a:cs typeface="Arial"/>
            </a:endParaRPr>
          </a:p>
          <a:p>
            <a:r>
              <a:rPr lang="en-GB" sz="2400" err="1"/>
              <a:t>Priorix</a:t>
            </a:r>
            <a:r>
              <a:rPr lang="en-GB" sz="2400"/>
              <a:t>-Tetra® should be offered to children whose parents or guardians do not wish them to receive a vaccine containing pork gelatine</a:t>
            </a:r>
            <a:endParaRPr lang="en-GB" sz="2400">
              <a:cs typeface="Arial"/>
            </a:endParaRPr>
          </a:p>
          <a:p>
            <a:pPr marL="685800" lvl="1" indent="0">
              <a:buNone/>
            </a:pPr>
            <a:r>
              <a:rPr lang="en-GB" sz="1650"/>
              <a:t>		</a:t>
            </a:r>
            <a:endParaRPr lang="en-GB" sz="1650">
              <a:cs typeface="Arial"/>
            </a:endParaRPr>
          </a:p>
          <a:p>
            <a:endParaRPr lang="en-GB" sz="1650"/>
          </a:p>
          <a:p>
            <a:endParaRPr lang="en-GB" sz="1650"/>
          </a:p>
        </p:txBody>
      </p:sp>
      <p:sp>
        <p:nvSpPr>
          <p:cNvPr id="5" name="Slide Number Placeholder 4">
            <a:extLst>
              <a:ext uri="{FF2B5EF4-FFF2-40B4-BE49-F238E27FC236}">
                <a16:creationId xmlns:a16="http://schemas.microsoft.com/office/drawing/2014/main" id="{021E732D-A126-6B18-2EE0-4F95AEA2D8C8}"/>
              </a:ext>
            </a:extLst>
          </p:cNvPr>
          <p:cNvSpPr>
            <a:spLocks noGrp="1"/>
          </p:cNvSpPr>
          <p:nvPr>
            <p:ph type="sldNum" sz="quarter" idx="12"/>
          </p:nvPr>
        </p:nvSpPr>
        <p:spPr>
          <a:xfrm>
            <a:off x="5408195" y="9625554"/>
            <a:ext cx="4114800" cy="547688"/>
          </a:xfrm>
        </p:spPr>
        <p:txBody>
          <a:bodyPr>
            <a:normAutofit/>
          </a:bodyPr>
          <a:lstStyle/>
          <a:p>
            <a:pPr>
              <a:lnSpc>
                <a:spcPct val="90000"/>
              </a:lnSpc>
              <a:spcAft>
                <a:spcPts val="900"/>
              </a:spcAft>
            </a:pPr>
            <a:fld id="{561D0CCE-8DCC-44DC-A653-AE62B1D84A52}" type="slidenum">
              <a:rPr lang="en-GB" smtClean="0"/>
              <a:pPr>
                <a:lnSpc>
                  <a:spcPct val="90000"/>
                </a:lnSpc>
                <a:spcAft>
                  <a:spcPts val="900"/>
                </a:spcAft>
              </a:pPr>
              <a:t>21</a:t>
            </a:fld>
            <a:endParaRPr lang="en-GB"/>
          </a:p>
        </p:txBody>
      </p:sp>
      <p:pic>
        <p:nvPicPr>
          <p:cNvPr id="7" name="Picture 6" descr="A syringe and vials next to a box&#10;&#10;AI-generated content may be incorrect.">
            <a:extLst>
              <a:ext uri="{FF2B5EF4-FFF2-40B4-BE49-F238E27FC236}">
                <a16:creationId xmlns:a16="http://schemas.microsoft.com/office/drawing/2014/main" id="{73D313E3-CDEE-3139-AE45-31F33E9885B1}"/>
              </a:ext>
            </a:extLst>
          </p:cNvPr>
          <p:cNvPicPr>
            <a:picLocks noChangeAspect="1"/>
          </p:cNvPicPr>
          <p:nvPr/>
        </p:nvPicPr>
        <p:blipFill>
          <a:blip r:embed="rId3" cstate="print">
            <a:extLst>
              <a:ext uri="{28A0092B-C50C-407E-A947-70E740481C1C}">
                <a14:useLocalDpi xmlns:a14="http://schemas.microsoft.com/office/drawing/2010/main" val="0"/>
              </a:ext>
            </a:extLst>
          </a:blip>
          <a:srcRect l="6717" r="31292" b="1"/>
          <a:stretch>
            <a:fillRect/>
          </a:stretch>
        </p:blipFill>
        <p:spPr>
          <a:xfrm>
            <a:off x="12107827" y="2235597"/>
            <a:ext cx="5589623" cy="4711304"/>
          </a:xfrm>
          <a:prstGeom prst="rect">
            <a:avLst/>
          </a:prstGeom>
          <a:noFill/>
        </p:spPr>
      </p:pic>
      <p:sp>
        <p:nvSpPr>
          <p:cNvPr id="6" name="TextBox 5">
            <a:extLst>
              <a:ext uri="{FF2B5EF4-FFF2-40B4-BE49-F238E27FC236}">
                <a16:creationId xmlns:a16="http://schemas.microsoft.com/office/drawing/2014/main" id="{418E44EF-7CC4-9D4A-A11C-730DB0A5D102}"/>
              </a:ext>
            </a:extLst>
          </p:cNvPr>
          <p:cNvSpPr txBox="1"/>
          <p:nvPr/>
        </p:nvSpPr>
        <p:spPr>
          <a:xfrm>
            <a:off x="12107827" y="6975475"/>
            <a:ext cx="3565562" cy="369332"/>
          </a:xfrm>
          <a:prstGeom prst="rect">
            <a:avLst/>
          </a:prstGeom>
          <a:noFill/>
        </p:spPr>
        <p:txBody>
          <a:bodyPr wrap="square" rtlCol="0">
            <a:spAutoFit/>
          </a:bodyPr>
          <a:lstStyle/>
          <a:p>
            <a:r>
              <a:rPr lang="en-GB" sz="1800"/>
              <a:t>Image source: MSD</a:t>
            </a:r>
          </a:p>
        </p:txBody>
      </p:sp>
    </p:spTree>
    <p:extLst>
      <p:ext uri="{BB962C8B-B14F-4D97-AF65-F5344CB8AC3E}">
        <p14:creationId xmlns:p14="http://schemas.microsoft.com/office/powerpoint/2010/main" val="3564472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874C4-AA02-552F-3569-E2013F074E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A38574-FCA0-F019-67E0-09E4ACC57FBA}"/>
              </a:ext>
            </a:extLst>
          </p:cNvPr>
          <p:cNvSpPr>
            <a:spLocks noGrp="1"/>
          </p:cNvSpPr>
          <p:nvPr>
            <p:ph type="title"/>
          </p:nvPr>
        </p:nvSpPr>
        <p:spPr>
          <a:xfrm>
            <a:off x="905607" y="544634"/>
            <a:ext cx="17382393" cy="1017344"/>
          </a:xfrm>
        </p:spPr>
        <p:txBody>
          <a:bodyPr/>
          <a:lstStyle/>
          <a:p>
            <a:r>
              <a:rPr lang="en-GB" sz="6000" b="1"/>
              <a:t>Preparation and administration of ProQuad®</a:t>
            </a:r>
          </a:p>
        </p:txBody>
      </p:sp>
      <p:sp>
        <p:nvSpPr>
          <p:cNvPr id="3" name="Content Placeholder 2">
            <a:extLst>
              <a:ext uri="{FF2B5EF4-FFF2-40B4-BE49-F238E27FC236}">
                <a16:creationId xmlns:a16="http://schemas.microsoft.com/office/drawing/2014/main" id="{2E35A875-D9F0-8C89-B5CA-29BC48D99D0C}"/>
              </a:ext>
            </a:extLst>
          </p:cNvPr>
          <p:cNvSpPr>
            <a:spLocks noGrp="1"/>
          </p:cNvSpPr>
          <p:nvPr>
            <p:ph idx="1"/>
          </p:nvPr>
        </p:nvSpPr>
        <p:spPr>
          <a:xfrm>
            <a:off x="1257300" y="1737458"/>
            <a:ext cx="15773400" cy="7559738"/>
          </a:xfrm>
        </p:spPr>
        <p:txBody>
          <a:bodyPr lIns="137160" tIns="68580" rIns="137160" bIns="68580" anchor="t"/>
          <a:lstStyle/>
          <a:p>
            <a:r>
              <a:rPr lang="en-GB" sz="3000"/>
              <a:t>powder in a vial, with a solvent for solution in a pre-filled syringe</a:t>
            </a:r>
          </a:p>
          <a:p>
            <a:r>
              <a:rPr lang="en-GB" sz="3000" b="1"/>
              <a:t>before reconstitution</a:t>
            </a:r>
            <a:r>
              <a:rPr lang="en-GB" sz="3000"/>
              <a:t>: powder is a </a:t>
            </a:r>
            <a:r>
              <a:rPr lang="en-GB" sz="3000">
                <a:ea typeface="+mn-lt"/>
                <a:cs typeface="+mn-lt"/>
              </a:rPr>
              <a:t>before reconstitution the lyophilised powder (or “compact crystalline cake / plug”) is described as </a:t>
            </a:r>
            <a:r>
              <a:rPr lang="en-GB" sz="3000" b="1">
                <a:ea typeface="+mn-lt"/>
                <a:cs typeface="+mn-lt"/>
              </a:rPr>
              <a:t>white to pale yellow</a:t>
            </a:r>
            <a:r>
              <a:rPr lang="en-GB" sz="3000">
                <a:ea typeface="+mn-lt"/>
                <a:cs typeface="+mn-lt"/>
              </a:rPr>
              <a:t> (or “white to pale yellow compact crystalline plug/cake”)</a:t>
            </a:r>
            <a:endParaRPr lang="en-GB" sz="3000">
              <a:cs typeface="Arial"/>
            </a:endParaRPr>
          </a:p>
          <a:p>
            <a:r>
              <a:rPr lang="en-GB" sz="3000" b="1"/>
              <a:t>solvent: </a:t>
            </a:r>
            <a:r>
              <a:rPr lang="en-GB" sz="3000"/>
              <a:t>clear, colourless liquid</a:t>
            </a:r>
            <a:endParaRPr lang="en-GB" sz="3000">
              <a:cs typeface="Arial"/>
            </a:endParaRPr>
          </a:p>
          <a:p>
            <a:r>
              <a:rPr lang="en-GB" sz="3000" b="1"/>
              <a:t>reconstitute vaccine: </a:t>
            </a:r>
            <a:endParaRPr lang="en-GB" sz="3000" b="1">
              <a:cs typeface="Arial"/>
            </a:endParaRPr>
          </a:p>
          <a:p>
            <a:pPr lvl="1"/>
            <a:r>
              <a:rPr lang="en-GB" sz="2400"/>
              <a:t>by adding entire contents of pre-filled syringe of solvent to the vial containing the powder</a:t>
            </a:r>
            <a:endParaRPr lang="en-GB" sz="2400">
              <a:cs typeface="Arial"/>
            </a:endParaRPr>
          </a:p>
          <a:p>
            <a:pPr lvl="1"/>
            <a:r>
              <a:rPr lang="en-GB" sz="2400"/>
              <a:t>inspect the reconstituted vaccine. Its colour should become a </a:t>
            </a:r>
            <a:r>
              <a:rPr lang="en-GB" sz="2400">
                <a:ea typeface="+mn-lt"/>
                <a:cs typeface="+mn-lt"/>
              </a:rPr>
              <a:t>clear pale yellow to light pink liquid</a:t>
            </a:r>
          </a:p>
          <a:p>
            <a:pPr lvl="1"/>
            <a:r>
              <a:rPr lang="en-GB" sz="2400"/>
              <a:t>it may contain translucent product-related particulates, which is normal for this vaccine, but if the vaccine presents with other colouration or contains other particulate matter, do not administer</a:t>
            </a:r>
            <a:endParaRPr lang="en-GB" sz="2400">
              <a:cs typeface="Arial"/>
            </a:endParaRPr>
          </a:p>
          <a:p>
            <a:endParaRPr lang="en-GB" sz="3000"/>
          </a:p>
        </p:txBody>
      </p:sp>
      <p:sp>
        <p:nvSpPr>
          <p:cNvPr id="5" name="Slide Number Placeholder 4">
            <a:extLst>
              <a:ext uri="{FF2B5EF4-FFF2-40B4-BE49-F238E27FC236}">
                <a16:creationId xmlns:a16="http://schemas.microsoft.com/office/drawing/2014/main" id="{1974C90A-C428-D02F-A13A-75CFD084A5FE}"/>
              </a:ext>
            </a:extLst>
          </p:cNvPr>
          <p:cNvSpPr>
            <a:spLocks noGrp="1"/>
          </p:cNvSpPr>
          <p:nvPr>
            <p:ph type="sldNum" sz="quarter" idx="12"/>
          </p:nvPr>
        </p:nvSpPr>
        <p:spPr/>
        <p:txBody>
          <a:bodyPr/>
          <a:lstStyle/>
          <a:p>
            <a:fld id="{561D0CCE-8DCC-44DC-A653-AE62B1D84A52}" type="slidenum">
              <a:rPr lang="en-GB" smtClean="0"/>
              <a:pPr/>
              <a:t>22</a:t>
            </a:fld>
            <a:endParaRPr lang="en-GB"/>
          </a:p>
        </p:txBody>
      </p:sp>
    </p:spTree>
    <p:extLst>
      <p:ext uri="{BB962C8B-B14F-4D97-AF65-F5344CB8AC3E}">
        <p14:creationId xmlns:p14="http://schemas.microsoft.com/office/powerpoint/2010/main" val="672752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B964D-41D9-A1C3-DCC9-79AB742F78D5}"/>
              </a:ext>
            </a:extLst>
          </p:cNvPr>
          <p:cNvSpPr>
            <a:spLocks noGrp="1"/>
          </p:cNvSpPr>
          <p:nvPr>
            <p:ph type="title"/>
          </p:nvPr>
        </p:nvSpPr>
        <p:spPr>
          <a:xfrm>
            <a:off x="1257300" y="229393"/>
            <a:ext cx="15773400" cy="1988345"/>
          </a:xfrm>
        </p:spPr>
        <p:txBody>
          <a:bodyPr anchor="ctr">
            <a:normAutofit/>
          </a:bodyPr>
          <a:lstStyle/>
          <a:p>
            <a:r>
              <a:rPr lang="en-GB" b="1" err="1"/>
              <a:t>Priorix</a:t>
            </a:r>
            <a:r>
              <a:rPr lang="en-GB" b="1"/>
              <a:t>-Tetra®</a:t>
            </a:r>
          </a:p>
        </p:txBody>
      </p:sp>
      <p:sp>
        <p:nvSpPr>
          <p:cNvPr id="3" name="Content Placeholder 2">
            <a:extLst>
              <a:ext uri="{FF2B5EF4-FFF2-40B4-BE49-F238E27FC236}">
                <a16:creationId xmlns:a16="http://schemas.microsoft.com/office/drawing/2014/main" id="{3EAA1286-EF05-89BD-3B63-9A23A570A56B}"/>
              </a:ext>
            </a:extLst>
          </p:cNvPr>
          <p:cNvSpPr>
            <a:spLocks noGrp="1"/>
          </p:cNvSpPr>
          <p:nvPr>
            <p:ph idx="1"/>
          </p:nvPr>
        </p:nvSpPr>
        <p:spPr>
          <a:xfrm>
            <a:off x="1034415" y="2392761"/>
            <a:ext cx="10841355" cy="6527007"/>
          </a:xfrm>
        </p:spPr>
        <p:txBody>
          <a:bodyPr>
            <a:normAutofit/>
          </a:bodyPr>
          <a:lstStyle/>
          <a:p>
            <a:r>
              <a:rPr lang="en-GB" sz="2250" b="1"/>
              <a:t>pack size: </a:t>
            </a:r>
            <a:r>
              <a:rPr lang="en-GB" sz="2250"/>
              <a:t>10 dose pack. 10 x single dose powder in a vial and 10 x single dose diluent (solvent) in a pre-filled syringe. One reconstituted dose = 0.5ml</a:t>
            </a:r>
          </a:p>
          <a:p>
            <a:r>
              <a:rPr lang="en-GB" sz="2250" b="1"/>
              <a:t>pack dimension: </a:t>
            </a:r>
            <a:r>
              <a:rPr lang="en-GB" sz="2250"/>
              <a:t>142 (H) x 178 (W) x 29 mm (D)</a:t>
            </a:r>
          </a:p>
          <a:p>
            <a:r>
              <a:rPr lang="en-GB" sz="2250"/>
              <a:t>in addition to the live attenuated viruses, </a:t>
            </a:r>
            <a:r>
              <a:rPr lang="en-GB" sz="2250" err="1"/>
              <a:t>Priorix</a:t>
            </a:r>
            <a:r>
              <a:rPr lang="en-GB" sz="2250"/>
              <a:t>-Tetra® contains:</a:t>
            </a:r>
          </a:p>
          <a:p>
            <a:pPr lvl="1"/>
            <a:r>
              <a:rPr lang="en-GB" sz="2250"/>
              <a:t>Amino acids (containing phenylalanine)</a:t>
            </a:r>
          </a:p>
          <a:p>
            <a:pPr lvl="1"/>
            <a:r>
              <a:rPr lang="en-GB" sz="2250"/>
              <a:t>Lactose anhydrous</a:t>
            </a:r>
          </a:p>
          <a:p>
            <a:pPr lvl="1"/>
            <a:r>
              <a:rPr lang="en-GB" sz="2250"/>
              <a:t>Mannitol (E 421)</a:t>
            </a:r>
          </a:p>
          <a:p>
            <a:pPr lvl="1"/>
            <a:r>
              <a:rPr lang="en-GB" sz="2250"/>
              <a:t>Sorbitol (E420)</a:t>
            </a:r>
          </a:p>
          <a:p>
            <a:pPr lvl="1"/>
            <a:r>
              <a:rPr lang="en-GB" sz="2250"/>
              <a:t>Medium 199 (containing phenylalanine, para-aminobenzoic acid, sodium and potassium)</a:t>
            </a:r>
          </a:p>
          <a:p>
            <a:pPr lvl="1"/>
            <a:r>
              <a:rPr lang="en-GB" sz="2250"/>
              <a:t>Contains a trace amount of neomycin</a:t>
            </a:r>
          </a:p>
          <a:p>
            <a:r>
              <a:rPr lang="en-GB" sz="2250"/>
              <a:t>the solvent is water for injections</a:t>
            </a:r>
          </a:p>
          <a:p>
            <a:r>
              <a:rPr lang="en-GB" sz="2250" b="1" err="1"/>
              <a:t>Priorix</a:t>
            </a:r>
            <a:r>
              <a:rPr lang="en-GB" sz="2250" b="1"/>
              <a:t>-Tetra® does not contain pork gelatine</a:t>
            </a:r>
          </a:p>
          <a:p>
            <a:r>
              <a:rPr lang="en-GB" sz="2250"/>
              <a:t>this MMRV vaccine should be offered to children whose parents or carers do not wish them to receive a vaccine containing pork gelatine</a:t>
            </a:r>
          </a:p>
          <a:p>
            <a:endParaRPr lang="en-GB" sz="2250"/>
          </a:p>
        </p:txBody>
      </p:sp>
      <p:sp>
        <p:nvSpPr>
          <p:cNvPr id="5" name="Slide Number Placeholder 4">
            <a:extLst>
              <a:ext uri="{FF2B5EF4-FFF2-40B4-BE49-F238E27FC236}">
                <a16:creationId xmlns:a16="http://schemas.microsoft.com/office/drawing/2014/main" id="{12B59F7B-77ED-61BB-3BF1-00A6964485C5}"/>
              </a:ext>
            </a:extLst>
          </p:cNvPr>
          <p:cNvSpPr>
            <a:spLocks noGrp="1"/>
          </p:cNvSpPr>
          <p:nvPr>
            <p:ph type="sldNum" sz="quarter" idx="12"/>
          </p:nvPr>
        </p:nvSpPr>
        <p:spPr>
          <a:xfrm>
            <a:off x="5456321" y="9573419"/>
            <a:ext cx="4114800" cy="547688"/>
          </a:xfrm>
        </p:spPr>
        <p:txBody>
          <a:bodyPr>
            <a:normAutofit/>
          </a:bodyPr>
          <a:lstStyle/>
          <a:p>
            <a:pPr>
              <a:lnSpc>
                <a:spcPct val="90000"/>
              </a:lnSpc>
              <a:spcAft>
                <a:spcPts val="900"/>
              </a:spcAft>
            </a:pPr>
            <a:fld id="{561D0CCE-8DCC-44DC-A653-AE62B1D84A52}" type="slidenum">
              <a:rPr lang="en-GB" smtClean="0"/>
              <a:pPr>
                <a:lnSpc>
                  <a:spcPct val="90000"/>
                </a:lnSpc>
                <a:spcAft>
                  <a:spcPts val="900"/>
                </a:spcAft>
              </a:pPr>
              <a:t>23</a:t>
            </a:fld>
            <a:endParaRPr lang="en-GB"/>
          </a:p>
        </p:txBody>
      </p:sp>
      <p:pic>
        <p:nvPicPr>
          <p:cNvPr id="7" name="Picture 6" descr="A box with syringes and vials&#10;&#10;AI-generated content may be incorrect.">
            <a:extLst>
              <a:ext uri="{FF2B5EF4-FFF2-40B4-BE49-F238E27FC236}">
                <a16:creationId xmlns:a16="http://schemas.microsoft.com/office/drawing/2014/main" id="{13D2A16E-A673-3543-415E-FE2027E1A217}"/>
              </a:ext>
            </a:extLst>
          </p:cNvPr>
          <p:cNvPicPr>
            <a:picLocks noChangeAspect="1"/>
          </p:cNvPicPr>
          <p:nvPr/>
        </p:nvPicPr>
        <p:blipFill>
          <a:blip r:embed="rId3" cstate="print">
            <a:extLst>
              <a:ext uri="{28A0092B-C50C-407E-A947-70E740481C1C}">
                <a14:useLocalDpi xmlns:a14="http://schemas.microsoft.com/office/drawing/2010/main" val="0"/>
              </a:ext>
            </a:extLst>
          </a:blip>
          <a:srcRect l="20223" r="26386" b="-3"/>
          <a:stretch>
            <a:fillRect/>
          </a:stretch>
        </p:blipFill>
        <p:spPr>
          <a:xfrm>
            <a:off x="12915901" y="2217738"/>
            <a:ext cx="4646294" cy="6527007"/>
          </a:xfrm>
          <a:prstGeom prst="rect">
            <a:avLst/>
          </a:prstGeom>
          <a:noFill/>
        </p:spPr>
      </p:pic>
      <p:sp>
        <p:nvSpPr>
          <p:cNvPr id="6" name="TextBox 5">
            <a:extLst>
              <a:ext uri="{FF2B5EF4-FFF2-40B4-BE49-F238E27FC236}">
                <a16:creationId xmlns:a16="http://schemas.microsoft.com/office/drawing/2014/main" id="{9728EE9F-4A77-6AA0-6AEE-535369584A03}"/>
              </a:ext>
            </a:extLst>
          </p:cNvPr>
          <p:cNvSpPr txBox="1"/>
          <p:nvPr/>
        </p:nvSpPr>
        <p:spPr>
          <a:xfrm>
            <a:off x="13144500" y="8919768"/>
            <a:ext cx="2198038" cy="369332"/>
          </a:xfrm>
          <a:prstGeom prst="rect">
            <a:avLst/>
          </a:prstGeom>
          <a:noFill/>
        </p:spPr>
        <p:txBody>
          <a:bodyPr wrap="none" rtlCol="0">
            <a:spAutoFit/>
          </a:bodyPr>
          <a:lstStyle/>
          <a:p>
            <a:r>
              <a:rPr lang="en-GB" sz="1800"/>
              <a:t>Image source: GSK</a:t>
            </a:r>
          </a:p>
        </p:txBody>
      </p:sp>
    </p:spTree>
    <p:extLst>
      <p:ext uri="{BB962C8B-B14F-4D97-AF65-F5344CB8AC3E}">
        <p14:creationId xmlns:p14="http://schemas.microsoft.com/office/powerpoint/2010/main" val="1709763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4D1D2-19F3-4269-E6D8-DE990489C7C4}"/>
              </a:ext>
            </a:extLst>
          </p:cNvPr>
          <p:cNvSpPr>
            <a:spLocks noGrp="1"/>
          </p:cNvSpPr>
          <p:nvPr>
            <p:ph type="title"/>
          </p:nvPr>
        </p:nvSpPr>
        <p:spPr>
          <a:xfrm>
            <a:off x="1257300" y="579438"/>
            <a:ext cx="15773400" cy="1244706"/>
          </a:xfrm>
        </p:spPr>
        <p:txBody>
          <a:bodyPr lIns="137160" tIns="68580" rIns="137160" bIns="68580" anchor="t"/>
          <a:lstStyle/>
          <a:p>
            <a:r>
              <a:rPr lang="en-GB" b="1" err="1">
                <a:cs typeface="Arial"/>
              </a:rPr>
              <a:t>Priorix</a:t>
            </a:r>
            <a:r>
              <a:rPr lang="en-GB" b="1">
                <a:cs typeface="Arial"/>
              </a:rPr>
              <a:t>-Tetra®</a:t>
            </a:r>
            <a:endParaRPr lang="en-US"/>
          </a:p>
        </p:txBody>
      </p:sp>
      <p:pic>
        <p:nvPicPr>
          <p:cNvPr id="6" name="Content Placeholder 5" descr="A box with syringes and vials&#10;&#10;AI-generated content may be incorrect.">
            <a:extLst>
              <a:ext uri="{FF2B5EF4-FFF2-40B4-BE49-F238E27FC236}">
                <a16:creationId xmlns:a16="http://schemas.microsoft.com/office/drawing/2014/main" id="{1B5EAFF2-FFAD-5A26-02D6-423992A98A5D}"/>
              </a:ext>
            </a:extLst>
          </p:cNvPr>
          <p:cNvPicPr>
            <a:picLocks noGrp="1" noChangeAspect="1"/>
          </p:cNvPicPr>
          <p:nvPr>
            <p:ph idx="1"/>
          </p:nvPr>
        </p:nvPicPr>
        <p:blipFill>
          <a:blip r:embed="rId3"/>
          <a:stretch>
            <a:fillRect/>
          </a:stretch>
        </p:blipFill>
        <p:spPr>
          <a:xfrm>
            <a:off x="1644494" y="2109175"/>
            <a:ext cx="8664314" cy="6527007"/>
          </a:xfrm>
          <a:prstGeom prst="rect">
            <a:avLst/>
          </a:prstGeom>
        </p:spPr>
      </p:pic>
      <p:sp>
        <p:nvSpPr>
          <p:cNvPr id="5" name="Slide Number Placeholder 4">
            <a:extLst>
              <a:ext uri="{FF2B5EF4-FFF2-40B4-BE49-F238E27FC236}">
                <a16:creationId xmlns:a16="http://schemas.microsoft.com/office/drawing/2014/main" id="{F0A9F0D2-E500-E6DA-F91A-10B0204F1735}"/>
              </a:ext>
            </a:extLst>
          </p:cNvPr>
          <p:cNvSpPr>
            <a:spLocks noGrp="1"/>
          </p:cNvSpPr>
          <p:nvPr>
            <p:ph type="sldNum" sz="quarter" idx="12"/>
          </p:nvPr>
        </p:nvSpPr>
        <p:spPr/>
        <p:txBody>
          <a:bodyPr/>
          <a:lstStyle/>
          <a:p>
            <a:fld id="{561D0CCE-8DCC-44DC-A653-AE62B1D84A52}" type="slidenum">
              <a:rPr lang="en-GB" smtClean="0"/>
              <a:pPr/>
              <a:t>24</a:t>
            </a:fld>
            <a:endParaRPr lang="en-GB"/>
          </a:p>
        </p:txBody>
      </p:sp>
      <p:sp>
        <p:nvSpPr>
          <p:cNvPr id="7" name="TextBox 6">
            <a:extLst>
              <a:ext uri="{FF2B5EF4-FFF2-40B4-BE49-F238E27FC236}">
                <a16:creationId xmlns:a16="http://schemas.microsoft.com/office/drawing/2014/main" id="{E56146C1-FB5B-314E-1B72-D9C5FF56198F}"/>
              </a:ext>
            </a:extLst>
          </p:cNvPr>
          <p:cNvSpPr txBox="1"/>
          <p:nvPr/>
        </p:nvSpPr>
        <p:spPr>
          <a:xfrm>
            <a:off x="10796531" y="2600057"/>
            <a:ext cx="6816687" cy="4505464"/>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marL="428625" indent="-428625">
              <a:buFont typeface="Arial"/>
              <a:buChar char="•"/>
            </a:pPr>
            <a:r>
              <a:rPr lang="en-GB" sz="2700">
                <a:latin typeface="Arial"/>
              </a:rPr>
              <a:t>please note that whilst it states</a:t>
            </a:r>
            <a:r>
              <a:rPr lang="en-GB" sz="4059">
                <a:latin typeface="Arial"/>
              </a:rPr>
              <a:t>:</a:t>
            </a:r>
            <a:r>
              <a:rPr lang="en-GB" sz="2700">
                <a:latin typeface="Arial"/>
              </a:rPr>
              <a:t> ‘1 dose 0.5ml’ in the bottom right corner of the box and on the side of the box, this refers to the volume of vaccine (0.5ml) which should be given per dose</a:t>
            </a:r>
            <a:endParaRPr lang="en-US" sz="4059"/>
          </a:p>
          <a:p>
            <a:endParaRPr lang="en-GB" sz="4059">
              <a:latin typeface="Arial"/>
            </a:endParaRPr>
          </a:p>
          <a:p>
            <a:pPr marL="428625" indent="-428625">
              <a:buFont typeface="Arial"/>
              <a:buChar char="•"/>
            </a:pPr>
            <a:r>
              <a:rPr lang="en-GB" sz="2700">
                <a:latin typeface="Arial"/>
              </a:rPr>
              <a:t>the box itself contains 10 doses of MMRV vaccine</a:t>
            </a:r>
            <a:endParaRPr lang="en-GB" sz="2700">
              <a:latin typeface="Arial"/>
              <a:cs typeface="Arial"/>
            </a:endParaRPr>
          </a:p>
          <a:p>
            <a:pPr algn="ctr"/>
            <a:endParaRPr lang="en-US" sz="4059"/>
          </a:p>
        </p:txBody>
      </p:sp>
    </p:spTree>
    <p:extLst>
      <p:ext uri="{BB962C8B-B14F-4D97-AF65-F5344CB8AC3E}">
        <p14:creationId xmlns:p14="http://schemas.microsoft.com/office/powerpoint/2010/main" val="1266430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D0D22-8746-FF48-AE66-B6029E71950A}"/>
              </a:ext>
            </a:extLst>
          </p:cNvPr>
          <p:cNvSpPr>
            <a:spLocks noGrp="1"/>
          </p:cNvSpPr>
          <p:nvPr>
            <p:ph type="title"/>
          </p:nvPr>
        </p:nvSpPr>
        <p:spPr>
          <a:xfrm>
            <a:off x="905608" y="544634"/>
            <a:ext cx="16125092" cy="1017344"/>
          </a:xfrm>
        </p:spPr>
        <p:txBody>
          <a:bodyPr lIns="137160" tIns="68580" rIns="137160" bIns="68580" anchor="t"/>
          <a:lstStyle/>
          <a:p>
            <a:r>
              <a:rPr lang="en-GB" sz="5400" b="1"/>
              <a:t>Preparation and administration of </a:t>
            </a:r>
            <a:r>
              <a:rPr lang="en-GB" sz="5400" b="1" err="1"/>
              <a:t>Priorix</a:t>
            </a:r>
            <a:r>
              <a:rPr lang="en-GB" sz="5400" b="1"/>
              <a:t>-Tetra® </a:t>
            </a:r>
            <a:endParaRPr lang="en-GB" sz="2400" b="1">
              <a:solidFill>
                <a:srgbClr val="FF0000"/>
              </a:solidFill>
              <a:cs typeface="Arial"/>
            </a:endParaRPr>
          </a:p>
        </p:txBody>
      </p:sp>
      <p:sp>
        <p:nvSpPr>
          <p:cNvPr id="3" name="Content Placeholder 2">
            <a:extLst>
              <a:ext uri="{FF2B5EF4-FFF2-40B4-BE49-F238E27FC236}">
                <a16:creationId xmlns:a16="http://schemas.microsoft.com/office/drawing/2014/main" id="{1C0E244A-9D37-2299-529A-C7C1FA90B6F9}"/>
              </a:ext>
            </a:extLst>
          </p:cNvPr>
          <p:cNvSpPr>
            <a:spLocks noGrp="1"/>
          </p:cNvSpPr>
          <p:nvPr>
            <p:ph idx="1"/>
          </p:nvPr>
        </p:nvSpPr>
        <p:spPr>
          <a:xfrm>
            <a:off x="1257300" y="1737458"/>
            <a:ext cx="15773400" cy="7559738"/>
          </a:xfrm>
        </p:spPr>
        <p:txBody>
          <a:bodyPr/>
          <a:lstStyle/>
          <a:p>
            <a:r>
              <a:rPr lang="en-GB" sz="3000"/>
              <a:t>powder in a vial, with a solvent for solution in a pre-filled syringe</a:t>
            </a:r>
          </a:p>
          <a:p>
            <a:r>
              <a:rPr lang="en-GB" sz="3000" b="1"/>
              <a:t>before reconstitution</a:t>
            </a:r>
            <a:r>
              <a:rPr lang="en-GB" sz="3000"/>
              <a:t>: powder is a whitish to slightly pink coloured cake, a portion of which may be yellowish</a:t>
            </a:r>
          </a:p>
          <a:p>
            <a:r>
              <a:rPr lang="en-GB" sz="3000" b="1"/>
              <a:t>solvent: </a:t>
            </a:r>
            <a:r>
              <a:rPr lang="en-GB" sz="3000"/>
              <a:t>clear, colourless liquid</a:t>
            </a:r>
          </a:p>
          <a:p>
            <a:r>
              <a:rPr lang="en-GB" sz="3000" b="1"/>
              <a:t>reconstitute vaccine: </a:t>
            </a:r>
          </a:p>
          <a:p>
            <a:pPr lvl="1"/>
            <a:r>
              <a:rPr lang="en-GB" sz="2400"/>
              <a:t>by adding entire contents of pre-filled syringe of solvent to the vial containing the powder</a:t>
            </a:r>
          </a:p>
          <a:p>
            <a:pPr lvl="1"/>
            <a:r>
              <a:rPr lang="en-GB" sz="2400"/>
              <a:t>inspect the reconstituted vaccine. Its colour may vary from clear peach to fuchsia pink due to minor variations of its pH</a:t>
            </a:r>
          </a:p>
          <a:p>
            <a:pPr lvl="1"/>
            <a:r>
              <a:rPr lang="en-GB" sz="2400"/>
              <a:t>it may contain translucent product-related particulates, which is normal for this vaccine, but if the vaccine presents with other colouration or contains other particulate matter, do not administer</a:t>
            </a:r>
          </a:p>
          <a:p>
            <a:r>
              <a:rPr lang="en-GB" sz="3000"/>
              <a:t>one reconstituted dose is 0.5ml</a:t>
            </a:r>
          </a:p>
        </p:txBody>
      </p:sp>
      <p:sp>
        <p:nvSpPr>
          <p:cNvPr id="5" name="Slide Number Placeholder 4">
            <a:extLst>
              <a:ext uri="{FF2B5EF4-FFF2-40B4-BE49-F238E27FC236}">
                <a16:creationId xmlns:a16="http://schemas.microsoft.com/office/drawing/2014/main" id="{51DA2FF8-1C7D-8BEC-E62B-132AF4490319}"/>
              </a:ext>
            </a:extLst>
          </p:cNvPr>
          <p:cNvSpPr>
            <a:spLocks noGrp="1"/>
          </p:cNvSpPr>
          <p:nvPr>
            <p:ph type="sldNum" sz="quarter" idx="12"/>
          </p:nvPr>
        </p:nvSpPr>
        <p:spPr/>
        <p:txBody>
          <a:bodyPr/>
          <a:lstStyle/>
          <a:p>
            <a:fld id="{561D0CCE-8DCC-44DC-A653-AE62B1D84A52}" type="slidenum">
              <a:rPr lang="en-GB" smtClean="0"/>
              <a:pPr/>
              <a:t>25</a:t>
            </a:fld>
            <a:endParaRPr lang="en-GB"/>
          </a:p>
        </p:txBody>
      </p:sp>
    </p:spTree>
    <p:extLst>
      <p:ext uri="{BB962C8B-B14F-4D97-AF65-F5344CB8AC3E}">
        <p14:creationId xmlns:p14="http://schemas.microsoft.com/office/powerpoint/2010/main" val="2622426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D1F9A-3E78-7218-9610-BD0B4E20AB50}"/>
              </a:ext>
            </a:extLst>
          </p:cNvPr>
          <p:cNvSpPr>
            <a:spLocks noGrp="1"/>
          </p:cNvSpPr>
          <p:nvPr>
            <p:ph type="title"/>
          </p:nvPr>
        </p:nvSpPr>
        <p:spPr>
          <a:xfrm>
            <a:off x="465076" y="468211"/>
            <a:ext cx="17045189" cy="2020541"/>
          </a:xfrm>
        </p:spPr>
        <p:txBody>
          <a:bodyPr/>
          <a:lstStyle/>
          <a:p>
            <a:r>
              <a:rPr lang="en-GB" b="1"/>
              <a:t>MMRV vaccine administration and storage</a:t>
            </a:r>
          </a:p>
        </p:txBody>
      </p:sp>
      <p:sp>
        <p:nvSpPr>
          <p:cNvPr id="3" name="Content Placeholder 2">
            <a:extLst>
              <a:ext uri="{FF2B5EF4-FFF2-40B4-BE49-F238E27FC236}">
                <a16:creationId xmlns:a16="http://schemas.microsoft.com/office/drawing/2014/main" id="{215104DD-F6F6-E340-0554-00E1FD225D2C}"/>
              </a:ext>
            </a:extLst>
          </p:cNvPr>
          <p:cNvSpPr>
            <a:spLocks noGrp="1"/>
          </p:cNvSpPr>
          <p:nvPr>
            <p:ph idx="1"/>
          </p:nvPr>
        </p:nvSpPr>
        <p:spPr/>
        <p:txBody>
          <a:bodyPr/>
          <a:lstStyle/>
          <a:p>
            <a:r>
              <a:rPr lang="en-GB" sz="3000"/>
              <a:t>both vaccines should be stored in a vaccine refrigerator between +2ºC and +8ºC</a:t>
            </a:r>
          </a:p>
          <a:p>
            <a:r>
              <a:rPr lang="en-GB" sz="3000"/>
              <a:t>store them in their original packaging. This is important to ensure that they are protected from light, that their component parts are kept together and for retention of the batch numbers and expiry dates for the entire product, which is printed on the vaccine cartons</a:t>
            </a:r>
          </a:p>
          <a:p>
            <a:r>
              <a:rPr lang="en-GB" sz="3000"/>
              <a:t>once reconstituted, the vaccines should be administered immediately</a:t>
            </a:r>
          </a:p>
          <a:p>
            <a:r>
              <a:rPr lang="en-GB" sz="3000"/>
              <a:t>for the national programme it is recommended that ProQuad® and </a:t>
            </a:r>
            <a:r>
              <a:rPr lang="en-GB" sz="3000" err="1"/>
              <a:t>Priorix</a:t>
            </a:r>
            <a:r>
              <a:rPr lang="en-GB" sz="3000"/>
              <a:t>-Tetra® be administered intramuscularly</a:t>
            </a:r>
          </a:p>
          <a:p>
            <a:r>
              <a:rPr lang="en-GB" sz="3000"/>
              <a:t>they can be administered into the deltoid area of the upper arm, or the anterolateral aspect of the thigh</a:t>
            </a:r>
          </a:p>
        </p:txBody>
      </p:sp>
      <p:sp>
        <p:nvSpPr>
          <p:cNvPr id="5" name="Slide Number Placeholder 4">
            <a:extLst>
              <a:ext uri="{FF2B5EF4-FFF2-40B4-BE49-F238E27FC236}">
                <a16:creationId xmlns:a16="http://schemas.microsoft.com/office/drawing/2014/main" id="{35020099-AD62-B171-DF91-B251D4F92B5B}"/>
              </a:ext>
            </a:extLst>
          </p:cNvPr>
          <p:cNvSpPr>
            <a:spLocks noGrp="1"/>
          </p:cNvSpPr>
          <p:nvPr>
            <p:ph type="sldNum" sz="quarter" idx="12"/>
          </p:nvPr>
        </p:nvSpPr>
        <p:spPr/>
        <p:txBody>
          <a:bodyPr/>
          <a:lstStyle/>
          <a:p>
            <a:fld id="{561D0CCE-8DCC-44DC-A653-AE62B1D84A52}" type="slidenum">
              <a:rPr lang="en-GB" smtClean="0"/>
              <a:pPr/>
              <a:t>26</a:t>
            </a:fld>
            <a:endParaRPr lang="en-GB"/>
          </a:p>
        </p:txBody>
      </p:sp>
    </p:spTree>
    <p:extLst>
      <p:ext uri="{BB962C8B-B14F-4D97-AF65-F5344CB8AC3E}">
        <p14:creationId xmlns:p14="http://schemas.microsoft.com/office/powerpoint/2010/main" val="1416070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9590-7A69-468E-9563-4FE9B6E66FA0}"/>
              </a:ext>
            </a:extLst>
          </p:cNvPr>
          <p:cNvSpPr>
            <a:spLocks noGrp="1"/>
          </p:cNvSpPr>
          <p:nvPr>
            <p:ph type="title"/>
          </p:nvPr>
        </p:nvSpPr>
        <p:spPr>
          <a:xfrm>
            <a:off x="560352" y="362779"/>
            <a:ext cx="18086877" cy="1695789"/>
          </a:xfrm>
        </p:spPr>
        <p:txBody>
          <a:bodyPr lIns="137160" tIns="68580" rIns="137160" bIns="68580" anchor="t">
            <a:noAutofit/>
          </a:bodyPr>
          <a:lstStyle/>
          <a:p>
            <a:r>
              <a:rPr lang="en-GB" sz="6000" b="1"/>
              <a:t>Administering vaccine into the deltoid muscle</a:t>
            </a:r>
            <a:r>
              <a:rPr lang="en-GB" sz="6000"/>
              <a:t> </a:t>
            </a:r>
            <a:endParaRPr lang="en-GB" sz="6000" strike="sngStrike">
              <a:cs typeface="Arial"/>
            </a:endParaRPr>
          </a:p>
        </p:txBody>
      </p:sp>
      <p:sp>
        <p:nvSpPr>
          <p:cNvPr id="3" name="TextBox 2">
            <a:extLst>
              <a:ext uri="{FF2B5EF4-FFF2-40B4-BE49-F238E27FC236}">
                <a16:creationId xmlns:a16="http://schemas.microsoft.com/office/drawing/2014/main" id="{308A4FA9-2736-43E2-ADA9-592391F1E73D}"/>
              </a:ext>
            </a:extLst>
          </p:cNvPr>
          <p:cNvSpPr txBox="1"/>
          <p:nvPr/>
        </p:nvSpPr>
        <p:spPr>
          <a:xfrm>
            <a:off x="7965875" y="1768502"/>
            <a:ext cx="9303966" cy="6871112"/>
          </a:xfrm>
          <a:prstGeom prst="rect">
            <a:avLst/>
          </a:prstGeom>
          <a:noFill/>
        </p:spPr>
        <p:txBody>
          <a:bodyPr wrap="square" lIns="137160" tIns="68580" rIns="137160" bIns="68580" rtlCol="0" anchor="t">
            <a:spAutoFit/>
          </a:bodyPr>
          <a:lstStyle/>
          <a:p>
            <a:pPr marL="514350" indent="-514350">
              <a:buFont typeface="Arial" panose="020B0604020202020204" pitchFamily="34" charset="0"/>
              <a:buChar char="•"/>
            </a:pPr>
            <a:r>
              <a:rPr lang="en-GB" sz="2400"/>
              <a:t>The preferred site for intramuscular vaccine administration in individuals aged 1 year and over is generally the deltoid area of the upper arm</a:t>
            </a:r>
          </a:p>
          <a:p>
            <a:endParaRPr lang="en-GB" sz="2000">
              <a:cs typeface="Arial"/>
            </a:endParaRPr>
          </a:p>
          <a:p>
            <a:pPr marL="514350" indent="-514350">
              <a:buFont typeface="Arial"/>
              <a:buChar char="•"/>
            </a:pPr>
            <a:r>
              <a:rPr lang="en-GB" sz="2400">
                <a:cs typeface="Arial"/>
              </a:rPr>
              <a:t>it is essential that the correct site and injection technique is used to administer vaccines</a:t>
            </a:r>
          </a:p>
          <a:p>
            <a:endParaRPr lang="en-GB" sz="2000">
              <a:cs typeface="Arial"/>
            </a:endParaRPr>
          </a:p>
          <a:p>
            <a:pPr marL="514350" indent="-514350">
              <a:spcBef>
                <a:spcPts val="900"/>
              </a:spcBef>
              <a:buClr>
                <a:srgbClr val="007D91"/>
              </a:buClr>
              <a:buFont typeface="Arial"/>
              <a:buChar char="•"/>
            </a:pPr>
            <a:r>
              <a:rPr lang="en-GB" sz="2400"/>
              <a:t>injecting too high into the upper arm might result in a shoulder injury or a frozen shoulder. This leads to pain, weakness and a limited range of motion that can last for months</a:t>
            </a:r>
          </a:p>
          <a:p>
            <a:pPr marL="514350" indent="-514350">
              <a:spcBef>
                <a:spcPts val="900"/>
              </a:spcBef>
              <a:buClr>
                <a:srgbClr val="007D91"/>
              </a:buClr>
              <a:buFont typeface="Arial"/>
              <a:buChar char="•"/>
            </a:pPr>
            <a:endParaRPr lang="en-GB" sz="2000">
              <a:cs typeface="Arial"/>
            </a:endParaRPr>
          </a:p>
          <a:p>
            <a:pPr marL="514350" indent="-514350">
              <a:spcBef>
                <a:spcPts val="900"/>
              </a:spcBef>
              <a:buClr>
                <a:srgbClr val="007D91"/>
              </a:buClr>
              <a:buFont typeface="Arial"/>
              <a:buChar char="•"/>
            </a:pPr>
            <a:r>
              <a:rPr lang="en-GB" sz="2400"/>
              <a:t>injecting too low or too far to the side of the arm risks injecting into the axillary nerve or the radial nerve </a:t>
            </a:r>
          </a:p>
          <a:p>
            <a:pPr marL="514350" indent="-514350">
              <a:spcBef>
                <a:spcPts val="900"/>
              </a:spcBef>
              <a:buClr>
                <a:srgbClr val="007D91"/>
              </a:buClr>
              <a:buFont typeface="Arial"/>
              <a:buChar char="•"/>
            </a:pPr>
            <a:endParaRPr lang="en-GB" sz="2000">
              <a:cs typeface="Arial"/>
            </a:endParaRPr>
          </a:p>
          <a:p>
            <a:pPr marL="514350" indent="-514350">
              <a:spcBef>
                <a:spcPts val="900"/>
              </a:spcBef>
              <a:buClr>
                <a:srgbClr val="007D91"/>
              </a:buClr>
              <a:buFont typeface="Arial"/>
              <a:buChar char="•"/>
            </a:pPr>
            <a:r>
              <a:rPr lang="en-GB" sz="2400"/>
              <a:t>to avoid shoulder injury, always assess the limb before administering the vaccine to identify the correct site for injection</a:t>
            </a:r>
            <a:endParaRPr lang="en-GB" sz="2400">
              <a:solidFill>
                <a:srgbClr val="FF0000"/>
              </a:solidFill>
              <a:cs typeface="Arial"/>
            </a:endParaRPr>
          </a:p>
        </p:txBody>
      </p:sp>
      <p:sp>
        <p:nvSpPr>
          <p:cNvPr id="5" name="Slide Number Placeholder 4">
            <a:extLst>
              <a:ext uri="{FF2B5EF4-FFF2-40B4-BE49-F238E27FC236}">
                <a16:creationId xmlns:a16="http://schemas.microsoft.com/office/drawing/2014/main" id="{9BF7A435-C1D2-B221-C6AB-1B0E98D346EF}"/>
              </a:ext>
            </a:extLst>
          </p:cNvPr>
          <p:cNvSpPr>
            <a:spLocks noGrp="1"/>
          </p:cNvSpPr>
          <p:nvPr>
            <p:ph type="sldNum" sz="quarter" idx="12"/>
          </p:nvPr>
        </p:nvSpPr>
        <p:spPr>
          <a:xfrm>
            <a:off x="5777163" y="9569879"/>
            <a:ext cx="4114800" cy="547688"/>
          </a:xfrm>
        </p:spPr>
        <p:txBody>
          <a:bodyPr/>
          <a:lstStyle/>
          <a:p>
            <a:fld id="{561D0CCE-8DCC-44DC-A653-AE62B1D84A52}" type="slidenum">
              <a:rPr lang="en-GB" smtClean="0"/>
              <a:pPr/>
              <a:t>27</a:t>
            </a:fld>
            <a:endParaRPr lang="en-GB"/>
          </a:p>
        </p:txBody>
      </p:sp>
      <p:sp>
        <p:nvSpPr>
          <p:cNvPr id="7" name="Footer Placeholder 3">
            <a:extLst>
              <a:ext uri="{FF2B5EF4-FFF2-40B4-BE49-F238E27FC236}">
                <a16:creationId xmlns:a16="http://schemas.microsoft.com/office/drawing/2014/main" id="{E592B07C-ECA5-EEE9-95FD-6F2FF79EB42A}"/>
              </a:ext>
            </a:extLst>
          </p:cNvPr>
          <p:cNvSpPr>
            <a:spLocks noGrp="1"/>
          </p:cNvSpPr>
          <p:nvPr>
            <p:ph type="ftr" sz="quarter" idx="11"/>
          </p:nvPr>
        </p:nvSpPr>
        <p:spPr>
          <a:xfrm>
            <a:off x="838200" y="6356350"/>
            <a:ext cx="7315200" cy="365125"/>
          </a:xfrm>
          <a:prstGeom prst="rect">
            <a:avLst/>
          </a:prstGeom>
        </p:spPr>
        <p:txBody>
          <a:bodyPr/>
          <a:lstStyle>
            <a:defPPr>
              <a:defRPr lang="en-US"/>
            </a:defPPr>
            <a:lvl1pPr marL="0" algn="l"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00">
              <a:defRPr/>
            </a:pPr>
            <a:r>
              <a:rPr lang="en-GB"/>
              <a:t>Vaccination against Influenza</a:t>
            </a:r>
            <a:endParaRPr lang="en-GB" sz="2700" b="1">
              <a:solidFill>
                <a:prstClr val="white"/>
              </a:solidFill>
              <a:latin typeface="Arial"/>
            </a:endParaRPr>
          </a:p>
        </p:txBody>
      </p:sp>
      <p:pic>
        <p:nvPicPr>
          <p:cNvPr id="8" name="Picture 7" descr="A diagram of a child&amp;#39;s body&#10;&#10;AI-generated content may be incorrect.">
            <a:extLst>
              <a:ext uri="{FF2B5EF4-FFF2-40B4-BE49-F238E27FC236}">
                <a16:creationId xmlns:a16="http://schemas.microsoft.com/office/drawing/2014/main" id="{F8710F3C-3C34-B282-91C7-6BDEFBBDB0D0}"/>
              </a:ext>
            </a:extLst>
          </p:cNvPr>
          <p:cNvPicPr>
            <a:picLocks noChangeAspect="1"/>
          </p:cNvPicPr>
          <p:nvPr/>
        </p:nvPicPr>
        <p:blipFill>
          <a:blip r:embed="rId3"/>
          <a:stretch>
            <a:fillRect/>
          </a:stretch>
        </p:blipFill>
        <p:spPr>
          <a:xfrm>
            <a:off x="1257300" y="2642674"/>
            <a:ext cx="5649296" cy="45285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400313B1-75B7-F99D-36DE-AAB8E84087EF}"/>
              </a:ext>
            </a:extLst>
          </p:cNvPr>
          <p:cNvSpPr txBox="1"/>
          <p:nvPr/>
        </p:nvSpPr>
        <p:spPr>
          <a:xfrm>
            <a:off x="949786" y="7522430"/>
            <a:ext cx="6264324" cy="415498"/>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ctr"/>
            <a:r>
              <a:rPr lang="en-GB" sz="1800"/>
              <a:t>Image from the Australian Immunisation Handbook </a:t>
            </a:r>
            <a:endParaRPr lang="en-US" sz="4059"/>
          </a:p>
        </p:txBody>
      </p:sp>
    </p:spTree>
    <p:extLst>
      <p:ext uri="{BB962C8B-B14F-4D97-AF65-F5344CB8AC3E}">
        <p14:creationId xmlns:p14="http://schemas.microsoft.com/office/powerpoint/2010/main" val="1976963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C27C9-6FD4-8AE4-B4AB-6D69FDF583F9}"/>
              </a:ext>
            </a:extLst>
          </p:cNvPr>
          <p:cNvSpPr>
            <a:spLocks noGrp="1"/>
          </p:cNvSpPr>
          <p:nvPr>
            <p:ph type="title"/>
          </p:nvPr>
        </p:nvSpPr>
        <p:spPr>
          <a:xfrm>
            <a:off x="1257300" y="579438"/>
            <a:ext cx="15773400" cy="1070801"/>
          </a:xfrm>
        </p:spPr>
        <p:txBody>
          <a:bodyPr/>
          <a:lstStyle/>
          <a:p>
            <a:r>
              <a:rPr lang="en-GB" b="1"/>
              <a:t>Contraindications and precautions</a:t>
            </a:r>
          </a:p>
        </p:txBody>
      </p:sp>
      <p:sp>
        <p:nvSpPr>
          <p:cNvPr id="3" name="Content Placeholder 2">
            <a:extLst>
              <a:ext uri="{FF2B5EF4-FFF2-40B4-BE49-F238E27FC236}">
                <a16:creationId xmlns:a16="http://schemas.microsoft.com/office/drawing/2014/main" id="{BFDB65EA-663F-B408-F00F-3E2BDE2F2299}"/>
              </a:ext>
            </a:extLst>
          </p:cNvPr>
          <p:cNvSpPr>
            <a:spLocks noGrp="1"/>
          </p:cNvSpPr>
          <p:nvPr>
            <p:ph idx="1"/>
          </p:nvPr>
        </p:nvSpPr>
        <p:spPr>
          <a:xfrm>
            <a:off x="982980" y="1911747"/>
            <a:ext cx="15773400" cy="6527007"/>
          </a:xfrm>
        </p:spPr>
        <p:txBody>
          <a:bodyPr lIns="137160" tIns="68580" rIns="137160" bIns="68580" anchor="t"/>
          <a:lstStyle/>
          <a:p>
            <a:pPr marL="0" indent="0" fontAlgn="base">
              <a:buNone/>
            </a:pPr>
            <a:r>
              <a:rPr lang="en-GB" sz="2600"/>
              <a:t>The MMRV vaccine </a:t>
            </a:r>
            <a:r>
              <a:rPr lang="en-GB" sz="2600" b="1"/>
              <a:t>should not be given </a:t>
            </a:r>
            <a:r>
              <a:rPr lang="en-GB" sz="2600"/>
              <a:t>to:</a:t>
            </a:r>
          </a:p>
          <a:p>
            <a:pPr fontAlgn="base"/>
            <a:r>
              <a:rPr lang="en-GB" sz="2600"/>
              <a:t>pregnant women. Pregnancy should be avoided for 1 month after the last dose of a varicella containing vaccine</a:t>
            </a:r>
            <a:endParaRPr lang="en-GB" sz="2600">
              <a:cs typeface="Arial"/>
            </a:endParaRPr>
          </a:p>
          <a:p>
            <a:pPr fontAlgn="base"/>
            <a:r>
              <a:rPr lang="en-GB" sz="2600"/>
              <a:t>those who are immunosuppressed. See </a:t>
            </a:r>
            <a:r>
              <a:rPr lang="en-GB" sz="2600">
                <a:hlinkClick r:id="rId2"/>
              </a:rPr>
              <a:t>Contraindications and special considerations: the green book, chapter 6 - GOV.UK</a:t>
            </a:r>
            <a:r>
              <a:rPr lang="en-GB" sz="2600"/>
              <a:t> and </a:t>
            </a:r>
            <a:r>
              <a:rPr lang="en-GB" sz="2600">
                <a:hlinkClick r:id="rId3"/>
              </a:rPr>
              <a:t>Varicella: the green book, chapter 34 - GOV.UK</a:t>
            </a:r>
            <a:r>
              <a:rPr lang="en-GB" sz="2600"/>
              <a:t> for more detail</a:t>
            </a:r>
            <a:endParaRPr lang="en-GB" sz="2600">
              <a:cs typeface="Arial"/>
            </a:endParaRPr>
          </a:p>
          <a:p>
            <a:pPr fontAlgn="base"/>
            <a:r>
              <a:rPr lang="en-GB" sz="2600"/>
              <a:t>anyone who has had:</a:t>
            </a:r>
            <a:endParaRPr lang="en-GB" sz="2600">
              <a:cs typeface="Arial"/>
            </a:endParaRPr>
          </a:p>
          <a:p>
            <a:pPr lvl="1" fontAlgn="base"/>
            <a:r>
              <a:rPr lang="en-GB" sz="2600"/>
              <a:t>a confirmed anaphylactic reaction to a previous dose of the same vaccine</a:t>
            </a:r>
            <a:endParaRPr lang="en-GB" sz="2600">
              <a:cs typeface="Arial"/>
            </a:endParaRPr>
          </a:p>
          <a:p>
            <a:pPr lvl="1" fontAlgn="base"/>
            <a:r>
              <a:rPr lang="en-GB" sz="2600"/>
              <a:t>a confirmed anaphylactic reaction to any ingredient in the vaccine ( including neomycin or gelatine)</a:t>
            </a:r>
            <a:endParaRPr lang="en-GB" sz="2600">
              <a:cs typeface="Arial"/>
            </a:endParaRPr>
          </a:p>
          <a:p>
            <a:pPr lvl="1"/>
            <a:endParaRPr lang="en-GB" sz="2600"/>
          </a:p>
          <a:p>
            <a:r>
              <a:rPr lang="en-GB" sz="2600"/>
              <a:t>varicella vaccines are </a:t>
            </a:r>
            <a:r>
              <a:rPr lang="en-GB" sz="2600" b="1"/>
              <a:t>not recommended </a:t>
            </a:r>
            <a:r>
              <a:rPr lang="en-GB" sz="2600"/>
              <a:t>for infants under 9 months of age</a:t>
            </a:r>
            <a:endParaRPr lang="en-GB" sz="2600">
              <a:cs typeface="Arial"/>
            </a:endParaRPr>
          </a:p>
          <a:p>
            <a:r>
              <a:rPr lang="en-GB" sz="2600"/>
              <a:t>vaccination should be </a:t>
            </a:r>
            <a:r>
              <a:rPr lang="en-GB" sz="2600" b="1"/>
              <a:t>postponed</a:t>
            </a:r>
            <a:r>
              <a:rPr lang="en-GB" sz="2600"/>
              <a:t> if a child is acutely unwell with a high fever, and they should wait until they have fully recovered. This avoids confusing symptoms of an illness with adverse effects of the vaccine. </a:t>
            </a:r>
            <a:endParaRPr lang="en-GB" sz="2600">
              <a:cs typeface="Arial"/>
            </a:endParaRPr>
          </a:p>
          <a:p>
            <a:r>
              <a:rPr lang="en-GB" sz="2600"/>
              <a:t>a cold or a minor illness is not a reason to delay the vaccine</a:t>
            </a:r>
            <a:endParaRPr lang="en-GB" sz="2600">
              <a:cs typeface="Arial"/>
            </a:endParaRPr>
          </a:p>
          <a:p>
            <a:r>
              <a:rPr lang="en-GB" sz="2600"/>
              <a:t>very few people are contraindicated for MMRV. If unsure, obtain guidance from the child’s specialist rather than withholding the vaccine</a:t>
            </a:r>
            <a:endParaRPr lang="en-GB" sz="2600">
              <a:cs typeface="Arial"/>
            </a:endParaRPr>
          </a:p>
        </p:txBody>
      </p:sp>
      <p:sp>
        <p:nvSpPr>
          <p:cNvPr id="5" name="Slide Number Placeholder 4">
            <a:extLst>
              <a:ext uri="{FF2B5EF4-FFF2-40B4-BE49-F238E27FC236}">
                <a16:creationId xmlns:a16="http://schemas.microsoft.com/office/drawing/2014/main" id="{54D86A3F-C4CB-D2E3-DE61-66DE54BDEE52}"/>
              </a:ext>
            </a:extLst>
          </p:cNvPr>
          <p:cNvSpPr>
            <a:spLocks noGrp="1"/>
          </p:cNvSpPr>
          <p:nvPr>
            <p:ph type="sldNum" sz="quarter" idx="12"/>
          </p:nvPr>
        </p:nvSpPr>
        <p:spPr/>
        <p:txBody>
          <a:bodyPr/>
          <a:lstStyle/>
          <a:p>
            <a:fld id="{561D0CCE-8DCC-44DC-A653-AE62B1D84A52}" type="slidenum">
              <a:rPr lang="en-GB" smtClean="0"/>
              <a:pPr/>
              <a:t>28</a:t>
            </a:fld>
            <a:endParaRPr lang="en-GB"/>
          </a:p>
        </p:txBody>
      </p:sp>
    </p:spTree>
    <p:extLst>
      <p:ext uri="{BB962C8B-B14F-4D97-AF65-F5344CB8AC3E}">
        <p14:creationId xmlns:p14="http://schemas.microsoft.com/office/powerpoint/2010/main" val="3462404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E13E7-FEE9-1488-3F28-694C38EF7783}"/>
              </a:ext>
            </a:extLst>
          </p:cNvPr>
          <p:cNvSpPr>
            <a:spLocks noGrp="1"/>
          </p:cNvSpPr>
          <p:nvPr>
            <p:ph type="title"/>
          </p:nvPr>
        </p:nvSpPr>
        <p:spPr>
          <a:xfrm>
            <a:off x="1257300" y="579438"/>
            <a:ext cx="15773400" cy="1139381"/>
          </a:xfrm>
        </p:spPr>
        <p:txBody>
          <a:bodyPr/>
          <a:lstStyle/>
          <a:p>
            <a:r>
              <a:rPr lang="en-GB" b="1"/>
              <a:t>Possible adverse reactions</a:t>
            </a:r>
          </a:p>
        </p:txBody>
      </p:sp>
      <p:sp>
        <p:nvSpPr>
          <p:cNvPr id="3" name="Content Placeholder 2">
            <a:extLst>
              <a:ext uri="{FF2B5EF4-FFF2-40B4-BE49-F238E27FC236}">
                <a16:creationId xmlns:a16="http://schemas.microsoft.com/office/drawing/2014/main" id="{22A69995-33FA-D60C-FF94-67218EE36217}"/>
              </a:ext>
            </a:extLst>
          </p:cNvPr>
          <p:cNvSpPr>
            <a:spLocks noGrp="1"/>
          </p:cNvSpPr>
          <p:nvPr>
            <p:ph idx="1"/>
          </p:nvPr>
        </p:nvSpPr>
        <p:spPr>
          <a:xfrm>
            <a:off x="1042988" y="1718819"/>
            <a:ext cx="15773400" cy="6356795"/>
          </a:xfrm>
        </p:spPr>
        <p:txBody>
          <a:bodyPr lIns="137160" tIns="68580" rIns="137160" bIns="68580" anchor="t"/>
          <a:lstStyle/>
          <a:p>
            <a:pPr marL="0" indent="0">
              <a:buNone/>
            </a:pPr>
            <a:r>
              <a:rPr lang="en-GB" sz="3200" b="1"/>
              <a:t>Global studies have found that varicella-containing vaccines are well tolerated and rarely linked to serious adverse events</a:t>
            </a:r>
          </a:p>
          <a:p>
            <a:r>
              <a:rPr lang="en-GB" sz="3200"/>
              <a:t>adverse events after MMRV vaccination (excluding allergic reactions) are usually due to effective replication of the vaccine viruses, which can cause mild illness. These events typically occur:</a:t>
            </a:r>
            <a:endParaRPr lang="en-GB" sz="3200">
              <a:cs typeface="Arial"/>
            </a:endParaRPr>
          </a:p>
          <a:p>
            <a:pPr lvl="1"/>
            <a:r>
              <a:rPr lang="en-GB" sz="2400"/>
              <a:t>6-11 days post vaccination (measles component)</a:t>
            </a:r>
            <a:endParaRPr lang="en-GB" sz="2400">
              <a:cs typeface="Arial"/>
            </a:endParaRPr>
          </a:p>
          <a:p>
            <a:pPr lvl="1"/>
            <a:r>
              <a:rPr lang="en-GB" sz="2400"/>
              <a:t>2-3 weeks post-vaccination (mumps and rubella components)</a:t>
            </a:r>
            <a:endParaRPr lang="en-GB" sz="2400">
              <a:cs typeface="Arial"/>
            </a:endParaRPr>
          </a:p>
          <a:p>
            <a:pPr lvl="1"/>
            <a:r>
              <a:rPr lang="en-GB" sz="2400"/>
              <a:t>3-4 weeks post-vaccination (varicella component)</a:t>
            </a:r>
            <a:endParaRPr lang="en-GB" sz="2400">
              <a:cs typeface="Arial"/>
            </a:endParaRPr>
          </a:p>
          <a:p>
            <a:r>
              <a:rPr lang="en-GB" sz="3200"/>
              <a:t>overall, adverse reaction rates are similar or lower for second and subsequent MMR-containing vaccine doses compared to the first dose</a:t>
            </a:r>
            <a:endParaRPr lang="en-GB" sz="3200">
              <a:cs typeface="Arial"/>
            </a:endParaRPr>
          </a:p>
          <a:p>
            <a:r>
              <a:rPr lang="en-GB" sz="3200"/>
              <a:t>common reactions to the MMRV vaccine include:</a:t>
            </a:r>
            <a:endParaRPr lang="en-GB" sz="3200">
              <a:cs typeface="Arial"/>
            </a:endParaRPr>
          </a:p>
          <a:p>
            <a:pPr lvl="1"/>
            <a:r>
              <a:rPr lang="en-GB" sz="2400"/>
              <a:t>injection site reactions (pain, tenderness, redness, swelling)</a:t>
            </a:r>
            <a:endParaRPr lang="en-GB" sz="2400">
              <a:cs typeface="Arial"/>
            </a:endParaRPr>
          </a:p>
          <a:p>
            <a:pPr lvl="1"/>
            <a:r>
              <a:rPr lang="en-GB" sz="2400"/>
              <a:t>fever</a:t>
            </a:r>
            <a:endParaRPr lang="en-GB" sz="2400">
              <a:cs typeface="Arial"/>
            </a:endParaRPr>
          </a:p>
          <a:p>
            <a:pPr lvl="1"/>
            <a:r>
              <a:rPr lang="en-GB" sz="2400"/>
              <a:t>irritability</a:t>
            </a:r>
            <a:endParaRPr lang="en-GB" sz="2400">
              <a:cs typeface="Arial"/>
            </a:endParaRPr>
          </a:p>
          <a:p>
            <a:pPr lvl="1"/>
            <a:r>
              <a:rPr lang="en-GB" sz="2400"/>
              <a:t>rash (including measles-like or varicella-like rash)</a:t>
            </a:r>
            <a:endParaRPr lang="en-GB" sz="2400">
              <a:cs typeface="Arial"/>
            </a:endParaRPr>
          </a:p>
        </p:txBody>
      </p:sp>
      <p:sp>
        <p:nvSpPr>
          <p:cNvPr id="5" name="Slide Number Placeholder 4">
            <a:extLst>
              <a:ext uri="{FF2B5EF4-FFF2-40B4-BE49-F238E27FC236}">
                <a16:creationId xmlns:a16="http://schemas.microsoft.com/office/drawing/2014/main" id="{9ACF66D8-D47E-2F2B-B287-879772846C5E}"/>
              </a:ext>
            </a:extLst>
          </p:cNvPr>
          <p:cNvSpPr>
            <a:spLocks noGrp="1"/>
          </p:cNvSpPr>
          <p:nvPr>
            <p:ph type="sldNum" sz="quarter" idx="12"/>
          </p:nvPr>
        </p:nvSpPr>
        <p:spPr/>
        <p:txBody>
          <a:bodyPr/>
          <a:lstStyle/>
          <a:p>
            <a:fld id="{561D0CCE-8DCC-44DC-A653-AE62B1D84A52}" type="slidenum">
              <a:rPr lang="en-GB" smtClean="0"/>
              <a:pPr/>
              <a:t>29</a:t>
            </a:fld>
            <a:endParaRPr lang="en-GB"/>
          </a:p>
        </p:txBody>
      </p:sp>
    </p:spTree>
    <p:extLst>
      <p:ext uri="{BB962C8B-B14F-4D97-AF65-F5344CB8AC3E}">
        <p14:creationId xmlns:p14="http://schemas.microsoft.com/office/powerpoint/2010/main" val="4069859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1764F-B42E-F4DA-1E0E-0B63FD8C0237}"/>
              </a:ext>
            </a:extLst>
          </p:cNvPr>
          <p:cNvSpPr>
            <a:spLocks noGrp="1"/>
          </p:cNvSpPr>
          <p:nvPr>
            <p:ph type="title"/>
          </p:nvPr>
        </p:nvSpPr>
        <p:spPr>
          <a:xfrm>
            <a:off x="1257300" y="579438"/>
            <a:ext cx="15773400" cy="1002221"/>
          </a:xfrm>
        </p:spPr>
        <p:txBody>
          <a:bodyPr/>
          <a:lstStyle/>
          <a:p>
            <a:r>
              <a:rPr lang="en-GB" b="1"/>
              <a:t>Post-vaccination rash</a:t>
            </a:r>
          </a:p>
        </p:txBody>
      </p:sp>
      <p:sp>
        <p:nvSpPr>
          <p:cNvPr id="3" name="Content Placeholder 2">
            <a:extLst>
              <a:ext uri="{FF2B5EF4-FFF2-40B4-BE49-F238E27FC236}">
                <a16:creationId xmlns:a16="http://schemas.microsoft.com/office/drawing/2014/main" id="{A854CFD7-5A4E-E6CE-DACF-51CC02F4C5E6}"/>
              </a:ext>
            </a:extLst>
          </p:cNvPr>
          <p:cNvSpPr>
            <a:spLocks noGrp="1"/>
          </p:cNvSpPr>
          <p:nvPr>
            <p:ph idx="1"/>
          </p:nvPr>
        </p:nvSpPr>
        <p:spPr>
          <a:xfrm>
            <a:off x="1257301" y="1574273"/>
            <a:ext cx="15790985" cy="7740506"/>
          </a:xfrm>
        </p:spPr>
        <p:txBody>
          <a:bodyPr lIns="137160" tIns="68580" rIns="137160" bIns="68580" anchor="t"/>
          <a:lstStyle/>
          <a:p>
            <a:r>
              <a:rPr lang="en-GB" sz="2700"/>
              <a:t>some children may develop a varicella vaccine-associated rash at the injection site</a:t>
            </a:r>
          </a:p>
          <a:p>
            <a:r>
              <a:rPr lang="en-GB" sz="2700"/>
              <a:t>they can attend childcare or school, but any vesicles should be kept covered as a precaution</a:t>
            </a:r>
            <a:endParaRPr lang="en-GB" sz="2700">
              <a:cs typeface="Arial"/>
            </a:endParaRPr>
          </a:p>
          <a:p>
            <a:r>
              <a:rPr lang="en-GB" sz="2700"/>
              <a:t>very rarely, a varicella-like rash may appear elsewhere on the body within one month of vaccination (either disseminated or localised)</a:t>
            </a:r>
          </a:p>
          <a:p>
            <a:r>
              <a:rPr lang="en-GB" sz="2700"/>
              <a:t>a widespread rash is more likely due to natural chickenpox than the vaccine virus; these children should be assessed by a clinician and recent exposure considered</a:t>
            </a:r>
          </a:p>
          <a:p>
            <a:pPr marL="0" indent="0">
              <a:buNone/>
            </a:pPr>
            <a:r>
              <a:rPr lang="en-GB" sz="2700" b="1"/>
              <a:t>Transmission</a:t>
            </a:r>
          </a:p>
          <a:p>
            <a:r>
              <a:rPr lang="en-GB" sz="2700"/>
              <a:t>transmission of the varicella-containing vaccine virus from immunocompetent individuals to susceptible close contacts is possible but very rare</a:t>
            </a:r>
          </a:p>
          <a:p>
            <a:r>
              <a:rPr lang="en-GB" sz="2700"/>
              <a:t>transmission of vaccine virus in absence of a post-vaccination rash has not been documented</a:t>
            </a:r>
          </a:p>
          <a:p>
            <a:r>
              <a:rPr lang="en-GB" sz="2700"/>
              <a:t>if a localised vaccine-related rash appears away from the injection site, cover the lesions to reduce risk</a:t>
            </a:r>
          </a:p>
          <a:p>
            <a:r>
              <a:rPr lang="en-GB" sz="2700"/>
              <a:t>if the rash is widespread, the risk is higher; immunosuppressed contacts with significant exposure should receive post-exposure prophylaxis as per guidance*</a:t>
            </a:r>
          </a:p>
          <a:p>
            <a:r>
              <a:rPr lang="en-GB" sz="2700"/>
              <a:t> pregnant contacts who are otherwise healthy can be reassured that the risk of infection is very low</a:t>
            </a:r>
            <a:endParaRPr lang="en-GB" sz="2700">
              <a:cs typeface="Arial"/>
            </a:endParaRPr>
          </a:p>
          <a:p>
            <a:endParaRPr lang="en-GB"/>
          </a:p>
        </p:txBody>
      </p:sp>
      <p:sp>
        <p:nvSpPr>
          <p:cNvPr id="5" name="Slide Number Placeholder 4">
            <a:extLst>
              <a:ext uri="{FF2B5EF4-FFF2-40B4-BE49-F238E27FC236}">
                <a16:creationId xmlns:a16="http://schemas.microsoft.com/office/drawing/2014/main" id="{69F253EF-36E3-3A26-963F-F846B2BB107E}"/>
              </a:ext>
            </a:extLst>
          </p:cNvPr>
          <p:cNvSpPr>
            <a:spLocks noGrp="1"/>
          </p:cNvSpPr>
          <p:nvPr>
            <p:ph type="sldNum" sz="quarter" idx="12"/>
          </p:nvPr>
        </p:nvSpPr>
        <p:spPr/>
        <p:txBody>
          <a:bodyPr/>
          <a:lstStyle/>
          <a:p>
            <a:fld id="{561D0CCE-8DCC-44DC-A653-AE62B1D84A52}" type="slidenum">
              <a:rPr lang="en-GB" smtClean="0"/>
              <a:pPr/>
              <a:t>30</a:t>
            </a:fld>
            <a:endParaRPr lang="en-GB"/>
          </a:p>
        </p:txBody>
      </p:sp>
    </p:spTree>
    <p:extLst>
      <p:ext uri="{BB962C8B-B14F-4D97-AF65-F5344CB8AC3E}">
        <p14:creationId xmlns:p14="http://schemas.microsoft.com/office/powerpoint/2010/main" val="1145356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B43CC-4DC5-E7BC-93B5-F0FA7163CBAC}"/>
              </a:ext>
            </a:extLst>
          </p:cNvPr>
          <p:cNvSpPr>
            <a:spLocks noGrp="1"/>
          </p:cNvSpPr>
          <p:nvPr>
            <p:ph type="title"/>
          </p:nvPr>
        </p:nvSpPr>
        <p:spPr>
          <a:xfrm>
            <a:off x="1257300" y="27645"/>
            <a:ext cx="15773400" cy="974789"/>
          </a:xfrm>
        </p:spPr>
        <p:txBody>
          <a:bodyPr/>
          <a:lstStyle/>
          <a:p>
            <a:r>
              <a:rPr lang="en-GB" b="1"/>
              <a:t>Febrile convulsions</a:t>
            </a:r>
            <a:endParaRPr lang="en-GB"/>
          </a:p>
        </p:txBody>
      </p:sp>
      <p:sp>
        <p:nvSpPr>
          <p:cNvPr id="3" name="Content Placeholder 2">
            <a:extLst>
              <a:ext uri="{FF2B5EF4-FFF2-40B4-BE49-F238E27FC236}">
                <a16:creationId xmlns:a16="http://schemas.microsoft.com/office/drawing/2014/main" id="{715FC529-26D1-CE60-DBAD-79E58123E04E}"/>
              </a:ext>
            </a:extLst>
          </p:cNvPr>
          <p:cNvSpPr>
            <a:spLocks noGrp="1"/>
          </p:cNvSpPr>
          <p:nvPr>
            <p:ph idx="1"/>
          </p:nvPr>
        </p:nvSpPr>
        <p:spPr>
          <a:xfrm>
            <a:off x="1011621" y="1004076"/>
            <a:ext cx="15760263" cy="8557272"/>
          </a:xfrm>
        </p:spPr>
        <p:txBody>
          <a:bodyPr lIns="137160" tIns="68580" rIns="137160" bIns="68580" anchor="t"/>
          <a:lstStyle/>
          <a:p>
            <a:r>
              <a:rPr lang="en-GB" sz="3000"/>
              <a:t>febrile convulsions are common in children</a:t>
            </a:r>
          </a:p>
          <a:p>
            <a:pPr lvl="1"/>
            <a:r>
              <a:rPr lang="en-GB" sz="2104">
                <a:ea typeface="+mn-lt"/>
                <a:cs typeface="+mn-lt"/>
              </a:rPr>
              <a:t>1</a:t>
            </a:r>
            <a:r>
              <a:rPr lang="en-GB" sz="2104"/>
              <a:t> in 25 children by the age of 5 have febrile convulsions</a:t>
            </a:r>
            <a:endParaRPr lang="en-GB" sz="2404">
              <a:cs typeface="Arial"/>
            </a:endParaRPr>
          </a:p>
          <a:p>
            <a:pPr lvl="1"/>
            <a:r>
              <a:rPr lang="en-GB" sz="2700"/>
              <a:t>these are generally short lived and are generally considered benign</a:t>
            </a:r>
            <a:endParaRPr lang="en-GB" sz="2700">
              <a:cs typeface="Arial"/>
            </a:endParaRPr>
          </a:p>
          <a:p>
            <a:r>
              <a:rPr lang="en-GB" sz="3000"/>
              <a:t>there is a small increase in the risk of febrile convulsions 5 to 10 days following the first dose of the MMRV vaccine. This is not observed with the second dose</a:t>
            </a:r>
            <a:endParaRPr lang="en-GB" sz="3000">
              <a:cs typeface="Arial"/>
            </a:endParaRPr>
          </a:p>
          <a:p>
            <a:r>
              <a:rPr lang="en-GB" sz="3000">
                <a:cs typeface="Arial"/>
              </a:rPr>
              <a:t>the absolute risk is very low. To put this in context:</a:t>
            </a:r>
          </a:p>
          <a:p>
            <a:pPr lvl="1"/>
            <a:r>
              <a:rPr lang="en-GB" sz="3000">
                <a:cs typeface="Arial"/>
              </a:rPr>
              <a:t>the number of extra children who may have a febrile convulsion per 100,000</a:t>
            </a:r>
          </a:p>
          <a:p>
            <a:pPr lvl="2"/>
            <a:r>
              <a:rPr lang="en-GB" sz="2700">
                <a:cs typeface="Arial"/>
              </a:rPr>
              <a:t>after 1</a:t>
            </a:r>
            <a:r>
              <a:rPr lang="en-GB" sz="2700" baseline="30000">
                <a:cs typeface="Arial"/>
              </a:rPr>
              <a:t>st</a:t>
            </a:r>
            <a:r>
              <a:rPr lang="en-GB" sz="2700">
                <a:cs typeface="Arial"/>
              </a:rPr>
              <a:t> dose of MMR: 24</a:t>
            </a:r>
          </a:p>
          <a:p>
            <a:pPr lvl="2"/>
            <a:r>
              <a:rPr lang="en-GB" sz="2700">
                <a:cs typeface="Arial"/>
              </a:rPr>
              <a:t>after 1</a:t>
            </a:r>
            <a:r>
              <a:rPr lang="en-GB" sz="2700" baseline="30000">
                <a:cs typeface="Arial"/>
              </a:rPr>
              <a:t>st</a:t>
            </a:r>
            <a:r>
              <a:rPr lang="en-GB" sz="2700">
                <a:cs typeface="Arial"/>
              </a:rPr>
              <a:t> dose of MMRV: 35</a:t>
            </a:r>
          </a:p>
          <a:p>
            <a:pPr lvl="2"/>
            <a:r>
              <a:rPr lang="en-GB" sz="2700">
                <a:cs typeface="Arial"/>
              </a:rPr>
              <a:t>after measles infection: 2,300</a:t>
            </a:r>
          </a:p>
          <a:p>
            <a:r>
              <a:rPr lang="en-GB" sz="3000"/>
              <a:t>parents should be advised of the low risk, but also advised to seek medical attention if their child does have a febrile convulsion</a:t>
            </a:r>
            <a:endParaRPr lang="en-GB" sz="3000">
              <a:cs typeface="Arial"/>
            </a:endParaRPr>
          </a:p>
          <a:p>
            <a:r>
              <a:rPr lang="en-GB" sz="3000"/>
              <a:t>as fever after the MMRV vaccine can happen anytime within 2 weeks, there is no need to give prophylactic paracetamol before the vaccine. If the child develops symptoms afterwards, paracetamol can be given</a:t>
            </a:r>
            <a:endParaRPr lang="en-GB" sz="3000">
              <a:cs typeface="Arial"/>
            </a:endParaRPr>
          </a:p>
          <a:p>
            <a:pPr marL="0" indent="0">
              <a:buNone/>
            </a:pPr>
            <a:r>
              <a:rPr lang="en-GB" sz="2100">
                <a:ea typeface="+mn-lt"/>
                <a:cs typeface="+mn-lt"/>
                <a:hlinkClick r:id="rId2"/>
              </a:rPr>
              <a:t>MMRV programme: information for healthcare practitioners - GOV.UK</a:t>
            </a:r>
            <a:r>
              <a:rPr lang="en-GB">
                <a:ea typeface="+mn-lt"/>
                <a:cs typeface="+mn-lt"/>
              </a:rPr>
              <a:t>  </a:t>
            </a:r>
            <a:r>
              <a:rPr lang="en-GB" sz="2100">
                <a:ea typeface="+mn-lt"/>
                <a:cs typeface="+mn-lt"/>
              </a:rPr>
              <a:t>UKHSA have published the following guidance: </a:t>
            </a:r>
            <a:r>
              <a:rPr lang="en-GB" sz="2100">
                <a:solidFill>
                  <a:schemeClr val="accent6">
                    <a:lumMod val="95000"/>
                    <a:lumOff val="5000"/>
                  </a:schemeClr>
                </a:solidFill>
                <a:cs typeface="Arial"/>
                <a:hlinkClick r:id="rId3">
                  <a:extLst>
                    <a:ext uri="{A12FA001-AC4F-418D-AE19-62706E023703}">
                      <ahyp:hlinkClr xmlns:ahyp="http://schemas.microsoft.com/office/drawing/2018/hyperlinkcolor" val="tx"/>
                    </a:ext>
                  </a:extLst>
                </a:hlinkClick>
              </a:rPr>
              <a:t> </a:t>
            </a:r>
            <a:r>
              <a:rPr lang="en-GB" sz="2100">
                <a:solidFill>
                  <a:srgbClr val="00A7A7"/>
                </a:solidFill>
                <a:cs typeface="Arial"/>
                <a:hlinkClick r:id="rId3">
                  <a:extLst>
                    <a:ext uri="{A12FA001-AC4F-418D-AE19-62706E023703}">
                      <ahyp:hlinkClr xmlns:ahyp="http://schemas.microsoft.com/office/drawing/2018/hyperlinkcolor" val="tx"/>
                    </a:ext>
                  </a:extLst>
                </a:hlinkClick>
              </a:rPr>
              <a:t>MMRV and febrile convulsions - GOV.UK</a:t>
            </a:r>
            <a:endParaRPr lang="en-GB" sz="2100">
              <a:solidFill>
                <a:srgbClr val="212A73"/>
              </a:solidFill>
              <a:cs typeface="Arial"/>
            </a:endParaRPr>
          </a:p>
          <a:p>
            <a:endParaRPr lang="en-GB">
              <a:cs typeface="Arial"/>
            </a:endParaRPr>
          </a:p>
        </p:txBody>
      </p:sp>
      <p:sp>
        <p:nvSpPr>
          <p:cNvPr id="5" name="Slide Number Placeholder 4">
            <a:extLst>
              <a:ext uri="{FF2B5EF4-FFF2-40B4-BE49-F238E27FC236}">
                <a16:creationId xmlns:a16="http://schemas.microsoft.com/office/drawing/2014/main" id="{F1189F7A-D06D-BE8A-8BA4-EB6025888F30}"/>
              </a:ext>
            </a:extLst>
          </p:cNvPr>
          <p:cNvSpPr>
            <a:spLocks noGrp="1"/>
          </p:cNvSpPr>
          <p:nvPr>
            <p:ph type="sldNum" sz="quarter" idx="12"/>
          </p:nvPr>
        </p:nvSpPr>
        <p:spPr/>
        <p:txBody>
          <a:bodyPr/>
          <a:lstStyle/>
          <a:p>
            <a:fld id="{561D0CCE-8DCC-44DC-A653-AE62B1D84A52}" type="slidenum">
              <a:rPr lang="en-GB" smtClean="0"/>
              <a:pPr/>
              <a:t>31</a:t>
            </a:fld>
            <a:endParaRPr lang="en-GB"/>
          </a:p>
        </p:txBody>
      </p:sp>
      <p:pic>
        <p:nvPicPr>
          <p:cNvPr id="7" name="Graphic 6" descr="Thermometer with solid fill">
            <a:extLst>
              <a:ext uri="{FF2B5EF4-FFF2-40B4-BE49-F238E27FC236}">
                <a16:creationId xmlns:a16="http://schemas.microsoft.com/office/drawing/2014/main" id="{DA1CC8AB-487C-B467-2B21-9C6C9A1012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286076" y="3360033"/>
            <a:ext cx="3001925" cy="3001925"/>
          </a:xfrm>
          <a:prstGeom prst="rect">
            <a:avLst/>
          </a:prstGeom>
        </p:spPr>
      </p:pic>
    </p:spTree>
    <p:extLst>
      <p:ext uri="{BB962C8B-B14F-4D97-AF65-F5344CB8AC3E}">
        <p14:creationId xmlns:p14="http://schemas.microsoft.com/office/powerpoint/2010/main" val="1366153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5E8A9-164E-6C6A-8FD0-9B87430C2BEE}"/>
              </a:ext>
            </a:extLst>
          </p:cNvPr>
          <p:cNvSpPr>
            <a:spLocks noGrp="1"/>
          </p:cNvSpPr>
          <p:nvPr>
            <p:ph type="title"/>
          </p:nvPr>
        </p:nvSpPr>
        <p:spPr>
          <a:xfrm>
            <a:off x="1257300" y="579438"/>
            <a:ext cx="15773400" cy="947357"/>
          </a:xfrm>
        </p:spPr>
        <p:txBody>
          <a:bodyPr/>
          <a:lstStyle/>
          <a:p>
            <a:r>
              <a:rPr lang="en-GB" b="1"/>
              <a:t>Encephalitis and the MMRV vaccine</a:t>
            </a:r>
          </a:p>
        </p:txBody>
      </p:sp>
      <p:sp>
        <p:nvSpPr>
          <p:cNvPr id="3" name="Content Placeholder 2">
            <a:extLst>
              <a:ext uri="{FF2B5EF4-FFF2-40B4-BE49-F238E27FC236}">
                <a16:creationId xmlns:a16="http://schemas.microsoft.com/office/drawing/2014/main" id="{09129188-6ADE-9521-6DFD-54BC507D9ACC}"/>
              </a:ext>
            </a:extLst>
          </p:cNvPr>
          <p:cNvSpPr>
            <a:spLocks noGrp="1"/>
          </p:cNvSpPr>
          <p:nvPr>
            <p:ph idx="1"/>
          </p:nvPr>
        </p:nvSpPr>
        <p:spPr>
          <a:xfrm>
            <a:off x="1257300" y="1911747"/>
            <a:ext cx="15773400" cy="6527007"/>
          </a:xfrm>
        </p:spPr>
        <p:txBody>
          <a:bodyPr/>
          <a:lstStyle/>
          <a:p>
            <a:r>
              <a:rPr lang="en-GB" sz="3000"/>
              <a:t>encephalitis is a known complication of wild-type varicella and measles infections, occurring in about </a:t>
            </a:r>
            <a:r>
              <a:rPr lang="en-GB" sz="3000" b="1"/>
              <a:t>2–3 cases per 100,000 varicella infections</a:t>
            </a:r>
            <a:r>
              <a:rPr lang="en-GB" sz="3000"/>
              <a:t> and </a:t>
            </a:r>
            <a:r>
              <a:rPr lang="en-GB" sz="3000" b="1"/>
              <a:t>100 cases per 100,000 measles infections</a:t>
            </a:r>
            <a:endParaRPr lang="en-GB" sz="3000"/>
          </a:p>
          <a:p>
            <a:r>
              <a:rPr lang="en-GB" sz="3000"/>
              <a:t>post-marketing surveillance of varicella-containing vaccines has reported a small number of encephalitis cases after vaccination, but no clear link has been established</a:t>
            </a:r>
          </a:p>
          <a:p>
            <a:r>
              <a:rPr lang="en-GB" sz="3000"/>
              <a:t>over 15 years of monitoring in the USA, </a:t>
            </a:r>
            <a:r>
              <a:rPr lang="en-GB" sz="3000" b="1"/>
              <a:t>22 cases of encephalitis</a:t>
            </a:r>
            <a:r>
              <a:rPr lang="en-GB" sz="3000"/>
              <a:t> were reported following MMRV vaccination—about </a:t>
            </a:r>
            <a:r>
              <a:rPr lang="en-GB" sz="3000" b="1"/>
              <a:t>0.06 cases per 100,000 doses</a:t>
            </a:r>
            <a:endParaRPr lang="en-GB" sz="3000"/>
          </a:p>
          <a:p>
            <a:r>
              <a:rPr lang="en-GB" sz="3000"/>
              <a:t>varicella zoster virus was detected in 3 of these cases, of which 1 was confirmed as vaccine virus</a:t>
            </a:r>
          </a:p>
          <a:p>
            <a:r>
              <a:rPr lang="en-GB" sz="3000" b="1"/>
              <a:t>the risk of encephalitis from natural varicella or measles infection is far higher than the risk after vaccination</a:t>
            </a:r>
            <a:endParaRPr lang="en-GB" sz="3000"/>
          </a:p>
          <a:p>
            <a:endParaRPr lang="en-GB"/>
          </a:p>
        </p:txBody>
      </p:sp>
      <p:sp>
        <p:nvSpPr>
          <p:cNvPr id="5" name="Slide Number Placeholder 4">
            <a:extLst>
              <a:ext uri="{FF2B5EF4-FFF2-40B4-BE49-F238E27FC236}">
                <a16:creationId xmlns:a16="http://schemas.microsoft.com/office/drawing/2014/main" id="{F287BD1F-2AE3-9FE2-1417-B40F4B83F2F1}"/>
              </a:ext>
            </a:extLst>
          </p:cNvPr>
          <p:cNvSpPr>
            <a:spLocks noGrp="1"/>
          </p:cNvSpPr>
          <p:nvPr>
            <p:ph type="sldNum" sz="quarter" idx="12"/>
          </p:nvPr>
        </p:nvSpPr>
        <p:spPr/>
        <p:txBody>
          <a:bodyPr/>
          <a:lstStyle/>
          <a:p>
            <a:fld id="{561D0CCE-8DCC-44DC-A653-AE62B1D84A52}" type="slidenum">
              <a:rPr lang="en-GB" smtClean="0"/>
              <a:pPr/>
              <a:t>32</a:t>
            </a:fld>
            <a:endParaRPr lang="en-GB"/>
          </a:p>
        </p:txBody>
      </p:sp>
    </p:spTree>
    <p:extLst>
      <p:ext uri="{BB962C8B-B14F-4D97-AF65-F5344CB8AC3E}">
        <p14:creationId xmlns:p14="http://schemas.microsoft.com/office/powerpoint/2010/main" val="2741756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E5A91-1219-EB1A-DD75-ECA851E51227}"/>
              </a:ext>
            </a:extLst>
          </p:cNvPr>
          <p:cNvSpPr>
            <a:spLocks noGrp="1"/>
          </p:cNvSpPr>
          <p:nvPr>
            <p:ph type="title"/>
          </p:nvPr>
        </p:nvSpPr>
        <p:spPr>
          <a:xfrm>
            <a:off x="1257300" y="579438"/>
            <a:ext cx="15773400" cy="782765"/>
          </a:xfrm>
        </p:spPr>
        <p:txBody>
          <a:bodyPr/>
          <a:lstStyle/>
          <a:p>
            <a:r>
              <a:rPr lang="en-GB" sz="6000" b="1"/>
              <a:t>Idiopathic thrombocytopenic purpura (ITP)</a:t>
            </a:r>
          </a:p>
        </p:txBody>
      </p:sp>
      <p:sp>
        <p:nvSpPr>
          <p:cNvPr id="3" name="Content Placeholder 2">
            <a:extLst>
              <a:ext uri="{FF2B5EF4-FFF2-40B4-BE49-F238E27FC236}">
                <a16:creationId xmlns:a16="http://schemas.microsoft.com/office/drawing/2014/main" id="{C2E7DFD1-334C-531E-1C12-04E06B5C89FE}"/>
              </a:ext>
            </a:extLst>
          </p:cNvPr>
          <p:cNvSpPr>
            <a:spLocks noGrp="1"/>
          </p:cNvSpPr>
          <p:nvPr>
            <p:ph idx="1"/>
          </p:nvPr>
        </p:nvSpPr>
        <p:spPr>
          <a:xfrm>
            <a:off x="1257300" y="1554227"/>
            <a:ext cx="15773400" cy="7742969"/>
          </a:xfrm>
        </p:spPr>
        <p:txBody>
          <a:bodyPr lIns="137160" tIns="68580" rIns="137160" bIns="68580" anchor="t"/>
          <a:lstStyle/>
          <a:p>
            <a:r>
              <a:rPr lang="en-GB" sz="2700"/>
              <a:t>ITP is a blood disorder where the immune system destroys platelets, which are needed for blood clotting</a:t>
            </a:r>
            <a:endParaRPr lang="en-GB" sz="2700">
              <a:cs typeface="Arial"/>
            </a:endParaRPr>
          </a:p>
          <a:p>
            <a:r>
              <a:rPr lang="en-GB" sz="2700"/>
              <a:t>ITP can occur after MMRV vaccination, most likely due to the rubella component</a:t>
            </a:r>
          </a:p>
          <a:p>
            <a:r>
              <a:rPr lang="en-GB" sz="2700"/>
              <a:t>it usually happens within six weeks and resolves on its own</a:t>
            </a:r>
          </a:p>
          <a:p>
            <a:r>
              <a:rPr lang="en-GB" sz="2700"/>
              <a:t>the risk is about 1 in 22,300 after the first MMR dose in the second year of life and is likely similar for MMRV</a:t>
            </a:r>
          </a:p>
          <a:p>
            <a:r>
              <a:rPr lang="en-GB" sz="2700"/>
              <a:t>the risk after vaccination is much lower than the risk after natural measles or rubella infection.</a:t>
            </a:r>
          </a:p>
          <a:p>
            <a:r>
              <a:rPr lang="en-GB" sz="2700"/>
              <a:t>children with a previous ITP diagnosis do not have an increased risk after MMR-containing vaccines.</a:t>
            </a:r>
          </a:p>
          <a:p>
            <a:r>
              <a:rPr lang="en-GB" sz="2700"/>
              <a:t>there is no evidence linking ITP to the second MMR dose, but data are limited for children who had ITP after the first dose</a:t>
            </a:r>
          </a:p>
          <a:p>
            <a:r>
              <a:rPr lang="en-GB" sz="2700"/>
              <a:t>if ITP occurs within 6 weeks after the first dose of MMRV, *test for measles antibodies before giving a second dose</a:t>
            </a:r>
          </a:p>
          <a:p>
            <a:r>
              <a:rPr lang="en-GB" sz="2700"/>
              <a:t>if the child is not protected against measles, a second MMRV dose is recommended</a:t>
            </a:r>
          </a:p>
          <a:p>
            <a:r>
              <a:rPr lang="en-GB" sz="2700"/>
              <a:t>serological testing for mumps, rubella or varicella antibodies is not recommended</a:t>
            </a:r>
          </a:p>
        </p:txBody>
      </p:sp>
      <p:sp>
        <p:nvSpPr>
          <p:cNvPr id="5" name="Slide Number Placeholder 4">
            <a:extLst>
              <a:ext uri="{FF2B5EF4-FFF2-40B4-BE49-F238E27FC236}">
                <a16:creationId xmlns:a16="http://schemas.microsoft.com/office/drawing/2014/main" id="{A052C97B-3C79-2475-3196-51A9D9F502EE}"/>
              </a:ext>
            </a:extLst>
          </p:cNvPr>
          <p:cNvSpPr>
            <a:spLocks noGrp="1"/>
          </p:cNvSpPr>
          <p:nvPr>
            <p:ph type="sldNum" sz="quarter" idx="12"/>
          </p:nvPr>
        </p:nvSpPr>
        <p:spPr/>
        <p:txBody>
          <a:bodyPr/>
          <a:lstStyle/>
          <a:p>
            <a:fld id="{561D0CCE-8DCC-44DC-A653-AE62B1D84A52}" type="slidenum">
              <a:rPr lang="en-GB" smtClean="0"/>
              <a:pPr/>
              <a:t>33</a:t>
            </a:fld>
            <a:endParaRPr lang="en-GB"/>
          </a:p>
        </p:txBody>
      </p:sp>
    </p:spTree>
    <p:extLst>
      <p:ext uri="{BB962C8B-B14F-4D97-AF65-F5344CB8AC3E}">
        <p14:creationId xmlns:p14="http://schemas.microsoft.com/office/powerpoint/2010/main" val="2715600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61D0CCE-8DCC-44DC-A653-AE62B1D84A52}" type="slidenum">
              <a:rPr lang="en-GB" smtClean="0"/>
              <a:pPr/>
              <a:t>34</a:t>
            </a:fld>
            <a:endParaRPr lang="en-GB"/>
          </a:p>
        </p:txBody>
      </p:sp>
      <p:sp>
        <p:nvSpPr>
          <p:cNvPr id="6" name="Title 1">
            <a:extLst>
              <a:ext uri="{FF2B5EF4-FFF2-40B4-BE49-F238E27FC236}">
                <a16:creationId xmlns:a16="http://schemas.microsoft.com/office/drawing/2014/main" id="{39F63E2E-F55A-4626-A287-B09761EC9714}"/>
              </a:ext>
            </a:extLst>
          </p:cNvPr>
          <p:cNvSpPr>
            <a:spLocks noGrp="1"/>
          </p:cNvSpPr>
          <p:nvPr>
            <p:ph type="title"/>
          </p:nvPr>
        </p:nvSpPr>
        <p:spPr>
          <a:xfrm>
            <a:off x="336215" y="288405"/>
            <a:ext cx="18288000" cy="1133736"/>
          </a:xfrm>
        </p:spPr>
        <p:txBody>
          <a:bodyPr lIns="137160" tIns="68580" rIns="137160" bIns="68580" anchor="t">
            <a:noAutofit/>
          </a:bodyPr>
          <a:lstStyle/>
          <a:p>
            <a:r>
              <a:rPr lang="en-GB" sz="6000" b="1">
                <a:solidFill>
                  <a:srgbClr val="002060"/>
                </a:solidFill>
              </a:rPr>
              <a:t>Prescription only medication (POM)</a:t>
            </a:r>
            <a:br>
              <a:rPr lang="en-GB" sz="6000"/>
            </a:br>
            <a:br>
              <a:rPr lang="en-GB" sz="6000"/>
            </a:br>
            <a:br>
              <a:rPr lang="en-GB" sz="6000"/>
            </a:br>
            <a:br>
              <a:rPr lang="en-GB"/>
            </a:br>
            <a:endParaRPr lang="en-GB" b="1">
              <a:solidFill>
                <a:srgbClr val="002060"/>
              </a:solidFill>
            </a:endParaRPr>
          </a:p>
        </p:txBody>
      </p:sp>
      <p:sp>
        <p:nvSpPr>
          <p:cNvPr id="7" name="Content Placeholder 2"/>
          <p:cNvSpPr txBox="1">
            <a:spLocks/>
          </p:cNvSpPr>
          <p:nvPr/>
        </p:nvSpPr>
        <p:spPr>
          <a:xfrm>
            <a:off x="672431" y="2262506"/>
            <a:ext cx="17615570" cy="5417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3000">
              <a:solidFill>
                <a:srgbClr val="002060"/>
              </a:solidFill>
            </a:endParaRPr>
          </a:p>
        </p:txBody>
      </p:sp>
      <p:sp>
        <p:nvSpPr>
          <p:cNvPr id="9" name="Content Placeholder 2"/>
          <p:cNvSpPr>
            <a:spLocks noGrp="1"/>
          </p:cNvSpPr>
          <p:nvPr>
            <p:ph idx="1"/>
          </p:nvPr>
        </p:nvSpPr>
        <p:spPr>
          <a:xfrm>
            <a:off x="684908" y="1422141"/>
            <a:ext cx="16160546" cy="7107555"/>
          </a:xfrm>
        </p:spPr>
        <p:txBody>
          <a:bodyPr lIns="137160" tIns="68580" rIns="137160" bIns="68580" anchor="t">
            <a:noAutofit/>
          </a:bodyPr>
          <a:lstStyle/>
          <a:p>
            <a:pPr marL="0" indent="0" algn="just">
              <a:lnSpc>
                <a:spcPct val="150000"/>
              </a:lnSpc>
              <a:buNone/>
            </a:pPr>
            <a:r>
              <a:rPr lang="en-GB" sz="2800">
                <a:solidFill>
                  <a:srgbClr val="002060"/>
                </a:solidFill>
              </a:rPr>
              <a:t>MMRV should only be administered using a:</a:t>
            </a:r>
          </a:p>
          <a:p>
            <a:pPr algn="just">
              <a:lnSpc>
                <a:spcPct val="150000"/>
              </a:lnSpc>
            </a:pPr>
            <a:r>
              <a:rPr lang="en-GB" sz="2800">
                <a:solidFill>
                  <a:srgbClr val="002060"/>
                </a:solidFill>
              </a:rPr>
              <a:t>prescription written manually or electronically by a registered medical practitioner or other authorised prescriber</a:t>
            </a:r>
            <a:endParaRPr lang="en-GB" sz="2800">
              <a:solidFill>
                <a:srgbClr val="002060"/>
              </a:solidFill>
              <a:cs typeface="Arial"/>
            </a:endParaRPr>
          </a:p>
          <a:p>
            <a:pPr algn="just">
              <a:lnSpc>
                <a:spcPct val="150000"/>
              </a:lnSpc>
              <a:buFont typeface="Arial" panose="020B0604020202020204" pitchFamily="34" charset="0"/>
              <a:buChar char="•"/>
            </a:pPr>
            <a:r>
              <a:rPr lang="en-GB" sz="2800">
                <a:solidFill>
                  <a:srgbClr val="002060"/>
                </a:solidFill>
              </a:rPr>
              <a:t>patient specific direction (PSD)</a:t>
            </a:r>
            <a:endParaRPr lang="en-GB" sz="2800">
              <a:solidFill>
                <a:srgbClr val="002060"/>
              </a:solidFill>
              <a:cs typeface="Arial"/>
            </a:endParaRPr>
          </a:p>
          <a:p>
            <a:pPr algn="just">
              <a:lnSpc>
                <a:spcPct val="150000"/>
              </a:lnSpc>
              <a:buFont typeface="Arial" panose="020B0604020202020204" pitchFamily="34" charset="0"/>
              <a:buChar char="•"/>
            </a:pPr>
            <a:r>
              <a:rPr lang="en-GB" sz="2800">
                <a:solidFill>
                  <a:srgbClr val="002060"/>
                </a:solidFill>
              </a:rPr>
              <a:t>patient group direction (PGD)</a:t>
            </a:r>
            <a:endParaRPr lang="en-GB" sz="2800">
              <a:solidFill>
                <a:srgbClr val="002060"/>
              </a:solidFill>
              <a:cs typeface="Arial"/>
            </a:endParaRPr>
          </a:p>
          <a:p>
            <a:pPr marL="0" indent="0" algn="just">
              <a:lnSpc>
                <a:spcPct val="150000"/>
              </a:lnSpc>
              <a:buNone/>
            </a:pPr>
            <a:r>
              <a:rPr lang="en-GB" sz="2800">
                <a:solidFill>
                  <a:srgbClr val="002060"/>
                </a:solidFill>
              </a:rPr>
              <a:t>UK Health Security Agency (UKHSA) provide updated PGD templates (Patient Group Directions) which are available here: </a:t>
            </a:r>
            <a:r>
              <a:rPr lang="en-GB" sz="2800">
                <a:solidFill>
                  <a:srgbClr val="002060"/>
                </a:solidFill>
                <a:hlinkClick r:id="rId3"/>
              </a:rPr>
              <a:t>Welsh Medicines Advice Service (WMAS)</a:t>
            </a:r>
            <a:r>
              <a:rPr lang="en-GB" sz="2800">
                <a:solidFill>
                  <a:srgbClr val="002060"/>
                </a:solidFill>
              </a:rPr>
              <a:t>. These are template PGD’s that can be amended locally by health boards</a:t>
            </a:r>
            <a:endParaRPr lang="en-GB" sz="2800">
              <a:solidFill>
                <a:srgbClr val="002060"/>
              </a:solidFill>
              <a:cs typeface="Arial"/>
            </a:endParaRPr>
          </a:p>
          <a:p>
            <a:pPr marL="0" indent="0" algn="just">
              <a:lnSpc>
                <a:spcPct val="150000"/>
              </a:lnSpc>
              <a:buNone/>
            </a:pPr>
            <a:r>
              <a:rPr lang="en-GB" sz="2800" b="1">
                <a:solidFill>
                  <a:srgbClr val="002060"/>
                </a:solidFill>
                <a:ea typeface="Calibri"/>
              </a:rPr>
              <a:t>NB: </a:t>
            </a:r>
            <a:r>
              <a:rPr lang="en-GB" sz="2800">
                <a:solidFill>
                  <a:srgbClr val="002060"/>
                </a:solidFill>
                <a:ea typeface="Calibri"/>
              </a:rPr>
              <a:t>Local authorisation is required before PGD templates can be used.</a:t>
            </a:r>
            <a:endParaRPr lang="en-GB" sz="2800">
              <a:solidFill>
                <a:srgbClr val="002060"/>
              </a:solidFill>
            </a:endParaRPr>
          </a:p>
          <a:p>
            <a:pPr marL="0" indent="0">
              <a:buNone/>
            </a:pPr>
            <a:endParaRPr lang="en-GB" sz="2700"/>
          </a:p>
        </p:txBody>
      </p:sp>
    </p:spTree>
    <p:extLst>
      <p:ext uri="{BB962C8B-B14F-4D97-AF65-F5344CB8AC3E}">
        <p14:creationId xmlns:p14="http://schemas.microsoft.com/office/powerpoint/2010/main" val="154506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61D0CCE-8DCC-44DC-A653-AE62B1D84A52}" type="slidenum">
              <a:rPr lang="en-GB" smtClean="0"/>
              <a:pPr/>
              <a:t>35</a:t>
            </a:fld>
            <a:endParaRPr lang="en-GB"/>
          </a:p>
        </p:txBody>
      </p:sp>
      <p:sp>
        <p:nvSpPr>
          <p:cNvPr id="6" name="Content Placeholder 2">
            <a:extLst>
              <a:ext uri="{FF2B5EF4-FFF2-40B4-BE49-F238E27FC236}">
                <a16:creationId xmlns:a16="http://schemas.microsoft.com/office/drawing/2014/main" id="{1AC8C4D4-40EB-4BA6-A862-7C3FCA179D49}"/>
              </a:ext>
            </a:extLst>
          </p:cNvPr>
          <p:cNvSpPr>
            <a:spLocks noGrp="1"/>
          </p:cNvSpPr>
          <p:nvPr>
            <p:ph idx="1"/>
          </p:nvPr>
        </p:nvSpPr>
        <p:spPr>
          <a:xfrm>
            <a:off x="390618" y="390252"/>
            <a:ext cx="17185875" cy="5543309"/>
          </a:xfrm>
        </p:spPr>
        <p:txBody>
          <a:bodyPr/>
          <a:lstStyle/>
          <a:p>
            <a:pPr marL="0" indent="0">
              <a:buNone/>
            </a:pPr>
            <a:r>
              <a:rPr lang="en-GB" sz="6000" b="1">
                <a:latin typeface="+mj-lt"/>
                <a:cs typeface="Calibri" panose="020F0502020204030204" pitchFamily="34" charset="0"/>
              </a:rPr>
              <a:t>Reporting suspected adverse reactions</a:t>
            </a:r>
          </a:p>
          <a:p>
            <a:pPr marL="0" indent="0">
              <a:buNone/>
            </a:pPr>
            <a:r>
              <a:rPr lang="en-GB" b="1">
                <a:latin typeface="Calibri" panose="020F0502020204030204" pitchFamily="34" charset="0"/>
                <a:cs typeface="Calibri" panose="020F0502020204030204" pitchFamily="34" charset="0"/>
              </a:rPr>
              <a:t>               </a:t>
            </a:r>
          </a:p>
          <a:p>
            <a:pPr marL="0" indent="0">
              <a:buNone/>
            </a:pPr>
            <a:endParaRPr lang="en-GB"/>
          </a:p>
        </p:txBody>
      </p:sp>
      <p:pic>
        <p:nvPicPr>
          <p:cNvPr id="7" name="Picture 6"/>
          <p:cNvPicPr>
            <a:picLocks noChangeAspect="1"/>
          </p:cNvPicPr>
          <p:nvPr/>
        </p:nvPicPr>
        <p:blipFill>
          <a:blip r:embed="rId3"/>
          <a:stretch>
            <a:fillRect/>
          </a:stretch>
        </p:blipFill>
        <p:spPr>
          <a:xfrm>
            <a:off x="14249876" y="1569100"/>
            <a:ext cx="3420915" cy="3006075"/>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390619" y="2015178"/>
            <a:ext cx="13613240" cy="6183424"/>
          </a:xfrm>
          <a:prstGeom prst="rect">
            <a:avLst/>
          </a:prstGeom>
        </p:spPr>
        <p:txBody>
          <a:bodyPr wrap="square" lIns="137160" tIns="68580" rIns="137160" bIns="68580" anchor="t">
            <a:spAutoFit/>
          </a:bodyPr>
          <a:lstStyle/>
          <a:p>
            <a:pPr marL="428625" indent="-428625" algn="just">
              <a:lnSpc>
                <a:spcPct val="150000"/>
              </a:lnSpc>
              <a:buFont typeface="Arial" panose="020B0604020202020204" pitchFamily="34" charset="0"/>
              <a:buChar char="•"/>
            </a:pPr>
            <a:r>
              <a:rPr lang="en-GB" sz="2800">
                <a:solidFill>
                  <a:srgbClr val="002060"/>
                </a:solidFill>
                <a:cs typeface="Arial"/>
              </a:rPr>
              <a:t>vaccinators should be advised that they can report any adverse reactions or suspected side effects to the MHRA through the online </a:t>
            </a:r>
            <a:r>
              <a:rPr lang="en-GB" sz="2800">
                <a:solidFill>
                  <a:srgbClr val="002060"/>
                </a:solidFill>
                <a:cs typeface="Arial"/>
                <a:hlinkClick r:id="rId4"/>
              </a:rPr>
              <a:t>yellow card scheme </a:t>
            </a:r>
            <a:r>
              <a:rPr lang="en-GB" sz="2800">
                <a:solidFill>
                  <a:srgbClr val="002060"/>
                </a:solidFill>
                <a:cs typeface="Arial"/>
              </a:rPr>
              <a:t>website or the Yellow Card app</a:t>
            </a:r>
            <a:endParaRPr lang="en-GB" sz="2800">
              <a:cs typeface="Arial"/>
            </a:endParaRPr>
          </a:p>
          <a:p>
            <a:pPr marL="428625" indent="-428625" algn="just">
              <a:lnSpc>
                <a:spcPct val="150000"/>
              </a:lnSpc>
              <a:buFont typeface="Arial" panose="020B0604020202020204" pitchFamily="34" charset="0"/>
              <a:buChar char="•"/>
            </a:pPr>
            <a:r>
              <a:rPr lang="en-GB" sz="2800">
                <a:cs typeface="Calibri"/>
              </a:rPr>
              <a:t>any suspected side effects following vaccine administration should be reported to the MHRA Yellow Card Scheme</a:t>
            </a:r>
            <a:endParaRPr lang="en-GB" sz="2800">
              <a:ea typeface="Calibri" panose="020F0502020204030204" pitchFamily="34" charset="0"/>
              <a:cs typeface="Calibri"/>
            </a:endParaRPr>
          </a:p>
          <a:p>
            <a:pPr marL="428625" indent="-428625" algn="just">
              <a:lnSpc>
                <a:spcPct val="150000"/>
              </a:lnSpc>
              <a:spcAft>
                <a:spcPts val="1200"/>
              </a:spcAft>
              <a:buFont typeface="Arial" panose="020B0604020202020204" pitchFamily="34" charset="0"/>
              <a:buChar char="•"/>
            </a:pPr>
            <a:r>
              <a:rPr lang="en-GB" sz="2800">
                <a:ea typeface="Calibri"/>
                <a:cs typeface="Times New Roman"/>
              </a:rPr>
              <a:t>anyone can report even if uncertain about whether vaccine caused condition:</a:t>
            </a:r>
          </a:p>
          <a:p>
            <a:pPr marL="1200150" lvl="1" indent="-514350" algn="just">
              <a:lnSpc>
                <a:spcPct val="150000"/>
              </a:lnSpc>
              <a:spcAft>
                <a:spcPts val="1200"/>
              </a:spcAft>
              <a:buFont typeface="Courier New" panose="02070309020205020404" pitchFamily="49" charset="0"/>
              <a:buChar char="o"/>
              <a:tabLst>
                <a:tab pos="685800" algn="l"/>
              </a:tabLst>
            </a:pPr>
            <a:r>
              <a:rPr lang="en-GB" sz="2800" u="sng">
                <a:ea typeface="Calibri"/>
                <a:cs typeface="Times New Roman"/>
                <a:hlinkClick r:id="rId5"/>
              </a:rPr>
              <a:t>www.mhra.gov.uk/yellowcard</a:t>
            </a:r>
            <a:r>
              <a:rPr lang="en-GB" sz="2800">
                <a:ea typeface="Calibri"/>
                <a:cs typeface="Times New Roman"/>
              </a:rPr>
              <a:t> or call 0800 731 6789 (9am to 5pm Monday to Friday)</a:t>
            </a:r>
          </a:p>
          <a:p>
            <a:pPr marL="1200150" lvl="1" indent="-514350" algn="just">
              <a:lnSpc>
                <a:spcPct val="150000"/>
              </a:lnSpc>
              <a:spcAft>
                <a:spcPts val="1200"/>
              </a:spcAft>
              <a:buFont typeface="Courier New" panose="02070309020205020404" pitchFamily="49" charset="0"/>
              <a:buChar char="o"/>
              <a:tabLst>
                <a:tab pos="685800" algn="l"/>
              </a:tabLst>
            </a:pPr>
            <a:r>
              <a:rPr lang="en-GB" sz="2800">
                <a:ea typeface="Calibri"/>
                <a:cs typeface="Times New Roman"/>
                <a:hlinkClick r:id="rId6"/>
              </a:rPr>
              <a:t>Green Book Chapter 9 </a:t>
            </a:r>
            <a:r>
              <a:rPr lang="en-GB" sz="2800">
                <a:ea typeface="Calibri"/>
                <a:cs typeface="Times New Roman"/>
              </a:rPr>
              <a:t>for detailed guidance on reporting vaccine reactions</a:t>
            </a:r>
          </a:p>
        </p:txBody>
      </p:sp>
      <p:pic>
        <p:nvPicPr>
          <p:cNvPr id="2" name="Picture 1"/>
          <p:cNvPicPr>
            <a:picLocks noChangeAspect="1"/>
          </p:cNvPicPr>
          <p:nvPr/>
        </p:nvPicPr>
        <p:blipFill>
          <a:blip r:embed="rId7"/>
          <a:stretch>
            <a:fillRect/>
          </a:stretch>
        </p:blipFill>
        <p:spPr>
          <a:xfrm>
            <a:off x="14813280" y="5024310"/>
            <a:ext cx="2523183" cy="37570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94023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0A985-A310-FDC3-647A-98BDDE3F160F}"/>
              </a:ext>
            </a:extLst>
          </p:cNvPr>
          <p:cNvSpPr>
            <a:spLocks noGrp="1"/>
          </p:cNvSpPr>
          <p:nvPr>
            <p:ph type="title"/>
          </p:nvPr>
        </p:nvSpPr>
        <p:spPr>
          <a:xfrm>
            <a:off x="1257300" y="551069"/>
            <a:ext cx="15773400" cy="1114445"/>
          </a:xfrm>
        </p:spPr>
        <p:txBody>
          <a:bodyPr/>
          <a:lstStyle/>
          <a:p>
            <a:r>
              <a:rPr lang="en-GB" sz="6000" b="1"/>
              <a:t>Sources of further information</a:t>
            </a:r>
          </a:p>
        </p:txBody>
      </p:sp>
      <p:sp>
        <p:nvSpPr>
          <p:cNvPr id="3" name="Content Placeholder 2">
            <a:extLst>
              <a:ext uri="{FF2B5EF4-FFF2-40B4-BE49-F238E27FC236}">
                <a16:creationId xmlns:a16="http://schemas.microsoft.com/office/drawing/2014/main" id="{6CC0EBEB-95EE-34C3-3AAF-BEBA775A54C7}"/>
              </a:ext>
            </a:extLst>
          </p:cNvPr>
          <p:cNvSpPr>
            <a:spLocks noGrp="1"/>
          </p:cNvSpPr>
          <p:nvPr>
            <p:ph idx="1"/>
          </p:nvPr>
        </p:nvSpPr>
        <p:spPr>
          <a:xfrm>
            <a:off x="1332415" y="1952107"/>
            <a:ext cx="16426543" cy="7428527"/>
          </a:xfrm>
        </p:spPr>
        <p:txBody>
          <a:bodyPr/>
          <a:lstStyle/>
          <a:p>
            <a:pPr marL="0" indent="0">
              <a:buNone/>
            </a:pPr>
            <a:r>
              <a:rPr lang="en-GB" sz="2800" b="1"/>
              <a:t>Green Book</a:t>
            </a:r>
            <a:r>
              <a:rPr lang="en-GB" sz="2800"/>
              <a:t>:</a:t>
            </a:r>
            <a:endParaRPr lang="en-GB" sz="2800" strike="sngStrike"/>
          </a:p>
          <a:p>
            <a:pPr lvl="1"/>
            <a:r>
              <a:rPr lang="en-GB" sz="2800">
                <a:hlinkClick r:id="rId2"/>
              </a:rPr>
              <a:t>Measles: the green book chapter - GOV.UK</a:t>
            </a:r>
            <a:endParaRPr lang="en-GB" sz="2800"/>
          </a:p>
          <a:p>
            <a:pPr lvl="1"/>
            <a:r>
              <a:rPr lang="en-GB" sz="2800">
                <a:hlinkClick r:id="rId3"/>
              </a:rPr>
              <a:t>Mumps: the green book chapter - GOV.UK</a:t>
            </a:r>
            <a:endParaRPr lang="en-GB" sz="2800"/>
          </a:p>
          <a:p>
            <a:pPr lvl="1"/>
            <a:r>
              <a:rPr lang="en-GB" sz="2800">
                <a:hlinkClick r:id="rId4"/>
              </a:rPr>
              <a:t>Rubella: the green book chapter - GOV.UK</a:t>
            </a:r>
            <a:endParaRPr lang="en-GB" sz="2800"/>
          </a:p>
          <a:p>
            <a:pPr lvl="1"/>
            <a:r>
              <a:rPr lang="en-GB" sz="2800">
                <a:hlinkClick r:id="rId5"/>
              </a:rPr>
              <a:t>Varicella: the green book chapter - GOV.UK</a:t>
            </a:r>
            <a:endParaRPr lang="en-GB" sz="2800"/>
          </a:p>
          <a:p>
            <a:pPr lvl="1"/>
            <a:endParaRPr lang="en-GB" sz="2800"/>
          </a:p>
          <a:p>
            <a:pPr marL="0" indent="0">
              <a:buNone/>
            </a:pPr>
            <a:r>
              <a:rPr lang="en-GB" sz="2800" b="1"/>
              <a:t>PGD:</a:t>
            </a:r>
            <a:endParaRPr lang="en-GB" sz="2800" strike="sngStrike"/>
          </a:p>
          <a:p>
            <a:pPr lvl="1"/>
            <a:r>
              <a:rPr lang="en-GB" sz="2800">
                <a:hlinkClick r:id="rId6"/>
              </a:rPr>
              <a:t>Patient Group Directions (PGD) - Welsh Medicines Advice Service</a:t>
            </a:r>
            <a:endParaRPr lang="en-GB" sz="2800"/>
          </a:p>
          <a:p>
            <a:pPr marL="0" indent="0">
              <a:buNone/>
            </a:pPr>
            <a:endParaRPr lang="en-GB" sz="3396"/>
          </a:p>
          <a:p>
            <a:pPr marL="0" indent="0">
              <a:buNone/>
            </a:pPr>
            <a:r>
              <a:rPr lang="en-GB" sz="2800" b="1"/>
              <a:t>The complete routine immunisation schedule for Wales </a:t>
            </a:r>
            <a:endParaRPr lang="en-GB" sz="2800" b="1">
              <a:hlinkClick r:id="rId7"/>
            </a:endParaRPr>
          </a:p>
          <a:p>
            <a:pPr lvl="1"/>
            <a:r>
              <a:rPr lang="en-GB" sz="2800">
                <a:hlinkClick r:id="rId7"/>
              </a:rPr>
              <a:t>Routine immunisation schedules for Wales - Public Health Wales</a:t>
            </a:r>
            <a:endParaRPr lang="en-GB" sz="2800"/>
          </a:p>
          <a:p>
            <a:endParaRPr lang="en-GB" sz="2800" u="sng">
              <a:hlinkClick r:id="rId8">
                <a:extLst>
                  <a:ext uri="{A12FA001-AC4F-418D-AE19-62706E023703}">
                    <ahyp:hlinkClr xmlns:ahyp="http://schemas.microsoft.com/office/drawing/2018/hyperlinkcolor" val="tx"/>
                  </a:ext>
                </a:extLst>
              </a:hlinkClick>
            </a:endParaRPr>
          </a:p>
          <a:p>
            <a:pPr marL="0" indent="0">
              <a:buNone/>
            </a:pPr>
            <a:r>
              <a:rPr lang="en-GB" sz="2800"/>
              <a:t>If any MMR-containing doses have been missed, they can be caught up using the</a:t>
            </a:r>
            <a:r>
              <a:rPr lang="en-GB" sz="2800" u="sng">
                <a:hlinkClick r:id="rId8">
                  <a:extLst>
                    <a:ext uri="{A12FA001-AC4F-418D-AE19-62706E023703}">
                      <ahyp:hlinkClr xmlns:ahyp="http://schemas.microsoft.com/office/drawing/2018/hyperlinkcolor" val="tx"/>
                    </a:ext>
                  </a:extLst>
                </a:hlinkClick>
              </a:rPr>
              <a:t> </a:t>
            </a:r>
            <a:r>
              <a:rPr lang="en-GB" sz="2800">
                <a:hlinkClick r:id="rId8"/>
              </a:rPr>
              <a:t>Vaccination of individuals with uncertain or incomplete immunisation - GOV.UK</a:t>
            </a:r>
            <a:r>
              <a:rPr lang="en-GB" sz="2800"/>
              <a:t> (UKHSA- external resource)</a:t>
            </a:r>
          </a:p>
        </p:txBody>
      </p:sp>
      <p:sp>
        <p:nvSpPr>
          <p:cNvPr id="4" name="Slide Number Placeholder 3">
            <a:extLst>
              <a:ext uri="{FF2B5EF4-FFF2-40B4-BE49-F238E27FC236}">
                <a16:creationId xmlns:a16="http://schemas.microsoft.com/office/drawing/2014/main" id="{F3661939-DC48-C009-1030-51606ACF914B}"/>
              </a:ext>
            </a:extLst>
          </p:cNvPr>
          <p:cNvSpPr>
            <a:spLocks noGrp="1"/>
          </p:cNvSpPr>
          <p:nvPr>
            <p:ph type="sldNum" sz="quarter" idx="12"/>
          </p:nvPr>
        </p:nvSpPr>
        <p:spPr/>
        <p:txBody>
          <a:bodyPr/>
          <a:lstStyle/>
          <a:p>
            <a:fld id="{561D0CCE-8DCC-44DC-A653-AE62B1D84A52}" type="slidenum">
              <a:rPr lang="en-GB" smtClean="0"/>
              <a:pPr/>
              <a:t>36</a:t>
            </a:fld>
            <a:endParaRPr lang="en-GB"/>
          </a:p>
        </p:txBody>
      </p:sp>
    </p:spTree>
    <p:extLst>
      <p:ext uri="{BB962C8B-B14F-4D97-AF65-F5344CB8AC3E}">
        <p14:creationId xmlns:p14="http://schemas.microsoft.com/office/powerpoint/2010/main" val="2146448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4303A9-F111-414A-67BD-25FCF0EE56AD}"/>
              </a:ext>
            </a:extLst>
          </p:cNvPr>
          <p:cNvSpPr>
            <a:spLocks noGrp="1"/>
          </p:cNvSpPr>
          <p:nvPr>
            <p:ph type="body" sz="quarter" idx="10"/>
          </p:nvPr>
        </p:nvSpPr>
        <p:spPr>
          <a:xfrm>
            <a:off x="935095" y="4516897"/>
            <a:ext cx="13710545" cy="1085364"/>
          </a:xfrm>
        </p:spPr>
        <p:txBody>
          <a:bodyPr>
            <a:noAutofit/>
          </a:bodyPr>
          <a:lstStyle/>
          <a:p>
            <a:r>
              <a:rPr lang="en-GB" sz="6000"/>
              <a:t>Epidemiology &amp; surveillance </a:t>
            </a:r>
            <a:endParaRPr lang="en-US" sz="6000"/>
          </a:p>
          <a:p>
            <a:endParaRPr lang="en-GB" sz="6000"/>
          </a:p>
        </p:txBody>
      </p:sp>
    </p:spTree>
    <p:extLst>
      <p:ext uri="{BB962C8B-B14F-4D97-AF65-F5344CB8AC3E}">
        <p14:creationId xmlns:p14="http://schemas.microsoft.com/office/powerpoint/2010/main" val="1851831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6B757-D33D-BE7A-BDCB-7E2107449A9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6453C63-A79F-8869-D9F5-433DE1F143C4}"/>
              </a:ext>
            </a:extLst>
          </p:cNvPr>
          <p:cNvSpPr>
            <a:spLocks noGrp="1"/>
          </p:cNvSpPr>
          <p:nvPr>
            <p:ph type="sldNum" sz="quarter" idx="12"/>
          </p:nvPr>
        </p:nvSpPr>
        <p:spPr/>
        <p:txBody>
          <a:bodyPr/>
          <a:lstStyle/>
          <a:p>
            <a:fld id="{561D0CCE-8DCC-44DC-A653-AE62B1D84A52}" type="slidenum">
              <a:rPr lang="en-GB" smtClean="0"/>
              <a:pPr/>
              <a:t>38</a:t>
            </a:fld>
            <a:endParaRPr lang="en-GB"/>
          </a:p>
        </p:txBody>
      </p:sp>
      <p:sp>
        <p:nvSpPr>
          <p:cNvPr id="21" name="Title 5">
            <a:extLst>
              <a:ext uri="{FF2B5EF4-FFF2-40B4-BE49-F238E27FC236}">
                <a16:creationId xmlns:a16="http://schemas.microsoft.com/office/drawing/2014/main" id="{974D0329-15D7-2ED4-457F-FAAC776FC299}"/>
              </a:ext>
            </a:extLst>
          </p:cNvPr>
          <p:cNvSpPr>
            <a:spLocks noGrp="1"/>
          </p:cNvSpPr>
          <p:nvPr/>
        </p:nvSpPr>
        <p:spPr>
          <a:xfrm>
            <a:off x="3560508" y="271305"/>
            <a:ext cx="12715335" cy="2029242"/>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t>Varicella burden of disease in Wales</a:t>
            </a:r>
            <a:endParaRPr lang="en-GB" sz="4800" b="1">
              <a:cs typeface="Arial"/>
            </a:endParaRPr>
          </a:p>
        </p:txBody>
      </p:sp>
      <p:sp>
        <p:nvSpPr>
          <p:cNvPr id="22" name="TextBox 4">
            <a:extLst>
              <a:ext uri="{FF2B5EF4-FFF2-40B4-BE49-F238E27FC236}">
                <a16:creationId xmlns:a16="http://schemas.microsoft.com/office/drawing/2014/main" id="{46FD8009-8D16-69D7-CBD8-6379A1F2D8CD}"/>
              </a:ext>
            </a:extLst>
          </p:cNvPr>
          <p:cNvSpPr txBox="1"/>
          <p:nvPr/>
        </p:nvSpPr>
        <p:spPr>
          <a:xfrm>
            <a:off x="4806040" y="1019516"/>
            <a:ext cx="10704449"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cs typeface="Arial"/>
              </a:rPr>
              <a:t>MPH Dissertation Project by Louis Whelan</a:t>
            </a:r>
            <a:r>
              <a:rPr lang="en-US" sz="2000" b="1">
                <a:cs typeface="Arial"/>
              </a:rPr>
              <a:t> </a:t>
            </a:r>
          </a:p>
        </p:txBody>
      </p:sp>
      <p:sp>
        <p:nvSpPr>
          <p:cNvPr id="23" name="TextBox 8">
            <a:extLst>
              <a:ext uri="{FF2B5EF4-FFF2-40B4-BE49-F238E27FC236}">
                <a16:creationId xmlns:a16="http://schemas.microsoft.com/office/drawing/2014/main" id="{223950E8-3F0E-95EF-CB61-8E87AB2F2857}"/>
              </a:ext>
            </a:extLst>
          </p:cNvPr>
          <p:cNvSpPr txBox="1"/>
          <p:nvPr/>
        </p:nvSpPr>
        <p:spPr>
          <a:xfrm>
            <a:off x="598918" y="2063452"/>
            <a:ext cx="60282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rgbClr val="E0007B"/>
                </a:solidFill>
                <a:cs typeface="Arial"/>
              </a:rPr>
              <a:t>Primary Care Consultations</a:t>
            </a:r>
          </a:p>
        </p:txBody>
      </p:sp>
      <p:grpSp>
        <p:nvGrpSpPr>
          <p:cNvPr id="24" name="Group 23">
            <a:extLst>
              <a:ext uri="{FF2B5EF4-FFF2-40B4-BE49-F238E27FC236}">
                <a16:creationId xmlns:a16="http://schemas.microsoft.com/office/drawing/2014/main" id="{E95620A5-4251-D1DB-708F-E3C51AB7D4AB}"/>
              </a:ext>
            </a:extLst>
          </p:cNvPr>
          <p:cNvGrpSpPr/>
          <p:nvPr/>
        </p:nvGrpSpPr>
        <p:grpSpPr>
          <a:xfrm>
            <a:off x="6617985" y="2291958"/>
            <a:ext cx="10098939" cy="5974502"/>
            <a:chOff x="4333877" y="1710720"/>
            <a:chExt cx="7423906" cy="3823419"/>
          </a:xfrm>
        </p:grpSpPr>
        <p:pic>
          <p:nvPicPr>
            <p:cNvPr id="26" name="Picture 25" descr="A graph with blue lines and white text&#10;&#10;AI-generated content may be incorrect.">
              <a:extLst>
                <a:ext uri="{FF2B5EF4-FFF2-40B4-BE49-F238E27FC236}">
                  <a16:creationId xmlns:a16="http://schemas.microsoft.com/office/drawing/2014/main" id="{205DB99C-DDC9-685C-017E-AE509A55C78D}"/>
                </a:ext>
              </a:extLst>
            </p:cNvPr>
            <p:cNvPicPr>
              <a:picLocks noChangeAspect="1"/>
            </p:cNvPicPr>
            <p:nvPr/>
          </p:nvPicPr>
          <p:blipFill>
            <a:blip r:embed="rId2"/>
            <a:srcRect t="8018" r="151" b="-271"/>
            <a:stretch>
              <a:fillRect/>
            </a:stretch>
          </p:blipFill>
          <p:spPr>
            <a:xfrm>
              <a:off x="4333877" y="1710720"/>
              <a:ext cx="7423906" cy="3823419"/>
            </a:xfrm>
            <a:prstGeom prst="rect">
              <a:avLst/>
            </a:prstGeom>
          </p:spPr>
        </p:pic>
        <p:sp>
          <p:nvSpPr>
            <p:cNvPr id="27" name="Rectangle 26">
              <a:extLst>
                <a:ext uri="{FF2B5EF4-FFF2-40B4-BE49-F238E27FC236}">
                  <a16:creationId xmlns:a16="http://schemas.microsoft.com/office/drawing/2014/main" id="{8474F427-66FD-5A17-D1D2-105432297F26}"/>
                </a:ext>
              </a:extLst>
            </p:cNvPr>
            <p:cNvSpPr/>
            <p:nvPr/>
          </p:nvSpPr>
          <p:spPr>
            <a:xfrm>
              <a:off x="5928843" y="1805005"/>
              <a:ext cx="5568060" cy="14310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Rectangle 27">
              <a:extLst>
                <a:ext uri="{FF2B5EF4-FFF2-40B4-BE49-F238E27FC236}">
                  <a16:creationId xmlns:a16="http://schemas.microsoft.com/office/drawing/2014/main" id="{54D27D4C-0E5E-292E-3892-F3A621E67D51}"/>
                </a:ext>
              </a:extLst>
            </p:cNvPr>
            <p:cNvSpPr/>
            <p:nvPr/>
          </p:nvSpPr>
          <p:spPr>
            <a:xfrm>
              <a:off x="7351989" y="2186005"/>
              <a:ext cx="1388266" cy="14310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25" name="TextBox 14">
            <a:extLst>
              <a:ext uri="{FF2B5EF4-FFF2-40B4-BE49-F238E27FC236}">
                <a16:creationId xmlns:a16="http://schemas.microsoft.com/office/drawing/2014/main" id="{9075D405-1793-1FC8-F639-224E57E7C5D3}"/>
              </a:ext>
            </a:extLst>
          </p:cNvPr>
          <p:cNvSpPr txBox="1"/>
          <p:nvPr/>
        </p:nvSpPr>
        <p:spPr>
          <a:xfrm>
            <a:off x="546796" y="2714361"/>
            <a:ext cx="6013602" cy="59093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a:cs typeface="Arial"/>
              </a:rPr>
              <a:t>Seasonal pattern with a peak around Spring.</a:t>
            </a:r>
          </a:p>
          <a:p>
            <a:pPr marL="285750" indent="-285750">
              <a:buFont typeface="Arial"/>
              <a:buChar char="•"/>
            </a:pPr>
            <a:r>
              <a:rPr lang="en-US" sz="2400">
                <a:cs typeface="Arial"/>
              </a:rPr>
              <a:t>Decreasing trend between 2017 and 2020.</a:t>
            </a:r>
          </a:p>
          <a:p>
            <a:pPr marL="285750" indent="-285750">
              <a:buFont typeface="Arial"/>
              <a:buChar char="•"/>
            </a:pPr>
            <a:r>
              <a:rPr lang="en-US" sz="2400">
                <a:cs typeface="Arial"/>
              </a:rPr>
              <a:t>Decrease during lockdown followed by a slight rebound but still lower than pre-pandemic.</a:t>
            </a:r>
          </a:p>
          <a:p>
            <a:pPr marL="285750" indent="-285750">
              <a:buFont typeface="Arial"/>
              <a:buChar char="•"/>
            </a:pPr>
            <a:r>
              <a:rPr lang="en-US" sz="2400">
                <a:cs typeface="Arial"/>
              </a:rPr>
              <a:t>By age-groups:</a:t>
            </a:r>
          </a:p>
          <a:p>
            <a:pPr marL="742950" lvl="1" indent="-285750">
              <a:buFont typeface="Courier New"/>
              <a:buChar char="o"/>
            </a:pPr>
            <a:r>
              <a:rPr lang="en-US" sz="2400">
                <a:cs typeface="Arial"/>
              </a:rPr>
              <a:t>The</a:t>
            </a:r>
            <a:r>
              <a:rPr lang="en-US" sz="2400" b="1">
                <a:cs typeface="Arial"/>
              </a:rPr>
              <a:t> highest rate </a:t>
            </a:r>
            <a:r>
              <a:rPr lang="en-US" sz="2400">
                <a:cs typeface="Arial"/>
              </a:rPr>
              <a:t>of consultations in </a:t>
            </a:r>
            <a:r>
              <a:rPr lang="en-US" sz="2400" b="1">
                <a:cs typeface="Arial"/>
              </a:rPr>
              <a:t>children aged 1-4 years old.</a:t>
            </a:r>
          </a:p>
          <a:p>
            <a:pPr marL="742950" lvl="1" indent="-285750">
              <a:buFont typeface="Courier New"/>
              <a:buChar char="o"/>
            </a:pPr>
            <a:r>
              <a:rPr lang="en-US" sz="2400" b="1">
                <a:cs typeface="Arial"/>
              </a:rPr>
              <a:t>Lowest rate</a:t>
            </a:r>
            <a:r>
              <a:rPr lang="en-US" sz="2400">
                <a:cs typeface="Arial"/>
              </a:rPr>
              <a:t> of consultations in adults particularly the </a:t>
            </a:r>
            <a:r>
              <a:rPr lang="en-US" sz="2400" b="1">
                <a:cs typeface="Arial"/>
              </a:rPr>
              <a:t>oldest age groups.</a:t>
            </a:r>
          </a:p>
          <a:p>
            <a:pPr marL="742950" lvl="1" indent="-285750">
              <a:buFont typeface="Courier New"/>
              <a:buChar char="o"/>
            </a:pPr>
            <a:r>
              <a:rPr lang="en-US" sz="2400">
                <a:cs typeface="Arial"/>
              </a:rPr>
              <a:t>Seasonality not visible in cases above 15 years old.</a:t>
            </a:r>
          </a:p>
          <a:p>
            <a:pPr marL="285750" indent="-285750">
              <a:buFont typeface="Arial"/>
              <a:buChar char="•"/>
            </a:pPr>
            <a:endParaRPr lang="en-US">
              <a:cs typeface="Arial"/>
            </a:endParaRPr>
          </a:p>
        </p:txBody>
      </p:sp>
    </p:spTree>
    <p:extLst>
      <p:ext uri="{BB962C8B-B14F-4D97-AF65-F5344CB8AC3E}">
        <p14:creationId xmlns:p14="http://schemas.microsoft.com/office/powerpoint/2010/main" val="37159609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45B36-4CC0-6D92-B5ED-A47B82688D6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0DD6F7D-D1BD-6E89-14CD-DA1B81127995}"/>
              </a:ext>
            </a:extLst>
          </p:cNvPr>
          <p:cNvSpPr>
            <a:spLocks noGrp="1"/>
          </p:cNvSpPr>
          <p:nvPr>
            <p:ph type="sldNum" sz="quarter" idx="12"/>
          </p:nvPr>
        </p:nvSpPr>
        <p:spPr/>
        <p:txBody>
          <a:bodyPr/>
          <a:lstStyle/>
          <a:p>
            <a:fld id="{561D0CCE-8DCC-44DC-A653-AE62B1D84A52}" type="slidenum">
              <a:rPr lang="en-GB" smtClean="0"/>
              <a:pPr/>
              <a:t>39</a:t>
            </a:fld>
            <a:endParaRPr lang="en-GB"/>
          </a:p>
        </p:txBody>
      </p:sp>
      <p:sp>
        <p:nvSpPr>
          <p:cNvPr id="21" name="Title 5">
            <a:extLst>
              <a:ext uri="{FF2B5EF4-FFF2-40B4-BE49-F238E27FC236}">
                <a16:creationId xmlns:a16="http://schemas.microsoft.com/office/drawing/2014/main" id="{DB864C8C-5947-E33F-0C8E-703EC5DAF6AD}"/>
              </a:ext>
            </a:extLst>
          </p:cNvPr>
          <p:cNvSpPr>
            <a:spLocks noGrp="1"/>
          </p:cNvSpPr>
          <p:nvPr/>
        </p:nvSpPr>
        <p:spPr>
          <a:xfrm>
            <a:off x="3560508" y="271305"/>
            <a:ext cx="12715335" cy="2029242"/>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t>Varicella burden of disease in Wales</a:t>
            </a:r>
            <a:endParaRPr lang="en-GB" sz="4800" b="1">
              <a:cs typeface="Arial"/>
            </a:endParaRPr>
          </a:p>
        </p:txBody>
      </p:sp>
      <p:sp>
        <p:nvSpPr>
          <p:cNvPr id="22" name="TextBox 4">
            <a:extLst>
              <a:ext uri="{FF2B5EF4-FFF2-40B4-BE49-F238E27FC236}">
                <a16:creationId xmlns:a16="http://schemas.microsoft.com/office/drawing/2014/main" id="{DBB7D101-DD97-28F0-7572-5FF095970D4C}"/>
              </a:ext>
            </a:extLst>
          </p:cNvPr>
          <p:cNvSpPr txBox="1"/>
          <p:nvPr/>
        </p:nvSpPr>
        <p:spPr>
          <a:xfrm>
            <a:off x="4806040" y="1019516"/>
            <a:ext cx="10704449"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cs typeface="Arial"/>
              </a:rPr>
              <a:t>MPH Dissertation Project by Louis Whelan</a:t>
            </a:r>
            <a:r>
              <a:rPr lang="en-US" sz="2000" b="1">
                <a:cs typeface="Arial"/>
              </a:rPr>
              <a:t> </a:t>
            </a:r>
          </a:p>
        </p:txBody>
      </p:sp>
      <p:sp>
        <p:nvSpPr>
          <p:cNvPr id="23" name="TextBox 8">
            <a:extLst>
              <a:ext uri="{FF2B5EF4-FFF2-40B4-BE49-F238E27FC236}">
                <a16:creationId xmlns:a16="http://schemas.microsoft.com/office/drawing/2014/main" id="{6E93844D-EA92-98EF-601E-0C595F56AB5E}"/>
              </a:ext>
            </a:extLst>
          </p:cNvPr>
          <p:cNvSpPr txBox="1"/>
          <p:nvPr/>
        </p:nvSpPr>
        <p:spPr>
          <a:xfrm>
            <a:off x="598918" y="2063452"/>
            <a:ext cx="6028214" cy="138499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rgbClr val="E0007B"/>
                </a:solidFill>
                <a:cs typeface="Arial"/>
              </a:rPr>
              <a:t>Hospital Admissions</a:t>
            </a:r>
            <a:endParaRPr lang="en-US" sz="2800">
              <a:solidFill>
                <a:srgbClr val="000000"/>
              </a:solidFill>
              <a:cs typeface="Arial"/>
            </a:endParaRPr>
          </a:p>
          <a:p>
            <a:endParaRPr lang="en-US" sz="2800" b="1">
              <a:solidFill>
                <a:srgbClr val="E0007B"/>
              </a:solidFill>
              <a:cs typeface="Arial"/>
            </a:endParaRPr>
          </a:p>
          <a:p>
            <a:endParaRPr lang="en-US" sz="2800" b="1">
              <a:solidFill>
                <a:srgbClr val="E0007B"/>
              </a:solidFill>
              <a:cs typeface="Arial"/>
            </a:endParaRPr>
          </a:p>
        </p:txBody>
      </p:sp>
      <p:sp>
        <p:nvSpPr>
          <p:cNvPr id="25" name="TextBox 14">
            <a:extLst>
              <a:ext uri="{FF2B5EF4-FFF2-40B4-BE49-F238E27FC236}">
                <a16:creationId xmlns:a16="http://schemas.microsoft.com/office/drawing/2014/main" id="{AAAE646C-96A6-7AB6-940F-6C15714644BA}"/>
              </a:ext>
            </a:extLst>
          </p:cNvPr>
          <p:cNvSpPr txBox="1"/>
          <p:nvPr/>
        </p:nvSpPr>
        <p:spPr>
          <a:xfrm>
            <a:off x="546796" y="2714361"/>
            <a:ext cx="6013602" cy="701730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Sans-Serif"/>
              <a:buChar char="•"/>
            </a:pPr>
            <a:r>
              <a:rPr lang="en-US" sz="2400">
                <a:cs typeface="Arial"/>
              </a:rPr>
              <a:t>Much lower rates of hospital admissions than primary care consultations (per million vs per 100,000).</a:t>
            </a:r>
          </a:p>
          <a:p>
            <a:pPr marL="285750" indent="-285750">
              <a:buFont typeface="Arial,Sans-Serif"/>
              <a:buChar char="•"/>
            </a:pPr>
            <a:r>
              <a:rPr lang="en-US" sz="2400">
                <a:cs typeface="Arial"/>
              </a:rPr>
              <a:t>Admissions increased overall from 2011 to 2019.</a:t>
            </a:r>
          </a:p>
          <a:p>
            <a:pPr marL="285750" indent="-285750">
              <a:buFont typeface="Arial,Sans-Serif"/>
              <a:buChar char="•"/>
            </a:pPr>
            <a:r>
              <a:rPr lang="en-US" sz="2400">
                <a:cs typeface="Arial"/>
              </a:rPr>
              <a:t>Admission rates returned to pre-pandemic levels from 2022 (2024 incomplete).</a:t>
            </a:r>
          </a:p>
          <a:p>
            <a:pPr marL="285750" indent="-285750">
              <a:buFont typeface="Arial,Sans-Serif"/>
              <a:buChar char="•"/>
            </a:pPr>
            <a:r>
              <a:rPr lang="en-US" sz="2400">
                <a:cs typeface="Arial"/>
              </a:rPr>
              <a:t>By age-group:</a:t>
            </a:r>
          </a:p>
          <a:p>
            <a:pPr marL="742950" lvl="1" indent="-285750">
              <a:buFont typeface="Courier New,monospace"/>
              <a:buChar char="o"/>
            </a:pPr>
            <a:r>
              <a:rPr lang="en-US" sz="2400" b="1">
                <a:cs typeface="Arial"/>
              </a:rPr>
              <a:t>Highest rate of admission in under 1</a:t>
            </a:r>
            <a:r>
              <a:rPr lang="en-US" sz="2400">
                <a:cs typeface="Arial"/>
              </a:rPr>
              <a:t> year olds by far (almost 3x higher than 1-4 year olds).</a:t>
            </a:r>
          </a:p>
          <a:p>
            <a:pPr marL="742950" lvl="1" indent="-285750">
              <a:buFont typeface="Courier New,monospace"/>
              <a:buChar char="o"/>
            </a:pPr>
            <a:r>
              <a:rPr lang="en-US" sz="2400">
                <a:cs typeface="Arial"/>
              </a:rPr>
              <a:t>Very low rates in adult age groups.</a:t>
            </a:r>
          </a:p>
          <a:p>
            <a:pPr marL="742950" lvl="1" indent="-285750">
              <a:buFont typeface="Courier New,monospace"/>
              <a:buChar char="o"/>
            </a:pPr>
            <a:r>
              <a:rPr lang="en-US" sz="2400">
                <a:cs typeface="Arial"/>
              </a:rPr>
              <a:t>Age-specific admission rates for adults aged 50-69 and over 70 are higher than primary care consultation rates.</a:t>
            </a:r>
          </a:p>
          <a:p>
            <a:pPr marL="285750" indent="-285750">
              <a:buFont typeface="Arial"/>
              <a:buChar char="•"/>
            </a:pPr>
            <a:endParaRPr lang="en-US" sz="2400">
              <a:cs typeface="Arial"/>
            </a:endParaRPr>
          </a:p>
          <a:p>
            <a:pPr marL="285750" indent="-285750">
              <a:buFont typeface="Arial"/>
              <a:buChar char="•"/>
            </a:pPr>
            <a:endParaRPr lang="en-US">
              <a:cs typeface="Arial"/>
            </a:endParaRPr>
          </a:p>
        </p:txBody>
      </p:sp>
      <p:grpSp>
        <p:nvGrpSpPr>
          <p:cNvPr id="3" name="Group 2">
            <a:extLst>
              <a:ext uri="{FF2B5EF4-FFF2-40B4-BE49-F238E27FC236}">
                <a16:creationId xmlns:a16="http://schemas.microsoft.com/office/drawing/2014/main" id="{89F697C4-CD04-736B-DBFE-371792C68E24}"/>
              </a:ext>
            </a:extLst>
          </p:cNvPr>
          <p:cNvGrpSpPr/>
          <p:nvPr/>
        </p:nvGrpSpPr>
        <p:grpSpPr>
          <a:xfrm>
            <a:off x="6561926" y="2696844"/>
            <a:ext cx="8514656" cy="5221471"/>
            <a:chOff x="3428267" y="1708585"/>
            <a:chExt cx="6466684" cy="3315939"/>
          </a:xfrm>
        </p:grpSpPr>
        <p:pic>
          <p:nvPicPr>
            <p:cNvPr id="5" name="Picture 4" descr="A graph with blue lines and a arrow pointing up&#10;&#10;AI-generated content may be incorrect.">
              <a:extLst>
                <a:ext uri="{FF2B5EF4-FFF2-40B4-BE49-F238E27FC236}">
                  <a16:creationId xmlns:a16="http://schemas.microsoft.com/office/drawing/2014/main" id="{EEFA99FD-5358-0261-0190-E9E760204C5C}"/>
                </a:ext>
              </a:extLst>
            </p:cNvPr>
            <p:cNvPicPr>
              <a:picLocks noChangeAspect="1"/>
            </p:cNvPicPr>
            <p:nvPr/>
          </p:nvPicPr>
          <p:blipFill>
            <a:blip r:embed="rId2"/>
            <a:srcRect t="1346" r="233" b="-271"/>
            <a:stretch>
              <a:fillRect/>
            </a:stretch>
          </p:blipFill>
          <p:spPr>
            <a:xfrm>
              <a:off x="3428267" y="1746167"/>
              <a:ext cx="6434165" cy="3278357"/>
            </a:xfrm>
            <a:prstGeom prst="rect">
              <a:avLst/>
            </a:prstGeom>
          </p:spPr>
        </p:pic>
        <p:sp>
          <p:nvSpPr>
            <p:cNvPr id="6" name="Rectangle 5">
              <a:extLst>
                <a:ext uri="{FF2B5EF4-FFF2-40B4-BE49-F238E27FC236}">
                  <a16:creationId xmlns:a16="http://schemas.microsoft.com/office/drawing/2014/main" id="{4534C01D-EED5-A39D-3A11-BAF750F695D4}"/>
                </a:ext>
              </a:extLst>
            </p:cNvPr>
            <p:cNvSpPr/>
            <p:nvPr/>
          </p:nvSpPr>
          <p:spPr>
            <a:xfrm>
              <a:off x="9251501" y="2365079"/>
              <a:ext cx="631730" cy="12358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6">
              <a:extLst>
                <a:ext uri="{FF2B5EF4-FFF2-40B4-BE49-F238E27FC236}">
                  <a16:creationId xmlns:a16="http://schemas.microsoft.com/office/drawing/2014/main" id="{DBA9EBBC-C0F1-B771-B3EA-8BFAFE27D568}"/>
                </a:ext>
              </a:extLst>
            </p:cNvPr>
            <p:cNvSpPr/>
            <p:nvPr/>
          </p:nvSpPr>
          <p:spPr>
            <a:xfrm>
              <a:off x="7352361" y="1708585"/>
              <a:ext cx="2542590" cy="5441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8" name="Picture 7" descr="A screenshot of a data&#10;&#10;AI-generated content may be incorrect.">
            <a:extLst>
              <a:ext uri="{FF2B5EF4-FFF2-40B4-BE49-F238E27FC236}">
                <a16:creationId xmlns:a16="http://schemas.microsoft.com/office/drawing/2014/main" id="{D8F2F935-7C58-FED7-A20A-04EF81488B0E}"/>
              </a:ext>
            </a:extLst>
          </p:cNvPr>
          <p:cNvPicPr>
            <a:picLocks noChangeAspect="1"/>
          </p:cNvPicPr>
          <p:nvPr/>
        </p:nvPicPr>
        <p:blipFill>
          <a:blip r:embed="rId3"/>
          <a:srcRect r="463"/>
          <a:stretch>
            <a:fillRect/>
          </a:stretch>
        </p:blipFill>
        <p:spPr>
          <a:xfrm>
            <a:off x="15015052" y="3207129"/>
            <a:ext cx="3172300" cy="3944582"/>
          </a:xfrm>
          <a:prstGeom prst="rect">
            <a:avLst/>
          </a:prstGeom>
        </p:spPr>
      </p:pic>
    </p:spTree>
    <p:extLst>
      <p:ext uri="{BB962C8B-B14F-4D97-AF65-F5344CB8AC3E}">
        <p14:creationId xmlns:p14="http://schemas.microsoft.com/office/powerpoint/2010/main" val="7699777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AEB29-DAC3-02DA-7126-F6A9450970B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3E032CD-1DB2-6818-74B8-CCA2EBA98679}"/>
              </a:ext>
            </a:extLst>
          </p:cNvPr>
          <p:cNvSpPr>
            <a:spLocks noGrp="1"/>
          </p:cNvSpPr>
          <p:nvPr>
            <p:ph type="sldNum" sz="quarter" idx="12"/>
          </p:nvPr>
        </p:nvSpPr>
        <p:spPr/>
        <p:txBody>
          <a:bodyPr/>
          <a:lstStyle/>
          <a:p>
            <a:fld id="{561D0CCE-8DCC-44DC-A653-AE62B1D84A52}" type="slidenum">
              <a:rPr lang="en-GB" smtClean="0"/>
              <a:pPr/>
              <a:t>40</a:t>
            </a:fld>
            <a:endParaRPr lang="en-GB"/>
          </a:p>
        </p:txBody>
      </p:sp>
      <p:sp>
        <p:nvSpPr>
          <p:cNvPr id="21" name="Title 5">
            <a:extLst>
              <a:ext uri="{FF2B5EF4-FFF2-40B4-BE49-F238E27FC236}">
                <a16:creationId xmlns:a16="http://schemas.microsoft.com/office/drawing/2014/main" id="{C41B6CA1-0B1D-78A1-D883-D19829531E37}"/>
              </a:ext>
            </a:extLst>
          </p:cNvPr>
          <p:cNvSpPr>
            <a:spLocks noGrp="1"/>
          </p:cNvSpPr>
          <p:nvPr/>
        </p:nvSpPr>
        <p:spPr>
          <a:xfrm>
            <a:off x="3560508" y="271305"/>
            <a:ext cx="12715335" cy="2029242"/>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t>Varicella burden of disease in Wales</a:t>
            </a:r>
            <a:endParaRPr lang="en-GB" sz="4800" b="1">
              <a:cs typeface="Arial"/>
            </a:endParaRPr>
          </a:p>
        </p:txBody>
      </p:sp>
      <p:sp>
        <p:nvSpPr>
          <p:cNvPr id="22" name="TextBox 4">
            <a:extLst>
              <a:ext uri="{FF2B5EF4-FFF2-40B4-BE49-F238E27FC236}">
                <a16:creationId xmlns:a16="http://schemas.microsoft.com/office/drawing/2014/main" id="{21D3A0DA-C21E-55F8-4475-040663621288}"/>
              </a:ext>
            </a:extLst>
          </p:cNvPr>
          <p:cNvSpPr txBox="1"/>
          <p:nvPr/>
        </p:nvSpPr>
        <p:spPr>
          <a:xfrm>
            <a:off x="4806040" y="1019516"/>
            <a:ext cx="10704449"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cs typeface="Arial"/>
              </a:rPr>
              <a:t>MPH Dissertation Project by Louis Whelan</a:t>
            </a:r>
            <a:r>
              <a:rPr lang="en-US" sz="2000" b="1">
                <a:cs typeface="Arial"/>
              </a:rPr>
              <a:t> </a:t>
            </a:r>
          </a:p>
        </p:txBody>
      </p:sp>
      <p:sp>
        <p:nvSpPr>
          <p:cNvPr id="2" name="TextBox 8">
            <a:extLst>
              <a:ext uri="{FF2B5EF4-FFF2-40B4-BE49-F238E27FC236}">
                <a16:creationId xmlns:a16="http://schemas.microsoft.com/office/drawing/2014/main" id="{26D91876-FED5-23F4-99D0-676B1374123D}"/>
              </a:ext>
            </a:extLst>
          </p:cNvPr>
          <p:cNvSpPr txBox="1"/>
          <p:nvPr/>
        </p:nvSpPr>
        <p:spPr>
          <a:xfrm>
            <a:off x="386011" y="2026267"/>
            <a:ext cx="3785347"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rgbClr val="E0007B"/>
                </a:solidFill>
                <a:cs typeface="Arial"/>
              </a:rPr>
              <a:t>Mortality</a:t>
            </a:r>
            <a:r>
              <a:rPr lang="en-US" b="1">
                <a:solidFill>
                  <a:srgbClr val="E0007B"/>
                </a:solidFill>
                <a:cs typeface="Arial"/>
              </a:rPr>
              <a:t> </a:t>
            </a:r>
          </a:p>
        </p:txBody>
      </p:sp>
      <p:sp>
        <p:nvSpPr>
          <p:cNvPr id="9" name="TextBox 14">
            <a:extLst>
              <a:ext uri="{FF2B5EF4-FFF2-40B4-BE49-F238E27FC236}">
                <a16:creationId xmlns:a16="http://schemas.microsoft.com/office/drawing/2014/main" id="{618CCF04-AE6C-2D6C-39EB-DCBFA9C53C30}"/>
              </a:ext>
            </a:extLst>
          </p:cNvPr>
          <p:cNvSpPr txBox="1"/>
          <p:nvPr/>
        </p:nvSpPr>
        <p:spPr>
          <a:xfrm>
            <a:off x="385093" y="2869916"/>
            <a:ext cx="6291572" cy="31393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a:ea typeface="+mn-lt"/>
                <a:cs typeface="+mn-lt"/>
              </a:rPr>
              <a:t>Forty deaths related to chickenpox between 2011 and 2024 (average three deaths per year) giving a crude mortality rate of 0.09 deaths per 100,000.</a:t>
            </a:r>
            <a:endParaRPr lang="en-US" sz="2400">
              <a:cs typeface="Arial"/>
            </a:endParaRPr>
          </a:p>
          <a:p>
            <a:pPr marL="285750" indent="-285750">
              <a:buFont typeface="Arial"/>
              <a:buChar char="•"/>
            </a:pPr>
            <a:endParaRPr lang="en-US" sz="2400">
              <a:ea typeface="+mn-lt"/>
              <a:cs typeface="+mn-lt"/>
            </a:endParaRPr>
          </a:p>
          <a:p>
            <a:pPr marL="285750" indent="-285750">
              <a:buFont typeface="Arial"/>
              <a:buChar char="•"/>
            </a:pPr>
            <a:r>
              <a:rPr lang="en-US" sz="2400">
                <a:ea typeface="+mn-lt"/>
                <a:cs typeface="+mn-lt"/>
              </a:rPr>
              <a:t>Overall, 95% of deaths in adults over 30 years old.</a:t>
            </a:r>
            <a:endParaRPr lang="en-US" sz="2400">
              <a:cs typeface="Arial"/>
            </a:endParaRPr>
          </a:p>
          <a:p>
            <a:pPr marL="285750" indent="-285750">
              <a:buFont typeface="Arial"/>
              <a:buChar char="•"/>
            </a:pPr>
            <a:endParaRPr lang="en-US" sz="1500">
              <a:cs typeface="Arial"/>
            </a:endParaRPr>
          </a:p>
          <a:p>
            <a:pPr marL="285750" indent="-285750">
              <a:buFont typeface="Arial"/>
              <a:buChar char="•"/>
            </a:pPr>
            <a:endParaRPr lang="en-US" sz="1500">
              <a:cs typeface="Arial"/>
            </a:endParaRPr>
          </a:p>
        </p:txBody>
      </p:sp>
      <p:pic>
        <p:nvPicPr>
          <p:cNvPr id="10" name="Picture 9" descr="A graph with blue and green squares&#10;&#10;AI-generated content may be incorrect.">
            <a:extLst>
              <a:ext uri="{FF2B5EF4-FFF2-40B4-BE49-F238E27FC236}">
                <a16:creationId xmlns:a16="http://schemas.microsoft.com/office/drawing/2014/main" id="{E13903C3-8646-940D-A7AF-BAF25350B079}"/>
              </a:ext>
            </a:extLst>
          </p:cNvPr>
          <p:cNvPicPr>
            <a:picLocks noChangeAspect="1"/>
          </p:cNvPicPr>
          <p:nvPr/>
        </p:nvPicPr>
        <p:blipFill>
          <a:blip r:embed="rId2"/>
          <a:stretch>
            <a:fillRect/>
          </a:stretch>
        </p:blipFill>
        <p:spPr>
          <a:xfrm>
            <a:off x="6660778" y="2009557"/>
            <a:ext cx="10847596" cy="6303682"/>
          </a:xfrm>
          <a:prstGeom prst="rect">
            <a:avLst/>
          </a:prstGeom>
        </p:spPr>
      </p:pic>
      <p:sp>
        <p:nvSpPr>
          <p:cNvPr id="11" name="TextBox 9">
            <a:extLst>
              <a:ext uri="{FF2B5EF4-FFF2-40B4-BE49-F238E27FC236}">
                <a16:creationId xmlns:a16="http://schemas.microsoft.com/office/drawing/2014/main" id="{6EB90410-34B3-1432-9601-393DE1773920}"/>
              </a:ext>
            </a:extLst>
          </p:cNvPr>
          <p:cNvSpPr txBox="1"/>
          <p:nvPr/>
        </p:nvSpPr>
        <p:spPr>
          <a:xfrm>
            <a:off x="635056" y="6003984"/>
            <a:ext cx="5056088" cy="2308324"/>
          </a:xfrm>
          <a:prstGeom prst="rect">
            <a:avLst/>
          </a:prstGeom>
          <a:noFill/>
          <a:ln>
            <a:solidFill>
              <a:schemeClr val="tx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latin typeface="Calibri"/>
              </a:rPr>
              <a:t>Chickenpox presents a substantial and measurable burden across Wales with a considerable number of cases resulting in severe disease and complications requiring </a:t>
            </a:r>
            <a:r>
              <a:rPr lang="en-US" sz="2400" b="1" err="1">
                <a:latin typeface="Calibri"/>
              </a:rPr>
              <a:t>hospitalisation</a:t>
            </a:r>
            <a:r>
              <a:rPr lang="en-US" sz="2400" b="1">
                <a:latin typeface="Calibri"/>
              </a:rPr>
              <a:t>.</a:t>
            </a:r>
            <a:endParaRPr lang="en-US" sz="2400" b="1"/>
          </a:p>
        </p:txBody>
      </p:sp>
    </p:spTree>
    <p:extLst>
      <p:ext uri="{BB962C8B-B14F-4D97-AF65-F5344CB8AC3E}">
        <p14:creationId xmlns:p14="http://schemas.microsoft.com/office/powerpoint/2010/main" val="101619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DCF68-D15F-DBC1-C0B7-3DA8C5E3116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FD52CF-CDDA-29CB-8BDE-D3239EAB7002}"/>
              </a:ext>
            </a:extLst>
          </p:cNvPr>
          <p:cNvSpPr>
            <a:spLocks noGrp="1"/>
          </p:cNvSpPr>
          <p:nvPr>
            <p:ph type="sldNum" sz="quarter" idx="12"/>
          </p:nvPr>
        </p:nvSpPr>
        <p:spPr/>
        <p:txBody>
          <a:bodyPr/>
          <a:lstStyle/>
          <a:p>
            <a:fld id="{561D0CCE-8DCC-44DC-A653-AE62B1D84A52}" type="slidenum">
              <a:rPr lang="en-GB" smtClean="0"/>
              <a:pPr/>
              <a:t>41</a:t>
            </a:fld>
            <a:endParaRPr lang="en-GB"/>
          </a:p>
        </p:txBody>
      </p:sp>
      <p:sp>
        <p:nvSpPr>
          <p:cNvPr id="3" name="Title 5">
            <a:extLst>
              <a:ext uri="{FF2B5EF4-FFF2-40B4-BE49-F238E27FC236}">
                <a16:creationId xmlns:a16="http://schemas.microsoft.com/office/drawing/2014/main" id="{0912F924-0D9D-82FE-0C67-4C72A91EB0C2}"/>
              </a:ext>
            </a:extLst>
          </p:cNvPr>
          <p:cNvSpPr>
            <a:spLocks noGrp="1"/>
          </p:cNvSpPr>
          <p:nvPr/>
        </p:nvSpPr>
        <p:spPr>
          <a:xfrm>
            <a:off x="4863449" y="426631"/>
            <a:ext cx="11399807" cy="17057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t>Varicella burden of disease </a:t>
            </a:r>
            <a:endParaRPr lang="en-GB" sz="4800" b="1">
              <a:cs typeface="Arial"/>
            </a:endParaRPr>
          </a:p>
        </p:txBody>
      </p:sp>
      <p:sp>
        <p:nvSpPr>
          <p:cNvPr id="5" name="TextBox 4">
            <a:extLst>
              <a:ext uri="{FF2B5EF4-FFF2-40B4-BE49-F238E27FC236}">
                <a16:creationId xmlns:a16="http://schemas.microsoft.com/office/drawing/2014/main" id="{E1E15BB9-480E-2347-14DC-DA19FB43BB69}"/>
              </a:ext>
            </a:extLst>
          </p:cNvPr>
          <p:cNvSpPr txBox="1"/>
          <p:nvPr/>
        </p:nvSpPr>
        <p:spPr>
          <a:xfrm>
            <a:off x="3872164" y="1287977"/>
            <a:ext cx="11394561" cy="113877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solidFill>
                  <a:schemeClr val="accent1">
                    <a:lumMod val="76000"/>
                  </a:schemeClr>
                </a:solidFill>
              </a:rPr>
              <a:t>Burden of varicella complications in secondary care, England, 2004 to 2017, </a:t>
            </a:r>
            <a:r>
              <a:rPr lang="en-US" sz="2400" b="1" i="1">
                <a:solidFill>
                  <a:schemeClr val="accent1">
                    <a:lumMod val="76000"/>
                  </a:schemeClr>
                </a:solidFill>
              </a:rPr>
              <a:t>Burnal et al. 2019</a:t>
            </a:r>
            <a:endParaRPr lang="en-US" sz="2400" i="1">
              <a:solidFill>
                <a:schemeClr val="accent1">
                  <a:lumMod val="76000"/>
                </a:schemeClr>
              </a:solidFill>
              <a:cs typeface="Arial"/>
            </a:endParaRPr>
          </a:p>
          <a:p>
            <a:endParaRPr lang="en-US" sz="2000" b="1">
              <a:cs typeface="Arial"/>
            </a:endParaRPr>
          </a:p>
        </p:txBody>
      </p:sp>
      <p:sp>
        <p:nvSpPr>
          <p:cNvPr id="6" name="TextBox 8">
            <a:extLst>
              <a:ext uri="{FF2B5EF4-FFF2-40B4-BE49-F238E27FC236}">
                <a16:creationId xmlns:a16="http://schemas.microsoft.com/office/drawing/2014/main" id="{F356ED4F-963A-1680-F82F-765579D2CB2C}"/>
              </a:ext>
            </a:extLst>
          </p:cNvPr>
          <p:cNvSpPr txBox="1"/>
          <p:nvPr/>
        </p:nvSpPr>
        <p:spPr>
          <a:xfrm>
            <a:off x="1697516" y="2426872"/>
            <a:ext cx="14945255" cy="524246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rgbClr val="E0007B"/>
                </a:solidFill>
                <a:cs typeface="Arial"/>
              </a:rPr>
              <a:t>Results </a:t>
            </a:r>
            <a:endParaRPr lang="en-US" sz="3200">
              <a:cs typeface="Arial"/>
            </a:endParaRPr>
          </a:p>
          <a:p>
            <a:endParaRPr lang="en-US" sz="1600">
              <a:cs typeface="Arial"/>
            </a:endParaRPr>
          </a:p>
          <a:p>
            <a:pPr marL="285750" indent="-285750">
              <a:spcAft>
                <a:spcPts val="400"/>
              </a:spcAft>
              <a:buFont typeface="Arial"/>
              <a:buChar char="•"/>
            </a:pPr>
            <a:r>
              <a:rPr lang="en-US" sz="2800">
                <a:solidFill>
                  <a:srgbClr val="212A73"/>
                </a:solidFill>
                <a:latin typeface="Arial"/>
                <a:ea typeface="Cambria"/>
                <a:cs typeface="Arial"/>
              </a:rPr>
              <a:t>There were over 60,000 admissions with varicella between 2004 and 2017. 38.1% had a </a:t>
            </a:r>
            <a:r>
              <a:rPr lang="en-US" sz="2800" err="1">
                <a:solidFill>
                  <a:srgbClr val="212A73"/>
                </a:solidFill>
                <a:latin typeface="Arial"/>
                <a:ea typeface="Cambria"/>
                <a:cs typeface="Arial"/>
              </a:rPr>
              <a:t>recognised</a:t>
            </a:r>
            <a:r>
              <a:rPr lang="en-US" sz="2800">
                <a:solidFill>
                  <a:srgbClr val="212A73"/>
                </a:solidFill>
                <a:latin typeface="Arial"/>
                <a:ea typeface="Cambria"/>
                <a:cs typeface="Arial"/>
              </a:rPr>
              <a:t> varicella complication. </a:t>
            </a:r>
          </a:p>
          <a:p>
            <a:pPr marL="285750" indent="-285750">
              <a:spcAft>
                <a:spcPts val="400"/>
              </a:spcAft>
              <a:buFont typeface="Arial"/>
              <a:buChar char="•"/>
            </a:pPr>
            <a:r>
              <a:rPr lang="en-US" sz="2800">
                <a:solidFill>
                  <a:srgbClr val="212A73"/>
                </a:solidFill>
                <a:latin typeface="Arial"/>
                <a:ea typeface="Cambria"/>
                <a:cs typeface="Arial"/>
              </a:rPr>
              <a:t>The most common complications were bacterial skin infections (11.25%), pneumonia (4.82%), febrile convulsions (3.39%) and encephalitis (2.44%). </a:t>
            </a:r>
          </a:p>
          <a:p>
            <a:pPr marL="285750" indent="-285750">
              <a:spcAft>
                <a:spcPts val="400"/>
              </a:spcAft>
              <a:buFont typeface="Arial"/>
              <a:buChar char="•"/>
            </a:pPr>
            <a:r>
              <a:rPr lang="en-US" sz="2800">
                <a:solidFill>
                  <a:srgbClr val="212A73"/>
                </a:solidFill>
                <a:latin typeface="Arial"/>
                <a:ea typeface="Cambria"/>
                <a:cs typeface="Arial"/>
              </a:rPr>
              <a:t>In older age groups, complication rates were higher and the complication types were more severe.</a:t>
            </a:r>
          </a:p>
          <a:p>
            <a:pPr marL="285750" indent="-285750">
              <a:spcAft>
                <a:spcPts val="400"/>
              </a:spcAft>
              <a:buFont typeface="Arial"/>
              <a:buChar char="•"/>
            </a:pPr>
            <a:r>
              <a:rPr lang="en-US" sz="2800">
                <a:solidFill>
                  <a:srgbClr val="212A73"/>
                </a:solidFill>
                <a:latin typeface="Arial"/>
                <a:ea typeface="Cambria"/>
                <a:cs typeface="Arial"/>
              </a:rPr>
              <a:t>Length of hospital stay for complicated varicella was 3.1 times longer than for uncomplicated varicella.</a:t>
            </a:r>
            <a:endParaRPr lang="en-US" sz="2800">
              <a:solidFill>
                <a:srgbClr val="212A73"/>
              </a:solidFill>
              <a:latin typeface="Arial"/>
              <a:cs typeface="Arial"/>
            </a:endParaRPr>
          </a:p>
          <a:p>
            <a:pPr marL="285750" indent="-285750">
              <a:spcAft>
                <a:spcPts val="400"/>
              </a:spcAft>
              <a:buFont typeface="Arial"/>
              <a:buChar char="•"/>
            </a:pPr>
            <a:r>
              <a:rPr lang="en-US" sz="2800">
                <a:solidFill>
                  <a:srgbClr val="212A73"/>
                </a:solidFill>
                <a:latin typeface="Arial"/>
                <a:ea typeface="Cambria"/>
                <a:cs typeface="Arial"/>
              </a:rPr>
              <a:t>Complicated varicella has a substantial health and economic burden. </a:t>
            </a:r>
          </a:p>
          <a:p>
            <a:pPr marL="285750" indent="-285750">
              <a:buFont typeface="Arial"/>
              <a:buChar char="•"/>
            </a:pPr>
            <a:endParaRPr lang="en-US" b="1">
              <a:solidFill>
                <a:srgbClr val="212A73"/>
              </a:solidFill>
              <a:cs typeface="Arial"/>
            </a:endParaRPr>
          </a:p>
        </p:txBody>
      </p:sp>
      <p:sp>
        <p:nvSpPr>
          <p:cNvPr id="7" name="TextBox 7">
            <a:extLst>
              <a:ext uri="{FF2B5EF4-FFF2-40B4-BE49-F238E27FC236}">
                <a16:creationId xmlns:a16="http://schemas.microsoft.com/office/drawing/2014/main" id="{8868A26B-8D77-761D-7DFF-B13C00FB54A8}"/>
              </a:ext>
            </a:extLst>
          </p:cNvPr>
          <p:cNvSpPr txBox="1"/>
          <p:nvPr/>
        </p:nvSpPr>
        <p:spPr>
          <a:xfrm>
            <a:off x="3019114" y="7983168"/>
            <a:ext cx="12229174"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a:hlinkClick r:id="rId2"/>
              </a:rPr>
              <a:t>Burden of varicella complications in secondary care, England, 2004 to 2017 - PMC</a:t>
            </a:r>
            <a:endParaRPr lang="en-US" sz="2800">
              <a:cs typeface="Arial"/>
            </a:endParaRPr>
          </a:p>
        </p:txBody>
      </p:sp>
    </p:spTree>
    <p:extLst>
      <p:ext uri="{BB962C8B-B14F-4D97-AF65-F5344CB8AC3E}">
        <p14:creationId xmlns:p14="http://schemas.microsoft.com/office/powerpoint/2010/main" val="2538313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F55D1-4132-3715-D1D8-0006F6A0290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EC60C1-F905-C5CA-9B77-1900CC911730}"/>
              </a:ext>
            </a:extLst>
          </p:cNvPr>
          <p:cNvSpPr>
            <a:spLocks noGrp="1"/>
          </p:cNvSpPr>
          <p:nvPr>
            <p:ph type="sldNum" sz="quarter" idx="12"/>
          </p:nvPr>
        </p:nvSpPr>
        <p:spPr/>
        <p:txBody>
          <a:bodyPr/>
          <a:lstStyle/>
          <a:p>
            <a:fld id="{561D0CCE-8DCC-44DC-A653-AE62B1D84A52}" type="slidenum">
              <a:rPr lang="en-GB" smtClean="0"/>
              <a:pPr/>
              <a:t>42</a:t>
            </a:fld>
            <a:endParaRPr lang="en-GB"/>
          </a:p>
        </p:txBody>
      </p:sp>
      <p:sp>
        <p:nvSpPr>
          <p:cNvPr id="3" name="Title 5">
            <a:extLst>
              <a:ext uri="{FF2B5EF4-FFF2-40B4-BE49-F238E27FC236}">
                <a16:creationId xmlns:a16="http://schemas.microsoft.com/office/drawing/2014/main" id="{A06A2E53-F27B-7203-8441-FEBA98913CF6}"/>
              </a:ext>
            </a:extLst>
          </p:cNvPr>
          <p:cNvSpPr>
            <a:spLocks noGrp="1"/>
          </p:cNvSpPr>
          <p:nvPr/>
        </p:nvSpPr>
        <p:spPr>
          <a:xfrm>
            <a:off x="1045804" y="472605"/>
            <a:ext cx="16228574" cy="17057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b="1">
                <a:solidFill>
                  <a:srgbClr val="212A73"/>
                </a:solidFill>
                <a:latin typeface="Arial"/>
                <a:cs typeface="Arial"/>
              </a:rPr>
              <a:t>Surveillance of Vaccines, Vaccine Preventable Diseases and Respiratory Infections</a:t>
            </a:r>
            <a:endParaRPr lang="en-GB" sz="4800" b="1" err="1">
              <a:cs typeface="Arial"/>
            </a:endParaRPr>
          </a:p>
        </p:txBody>
      </p:sp>
      <p:sp>
        <p:nvSpPr>
          <p:cNvPr id="2" name="TextBox 1">
            <a:extLst>
              <a:ext uri="{FF2B5EF4-FFF2-40B4-BE49-F238E27FC236}">
                <a16:creationId xmlns:a16="http://schemas.microsoft.com/office/drawing/2014/main" id="{A0708BEF-0366-BB89-4D81-BA1F896C8E8A}"/>
              </a:ext>
            </a:extLst>
          </p:cNvPr>
          <p:cNvSpPr txBox="1"/>
          <p:nvPr/>
        </p:nvSpPr>
        <p:spPr>
          <a:xfrm>
            <a:off x="1857010" y="2462784"/>
            <a:ext cx="14601273" cy="2724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cs typeface="Arial"/>
              </a:rPr>
              <a:t>For more information and links to our reports and internal data dashboards, please </a:t>
            </a:r>
            <a:r>
              <a:rPr lang="en-US" sz="3600" err="1">
                <a:cs typeface="Arial"/>
              </a:rPr>
              <a:t>visi</a:t>
            </a:r>
            <a:r>
              <a:rPr lang="en-US" sz="3600">
                <a:cs typeface="Arial"/>
              </a:rPr>
              <a:t>t:</a:t>
            </a:r>
          </a:p>
          <a:p>
            <a:r>
              <a:rPr lang="en-US" sz="3600">
                <a:hlinkClick r:id="rId2"/>
              </a:rPr>
              <a:t>https://nhswales365.sharepoint.com/sites/PHW_VPDPComms/SitePages/Surveillance.aspx</a:t>
            </a:r>
            <a:endParaRPr lang="en-US" sz="3600">
              <a:cs typeface="Arial"/>
            </a:endParaRPr>
          </a:p>
          <a:p>
            <a:pPr algn="ctr"/>
            <a:endParaRPr lang="en-US"/>
          </a:p>
        </p:txBody>
      </p:sp>
    </p:spTree>
    <p:extLst>
      <p:ext uri="{BB962C8B-B14F-4D97-AF65-F5344CB8AC3E}">
        <p14:creationId xmlns:p14="http://schemas.microsoft.com/office/powerpoint/2010/main" val="36894294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B4861-B3B7-D78C-B1E3-E0BF958443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59A56F8-EB5A-E364-D971-D0230CAB3971}"/>
              </a:ext>
            </a:extLst>
          </p:cNvPr>
          <p:cNvSpPr>
            <a:spLocks noGrp="1"/>
          </p:cNvSpPr>
          <p:nvPr>
            <p:ph type="body" sz="quarter" idx="10"/>
          </p:nvPr>
        </p:nvSpPr>
        <p:spPr>
          <a:xfrm>
            <a:off x="935095" y="4516897"/>
            <a:ext cx="13710545" cy="1085364"/>
          </a:xfrm>
        </p:spPr>
        <p:txBody>
          <a:bodyPr lIns="91440" tIns="45720" rIns="91440" bIns="45720" anchor="t">
            <a:noAutofit/>
          </a:bodyPr>
          <a:lstStyle/>
          <a:p>
            <a:r>
              <a:rPr lang="en-GB" sz="6000">
                <a:latin typeface="Arial"/>
                <a:cs typeface="Arial"/>
              </a:rPr>
              <a:t>Resources to support the </a:t>
            </a:r>
            <a:r>
              <a:rPr lang="en-GB" sz="6000">
                <a:solidFill>
                  <a:srgbClr val="FFFFFF"/>
                </a:solidFill>
                <a:latin typeface="Arial"/>
                <a:cs typeface="Arial"/>
              </a:rPr>
              <a:t>selective varicella (chickenpox) catchup vaccination programme </a:t>
            </a:r>
            <a:endParaRPr lang="en-GB" sz="6000">
              <a:cs typeface="Arial"/>
            </a:endParaRPr>
          </a:p>
        </p:txBody>
      </p:sp>
      <p:sp>
        <p:nvSpPr>
          <p:cNvPr id="3" name="Text Placeholder 2">
            <a:extLst>
              <a:ext uri="{FF2B5EF4-FFF2-40B4-BE49-F238E27FC236}">
                <a16:creationId xmlns:a16="http://schemas.microsoft.com/office/drawing/2014/main" id="{AD723651-4C90-AA59-3593-61300A508863}"/>
              </a:ext>
            </a:extLst>
          </p:cNvPr>
          <p:cNvSpPr>
            <a:spLocks noGrp="1"/>
          </p:cNvSpPr>
          <p:nvPr>
            <p:ph type="body" sz="quarter" idx="11"/>
          </p:nvPr>
        </p:nvSpPr>
        <p:spPr>
          <a:xfrm>
            <a:off x="935095" y="6858669"/>
            <a:ext cx="10561637" cy="1941513"/>
          </a:xfrm>
        </p:spPr>
        <p:txBody>
          <a:bodyPr/>
          <a:lstStyle/>
          <a:p>
            <a:endParaRPr lang="en-GB"/>
          </a:p>
        </p:txBody>
      </p:sp>
    </p:spTree>
    <p:extLst>
      <p:ext uri="{BB962C8B-B14F-4D97-AF65-F5344CB8AC3E}">
        <p14:creationId xmlns:p14="http://schemas.microsoft.com/office/powerpoint/2010/main" val="2377312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0CBE3-4DFD-79C8-8338-47366249BD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BAFD7F-4FD6-47B0-0840-6B8A9E2301ED}"/>
              </a:ext>
            </a:extLst>
          </p:cNvPr>
          <p:cNvSpPr>
            <a:spLocks noGrp="1"/>
          </p:cNvSpPr>
          <p:nvPr>
            <p:ph type="title"/>
          </p:nvPr>
        </p:nvSpPr>
        <p:spPr/>
        <p:txBody>
          <a:bodyPr/>
          <a:lstStyle/>
          <a:p>
            <a:r>
              <a:rPr lang="en-GB" sz="4600" b="1">
                <a:solidFill>
                  <a:srgbClr val="002060"/>
                </a:solidFill>
              </a:rPr>
              <a:t>Public Health Wales webpages</a:t>
            </a:r>
            <a:br>
              <a:rPr lang="en-GB" sz="6600" b="1">
                <a:solidFill>
                  <a:srgbClr val="FF5248"/>
                </a:solidFill>
              </a:rPr>
            </a:br>
            <a:endParaRPr lang="en-GB"/>
          </a:p>
        </p:txBody>
      </p:sp>
      <p:sp>
        <p:nvSpPr>
          <p:cNvPr id="3" name="Content Placeholder 2">
            <a:extLst>
              <a:ext uri="{FF2B5EF4-FFF2-40B4-BE49-F238E27FC236}">
                <a16:creationId xmlns:a16="http://schemas.microsoft.com/office/drawing/2014/main" id="{AC93EE62-F410-9D9A-3FAB-963CA9614670}"/>
              </a:ext>
            </a:extLst>
          </p:cNvPr>
          <p:cNvSpPr>
            <a:spLocks noGrp="1"/>
          </p:cNvSpPr>
          <p:nvPr>
            <p:ph idx="1"/>
          </p:nvPr>
        </p:nvSpPr>
        <p:spPr>
          <a:xfrm>
            <a:off x="1257300" y="1913504"/>
            <a:ext cx="15773400" cy="7215928"/>
          </a:xfrm>
        </p:spPr>
        <p:txBody>
          <a:bodyPr lIns="91440" tIns="45720" rIns="91440" bIns="45720" anchor="t"/>
          <a:lstStyle/>
          <a:p>
            <a:pPr marL="0" indent="0">
              <a:buNone/>
            </a:pPr>
            <a:r>
              <a:rPr lang="en-GB" sz="2800" b="1">
                <a:ea typeface="+mn-lt"/>
                <a:cs typeface="+mn-lt"/>
              </a:rPr>
              <a:t> For the public:</a:t>
            </a:r>
          </a:p>
          <a:p>
            <a:r>
              <a:rPr lang="en-GB" sz="2800">
                <a:hlinkClick r:id="rId2"/>
              </a:rPr>
              <a:t>Measles, mumps, rubella and varicella (MMRV and MMR) containing vaccines - Public Health Wales</a:t>
            </a:r>
            <a:endParaRPr lang="en-GB" sz="2800"/>
          </a:p>
          <a:p>
            <a:r>
              <a:rPr lang="en-GB" sz="2800">
                <a:hlinkClick r:id="rId3"/>
              </a:rPr>
              <a:t>Changes to the childhood immunisation schedule - Public Health Wales</a:t>
            </a:r>
            <a:endParaRPr lang="en-GB" sz="2800" b="1">
              <a:ea typeface="+mn-lt"/>
              <a:cs typeface="+mn-lt"/>
            </a:endParaRPr>
          </a:p>
          <a:p>
            <a:pPr marL="0" indent="0">
              <a:buNone/>
            </a:pPr>
            <a:endParaRPr lang="en-GB" sz="2800" b="1">
              <a:ea typeface="+mn-lt"/>
              <a:cs typeface="+mn-lt"/>
            </a:endParaRPr>
          </a:p>
          <a:p>
            <a:pPr marL="0" indent="0">
              <a:buNone/>
            </a:pPr>
            <a:r>
              <a:rPr lang="en-GB" sz="2800" b="1">
                <a:ea typeface="+mn-lt"/>
                <a:cs typeface="+mn-lt"/>
              </a:rPr>
              <a:t>For healthcare professionals:</a:t>
            </a:r>
            <a:endParaRPr lang="en-GB" sz="2800" b="1">
              <a:ea typeface="+mn-lt"/>
              <a:cs typeface="+mn-lt"/>
              <a:hlinkClick r:id="rId4"/>
            </a:endParaRPr>
          </a:p>
          <a:p>
            <a:pPr marL="340360" indent="-340360"/>
            <a:r>
              <a:rPr lang="en-GB" sz="2800">
                <a:hlinkClick r:id="rId4"/>
              </a:rPr>
              <a:t>Measles, mumps, rubella and varicella (MMRV and MMR) containing vaccines for healthcare professionals</a:t>
            </a:r>
            <a:r>
              <a:rPr lang="en-GB" sz="2800"/>
              <a:t> </a:t>
            </a:r>
          </a:p>
          <a:p>
            <a:pPr marL="340360" indent="-340360"/>
            <a:r>
              <a:rPr lang="en-GB" sz="2800">
                <a:ea typeface="+mn-lt"/>
                <a:cs typeface="+mn-lt"/>
                <a:hlinkClick r:id="rId5"/>
              </a:rPr>
              <a:t>Changes to the childhood immunisation schedule for health professionals</a:t>
            </a:r>
            <a:r>
              <a:rPr lang="en-GB" sz="2800">
                <a:ea typeface="+mn-lt"/>
                <a:cs typeface="+mn-lt"/>
              </a:rPr>
              <a:t> </a:t>
            </a:r>
          </a:p>
          <a:p>
            <a:pPr marL="340360" indent="-340360"/>
            <a:r>
              <a:rPr lang="en-GB" sz="2800">
                <a:ea typeface="+mn-lt"/>
                <a:cs typeface="+mn-lt"/>
                <a:hlinkClick r:id="rId6"/>
              </a:rPr>
              <a:t>Health information resources</a:t>
            </a:r>
            <a:r>
              <a:rPr lang="en-GB" sz="2800">
                <a:ea typeface="+mn-lt"/>
                <a:cs typeface="+mn-lt"/>
              </a:rPr>
              <a:t> (for ordering free resources</a:t>
            </a:r>
            <a:r>
              <a:rPr lang="en-GB" sz="2800" i="1">
                <a:ea typeface="+mn-lt"/>
                <a:cs typeface="+mn-lt"/>
              </a:rPr>
              <a:t>)</a:t>
            </a:r>
          </a:p>
          <a:p>
            <a:pPr marL="340360" indent="-340360"/>
            <a:r>
              <a:rPr lang="en-GB" sz="2800">
                <a:ea typeface="+mn-lt"/>
                <a:cs typeface="+mn-lt"/>
                <a:hlinkClick r:id="rId7"/>
              </a:rPr>
              <a:t>Routine immunisation schedules for Wales</a:t>
            </a:r>
            <a:r>
              <a:rPr lang="en-GB" sz="2800">
                <a:ea typeface="+mn-lt"/>
                <a:cs typeface="+mn-lt"/>
              </a:rPr>
              <a:t> </a:t>
            </a:r>
          </a:p>
          <a:p>
            <a:pPr marL="340360" indent="-340360"/>
            <a:r>
              <a:rPr lang="en-GB" sz="2800">
                <a:ea typeface="+mn-lt"/>
                <a:cs typeface="+mn-lt"/>
                <a:hlinkClick r:id="rId8"/>
              </a:rPr>
              <a:t>Vaccine Preventable Disease Programme (VPDP) – Home</a:t>
            </a:r>
            <a:r>
              <a:rPr lang="en-GB" sz="2800">
                <a:ea typeface="+mn-lt"/>
                <a:cs typeface="+mn-lt"/>
              </a:rPr>
              <a:t> </a:t>
            </a:r>
            <a:r>
              <a:rPr lang="en-GB" sz="2800" i="1">
                <a:ea typeface="+mn-lt"/>
                <a:cs typeface="+mn-lt"/>
              </a:rPr>
              <a:t>(</a:t>
            </a:r>
            <a:r>
              <a:rPr lang="en-GB" sz="2800">
                <a:ea typeface="+mn-lt"/>
                <a:cs typeface="+mn-lt"/>
              </a:rPr>
              <a:t>SharePoint, access for NHS employees only)</a:t>
            </a:r>
            <a:endParaRPr lang="en-GB" sz="2800">
              <a:cs typeface="Arial"/>
            </a:endParaRPr>
          </a:p>
        </p:txBody>
      </p:sp>
      <p:sp>
        <p:nvSpPr>
          <p:cNvPr id="4" name="Slide Number Placeholder 3">
            <a:extLst>
              <a:ext uri="{FF2B5EF4-FFF2-40B4-BE49-F238E27FC236}">
                <a16:creationId xmlns:a16="http://schemas.microsoft.com/office/drawing/2014/main" id="{1551BE7D-D756-C8BF-D227-C7B15B8D0F2D}"/>
              </a:ext>
            </a:extLst>
          </p:cNvPr>
          <p:cNvSpPr>
            <a:spLocks noGrp="1"/>
          </p:cNvSpPr>
          <p:nvPr>
            <p:ph type="sldNum" sz="quarter" idx="12"/>
          </p:nvPr>
        </p:nvSpPr>
        <p:spPr/>
        <p:txBody>
          <a:bodyPr/>
          <a:lstStyle/>
          <a:p>
            <a:fld id="{561D0CCE-8DCC-44DC-A653-AE62B1D84A52}" type="slidenum">
              <a:rPr lang="en-GB" smtClean="0"/>
              <a:pPr/>
              <a:t>44</a:t>
            </a:fld>
            <a:endParaRPr lang="en-GB"/>
          </a:p>
        </p:txBody>
      </p:sp>
    </p:spTree>
    <p:extLst>
      <p:ext uri="{BB962C8B-B14F-4D97-AF65-F5344CB8AC3E}">
        <p14:creationId xmlns:p14="http://schemas.microsoft.com/office/powerpoint/2010/main" val="28551082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7C2CF-A3B8-BBD4-EB54-59C4D2F309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367FAE-FB74-6B02-837F-243A8DF057C3}"/>
              </a:ext>
            </a:extLst>
          </p:cNvPr>
          <p:cNvSpPr>
            <a:spLocks noGrp="1"/>
          </p:cNvSpPr>
          <p:nvPr>
            <p:ph type="title"/>
          </p:nvPr>
        </p:nvSpPr>
        <p:spPr>
          <a:xfrm>
            <a:off x="1132273" y="551069"/>
            <a:ext cx="16497300" cy="2000618"/>
          </a:xfrm>
        </p:spPr>
        <p:txBody>
          <a:bodyPr/>
          <a:lstStyle/>
          <a:p>
            <a:r>
              <a:rPr lang="en-GB" sz="4600" b="1">
                <a:solidFill>
                  <a:srgbClr val="002060"/>
                </a:solidFill>
              </a:rPr>
              <a:t>Resources for healthcare professionals</a:t>
            </a:r>
            <a:endParaRPr lang="en-GB"/>
          </a:p>
        </p:txBody>
      </p:sp>
      <p:sp>
        <p:nvSpPr>
          <p:cNvPr id="4" name="Slide Number Placeholder 3">
            <a:extLst>
              <a:ext uri="{FF2B5EF4-FFF2-40B4-BE49-F238E27FC236}">
                <a16:creationId xmlns:a16="http://schemas.microsoft.com/office/drawing/2014/main" id="{95708910-6569-3415-2CCC-45383D0FC1A0}"/>
              </a:ext>
            </a:extLst>
          </p:cNvPr>
          <p:cNvSpPr>
            <a:spLocks noGrp="1"/>
          </p:cNvSpPr>
          <p:nvPr>
            <p:ph type="sldNum" sz="quarter" idx="12"/>
          </p:nvPr>
        </p:nvSpPr>
        <p:spPr/>
        <p:txBody>
          <a:bodyPr/>
          <a:lstStyle/>
          <a:p>
            <a:fld id="{561D0CCE-8DCC-44DC-A653-AE62B1D84A52}" type="slidenum">
              <a:rPr lang="en-GB" smtClean="0"/>
              <a:pPr/>
              <a:t>45</a:t>
            </a:fld>
            <a:endParaRPr lang="en-GB"/>
          </a:p>
        </p:txBody>
      </p:sp>
      <p:pic>
        <p:nvPicPr>
          <p:cNvPr id="6" name="Picture 5">
            <a:extLst>
              <a:ext uri="{FF2B5EF4-FFF2-40B4-BE49-F238E27FC236}">
                <a16:creationId xmlns:a16="http://schemas.microsoft.com/office/drawing/2014/main" id="{05C23F0C-4C71-F50D-F21A-74749456F78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475775" y="5077588"/>
            <a:ext cx="3153798" cy="3956178"/>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FE17C928-A33F-376A-0C4D-5AA148513839}"/>
              </a:ext>
            </a:extLst>
          </p:cNvPr>
          <p:cNvSpPr txBox="1"/>
          <p:nvPr/>
        </p:nvSpPr>
        <p:spPr>
          <a:xfrm>
            <a:off x="1132273" y="1551378"/>
            <a:ext cx="9715501" cy="9694962"/>
          </a:xfrm>
          <a:prstGeom prst="rect">
            <a:avLst/>
          </a:prstGeom>
          <a:noFill/>
        </p:spPr>
        <p:txBody>
          <a:bodyPr wrap="square" lIns="91440" tIns="45720" rIns="91440" bIns="45720" anchor="t">
            <a:spAutoFit/>
          </a:bodyPr>
          <a:lstStyle/>
          <a:p>
            <a:r>
              <a:rPr lang="en-GB" sz="2400">
                <a:solidFill>
                  <a:srgbClr val="002060"/>
                </a:solidFill>
              </a:rPr>
              <a:t>Selective Varicella (chickenpox) catchup vaccination programme </a:t>
            </a:r>
            <a:r>
              <a:rPr lang="en-GB" sz="2400">
                <a:solidFill>
                  <a:srgbClr val="002060"/>
                </a:solidFill>
                <a:ea typeface="+mn-lt"/>
                <a:cs typeface="+mn-lt"/>
              </a:rPr>
              <a:t>GP template letters</a:t>
            </a:r>
            <a:r>
              <a:rPr lang="en-GB" sz="2400">
                <a:ea typeface="+mn-lt"/>
                <a:cs typeface="+mn-lt"/>
              </a:rPr>
              <a:t> can be found on the </a:t>
            </a:r>
            <a:r>
              <a:rPr lang="en-GB" sz="2400">
                <a:ea typeface="+mn-lt"/>
                <a:cs typeface="+mn-lt"/>
                <a:hlinkClick r:id="rId3"/>
              </a:rPr>
              <a:t>MMRV and MMR vaccine information for Health professionals</a:t>
            </a:r>
            <a:r>
              <a:rPr lang="en-GB" sz="2400">
                <a:ea typeface="+mn-lt"/>
                <a:cs typeface="+mn-lt"/>
              </a:rPr>
              <a:t> webpage. </a:t>
            </a:r>
            <a:r>
              <a:rPr lang="en-GB" sz="2400"/>
              <a:t>GP surgeries can download and use this bilingual notification letter to notify parents or guardians of children who may be eligible for one dose of MMRV vaccine</a:t>
            </a:r>
          </a:p>
          <a:p>
            <a:endParaRPr lang="en-GB" sz="2400">
              <a:ea typeface="+mn-lt"/>
              <a:cs typeface="+mn-lt"/>
            </a:endParaRPr>
          </a:p>
          <a:p>
            <a:r>
              <a:rPr lang="en-GB" sz="2400">
                <a:ea typeface="+mn-lt"/>
                <a:cs typeface="+mn-lt"/>
              </a:rPr>
              <a:t>Further resources </a:t>
            </a:r>
            <a:r>
              <a:rPr lang="it-IT" sz="2400" err="1">
                <a:ea typeface="+mn-lt"/>
                <a:cs typeface="+mn-lt"/>
              </a:rPr>
              <a:t>will</a:t>
            </a:r>
            <a:r>
              <a:rPr lang="it-IT" sz="2400">
                <a:ea typeface="+mn-lt"/>
                <a:cs typeface="+mn-lt"/>
              </a:rPr>
              <a:t> be </a:t>
            </a:r>
            <a:r>
              <a:rPr lang="it-IT" sz="2400" err="1">
                <a:ea typeface="+mn-lt"/>
                <a:cs typeface="+mn-lt"/>
              </a:rPr>
              <a:t>available</a:t>
            </a:r>
            <a:r>
              <a:rPr lang="it-IT" sz="2400">
                <a:ea typeface="+mn-lt"/>
                <a:cs typeface="+mn-lt"/>
              </a:rPr>
              <a:t> on the </a:t>
            </a:r>
            <a:r>
              <a:rPr lang="en-GB" sz="2400">
                <a:ea typeface="+mn-lt"/>
                <a:cs typeface="+mn-lt"/>
                <a:hlinkClick r:id="rId3"/>
              </a:rPr>
              <a:t>MMRV and MMR vaccine information for Health professionals</a:t>
            </a:r>
            <a:r>
              <a:rPr lang="en-GB" sz="2400">
                <a:ea typeface="+mn-lt"/>
                <a:cs typeface="+mn-lt"/>
              </a:rPr>
              <a:t> webpage soon, including:</a:t>
            </a:r>
          </a:p>
          <a:p>
            <a:endParaRPr lang="en-GB" sz="2400">
              <a:ea typeface="+mn-lt"/>
              <a:cs typeface="+mn-lt"/>
            </a:endParaRPr>
          </a:p>
          <a:p>
            <a:pPr marL="342900" indent="-342900">
              <a:buFont typeface="Arial" panose="020B0604020202020204" pitchFamily="34" charset="0"/>
              <a:buChar char="•"/>
            </a:pPr>
            <a:r>
              <a:rPr lang="it-IT" sz="2400" err="1">
                <a:ea typeface="+mn-lt"/>
                <a:cs typeface="+mn-lt"/>
              </a:rPr>
              <a:t>Selective</a:t>
            </a:r>
            <a:r>
              <a:rPr lang="it-IT" sz="2400">
                <a:ea typeface="+mn-lt"/>
                <a:cs typeface="+mn-lt"/>
              </a:rPr>
              <a:t> varicella (</a:t>
            </a:r>
            <a:r>
              <a:rPr lang="it-IT" sz="2400" err="1">
                <a:ea typeface="+mn-lt"/>
                <a:cs typeface="+mn-lt"/>
              </a:rPr>
              <a:t>chickenpox</a:t>
            </a:r>
            <a:r>
              <a:rPr lang="it-IT" sz="2400">
                <a:ea typeface="+mn-lt"/>
                <a:cs typeface="+mn-lt"/>
              </a:rPr>
              <a:t>) </a:t>
            </a:r>
            <a:r>
              <a:rPr lang="it-IT" sz="2400" err="1">
                <a:ea typeface="+mn-lt"/>
                <a:cs typeface="+mn-lt"/>
              </a:rPr>
              <a:t>catchup</a:t>
            </a:r>
            <a:r>
              <a:rPr lang="it-IT" sz="2400">
                <a:ea typeface="+mn-lt"/>
                <a:cs typeface="+mn-lt"/>
              </a:rPr>
              <a:t> </a:t>
            </a:r>
            <a:r>
              <a:rPr lang="it-IT" sz="2400" err="1">
                <a:ea typeface="+mn-lt"/>
                <a:cs typeface="+mn-lt"/>
              </a:rPr>
              <a:t>vaccination</a:t>
            </a:r>
            <a:r>
              <a:rPr lang="it-IT" sz="2400">
                <a:ea typeface="+mn-lt"/>
                <a:cs typeface="+mn-lt"/>
              </a:rPr>
              <a:t> </a:t>
            </a:r>
            <a:r>
              <a:rPr lang="it-IT" sz="2400" err="1">
                <a:ea typeface="+mn-lt"/>
                <a:cs typeface="+mn-lt"/>
              </a:rPr>
              <a:t>programme</a:t>
            </a:r>
            <a:r>
              <a:rPr lang="it-IT" sz="2400">
                <a:ea typeface="+mn-lt"/>
                <a:cs typeface="+mn-lt"/>
              </a:rPr>
              <a:t> visual </a:t>
            </a:r>
            <a:r>
              <a:rPr lang="it-IT" sz="2400" err="1">
                <a:ea typeface="+mn-lt"/>
                <a:cs typeface="+mn-lt"/>
              </a:rPr>
              <a:t>aid</a:t>
            </a:r>
            <a:r>
              <a:rPr lang="it-IT" sz="2400">
                <a:ea typeface="+mn-lt"/>
                <a:cs typeface="+mn-lt"/>
              </a:rPr>
              <a:t> and </a:t>
            </a:r>
            <a:r>
              <a:rPr lang="it-IT" sz="2400" err="1">
                <a:ea typeface="+mn-lt"/>
                <a:cs typeface="+mn-lt"/>
              </a:rPr>
              <a:t>eligibility</a:t>
            </a:r>
            <a:r>
              <a:rPr lang="it-IT" sz="2400">
                <a:ea typeface="+mn-lt"/>
                <a:cs typeface="+mn-lt"/>
              </a:rPr>
              <a:t> </a:t>
            </a:r>
            <a:r>
              <a:rPr lang="it-IT" sz="2400" err="1">
                <a:ea typeface="+mn-lt"/>
                <a:cs typeface="+mn-lt"/>
              </a:rPr>
              <a:t>algorithm</a:t>
            </a:r>
            <a:r>
              <a:rPr lang="it-IT" sz="2400">
                <a:ea typeface="+mn-lt"/>
                <a:cs typeface="+mn-lt"/>
              </a:rPr>
              <a:t>. The visual </a:t>
            </a:r>
            <a:r>
              <a:rPr lang="it-IT" sz="2400" err="1">
                <a:ea typeface="+mn-lt"/>
                <a:cs typeface="+mn-lt"/>
              </a:rPr>
              <a:t>aid</a:t>
            </a:r>
            <a:r>
              <a:rPr lang="it-IT" sz="2400">
                <a:ea typeface="+mn-lt"/>
                <a:cs typeface="+mn-lt"/>
              </a:rPr>
              <a:t> and </a:t>
            </a:r>
            <a:r>
              <a:rPr lang="it-IT" sz="2400" err="1">
                <a:ea typeface="+mn-lt"/>
                <a:cs typeface="+mn-lt"/>
              </a:rPr>
              <a:t>algorithm</a:t>
            </a:r>
            <a:r>
              <a:rPr lang="it-IT" sz="2400">
                <a:ea typeface="+mn-lt"/>
                <a:cs typeface="+mn-lt"/>
              </a:rPr>
              <a:t> </a:t>
            </a:r>
            <a:r>
              <a:rPr lang="it-IT" sz="2400" err="1">
                <a:ea typeface="+mn-lt"/>
                <a:cs typeface="+mn-lt"/>
              </a:rPr>
              <a:t>is</a:t>
            </a:r>
            <a:r>
              <a:rPr lang="it-IT" sz="2400">
                <a:ea typeface="+mn-lt"/>
                <a:cs typeface="+mn-lt"/>
              </a:rPr>
              <a:t> </a:t>
            </a:r>
            <a:r>
              <a:rPr lang="it-IT" sz="2400" err="1">
                <a:ea typeface="+mn-lt"/>
                <a:cs typeface="+mn-lt"/>
              </a:rPr>
              <a:t>designed</a:t>
            </a:r>
            <a:r>
              <a:rPr lang="it-IT" sz="2400">
                <a:ea typeface="+mn-lt"/>
                <a:cs typeface="+mn-lt"/>
              </a:rPr>
              <a:t> for </a:t>
            </a:r>
            <a:r>
              <a:rPr lang="it-IT" sz="2400" err="1">
                <a:ea typeface="+mn-lt"/>
                <a:cs typeface="+mn-lt"/>
              </a:rPr>
              <a:t>healthcare</a:t>
            </a:r>
            <a:r>
              <a:rPr lang="it-IT" sz="2400">
                <a:ea typeface="+mn-lt"/>
                <a:cs typeface="+mn-lt"/>
              </a:rPr>
              <a:t> </a:t>
            </a:r>
            <a:r>
              <a:rPr lang="it-IT" sz="2400" err="1">
                <a:ea typeface="+mn-lt"/>
                <a:cs typeface="+mn-lt"/>
              </a:rPr>
              <a:t>professionals</a:t>
            </a:r>
            <a:r>
              <a:rPr lang="it-IT" sz="2400">
                <a:ea typeface="+mn-lt"/>
                <a:cs typeface="+mn-lt"/>
              </a:rPr>
              <a:t> and </a:t>
            </a:r>
            <a:r>
              <a:rPr lang="it-IT" sz="2400" err="1">
                <a:ea typeface="+mn-lt"/>
                <a:cs typeface="+mn-lt"/>
              </a:rPr>
              <a:t>outlines</a:t>
            </a:r>
            <a:r>
              <a:rPr lang="it-IT" sz="2400">
                <a:ea typeface="+mn-lt"/>
                <a:cs typeface="+mn-lt"/>
              </a:rPr>
              <a:t> the </a:t>
            </a:r>
            <a:r>
              <a:rPr lang="it-IT" sz="2400" err="1">
                <a:ea typeface="+mn-lt"/>
                <a:cs typeface="+mn-lt"/>
              </a:rPr>
              <a:t>programme</a:t>
            </a:r>
            <a:r>
              <a:rPr lang="it-IT" sz="2400">
                <a:ea typeface="+mn-lt"/>
                <a:cs typeface="+mn-lt"/>
              </a:rPr>
              <a:t> background, </a:t>
            </a:r>
            <a:r>
              <a:rPr lang="it-IT" sz="2400" err="1">
                <a:ea typeface="+mn-lt"/>
                <a:cs typeface="+mn-lt"/>
              </a:rPr>
              <a:t>recommendations</a:t>
            </a:r>
            <a:r>
              <a:rPr lang="it-IT" sz="2400">
                <a:ea typeface="+mn-lt"/>
                <a:cs typeface="+mn-lt"/>
              </a:rPr>
              <a:t> and </a:t>
            </a:r>
            <a:r>
              <a:rPr lang="it-IT" sz="2400" err="1">
                <a:ea typeface="+mn-lt"/>
                <a:cs typeface="+mn-lt"/>
              </a:rPr>
              <a:t>eligibility</a:t>
            </a:r>
            <a:r>
              <a:rPr lang="it-IT" sz="2400">
                <a:ea typeface="+mn-lt"/>
                <a:cs typeface="+mn-lt"/>
              </a:rPr>
              <a:t> </a:t>
            </a:r>
            <a:r>
              <a:rPr lang="it-IT" sz="2400" err="1">
                <a:ea typeface="+mn-lt"/>
                <a:cs typeface="+mn-lt"/>
              </a:rPr>
              <a:t>criteria</a:t>
            </a:r>
            <a:r>
              <a:rPr lang="it-IT" sz="2400">
                <a:ea typeface="+mn-lt"/>
                <a:cs typeface="+mn-lt"/>
              </a:rPr>
              <a:t>, and </a:t>
            </a:r>
            <a:r>
              <a:rPr lang="it-IT" sz="2400" err="1">
                <a:ea typeface="+mn-lt"/>
                <a:cs typeface="+mn-lt"/>
              </a:rPr>
              <a:t>provides</a:t>
            </a:r>
            <a:r>
              <a:rPr lang="it-IT" sz="2400">
                <a:ea typeface="+mn-lt"/>
                <a:cs typeface="+mn-lt"/>
              </a:rPr>
              <a:t> </a:t>
            </a:r>
            <a:r>
              <a:rPr lang="it-IT" sz="2400" err="1">
                <a:ea typeface="+mn-lt"/>
                <a:cs typeface="+mn-lt"/>
              </a:rPr>
              <a:t>all</a:t>
            </a:r>
            <a:r>
              <a:rPr lang="it-IT" sz="2400">
                <a:ea typeface="+mn-lt"/>
                <a:cs typeface="+mn-lt"/>
              </a:rPr>
              <a:t> the key information to support the </a:t>
            </a:r>
            <a:r>
              <a:rPr lang="it-IT" sz="2400" err="1">
                <a:ea typeface="+mn-lt"/>
                <a:cs typeface="+mn-lt"/>
              </a:rPr>
              <a:t>programme</a:t>
            </a:r>
            <a:r>
              <a:rPr lang="it-IT" sz="2400">
                <a:ea typeface="+mn-lt"/>
                <a:cs typeface="+mn-lt"/>
              </a:rPr>
              <a:t> </a:t>
            </a:r>
          </a:p>
          <a:p>
            <a:endParaRPr lang="it-IT" sz="2400">
              <a:ea typeface="+mn-lt"/>
              <a:cs typeface="+mn-lt"/>
            </a:endParaRPr>
          </a:p>
          <a:p>
            <a:pPr marL="342900" indent="-342900">
              <a:buFont typeface="Arial" panose="020B0604020202020204" pitchFamily="34" charset="0"/>
              <a:buChar char="•"/>
            </a:pPr>
            <a:r>
              <a:rPr lang="it-IT" sz="2400" err="1">
                <a:ea typeface="+mn-lt"/>
                <a:cs typeface="+mn-lt"/>
              </a:rPr>
              <a:t>Selective</a:t>
            </a:r>
            <a:r>
              <a:rPr lang="it-IT" sz="2400">
                <a:ea typeface="+mn-lt"/>
                <a:cs typeface="+mn-lt"/>
              </a:rPr>
              <a:t> varicella (</a:t>
            </a:r>
            <a:r>
              <a:rPr lang="it-IT" sz="2400" err="1">
                <a:ea typeface="+mn-lt"/>
                <a:cs typeface="+mn-lt"/>
              </a:rPr>
              <a:t>chickenpox</a:t>
            </a:r>
            <a:r>
              <a:rPr lang="it-IT" sz="2400">
                <a:ea typeface="+mn-lt"/>
                <a:cs typeface="+mn-lt"/>
              </a:rPr>
              <a:t>) </a:t>
            </a:r>
            <a:r>
              <a:rPr lang="it-IT" sz="2400" err="1">
                <a:ea typeface="+mn-lt"/>
                <a:cs typeface="+mn-lt"/>
              </a:rPr>
              <a:t>catchup</a:t>
            </a:r>
            <a:r>
              <a:rPr lang="it-IT" sz="2400">
                <a:ea typeface="+mn-lt"/>
                <a:cs typeface="+mn-lt"/>
              </a:rPr>
              <a:t> </a:t>
            </a:r>
            <a:r>
              <a:rPr lang="it-IT" sz="2400" err="1">
                <a:ea typeface="+mn-lt"/>
                <a:cs typeface="+mn-lt"/>
              </a:rPr>
              <a:t>vaccination</a:t>
            </a:r>
            <a:r>
              <a:rPr lang="it-IT" sz="2400">
                <a:ea typeface="+mn-lt"/>
                <a:cs typeface="+mn-lt"/>
              </a:rPr>
              <a:t> </a:t>
            </a:r>
            <a:r>
              <a:rPr lang="it-IT" sz="2400" err="1">
                <a:ea typeface="+mn-lt"/>
                <a:cs typeface="+mn-lt"/>
              </a:rPr>
              <a:t>programme</a:t>
            </a:r>
            <a:r>
              <a:rPr lang="it-IT" sz="2400">
                <a:ea typeface="+mn-lt"/>
                <a:cs typeface="+mn-lt"/>
              </a:rPr>
              <a:t> template text. </a:t>
            </a:r>
            <a:r>
              <a:rPr lang="en-GB" sz="2400"/>
              <a:t>GP surgeries can use these suggested text messages to notify parents or guardians of children who may be eligible for one dose of MMRV vaccine</a:t>
            </a:r>
            <a:endParaRPr lang="it-IT" sz="2400">
              <a:ea typeface="+mn-lt"/>
              <a:cs typeface="+mn-lt"/>
            </a:endParaRPr>
          </a:p>
          <a:p>
            <a:endParaRPr lang="it-IT" sz="2400">
              <a:ea typeface="+mn-lt"/>
              <a:cs typeface="+mn-lt"/>
            </a:endParaRPr>
          </a:p>
          <a:p>
            <a:endParaRPr lang="it-IT" sz="2400" b="1">
              <a:solidFill>
                <a:srgbClr val="7030A0"/>
              </a:solidFill>
              <a:highlight>
                <a:srgbClr val="FFFF00"/>
              </a:highlight>
              <a:ea typeface="+mn-lt"/>
              <a:cs typeface="+mn-lt"/>
            </a:endParaRPr>
          </a:p>
          <a:p>
            <a:endParaRPr lang="en-GB" sz="2400">
              <a:ea typeface="+mn-lt"/>
              <a:cs typeface="+mn-lt"/>
            </a:endParaRPr>
          </a:p>
          <a:p>
            <a:endParaRPr lang="en-GB" sz="2400">
              <a:ea typeface="+mn-lt"/>
              <a:cs typeface="+mn-lt"/>
            </a:endParaRPr>
          </a:p>
          <a:p>
            <a:endParaRPr lang="en-GB" sz="2400">
              <a:ea typeface="+mn-lt"/>
              <a:cs typeface="+mn-lt"/>
            </a:endParaRPr>
          </a:p>
        </p:txBody>
      </p:sp>
      <p:pic>
        <p:nvPicPr>
          <p:cNvPr id="11" name="Picture 10">
            <a:extLst>
              <a:ext uri="{FF2B5EF4-FFF2-40B4-BE49-F238E27FC236}">
                <a16:creationId xmlns:a16="http://schemas.microsoft.com/office/drawing/2014/main" id="{98C7046E-9107-8506-038E-4D44C1BB1905}"/>
              </a:ext>
              <a:ext uri="{C183D7F6-B498-43B3-948B-1728B52AA6E4}">
                <adec:decorative xmlns:adec="http://schemas.microsoft.com/office/drawing/2017/decorative" val="1"/>
              </a:ext>
            </a:extLst>
          </p:cNvPr>
          <p:cNvPicPr>
            <a:picLocks noChangeAspect="1"/>
          </p:cNvPicPr>
          <p:nvPr/>
        </p:nvPicPr>
        <p:blipFill>
          <a:blip r:embed="rId4"/>
          <a:srcRect t="20838"/>
          <a:stretch>
            <a:fillRect/>
          </a:stretch>
        </p:blipFill>
        <p:spPr>
          <a:xfrm>
            <a:off x="11025938" y="5886165"/>
            <a:ext cx="4075942" cy="2339024"/>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B0372604-AE73-987C-EFAD-46C8893079B3}"/>
              </a:ext>
            </a:extLst>
          </p:cNvPr>
          <p:cNvSpPr/>
          <p:nvPr/>
        </p:nvSpPr>
        <p:spPr>
          <a:xfrm rot="20079786">
            <a:off x="12709936" y="6547844"/>
            <a:ext cx="3918248" cy="1015663"/>
          </a:xfrm>
          <a:prstGeom prst="rect">
            <a:avLst/>
          </a:prstGeom>
          <a:noFill/>
        </p:spPr>
        <p:txBody>
          <a:bodyPr wrap="square" lIns="91440" tIns="45720" rIns="91440" bIns="45720">
            <a:spAutoFit/>
          </a:bodyPr>
          <a:lstStyle/>
          <a:p>
            <a:pPr algn="ctr"/>
            <a:r>
              <a:rPr lang="en-US" sz="6000" b="1">
                <a:ln w="12700" cmpd="sng">
                  <a:solidFill>
                    <a:schemeClr val="accent4"/>
                  </a:solidFill>
                  <a:prstDash val="solid"/>
                </a:ln>
                <a:solidFill>
                  <a:schemeClr val="bg1">
                    <a:lumMod val="75000"/>
                    <a:alpha val="57000"/>
                  </a:schemeClr>
                </a:solidFill>
              </a:rPr>
              <a:t>Draft</a:t>
            </a:r>
          </a:p>
        </p:txBody>
      </p:sp>
      <p:pic>
        <p:nvPicPr>
          <p:cNvPr id="14" name="Picture 13">
            <a:extLst>
              <a:ext uri="{FF2B5EF4-FFF2-40B4-BE49-F238E27FC236}">
                <a16:creationId xmlns:a16="http://schemas.microsoft.com/office/drawing/2014/main" id="{977269C3-3949-AF73-8A9B-C2852B7DE8BB}"/>
              </a:ext>
            </a:extLst>
          </p:cNvPr>
          <p:cNvPicPr>
            <a:picLocks noChangeAspect="1"/>
          </p:cNvPicPr>
          <p:nvPr/>
        </p:nvPicPr>
        <p:blipFill>
          <a:blip r:embed="rId5"/>
          <a:stretch>
            <a:fillRect/>
          </a:stretch>
        </p:blipFill>
        <p:spPr>
          <a:xfrm>
            <a:off x="11438428" y="1521640"/>
            <a:ext cx="2308992" cy="3265449"/>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F398C70C-B769-5D2C-CA9D-E932CF5E0628}"/>
              </a:ext>
            </a:extLst>
          </p:cNvPr>
          <p:cNvPicPr>
            <a:picLocks noChangeAspect="1"/>
          </p:cNvPicPr>
          <p:nvPr/>
        </p:nvPicPr>
        <p:blipFill>
          <a:blip r:embed="rId6"/>
          <a:stretch>
            <a:fillRect/>
          </a:stretch>
        </p:blipFill>
        <p:spPr>
          <a:xfrm>
            <a:off x="13958372" y="1551379"/>
            <a:ext cx="2264412" cy="32357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46356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3F95B-44A0-5E2A-8509-D5D7606FEB9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5C0F025-0EB4-6FA8-BAB3-66EDD50C6DAD}"/>
              </a:ext>
            </a:extLst>
          </p:cNvPr>
          <p:cNvPicPr>
            <a:picLocks noChangeAspect="1"/>
          </p:cNvPicPr>
          <p:nvPr/>
        </p:nvPicPr>
        <p:blipFill>
          <a:blip r:embed="rId2"/>
          <a:stretch>
            <a:fillRect/>
          </a:stretch>
        </p:blipFill>
        <p:spPr>
          <a:xfrm>
            <a:off x="14221726" y="4960209"/>
            <a:ext cx="2842984" cy="4032396"/>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2B64B120-E89D-3BAD-1F45-4EBECCC5A721}"/>
              </a:ext>
            </a:extLst>
          </p:cNvPr>
          <p:cNvSpPr>
            <a:spLocks noGrp="1"/>
          </p:cNvSpPr>
          <p:nvPr>
            <p:ph type="title"/>
          </p:nvPr>
        </p:nvSpPr>
        <p:spPr/>
        <p:txBody>
          <a:bodyPr/>
          <a:lstStyle/>
          <a:p>
            <a:r>
              <a:rPr lang="en-GB" sz="4600" b="1">
                <a:solidFill>
                  <a:srgbClr val="002060"/>
                </a:solidFill>
              </a:rPr>
              <a:t>Resources for the public</a:t>
            </a:r>
            <a:br>
              <a:rPr lang="en-GB" sz="6600" b="1">
                <a:solidFill>
                  <a:srgbClr val="FF5248"/>
                </a:solidFill>
              </a:rPr>
            </a:br>
            <a:endParaRPr lang="en-GB"/>
          </a:p>
        </p:txBody>
      </p:sp>
      <p:sp>
        <p:nvSpPr>
          <p:cNvPr id="3" name="Content Placeholder 2">
            <a:extLst>
              <a:ext uri="{FF2B5EF4-FFF2-40B4-BE49-F238E27FC236}">
                <a16:creationId xmlns:a16="http://schemas.microsoft.com/office/drawing/2014/main" id="{CAD253B2-298C-0E03-BC90-D0B2D4C5A397}"/>
              </a:ext>
            </a:extLst>
          </p:cNvPr>
          <p:cNvSpPr>
            <a:spLocks noGrp="1"/>
          </p:cNvSpPr>
          <p:nvPr>
            <p:ph idx="1"/>
          </p:nvPr>
        </p:nvSpPr>
        <p:spPr>
          <a:xfrm>
            <a:off x="1223290" y="2137807"/>
            <a:ext cx="7466011" cy="6567297"/>
          </a:xfrm>
        </p:spPr>
        <p:txBody>
          <a:bodyPr lIns="91440" tIns="45720" rIns="91440" bIns="45720" anchor="t"/>
          <a:lstStyle/>
          <a:p>
            <a:pPr marL="0" indent="0">
              <a:buNone/>
            </a:pPr>
            <a:r>
              <a:rPr lang="en-GB" sz="2800">
                <a:cs typeface="Arial"/>
              </a:rPr>
              <a:t>Resources include:</a:t>
            </a:r>
          </a:p>
          <a:p>
            <a:pPr marL="340360" indent="-340360"/>
            <a:r>
              <a:rPr lang="en-GB" sz="2800">
                <a:hlinkClick r:id="rId3"/>
              </a:rPr>
              <a:t>Protection against measles, mumps, rubella and chickenpox </a:t>
            </a:r>
            <a:r>
              <a:rPr lang="en-GB" sz="2800">
                <a:cs typeface="Arial"/>
                <a:hlinkClick r:id="rId3"/>
              </a:rPr>
              <a:t>MMRV/MMR leaflet</a:t>
            </a:r>
            <a:endParaRPr lang="en-GB" sz="2800">
              <a:cs typeface="Arial"/>
            </a:endParaRPr>
          </a:p>
          <a:p>
            <a:pPr marL="340360" indent="-340360"/>
            <a:r>
              <a:rPr lang="en-GB" sz="2800">
                <a:cs typeface="Arial"/>
                <a:hlinkClick r:id="rId4"/>
              </a:rPr>
              <a:t>What to expect after vaccination leaflet</a:t>
            </a:r>
            <a:endParaRPr lang="en-GB" sz="2800">
              <a:cs typeface="Arial"/>
            </a:endParaRPr>
          </a:p>
          <a:p>
            <a:pPr marL="340360" indent="-340360"/>
            <a:r>
              <a:rPr lang="en-GB" sz="2800">
                <a:cs typeface="Arial"/>
                <a:hlinkClick r:id="rId5"/>
              </a:rPr>
              <a:t>Vaccines and pork gelatine leaflet</a:t>
            </a:r>
            <a:endParaRPr lang="en-GB" sz="2800">
              <a:cs typeface="Arial"/>
            </a:endParaRPr>
          </a:p>
          <a:p>
            <a:pPr marL="340360" indent="-340360"/>
            <a:r>
              <a:rPr lang="en-GB" sz="2800">
                <a:cs typeface="Arial"/>
                <a:hlinkClick r:id="rId6"/>
              </a:rPr>
              <a:t>MMRV-MMR briefing document </a:t>
            </a:r>
            <a:r>
              <a:rPr lang="en-GB" sz="2800">
                <a:ea typeface="+mn-lt"/>
                <a:cs typeface="+mn-lt"/>
                <a:hlinkClick r:id="rId6"/>
              </a:rPr>
              <a:t>for schools, childcare settings, colleges and universities</a:t>
            </a:r>
            <a:endParaRPr lang="en-GB" sz="2800" b="1">
              <a:cs typeface="Arial"/>
            </a:endParaRPr>
          </a:p>
          <a:p>
            <a:pPr marL="0" indent="0">
              <a:buNone/>
            </a:pPr>
            <a:r>
              <a:rPr lang="en-GB" sz="2800">
                <a:ea typeface="+mn-lt"/>
                <a:cs typeface="+mn-lt"/>
              </a:rPr>
              <a:t>all resources are available to order or download for free at </a:t>
            </a:r>
            <a:r>
              <a:rPr lang="en-GB" sz="2800">
                <a:ea typeface="+mn-lt"/>
                <a:cs typeface="+mn-lt"/>
                <a:hlinkClick r:id="rId7"/>
              </a:rPr>
              <a:t>Health information resources</a:t>
            </a:r>
            <a:endParaRPr lang="en-GB" sz="2800">
              <a:ea typeface="+mn-lt"/>
              <a:cs typeface="+mn-lt"/>
            </a:endParaRPr>
          </a:p>
          <a:p>
            <a:pPr marL="340360" indent="-340360"/>
            <a:r>
              <a:rPr lang="en-GB" sz="2800">
                <a:ea typeface="+mn-lt"/>
                <a:cs typeface="+mn-lt"/>
              </a:rPr>
              <a:t>a</a:t>
            </a:r>
            <a:r>
              <a:rPr lang="en-GB" sz="2800">
                <a:ea typeface="+mn-lt"/>
                <a:cs typeface="Arial"/>
              </a:rPr>
              <a:t> ‘</a:t>
            </a:r>
            <a:r>
              <a:rPr lang="en-GB" sz="2800"/>
              <a:t>selective varicella (chickenpox) catchup vaccination programme </a:t>
            </a:r>
            <a:r>
              <a:rPr lang="en-GB" sz="2800">
                <a:cs typeface="Arial"/>
              </a:rPr>
              <a:t> printable leaflet’ will be available for download soon.</a:t>
            </a:r>
          </a:p>
          <a:p>
            <a:endParaRPr lang="en-GB" sz="2800" b="1">
              <a:highlight>
                <a:srgbClr val="FFFF00"/>
              </a:highlight>
              <a:cs typeface="Arial"/>
            </a:endParaRPr>
          </a:p>
          <a:p>
            <a:pPr marL="0" indent="0">
              <a:buNone/>
            </a:pPr>
            <a:endParaRPr lang="en-GB" sz="2800" b="1">
              <a:highlight>
                <a:srgbClr val="FFFF00"/>
              </a:highlight>
              <a:cs typeface="Arial"/>
            </a:endParaRPr>
          </a:p>
          <a:p>
            <a:pPr marL="0" indent="0">
              <a:buNone/>
            </a:pPr>
            <a:endParaRPr lang="en-US" sz="2800" b="1">
              <a:highlight>
                <a:srgbClr val="FFFF00"/>
              </a:highlight>
              <a:cs typeface="Arial"/>
            </a:endParaRPr>
          </a:p>
        </p:txBody>
      </p:sp>
      <p:sp>
        <p:nvSpPr>
          <p:cNvPr id="4" name="Slide Number Placeholder 3">
            <a:extLst>
              <a:ext uri="{FF2B5EF4-FFF2-40B4-BE49-F238E27FC236}">
                <a16:creationId xmlns:a16="http://schemas.microsoft.com/office/drawing/2014/main" id="{273157CD-D88F-A2D3-4A8A-1A8D5AA4D05D}"/>
              </a:ext>
            </a:extLst>
          </p:cNvPr>
          <p:cNvSpPr>
            <a:spLocks noGrp="1"/>
          </p:cNvSpPr>
          <p:nvPr>
            <p:ph type="sldNum" sz="quarter" idx="12"/>
          </p:nvPr>
        </p:nvSpPr>
        <p:spPr/>
        <p:txBody>
          <a:bodyPr/>
          <a:lstStyle/>
          <a:p>
            <a:fld id="{561D0CCE-8DCC-44DC-A653-AE62B1D84A52}" type="slidenum">
              <a:rPr lang="en-GB" smtClean="0"/>
              <a:pPr/>
              <a:t>46</a:t>
            </a:fld>
            <a:endParaRPr lang="en-GB"/>
          </a:p>
        </p:txBody>
      </p:sp>
      <p:pic>
        <p:nvPicPr>
          <p:cNvPr id="7" name="Picture 6">
            <a:extLst>
              <a:ext uri="{FF2B5EF4-FFF2-40B4-BE49-F238E27FC236}">
                <a16:creationId xmlns:a16="http://schemas.microsoft.com/office/drawing/2014/main" id="{7A223B97-3D11-9088-C648-F70455E255D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4203503" y="1404645"/>
            <a:ext cx="2827197" cy="4032396"/>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98CF4E5F-CDDC-0F7E-C0B0-429718A6BAEB}"/>
              </a:ext>
            </a:extLst>
          </p:cNvPr>
          <p:cNvPicPr>
            <a:picLocks noChangeAspect="1"/>
          </p:cNvPicPr>
          <p:nvPr/>
        </p:nvPicPr>
        <p:blipFill>
          <a:blip r:embed="rId9"/>
          <a:stretch>
            <a:fillRect/>
          </a:stretch>
        </p:blipFill>
        <p:spPr>
          <a:xfrm>
            <a:off x="11301399" y="1404645"/>
            <a:ext cx="3533775" cy="7572375"/>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39F4681F-34F6-3F2B-580A-ABB999879BB5}"/>
              </a:ext>
            </a:extLst>
          </p:cNvPr>
          <p:cNvPicPr>
            <a:picLocks noChangeAspect="1"/>
          </p:cNvPicPr>
          <p:nvPr/>
        </p:nvPicPr>
        <p:blipFill>
          <a:blip r:embed="rId10"/>
          <a:stretch>
            <a:fillRect/>
          </a:stretch>
        </p:blipFill>
        <p:spPr>
          <a:xfrm>
            <a:off x="9155434" y="1389060"/>
            <a:ext cx="3543300" cy="75723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2501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51FA9-BF45-0689-1439-58F98F4D7D6D}"/>
              </a:ext>
            </a:extLst>
          </p:cNvPr>
          <p:cNvSpPr>
            <a:spLocks noGrp="1"/>
          </p:cNvSpPr>
          <p:nvPr>
            <p:ph type="title"/>
          </p:nvPr>
        </p:nvSpPr>
        <p:spPr>
          <a:xfrm>
            <a:off x="440873" y="285523"/>
            <a:ext cx="17743713" cy="2021001"/>
          </a:xfrm>
        </p:spPr>
        <p:txBody>
          <a:bodyPr lIns="137160" tIns="68580" rIns="137160" bIns="68580" anchor="ctr">
            <a:noAutofit/>
          </a:bodyPr>
          <a:lstStyle/>
          <a:p>
            <a:r>
              <a:rPr lang="en-GB" sz="6000" b="1"/>
              <a:t>Confident vaccine conversations -</a:t>
            </a:r>
            <a:r>
              <a:rPr lang="en-GB" sz="6000"/>
              <a:t> </a:t>
            </a:r>
            <a:r>
              <a:rPr lang="en-GB" sz="6000" b="1"/>
              <a:t>Behavioural science and motivational interviewing approach</a:t>
            </a:r>
            <a:endParaRPr lang="en-US" sz="6000">
              <a:cs typeface="Arial"/>
            </a:endParaRPr>
          </a:p>
        </p:txBody>
      </p:sp>
      <p:sp>
        <p:nvSpPr>
          <p:cNvPr id="3" name="Content Placeholder 2">
            <a:extLst>
              <a:ext uri="{FF2B5EF4-FFF2-40B4-BE49-F238E27FC236}">
                <a16:creationId xmlns:a16="http://schemas.microsoft.com/office/drawing/2014/main" id="{A01D2247-77C5-9CB5-2673-C8A56FBB8694}"/>
              </a:ext>
            </a:extLst>
          </p:cNvPr>
          <p:cNvSpPr>
            <a:spLocks noGrp="1"/>
          </p:cNvSpPr>
          <p:nvPr>
            <p:ph idx="1"/>
          </p:nvPr>
        </p:nvSpPr>
        <p:spPr>
          <a:xfrm>
            <a:off x="1257300" y="2770188"/>
            <a:ext cx="10841355" cy="6527007"/>
          </a:xfrm>
        </p:spPr>
        <p:txBody>
          <a:bodyPr lIns="137160" tIns="68580" rIns="137160" bIns="68580">
            <a:normAutofit/>
          </a:bodyPr>
          <a:lstStyle/>
          <a:p>
            <a:pPr fontAlgn="base"/>
            <a:r>
              <a:rPr lang="en-GB" sz="2250"/>
              <a:t>The approach and style of a vaccine conversation can make a real difference in understanding individual hesitancy, addressing barriers, and influencing vaccine uptake. There is an eLearning module available called: </a:t>
            </a:r>
            <a:r>
              <a:rPr lang="en-GB" sz="2250" b="1"/>
              <a:t>Confident vaccine conversations -</a:t>
            </a:r>
            <a:r>
              <a:rPr lang="en-GB" sz="2250"/>
              <a:t> </a:t>
            </a:r>
            <a:r>
              <a:rPr lang="en-GB" sz="2250" b="1"/>
              <a:t>Behavioural science and motivational interviewing approach,</a:t>
            </a:r>
            <a:r>
              <a:rPr lang="en-GB" sz="2250"/>
              <a:t> which aims to support staff with having positive conversations about immunisations.</a:t>
            </a:r>
          </a:p>
          <a:p>
            <a:r>
              <a:rPr lang="en-US" sz="2250"/>
              <a:t>This eLearning module supports staff to feel more confident starting conversations about vaccination, particularly where there may be hesitancy or concern. </a:t>
            </a:r>
          </a:p>
          <a:p>
            <a:r>
              <a:rPr lang="en-US" sz="2250"/>
              <a:t>Using practical Motivational Interviewing (MI) techniques, it helps staff navigate sensitive discussions i.e., vaccine misinformation, reduce resistance, and build trust in a respectful, non-judgmental way. </a:t>
            </a:r>
            <a:endParaRPr lang="en-GB" sz="2250"/>
          </a:p>
          <a:p>
            <a:r>
              <a:rPr lang="en-US" sz="2250"/>
              <a:t>The skills developed are designed for real-world settings and are transferable to a wide range of conversations across healthcare roles.</a:t>
            </a:r>
          </a:p>
          <a:p>
            <a:r>
              <a:rPr lang="en-US" sz="2250"/>
              <a:t>The eLearning module is available for free on </a:t>
            </a:r>
            <a:r>
              <a:rPr lang="en-US" sz="2250">
                <a:hlinkClick r:id="rId3"/>
              </a:rPr>
              <a:t>ESR</a:t>
            </a:r>
            <a:r>
              <a:rPr lang="en-US" sz="2250"/>
              <a:t> and </a:t>
            </a:r>
            <a:r>
              <a:rPr lang="en-US" sz="2250">
                <a:hlinkClick r:id="rId4"/>
              </a:rPr>
              <a:t>Learning@Wales</a:t>
            </a:r>
            <a:r>
              <a:rPr lang="en-US" sz="2250"/>
              <a:t>. Information and registration support will be available here: </a:t>
            </a:r>
            <a:r>
              <a:rPr lang="en-US" sz="2250">
                <a:hlinkClick r:id="rId5"/>
              </a:rPr>
              <a:t>Immunisation eLearning - Public Health Wales</a:t>
            </a:r>
            <a:endParaRPr lang="en-GB" sz="2250"/>
          </a:p>
        </p:txBody>
      </p:sp>
      <p:sp>
        <p:nvSpPr>
          <p:cNvPr id="4" name="Slide Number Placeholder 4">
            <a:extLst>
              <a:ext uri="{FF2B5EF4-FFF2-40B4-BE49-F238E27FC236}">
                <a16:creationId xmlns:a16="http://schemas.microsoft.com/office/drawing/2014/main" id="{2BB71D3D-93EE-1A3E-630D-14367039BD51}"/>
              </a:ext>
            </a:extLst>
          </p:cNvPr>
          <p:cNvSpPr>
            <a:spLocks noGrp="1"/>
          </p:cNvSpPr>
          <p:nvPr>
            <p:ph type="sldNum" sz="quarter" idx="12"/>
          </p:nvPr>
        </p:nvSpPr>
        <p:spPr>
          <a:xfrm>
            <a:off x="5456321" y="9646486"/>
            <a:ext cx="4114800" cy="547688"/>
          </a:xfrm>
        </p:spPr>
        <p:txBody>
          <a:bodyPr>
            <a:normAutofit/>
          </a:bodyPr>
          <a:lstStyle/>
          <a:p>
            <a:pPr>
              <a:lnSpc>
                <a:spcPct val="90000"/>
              </a:lnSpc>
              <a:spcAft>
                <a:spcPts val="900"/>
              </a:spcAft>
            </a:pPr>
            <a:fld id="{561D0CCE-8DCC-44DC-A653-AE62B1D84A52}" type="slidenum">
              <a:rPr lang="en-GB" smtClean="0"/>
              <a:pPr>
                <a:lnSpc>
                  <a:spcPct val="90000"/>
                </a:lnSpc>
                <a:spcAft>
                  <a:spcPts val="900"/>
                </a:spcAft>
              </a:pPr>
              <a:t>47</a:t>
            </a:fld>
            <a:endParaRPr lang="en-GB"/>
          </a:p>
        </p:txBody>
      </p:sp>
      <p:pic>
        <p:nvPicPr>
          <p:cNvPr id="6" name="Picture 5" descr="A person with a blue shirt&#10;&#10;AI-generated content may be incorrect.">
            <a:extLst>
              <a:ext uri="{FF2B5EF4-FFF2-40B4-BE49-F238E27FC236}">
                <a16:creationId xmlns:a16="http://schemas.microsoft.com/office/drawing/2014/main" id="{800170EF-E17B-6609-2A59-FB61BBB185D6}"/>
              </a:ext>
            </a:extLst>
          </p:cNvPr>
          <p:cNvPicPr>
            <a:picLocks noChangeAspect="1"/>
          </p:cNvPicPr>
          <p:nvPr/>
        </p:nvPicPr>
        <p:blipFill>
          <a:blip r:embed="rId6"/>
          <a:stretch>
            <a:fillRect/>
          </a:stretch>
        </p:blipFill>
        <p:spPr>
          <a:xfrm>
            <a:off x="12319092" y="4193715"/>
            <a:ext cx="5636892" cy="1970894"/>
          </a:xfrm>
          <a:prstGeom prst="rect">
            <a:avLst/>
          </a:prstGeom>
          <a:noFill/>
        </p:spPr>
      </p:pic>
    </p:spTree>
    <p:extLst>
      <p:ext uri="{BB962C8B-B14F-4D97-AF65-F5344CB8AC3E}">
        <p14:creationId xmlns:p14="http://schemas.microsoft.com/office/powerpoint/2010/main" val="431577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C839D-A15C-EA70-5DC0-000C0576096B}"/>
              </a:ext>
            </a:extLst>
          </p:cNvPr>
          <p:cNvSpPr>
            <a:spLocks noGrp="1"/>
          </p:cNvSpPr>
          <p:nvPr>
            <p:ph type="title"/>
          </p:nvPr>
        </p:nvSpPr>
        <p:spPr>
          <a:xfrm>
            <a:off x="1182998" y="607635"/>
            <a:ext cx="15676631" cy="1105127"/>
          </a:xfrm>
        </p:spPr>
        <p:txBody>
          <a:bodyPr lIns="90879" tIns="45440" rIns="90879" bIns="45440" anchor="t"/>
          <a:lstStyle>
            <a:defPPr>
              <a:defRPr lang="en-US"/>
            </a:defPPr>
            <a:lvl1pPr marL="0" algn="l" defTabSz="1374618" rtl="0" eaLnBrk="1" latinLnBrk="0" hangingPunct="1">
              <a:defRPr sz="2706" kern="1200">
                <a:solidFill>
                  <a:schemeClr val="tx1"/>
                </a:solidFill>
                <a:latin typeface="+mn-lt"/>
                <a:ea typeface="+mn-ea"/>
                <a:cs typeface="+mn-cs"/>
              </a:defRPr>
            </a:lvl1pPr>
            <a:lvl2pPr marL="687309" algn="l" defTabSz="1374618" rtl="0" eaLnBrk="1" latinLnBrk="0" hangingPunct="1">
              <a:defRPr sz="2706" kern="1200">
                <a:solidFill>
                  <a:schemeClr val="tx1"/>
                </a:solidFill>
                <a:latin typeface="+mn-lt"/>
                <a:ea typeface="+mn-ea"/>
                <a:cs typeface="+mn-cs"/>
              </a:defRPr>
            </a:lvl2pPr>
            <a:lvl3pPr marL="1374618" algn="l" defTabSz="1374618" rtl="0" eaLnBrk="1" latinLnBrk="0" hangingPunct="1">
              <a:defRPr sz="2706" kern="1200">
                <a:solidFill>
                  <a:schemeClr val="tx1"/>
                </a:solidFill>
                <a:latin typeface="+mn-lt"/>
                <a:ea typeface="+mn-ea"/>
                <a:cs typeface="+mn-cs"/>
              </a:defRPr>
            </a:lvl3pPr>
            <a:lvl4pPr marL="2061926" algn="l" defTabSz="1374618" rtl="0" eaLnBrk="1" latinLnBrk="0" hangingPunct="1">
              <a:defRPr sz="2706" kern="1200">
                <a:solidFill>
                  <a:schemeClr val="tx1"/>
                </a:solidFill>
                <a:latin typeface="+mn-lt"/>
                <a:ea typeface="+mn-ea"/>
                <a:cs typeface="+mn-cs"/>
              </a:defRPr>
            </a:lvl4pPr>
            <a:lvl5pPr marL="2749235" algn="l" defTabSz="1374618" rtl="0" eaLnBrk="1" latinLnBrk="0" hangingPunct="1">
              <a:defRPr sz="2706" kern="1200">
                <a:solidFill>
                  <a:schemeClr val="tx1"/>
                </a:solidFill>
                <a:latin typeface="+mn-lt"/>
                <a:ea typeface="+mn-ea"/>
                <a:cs typeface="+mn-cs"/>
              </a:defRPr>
            </a:lvl5pPr>
            <a:lvl6pPr marL="3436544" algn="l" defTabSz="1374618" rtl="0" eaLnBrk="1" latinLnBrk="0" hangingPunct="1">
              <a:defRPr sz="2706" kern="1200">
                <a:solidFill>
                  <a:schemeClr val="tx1"/>
                </a:solidFill>
                <a:latin typeface="+mn-lt"/>
                <a:ea typeface="+mn-ea"/>
                <a:cs typeface="+mn-cs"/>
              </a:defRPr>
            </a:lvl6pPr>
            <a:lvl7pPr marL="4123853" algn="l" defTabSz="1374618" rtl="0" eaLnBrk="1" latinLnBrk="0" hangingPunct="1">
              <a:defRPr sz="2706" kern="1200">
                <a:solidFill>
                  <a:schemeClr val="tx1"/>
                </a:solidFill>
                <a:latin typeface="+mn-lt"/>
                <a:ea typeface="+mn-ea"/>
                <a:cs typeface="+mn-cs"/>
              </a:defRPr>
            </a:lvl7pPr>
            <a:lvl8pPr marL="4811161" algn="l" defTabSz="1374618" rtl="0" eaLnBrk="1" latinLnBrk="0" hangingPunct="1">
              <a:defRPr sz="2706" kern="1200">
                <a:solidFill>
                  <a:schemeClr val="tx1"/>
                </a:solidFill>
                <a:latin typeface="+mn-lt"/>
                <a:ea typeface="+mn-ea"/>
                <a:cs typeface="+mn-cs"/>
              </a:defRPr>
            </a:lvl8pPr>
            <a:lvl9pPr marL="5498470" algn="l" defTabSz="1374618" rtl="0" eaLnBrk="1" latinLnBrk="0" hangingPunct="1">
              <a:defRPr sz="2706" kern="1200">
                <a:solidFill>
                  <a:schemeClr val="tx1"/>
                </a:solidFill>
                <a:latin typeface="+mn-lt"/>
                <a:ea typeface="+mn-ea"/>
                <a:cs typeface="+mn-cs"/>
              </a:defRPr>
            </a:lvl9pPr>
          </a:lstStyle>
          <a:p>
            <a:r>
              <a:rPr lang="en-GB" sz="6000" b="1"/>
              <a:t>Contacts for queries</a:t>
            </a:r>
            <a:endParaRPr lang="en-GB" sz="6000" b="1">
              <a:cs typeface="Arial"/>
            </a:endParaRPr>
          </a:p>
        </p:txBody>
      </p:sp>
      <p:sp>
        <p:nvSpPr>
          <p:cNvPr id="3" name="Content Placeholder 2">
            <a:extLst>
              <a:ext uri="{FF2B5EF4-FFF2-40B4-BE49-F238E27FC236}">
                <a16:creationId xmlns:a16="http://schemas.microsoft.com/office/drawing/2014/main" id="{669492E0-100F-16E0-B3BD-8ADEFAA6D74C}"/>
              </a:ext>
            </a:extLst>
          </p:cNvPr>
          <p:cNvSpPr>
            <a:spLocks noGrp="1"/>
          </p:cNvSpPr>
          <p:nvPr>
            <p:ph idx="1"/>
          </p:nvPr>
        </p:nvSpPr>
        <p:spPr>
          <a:xfrm>
            <a:off x="1182998" y="2293266"/>
            <a:ext cx="15676631" cy="7559151"/>
          </a:xfrm>
        </p:spPr>
        <p:txBody>
          <a:bodyPr/>
          <a:lstStyle>
            <a:defPPr>
              <a:defRPr lang="en-US"/>
            </a:defPPr>
            <a:lvl1pPr marL="0" algn="l" defTabSz="1374618" rtl="0" eaLnBrk="1" latinLnBrk="0" hangingPunct="1">
              <a:defRPr sz="2706" kern="1200">
                <a:solidFill>
                  <a:schemeClr val="tx1"/>
                </a:solidFill>
                <a:latin typeface="+mn-lt"/>
                <a:ea typeface="+mn-ea"/>
                <a:cs typeface="+mn-cs"/>
              </a:defRPr>
            </a:lvl1pPr>
            <a:lvl2pPr marL="687309" algn="l" defTabSz="1374618" rtl="0" eaLnBrk="1" latinLnBrk="0" hangingPunct="1">
              <a:defRPr sz="2706" kern="1200">
                <a:solidFill>
                  <a:schemeClr val="tx1"/>
                </a:solidFill>
                <a:latin typeface="+mn-lt"/>
                <a:ea typeface="+mn-ea"/>
                <a:cs typeface="+mn-cs"/>
              </a:defRPr>
            </a:lvl2pPr>
            <a:lvl3pPr marL="1374618" algn="l" defTabSz="1374618" rtl="0" eaLnBrk="1" latinLnBrk="0" hangingPunct="1">
              <a:defRPr sz="2706" kern="1200">
                <a:solidFill>
                  <a:schemeClr val="tx1"/>
                </a:solidFill>
                <a:latin typeface="+mn-lt"/>
                <a:ea typeface="+mn-ea"/>
                <a:cs typeface="+mn-cs"/>
              </a:defRPr>
            </a:lvl3pPr>
            <a:lvl4pPr marL="2061926" algn="l" defTabSz="1374618" rtl="0" eaLnBrk="1" latinLnBrk="0" hangingPunct="1">
              <a:defRPr sz="2706" kern="1200">
                <a:solidFill>
                  <a:schemeClr val="tx1"/>
                </a:solidFill>
                <a:latin typeface="+mn-lt"/>
                <a:ea typeface="+mn-ea"/>
                <a:cs typeface="+mn-cs"/>
              </a:defRPr>
            </a:lvl4pPr>
            <a:lvl5pPr marL="2749235" algn="l" defTabSz="1374618" rtl="0" eaLnBrk="1" latinLnBrk="0" hangingPunct="1">
              <a:defRPr sz="2706" kern="1200">
                <a:solidFill>
                  <a:schemeClr val="tx1"/>
                </a:solidFill>
                <a:latin typeface="+mn-lt"/>
                <a:ea typeface="+mn-ea"/>
                <a:cs typeface="+mn-cs"/>
              </a:defRPr>
            </a:lvl5pPr>
            <a:lvl6pPr marL="3436544" algn="l" defTabSz="1374618" rtl="0" eaLnBrk="1" latinLnBrk="0" hangingPunct="1">
              <a:defRPr sz="2706" kern="1200">
                <a:solidFill>
                  <a:schemeClr val="tx1"/>
                </a:solidFill>
                <a:latin typeface="+mn-lt"/>
                <a:ea typeface="+mn-ea"/>
                <a:cs typeface="+mn-cs"/>
              </a:defRPr>
            </a:lvl6pPr>
            <a:lvl7pPr marL="4123853" algn="l" defTabSz="1374618" rtl="0" eaLnBrk="1" latinLnBrk="0" hangingPunct="1">
              <a:defRPr sz="2706" kern="1200">
                <a:solidFill>
                  <a:schemeClr val="tx1"/>
                </a:solidFill>
                <a:latin typeface="+mn-lt"/>
                <a:ea typeface="+mn-ea"/>
                <a:cs typeface="+mn-cs"/>
              </a:defRPr>
            </a:lvl7pPr>
            <a:lvl8pPr marL="4811161" algn="l" defTabSz="1374618" rtl="0" eaLnBrk="1" latinLnBrk="0" hangingPunct="1">
              <a:defRPr sz="2706" kern="1200">
                <a:solidFill>
                  <a:schemeClr val="tx1"/>
                </a:solidFill>
                <a:latin typeface="+mn-lt"/>
                <a:ea typeface="+mn-ea"/>
                <a:cs typeface="+mn-cs"/>
              </a:defRPr>
            </a:lvl8pPr>
            <a:lvl9pPr marL="5498470" algn="l" defTabSz="1374618" rtl="0" eaLnBrk="1" latinLnBrk="0" hangingPunct="1">
              <a:defRPr sz="2706" kern="1200">
                <a:solidFill>
                  <a:schemeClr val="tx1"/>
                </a:solidFill>
                <a:latin typeface="+mn-lt"/>
                <a:ea typeface="+mn-ea"/>
                <a:cs typeface="+mn-cs"/>
              </a:defRPr>
            </a:lvl9pPr>
          </a:lstStyle>
          <a:p>
            <a:pPr indent="0" algn="ctr">
              <a:buNone/>
            </a:pPr>
            <a:r>
              <a:rPr lang="en-GB" sz="2783"/>
              <a:t>In the first instance, please contact your local vaccine health board contact. They should be able to help you.</a:t>
            </a:r>
          </a:p>
          <a:p>
            <a:pPr indent="0" algn="ctr">
              <a:buNone/>
            </a:pPr>
            <a:r>
              <a:rPr lang="en-GB" sz="2783">
                <a:hlinkClick r:id="rId3"/>
              </a:rPr>
              <a:t>Vaccine contacts - Public Health Wales</a:t>
            </a:r>
            <a:endParaRPr lang="en-GB" sz="2783"/>
          </a:p>
          <a:p>
            <a:pPr indent="0" algn="ctr">
              <a:buNone/>
            </a:pPr>
            <a:endParaRPr lang="en-GB"/>
          </a:p>
          <a:p>
            <a:pPr indent="0" algn="ctr">
              <a:buNone/>
            </a:pPr>
            <a:endParaRPr lang="en-GB"/>
          </a:p>
          <a:p>
            <a:pPr indent="0" algn="ctr">
              <a:buNone/>
            </a:pPr>
            <a:endParaRPr lang="en-GB"/>
          </a:p>
          <a:p>
            <a:pPr indent="0" algn="ctr">
              <a:buNone/>
            </a:pPr>
            <a:endParaRPr lang="en-GB"/>
          </a:p>
          <a:p>
            <a:pPr indent="0" algn="ctr">
              <a:buNone/>
            </a:pPr>
            <a:r>
              <a:rPr lang="en-GB" sz="2783"/>
              <a:t>Contact the Vaccine Preventable Disease Programme at  </a:t>
            </a:r>
            <a:r>
              <a:rPr lang="en-GB" sz="2783">
                <a:hlinkClick r:id="rId4"/>
              </a:rPr>
              <a:t>phw.vaccines@wales.nhs.uk</a:t>
            </a:r>
            <a:r>
              <a:rPr lang="en-GB" sz="2783"/>
              <a:t> </a:t>
            </a:r>
          </a:p>
          <a:p>
            <a:pPr indent="0">
              <a:buNone/>
            </a:pPr>
            <a:endParaRPr lang="en-GB" sz="2783">
              <a:highlight>
                <a:srgbClr val="FFFFFF"/>
              </a:highlight>
            </a:endParaRPr>
          </a:p>
          <a:p>
            <a:pPr indent="0">
              <a:buNone/>
            </a:pPr>
            <a:endParaRPr lang="en-GB" sz="2783">
              <a:highlight>
                <a:srgbClr val="FFFFFF"/>
              </a:highlight>
              <a:cs typeface="Arial"/>
            </a:endParaRPr>
          </a:p>
          <a:p>
            <a:pPr indent="0" algn="ctr">
              <a:buNone/>
            </a:pPr>
            <a:endParaRPr lang="en-GB" sz="2783"/>
          </a:p>
        </p:txBody>
      </p:sp>
      <p:sp>
        <p:nvSpPr>
          <p:cNvPr id="6" name="Arrow: Down 5">
            <a:extLst>
              <a:ext uri="{FF2B5EF4-FFF2-40B4-BE49-F238E27FC236}">
                <a16:creationId xmlns:a16="http://schemas.microsoft.com/office/drawing/2014/main" id="{17BB9CE9-5B00-FF75-4B21-954DCEAB2364}"/>
              </a:ext>
            </a:extLst>
          </p:cNvPr>
          <p:cNvSpPr/>
          <p:nvPr/>
        </p:nvSpPr>
        <p:spPr>
          <a:xfrm>
            <a:off x="8472358" y="4151516"/>
            <a:ext cx="1097910" cy="1383009"/>
          </a:xfrm>
          <a:prstGeom prst="downArrow">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4618" rtl="0" eaLnBrk="1" latinLnBrk="0" hangingPunct="1">
              <a:defRPr sz="2706" kern="1200">
                <a:solidFill>
                  <a:schemeClr val="tx1"/>
                </a:solidFill>
                <a:latin typeface="+mn-lt"/>
                <a:ea typeface="+mn-ea"/>
                <a:cs typeface="+mn-cs"/>
              </a:defRPr>
            </a:lvl1pPr>
            <a:lvl2pPr marL="687309" algn="l" defTabSz="1374618" rtl="0" eaLnBrk="1" latinLnBrk="0" hangingPunct="1">
              <a:defRPr sz="2706" kern="1200">
                <a:solidFill>
                  <a:schemeClr val="tx1"/>
                </a:solidFill>
                <a:latin typeface="+mn-lt"/>
                <a:ea typeface="+mn-ea"/>
                <a:cs typeface="+mn-cs"/>
              </a:defRPr>
            </a:lvl2pPr>
            <a:lvl3pPr marL="1374618" algn="l" defTabSz="1374618" rtl="0" eaLnBrk="1" latinLnBrk="0" hangingPunct="1">
              <a:defRPr sz="2706" kern="1200">
                <a:solidFill>
                  <a:schemeClr val="tx1"/>
                </a:solidFill>
                <a:latin typeface="+mn-lt"/>
                <a:ea typeface="+mn-ea"/>
                <a:cs typeface="+mn-cs"/>
              </a:defRPr>
            </a:lvl3pPr>
            <a:lvl4pPr marL="2061926" algn="l" defTabSz="1374618" rtl="0" eaLnBrk="1" latinLnBrk="0" hangingPunct="1">
              <a:defRPr sz="2706" kern="1200">
                <a:solidFill>
                  <a:schemeClr val="tx1"/>
                </a:solidFill>
                <a:latin typeface="+mn-lt"/>
                <a:ea typeface="+mn-ea"/>
                <a:cs typeface="+mn-cs"/>
              </a:defRPr>
            </a:lvl4pPr>
            <a:lvl5pPr marL="2749235" algn="l" defTabSz="1374618" rtl="0" eaLnBrk="1" latinLnBrk="0" hangingPunct="1">
              <a:defRPr sz="2706" kern="1200">
                <a:solidFill>
                  <a:schemeClr val="tx1"/>
                </a:solidFill>
                <a:latin typeface="+mn-lt"/>
                <a:ea typeface="+mn-ea"/>
                <a:cs typeface="+mn-cs"/>
              </a:defRPr>
            </a:lvl5pPr>
            <a:lvl6pPr marL="3436544" algn="l" defTabSz="1374618" rtl="0" eaLnBrk="1" latinLnBrk="0" hangingPunct="1">
              <a:defRPr sz="2706" kern="1200">
                <a:solidFill>
                  <a:schemeClr val="tx1"/>
                </a:solidFill>
                <a:latin typeface="+mn-lt"/>
                <a:ea typeface="+mn-ea"/>
                <a:cs typeface="+mn-cs"/>
              </a:defRPr>
            </a:lvl6pPr>
            <a:lvl7pPr marL="4123853" algn="l" defTabSz="1374618" rtl="0" eaLnBrk="1" latinLnBrk="0" hangingPunct="1">
              <a:defRPr sz="2706" kern="1200">
                <a:solidFill>
                  <a:schemeClr val="tx1"/>
                </a:solidFill>
                <a:latin typeface="+mn-lt"/>
                <a:ea typeface="+mn-ea"/>
                <a:cs typeface="+mn-cs"/>
              </a:defRPr>
            </a:lvl7pPr>
            <a:lvl8pPr marL="4811161" algn="l" defTabSz="1374618" rtl="0" eaLnBrk="1" latinLnBrk="0" hangingPunct="1">
              <a:defRPr sz="2706" kern="1200">
                <a:solidFill>
                  <a:schemeClr val="tx1"/>
                </a:solidFill>
                <a:latin typeface="+mn-lt"/>
                <a:ea typeface="+mn-ea"/>
                <a:cs typeface="+mn-cs"/>
              </a:defRPr>
            </a:lvl8pPr>
            <a:lvl9pPr marL="5498470" algn="l" defTabSz="1374618" rtl="0" eaLnBrk="1" latinLnBrk="0" hangingPunct="1">
              <a:defRPr sz="2706" kern="1200">
                <a:solidFill>
                  <a:schemeClr val="tx1"/>
                </a:solidFill>
                <a:latin typeface="+mn-lt"/>
                <a:ea typeface="+mn-ea"/>
                <a:cs typeface="+mn-cs"/>
              </a:defRPr>
            </a:lvl9pPr>
          </a:lstStyle>
          <a:p>
            <a:pPr algn="ctr"/>
            <a:endParaRPr lang="en-GB" sz="4034"/>
          </a:p>
        </p:txBody>
      </p:sp>
      <p:sp>
        <p:nvSpPr>
          <p:cNvPr id="7" name="Slide Number Placeholder 3">
            <a:extLst>
              <a:ext uri="{FF2B5EF4-FFF2-40B4-BE49-F238E27FC236}">
                <a16:creationId xmlns:a16="http://schemas.microsoft.com/office/drawing/2014/main" id="{1BD3693F-43AF-0CE1-171B-5570DE4DD1D4}"/>
              </a:ext>
            </a:extLst>
          </p:cNvPr>
          <p:cNvSpPr txBox="1">
            <a:spLocks/>
          </p:cNvSpPr>
          <p:nvPr/>
        </p:nvSpPr>
        <p:spPr>
          <a:xfrm>
            <a:off x="16471769" y="9566274"/>
            <a:ext cx="775718" cy="547688"/>
          </a:xfrm>
          <a:prstGeom prst="rect">
            <a:avLst/>
          </a:prstGeom>
        </p:spPr>
        <p:txBody>
          <a:bodyPr lIns="137160" tIns="68580" rIns="137160" bIns="68580" anchor="t"/>
          <a:lstStyle>
            <a:defPPr>
              <a:defRPr lang="en-US"/>
            </a:defPPr>
            <a:lvl1pPr marL="0" algn="r" defTabSz="1374618" rtl="0" eaLnBrk="1" latinLnBrk="0" hangingPunct="1">
              <a:defRPr sz="2706" b="1" kern="1200">
                <a:solidFill>
                  <a:schemeClr val="bg1"/>
                </a:solidFill>
                <a:latin typeface="+mn-lt"/>
                <a:ea typeface="+mn-ea"/>
                <a:cs typeface="+mn-cs"/>
              </a:defRPr>
            </a:lvl1pPr>
            <a:lvl2pPr marL="687309" algn="l" defTabSz="1374618" rtl="0" eaLnBrk="1" latinLnBrk="0" hangingPunct="1">
              <a:defRPr sz="2706" kern="1200">
                <a:solidFill>
                  <a:schemeClr val="tx1"/>
                </a:solidFill>
                <a:latin typeface="+mn-lt"/>
                <a:ea typeface="+mn-ea"/>
                <a:cs typeface="+mn-cs"/>
              </a:defRPr>
            </a:lvl2pPr>
            <a:lvl3pPr marL="1374618" algn="l" defTabSz="1374618" rtl="0" eaLnBrk="1" latinLnBrk="0" hangingPunct="1">
              <a:defRPr sz="2706" kern="1200">
                <a:solidFill>
                  <a:schemeClr val="tx1"/>
                </a:solidFill>
                <a:latin typeface="+mn-lt"/>
                <a:ea typeface="+mn-ea"/>
                <a:cs typeface="+mn-cs"/>
              </a:defRPr>
            </a:lvl3pPr>
            <a:lvl4pPr marL="2061926" algn="l" defTabSz="1374618" rtl="0" eaLnBrk="1" latinLnBrk="0" hangingPunct="1">
              <a:defRPr sz="2706" kern="1200">
                <a:solidFill>
                  <a:schemeClr val="tx1"/>
                </a:solidFill>
                <a:latin typeface="+mn-lt"/>
                <a:ea typeface="+mn-ea"/>
                <a:cs typeface="+mn-cs"/>
              </a:defRPr>
            </a:lvl4pPr>
            <a:lvl5pPr marL="2749235" algn="l" defTabSz="1374618" rtl="0" eaLnBrk="1" latinLnBrk="0" hangingPunct="1">
              <a:defRPr sz="2706" kern="1200">
                <a:solidFill>
                  <a:schemeClr val="tx1"/>
                </a:solidFill>
                <a:latin typeface="+mn-lt"/>
                <a:ea typeface="+mn-ea"/>
                <a:cs typeface="+mn-cs"/>
              </a:defRPr>
            </a:lvl5pPr>
            <a:lvl6pPr marL="3436544" algn="l" defTabSz="1374618" rtl="0" eaLnBrk="1" latinLnBrk="0" hangingPunct="1">
              <a:defRPr sz="2706" kern="1200">
                <a:solidFill>
                  <a:schemeClr val="tx1"/>
                </a:solidFill>
                <a:latin typeface="+mn-lt"/>
                <a:ea typeface="+mn-ea"/>
                <a:cs typeface="+mn-cs"/>
              </a:defRPr>
            </a:lvl6pPr>
            <a:lvl7pPr marL="4123853" algn="l" defTabSz="1374618" rtl="0" eaLnBrk="1" latinLnBrk="0" hangingPunct="1">
              <a:defRPr sz="2706" kern="1200">
                <a:solidFill>
                  <a:schemeClr val="tx1"/>
                </a:solidFill>
                <a:latin typeface="+mn-lt"/>
                <a:ea typeface="+mn-ea"/>
                <a:cs typeface="+mn-cs"/>
              </a:defRPr>
            </a:lvl7pPr>
            <a:lvl8pPr marL="4811161" algn="l" defTabSz="1374618" rtl="0" eaLnBrk="1" latinLnBrk="0" hangingPunct="1">
              <a:defRPr sz="2706" kern="1200">
                <a:solidFill>
                  <a:schemeClr val="tx1"/>
                </a:solidFill>
                <a:latin typeface="+mn-lt"/>
                <a:ea typeface="+mn-ea"/>
                <a:cs typeface="+mn-cs"/>
              </a:defRPr>
            </a:lvl8pPr>
            <a:lvl9pPr marL="5498470" algn="l" defTabSz="1374618" rtl="0" eaLnBrk="1" latinLnBrk="0" hangingPunct="1">
              <a:defRPr sz="2706" kern="1200">
                <a:solidFill>
                  <a:schemeClr val="tx1"/>
                </a:solidFill>
                <a:latin typeface="+mn-lt"/>
                <a:ea typeface="+mn-ea"/>
                <a:cs typeface="+mn-cs"/>
              </a:defRPr>
            </a:lvl9pPr>
          </a:lstStyle>
          <a:p>
            <a:r>
              <a:rPr lang="en-GB" sz="2625">
                <a:cs typeface="Arial"/>
              </a:rPr>
              <a:t>39</a:t>
            </a:r>
          </a:p>
        </p:txBody>
      </p:sp>
      <p:sp>
        <p:nvSpPr>
          <p:cNvPr id="4" name="Slide Number Placeholder 3">
            <a:extLst>
              <a:ext uri="{FF2B5EF4-FFF2-40B4-BE49-F238E27FC236}">
                <a16:creationId xmlns:a16="http://schemas.microsoft.com/office/drawing/2014/main" id="{84D38D25-AD87-D971-7CEB-FB448CC97DE2}"/>
              </a:ext>
            </a:extLst>
          </p:cNvPr>
          <p:cNvSpPr>
            <a:spLocks noGrp="1"/>
          </p:cNvSpPr>
          <p:nvPr>
            <p:ph type="sldNum" sz="quarter" idx="12"/>
          </p:nvPr>
        </p:nvSpPr>
        <p:spPr/>
        <p:txBody>
          <a:bodyPr/>
          <a:lstStyle/>
          <a:p>
            <a:fld id="{561D0CCE-8DCC-44DC-A653-AE62B1D84A52}" type="slidenum">
              <a:rPr lang="en-GB" smtClean="0"/>
              <a:pPr/>
              <a:t>48</a:t>
            </a:fld>
            <a:endParaRPr lang="en-GB"/>
          </a:p>
        </p:txBody>
      </p:sp>
    </p:spTree>
    <p:extLst>
      <p:ext uri="{BB962C8B-B14F-4D97-AF65-F5344CB8AC3E}">
        <p14:creationId xmlns:p14="http://schemas.microsoft.com/office/powerpoint/2010/main" val="3799338860"/>
      </p:ext>
    </p:extLst>
  </p:cSld>
  <p:clrMapOvr>
    <a:masterClrMapping/>
  </p:clrMapOvr>
</p:sld>
</file>

<file path=ppt/theme/theme1.xml><?xml version="1.0" encoding="utf-8"?>
<a:theme xmlns:a="http://schemas.openxmlformats.org/drawingml/2006/main" name="Office Theme">
  <a:themeElements>
    <a:clrScheme name="Custom 2">
      <a:dk1>
        <a:srgbClr val="212A73"/>
      </a:dk1>
      <a:lt1>
        <a:sysClr val="window" lastClr="FFFFFF"/>
      </a:lt1>
      <a:dk2>
        <a:srgbClr val="3F3F3F"/>
      </a:dk2>
      <a:lt2>
        <a:srgbClr val="E7E6E6"/>
      </a:lt2>
      <a:accent1>
        <a:srgbClr val="29B8CE"/>
      </a:accent1>
      <a:accent2>
        <a:srgbClr val="FFDD00"/>
      </a:accent2>
      <a:accent3>
        <a:srgbClr val="A5A5A5"/>
      </a:accent3>
      <a:accent4>
        <a:srgbClr val="000000"/>
      </a:accent4>
      <a:accent5>
        <a:srgbClr val="000000"/>
      </a:accent5>
      <a:accent6>
        <a:srgbClr val="000000"/>
      </a:accent6>
      <a:hlink>
        <a:srgbClr val="00A7A7"/>
      </a:hlink>
      <a:folHlink>
        <a:srgbClr val="FFDD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SL-KWS PowerPoint Template.potx [Read-Only]" id="{86732236-5F12-4106-BD36-971A9F119E43}" vid="{6152B61F-5BA0-4CAA-90E3-E6E716A9C6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dfaf355-f7ae-47f3-8f93-739a60756710" xsi:nil="true"/>
    <Archive xmlns="2c9bf0ee-e2fa-4332-ade7-023316494af1">false</Archive>
    <lcf76f155ced4ddcb4097134ff3c332f xmlns="2c9bf0ee-e2fa-4332-ade7-023316494af1">
      <Terms xmlns="http://schemas.microsoft.com/office/infopath/2007/PartnerControls"/>
    </lcf76f155ced4ddcb4097134ff3c332f>
    <TypeofFAQ xmlns="2c9bf0ee-e2fa-4332-ade7-023316494af1">
      <Value>MMR &amp; MMRv</Value>
    </TypeofFAQ>
    <test xmlns="2c9bf0ee-e2fa-4332-ade7-023316494af1" xsi:nil="true"/>
    <VersionHistory xmlns="2c9bf0ee-e2fa-4332-ade7-023316494af1" xsi:nil="true"/>
    <VersionNumbers xmlns="2c9bf0ee-e2fa-4332-ade7-023316494af1" xsi:nil="true"/>
    <TypeofDocument xmlns="2c9bf0ee-e2fa-4332-ade7-023316494af1">Training</TypeofDocument>
    <LifeCourse xmlns="2c9bf0ee-e2fa-4332-ade7-023316494af1">
      <Value>Pre-School</Value>
    </LifeCourse>
    <RetentionDate xmlns="2c9bf0ee-e2fa-4332-ade7-023316494af1" xsi:nil="true"/>
    <TypeofDocument0 xmlns="2c9bf0ee-e2fa-4332-ade7-023316494af1">Meetings - Presentations</TypeofDocument0>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45F8889482814EBB8A3D6A36545BF4" ma:contentTypeVersion="22" ma:contentTypeDescription="Create a new document." ma:contentTypeScope="" ma:versionID="31944475cb52663afeecd1170bbe4cf0">
  <xsd:schema xmlns:xsd="http://www.w3.org/2001/XMLSchema" xmlns:xs="http://www.w3.org/2001/XMLSchema" xmlns:p="http://schemas.microsoft.com/office/2006/metadata/properties" xmlns:ns2="2c9bf0ee-e2fa-4332-ade7-023316494af1" xmlns:ns3="fdfaf355-f7ae-47f3-8f93-739a60756710" targetNamespace="http://schemas.microsoft.com/office/2006/metadata/properties" ma:root="true" ma:fieldsID="d31aee9691cead24ba5079fb1c4753f6" ns2:_="" ns3:_="">
    <xsd:import namespace="2c9bf0ee-e2fa-4332-ade7-023316494af1"/>
    <xsd:import namespace="fdfaf355-f7ae-47f3-8f93-739a60756710"/>
    <xsd:element name="properties">
      <xsd:complexType>
        <xsd:sequence>
          <xsd:element name="documentManagement">
            <xsd:complexType>
              <xsd:all>
                <xsd:element ref="ns2:TypeofDocument"/>
                <xsd:element ref="ns2:MediaServiceMetadata" minOccurs="0"/>
                <xsd:element ref="ns2:MediaServiceFastMetadata" minOccurs="0"/>
                <xsd:element ref="ns2:MediaServiceSearchProperties" minOccurs="0"/>
                <xsd:element ref="ns2:MediaServiceObjectDetectorVersions" minOccurs="0"/>
                <xsd:element ref="ns2:TypeofFAQ" minOccurs="0"/>
                <xsd:element ref="ns2:LifeCourse" minOccurs="0"/>
                <xsd:element ref="ns2:VersionNumbers" minOccurs="0"/>
                <xsd:element ref="ns2:Archive" minOccurs="0"/>
                <xsd:element ref="ns2:TypeofDocument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VersionHistory" minOccurs="0"/>
                <xsd:element ref="ns2:test" minOccurs="0"/>
                <xsd:element ref="ns2:Reten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9bf0ee-e2fa-4332-ade7-023316494af1" elementFormDefault="qualified">
    <xsd:import namespace="http://schemas.microsoft.com/office/2006/documentManagement/types"/>
    <xsd:import namespace="http://schemas.microsoft.com/office/infopath/2007/PartnerControls"/>
    <xsd:element name="TypeofDocument" ma:index="8" ma:displayName="Topic " ma:format="Dropdown" ma:internalName="TypeofDocument">
      <xsd:simpleType>
        <xsd:restriction base="dms:Choice">
          <xsd:enumeration value="Healthcare Professionals Information &amp; Guidance"/>
          <xsd:enumeration value="Training"/>
          <xsd:enumeration value="Policy"/>
          <xsd:enumeration value="PGDs and Protocols"/>
          <xsd:enumeration value="HCP FAQs"/>
          <xsd:enumeration value="Tarian"/>
          <xsd:enumeration value="Reference Sources"/>
          <xsd:enumeration value="E-Learning"/>
          <xsd:enumeration value="Nurse Meetings"/>
          <xsd:enumeration value="Other"/>
          <xsd:enumeration value="Evaluation"/>
          <xsd:enumeration value="External Meeting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TypeofFAQ" ma:index="13" nillable="true" ma:displayName="Vaccine names" ma:format="Dropdown" ma:internalName="TypeofFAQ" ma:requiredMultiChoice="true">
      <xsd:complexType>
        <xsd:complexContent>
          <xsd:extension base="dms:MultiChoice">
            <xsd:sequence>
              <xsd:element name="Value" maxOccurs="unbounded" minOccurs="0" nillable="true">
                <xsd:simpleType>
                  <xsd:restriction base="dms:Choice">
                    <xsd:enumeration value="MMR"/>
                    <xsd:enumeration value="HPV"/>
                    <xsd:enumeration value="Shingles"/>
                    <xsd:enumeration value="HepB"/>
                    <xsd:enumeration value="3in1: Teenage Booster"/>
                    <xsd:enumeration value="MenACWY"/>
                    <xsd:enumeration value="Covid19"/>
                    <xsd:enumeration value="RSV"/>
                    <xsd:enumeration value="Flu"/>
                    <xsd:enumeration value="Combined Vaccines"/>
                    <xsd:enumeration value="MMR &amp; MMRv"/>
                    <xsd:enumeration value="Non-specific vaccine info"/>
                    <xsd:enumeration value="BCG"/>
                    <xsd:enumeration value="HIB/MenC"/>
                    <xsd:enumeration value="Measles"/>
                    <xsd:enumeration value="MenB"/>
                    <xsd:enumeration value="Pneumococcal"/>
                    <xsd:enumeration value="MPox"/>
                    <xsd:enumeration value="Rotavirus"/>
                    <xsd:enumeration value="Shingles"/>
                    <xsd:enumeration value="Whooping Cough"/>
                    <xsd:enumeration value="4in1: For Pre-School"/>
                    <xsd:enumeration value="6in1: For Babies"/>
                    <xsd:enumeration value="HepA"/>
                    <xsd:enumeration value="Typhoid"/>
                    <xsd:enumeration value="Varicella"/>
                    <xsd:enumeration value="MenB for Gonorrhoea"/>
                    <xsd:enumeration value="HepB"/>
                    <xsd:enumeration value="Pertussis"/>
                  </xsd:restriction>
                </xsd:simpleType>
              </xsd:element>
            </xsd:sequence>
          </xsd:extension>
        </xsd:complexContent>
      </xsd:complexType>
    </xsd:element>
    <xsd:element name="LifeCourse" ma:index="14" nillable="true" ma:displayName="Life Course" ma:format="Dropdown" ma:internalName="LifeCourse" ma:requiredMultiChoice="true">
      <xsd:complexType>
        <xsd:complexContent>
          <xsd:extension base="dms:MultiChoice">
            <xsd:sequence>
              <xsd:element name="Value" maxOccurs="unbounded" minOccurs="0" nillable="true">
                <xsd:simpleType>
                  <xsd:restriction base="dms:Choice">
                    <xsd:enumeration value="School Age"/>
                    <xsd:enumeration value="Adult"/>
                    <xsd:enumeration value="Generic Life Course"/>
                    <xsd:enumeration value="Pre-School"/>
                    <xsd:enumeration value="Pregnancy"/>
                    <xsd:enumeration value="Changes Childhood Schedule"/>
                    <xsd:enumeration value="All"/>
                    <xsd:enumeration value="N/A"/>
                  </xsd:restriction>
                </xsd:simpleType>
              </xsd:element>
            </xsd:sequence>
          </xsd:extension>
        </xsd:complexContent>
      </xsd:complexType>
    </xsd:element>
    <xsd:element name="VersionNumbers" ma:index="15" nillable="true" ma:displayName="Version Numbers" ma:format="Dropdown" ma:internalName="VersionNumbers">
      <xsd:simpleType>
        <xsd:restriction base="dms:Text">
          <xsd:maxLength value="255"/>
        </xsd:restriction>
      </xsd:simpleType>
    </xsd:element>
    <xsd:element name="Archive" ma:index="16" nillable="true" ma:displayName="Move to Archive Library" ma:default="0" ma:description="Document is no longer in use." ma:format="Dropdown" ma:internalName="Archive">
      <xsd:simpleType>
        <xsd:restriction base="dms:Boolean"/>
      </xsd:simpleType>
    </xsd:element>
    <xsd:element name="TypeofDocument0" ma:index="17" ma:displayName="Type of Document" ma:format="Dropdown" ma:internalName="TypeofDocument0">
      <xsd:simpleType>
        <xsd:restriction base="dms:Choice">
          <xsd:enumeration value="Meetings - Action log"/>
          <xsd:enumeration value="Meetings - Agenda"/>
          <xsd:enumeration value="Highlight report"/>
          <xsd:enumeration value="Meetings - risk log"/>
          <xsd:enumeration value="Reports"/>
          <xsd:enumeration value="Meetings - Minutes"/>
          <xsd:enumeration value="Supporting documents"/>
          <xsd:enumeration value="Highlight Reports"/>
          <xsd:enumeration value="Tarian - Responses"/>
          <xsd:enumeration value="Tarian - SOP/Guidance"/>
          <xsd:enumeration value="Tarian - Supporting Documents"/>
          <xsd:enumeration value="Tarian - Audit"/>
          <xsd:enumeration value="Tarian - Data"/>
          <xsd:enumeration value="Meetings - Presentations"/>
          <xsd:enumeration value="Template"/>
          <xsd:enumeration value="Training Slides"/>
          <xsd:enumeration value="Evaluation - survey"/>
          <xsd:enumeration value="Evaluation - report"/>
          <xsd:enumeration value="Workplan commitments"/>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VersionHistory" ma:index="26" nillable="true" ma:displayName="Version History " ma:format="Dropdown" ma:internalName="VersionHistory">
      <xsd:simpleType>
        <xsd:restriction base="dms:Choice">
          <xsd:enumeration value="Version 1"/>
          <xsd:enumeration value="Choice 2"/>
          <xsd:enumeration value="Choice 3"/>
        </xsd:restriction>
      </xsd:simpleType>
    </xsd:element>
    <xsd:element name="test" ma:index="27" nillable="true" ma:displayName="test" ma:format="Dropdown" ma:internalName="test">
      <xsd:simpleType>
        <xsd:restriction base="dms:Choice">
          <xsd:enumeration value="Working Draft"/>
          <xsd:enumeration value="FINAL FOR UPLOAD"/>
          <xsd:enumeration value="Choice 3"/>
        </xsd:restriction>
      </xsd:simpleType>
    </xsd:element>
    <xsd:element name="RetentionDate" ma:index="28" nillable="true" ma:displayName="Retention Date" ma:format="DateOnly" ma:internalName="Retention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4a3ffe3a-ac90-4981-bec8-4654896fe9f4}"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F3318E-419E-4691-9552-64B6766ACA4A}">
  <ds:schemaRefs>
    <ds:schemaRef ds:uri="http://purl.org/dc/terms/"/>
    <ds:schemaRef ds:uri="http://www.w3.org/XML/1998/namespace"/>
    <ds:schemaRef ds:uri="2c9bf0ee-e2fa-4332-ade7-023316494af1"/>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fdfaf355-f7ae-47f3-8f93-739a60756710"/>
    <ds:schemaRef ds:uri="http://schemas.microsoft.com/office/2006/metadata/properties"/>
  </ds:schemaRefs>
</ds:datastoreItem>
</file>

<file path=customXml/itemProps2.xml><?xml version="1.0" encoding="utf-8"?>
<ds:datastoreItem xmlns:ds="http://schemas.openxmlformats.org/officeDocument/2006/customXml" ds:itemID="{FEA6F77C-8028-4278-9326-2730C0090C9C}">
  <ds:schemaRefs>
    <ds:schemaRef ds:uri="2c9bf0ee-e2fa-4332-ade7-023316494af1"/>
    <ds:schemaRef ds:uri="fdfaf355-f7ae-47f3-8f93-739a607567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635DEFA-EF74-478B-A33A-AF8BB4F046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FM's BAME Advisory Group 16.12.2020</Template>
  <TotalTime>0</TotalTime>
  <Words>6169</Words>
  <Application>Microsoft Office PowerPoint</Application>
  <PresentationFormat>Custom</PresentationFormat>
  <Paragraphs>513</Paragraphs>
  <Slides>48</Slides>
  <Notes>21</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PowerPoint Presentation</vt:lpstr>
      <vt:lpstr>Acknowledgements</vt:lpstr>
      <vt:lpstr>Contents</vt:lpstr>
      <vt:lpstr>PowerPoint Presentation</vt:lpstr>
      <vt:lpstr>Aims of resource</vt:lpstr>
      <vt:lpstr>Learning outcomes</vt:lpstr>
      <vt:lpstr>Pre-requisites to administering MMRV vaccine </vt:lpstr>
      <vt:lpstr>Notes to users  </vt:lpstr>
      <vt:lpstr>Key messages</vt:lpstr>
      <vt:lpstr>PowerPoint Presentation</vt:lpstr>
      <vt:lpstr>Background to the selective varicella (chickenpox) catchup vaccination programme: JCVI statement</vt:lpstr>
      <vt:lpstr>What does a gap in immunity mean?</vt:lpstr>
      <vt:lpstr>Background to the selective varicella (chickenpox) catchup vaccination programme: Welsh Health Circular (WHC), November 2025</vt:lpstr>
      <vt:lpstr>Further information about the previous changes to the routine childhood schedule (July 2025 and January 2026)</vt:lpstr>
      <vt:lpstr>Background to the selective varicella (chickenpox) catchup vaccination programme: Welsh Health Circular (WHC), published October 2026</vt:lpstr>
      <vt:lpstr>The selective varicella (chickenpox) catchup vaccination programme as outlined in the WHC:</vt:lpstr>
      <vt:lpstr>Selective varicella (chickenpox) catchup vaccination programme between 1 November 2026 and 31 March 2028 eligibility algorithm draft</vt:lpstr>
      <vt:lpstr>Additional information:</vt:lpstr>
      <vt:lpstr>PowerPoint Presentation</vt:lpstr>
      <vt:lpstr>The vaccines</vt:lpstr>
      <vt:lpstr>ProQuad®</vt:lpstr>
      <vt:lpstr>Preparation and administration of ProQuad®</vt:lpstr>
      <vt:lpstr>Priorix-Tetra®</vt:lpstr>
      <vt:lpstr>Priorix-Tetra®</vt:lpstr>
      <vt:lpstr>Preparation and administration of Priorix-Tetra® </vt:lpstr>
      <vt:lpstr>MMRV vaccine administration and storage</vt:lpstr>
      <vt:lpstr>Administering vaccine into the deltoid muscle </vt:lpstr>
      <vt:lpstr>Contraindications and precautions</vt:lpstr>
      <vt:lpstr>Possible adverse reactions</vt:lpstr>
      <vt:lpstr>Post-vaccination rash</vt:lpstr>
      <vt:lpstr>Febrile convulsions</vt:lpstr>
      <vt:lpstr>Encephalitis and the MMRV vaccine</vt:lpstr>
      <vt:lpstr>Idiopathic thrombocytopenic purpura (ITP)</vt:lpstr>
      <vt:lpstr>Prescription only medication (POM)    </vt:lpstr>
      <vt:lpstr>PowerPoint Presentation</vt:lpstr>
      <vt:lpstr>Sources of further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 Health Wales webpages </vt:lpstr>
      <vt:lpstr>Resources for healthcare professionals</vt:lpstr>
      <vt:lpstr>Resources for the public </vt:lpstr>
      <vt:lpstr>Confident vaccine conversations - Behavioural science and motivational interviewing approach</vt:lpstr>
      <vt:lpstr>Contacts for queries</vt:lpstr>
    </vt:vector>
  </TitlesOfParts>
  <Company>Public Health Wales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Jasmin Chowdhury (Public Health Wales)</dc:creator>
  <cp:lastModifiedBy>Nel Griffith (Public Health Wales - Preswylfa)</cp:lastModifiedBy>
  <cp:revision>3</cp:revision>
  <dcterms:created xsi:type="dcterms:W3CDTF">2020-12-14T08:16:43Z</dcterms:created>
  <dcterms:modified xsi:type="dcterms:W3CDTF">2026-10-19T13:03:16Z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0x010100D645F8889482814EBB8A3D6A36545BF4</vt:lpwstr>
  </property>
  <property fmtid="{D5CDD505-2E9C-101B-9397-08002B2CF9AE}" pid="3" name="MediaServiceImageTags">
    <vt:lpwstr/>
  </property>
</Properties>
</file>