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59" r:id="rId6"/>
  </p:sldIdLst>
  <p:sldSz cx="18288000" cy="10287000"/>
  <p:notesSz cx="6858000" cy="9144000"/>
  <p:embeddedFontLst>
    <p:embeddedFont>
      <p:font typeface="Canva Sans Bold" panose="020B0604020202020204" charset="0"/>
      <p:regular r:id="rId7"/>
    </p:embeddedFont>
    <p:embeddedFont>
      <p:font typeface="Roboto" panose="02000000000000000000" pitchFamily="2" charset="0"/>
      <p:regular r:id="rId8"/>
      <p:bold r:id="rId9"/>
      <p:italic r:id="rId10"/>
      <p:boldItalic r:id="rId11"/>
    </p:embeddedFont>
    <p:embeddedFont>
      <p:font typeface="Ubuntu" panose="020B0504030602030204" pitchFamily="34" charset="0"/>
      <p:regular r:id="rId12"/>
      <p:bold r:id="rId13"/>
      <p:italic r:id="rId14"/>
      <p:boldItalic r:id="rId15"/>
    </p:embeddedFont>
    <p:embeddedFont>
      <p:font typeface="Ubuntu Bold" panose="020B0804030602030204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370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897931" y="3960393"/>
            <a:ext cx="1716507" cy="1716507"/>
          </a:xfrm>
          <a:custGeom>
            <a:avLst/>
            <a:gdLst/>
            <a:ahLst/>
            <a:cxnLst/>
            <a:rect l="l" t="t" r="r" b="b"/>
            <a:pathLst>
              <a:path w="1716507" h="1716507">
                <a:moveTo>
                  <a:pt x="0" y="0"/>
                </a:moveTo>
                <a:lnTo>
                  <a:pt x="1716507" y="0"/>
                </a:lnTo>
                <a:lnTo>
                  <a:pt x="1716507" y="1716507"/>
                </a:lnTo>
                <a:lnTo>
                  <a:pt x="0" y="1716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13329086" y="3677671"/>
            <a:ext cx="4485043" cy="5485324"/>
            <a:chOff x="0" y="0"/>
            <a:chExt cx="1181246" cy="1444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1246" cy="1444694"/>
            </a:xfrm>
            <a:custGeom>
              <a:avLst/>
              <a:gdLst/>
              <a:ahLst/>
              <a:cxnLst/>
              <a:rect l="l" t="t" r="r" b="b"/>
              <a:pathLst>
                <a:path w="1181246" h="1444694">
                  <a:moveTo>
                    <a:pt x="0" y="0"/>
                  </a:moveTo>
                  <a:lnTo>
                    <a:pt x="1181246" y="0"/>
                  </a:lnTo>
                  <a:lnTo>
                    <a:pt x="1181246" y="1444694"/>
                  </a:lnTo>
                  <a:lnTo>
                    <a:pt x="0" y="1444694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756102" y="3677671"/>
            <a:ext cx="1240852" cy="1905339"/>
          </a:xfrm>
          <a:custGeom>
            <a:avLst/>
            <a:gdLst/>
            <a:ahLst/>
            <a:cxnLst/>
            <a:rect l="l" t="t" r="r" b="b"/>
            <a:pathLst>
              <a:path w="1240852" h="1905339">
                <a:moveTo>
                  <a:pt x="0" y="0"/>
                </a:moveTo>
                <a:lnTo>
                  <a:pt x="1240852" y="0"/>
                </a:lnTo>
                <a:lnTo>
                  <a:pt x="1240852" y="1905339"/>
                </a:lnTo>
                <a:lnTo>
                  <a:pt x="0" y="1905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1393054" y="6591300"/>
            <a:ext cx="1966948" cy="1966948"/>
          </a:xfrm>
          <a:custGeom>
            <a:avLst/>
            <a:gdLst/>
            <a:ahLst/>
            <a:cxnLst/>
            <a:rect l="l" t="t" r="r" b="b"/>
            <a:pathLst>
              <a:path w="1966948" h="1966948">
                <a:moveTo>
                  <a:pt x="0" y="0"/>
                </a:moveTo>
                <a:lnTo>
                  <a:pt x="1966948" y="0"/>
                </a:lnTo>
                <a:lnTo>
                  <a:pt x="1966948" y="1966948"/>
                </a:lnTo>
                <a:lnTo>
                  <a:pt x="0" y="19669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5656033" y="6972300"/>
            <a:ext cx="2257757" cy="1375179"/>
          </a:xfrm>
          <a:custGeom>
            <a:avLst/>
            <a:gdLst/>
            <a:ahLst/>
            <a:cxnLst/>
            <a:rect l="l" t="t" r="r" b="b"/>
            <a:pathLst>
              <a:path w="2257757" h="1375179">
                <a:moveTo>
                  <a:pt x="0" y="0"/>
                </a:moveTo>
                <a:lnTo>
                  <a:pt x="2257757" y="0"/>
                </a:lnTo>
                <a:lnTo>
                  <a:pt x="2257757" y="1375180"/>
                </a:lnTo>
                <a:lnTo>
                  <a:pt x="0" y="1375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9726653" y="4064781"/>
            <a:ext cx="2331159" cy="1570618"/>
          </a:xfrm>
          <a:custGeom>
            <a:avLst/>
            <a:gdLst/>
            <a:ahLst/>
            <a:cxnLst/>
            <a:rect l="l" t="t" r="r" b="b"/>
            <a:pathLst>
              <a:path w="2331159" h="1570618">
                <a:moveTo>
                  <a:pt x="0" y="0"/>
                </a:moveTo>
                <a:lnTo>
                  <a:pt x="2331159" y="0"/>
                </a:lnTo>
                <a:lnTo>
                  <a:pt x="2331159" y="1570618"/>
                </a:lnTo>
                <a:lnTo>
                  <a:pt x="0" y="1570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10209315" y="6896100"/>
            <a:ext cx="1498958" cy="1665509"/>
          </a:xfrm>
          <a:custGeom>
            <a:avLst/>
            <a:gdLst/>
            <a:ahLst/>
            <a:cxnLst/>
            <a:rect l="l" t="t" r="r" b="b"/>
            <a:pathLst>
              <a:path w="1498958" h="1665509">
                <a:moveTo>
                  <a:pt x="0" y="0"/>
                </a:moveTo>
                <a:lnTo>
                  <a:pt x="1498958" y="0"/>
                </a:lnTo>
                <a:lnTo>
                  <a:pt x="1498958" y="1665509"/>
                </a:lnTo>
                <a:lnTo>
                  <a:pt x="0" y="1665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4850796" y="5833489"/>
            <a:ext cx="3759804" cy="834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20"/>
              </a:lnSpc>
            </a:pPr>
            <a:r>
              <a:rPr lang="en-US" sz="2736" dirty="0" err="1">
                <a:solidFill>
                  <a:srgbClr val="F43882"/>
                </a:solidFill>
                <a:latin typeface="Ubuntu Bold"/>
              </a:rPr>
              <a:t>Stopio</a:t>
            </a:r>
            <a:r>
              <a:rPr lang="en-US" sz="2736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736" dirty="0" err="1">
                <a:solidFill>
                  <a:srgbClr val="F43882"/>
                </a:solidFill>
                <a:latin typeface="Ubuntu Bold"/>
              </a:rPr>
              <a:t>smygu</a:t>
            </a:r>
            <a:r>
              <a:rPr lang="en-US" sz="2736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736" dirty="0" err="1">
                <a:solidFill>
                  <a:srgbClr val="F43882"/>
                </a:solidFill>
                <a:latin typeface="Ubuntu Bold"/>
              </a:rPr>
              <a:t>neu</a:t>
            </a:r>
            <a:r>
              <a:rPr lang="en-US" sz="2736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736" dirty="0" err="1">
                <a:solidFill>
                  <a:srgbClr val="F43882"/>
                </a:solidFill>
                <a:latin typeface="Ubuntu Bold"/>
              </a:rPr>
              <a:t>gnoi</a:t>
            </a:r>
            <a:r>
              <a:rPr lang="en-US" sz="2736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2736" dirty="0" err="1">
                <a:solidFill>
                  <a:srgbClr val="F43882"/>
                </a:solidFill>
                <a:latin typeface="Ubuntu Bold"/>
              </a:rPr>
              <a:t>tybaco</a:t>
            </a:r>
            <a:endParaRPr lang="en-US" sz="2736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948671" y="9353495"/>
            <a:ext cx="523967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999">
                <a:solidFill>
                  <a:srgbClr val="285087"/>
                </a:solidFill>
                <a:latin typeface="Roboto"/>
              </a:rPr>
              <a:t>#MisGweithreduCanserYGeg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91594" y="3839716"/>
            <a:ext cx="4236884" cy="1680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3599" dirty="0">
                <a:solidFill>
                  <a:srgbClr val="FFFFFF"/>
                </a:solidFill>
                <a:latin typeface="Ubuntu"/>
              </a:rPr>
              <a:t>Am </a:t>
            </a:r>
            <a:r>
              <a:rPr lang="en-US" sz="3599" dirty="0" err="1">
                <a:solidFill>
                  <a:srgbClr val="FFFFFF"/>
                </a:solidFill>
                <a:latin typeface="Ubuntu"/>
              </a:rPr>
              <a:t>gymorth</a:t>
            </a:r>
            <a:r>
              <a:rPr lang="en-US" sz="3599" dirty="0">
                <a:solidFill>
                  <a:srgbClr val="FFFFFF"/>
                </a:solidFill>
                <a:latin typeface="Ubuntu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Ubuntu"/>
              </a:rPr>
              <a:t>i</a:t>
            </a:r>
            <a:r>
              <a:rPr lang="en-US" sz="3599" dirty="0">
                <a:solidFill>
                  <a:srgbClr val="FFFFFF"/>
                </a:solidFill>
                <a:latin typeface="Ubuntu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Ubuntu"/>
              </a:rPr>
              <a:t>stopio</a:t>
            </a:r>
            <a:r>
              <a:rPr lang="en-US" sz="3599" dirty="0">
                <a:solidFill>
                  <a:srgbClr val="FFFFFF"/>
                </a:solidFill>
                <a:latin typeface="Ubuntu"/>
              </a:rPr>
              <a:t> </a:t>
            </a:r>
            <a:r>
              <a:rPr lang="en-US" sz="3599" dirty="0" err="1">
                <a:solidFill>
                  <a:srgbClr val="FFFFFF"/>
                </a:solidFill>
                <a:latin typeface="Ubuntu"/>
              </a:rPr>
              <a:t>smygu</a:t>
            </a:r>
            <a:r>
              <a:rPr lang="en-US" sz="3599" dirty="0">
                <a:solidFill>
                  <a:srgbClr val="FFFFFF"/>
                </a:solidFill>
                <a:latin typeface="Ubuntu"/>
              </a:rPr>
              <a:t>, </a:t>
            </a:r>
            <a:r>
              <a:rPr lang="en-US" sz="3599" dirty="0" err="1">
                <a:solidFill>
                  <a:srgbClr val="FFFFFF"/>
                </a:solidFill>
                <a:latin typeface="Ubuntu"/>
              </a:rPr>
              <a:t>sganiwch</a:t>
            </a:r>
            <a:r>
              <a:rPr lang="en-US" sz="3599" dirty="0">
                <a:solidFill>
                  <a:srgbClr val="FFFFFF"/>
                </a:solidFill>
                <a:latin typeface="Ubuntu"/>
              </a:rPr>
              <a:t> y cod QR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2187" y="5903723"/>
            <a:ext cx="3419459" cy="396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2696">
                <a:solidFill>
                  <a:srgbClr val="285087"/>
                </a:solidFill>
                <a:latin typeface="Ubuntu Bold"/>
              </a:rPr>
              <a:t>Yfed llai o alcohol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3473" y="8724900"/>
            <a:ext cx="3268927" cy="832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0"/>
              </a:lnSpc>
            </a:pPr>
            <a:r>
              <a:rPr lang="en-US" sz="2696" dirty="0" err="1">
                <a:solidFill>
                  <a:srgbClr val="FF5D0C"/>
                </a:solidFill>
                <a:latin typeface="Ubuntu Bold"/>
              </a:rPr>
              <a:t>Defnyddio</a:t>
            </a:r>
            <a:r>
              <a:rPr lang="en-US" sz="2696" dirty="0">
                <a:solidFill>
                  <a:srgbClr val="FF5D0C"/>
                </a:solidFill>
                <a:latin typeface="Ubuntu Bold"/>
              </a:rPr>
              <a:t> </a:t>
            </a:r>
            <a:r>
              <a:rPr lang="en-US" sz="2696" dirty="0" err="1">
                <a:solidFill>
                  <a:srgbClr val="FF5D0C"/>
                </a:solidFill>
                <a:latin typeface="Ubuntu Bold"/>
              </a:rPr>
              <a:t>eli</a:t>
            </a:r>
            <a:r>
              <a:rPr lang="en-US" sz="2696" dirty="0">
                <a:solidFill>
                  <a:srgbClr val="FF5D0C"/>
                </a:solidFill>
                <a:latin typeface="Ubuntu Bold"/>
              </a:rPr>
              <a:t> SPF </a:t>
            </a:r>
            <a:r>
              <a:rPr lang="en-US" sz="2696" dirty="0" err="1">
                <a:solidFill>
                  <a:srgbClr val="FF5D0C"/>
                </a:solidFill>
                <a:latin typeface="Ubuntu Bold"/>
              </a:rPr>
              <a:t>ar</a:t>
            </a:r>
            <a:r>
              <a:rPr lang="en-US" sz="2696" dirty="0">
                <a:solidFill>
                  <a:srgbClr val="FF5D0C"/>
                </a:solidFill>
                <a:latin typeface="Ubuntu Bold"/>
              </a:rPr>
              <a:t> </a:t>
            </a:r>
            <a:r>
              <a:rPr lang="en-US" sz="2696" dirty="0" err="1">
                <a:solidFill>
                  <a:srgbClr val="FF5D0C"/>
                </a:solidFill>
                <a:latin typeface="Ubuntu Bold"/>
              </a:rPr>
              <a:t>wefusau</a:t>
            </a:r>
            <a:endParaRPr lang="en-US" sz="2696" dirty="0">
              <a:solidFill>
                <a:srgbClr val="FF5D0C"/>
              </a:solidFill>
              <a:latin typeface="Ubuntu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89970" y="2663591"/>
            <a:ext cx="12532428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dirty="0">
                <a:solidFill>
                  <a:srgbClr val="F43882"/>
                </a:solidFill>
                <a:latin typeface="Ubuntu Bold"/>
              </a:rPr>
              <a:t>Mae 90% o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achosion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o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ganser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y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geg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yn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gysylltiedig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â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ffordd</a:t>
            </a:r>
            <a:r>
              <a:rPr lang="en-US" sz="3700" dirty="0">
                <a:solidFill>
                  <a:srgbClr val="F43882"/>
                </a:solidFill>
                <a:latin typeface="Ubuntu Bold"/>
              </a:rPr>
              <a:t> o </a:t>
            </a:r>
            <a:r>
              <a:rPr lang="en-US" sz="3700" dirty="0" err="1">
                <a:solidFill>
                  <a:srgbClr val="F43882"/>
                </a:solidFill>
                <a:latin typeface="Ubuntu Bold"/>
              </a:rPr>
              <a:t>fyw</a:t>
            </a:r>
            <a:endParaRPr lang="en-US" sz="3700" dirty="0">
              <a:solidFill>
                <a:srgbClr val="F43882"/>
              </a:solidFill>
              <a:latin typeface="Ubuntu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654133" y="8572500"/>
            <a:ext cx="3956467" cy="1269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Ymarfer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rhyw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ddiogel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a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sicrhau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eich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bod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wedi'ch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imiwneiddio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4A2B5"/>
                </a:solidFill>
                <a:latin typeface="Ubuntu Bold"/>
              </a:rPr>
              <a:t>rhag</a:t>
            </a:r>
            <a:r>
              <a:rPr lang="en-US" sz="2700" dirty="0">
                <a:solidFill>
                  <a:srgbClr val="24A2B5"/>
                </a:solidFill>
                <a:latin typeface="Ubuntu Bold"/>
              </a:rPr>
              <a:t> HPV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44000" y="5947342"/>
            <a:ext cx="3512652" cy="397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>
                <a:solidFill>
                  <a:srgbClr val="40A294"/>
                </a:solidFill>
                <a:latin typeface="Ubuntu Bold"/>
              </a:rPr>
              <a:t>Bwyta’n iach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020424" y="8724900"/>
            <a:ext cx="375980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Edrych</a:t>
            </a:r>
            <a:r>
              <a:rPr lang="en-US" sz="2700" dirty="0">
                <a:solidFill>
                  <a:srgbClr val="285087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ar</a:t>
            </a:r>
            <a:r>
              <a:rPr lang="en-US" sz="2700" dirty="0">
                <a:solidFill>
                  <a:srgbClr val="285087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gyflwr</a:t>
            </a:r>
            <a:r>
              <a:rPr lang="en-US" sz="2700" dirty="0">
                <a:solidFill>
                  <a:srgbClr val="285087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eich</a:t>
            </a:r>
            <a:r>
              <a:rPr lang="en-US" sz="2700" dirty="0">
                <a:solidFill>
                  <a:srgbClr val="285087"/>
                </a:solidFill>
                <a:latin typeface="Ubuntu Bold"/>
              </a:rPr>
              <a:t> </a:t>
            </a: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ceg</a:t>
            </a:r>
            <a:r>
              <a:rPr lang="en-US" sz="2700" dirty="0">
                <a:solidFill>
                  <a:srgbClr val="285087"/>
                </a:solidFill>
                <a:latin typeface="Ubuntu Bold"/>
              </a:rPr>
              <a:t> bob </a:t>
            </a:r>
            <a:r>
              <a:rPr lang="en-US" sz="2700" dirty="0" err="1">
                <a:solidFill>
                  <a:srgbClr val="285087"/>
                </a:solidFill>
                <a:latin typeface="Ubuntu Bold"/>
              </a:rPr>
              <a:t>mis</a:t>
            </a:r>
            <a:endParaRPr lang="en-US" sz="2700" dirty="0">
              <a:solidFill>
                <a:srgbClr val="285087"/>
              </a:solidFill>
              <a:latin typeface="Ubuntu Bold"/>
            </a:endParaRPr>
          </a:p>
        </p:txBody>
      </p:sp>
      <p:sp>
        <p:nvSpPr>
          <p:cNvPr id="30" name="TextBox 48">
            <a:extLst>
              <a:ext uri="{FF2B5EF4-FFF2-40B4-BE49-F238E27FC236}">
                <a16:creationId xmlns:a16="http://schemas.microsoft.com/office/drawing/2014/main" id="{587C43B5-8686-B296-B481-EAA3BA5E5714}"/>
              </a:ext>
            </a:extLst>
          </p:cNvPr>
          <p:cNvSpPr txBox="1"/>
          <p:nvPr/>
        </p:nvSpPr>
        <p:spPr>
          <a:xfrm>
            <a:off x="7086600" y="321321"/>
            <a:ext cx="10996586" cy="1009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Mis Gweithredu Canser y Geg</a:t>
            </a:r>
          </a:p>
        </p:txBody>
      </p:sp>
      <p:sp>
        <p:nvSpPr>
          <p:cNvPr id="31" name="TextBox 49">
            <a:extLst>
              <a:ext uri="{FF2B5EF4-FFF2-40B4-BE49-F238E27FC236}">
                <a16:creationId xmlns:a16="http://schemas.microsoft.com/office/drawing/2014/main" id="{310BDE5A-F486-5DE2-C810-B804A7D36D7E}"/>
              </a:ext>
            </a:extLst>
          </p:cNvPr>
          <p:cNvSpPr txBox="1"/>
          <p:nvPr/>
        </p:nvSpPr>
        <p:spPr>
          <a:xfrm>
            <a:off x="7402397" y="1478570"/>
            <a:ext cx="7473800" cy="51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 Tachwedd – 30 Tachwedd</a:t>
            </a:r>
            <a:endParaRPr lang="en-US" sz="3199">
              <a:solidFill>
                <a:srgbClr val="24A2B5"/>
              </a:solidFill>
              <a:latin typeface="Ubuntu Bold"/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CB7913D0-7C6E-1CD6-390C-8CD0EEFFAA47}"/>
              </a:ext>
            </a:extLst>
          </p:cNvPr>
          <p:cNvGrpSpPr>
            <a:grpSpLocks noChangeAspect="1"/>
          </p:cNvGrpSpPr>
          <p:nvPr/>
        </p:nvGrpSpPr>
        <p:grpSpPr>
          <a:xfrm>
            <a:off x="14064327" y="5664709"/>
            <a:ext cx="3194973" cy="3194973"/>
            <a:chOff x="0" y="0"/>
            <a:chExt cx="5486400" cy="5486400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290ACDC6-34FC-AD2F-AC4A-CDBD6339422C}"/>
                </a:ext>
              </a:extLst>
            </p:cNvPr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445950" y="4037011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0800000">
            <a:off x="4566877" y="8151713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5"/>
                </a:lnTo>
                <a:lnTo>
                  <a:pt x="0" y="1833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13329086" y="3677671"/>
            <a:ext cx="4485043" cy="5485324"/>
            <a:chOff x="0" y="0"/>
            <a:chExt cx="1181246" cy="1444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81246" cy="1444694"/>
            </a:xfrm>
            <a:custGeom>
              <a:avLst/>
              <a:gdLst/>
              <a:ahLst/>
              <a:cxnLst/>
              <a:rect l="l" t="t" r="r" b="b"/>
              <a:pathLst>
                <a:path w="1181246" h="1444694">
                  <a:moveTo>
                    <a:pt x="0" y="0"/>
                  </a:moveTo>
                  <a:lnTo>
                    <a:pt x="1181246" y="0"/>
                  </a:lnTo>
                  <a:lnTo>
                    <a:pt x="1181246" y="1444694"/>
                  </a:lnTo>
                  <a:lnTo>
                    <a:pt x="0" y="1444694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305983" y="4037011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13561072" y="3861076"/>
            <a:ext cx="3991782" cy="1718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FFFFFF"/>
                </a:solidFill>
                <a:latin typeface="Ubuntu"/>
              </a:rPr>
              <a:t>Dysgwch sut i edrych am ganser y geg gartref</a:t>
            </a:r>
            <a:endParaRPr lang="en-US" sz="3699" dirty="0">
              <a:solidFill>
                <a:srgbClr val="FFFFFF"/>
              </a:solidFill>
              <a:latin typeface="Ubuntu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8445950" y="6467766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5"/>
                </a:lnTo>
                <a:lnTo>
                  <a:pt x="0" y="1833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807070" y="6739317"/>
            <a:ext cx="3457634" cy="11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Lympiau heb esboniad</a:t>
            </a:r>
          </a:p>
        </p:txBody>
      </p:sp>
      <p:sp>
        <p:nvSpPr>
          <p:cNvPr id="21" name="Freeform 21"/>
          <p:cNvSpPr/>
          <p:nvPr/>
        </p:nvSpPr>
        <p:spPr>
          <a:xfrm>
            <a:off x="5290497" y="4037011"/>
            <a:ext cx="2936058" cy="4067586"/>
          </a:xfrm>
          <a:custGeom>
            <a:avLst/>
            <a:gdLst/>
            <a:ahLst/>
            <a:cxnLst/>
            <a:rect l="l" t="t" r="r" b="b"/>
            <a:pathLst>
              <a:path w="2936058" h="4067586">
                <a:moveTo>
                  <a:pt x="0" y="0"/>
                </a:moveTo>
                <a:lnTo>
                  <a:pt x="2936058" y="0"/>
                </a:lnTo>
                <a:lnTo>
                  <a:pt x="2936058" y="4067587"/>
                </a:lnTo>
                <a:lnTo>
                  <a:pt x="0" y="4067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428386" y="4299282"/>
            <a:ext cx="4138491" cy="1165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200">
                <a:solidFill>
                  <a:srgbClr val="FFFFFF"/>
                </a:solidFill>
                <a:latin typeface="Ubuntu Bold"/>
              </a:rPr>
              <a:t>Wlser sy’n para mwy na 3 wythnos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58060" y="4310899"/>
            <a:ext cx="3881114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Rhannau</a:t>
            </a:r>
            <a:r>
              <a:rPr lang="en-US" sz="3399" dirty="0">
                <a:solidFill>
                  <a:srgbClr val="FFFFFF"/>
                </a:solidFill>
                <a:latin typeface="Ubuntu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coch</a:t>
            </a:r>
            <a:r>
              <a:rPr lang="en-US" sz="3399" dirty="0">
                <a:solidFill>
                  <a:srgbClr val="FFFFFF"/>
                </a:solidFill>
                <a:latin typeface="Ubuntu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neu</a:t>
            </a:r>
            <a:r>
              <a:rPr lang="en-US" sz="3399" dirty="0">
                <a:solidFill>
                  <a:srgbClr val="FFFFFF"/>
                </a:solidFill>
                <a:latin typeface="Ubuntu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wyn</a:t>
            </a:r>
            <a:endParaRPr lang="en-US" sz="3399" dirty="0">
              <a:solidFill>
                <a:srgbClr val="FFFFFF"/>
              </a:solidFill>
              <a:latin typeface="Ubuntu Bold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305983" y="6470102"/>
            <a:ext cx="4383298" cy="1833016"/>
          </a:xfrm>
          <a:custGeom>
            <a:avLst/>
            <a:gdLst/>
            <a:ahLst/>
            <a:cxnLst/>
            <a:rect l="l" t="t" r="r" b="b"/>
            <a:pathLst>
              <a:path w="4383298" h="1833016">
                <a:moveTo>
                  <a:pt x="0" y="0"/>
                </a:moveTo>
                <a:lnTo>
                  <a:pt x="4383298" y="0"/>
                </a:lnTo>
                <a:lnTo>
                  <a:pt x="4383298" y="1833016"/>
                </a:lnTo>
                <a:lnTo>
                  <a:pt x="0" y="18330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428386" y="6741653"/>
            <a:ext cx="4138491" cy="11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Ubuntu Bold"/>
              </a:rPr>
              <a:t>Poen neu drafferth wrth lyncu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780929" y="8425601"/>
            <a:ext cx="3955194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Diffyg</a:t>
            </a:r>
            <a:r>
              <a:rPr lang="en-US" sz="3399">
                <a:solidFill>
                  <a:srgbClr val="FFFFFF"/>
                </a:solidFill>
                <a:latin typeface="Ubuntu Bold"/>
              </a:rPr>
              <a:t> teimlad</a:t>
            </a:r>
            <a:r>
              <a:rPr lang="en-US" sz="3399" dirty="0">
                <a:solidFill>
                  <a:srgbClr val="FFFFFF"/>
                </a:solidFill>
                <a:latin typeface="Ubuntu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heb</a:t>
            </a:r>
            <a:r>
              <a:rPr lang="en-US" sz="3399" dirty="0">
                <a:solidFill>
                  <a:srgbClr val="FFFFFF"/>
                </a:solidFill>
                <a:latin typeface="Ubuntu Bold"/>
              </a:rPr>
              <a:t> </a:t>
            </a:r>
            <a:r>
              <a:rPr lang="en-US" sz="3399" dirty="0" err="1">
                <a:solidFill>
                  <a:srgbClr val="FFFFFF"/>
                </a:solidFill>
                <a:latin typeface="Ubuntu Bold"/>
              </a:rPr>
              <a:t>esboniad</a:t>
            </a:r>
            <a:endParaRPr lang="en-US" sz="3399" dirty="0">
              <a:solidFill>
                <a:srgbClr val="FFFFFF"/>
              </a:solidFill>
              <a:latin typeface="Ubuntu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447800" y="2743314"/>
            <a:ext cx="10134599" cy="803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F43882"/>
                </a:solidFill>
                <a:latin typeface="Canva Sans Bold"/>
              </a:rPr>
              <a:t>Symptomau i edrych amdanynt</a:t>
            </a:r>
            <a:endParaRPr lang="en-US" sz="4800" dirty="0">
              <a:solidFill>
                <a:srgbClr val="F43882"/>
              </a:solidFill>
              <a:latin typeface="Canva Sans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2948671" y="9353495"/>
            <a:ext cx="5239677" cy="452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999">
                <a:solidFill>
                  <a:srgbClr val="285087"/>
                </a:solidFill>
                <a:latin typeface="Roboto"/>
              </a:rPr>
              <a:t>#MisGweithreduCanserYGeg</a:t>
            </a:r>
          </a:p>
        </p:txBody>
      </p:sp>
      <p:sp>
        <p:nvSpPr>
          <p:cNvPr id="29" name="TextBox 48">
            <a:extLst>
              <a:ext uri="{FF2B5EF4-FFF2-40B4-BE49-F238E27FC236}">
                <a16:creationId xmlns:a16="http://schemas.microsoft.com/office/drawing/2014/main" id="{AEC3DFB3-AD80-CD1F-8582-D13F35266143}"/>
              </a:ext>
            </a:extLst>
          </p:cNvPr>
          <p:cNvSpPr txBox="1"/>
          <p:nvPr/>
        </p:nvSpPr>
        <p:spPr>
          <a:xfrm>
            <a:off x="7086600" y="321321"/>
            <a:ext cx="10996586" cy="1009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Mis Gweithredu Canser y Geg</a:t>
            </a:r>
          </a:p>
        </p:txBody>
      </p:sp>
      <p:sp>
        <p:nvSpPr>
          <p:cNvPr id="30" name="TextBox 49">
            <a:extLst>
              <a:ext uri="{FF2B5EF4-FFF2-40B4-BE49-F238E27FC236}">
                <a16:creationId xmlns:a16="http://schemas.microsoft.com/office/drawing/2014/main" id="{BD9B658C-1492-21D0-688C-5A37EEA74FC4}"/>
              </a:ext>
            </a:extLst>
          </p:cNvPr>
          <p:cNvSpPr txBox="1"/>
          <p:nvPr/>
        </p:nvSpPr>
        <p:spPr>
          <a:xfrm>
            <a:off x="7402397" y="1478570"/>
            <a:ext cx="7473800" cy="51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 Tachwedd – 30 Tachwedd</a:t>
            </a:r>
            <a:endParaRPr lang="en-US" sz="3199">
              <a:solidFill>
                <a:srgbClr val="24A2B5"/>
              </a:solidFill>
              <a:latin typeface="Ubuntu Bold"/>
            </a:endParaRPr>
          </a:p>
        </p:txBody>
      </p:sp>
      <p:grpSp>
        <p:nvGrpSpPr>
          <p:cNvPr id="31" name="Group 12"/>
          <p:cNvGrpSpPr/>
          <p:nvPr/>
        </p:nvGrpSpPr>
        <p:grpSpPr>
          <a:xfrm>
            <a:off x="13946942" y="5723531"/>
            <a:ext cx="3220042" cy="3220042"/>
            <a:chOff x="0" y="0"/>
            <a:chExt cx="4293389" cy="4293389"/>
          </a:xfrm>
        </p:grpSpPr>
        <p:sp>
          <p:nvSpPr>
            <p:cNvPr id="32" name="Freeform 13"/>
            <p:cNvSpPr/>
            <p:nvPr/>
          </p:nvSpPr>
          <p:spPr>
            <a:xfrm>
              <a:off x="0" y="0"/>
              <a:ext cx="4293389" cy="4293389"/>
            </a:xfrm>
            <a:custGeom>
              <a:avLst/>
              <a:gdLst/>
              <a:ahLst/>
              <a:cxnLst/>
              <a:rect l="l" t="t" r="r" b="b"/>
              <a:pathLst>
                <a:path w="4293389" h="4293389">
                  <a:moveTo>
                    <a:pt x="0" y="0"/>
                  </a:moveTo>
                  <a:lnTo>
                    <a:pt x="4293389" y="0"/>
                  </a:lnTo>
                  <a:lnTo>
                    <a:pt x="4293389" y="4293389"/>
                  </a:lnTo>
                  <a:lnTo>
                    <a:pt x="0" y="4293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AB0EE5A-D88C-4165-9F7D-623E0A1FA4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A5B961-BD2E-467E-987A-83D93CF88F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384B32B-943F-4827-9F36-3C13CAD0E2A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121</Words>
  <Application>Microsoft Office PowerPoint</Application>
  <PresentationFormat>Custom</PresentationFormat>
  <Paragraphs>21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Mouth Cancer Action Month</dc:title>
  <dc:creator>Gethin Davies</dc:creator>
  <cp:lastModifiedBy>Paul Brocklehurst (Public Health Wales - No. 2 Capital Quarter)</cp:lastModifiedBy>
  <cp:revision>14</cp:revision>
  <dcterms:created xsi:type="dcterms:W3CDTF">2006-08-16T00:00:00Z</dcterms:created>
  <dcterms:modified xsi:type="dcterms:W3CDTF">2026-10-27T16:01:26Z</dcterms:modified>
  <dc:identifier>DAFxCQ2APrA</dc:identifier>
</cp:coreProperties>
</file>