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18288000" cy="10287000"/>
  <p:notesSz cx="6858000" cy="9144000"/>
  <p:embeddedFontLst>
    <p:embeddedFont>
      <p:font typeface="Canva Sans Bold" panose="020B0604020202020204" charset="0"/>
      <p:regular r:id="rId8"/>
    </p:embeddedFont>
    <p:embeddedFont>
      <p:font typeface="Roboto" panose="02000000000000000000" pitchFamily="2" charset="0"/>
      <p:regular r:id="rId9"/>
      <p:bold r:id="rId10"/>
      <p:italic r:id="rId11"/>
      <p:boldItalic r:id="rId12"/>
    </p:embeddedFont>
    <p:embeddedFont>
      <p:font typeface="Ubuntu" panose="020B0504030602030204" pitchFamily="34" charset="0"/>
      <p:regular r:id="rId13"/>
      <p:bold r:id="rId14"/>
      <p:italic r:id="rId15"/>
      <p:boldItalic r:id="rId16"/>
    </p:embeddedFont>
    <p:embeddedFont>
      <p:font typeface="Ubuntu Bold" panose="020B0804030602030204" pitchFamily="34" charset="0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A294"/>
    <a:srgbClr val="FF5D0C"/>
    <a:srgbClr val="285087"/>
    <a:srgbClr val="F438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DB803D-6C3A-4B9A-829F-411D6CB87FFD}" v="13" dt="2026-10-22T14:19:47.2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5" d="100"/>
          <a:sy n="65" d="100"/>
        </p:scale>
        <p:origin x="-2765" y="-1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customXml" Target="../customXml/item2.xml"/><Relationship Id="rId16" Type="http://schemas.openxmlformats.org/officeDocument/2006/relationships/font" Target="fonts/font9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23" Type="http://schemas.microsoft.com/office/2015/10/relationships/revisionInfo" Target="revisionInfo.xml"/><Relationship Id="rId10" Type="http://schemas.openxmlformats.org/officeDocument/2006/relationships/font" Target="fonts/font3.fntdata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B36715-46D7-4ABE-83AA-28ADB5A0BBAC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12649D-AA9A-4C00-BB50-EA956E34E5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001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2649D-AA9A-4C00-BB50-EA956E34E5B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541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20219" y="-51991"/>
            <a:ext cx="11467781" cy="2552151"/>
            <a:chOff x="0" y="0"/>
            <a:chExt cx="3020321" cy="6721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0321" cy="672171"/>
            </a:xfrm>
            <a:custGeom>
              <a:avLst/>
              <a:gdLst/>
              <a:ahLst/>
              <a:cxnLst/>
              <a:rect l="l" t="t" r="r" b="b"/>
              <a:pathLst>
                <a:path w="3020321" h="672171">
                  <a:moveTo>
                    <a:pt x="0" y="0"/>
                  </a:moveTo>
                  <a:lnTo>
                    <a:pt x="3020321" y="0"/>
                  </a:lnTo>
                  <a:lnTo>
                    <a:pt x="3020321" y="672171"/>
                  </a:lnTo>
                  <a:lnTo>
                    <a:pt x="0" y="672171"/>
                  </a:lnTo>
                  <a:close/>
                </a:path>
              </a:pathLst>
            </a:custGeom>
            <a:solidFill>
              <a:srgbClr val="285087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00940" y="499251"/>
            <a:ext cx="6560348" cy="1536215"/>
          </a:xfrm>
          <a:custGeom>
            <a:avLst/>
            <a:gdLst/>
            <a:ahLst/>
            <a:cxnLst/>
            <a:rect l="l" t="t" r="r" b="b"/>
            <a:pathLst>
              <a:path w="6560348" h="1536215">
                <a:moveTo>
                  <a:pt x="0" y="0"/>
                </a:moveTo>
                <a:lnTo>
                  <a:pt x="6560348" y="0"/>
                </a:lnTo>
                <a:lnTo>
                  <a:pt x="6560348" y="1536215"/>
                </a:lnTo>
                <a:lnTo>
                  <a:pt x="0" y="15362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6611600" y="1333500"/>
            <a:ext cx="752366" cy="1383173"/>
          </a:xfrm>
          <a:custGeom>
            <a:avLst/>
            <a:gdLst/>
            <a:ahLst/>
            <a:cxnLst/>
            <a:rect l="l" t="t" r="r" b="b"/>
            <a:pathLst>
              <a:path w="1019066" h="1698444">
                <a:moveTo>
                  <a:pt x="0" y="0"/>
                </a:moveTo>
                <a:lnTo>
                  <a:pt x="1019066" y="0"/>
                </a:lnTo>
                <a:lnTo>
                  <a:pt x="1019066" y="1698444"/>
                </a:lnTo>
                <a:lnTo>
                  <a:pt x="0" y="16984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7" name="Group 7"/>
          <p:cNvGrpSpPr/>
          <p:nvPr/>
        </p:nvGrpSpPr>
        <p:grpSpPr>
          <a:xfrm>
            <a:off x="12878630" y="6381843"/>
            <a:ext cx="4662493" cy="3333657"/>
            <a:chOff x="0" y="0"/>
            <a:chExt cx="1227982" cy="139996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27982" cy="1399968"/>
            </a:xfrm>
            <a:custGeom>
              <a:avLst/>
              <a:gdLst/>
              <a:ahLst/>
              <a:cxnLst/>
              <a:rect l="l" t="t" r="r" b="b"/>
              <a:pathLst>
                <a:path w="1227982" h="1399968">
                  <a:moveTo>
                    <a:pt x="0" y="0"/>
                  </a:moveTo>
                  <a:lnTo>
                    <a:pt x="1227982" y="0"/>
                  </a:lnTo>
                  <a:lnTo>
                    <a:pt x="1227982" y="1399968"/>
                  </a:lnTo>
                  <a:lnTo>
                    <a:pt x="0" y="1399968"/>
                  </a:lnTo>
                  <a:close/>
                </a:path>
              </a:pathLst>
            </a:custGeom>
            <a:solidFill>
              <a:srgbClr val="1C6399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2150258" y="3906354"/>
            <a:ext cx="899065" cy="1856933"/>
          </a:xfrm>
          <a:custGeom>
            <a:avLst/>
            <a:gdLst/>
            <a:ahLst/>
            <a:cxnLst/>
            <a:rect l="l" t="t" r="r" b="b"/>
            <a:pathLst>
              <a:path w="899065" h="1856933">
                <a:moveTo>
                  <a:pt x="0" y="0"/>
                </a:moveTo>
                <a:lnTo>
                  <a:pt x="899065" y="0"/>
                </a:lnTo>
                <a:lnTo>
                  <a:pt x="899065" y="1856933"/>
                </a:lnTo>
                <a:lnTo>
                  <a:pt x="0" y="18569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3" name="Group 13"/>
          <p:cNvGrpSpPr/>
          <p:nvPr/>
        </p:nvGrpSpPr>
        <p:grpSpPr>
          <a:xfrm>
            <a:off x="356609" y="2731369"/>
            <a:ext cx="5755177" cy="3360179"/>
            <a:chOff x="0" y="0"/>
            <a:chExt cx="1662674" cy="90003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662674" cy="900036"/>
            </a:xfrm>
            <a:custGeom>
              <a:avLst/>
              <a:gdLst/>
              <a:ahLst/>
              <a:cxnLst/>
              <a:rect l="l" t="t" r="r" b="b"/>
              <a:pathLst>
                <a:path w="1662674" h="900036">
                  <a:moveTo>
                    <a:pt x="62544" y="0"/>
                  </a:moveTo>
                  <a:lnTo>
                    <a:pt x="1600131" y="0"/>
                  </a:lnTo>
                  <a:cubicBezTo>
                    <a:pt x="1616718" y="0"/>
                    <a:pt x="1632627" y="6589"/>
                    <a:pt x="1644356" y="18319"/>
                  </a:cubicBezTo>
                  <a:cubicBezTo>
                    <a:pt x="1656085" y="30048"/>
                    <a:pt x="1662674" y="45956"/>
                    <a:pt x="1662674" y="62544"/>
                  </a:cubicBezTo>
                  <a:lnTo>
                    <a:pt x="1662674" y="837492"/>
                  </a:lnTo>
                  <a:cubicBezTo>
                    <a:pt x="1662674" y="854080"/>
                    <a:pt x="1656085" y="869988"/>
                    <a:pt x="1644356" y="881717"/>
                  </a:cubicBezTo>
                  <a:cubicBezTo>
                    <a:pt x="1632627" y="893447"/>
                    <a:pt x="1616718" y="900036"/>
                    <a:pt x="1600131" y="900036"/>
                  </a:cubicBezTo>
                  <a:lnTo>
                    <a:pt x="62544" y="900036"/>
                  </a:lnTo>
                  <a:cubicBezTo>
                    <a:pt x="28002" y="900036"/>
                    <a:pt x="0" y="872034"/>
                    <a:pt x="0" y="837492"/>
                  </a:cubicBezTo>
                  <a:lnTo>
                    <a:pt x="0" y="62544"/>
                  </a:lnTo>
                  <a:cubicBezTo>
                    <a:pt x="0" y="45956"/>
                    <a:pt x="6589" y="30048"/>
                    <a:pt x="18319" y="18319"/>
                  </a:cubicBezTo>
                  <a:cubicBezTo>
                    <a:pt x="30048" y="6589"/>
                    <a:pt x="45956" y="0"/>
                    <a:pt x="6254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285087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3219419" y="3906354"/>
            <a:ext cx="738559" cy="1924584"/>
          </a:xfrm>
          <a:custGeom>
            <a:avLst/>
            <a:gdLst/>
            <a:ahLst/>
            <a:cxnLst/>
            <a:rect l="l" t="t" r="r" b="b"/>
            <a:pathLst>
              <a:path w="738559" h="1924584">
                <a:moveTo>
                  <a:pt x="0" y="0"/>
                </a:moveTo>
                <a:lnTo>
                  <a:pt x="738559" y="0"/>
                </a:lnTo>
                <a:lnTo>
                  <a:pt x="738559" y="1924584"/>
                </a:lnTo>
                <a:lnTo>
                  <a:pt x="0" y="19245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4130218" y="3906354"/>
            <a:ext cx="738559" cy="1924584"/>
          </a:xfrm>
          <a:custGeom>
            <a:avLst/>
            <a:gdLst/>
            <a:ahLst/>
            <a:cxnLst/>
            <a:rect l="l" t="t" r="r" b="b"/>
            <a:pathLst>
              <a:path w="738559" h="1924584">
                <a:moveTo>
                  <a:pt x="0" y="0"/>
                </a:moveTo>
                <a:lnTo>
                  <a:pt x="738559" y="0"/>
                </a:lnTo>
                <a:lnTo>
                  <a:pt x="738559" y="1924584"/>
                </a:lnTo>
                <a:lnTo>
                  <a:pt x="0" y="19245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8" name="Group 18"/>
          <p:cNvGrpSpPr/>
          <p:nvPr/>
        </p:nvGrpSpPr>
        <p:grpSpPr>
          <a:xfrm>
            <a:off x="6477000" y="2718870"/>
            <a:ext cx="5755176" cy="3417325"/>
            <a:chOff x="0" y="0"/>
            <a:chExt cx="1662674" cy="90003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662674" cy="900036"/>
            </a:xfrm>
            <a:custGeom>
              <a:avLst/>
              <a:gdLst/>
              <a:ahLst/>
              <a:cxnLst/>
              <a:rect l="l" t="t" r="r" b="b"/>
              <a:pathLst>
                <a:path w="1662674" h="900036">
                  <a:moveTo>
                    <a:pt x="62544" y="0"/>
                  </a:moveTo>
                  <a:lnTo>
                    <a:pt x="1600131" y="0"/>
                  </a:lnTo>
                  <a:cubicBezTo>
                    <a:pt x="1616718" y="0"/>
                    <a:pt x="1632627" y="6589"/>
                    <a:pt x="1644356" y="18319"/>
                  </a:cubicBezTo>
                  <a:cubicBezTo>
                    <a:pt x="1656085" y="30048"/>
                    <a:pt x="1662674" y="45956"/>
                    <a:pt x="1662674" y="62544"/>
                  </a:cubicBezTo>
                  <a:lnTo>
                    <a:pt x="1662674" y="837492"/>
                  </a:lnTo>
                  <a:cubicBezTo>
                    <a:pt x="1662674" y="854080"/>
                    <a:pt x="1656085" y="869988"/>
                    <a:pt x="1644356" y="881717"/>
                  </a:cubicBezTo>
                  <a:cubicBezTo>
                    <a:pt x="1632627" y="893447"/>
                    <a:pt x="1616718" y="900036"/>
                    <a:pt x="1600131" y="900036"/>
                  </a:cubicBezTo>
                  <a:lnTo>
                    <a:pt x="62544" y="900036"/>
                  </a:lnTo>
                  <a:cubicBezTo>
                    <a:pt x="28002" y="900036"/>
                    <a:pt x="0" y="872034"/>
                    <a:pt x="0" y="837492"/>
                  </a:cubicBezTo>
                  <a:lnTo>
                    <a:pt x="0" y="62544"/>
                  </a:lnTo>
                  <a:cubicBezTo>
                    <a:pt x="0" y="45956"/>
                    <a:pt x="6589" y="30048"/>
                    <a:pt x="18319" y="18319"/>
                  </a:cubicBezTo>
                  <a:cubicBezTo>
                    <a:pt x="30048" y="6589"/>
                    <a:pt x="45956" y="0"/>
                    <a:pt x="6254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285087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8381999" y="4148864"/>
            <a:ext cx="1944418" cy="1523938"/>
          </a:xfrm>
          <a:custGeom>
            <a:avLst/>
            <a:gdLst/>
            <a:ahLst/>
            <a:cxnLst/>
            <a:rect l="l" t="t" r="r" b="b"/>
            <a:pathLst>
              <a:path w="1944418" h="1523938">
                <a:moveTo>
                  <a:pt x="0" y="0"/>
                </a:moveTo>
                <a:lnTo>
                  <a:pt x="1944418" y="0"/>
                </a:lnTo>
                <a:lnTo>
                  <a:pt x="1944418" y="1523938"/>
                </a:lnTo>
                <a:lnTo>
                  <a:pt x="0" y="15239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5" name="Group 25"/>
          <p:cNvGrpSpPr/>
          <p:nvPr/>
        </p:nvGrpSpPr>
        <p:grpSpPr>
          <a:xfrm>
            <a:off x="533400" y="7369670"/>
            <a:ext cx="5115999" cy="2547310"/>
            <a:chOff x="0" y="0"/>
            <a:chExt cx="6821332" cy="3396413"/>
          </a:xfrm>
        </p:grpSpPr>
        <p:sp>
          <p:nvSpPr>
            <p:cNvPr id="26" name="TextBox 26"/>
            <p:cNvSpPr txBox="1"/>
            <p:nvPr/>
          </p:nvSpPr>
          <p:spPr>
            <a:xfrm>
              <a:off x="1019396" y="2994765"/>
              <a:ext cx="490408" cy="4016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28"/>
                </a:lnSpc>
              </a:pPr>
              <a:r>
                <a:rPr lang="en-US" sz="1600" dirty="0">
                  <a:solidFill>
                    <a:srgbClr val="000000"/>
                  </a:solidFill>
                  <a:latin typeface="Ubuntu Bold"/>
                </a:rPr>
                <a:t>0%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664939" y="2994765"/>
              <a:ext cx="677857" cy="4016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28"/>
                </a:lnSpc>
              </a:pPr>
              <a:r>
                <a:rPr lang="en-US" sz="1600">
                  <a:solidFill>
                    <a:srgbClr val="000000"/>
                  </a:solidFill>
                  <a:latin typeface="Ubuntu Bold"/>
                </a:rPr>
                <a:t>20%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404207" y="2994765"/>
              <a:ext cx="677857" cy="4016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28"/>
                </a:lnSpc>
              </a:pPr>
              <a:r>
                <a:rPr lang="en-US" sz="1600">
                  <a:solidFill>
                    <a:srgbClr val="000000"/>
                  </a:solidFill>
                  <a:latin typeface="Ubuntu Bold"/>
                </a:rPr>
                <a:t>40%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143475" y="2994765"/>
              <a:ext cx="677857" cy="4016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28"/>
                </a:lnSpc>
              </a:pPr>
              <a:r>
                <a:rPr lang="en-US" sz="1600">
                  <a:solidFill>
                    <a:srgbClr val="000000"/>
                  </a:solidFill>
                  <a:latin typeface="Ubuntu Bold"/>
                </a:rPr>
                <a:t>60%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458036" y="13995"/>
              <a:ext cx="641561" cy="4016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728"/>
                </a:lnSpc>
              </a:pPr>
              <a:r>
                <a:rPr lang="en-US" sz="1600">
                  <a:solidFill>
                    <a:srgbClr val="000000"/>
                  </a:solidFill>
                  <a:latin typeface="Ubuntu Bold"/>
                </a:rPr>
                <a:t>&lt;29 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602203"/>
              <a:ext cx="1099596" cy="4016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728"/>
                </a:lnSpc>
              </a:pPr>
              <a:r>
                <a:rPr lang="en-US" sz="1600">
                  <a:solidFill>
                    <a:srgbClr val="000000"/>
                  </a:solidFill>
                  <a:latin typeface="Ubuntu Bold"/>
                </a:rPr>
                <a:t>30 - 49 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1190411"/>
              <a:ext cx="1099596" cy="4016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728"/>
                </a:lnSpc>
              </a:pPr>
              <a:r>
                <a:rPr lang="en-US" sz="1600">
                  <a:solidFill>
                    <a:srgbClr val="000000"/>
                  </a:solidFill>
                  <a:latin typeface="Ubuntu Bold"/>
                </a:rPr>
                <a:t>50 - 69 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1778618"/>
              <a:ext cx="1099596" cy="4016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728"/>
                </a:lnSpc>
              </a:pPr>
              <a:r>
                <a:rPr lang="en-US" sz="1600">
                  <a:solidFill>
                    <a:srgbClr val="000000"/>
                  </a:solidFill>
                  <a:latin typeface="Ubuntu Bold"/>
                </a:rPr>
                <a:t>70 - 89 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458036" y="2366826"/>
              <a:ext cx="641561" cy="4016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728"/>
                </a:lnSpc>
              </a:pPr>
              <a:r>
                <a:rPr lang="en-US" sz="1600">
                  <a:solidFill>
                    <a:srgbClr val="000000"/>
                  </a:solidFill>
                  <a:latin typeface="Ubuntu Bold"/>
                </a:rPr>
                <a:t>&gt;90 </a:t>
              </a:r>
            </a:p>
          </p:txBody>
        </p:sp>
        <p:grpSp>
          <p:nvGrpSpPr>
            <p:cNvPr id="35" name="Group 35"/>
            <p:cNvGrpSpPr>
              <a:grpSpLocks noChangeAspect="1"/>
            </p:cNvGrpSpPr>
            <p:nvPr/>
          </p:nvGrpSpPr>
          <p:grpSpPr>
            <a:xfrm>
              <a:off x="1264600" y="0"/>
              <a:ext cx="4776579" cy="2886911"/>
              <a:chOff x="0" y="0"/>
              <a:chExt cx="13251162" cy="8008855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151102" cy="1481638"/>
              </a:xfrm>
              <a:custGeom>
                <a:avLst/>
                <a:gdLst/>
                <a:ahLst/>
                <a:cxnLst/>
                <a:rect l="l" t="t" r="r" b="b"/>
                <a:pathLst>
                  <a:path w="151102" h="1481638">
                    <a:moveTo>
                      <a:pt x="0" y="0"/>
                    </a:moveTo>
                    <a:lnTo>
                      <a:pt x="32571" y="0"/>
                    </a:lnTo>
                    <a:cubicBezTo>
                      <a:pt x="98034" y="0"/>
                      <a:pt x="151102" y="53068"/>
                      <a:pt x="151102" y="118531"/>
                    </a:cubicBezTo>
                    <a:lnTo>
                      <a:pt x="151102" y="1363107"/>
                    </a:lnTo>
                    <a:cubicBezTo>
                      <a:pt x="151102" y="1428570"/>
                      <a:pt x="98034" y="1481638"/>
                      <a:pt x="32571" y="1481638"/>
                    </a:cubicBezTo>
                    <a:lnTo>
                      <a:pt x="0" y="1481638"/>
                    </a:lnTo>
                    <a:close/>
                  </a:path>
                </a:pathLst>
              </a:custGeom>
              <a:solidFill>
                <a:srgbClr val="F43882"/>
              </a:solidFill>
            </p:spPr>
            <p:txBody>
              <a:bodyPr/>
              <a:lstStyle/>
              <a:p>
                <a:endParaRPr lang="en-GB" sz="1600"/>
              </a:p>
            </p:txBody>
          </p:sp>
          <p:sp>
            <p:nvSpPr>
              <p:cNvPr id="37" name="Freeform 37"/>
              <p:cNvSpPr/>
              <p:nvPr/>
            </p:nvSpPr>
            <p:spPr>
              <a:xfrm>
                <a:off x="0" y="1631804"/>
                <a:ext cx="2491260" cy="1481638"/>
              </a:xfrm>
              <a:custGeom>
                <a:avLst/>
                <a:gdLst/>
                <a:ahLst/>
                <a:cxnLst/>
                <a:rect l="l" t="t" r="r" b="b"/>
                <a:pathLst>
                  <a:path w="2491260" h="1481638">
                    <a:moveTo>
                      <a:pt x="0" y="0"/>
                    </a:moveTo>
                    <a:lnTo>
                      <a:pt x="2372729" y="0"/>
                    </a:lnTo>
                    <a:cubicBezTo>
                      <a:pt x="2438192" y="0"/>
                      <a:pt x="2491260" y="53068"/>
                      <a:pt x="2491260" y="118531"/>
                    </a:cubicBezTo>
                    <a:lnTo>
                      <a:pt x="2491260" y="1363107"/>
                    </a:lnTo>
                    <a:cubicBezTo>
                      <a:pt x="2491260" y="1428570"/>
                      <a:pt x="2438192" y="1481638"/>
                      <a:pt x="2372729" y="1481638"/>
                    </a:cubicBezTo>
                    <a:lnTo>
                      <a:pt x="0" y="1481638"/>
                    </a:lnTo>
                    <a:close/>
                  </a:path>
                </a:pathLst>
              </a:custGeom>
              <a:solidFill>
                <a:srgbClr val="F43882"/>
              </a:solidFill>
            </p:spPr>
            <p:txBody>
              <a:bodyPr/>
              <a:lstStyle/>
              <a:p>
                <a:endParaRPr lang="en-GB" sz="1600"/>
              </a:p>
            </p:txBody>
          </p:sp>
          <p:sp>
            <p:nvSpPr>
              <p:cNvPr id="38" name="Freeform 38"/>
              <p:cNvSpPr/>
              <p:nvPr/>
            </p:nvSpPr>
            <p:spPr>
              <a:xfrm>
                <a:off x="0" y="3263608"/>
                <a:ext cx="13251162" cy="1481638"/>
              </a:xfrm>
              <a:custGeom>
                <a:avLst/>
                <a:gdLst/>
                <a:ahLst/>
                <a:cxnLst/>
                <a:rect l="l" t="t" r="r" b="b"/>
                <a:pathLst>
                  <a:path w="13251162" h="1481638">
                    <a:moveTo>
                      <a:pt x="0" y="0"/>
                    </a:moveTo>
                    <a:lnTo>
                      <a:pt x="13132631" y="0"/>
                    </a:lnTo>
                    <a:cubicBezTo>
                      <a:pt x="13198094" y="0"/>
                      <a:pt x="13251162" y="53069"/>
                      <a:pt x="13251162" y="118531"/>
                    </a:cubicBezTo>
                    <a:lnTo>
                      <a:pt x="13251162" y="1363107"/>
                    </a:lnTo>
                    <a:cubicBezTo>
                      <a:pt x="13251162" y="1428570"/>
                      <a:pt x="13198094" y="1481638"/>
                      <a:pt x="13132631" y="1481638"/>
                    </a:cubicBezTo>
                    <a:lnTo>
                      <a:pt x="0" y="1481638"/>
                    </a:lnTo>
                    <a:close/>
                  </a:path>
                </a:pathLst>
              </a:custGeom>
              <a:solidFill>
                <a:srgbClr val="F43882"/>
              </a:solidFill>
            </p:spPr>
            <p:txBody>
              <a:bodyPr/>
              <a:lstStyle/>
              <a:p>
                <a:endParaRPr lang="en-GB" sz="1600"/>
              </a:p>
            </p:txBody>
          </p:sp>
          <p:sp>
            <p:nvSpPr>
              <p:cNvPr id="39" name="Freeform 39"/>
              <p:cNvSpPr/>
              <p:nvPr/>
            </p:nvSpPr>
            <p:spPr>
              <a:xfrm>
                <a:off x="0" y="4895412"/>
                <a:ext cx="7774709" cy="1481638"/>
              </a:xfrm>
              <a:custGeom>
                <a:avLst/>
                <a:gdLst/>
                <a:ahLst/>
                <a:cxnLst/>
                <a:rect l="l" t="t" r="r" b="b"/>
                <a:pathLst>
                  <a:path w="7774709" h="1481638">
                    <a:moveTo>
                      <a:pt x="0" y="0"/>
                    </a:moveTo>
                    <a:lnTo>
                      <a:pt x="7656178" y="0"/>
                    </a:lnTo>
                    <a:cubicBezTo>
                      <a:pt x="7721641" y="0"/>
                      <a:pt x="7774709" y="53069"/>
                      <a:pt x="7774709" y="118532"/>
                    </a:cubicBezTo>
                    <a:lnTo>
                      <a:pt x="7774709" y="1363108"/>
                    </a:lnTo>
                    <a:cubicBezTo>
                      <a:pt x="7774709" y="1428570"/>
                      <a:pt x="7721641" y="1481639"/>
                      <a:pt x="7656178" y="1481639"/>
                    </a:cubicBezTo>
                    <a:lnTo>
                      <a:pt x="0" y="1481639"/>
                    </a:lnTo>
                    <a:close/>
                  </a:path>
                </a:pathLst>
              </a:custGeom>
              <a:solidFill>
                <a:srgbClr val="F43882"/>
              </a:solidFill>
            </p:spPr>
            <p:txBody>
              <a:bodyPr/>
              <a:lstStyle/>
              <a:p>
                <a:endParaRPr lang="en-GB" sz="1600"/>
              </a:p>
            </p:txBody>
          </p:sp>
          <p:sp>
            <p:nvSpPr>
              <p:cNvPr id="40" name="Freeform 40"/>
              <p:cNvSpPr/>
              <p:nvPr/>
            </p:nvSpPr>
            <p:spPr>
              <a:xfrm>
                <a:off x="0" y="6527216"/>
                <a:ext cx="512982" cy="1481638"/>
              </a:xfrm>
              <a:custGeom>
                <a:avLst/>
                <a:gdLst/>
                <a:ahLst/>
                <a:cxnLst/>
                <a:rect l="l" t="t" r="r" b="b"/>
                <a:pathLst>
                  <a:path w="512982" h="1481638">
                    <a:moveTo>
                      <a:pt x="0" y="0"/>
                    </a:moveTo>
                    <a:lnTo>
                      <a:pt x="394451" y="0"/>
                    </a:lnTo>
                    <a:cubicBezTo>
                      <a:pt x="425888" y="0"/>
                      <a:pt x="456036" y="12489"/>
                      <a:pt x="478265" y="34718"/>
                    </a:cubicBezTo>
                    <a:cubicBezTo>
                      <a:pt x="500494" y="56946"/>
                      <a:pt x="512982" y="87095"/>
                      <a:pt x="512982" y="118532"/>
                    </a:cubicBezTo>
                    <a:lnTo>
                      <a:pt x="512982" y="1363108"/>
                    </a:lnTo>
                    <a:cubicBezTo>
                      <a:pt x="512982" y="1428570"/>
                      <a:pt x="459914" y="1481639"/>
                      <a:pt x="394451" y="1481639"/>
                    </a:cubicBezTo>
                    <a:lnTo>
                      <a:pt x="0" y="1481639"/>
                    </a:lnTo>
                    <a:close/>
                  </a:path>
                </a:pathLst>
              </a:custGeom>
              <a:solidFill>
                <a:srgbClr val="F43882"/>
              </a:solidFill>
            </p:spPr>
            <p:txBody>
              <a:bodyPr/>
              <a:lstStyle/>
              <a:p>
                <a:endParaRPr lang="en-GB" sz="1600"/>
              </a:p>
            </p:txBody>
          </p:sp>
        </p:grpSp>
      </p:grpSp>
      <p:grpSp>
        <p:nvGrpSpPr>
          <p:cNvPr id="41" name="Group 41"/>
          <p:cNvGrpSpPr/>
          <p:nvPr/>
        </p:nvGrpSpPr>
        <p:grpSpPr>
          <a:xfrm>
            <a:off x="6477000" y="6089762"/>
            <a:ext cx="5755176" cy="3625739"/>
            <a:chOff x="0" y="-38100"/>
            <a:chExt cx="1662674" cy="954927"/>
          </a:xfrm>
        </p:grpSpPr>
        <p:sp>
          <p:nvSpPr>
            <p:cNvPr id="42" name="Freeform 42"/>
            <p:cNvSpPr/>
            <p:nvPr/>
          </p:nvSpPr>
          <p:spPr>
            <a:xfrm>
              <a:off x="0" y="11493"/>
              <a:ext cx="1662674" cy="905334"/>
            </a:xfrm>
            <a:custGeom>
              <a:avLst/>
              <a:gdLst/>
              <a:ahLst/>
              <a:cxnLst/>
              <a:rect l="l" t="t" r="r" b="b"/>
              <a:pathLst>
                <a:path w="1662674" h="905334">
                  <a:moveTo>
                    <a:pt x="62544" y="0"/>
                  </a:moveTo>
                  <a:lnTo>
                    <a:pt x="1600131" y="0"/>
                  </a:lnTo>
                  <a:cubicBezTo>
                    <a:pt x="1616718" y="0"/>
                    <a:pt x="1632627" y="6589"/>
                    <a:pt x="1644356" y="18319"/>
                  </a:cubicBezTo>
                  <a:cubicBezTo>
                    <a:pt x="1656085" y="30048"/>
                    <a:pt x="1662674" y="45956"/>
                    <a:pt x="1662674" y="62544"/>
                  </a:cubicBezTo>
                  <a:lnTo>
                    <a:pt x="1662674" y="842790"/>
                  </a:lnTo>
                  <a:cubicBezTo>
                    <a:pt x="1662674" y="877332"/>
                    <a:pt x="1634673" y="905334"/>
                    <a:pt x="1600131" y="905334"/>
                  </a:cubicBezTo>
                  <a:lnTo>
                    <a:pt x="62544" y="905334"/>
                  </a:lnTo>
                  <a:cubicBezTo>
                    <a:pt x="45956" y="905334"/>
                    <a:pt x="30048" y="898745"/>
                    <a:pt x="18319" y="887015"/>
                  </a:cubicBezTo>
                  <a:cubicBezTo>
                    <a:pt x="6589" y="875286"/>
                    <a:pt x="0" y="859378"/>
                    <a:pt x="0" y="842790"/>
                  </a:cubicBezTo>
                  <a:lnTo>
                    <a:pt x="0" y="62544"/>
                  </a:lnTo>
                  <a:cubicBezTo>
                    <a:pt x="0" y="45956"/>
                    <a:pt x="6589" y="30048"/>
                    <a:pt x="18319" y="18319"/>
                  </a:cubicBezTo>
                  <a:cubicBezTo>
                    <a:pt x="30048" y="6589"/>
                    <a:pt x="45956" y="0"/>
                    <a:pt x="6254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285087"/>
              </a:solidFill>
              <a:prstDash val="solid"/>
              <a:rou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47" name="Freeform 47"/>
          <p:cNvSpPr/>
          <p:nvPr/>
        </p:nvSpPr>
        <p:spPr>
          <a:xfrm>
            <a:off x="8724580" y="7886700"/>
            <a:ext cx="1410641" cy="1382429"/>
          </a:xfrm>
          <a:custGeom>
            <a:avLst/>
            <a:gdLst/>
            <a:ahLst/>
            <a:cxnLst/>
            <a:rect l="l" t="t" r="r" b="b"/>
            <a:pathLst>
              <a:path w="1410641" h="1382429">
                <a:moveTo>
                  <a:pt x="0" y="0"/>
                </a:moveTo>
                <a:lnTo>
                  <a:pt x="1410641" y="0"/>
                </a:lnTo>
                <a:lnTo>
                  <a:pt x="1410641" y="1382428"/>
                </a:lnTo>
                <a:lnTo>
                  <a:pt x="0" y="13824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8" name="TextBox 48"/>
          <p:cNvSpPr txBox="1"/>
          <p:nvPr/>
        </p:nvSpPr>
        <p:spPr>
          <a:xfrm>
            <a:off x="7161288" y="321321"/>
            <a:ext cx="10763295" cy="10098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819"/>
              </a:lnSpc>
            </a:pPr>
            <a:r>
              <a:rPr lang="en-US" sz="6299" dirty="0">
                <a:solidFill>
                  <a:srgbClr val="FFFFFF"/>
                </a:solidFill>
                <a:latin typeface="Ubuntu"/>
              </a:rPr>
              <a:t>Mis Gweithredu </a:t>
            </a:r>
            <a:r>
              <a:rPr lang="en-US" sz="6299" dirty="0" err="1">
                <a:solidFill>
                  <a:srgbClr val="FFFFFF"/>
                </a:solidFill>
                <a:latin typeface="Ubuntu"/>
              </a:rPr>
              <a:t>Canser</a:t>
            </a:r>
            <a:r>
              <a:rPr lang="en-US" sz="6299" dirty="0">
                <a:solidFill>
                  <a:srgbClr val="FFFFFF"/>
                </a:solidFill>
                <a:latin typeface="Ubuntu"/>
              </a:rPr>
              <a:t> y </a:t>
            </a:r>
            <a:r>
              <a:rPr lang="en-US" sz="6299" dirty="0" err="1">
                <a:solidFill>
                  <a:srgbClr val="FFFFFF"/>
                </a:solidFill>
                <a:latin typeface="Ubuntu"/>
              </a:rPr>
              <a:t>Geg</a:t>
            </a:r>
            <a:endParaRPr lang="en-US" sz="6299" dirty="0">
              <a:solidFill>
                <a:srgbClr val="FFFFFF"/>
              </a:solidFill>
              <a:latin typeface="Ubuntu"/>
            </a:endParaRPr>
          </a:p>
        </p:txBody>
      </p:sp>
      <p:sp>
        <p:nvSpPr>
          <p:cNvPr id="49" name="TextBox 49"/>
          <p:cNvSpPr txBox="1"/>
          <p:nvPr/>
        </p:nvSpPr>
        <p:spPr>
          <a:xfrm>
            <a:off x="7402397" y="1478570"/>
            <a:ext cx="7473800" cy="515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</a:pPr>
            <a:r>
              <a:rPr lang="en-US" sz="3199" dirty="0">
                <a:solidFill>
                  <a:srgbClr val="24A2B5"/>
                </a:solidFill>
                <a:latin typeface="Ubuntu Bold"/>
              </a:rPr>
              <a:t> </a:t>
            </a:r>
            <a:r>
              <a:rPr lang="en-US" sz="3199" dirty="0">
                <a:solidFill>
                  <a:srgbClr val="24A2B5"/>
                </a:solidFill>
                <a:latin typeface="Ubuntu"/>
              </a:rPr>
              <a:t>1 </a:t>
            </a:r>
            <a:r>
              <a:rPr lang="en-US" sz="3199" dirty="0" err="1">
                <a:solidFill>
                  <a:srgbClr val="24A2B5"/>
                </a:solidFill>
                <a:latin typeface="Ubuntu"/>
              </a:rPr>
              <a:t>Tachwedd</a:t>
            </a:r>
            <a:r>
              <a:rPr lang="en-US" sz="3199" dirty="0">
                <a:solidFill>
                  <a:srgbClr val="24A2B5"/>
                </a:solidFill>
                <a:latin typeface="Ubuntu"/>
              </a:rPr>
              <a:t> – 30 </a:t>
            </a:r>
            <a:r>
              <a:rPr lang="en-US" sz="3199" dirty="0" err="1">
                <a:solidFill>
                  <a:srgbClr val="24A2B5"/>
                </a:solidFill>
                <a:latin typeface="Ubuntu"/>
              </a:rPr>
              <a:t>Tachwedd</a:t>
            </a:r>
            <a:endParaRPr lang="en-US" sz="3199" dirty="0">
              <a:solidFill>
                <a:srgbClr val="24A2B5"/>
              </a:solidFill>
              <a:latin typeface="Ubuntu Bold"/>
            </a:endParaRPr>
          </a:p>
        </p:txBody>
      </p:sp>
      <p:sp>
        <p:nvSpPr>
          <p:cNvPr id="50" name="TextBox 50"/>
          <p:cNvSpPr txBox="1"/>
          <p:nvPr/>
        </p:nvSpPr>
        <p:spPr>
          <a:xfrm>
            <a:off x="12591123" y="7758689"/>
            <a:ext cx="5239677" cy="432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  <a:spcBef>
                <a:spcPct val="0"/>
              </a:spcBef>
            </a:pPr>
            <a:r>
              <a:rPr lang="en-US" sz="2400" dirty="0">
                <a:solidFill>
                  <a:schemeClr val="bg1"/>
                </a:solidFill>
                <a:latin typeface="Roboto"/>
              </a:rPr>
              <a:t>#MisGweithreduCanserYGeg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7200" y="2781300"/>
            <a:ext cx="5486400" cy="8477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73"/>
              </a:lnSpc>
            </a:pPr>
            <a:r>
              <a:rPr lang="en-US" sz="2400" dirty="0">
                <a:solidFill>
                  <a:srgbClr val="F43882"/>
                </a:solidFill>
                <a:latin typeface="Ubuntu Bold"/>
              </a:rPr>
              <a:t>Mae </a:t>
            </a:r>
            <a:r>
              <a:rPr lang="en-US" sz="2400" dirty="0" err="1">
                <a:solidFill>
                  <a:srgbClr val="F43882"/>
                </a:solidFill>
                <a:latin typeface="Ubuntu Bold"/>
              </a:rPr>
              <a:t>canser</a:t>
            </a:r>
            <a:r>
              <a:rPr lang="en-US" sz="2400" dirty="0">
                <a:solidFill>
                  <a:srgbClr val="F43882"/>
                </a:solidFill>
                <a:latin typeface="Ubuntu Bold"/>
              </a:rPr>
              <a:t> y </a:t>
            </a:r>
            <a:r>
              <a:rPr lang="en-US" sz="2400" dirty="0" err="1">
                <a:solidFill>
                  <a:srgbClr val="F43882"/>
                </a:solidFill>
                <a:latin typeface="Ubuntu Bold"/>
              </a:rPr>
              <a:t>geg</a:t>
            </a:r>
            <a:r>
              <a:rPr lang="en-US" sz="2400" dirty="0">
                <a:solidFill>
                  <a:srgbClr val="F43882"/>
                </a:solidFill>
                <a:latin typeface="Ubuntu Bold"/>
              </a:rPr>
              <a:t> </a:t>
            </a:r>
            <a:r>
              <a:rPr lang="en-US" sz="2400" dirty="0" err="1">
                <a:solidFill>
                  <a:srgbClr val="F43882"/>
                </a:solidFill>
                <a:latin typeface="Ubuntu Bold"/>
              </a:rPr>
              <a:t>ddwywaith</a:t>
            </a:r>
            <a:r>
              <a:rPr lang="en-US" sz="2400" dirty="0">
                <a:solidFill>
                  <a:srgbClr val="F43882"/>
                </a:solidFill>
                <a:latin typeface="Ubuntu Bold"/>
              </a:rPr>
              <a:t> yn </a:t>
            </a:r>
            <a:r>
              <a:rPr lang="en-US" sz="2400" dirty="0" err="1">
                <a:solidFill>
                  <a:srgbClr val="F43882"/>
                </a:solidFill>
                <a:latin typeface="Ubuntu Bold"/>
              </a:rPr>
              <a:t>fwy</a:t>
            </a:r>
            <a:r>
              <a:rPr lang="en-US" sz="2400" dirty="0">
                <a:solidFill>
                  <a:srgbClr val="F43882"/>
                </a:solidFill>
                <a:latin typeface="Ubuntu Bold"/>
              </a:rPr>
              <a:t> cyffredin </a:t>
            </a:r>
            <a:r>
              <a:rPr lang="en-US" sz="2400" dirty="0" err="1">
                <a:solidFill>
                  <a:srgbClr val="F43882"/>
                </a:solidFill>
                <a:latin typeface="Ubuntu Bold"/>
              </a:rPr>
              <a:t>ymhlith</a:t>
            </a:r>
            <a:r>
              <a:rPr lang="en-US" sz="2400" dirty="0">
                <a:solidFill>
                  <a:srgbClr val="F43882"/>
                </a:solidFill>
                <a:latin typeface="Ubuntu Bold"/>
              </a:rPr>
              <a:t> </a:t>
            </a:r>
            <a:r>
              <a:rPr lang="en-US" sz="2400" dirty="0" err="1">
                <a:solidFill>
                  <a:srgbClr val="F43882"/>
                </a:solidFill>
                <a:latin typeface="Ubuntu Bold"/>
              </a:rPr>
              <a:t>dynion</a:t>
            </a:r>
            <a:r>
              <a:rPr lang="en-US" sz="2400" dirty="0">
                <a:solidFill>
                  <a:srgbClr val="F43882"/>
                </a:solidFill>
                <a:latin typeface="Ubuntu Bold"/>
              </a:rPr>
              <a:t> na </a:t>
            </a:r>
            <a:r>
              <a:rPr lang="en-US" sz="2400" dirty="0" err="1">
                <a:solidFill>
                  <a:srgbClr val="F43882"/>
                </a:solidFill>
                <a:latin typeface="Ubuntu Bold"/>
              </a:rPr>
              <a:t>merched</a:t>
            </a:r>
            <a:endParaRPr lang="en-US" sz="2400" dirty="0">
              <a:solidFill>
                <a:srgbClr val="F43882"/>
              </a:solidFill>
              <a:latin typeface="Ubuntu Bold"/>
            </a:endParaRPr>
          </a:p>
        </p:txBody>
      </p:sp>
      <p:sp>
        <p:nvSpPr>
          <p:cNvPr id="53" name="TextBox 53"/>
          <p:cNvSpPr txBox="1"/>
          <p:nvPr/>
        </p:nvSpPr>
        <p:spPr>
          <a:xfrm>
            <a:off x="6611817" y="2890167"/>
            <a:ext cx="5503983" cy="887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5"/>
              </a:lnSpc>
            </a:pPr>
            <a:r>
              <a:rPr lang="en-GB" sz="2780" dirty="0">
                <a:solidFill>
                  <a:srgbClr val="F43882"/>
                </a:solidFill>
                <a:latin typeface="Ubuntu Bold"/>
              </a:rPr>
              <a:t>Bob blwyddyn, mae dros 350 o </a:t>
            </a:r>
            <a:r>
              <a:rPr lang="en-GB" sz="2780" dirty="0" err="1">
                <a:solidFill>
                  <a:srgbClr val="F43882"/>
                </a:solidFill>
                <a:latin typeface="Ubuntu Bold"/>
              </a:rPr>
              <a:t>achosion</a:t>
            </a:r>
            <a:r>
              <a:rPr lang="en-GB" sz="2780" dirty="0">
                <a:solidFill>
                  <a:srgbClr val="F43882"/>
                </a:solidFill>
                <a:latin typeface="Ubuntu Bold"/>
              </a:rPr>
              <a:t> </a:t>
            </a:r>
            <a:r>
              <a:rPr lang="en-GB" sz="2780" dirty="0" err="1">
                <a:solidFill>
                  <a:srgbClr val="F43882"/>
                </a:solidFill>
                <a:latin typeface="Ubuntu Bold"/>
              </a:rPr>
              <a:t>newydd</a:t>
            </a:r>
            <a:r>
              <a:rPr lang="en-GB" sz="2780" dirty="0">
                <a:solidFill>
                  <a:srgbClr val="F43882"/>
                </a:solidFill>
                <a:latin typeface="Ubuntu Bold"/>
              </a:rPr>
              <a:t> o </a:t>
            </a:r>
            <a:r>
              <a:rPr lang="en-GB" sz="2780" dirty="0" err="1">
                <a:solidFill>
                  <a:srgbClr val="F43882"/>
                </a:solidFill>
                <a:latin typeface="Ubuntu Bold"/>
              </a:rPr>
              <a:t>ganser</a:t>
            </a:r>
            <a:r>
              <a:rPr lang="en-GB" sz="2780" dirty="0">
                <a:solidFill>
                  <a:srgbClr val="F43882"/>
                </a:solidFill>
                <a:latin typeface="Ubuntu Bold"/>
              </a:rPr>
              <a:t> y </a:t>
            </a:r>
            <a:r>
              <a:rPr lang="en-GB" sz="2780" dirty="0" err="1">
                <a:solidFill>
                  <a:srgbClr val="F43882"/>
                </a:solidFill>
                <a:latin typeface="Ubuntu Bold"/>
              </a:rPr>
              <a:t>geg</a:t>
            </a:r>
            <a:endParaRPr lang="en-GB" sz="2780" dirty="0">
              <a:solidFill>
                <a:srgbClr val="F43882"/>
              </a:solidFill>
              <a:latin typeface="Ubuntu Bold"/>
            </a:endParaRPr>
          </a:p>
        </p:txBody>
      </p:sp>
      <p:sp>
        <p:nvSpPr>
          <p:cNvPr id="54" name="TextBox 54"/>
          <p:cNvSpPr txBox="1"/>
          <p:nvPr/>
        </p:nvSpPr>
        <p:spPr>
          <a:xfrm>
            <a:off x="1312177" y="7332538"/>
            <a:ext cx="938709" cy="389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1600" dirty="0">
                <a:solidFill>
                  <a:srgbClr val="000000"/>
                </a:solidFill>
                <a:latin typeface="Canva Sans Bold"/>
              </a:rPr>
              <a:t>0.6%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2371132" y="7779208"/>
            <a:ext cx="938709" cy="389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1600" dirty="0">
                <a:solidFill>
                  <a:srgbClr val="000000"/>
                </a:solidFill>
                <a:latin typeface="Canva Sans Bold"/>
              </a:rPr>
              <a:t>10.3%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161035" y="8239452"/>
            <a:ext cx="955774" cy="389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1600" dirty="0">
                <a:solidFill>
                  <a:srgbClr val="000000"/>
                </a:solidFill>
                <a:latin typeface="Canva Sans Bold"/>
              </a:rPr>
              <a:t>54.9%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3706681" y="8702495"/>
            <a:ext cx="903684" cy="389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1600" dirty="0">
                <a:solidFill>
                  <a:srgbClr val="000000"/>
                </a:solidFill>
                <a:latin typeface="Canva Sans Bold"/>
              </a:rPr>
              <a:t>32.2%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752126" y="9124856"/>
            <a:ext cx="706537" cy="389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1600" dirty="0">
                <a:solidFill>
                  <a:srgbClr val="000000"/>
                </a:solidFill>
                <a:latin typeface="Canva Sans Bold"/>
              </a:rPr>
              <a:t>2.1%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609600" y="6362700"/>
            <a:ext cx="5162628" cy="850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5"/>
              </a:lnSpc>
            </a:pPr>
            <a:r>
              <a:rPr lang="en-US" sz="2500" dirty="0">
                <a:solidFill>
                  <a:srgbClr val="F43882"/>
                </a:solidFill>
                <a:latin typeface="Ubuntu Bold"/>
              </a:rPr>
              <a:t>Mae </a:t>
            </a:r>
            <a:r>
              <a:rPr lang="en-US" sz="2500" dirty="0" err="1">
                <a:solidFill>
                  <a:srgbClr val="F43882"/>
                </a:solidFill>
                <a:latin typeface="Ubuntu Bold"/>
              </a:rPr>
              <a:t>canser</a:t>
            </a:r>
            <a:r>
              <a:rPr lang="en-US" sz="2500" dirty="0">
                <a:solidFill>
                  <a:srgbClr val="F43882"/>
                </a:solidFill>
                <a:latin typeface="Ubuntu Bold"/>
              </a:rPr>
              <a:t> y </a:t>
            </a:r>
            <a:r>
              <a:rPr lang="en-US" sz="2500" dirty="0" err="1">
                <a:solidFill>
                  <a:srgbClr val="F43882"/>
                </a:solidFill>
                <a:latin typeface="Ubuntu Bold"/>
              </a:rPr>
              <a:t>geg</a:t>
            </a:r>
            <a:r>
              <a:rPr lang="en-US" sz="2500" dirty="0">
                <a:solidFill>
                  <a:srgbClr val="F43882"/>
                </a:solidFill>
                <a:latin typeface="Ubuntu Bold"/>
              </a:rPr>
              <a:t> yn </a:t>
            </a:r>
            <a:r>
              <a:rPr lang="en-US" sz="2500" dirty="0" err="1">
                <a:solidFill>
                  <a:srgbClr val="F43882"/>
                </a:solidFill>
                <a:latin typeface="Ubuntu Bold"/>
              </a:rPr>
              <a:t>fwy</a:t>
            </a:r>
            <a:r>
              <a:rPr lang="en-US" sz="2500" dirty="0">
                <a:solidFill>
                  <a:srgbClr val="F43882"/>
                </a:solidFill>
                <a:latin typeface="Ubuntu Bold"/>
              </a:rPr>
              <a:t> cyffredin </a:t>
            </a:r>
            <a:r>
              <a:rPr lang="en-US" sz="2500" dirty="0" err="1">
                <a:solidFill>
                  <a:srgbClr val="F43882"/>
                </a:solidFill>
                <a:latin typeface="Ubuntu Bold"/>
              </a:rPr>
              <a:t>ymhlith</a:t>
            </a:r>
            <a:r>
              <a:rPr lang="en-US" sz="2500" dirty="0">
                <a:solidFill>
                  <a:srgbClr val="F43882"/>
                </a:solidFill>
                <a:latin typeface="Ubuntu Bold"/>
              </a:rPr>
              <a:t> </a:t>
            </a:r>
            <a:r>
              <a:rPr lang="en-US" sz="2500" dirty="0" err="1">
                <a:solidFill>
                  <a:srgbClr val="F43882"/>
                </a:solidFill>
                <a:latin typeface="Ubuntu Bold"/>
              </a:rPr>
              <a:t>pobl</a:t>
            </a:r>
            <a:r>
              <a:rPr lang="en-US" sz="2500" dirty="0">
                <a:solidFill>
                  <a:srgbClr val="F43882"/>
                </a:solidFill>
                <a:latin typeface="Ubuntu Bold"/>
              </a:rPr>
              <a:t> dros 50 </a:t>
            </a:r>
            <a:r>
              <a:rPr lang="en-US" sz="2500" dirty="0" err="1">
                <a:solidFill>
                  <a:srgbClr val="F43882"/>
                </a:solidFill>
                <a:latin typeface="Ubuntu Bold"/>
              </a:rPr>
              <a:t>oed</a:t>
            </a:r>
            <a:endParaRPr lang="en-US" sz="2500" dirty="0">
              <a:solidFill>
                <a:srgbClr val="F43882"/>
              </a:solidFill>
              <a:latin typeface="Ubuntu Bold"/>
            </a:endParaRPr>
          </a:p>
        </p:txBody>
      </p:sp>
      <p:sp>
        <p:nvSpPr>
          <p:cNvPr id="60" name="TextBox 60"/>
          <p:cNvSpPr txBox="1"/>
          <p:nvPr/>
        </p:nvSpPr>
        <p:spPr>
          <a:xfrm>
            <a:off x="6590980" y="6362700"/>
            <a:ext cx="5503983" cy="1306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5"/>
              </a:lnSpc>
            </a:pPr>
            <a:r>
              <a:rPr lang="en-US" sz="2500" dirty="0">
                <a:solidFill>
                  <a:srgbClr val="F43882"/>
                </a:solidFill>
                <a:latin typeface="Ubuntu Bold"/>
              </a:rPr>
              <a:t>Mae nifer yr </a:t>
            </a:r>
            <a:r>
              <a:rPr lang="en-US" sz="2500" dirty="0" err="1">
                <a:solidFill>
                  <a:srgbClr val="F43882"/>
                </a:solidFill>
                <a:latin typeface="Ubuntu Bold"/>
              </a:rPr>
              <a:t>achosion</a:t>
            </a:r>
            <a:r>
              <a:rPr lang="en-US" sz="2500" dirty="0">
                <a:solidFill>
                  <a:srgbClr val="F43882"/>
                </a:solidFill>
                <a:latin typeface="Ubuntu Bold"/>
              </a:rPr>
              <a:t> </a:t>
            </a:r>
            <a:r>
              <a:rPr lang="en-US" sz="2500" dirty="0" err="1">
                <a:solidFill>
                  <a:srgbClr val="F43882"/>
                </a:solidFill>
                <a:latin typeface="Ubuntu Bold"/>
              </a:rPr>
              <a:t>newydd</a:t>
            </a:r>
            <a:r>
              <a:rPr lang="en-US" sz="2500" dirty="0">
                <a:solidFill>
                  <a:srgbClr val="F43882"/>
                </a:solidFill>
                <a:latin typeface="Ubuntu Bold"/>
              </a:rPr>
              <a:t> o </a:t>
            </a:r>
            <a:r>
              <a:rPr lang="en-US" sz="2500" dirty="0" err="1">
                <a:solidFill>
                  <a:srgbClr val="F43882"/>
                </a:solidFill>
                <a:latin typeface="Ubuntu Bold"/>
              </a:rPr>
              <a:t>ganser</a:t>
            </a:r>
            <a:r>
              <a:rPr lang="en-US" sz="2500" dirty="0">
                <a:solidFill>
                  <a:srgbClr val="F43882"/>
                </a:solidFill>
                <a:latin typeface="Ubuntu Bold"/>
              </a:rPr>
              <a:t> y </a:t>
            </a:r>
            <a:r>
              <a:rPr lang="en-US" sz="2500" dirty="0" err="1">
                <a:solidFill>
                  <a:srgbClr val="F43882"/>
                </a:solidFill>
                <a:latin typeface="Ubuntu Bold"/>
              </a:rPr>
              <a:t>geg</a:t>
            </a:r>
            <a:r>
              <a:rPr lang="en-US" sz="2500" dirty="0">
                <a:solidFill>
                  <a:srgbClr val="F43882"/>
                </a:solidFill>
                <a:latin typeface="Ubuntu Bold"/>
              </a:rPr>
              <a:t> wedi bod yn </a:t>
            </a:r>
            <a:r>
              <a:rPr lang="en-US" sz="2500" dirty="0" err="1">
                <a:solidFill>
                  <a:srgbClr val="F43882"/>
                </a:solidFill>
                <a:latin typeface="Ubuntu Bold"/>
              </a:rPr>
              <a:t>cynyddu</a:t>
            </a:r>
            <a:r>
              <a:rPr lang="en-US" sz="2500" dirty="0">
                <a:solidFill>
                  <a:srgbClr val="F43882"/>
                </a:solidFill>
                <a:latin typeface="Ubuntu Bold"/>
              </a:rPr>
              <a:t> bob blwyddyn </a:t>
            </a:r>
            <a:r>
              <a:rPr lang="en-US" sz="2500" dirty="0" err="1">
                <a:solidFill>
                  <a:srgbClr val="F43882"/>
                </a:solidFill>
                <a:latin typeface="Ubuntu Bold"/>
              </a:rPr>
              <a:t>ers</a:t>
            </a:r>
            <a:r>
              <a:rPr lang="en-US" sz="2500" dirty="0">
                <a:solidFill>
                  <a:srgbClr val="F43882"/>
                </a:solidFill>
                <a:latin typeface="Ubuntu Bold"/>
              </a:rPr>
              <a:t> 2002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600940" y="9615745"/>
            <a:ext cx="5610185" cy="411357"/>
            <a:chOff x="0" y="0"/>
            <a:chExt cx="4816593" cy="81280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324085" y="6089762"/>
            <a:ext cx="5787702" cy="3618632"/>
            <a:chOff x="-15936" y="-38100"/>
            <a:chExt cx="1662599" cy="953055"/>
          </a:xfrm>
        </p:grpSpPr>
        <p:sp>
          <p:nvSpPr>
            <p:cNvPr id="23" name="Freeform 23"/>
            <p:cNvSpPr/>
            <p:nvPr/>
          </p:nvSpPr>
          <p:spPr>
            <a:xfrm>
              <a:off x="-15936" y="9621"/>
              <a:ext cx="1662599" cy="905334"/>
            </a:xfrm>
            <a:custGeom>
              <a:avLst/>
              <a:gdLst/>
              <a:ahLst/>
              <a:cxnLst/>
              <a:rect l="l" t="t" r="r" b="b"/>
              <a:pathLst>
                <a:path w="1662599" h="905334">
                  <a:moveTo>
                    <a:pt x="62547" y="0"/>
                  </a:moveTo>
                  <a:lnTo>
                    <a:pt x="1600053" y="0"/>
                  </a:lnTo>
                  <a:cubicBezTo>
                    <a:pt x="1616641" y="0"/>
                    <a:pt x="1632550" y="6590"/>
                    <a:pt x="1644280" y="18320"/>
                  </a:cubicBezTo>
                  <a:cubicBezTo>
                    <a:pt x="1656010" y="30049"/>
                    <a:pt x="1662599" y="45958"/>
                    <a:pt x="1662599" y="62547"/>
                  </a:cubicBezTo>
                  <a:lnTo>
                    <a:pt x="1662599" y="842787"/>
                  </a:lnTo>
                  <a:cubicBezTo>
                    <a:pt x="1662599" y="877331"/>
                    <a:pt x="1634596" y="905334"/>
                    <a:pt x="1600053" y="905334"/>
                  </a:cubicBezTo>
                  <a:lnTo>
                    <a:pt x="62547" y="905334"/>
                  </a:lnTo>
                  <a:cubicBezTo>
                    <a:pt x="45958" y="905334"/>
                    <a:pt x="30049" y="898744"/>
                    <a:pt x="18320" y="887015"/>
                  </a:cubicBezTo>
                  <a:cubicBezTo>
                    <a:pt x="6590" y="875285"/>
                    <a:pt x="0" y="859376"/>
                    <a:pt x="0" y="842787"/>
                  </a:cubicBezTo>
                  <a:lnTo>
                    <a:pt x="0" y="62547"/>
                  </a:lnTo>
                  <a:cubicBezTo>
                    <a:pt x="0" y="45958"/>
                    <a:pt x="6590" y="30049"/>
                    <a:pt x="18320" y="18320"/>
                  </a:cubicBezTo>
                  <a:cubicBezTo>
                    <a:pt x="30049" y="6590"/>
                    <a:pt x="45958" y="0"/>
                    <a:pt x="625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285087"/>
              </a:solidFill>
              <a:prstDash val="solid"/>
              <a:rou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63" name="TextBox 20">
            <a:extLst>
              <a:ext uri="{FF2B5EF4-FFF2-40B4-BE49-F238E27FC236}">
                <a16:creationId xmlns:a16="http://schemas.microsoft.com/office/drawing/2014/main" id="{620C942E-3030-659F-D985-84849F0F1E8E}"/>
              </a:ext>
            </a:extLst>
          </p:cNvPr>
          <p:cNvSpPr txBox="1"/>
          <p:nvPr/>
        </p:nvSpPr>
        <p:spPr>
          <a:xfrm>
            <a:off x="13108156" y="2628900"/>
            <a:ext cx="2258357" cy="3230762"/>
          </a:xfrm>
          <a:prstGeom prst="rect">
            <a:avLst/>
          </a:prstGeom>
        </p:spPr>
        <p:txBody>
          <a:bodyPr lIns="50800" tIns="50800" rIns="50800" bIns="5080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799"/>
              </a:lnSpc>
            </a:pPr>
            <a:endParaRPr/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F944EA76-CD67-13C9-35C2-4F2004F4DF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9376" y="3754683"/>
            <a:ext cx="4514224" cy="2227017"/>
          </a:xfrm>
          <a:prstGeom prst="rect">
            <a:avLst/>
          </a:prstGeom>
        </p:spPr>
      </p:pic>
      <p:grpSp>
        <p:nvGrpSpPr>
          <p:cNvPr id="66" name="Group 18">
            <a:extLst>
              <a:ext uri="{FF2B5EF4-FFF2-40B4-BE49-F238E27FC236}">
                <a16:creationId xmlns:a16="http://schemas.microsoft.com/office/drawing/2014/main" id="{0D10515F-2518-571B-42CE-9EED2D26206A}"/>
              </a:ext>
            </a:extLst>
          </p:cNvPr>
          <p:cNvGrpSpPr/>
          <p:nvPr/>
        </p:nvGrpSpPr>
        <p:grpSpPr>
          <a:xfrm>
            <a:off x="12423893" y="2749747"/>
            <a:ext cx="5503983" cy="3417325"/>
            <a:chOff x="0" y="0"/>
            <a:chExt cx="1662674" cy="900036"/>
          </a:xfrm>
        </p:grpSpPr>
        <p:sp>
          <p:nvSpPr>
            <p:cNvPr id="67" name="Freeform 19">
              <a:extLst>
                <a:ext uri="{FF2B5EF4-FFF2-40B4-BE49-F238E27FC236}">
                  <a16:creationId xmlns:a16="http://schemas.microsoft.com/office/drawing/2014/main" id="{6A1EAF9F-B0DE-3FAC-F36D-0D5891A46918}"/>
                </a:ext>
              </a:extLst>
            </p:cNvPr>
            <p:cNvSpPr/>
            <p:nvPr/>
          </p:nvSpPr>
          <p:spPr>
            <a:xfrm>
              <a:off x="0" y="0"/>
              <a:ext cx="1662674" cy="900036"/>
            </a:xfrm>
            <a:custGeom>
              <a:avLst/>
              <a:gdLst/>
              <a:ahLst/>
              <a:cxnLst/>
              <a:rect l="l" t="t" r="r" b="b"/>
              <a:pathLst>
                <a:path w="1662674" h="900036">
                  <a:moveTo>
                    <a:pt x="62544" y="0"/>
                  </a:moveTo>
                  <a:lnTo>
                    <a:pt x="1600131" y="0"/>
                  </a:lnTo>
                  <a:cubicBezTo>
                    <a:pt x="1616718" y="0"/>
                    <a:pt x="1632627" y="6589"/>
                    <a:pt x="1644356" y="18319"/>
                  </a:cubicBezTo>
                  <a:cubicBezTo>
                    <a:pt x="1656085" y="30048"/>
                    <a:pt x="1662674" y="45956"/>
                    <a:pt x="1662674" y="62544"/>
                  </a:cubicBezTo>
                  <a:lnTo>
                    <a:pt x="1662674" y="837492"/>
                  </a:lnTo>
                  <a:cubicBezTo>
                    <a:pt x="1662674" y="854080"/>
                    <a:pt x="1656085" y="869988"/>
                    <a:pt x="1644356" y="881717"/>
                  </a:cubicBezTo>
                  <a:cubicBezTo>
                    <a:pt x="1632627" y="893447"/>
                    <a:pt x="1616718" y="900036"/>
                    <a:pt x="1600131" y="900036"/>
                  </a:cubicBezTo>
                  <a:lnTo>
                    <a:pt x="62544" y="900036"/>
                  </a:lnTo>
                  <a:cubicBezTo>
                    <a:pt x="28002" y="900036"/>
                    <a:pt x="0" y="872034"/>
                    <a:pt x="0" y="837492"/>
                  </a:cubicBezTo>
                  <a:lnTo>
                    <a:pt x="0" y="62544"/>
                  </a:lnTo>
                  <a:cubicBezTo>
                    <a:pt x="0" y="45956"/>
                    <a:pt x="6589" y="30048"/>
                    <a:pt x="18319" y="18319"/>
                  </a:cubicBezTo>
                  <a:cubicBezTo>
                    <a:pt x="30048" y="6589"/>
                    <a:pt x="45956" y="0"/>
                    <a:pt x="6254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285087"/>
              </a:solidFill>
              <a:prstDash val="solid"/>
              <a:rou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8" name="TextBox 20">
              <a:extLst>
                <a:ext uri="{FF2B5EF4-FFF2-40B4-BE49-F238E27FC236}">
                  <a16:creationId xmlns:a16="http://schemas.microsoft.com/office/drawing/2014/main" id="{307419DF-D31D-C6F7-24EE-48B02E336E0D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70" name="TextBox 53">
            <a:extLst>
              <a:ext uri="{FF2B5EF4-FFF2-40B4-BE49-F238E27FC236}">
                <a16:creationId xmlns:a16="http://schemas.microsoft.com/office/drawing/2014/main" id="{F6A11A50-63EB-6B44-317F-B5DABABCDFFD}"/>
              </a:ext>
            </a:extLst>
          </p:cNvPr>
          <p:cNvSpPr txBox="1"/>
          <p:nvPr/>
        </p:nvSpPr>
        <p:spPr>
          <a:xfrm>
            <a:off x="12420600" y="2884678"/>
            <a:ext cx="5503983" cy="857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5"/>
              </a:lnSpc>
            </a:pPr>
            <a:r>
              <a:rPr lang="en-GB" sz="2780" dirty="0">
                <a:solidFill>
                  <a:srgbClr val="F43882"/>
                </a:solidFill>
                <a:latin typeface="Ubuntu Bold"/>
              </a:rPr>
              <a:t>Mae </a:t>
            </a:r>
            <a:r>
              <a:rPr lang="en-GB" sz="2780" dirty="0" err="1">
                <a:solidFill>
                  <a:srgbClr val="F43882"/>
                </a:solidFill>
                <a:latin typeface="Ubuntu Bold"/>
              </a:rPr>
              <a:t>cyfraddau</a:t>
            </a:r>
            <a:r>
              <a:rPr lang="en-GB" sz="2780" dirty="0">
                <a:solidFill>
                  <a:srgbClr val="F43882"/>
                </a:solidFill>
                <a:latin typeface="Ubuntu Bold"/>
              </a:rPr>
              <a:t> </a:t>
            </a:r>
            <a:r>
              <a:rPr lang="en-GB" sz="2780" dirty="0" err="1">
                <a:solidFill>
                  <a:srgbClr val="F43882"/>
                </a:solidFill>
                <a:latin typeface="Ubuntu Bold"/>
              </a:rPr>
              <a:t>brechu</a:t>
            </a:r>
            <a:r>
              <a:rPr lang="en-GB" sz="2780" dirty="0">
                <a:solidFill>
                  <a:srgbClr val="F43882"/>
                </a:solidFill>
                <a:latin typeface="Ubuntu Bold"/>
              </a:rPr>
              <a:t> HPV </a:t>
            </a:r>
            <a:r>
              <a:rPr lang="en-GB" sz="2780" dirty="0" err="1">
                <a:solidFill>
                  <a:srgbClr val="F43882"/>
                </a:solidFill>
                <a:latin typeface="Ubuntu Bold"/>
              </a:rPr>
              <a:t>ymysg</a:t>
            </a:r>
            <a:r>
              <a:rPr lang="en-GB" sz="2780" dirty="0">
                <a:solidFill>
                  <a:srgbClr val="F43882"/>
                </a:solidFill>
                <a:latin typeface="Ubuntu Bold"/>
              </a:rPr>
              <a:t> </a:t>
            </a:r>
            <a:r>
              <a:rPr lang="en-GB" sz="2780" dirty="0" err="1">
                <a:solidFill>
                  <a:srgbClr val="F43882"/>
                </a:solidFill>
                <a:latin typeface="Ubuntu Bold"/>
              </a:rPr>
              <a:t>pobl</a:t>
            </a:r>
            <a:r>
              <a:rPr lang="en-GB" sz="2780" dirty="0">
                <a:solidFill>
                  <a:srgbClr val="F43882"/>
                </a:solidFill>
                <a:latin typeface="Ubuntu Bold"/>
              </a:rPr>
              <a:t> </a:t>
            </a:r>
            <a:r>
              <a:rPr lang="en-GB" sz="2780" dirty="0" err="1">
                <a:solidFill>
                  <a:srgbClr val="F43882"/>
                </a:solidFill>
                <a:latin typeface="Ubuntu Bold"/>
              </a:rPr>
              <a:t>ifanc</a:t>
            </a:r>
            <a:r>
              <a:rPr lang="en-GB" sz="2780" dirty="0">
                <a:solidFill>
                  <a:srgbClr val="F43882"/>
                </a:solidFill>
                <a:latin typeface="Ubuntu Bold"/>
              </a:rPr>
              <a:t> yn </a:t>
            </a:r>
            <a:r>
              <a:rPr lang="en-GB" sz="2780" dirty="0" err="1">
                <a:solidFill>
                  <a:srgbClr val="F43882"/>
                </a:solidFill>
                <a:latin typeface="Ubuntu Bold"/>
              </a:rPr>
              <a:t>amrywiol</a:t>
            </a:r>
            <a:endParaRPr lang="en-GB" sz="2780" dirty="0">
              <a:solidFill>
                <a:srgbClr val="F43882"/>
              </a:solidFill>
              <a:latin typeface="Ubuntu Bold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FC5BCB-A8DC-FD24-5C3A-08A08797178E}"/>
              </a:ext>
            </a:extLst>
          </p:cNvPr>
          <p:cNvSpPr txBox="1"/>
          <p:nvPr/>
        </p:nvSpPr>
        <p:spPr>
          <a:xfrm>
            <a:off x="15899376" y="4057590"/>
            <a:ext cx="1550424" cy="43088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Yn troi yn 15 mlwydd oed</a:t>
            </a:r>
          </a:p>
          <a:p>
            <a:endParaRPr lang="en-GB" sz="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GB" sz="1000" b="1" dirty="0">
                <a:solidFill>
                  <a:schemeClr val="accent1">
                    <a:lumMod val="75000"/>
                  </a:schemeClr>
                </a:solidFill>
              </a:rPr>
              <a:t>Yn troi yn 14 mlwydd oed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2500160"/>
            <a:ext cx="18288000" cy="0"/>
          </a:xfrm>
          <a:prstGeom prst="line">
            <a:avLst/>
          </a:prstGeom>
          <a:ln w="38100" cap="flat">
            <a:solidFill>
              <a:srgbClr val="2850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6820219" y="-51991"/>
            <a:ext cx="11467781" cy="2552151"/>
            <a:chOff x="0" y="0"/>
            <a:chExt cx="3020321" cy="6721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20321" cy="672171"/>
            </a:xfrm>
            <a:custGeom>
              <a:avLst/>
              <a:gdLst/>
              <a:ahLst/>
              <a:cxnLst/>
              <a:rect l="l" t="t" r="r" b="b"/>
              <a:pathLst>
                <a:path w="3020321" h="672171">
                  <a:moveTo>
                    <a:pt x="0" y="0"/>
                  </a:moveTo>
                  <a:lnTo>
                    <a:pt x="3020321" y="0"/>
                  </a:lnTo>
                  <a:lnTo>
                    <a:pt x="3020321" y="672171"/>
                  </a:lnTo>
                  <a:lnTo>
                    <a:pt x="0" y="672171"/>
                  </a:lnTo>
                  <a:close/>
                </a:path>
              </a:pathLst>
            </a:custGeom>
            <a:solidFill>
              <a:srgbClr val="285087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600940" y="499251"/>
            <a:ext cx="6560348" cy="1536215"/>
          </a:xfrm>
          <a:custGeom>
            <a:avLst/>
            <a:gdLst/>
            <a:ahLst/>
            <a:cxnLst/>
            <a:rect l="l" t="t" r="r" b="b"/>
            <a:pathLst>
              <a:path w="6560348" h="1536215">
                <a:moveTo>
                  <a:pt x="0" y="0"/>
                </a:moveTo>
                <a:lnTo>
                  <a:pt x="6560348" y="0"/>
                </a:lnTo>
                <a:lnTo>
                  <a:pt x="6560348" y="1536215"/>
                </a:lnTo>
                <a:lnTo>
                  <a:pt x="0" y="15362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6240234" y="1650938"/>
            <a:ext cx="1019066" cy="1698444"/>
          </a:xfrm>
          <a:custGeom>
            <a:avLst/>
            <a:gdLst/>
            <a:ahLst/>
            <a:cxnLst/>
            <a:rect l="l" t="t" r="r" b="b"/>
            <a:pathLst>
              <a:path w="1019066" h="1698444">
                <a:moveTo>
                  <a:pt x="0" y="0"/>
                </a:moveTo>
                <a:lnTo>
                  <a:pt x="1019066" y="0"/>
                </a:lnTo>
                <a:lnTo>
                  <a:pt x="1019066" y="1698444"/>
                </a:lnTo>
                <a:lnTo>
                  <a:pt x="0" y="16984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600940" y="5219700"/>
            <a:ext cx="1820322" cy="1349314"/>
          </a:xfrm>
          <a:custGeom>
            <a:avLst/>
            <a:gdLst/>
            <a:ahLst/>
            <a:cxnLst/>
            <a:rect l="l" t="t" r="r" b="b"/>
            <a:pathLst>
              <a:path w="1820322" h="1349314">
                <a:moveTo>
                  <a:pt x="0" y="0"/>
                </a:moveTo>
                <a:lnTo>
                  <a:pt x="1820322" y="0"/>
                </a:lnTo>
                <a:lnTo>
                  <a:pt x="1820322" y="1349314"/>
                </a:lnTo>
                <a:lnTo>
                  <a:pt x="0" y="13493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600940" y="7810500"/>
            <a:ext cx="1709838" cy="1495331"/>
          </a:xfrm>
          <a:custGeom>
            <a:avLst/>
            <a:gdLst/>
            <a:ahLst/>
            <a:cxnLst/>
            <a:rect l="l" t="t" r="r" b="b"/>
            <a:pathLst>
              <a:path w="1709838" h="1495331">
                <a:moveTo>
                  <a:pt x="0" y="0"/>
                </a:moveTo>
                <a:lnTo>
                  <a:pt x="1709838" y="0"/>
                </a:lnTo>
                <a:lnTo>
                  <a:pt x="1709838" y="1495332"/>
                </a:lnTo>
                <a:lnTo>
                  <a:pt x="0" y="14953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9666393" y="5067300"/>
            <a:ext cx="1305110" cy="1958889"/>
          </a:xfrm>
          <a:custGeom>
            <a:avLst/>
            <a:gdLst/>
            <a:ahLst/>
            <a:cxnLst/>
            <a:rect l="l" t="t" r="r" b="b"/>
            <a:pathLst>
              <a:path w="1305110" h="1958889">
                <a:moveTo>
                  <a:pt x="0" y="0"/>
                </a:moveTo>
                <a:lnTo>
                  <a:pt x="1305110" y="0"/>
                </a:lnTo>
                <a:lnTo>
                  <a:pt x="1305110" y="1958889"/>
                </a:lnTo>
                <a:lnTo>
                  <a:pt x="0" y="19588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9472111" y="7658100"/>
            <a:ext cx="1693674" cy="1693674"/>
          </a:xfrm>
          <a:custGeom>
            <a:avLst/>
            <a:gdLst/>
            <a:ahLst/>
            <a:cxnLst/>
            <a:rect l="l" t="t" r="r" b="b"/>
            <a:pathLst>
              <a:path w="1693674" h="1693674">
                <a:moveTo>
                  <a:pt x="0" y="0"/>
                </a:moveTo>
                <a:lnTo>
                  <a:pt x="1693675" y="0"/>
                </a:lnTo>
                <a:lnTo>
                  <a:pt x="1693675" y="1693675"/>
                </a:lnTo>
                <a:lnTo>
                  <a:pt x="0" y="16936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7402397" y="321321"/>
            <a:ext cx="10226080" cy="1106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19"/>
              </a:lnSpc>
            </a:pPr>
            <a:r>
              <a:rPr lang="en-US" sz="6299">
                <a:solidFill>
                  <a:srgbClr val="FFFFFF"/>
                </a:solidFill>
                <a:latin typeface="Ubuntu"/>
              </a:rPr>
              <a:t>Mouth Cancer Action Month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02397" y="1478570"/>
            <a:ext cx="7473800" cy="556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</a:pPr>
            <a:r>
              <a:rPr lang="en-US" sz="3199">
                <a:solidFill>
                  <a:srgbClr val="24A2B5"/>
                </a:solidFill>
                <a:latin typeface="Ubuntu Bold"/>
              </a:rPr>
              <a:t> </a:t>
            </a:r>
            <a:r>
              <a:rPr lang="en-US" sz="3199">
                <a:solidFill>
                  <a:srgbClr val="24A2B5"/>
                </a:solidFill>
                <a:latin typeface="Ubuntu"/>
              </a:rPr>
              <a:t>1st November to 30th Novembe</a:t>
            </a:r>
            <a:r>
              <a:rPr lang="en-US" sz="3199">
                <a:solidFill>
                  <a:srgbClr val="24A2B5"/>
                </a:solidFill>
                <a:latin typeface="Ubuntu Bold"/>
              </a:rPr>
              <a:t>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0" y="2781300"/>
            <a:ext cx="18288000" cy="92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19"/>
              </a:lnSpc>
            </a:pPr>
            <a:r>
              <a:rPr lang="en-US" sz="5299" dirty="0">
                <a:solidFill>
                  <a:srgbClr val="F43882"/>
                </a:solidFill>
                <a:latin typeface="Ubuntu Bold"/>
              </a:rPr>
              <a:t>Early diagnosis is key to improve survival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0940" y="3924300"/>
            <a:ext cx="13536106" cy="676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0"/>
              </a:lnSpc>
            </a:pPr>
            <a:r>
              <a:rPr lang="en-US" sz="4200" dirty="0">
                <a:solidFill>
                  <a:srgbClr val="000000"/>
                </a:solidFill>
                <a:latin typeface="Ubuntu Bold"/>
              </a:rPr>
              <a:t>Actions for Health Boards and health professionals: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707052" y="5143500"/>
            <a:ext cx="6039515" cy="179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285087"/>
                </a:solidFill>
                <a:latin typeface="Ubuntu"/>
              </a:rPr>
              <a:t>Improve public and healthcare professional awareness of mouth cancer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707052" y="7810500"/>
            <a:ext cx="6039515" cy="1199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24A2B5"/>
                </a:solidFill>
                <a:latin typeface="Ubuntu"/>
              </a:rPr>
              <a:t>Provide effective brief interventions to people at risk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551292" y="5067300"/>
            <a:ext cx="6029670" cy="179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F43882"/>
                </a:solidFill>
                <a:latin typeface="Ubuntu"/>
              </a:rPr>
              <a:t>Advise people to see a dentist for regular check-ups even if they do not have any teeth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551292" y="7353300"/>
            <a:ext cx="6077185" cy="2396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FF5D0C"/>
                </a:solidFill>
                <a:latin typeface="Ubuntu"/>
              </a:rPr>
              <a:t>Ensure urgent referral pathways exist </a:t>
            </a:r>
            <a:r>
              <a:rPr lang="en-GB" sz="3399" dirty="0">
                <a:solidFill>
                  <a:srgbClr val="FF5D0C"/>
                </a:solidFill>
                <a:latin typeface="Ubuntu"/>
              </a:rPr>
              <a:t>and promote programmes to address inequalities in mouth cancer</a:t>
            </a:r>
            <a:endParaRPr lang="en-US" sz="3399" dirty="0">
              <a:solidFill>
                <a:srgbClr val="FF5D0C"/>
              </a:solidFill>
              <a:latin typeface="Ubuntu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BB91D6-E09F-4601-BFD5-0DE63004CD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031E7A6-8A1D-4E17-9ED2-D318F66BD77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370BA66-1FA1-4239-AE50-6E42993401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193</Words>
  <Application>Microsoft Office PowerPoint</Application>
  <PresentationFormat>Custom</PresentationFormat>
  <Paragraphs>34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Mouth Cancer Action Month</dc:title>
  <dc:creator>Columbus Ohaeri (Public Health Wales - No. 2 Capital Quarter)</dc:creator>
  <cp:lastModifiedBy>Paul Brocklehurst (Public Health Wales - No. 2 Capital Quarter)</cp:lastModifiedBy>
  <cp:revision>14</cp:revision>
  <dcterms:created xsi:type="dcterms:W3CDTF">2006-08-16T00:00:00Z</dcterms:created>
  <dcterms:modified xsi:type="dcterms:W3CDTF">2026-10-27T16:00:55Z</dcterms:modified>
  <dc:identifier>DAFxCQ2APrA</dc:identifier>
</cp:coreProperties>
</file>