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5"/>
  </p:notesMasterIdLst>
  <p:sldIdLst>
    <p:sldId id="298" r:id="rId6"/>
    <p:sldId id="275" r:id="rId7"/>
    <p:sldId id="281" r:id="rId8"/>
    <p:sldId id="300" r:id="rId9"/>
    <p:sldId id="302" r:id="rId10"/>
    <p:sldId id="301" r:id="rId11"/>
    <p:sldId id="292" r:id="rId12"/>
    <p:sldId id="293" r:id="rId13"/>
    <p:sldId id="2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3D385935-F589-9A8E-FED5-BB21D3B70AA3}" name="Rachel Howell (Public Health Wales - No. 2 Capital Quarter)" initials="" userId="S::Rachel.Howell2@wales.nhs.uk::b4224329-4a44-4bff-a964-89ced7902376" providerId="AD"/>
  <p188:author id="{F95C8337-EE5E-75FD-1769-61102AA6FA7A}" name="Mary-Ann McKibben (Public Health Wales - No. 2 Capital Quarter)" initials="MQ" userId="S::mary-ann.mckibben@wales.nhs.uk::35459770-b51a-4e1a-abfa-0a28574af725" providerId="AD"/>
  <p188:author id="{08B1E03E-4DCC-1CAC-3AE4-1F29E517C8F7}" name="Sophie Flood (Public Health Wales - Matrix House)" initials="" userId="S::Sophie.Flood@wales.nhs.uk::f1b68508-ff1d-4a78-a875-f6aa95017de1"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62E91E8E-1F7E-7A50-C028-78895F47D938}" name="Gareth Thomas (Public Health Wales, No. 2 Capital Quarter)" initials="" userId="S::Gareth.Thomas17@wales.nhs.uk::74ed2807-8d61-45c7-a3b0-de76cb24c3dd" providerId="AD"/>
  <p188:author id="{828EF0A1-3EA0-D4B3-846D-C16EEA4AAD9F}" name="Brenda Basweti (Public Health Wales - Matrix House)" initials="BB" userId="S::Brenda.Basweti2@wales.nhs.uk::b990ae84-a271-4c7f-861a-586df44a9516"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9A493EDE-0AC4-E2F0-1CE5-DB6D60D98294}" name="Mary-Ann McKibben (Public Health Wales - No. 2 Capital Quarter)" initials="" userId="S::Mary-Ann.McKibben@wales.nhs.uk::35459770-b51a-4e1a-abfa-0a28574af725"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FE6EC7-5936-819A-D6EA-180564ADB9DF}" v="8" dt="2026-09-02T15:56:24.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wales/national-survey-wales-headline-results-april-2024-march-2025-html#180747" TargetMode="External"/><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hyperlink" Target="https://phw.nhs.wales/news/over-10-percent-of-deaths-in-wales-due-to-smoking/" TargetMode="External"/><Relationship Id="rId2" Type="http://schemas.openxmlformats.org/officeDocument/2006/relationships/hyperlink" Target="https://www.gov.wales/national-survey-wales-headline-results-april-2024-march-2025-html#180747" TargetMode="External"/><Relationship Id="rId1" Type="http://schemas.openxmlformats.org/officeDocument/2006/relationships/slideLayout" Target="../slideLayouts/slideLayout25.xml"/><Relationship Id="rId6" Type="http://schemas.openxmlformats.org/officeDocument/2006/relationships/hyperlink" Target="https://www.ons.gov.uk/peoplepopulationandcommunity/healthandsocialcare/drugusealcoholandsmoking/bulletins/deprivationandtheimpactonsmokingprevalenceenglandandwales/2017to2021" TargetMode="External"/><Relationship Id="rId5" Type="http://schemas.openxmlformats.org/officeDocument/2006/relationships/hyperlink" Target="https://ash.wales/wp-content/uploads/2024/05/ash-wales-yougov-survey-2024.pdf?utm_source=chatgpt.com" TargetMode="External"/><Relationship Id="rId4" Type="http://schemas.openxmlformats.org/officeDocument/2006/relationships/hyperlink" Target="https://publichealthnetwork.cymru/over-10-percent-of-deaths-in-wales-due-to-smok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819621" y="2611432"/>
            <a:ext cx="445168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bg1"/>
                </a:solidFill>
                <a:latin typeface="Ubuntu"/>
                <a:ea typeface="Calibri"/>
                <a:cs typeface="Calibri"/>
              </a:rPr>
              <a:t>Smoking Data and Statistics</a:t>
            </a:r>
          </a:p>
        </p:txBody>
      </p:sp>
      <p:pic>
        <p:nvPicPr>
          <p:cNvPr id="1026" name="Picture 2" descr="70+ Smoking Cessation Doctor Stock Illustrations, Royalty-Free Vector  Graphics &amp; Clip Art - iStock">
            <a:extLst>
              <a:ext uri="{FF2B5EF4-FFF2-40B4-BE49-F238E27FC236}">
                <a16:creationId xmlns:a16="http://schemas.microsoft.com/office/drawing/2014/main" id="{09BC02F0-153E-1163-2AB0-E21E53C4E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1304" y="832104"/>
            <a:ext cx="5902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DC5076-1137-C1CE-A590-AB01525C9BA4}"/>
              </a:ext>
            </a:extLst>
          </p:cNvPr>
          <p:cNvSpPr txBox="1"/>
          <p:nvPr/>
        </p:nvSpPr>
        <p:spPr>
          <a:xfrm>
            <a:off x="165316" y="1256826"/>
            <a:ext cx="780313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Ubuntu"/>
                <a:ea typeface="Calibri"/>
                <a:cs typeface="Calibri"/>
              </a:rPr>
              <a:t>In</a:t>
            </a:r>
            <a:r>
              <a:rPr lang="en-US" sz="2400" b="1">
                <a:solidFill>
                  <a:schemeClr val="accent1"/>
                </a:solidFill>
                <a:latin typeface="Ubuntu"/>
                <a:ea typeface="+mn-lt"/>
                <a:cs typeface="+mn-lt"/>
              </a:rPr>
              <a:t> this slide set, we’ll explore: </a:t>
            </a:r>
            <a:endParaRPr lang="en-US" sz="2400" b="1">
              <a:solidFill>
                <a:schemeClr val="accent1"/>
              </a:solidFill>
              <a:latin typeface="Ubuntu"/>
            </a:endParaRPr>
          </a:p>
        </p:txBody>
      </p:sp>
      <p:sp>
        <p:nvSpPr>
          <p:cNvPr id="8" name="TextBox 7">
            <a:extLst>
              <a:ext uri="{FF2B5EF4-FFF2-40B4-BE49-F238E27FC236}">
                <a16:creationId xmlns:a16="http://schemas.microsoft.com/office/drawing/2014/main" id="{1BD3E711-7B67-D697-D7DD-8C48C6EC1589}"/>
              </a:ext>
            </a:extLst>
          </p:cNvPr>
          <p:cNvSpPr txBox="1"/>
          <p:nvPr/>
        </p:nvSpPr>
        <p:spPr>
          <a:xfrm>
            <a:off x="537015" y="2143036"/>
            <a:ext cx="6075811" cy="2031325"/>
          </a:xfrm>
          <a:prstGeom prst="rect">
            <a:avLst/>
          </a:prstGeom>
          <a:noFill/>
        </p:spPr>
        <p:txBody>
          <a:bodyPr wrap="square">
            <a:spAutoFit/>
          </a:bodyPr>
          <a:lstStyle/>
          <a:p>
            <a:pPr marL="285750" indent="-285750">
              <a:buFont typeface="Wingdings" panose="05000000000000000000" pitchFamily="2" charset="2"/>
              <a:buChar char="Ø"/>
            </a:pPr>
            <a:r>
              <a:rPr lang="en-GB" b="1">
                <a:latin typeface="Ubuntu" panose="020B0504030602030204" pitchFamily="34" charset="0"/>
              </a:rPr>
              <a:t>Smoking rates among adults in Wales</a:t>
            </a:r>
          </a:p>
          <a:p>
            <a:r>
              <a:rPr lang="en-GB">
                <a:latin typeface="Ubuntu" panose="020B0504030602030204" pitchFamily="34" charset="0"/>
              </a:rPr>
              <a:t>Trends over time </a:t>
            </a:r>
          </a:p>
          <a:p>
            <a:pPr marL="285750" indent="-285750">
              <a:buFont typeface="Wingdings" panose="05000000000000000000" pitchFamily="2" charset="2"/>
              <a:buChar char="Ø"/>
            </a:pPr>
            <a:r>
              <a:rPr lang="en-GB" b="1">
                <a:latin typeface="Ubuntu" panose="020B0504030602030204" pitchFamily="34" charset="0"/>
              </a:rPr>
              <a:t>Smoking rates among children and teenagers</a:t>
            </a:r>
          </a:p>
          <a:p>
            <a:r>
              <a:rPr lang="en-GB">
                <a:latin typeface="Ubuntu" panose="020B0504030602030204" pitchFamily="34" charset="0"/>
              </a:rPr>
              <a:t>Trends over time </a:t>
            </a:r>
          </a:p>
          <a:p>
            <a:pPr marL="285750" indent="-285750">
              <a:buFont typeface="Wingdings" panose="05000000000000000000" pitchFamily="2" charset="2"/>
              <a:buChar char="Ø"/>
            </a:pPr>
            <a:r>
              <a:rPr lang="en-GB" b="1">
                <a:latin typeface="Ubuntu" panose="020B0504030602030204" pitchFamily="34" charset="0"/>
              </a:rPr>
              <a:t>Health impacts and burden on Wales</a:t>
            </a:r>
          </a:p>
          <a:p>
            <a:pPr marL="285750" indent="-285750">
              <a:buFont typeface="Wingdings" panose="05000000000000000000" pitchFamily="2" charset="2"/>
              <a:buChar char="Ø"/>
            </a:pPr>
            <a:r>
              <a:rPr lang="en-GB" b="1">
                <a:latin typeface="Ubuntu" panose="020B0504030602030204" pitchFamily="34" charset="0"/>
              </a:rPr>
              <a:t>Inequalities &amp; socio-economic patterns</a:t>
            </a:r>
          </a:p>
          <a:p>
            <a:pPr marL="285750" indent="-285750">
              <a:buFont typeface="Wingdings" panose="05000000000000000000" pitchFamily="2" charset="2"/>
              <a:buChar char="Ø"/>
            </a:pPr>
            <a:r>
              <a:rPr lang="en-GB" b="1">
                <a:latin typeface="Ubuntu" panose="020B0504030602030204" pitchFamily="34" charset="0"/>
              </a:rPr>
              <a:t>What the data suggests for the future</a:t>
            </a: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347781" y="89003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a:p>
        </p:txBody>
      </p:sp>
      <p:sp>
        <p:nvSpPr>
          <p:cNvPr id="2" name="Rectangle 1"/>
          <p:cNvSpPr/>
          <p:nvPr/>
        </p:nvSpPr>
        <p:spPr>
          <a:xfrm>
            <a:off x="126549" y="890039"/>
            <a:ext cx="7339570" cy="584775"/>
          </a:xfrm>
          <a:prstGeom prst="rect">
            <a:avLst/>
          </a:prstGeom>
        </p:spPr>
        <p:txBody>
          <a:bodyPr wrap="square" lIns="91440" tIns="45720" rIns="91440" bIns="45720" anchor="t">
            <a:spAutoFit/>
          </a:bodyPr>
          <a:lstStyle/>
          <a:p>
            <a:r>
              <a:rPr lang="en-GB" sz="3200" b="1">
                <a:solidFill>
                  <a:schemeClr val="accent1"/>
                </a:solidFill>
                <a:latin typeface="Ubuntu"/>
              </a:rPr>
              <a:t>Adult Tobacco Smoking in Wales</a:t>
            </a:r>
          </a:p>
        </p:txBody>
      </p:sp>
      <p:sp>
        <p:nvSpPr>
          <p:cNvPr id="10" name="TextBox 9">
            <a:extLst>
              <a:ext uri="{FF2B5EF4-FFF2-40B4-BE49-F238E27FC236}">
                <a16:creationId xmlns:a16="http://schemas.microsoft.com/office/drawing/2014/main" id="{64237429-70DA-930A-7503-49118E2DD20A}"/>
              </a:ext>
            </a:extLst>
          </p:cNvPr>
          <p:cNvSpPr txBox="1"/>
          <p:nvPr/>
        </p:nvSpPr>
        <p:spPr>
          <a:xfrm>
            <a:off x="6806184" y="2731129"/>
            <a:ext cx="4824984" cy="369332"/>
          </a:xfrm>
          <a:prstGeom prst="rect">
            <a:avLst/>
          </a:prstGeom>
          <a:noFill/>
        </p:spPr>
        <p:txBody>
          <a:bodyPr wrap="square">
            <a:spAutoFit/>
          </a:bodyPr>
          <a:lstStyle/>
          <a:p>
            <a:pPr>
              <a:buNone/>
            </a:pPr>
            <a:r>
              <a:rPr lang="en-GB">
                <a:latin typeface="Ubuntu" panose="020B0504030602030204" pitchFamily="34" charset="0"/>
              </a:rPr>
              <a:t>.</a:t>
            </a:r>
          </a:p>
        </p:txBody>
      </p:sp>
      <p:sp>
        <p:nvSpPr>
          <p:cNvPr id="7" name="TextBox 6">
            <a:extLst>
              <a:ext uri="{FF2B5EF4-FFF2-40B4-BE49-F238E27FC236}">
                <a16:creationId xmlns:a16="http://schemas.microsoft.com/office/drawing/2014/main" id="{27BE5044-026B-945B-9859-600BA6E47B07}"/>
              </a:ext>
            </a:extLst>
          </p:cNvPr>
          <p:cNvSpPr txBox="1"/>
          <p:nvPr/>
        </p:nvSpPr>
        <p:spPr>
          <a:xfrm>
            <a:off x="422150" y="1621317"/>
            <a:ext cx="4963667" cy="5078313"/>
          </a:xfrm>
          <a:prstGeom prst="rect">
            <a:avLst/>
          </a:prstGeom>
          <a:noFill/>
        </p:spPr>
        <p:txBody>
          <a:bodyPr wrap="square" lIns="91440" tIns="45720" rIns="91440" bIns="45720" anchor="t">
            <a:spAutoFit/>
          </a:bodyPr>
          <a:lstStyle/>
          <a:p>
            <a:r>
              <a:rPr lang="en-GB">
                <a:latin typeface="Ubuntu"/>
              </a:rPr>
              <a:t>According to the latest National Survey for Wales (2024-25), 10.4% of adults (aged 18+) in Wales reported that they currently smoke cigarettes. This is a reduction from 13% in 2022-23. </a:t>
            </a:r>
          </a:p>
          <a:p>
            <a:endParaRPr lang="en-GB">
              <a:latin typeface="Ubuntu" panose="020B0504030602030204" pitchFamily="34" charset="0"/>
            </a:endParaRPr>
          </a:p>
          <a:p>
            <a:r>
              <a:rPr lang="en-GB">
                <a:latin typeface="Ubuntu" panose="020B0504030602030204" pitchFamily="34" charset="0"/>
              </a:rPr>
              <a:t>This is the lowest adult smoking rate recorded in Wales since records began.</a:t>
            </a:r>
          </a:p>
          <a:p>
            <a:pPr marL="285750" indent="-285750">
              <a:buFont typeface="Wingdings" panose="05000000000000000000" pitchFamily="2" charset="2"/>
              <a:buChar char="Ø"/>
            </a:pPr>
            <a:r>
              <a:rPr lang="en-GB">
                <a:latin typeface="Ubuntu" panose="020B0504030602030204" pitchFamily="34" charset="0"/>
              </a:rPr>
              <a:t>Smoking prevalence is highest among adults aged 25–34 years.</a:t>
            </a:r>
          </a:p>
          <a:p>
            <a:pPr marL="285750" indent="-285750">
              <a:buFont typeface="Wingdings" panose="05000000000000000000" pitchFamily="2" charset="2"/>
              <a:buChar char="Ø"/>
            </a:pPr>
            <a:r>
              <a:rPr lang="en-GB">
                <a:latin typeface="Ubuntu" panose="020B0504030602030204" pitchFamily="34" charset="0"/>
              </a:rPr>
              <a:t>Compared with 2011, adult smoking in Wales has fallen by more than 50%.</a:t>
            </a:r>
          </a:p>
          <a:p>
            <a:pPr marL="285750" indent="-285750">
              <a:buFont typeface="Wingdings" panose="05000000000000000000" pitchFamily="2" charset="2"/>
              <a:buChar char="Ø"/>
            </a:pPr>
            <a:r>
              <a:rPr lang="en-GB">
                <a:highlight>
                  <a:srgbClr val="FFFFFF"/>
                </a:highlight>
                <a:latin typeface="Ubuntu"/>
                <a:cs typeface="Segoe UI"/>
              </a:rPr>
              <a:t>However, while the downward trend is continuing, </a:t>
            </a:r>
            <a:r>
              <a:rPr lang="en-GB" b="1">
                <a:highlight>
                  <a:srgbClr val="FFFFFF"/>
                </a:highlight>
                <a:latin typeface="Ubuntu"/>
                <a:cs typeface="Segoe UI"/>
              </a:rPr>
              <a:t>1 in 10 adults in Wales still smoke</a:t>
            </a:r>
            <a:r>
              <a:rPr lang="en-GB" b="1">
                <a:latin typeface="Ubuntu"/>
              </a:rPr>
              <a:t>.</a:t>
            </a:r>
          </a:p>
          <a:p>
            <a:pPr>
              <a:buFont typeface="Arial" panose="020B0604020202020204" pitchFamily="34" charset="0"/>
              <a:buChar char="•"/>
            </a:pPr>
            <a:endParaRPr lang="en-GB">
              <a:latin typeface="Ubuntu" panose="020B05040306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i="0" u="none" strike="noStrike" kern="1200" cap="none" spc="0" normalizeH="0" baseline="0" noProof="0">
              <a:ln>
                <a:noFill/>
              </a:ln>
              <a:solidFill>
                <a:prstClr val="black"/>
              </a:solidFill>
              <a:effectLst/>
              <a:uLnTx/>
              <a:uFillTx/>
              <a:latin typeface="Calibri"/>
              <a:ea typeface="Calibri"/>
              <a:cs typeface="Calibri"/>
            </a:endParaRPr>
          </a:p>
          <a:p>
            <a:endParaRPr lang="en-GB">
              <a:latin typeface="Ubuntu" panose="020B0504030602030204" pitchFamily="34" charset="0"/>
            </a:endParaRPr>
          </a:p>
        </p:txBody>
      </p:sp>
      <p:pic>
        <p:nvPicPr>
          <p:cNvPr id="5" name="Picture 4">
            <a:extLst>
              <a:ext uri="{FF2B5EF4-FFF2-40B4-BE49-F238E27FC236}">
                <a16:creationId xmlns:a16="http://schemas.microsoft.com/office/drawing/2014/main" id="{F69ABB0B-8208-DF5F-350C-BC9D9ACB6056}"/>
              </a:ext>
            </a:extLst>
          </p:cNvPr>
          <p:cNvPicPr>
            <a:picLocks noChangeAspect="1"/>
          </p:cNvPicPr>
          <p:nvPr/>
        </p:nvPicPr>
        <p:blipFill>
          <a:blip r:embed="rId2"/>
          <a:stretch>
            <a:fillRect/>
          </a:stretch>
        </p:blipFill>
        <p:spPr>
          <a:xfrm>
            <a:off x="5524423" y="1710217"/>
            <a:ext cx="6106745" cy="3623783"/>
          </a:xfrm>
          <a:prstGeom prst="rect">
            <a:avLst/>
          </a:prstGeom>
        </p:spPr>
      </p:pic>
      <p:sp>
        <p:nvSpPr>
          <p:cNvPr id="3" name="TextBox 2">
            <a:extLst>
              <a:ext uri="{FF2B5EF4-FFF2-40B4-BE49-F238E27FC236}">
                <a16:creationId xmlns:a16="http://schemas.microsoft.com/office/drawing/2014/main" id="{01194A61-5D88-A46A-870F-52F24ECBACCF}"/>
              </a:ext>
            </a:extLst>
          </p:cNvPr>
          <p:cNvSpPr txBox="1"/>
          <p:nvPr/>
        </p:nvSpPr>
        <p:spPr>
          <a:xfrm>
            <a:off x="5603488" y="564995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i="1">
                <a:hlinkClick r:id="rId3">
                  <a:extLst>
                    <a:ext uri="{A12FA001-AC4F-418D-AE19-62706E023703}">
                      <ahyp:hlinkClr xmlns:ahyp="http://schemas.microsoft.com/office/drawing/2018/hyperlinkcolor" val="tx"/>
                    </a:ext>
                  </a:extLst>
                </a:hlinkClick>
              </a:rPr>
              <a:t>National Survey for Wales headline results: April 2024 to March 2025 [HTML] | GOV.WALES</a:t>
            </a:r>
            <a:endParaRPr lang="en-US" i="1"/>
          </a:p>
          <a:p>
            <a:pPr algn="ctr"/>
            <a:endParaRPr lang="en-US"/>
          </a:p>
        </p:txBody>
      </p:sp>
    </p:spTree>
    <p:extLst>
      <p:ext uri="{BB962C8B-B14F-4D97-AF65-F5344CB8AC3E}">
        <p14:creationId xmlns:p14="http://schemas.microsoft.com/office/powerpoint/2010/main" val="1594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314277" y="945965"/>
            <a:ext cx="7924201" cy="669925"/>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Youth Tobacco Smoking in Wales   </a:t>
            </a:r>
            <a:endParaRPr lang="en-US"/>
          </a:p>
        </p:txBody>
      </p:sp>
      <p:sp>
        <p:nvSpPr>
          <p:cNvPr id="4" name="TextBox 3">
            <a:extLst>
              <a:ext uri="{FF2B5EF4-FFF2-40B4-BE49-F238E27FC236}">
                <a16:creationId xmlns:a16="http://schemas.microsoft.com/office/drawing/2014/main" id="{E58BFE36-1B8C-396C-8C93-978E3E5E8701}"/>
              </a:ext>
            </a:extLst>
          </p:cNvPr>
          <p:cNvSpPr txBox="1"/>
          <p:nvPr/>
        </p:nvSpPr>
        <p:spPr>
          <a:xfrm>
            <a:off x="596646" y="1866037"/>
            <a:ext cx="4140049" cy="4247317"/>
          </a:xfrm>
          <a:prstGeom prst="rect">
            <a:avLst/>
          </a:prstGeom>
          <a:noFill/>
        </p:spPr>
        <p:txBody>
          <a:bodyPr wrap="square" lIns="91440" tIns="45720" rIns="91440" bIns="45720" anchor="t">
            <a:spAutoFit/>
          </a:bodyPr>
          <a:lstStyle/>
          <a:p>
            <a:r>
              <a:rPr lang="en-GB">
                <a:latin typeface="Ubuntu"/>
              </a:rPr>
              <a:t>Smoking among school-aged children is very low. </a:t>
            </a:r>
          </a:p>
          <a:p>
            <a:pPr marL="285750" indent="-285750">
              <a:buFont typeface="Wingdings" panose="05000000000000000000" pitchFamily="2" charset="2"/>
              <a:buChar char="Ø"/>
            </a:pPr>
            <a:r>
              <a:rPr lang="en-GB">
                <a:latin typeface="Ubuntu"/>
              </a:rPr>
              <a:t>In years 7–11 (ages 11–16): ~3% currently smoke cigarettes. </a:t>
            </a:r>
          </a:p>
          <a:p>
            <a:pPr marL="285750" indent="-285750">
              <a:buFont typeface="Wingdings" panose="05000000000000000000" pitchFamily="2" charset="2"/>
              <a:buChar char="Ø"/>
            </a:pPr>
            <a:r>
              <a:rPr lang="en-GB">
                <a:latin typeface="Ubuntu"/>
              </a:rPr>
              <a:t>In older pupils (years 12–13): ~7% report current smoking.</a:t>
            </a:r>
            <a:endParaRPr lang="en-GB"/>
          </a:p>
          <a:p>
            <a:endParaRPr lang="en-GB">
              <a:latin typeface="Ubuntu" panose="020B0504030602030204" pitchFamily="34" charset="0"/>
            </a:endParaRPr>
          </a:p>
          <a:p>
            <a:r>
              <a:rPr lang="en-GB">
                <a:latin typeface="Ubuntu"/>
              </a:rPr>
              <a:t>"Ever tried smoking” is slightly higher, but still under 10% for most secondary school students. </a:t>
            </a:r>
          </a:p>
          <a:p>
            <a:endParaRPr lang="en-GB">
              <a:latin typeface="Ubuntu" panose="020B0504030602030204" pitchFamily="34" charset="0"/>
            </a:endParaRPr>
          </a:p>
          <a:p>
            <a:r>
              <a:rPr lang="en-GB">
                <a:latin typeface="Ubuntu"/>
              </a:rPr>
              <a:t>Regular smoking among teenagers in Wales has been steadily decreasing.</a:t>
            </a:r>
          </a:p>
          <a:p>
            <a:endParaRPr lang="en-GB">
              <a:latin typeface="Calibri" panose="020F0502020204030204"/>
              <a:ea typeface="Calibri" panose="020F0502020204030204"/>
              <a:cs typeface="Calibri" panose="020F0502020204030204"/>
            </a:endParaRPr>
          </a:p>
          <a:p>
            <a:endParaRPr lang="en-GB">
              <a:latin typeface="Ubuntu" panose="020B0504030602030204" pitchFamily="34" charset="0"/>
            </a:endParaRPr>
          </a:p>
        </p:txBody>
      </p:sp>
      <p:sp>
        <p:nvSpPr>
          <p:cNvPr id="11" name="Rectangle 1">
            <a:extLst>
              <a:ext uri="{FF2B5EF4-FFF2-40B4-BE49-F238E27FC236}">
                <a16:creationId xmlns:a16="http://schemas.microsoft.com/office/drawing/2014/main" id="{F8139216-2AA1-B95A-70B7-3053739B8763}"/>
              </a:ext>
            </a:extLst>
          </p:cNvPr>
          <p:cNvSpPr>
            <a:spLocks noChangeArrowheads="1"/>
          </p:cNvSpPr>
          <p:nvPr/>
        </p:nvSpPr>
        <p:spPr bwMode="auto">
          <a:xfrm>
            <a:off x="3900488" y="6048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22729D4D-7400-7BEE-758B-084E7012ACC5}"/>
              </a:ext>
            </a:extLst>
          </p:cNvPr>
          <p:cNvPicPr>
            <a:picLocks noChangeAspect="1"/>
          </p:cNvPicPr>
          <p:nvPr/>
        </p:nvPicPr>
        <p:blipFill>
          <a:blip r:embed="rId2"/>
          <a:stretch>
            <a:fillRect/>
          </a:stretch>
        </p:blipFill>
        <p:spPr>
          <a:xfrm>
            <a:off x="5219271" y="1866036"/>
            <a:ext cx="5983041" cy="3531453"/>
          </a:xfrm>
          <a:prstGeom prst="rect">
            <a:avLst/>
          </a:prstGeom>
        </p:spPr>
      </p:pic>
      <p:sp>
        <p:nvSpPr>
          <p:cNvPr id="8" name="TextBox 7">
            <a:extLst>
              <a:ext uri="{FF2B5EF4-FFF2-40B4-BE49-F238E27FC236}">
                <a16:creationId xmlns:a16="http://schemas.microsoft.com/office/drawing/2014/main" id="{389874CF-6DB8-916A-E917-16A1B6FC1FBA}"/>
              </a:ext>
            </a:extLst>
          </p:cNvPr>
          <p:cNvSpPr txBox="1"/>
          <p:nvPr/>
        </p:nvSpPr>
        <p:spPr>
          <a:xfrm>
            <a:off x="5664200" y="5438531"/>
            <a:ext cx="3073400" cy="369332"/>
          </a:xfrm>
          <a:prstGeom prst="rect">
            <a:avLst/>
          </a:prstGeom>
          <a:noFill/>
        </p:spPr>
        <p:txBody>
          <a:bodyPr wrap="square" rtlCol="0">
            <a:spAutoFit/>
          </a:bodyPr>
          <a:lstStyle/>
          <a:p>
            <a:r>
              <a:rPr lang="en-GB"/>
              <a:t>Source: Public Health Wales </a:t>
            </a:r>
          </a:p>
        </p:txBody>
      </p:sp>
      <p:sp>
        <p:nvSpPr>
          <p:cNvPr id="3" name="TextBox 2">
            <a:extLst>
              <a:ext uri="{FF2B5EF4-FFF2-40B4-BE49-F238E27FC236}">
                <a16:creationId xmlns:a16="http://schemas.microsoft.com/office/drawing/2014/main" id="{B431C7A2-F80E-0691-7A0C-D65A3C2B02BB}"/>
              </a:ext>
            </a:extLst>
          </p:cNvPr>
          <p:cNvSpPr txBox="1"/>
          <p:nvPr/>
        </p:nvSpPr>
        <p:spPr>
          <a:xfrm>
            <a:off x="2673457" y="5934559"/>
            <a:ext cx="750376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0" i="1" u="none" strike="noStrike" baseline="0">
                <a:solidFill>
                  <a:srgbClr val="000000"/>
                </a:solidFill>
                <a:latin typeface="Ubuntu"/>
                <a:ea typeface="Segoe UI"/>
                <a:cs typeface="Segoe UI"/>
              </a:rPr>
              <a:t>Use your own SHRN data to </a:t>
            </a:r>
            <a:r>
              <a:rPr lang="en-GB" sz="1600" i="1">
                <a:solidFill>
                  <a:srgbClr val="000000"/>
                </a:solidFill>
                <a:latin typeface="Ubuntu"/>
                <a:ea typeface="Segoe UI"/>
                <a:cs typeface="Segoe UI"/>
              </a:rPr>
              <a:t>establish</a:t>
            </a:r>
            <a:r>
              <a:rPr lang="en-GB" sz="1600" b="0" i="1" u="none" strike="noStrike" baseline="0">
                <a:solidFill>
                  <a:srgbClr val="000000"/>
                </a:solidFill>
                <a:latin typeface="Ubuntu"/>
                <a:ea typeface="Segoe UI"/>
                <a:cs typeface="Segoe UI"/>
              </a:rPr>
              <a:t> how common smoking is among your learners and identify any patterns that may need attention</a:t>
            </a:r>
            <a:r>
              <a:rPr lang="en-GB" sz="1600" i="1">
                <a:solidFill>
                  <a:srgbClr val="000000"/>
                </a:solidFill>
                <a:latin typeface="Ubuntu"/>
                <a:ea typeface="Segoe UI"/>
                <a:cs typeface="Segoe UI"/>
              </a:rPr>
              <a:t>.</a:t>
            </a:r>
            <a:endParaRPr lang="en-US" sz="1600" i="1">
              <a:latin typeface="Ubuntu"/>
            </a:endParaRPr>
          </a:p>
          <a:p>
            <a:pPr algn="ctr"/>
            <a:endParaRPr lang="en-US"/>
          </a:p>
        </p:txBody>
      </p:sp>
    </p:spTree>
    <p:extLst>
      <p:ext uri="{BB962C8B-B14F-4D97-AF65-F5344CB8AC3E}">
        <p14:creationId xmlns:p14="http://schemas.microsoft.com/office/powerpoint/2010/main" val="306941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B6B91BEC-3D56-D926-6D49-4682D7095C6E}"/>
              </a:ext>
            </a:extLst>
          </p:cNvPr>
          <p:cNvSpPr>
            <a:spLocks noGrp="1"/>
          </p:cNvSpPr>
          <p:nvPr/>
        </p:nvSpPr>
        <p:spPr>
          <a:xfrm>
            <a:off x="140106" y="728251"/>
            <a:ext cx="7924201" cy="669925"/>
          </a:xfrm>
          <a:prstGeom prst="rect">
            <a:avLst/>
          </a:prstGeom>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Understanding Current Smoking Trends </a:t>
            </a:r>
            <a:endParaRPr lang="en-US" dirty="0"/>
          </a:p>
        </p:txBody>
      </p:sp>
      <p:sp>
        <p:nvSpPr>
          <p:cNvPr id="11" name="TextBox 10">
            <a:extLst>
              <a:ext uri="{FF2B5EF4-FFF2-40B4-BE49-F238E27FC236}">
                <a16:creationId xmlns:a16="http://schemas.microsoft.com/office/drawing/2014/main" id="{A67C6B6F-B6DA-EBB6-0575-0855D4B16C24}"/>
              </a:ext>
            </a:extLst>
          </p:cNvPr>
          <p:cNvSpPr txBox="1"/>
          <p:nvPr/>
        </p:nvSpPr>
        <p:spPr>
          <a:xfrm>
            <a:off x="442685" y="5555343"/>
            <a:ext cx="1139371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Verdana"/>
                <a:ea typeface="Verdana"/>
              </a:rPr>
              <a:t>The SHRN data shows that regular smoking among Year 11 pupils in Wales has continued to decline between 2017 and 2023.</a:t>
            </a:r>
          </a:p>
          <a:p>
            <a:pPr algn="ctr"/>
            <a:endParaRPr lang="en-US"/>
          </a:p>
        </p:txBody>
      </p:sp>
      <p:pic>
        <p:nvPicPr>
          <p:cNvPr id="12" name="Picture 11">
            <a:extLst>
              <a:ext uri="{FF2B5EF4-FFF2-40B4-BE49-F238E27FC236}">
                <a16:creationId xmlns:a16="http://schemas.microsoft.com/office/drawing/2014/main" id="{D480E171-7CC3-FB87-8F1D-3CE5CE0AC903}"/>
              </a:ext>
            </a:extLst>
          </p:cNvPr>
          <p:cNvPicPr>
            <a:picLocks noChangeAspect="1"/>
          </p:cNvPicPr>
          <p:nvPr/>
        </p:nvPicPr>
        <p:blipFill>
          <a:blip r:embed="rId2"/>
          <a:stretch>
            <a:fillRect/>
          </a:stretch>
        </p:blipFill>
        <p:spPr>
          <a:xfrm>
            <a:off x="140607" y="1488168"/>
            <a:ext cx="5836558" cy="3881665"/>
          </a:xfrm>
          <a:prstGeom prst="rect">
            <a:avLst/>
          </a:prstGeom>
        </p:spPr>
      </p:pic>
      <p:pic>
        <p:nvPicPr>
          <p:cNvPr id="13" name="Picture 12">
            <a:extLst>
              <a:ext uri="{FF2B5EF4-FFF2-40B4-BE49-F238E27FC236}">
                <a16:creationId xmlns:a16="http://schemas.microsoft.com/office/drawing/2014/main" id="{927CE99B-0A0E-7FEB-CBAA-E325C4268C92}"/>
              </a:ext>
            </a:extLst>
          </p:cNvPr>
          <p:cNvPicPr>
            <a:picLocks noChangeAspect="1"/>
          </p:cNvPicPr>
          <p:nvPr/>
        </p:nvPicPr>
        <p:blipFill>
          <a:blip r:embed="rId3"/>
          <a:stretch>
            <a:fillRect/>
          </a:stretch>
        </p:blipFill>
        <p:spPr>
          <a:xfrm>
            <a:off x="5996894" y="1486353"/>
            <a:ext cx="5837012" cy="3965122"/>
          </a:xfrm>
          <a:prstGeom prst="rect">
            <a:avLst/>
          </a:prstGeom>
        </p:spPr>
      </p:pic>
    </p:spTree>
    <p:extLst>
      <p:ext uri="{BB962C8B-B14F-4D97-AF65-F5344CB8AC3E}">
        <p14:creationId xmlns:p14="http://schemas.microsoft.com/office/powerpoint/2010/main" val="1020959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312783" y="1432191"/>
            <a:ext cx="826654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a:solidFill>
                  <a:schemeClr val="accent1"/>
                </a:solidFill>
                <a:latin typeface="Ubuntu"/>
              </a:rPr>
              <a:t>The Health Impact and Burden in Wales </a:t>
            </a:r>
            <a:endParaRPr lang="en-US" sz="3000" b="1">
              <a:solidFill>
                <a:schemeClr val="accent1"/>
              </a:solidFill>
              <a:latin typeface="Ubuntu"/>
            </a:endParaRPr>
          </a:p>
        </p:txBody>
      </p:sp>
      <p:sp>
        <p:nvSpPr>
          <p:cNvPr id="3" name="TextBox 2">
            <a:extLst>
              <a:ext uri="{FF2B5EF4-FFF2-40B4-BE49-F238E27FC236}">
                <a16:creationId xmlns:a16="http://schemas.microsoft.com/office/drawing/2014/main" id="{027575EA-AF7E-8C44-BCA0-43CC6663C185}"/>
              </a:ext>
            </a:extLst>
          </p:cNvPr>
          <p:cNvSpPr txBox="1"/>
          <p:nvPr/>
        </p:nvSpPr>
        <p:spPr>
          <a:xfrm>
            <a:off x="320040" y="2298960"/>
            <a:ext cx="8259563" cy="923330"/>
          </a:xfrm>
          <a:prstGeom prst="rect">
            <a:avLst/>
          </a:prstGeom>
          <a:noFill/>
        </p:spPr>
        <p:txBody>
          <a:bodyPr wrap="square" lIns="91440" tIns="45720" rIns="91440" bIns="45720" anchor="t">
            <a:spAutoFit/>
          </a:bodyPr>
          <a:lstStyle/>
          <a:p>
            <a:r>
              <a:rPr lang="en-GB" dirty="0">
                <a:latin typeface="Ubuntu"/>
              </a:rPr>
              <a:t>An estimated </a:t>
            </a:r>
            <a:r>
              <a:rPr lang="en-GB" b="1" dirty="0">
                <a:latin typeface="Ubuntu"/>
              </a:rPr>
              <a:t>3,845 deaths per year</a:t>
            </a:r>
            <a:r>
              <a:rPr lang="en-GB" dirty="0">
                <a:latin typeface="Ubuntu"/>
              </a:rPr>
              <a:t> in Wales (among people aged 35+) were </a:t>
            </a:r>
            <a:r>
              <a:rPr lang="en-GB">
                <a:latin typeface="Ubuntu"/>
              </a:rPr>
              <a:t>attributable to smoking - over </a:t>
            </a:r>
            <a:r>
              <a:rPr lang="en-GB" b="1" dirty="0">
                <a:latin typeface="Ubuntu"/>
              </a:rPr>
              <a:t>10% of all deaths</a:t>
            </a:r>
            <a:r>
              <a:rPr lang="en-GB" dirty="0">
                <a:latin typeface="Ubuntu"/>
              </a:rPr>
              <a:t> in that age group. (Calculated between 2020 and 2022)</a:t>
            </a:r>
            <a:endParaRPr lang="en-GB" dirty="0">
              <a:latin typeface="Ubuntu" panose="020B0504030602030204" pitchFamily="34" charset="0"/>
            </a:endParaRPr>
          </a:p>
        </p:txBody>
      </p:sp>
      <p:sp>
        <p:nvSpPr>
          <p:cNvPr id="5" name="TextBox 4">
            <a:extLst>
              <a:ext uri="{FF2B5EF4-FFF2-40B4-BE49-F238E27FC236}">
                <a16:creationId xmlns:a16="http://schemas.microsoft.com/office/drawing/2014/main" id="{6E1CF203-4406-730B-E6DA-CF67B47F9772}"/>
              </a:ext>
            </a:extLst>
          </p:cNvPr>
          <p:cNvSpPr txBox="1"/>
          <p:nvPr/>
        </p:nvSpPr>
        <p:spPr>
          <a:xfrm>
            <a:off x="320040" y="3426552"/>
            <a:ext cx="11414760" cy="1754326"/>
          </a:xfrm>
          <a:prstGeom prst="rect">
            <a:avLst/>
          </a:prstGeom>
          <a:noFill/>
        </p:spPr>
        <p:txBody>
          <a:bodyPr wrap="square" lIns="91440" tIns="45720" rIns="91440" bIns="45720" anchor="t">
            <a:spAutoFit/>
          </a:bodyPr>
          <a:lstStyle/>
          <a:p>
            <a:r>
              <a:rPr lang="en-GB">
                <a:latin typeface="Ubuntu" panose="020B0504030602030204" pitchFamily="34" charset="0"/>
              </a:rPr>
              <a:t>Smoking also contributes to significant pressure on health services: around </a:t>
            </a:r>
            <a:r>
              <a:rPr lang="en-GB" b="1">
                <a:latin typeface="Ubuntu" panose="020B0504030602030204" pitchFamily="34" charset="0"/>
              </a:rPr>
              <a:t>17,000 hospital admissions each year</a:t>
            </a:r>
            <a:r>
              <a:rPr lang="en-GB">
                <a:latin typeface="Ubuntu" panose="020B0504030602030204" pitchFamily="34" charset="0"/>
              </a:rPr>
              <a:t> in Wales are attributable to smoking. </a:t>
            </a:r>
          </a:p>
          <a:p>
            <a:endParaRPr lang="en-GB">
              <a:latin typeface="Ubuntu" panose="020B0504030602030204" pitchFamily="34" charset="0"/>
            </a:endParaRPr>
          </a:p>
          <a:p>
            <a:r>
              <a:rPr lang="en-GB" dirty="0">
                <a:latin typeface="Ubuntu"/>
              </a:rPr>
              <a:t>The burden of death and illness is not evenly distributed: people in the </a:t>
            </a:r>
            <a:r>
              <a:rPr lang="en-GB" b="1" dirty="0">
                <a:latin typeface="Ubuntu"/>
              </a:rPr>
              <a:t>most deprived communities</a:t>
            </a:r>
            <a:r>
              <a:rPr lang="en-GB" dirty="0">
                <a:latin typeface="Ubuntu"/>
              </a:rPr>
              <a:t> suffer </a:t>
            </a:r>
            <a:r>
              <a:rPr lang="en-GB">
                <a:latin typeface="Ubuntu"/>
              </a:rPr>
              <a:t>far more - smoking-related death and hospital admission rates are about </a:t>
            </a:r>
            <a:r>
              <a:rPr lang="en-GB" b="1" dirty="0">
                <a:latin typeface="Ubuntu"/>
              </a:rPr>
              <a:t>three times higher</a:t>
            </a:r>
            <a:r>
              <a:rPr lang="en-GB" dirty="0">
                <a:latin typeface="Ubuntu"/>
              </a:rPr>
              <a:t> in the most deprived areas than in the least deprived.</a:t>
            </a:r>
          </a:p>
        </p:txBody>
      </p:sp>
    </p:spTree>
    <p:extLst>
      <p:ext uri="{BB962C8B-B14F-4D97-AF65-F5344CB8AC3E}">
        <p14:creationId xmlns:p14="http://schemas.microsoft.com/office/powerpoint/2010/main" val="4046098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307561" y="856014"/>
            <a:ext cx="75903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chemeClr val="accent1"/>
                </a:solidFill>
                <a:latin typeface="Ubuntu" panose="020B0504030602030204"/>
              </a:rPr>
              <a:t>Inequalities &amp; Socio-Economic Patterns</a:t>
            </a:r>
            <a:endParaRPr lang="en-US" sz="2800" b="1">
              <a:solidFill>
                <a:schemeClr val="accent1"/>
              </a:solidFill>
              <a:latin typeface="Ubuntu" panose="020B0504030602030204"/>
            </a:endParaRPr>
          </a:p>
        </p:txBody>
      </p:sp>
      <p:sp>
        <p:nvSpPr>
          <p:cNvPr id="7" name="TextBox 6">
            <a:extLst>
              <a:ext uri="{FF2B5EF4-FFF2-40B4-BE49-F238E27FC236}">
                <a16:creationId xmlns:a16="http://schemas.microsoft.com/office/drawing/2014/main" id="{2E2909C5-EFB6-4457-9A1B-C08C2F105197}"/>
              </a:ext>
            </a:extLst>
          </p:cNvPr>
          <p:cNvSpPr txBox="1"/>
          <p:nvPr/>
        </p:nvSpPr>
        <p:spPr>
          <a:xfrm>
            <a:off x="307561" y="1809234"/>
            <a:ext cx="4926697" cy="2308324"/>
          </a:xfrm>
          <a:prstGeom prst="rect">
            <a:avLst/>
          </a:prstGeom>
          <a:noFill/>
        </p:spPr>
        <p:txBody>
          <a:bodyPr wrap="square" lIns="91440" tIns="45720" rIns="91440" bIns="45720" anchor="t">
            <a:spAutoFit/>
          </a:bodyPr>
          <a:lstStyle/>
          <a:p>
            <a:r>
              <a:rPr lang="en-GB">
                <a:latin typeface="Ubuntu"/>
                <a:ea typeface="+mn-lt"/>
                <a:cs typeface="+mn-lt"/>
              </a:rPr>
              <a:t>There is a strong link between area‑level deprivation and smoking prevalence. In Wales, around 22.4% of adults living in the most deprived neighbourhoods smoke, compared with just 6.6% of those in the least deprived areas (Office for National Statistics, 2023).</a:t>
            </a:r>
            <a:endParaRPr lang="en-US">
              <a:latin typeface="Ubuntu"/>
            </a:endParaRPr>
          </a:p>
          <a:p>
            <a:endParaRPr lang="en-GB">
              <a:latin typeface="Ubuntu"/>
            </a:endParaRPr>
          </a:p>
        </p:txBody>
      </p:sp>
      <p:sp>
        <p:nvSpPr>
          <p:cNvPr id="9" name="TextBox 8">
            <a:extLst>
              <a:ext uri="{FF2B5EF4-FFF2-40B4-BE49-F238E27FC236}">
                <a16:creationId xmlns:a16="http://schemas.microsoft.com/office/drawing/2014/main" id="{5B339782-4A1A-21EA-F236-4A955DD0D7F5}"/>
              </a:ext>
            </a:extLst>
          </p:cNvPr>
          <p:cNvSpPr txBox="1"/>
          <p:nvPr/>
        </p:nvSpPr>
        <p:spPr>
          <a:xfrm>
            <a:off x="330713" y="4119423"/>
            <a:ext cx="4926697" cy="1754326"/>
          </a:xfrm>
          <a:prstGeom prst="rect">
            <a:avLst/>
          </a:prstGeom>
          <a:noFill/>
        </p:spPr>
        <p:txBody>
          <a:bodyPr wrap="square" lIns="91440" tIns="45720" rIns="91440" bIns="45720" anchor="t">
            <a:spAutoFit/>
          </a:bodyPr>
          <a:lstStyle/>
          <a:p>
            <a:pPr eaLnBrk="0" fontAlgn="base" hangingPunct="0">
              <a:spcBef>
                <a:spcPct val="0"/>
              </a:spcBef>
              <a:spcAft>
                <a:spcPct val="0"/>
              </a:spcAft>
              <a:defRPr/>
            </a:pPr>
            <a:r>
              <a:rPr kumimoji="0" lang="en-GB" altLang="en-US" sz="1800" b="0" i="0" u="none" strike="noStrike" kern="1200" cap="none" spc="0" normalizeH="0" baseline="0" noProof="0">
                <a:ln>
                  <a:noFill/>
                </a:ln>
                <a:solidFill>
                  <a:prstClr val="black"/>
                </a:solidFill>
                <a:effectLst/>
                <a:uLnTx/>
                <a:uFillTx/>
                <a:latin typeface="Ubuntu"/>
              </a:rPr>
              <a:t>In </a:t>
            </a:r>
            <a:r>
              <a:rPr lang="en-GB" altLang="en-US">
                <a:solidFill>
                  <a:prstClr val="black"/>
                </a:solidFill>
                <a:latin typeface="Ubuntu"/>
              </a:rPr>
              <a:t>Wales</a:t>
            </a:r>
            <a:r>
              <a:rPr kumimoji="0" lang="en-GB" altLang="en-US" sz="1800" b="0" i="0" u="none" strike="noStrike" kern="1200" cap="none" spc="0" normalizeH="0" baseline="0" noProof="0">
                <a:ln>
                  <a:noFill/>
                </a:ln>
                <a:solidFill>
                  <a:prstClr val="black"/>
                </a:solidFill>
                <a:effectLst/>
                <a:uLnTx/>
                <a:uFillTx/>
                <a:latin typeface="Ubuntu"/>
              </a:rPr>
              <a:t> socio‑economic </a:t>
            </a:r>
            <a:r>
              <a:rPr lang="en-GB" altLang="en-US">
                <a:solidFill>
                  <a:prstClr val="black"/>
                </a:solidFill>
                <a:latin typeface="Ubuntu"/>
              </a:rPr>
              <a:t>status -</a:t>
            </a:r>
            <a:r>
              <a:rPr kumimoji="0" lang="en-GB" altLang="en-US" sz="1800" b="0" i="0" u="none" strike="noStrike" kern="1200" cap="none" spc="0" normalizeH="0" baseline="0" noProof="0">
                <a:ln>
                  <a:noFill/>
                </a:ln>
                <a:solidFill>
                  <a:prstClr val="black"/>
                </a:solidFill>
                <a:effectLst/>
                <a:uLnTx/>
                <a:uFillTx/>
                <a:latin typeface="Ubuntu"/>
              </a:rPr>
              <a:t> including employment and occupational class</a:t>
            </a:r>
            <a:r>
              <a:rPr lang="en-GB" altLang="en-US">
                <a:solidFill>
                  <a:prstClr val="black"/>
                </a:solidFill>
                <a:latin typeface="Ubuntu"/>
              </a:rPr>
              <a:t> -</a:t>
            </a:r>
            <a:r>
              <a:rPr kumimoji="0" lang="en-GB" altLang="en-US" sz="1800" b="0" i="0" u="none" strike="noStrike" kern="1200" cap="none" spc="0" normalizeH="0" baseline="0" noProof="0">
                <a:ln>
                  <a:noFill/>
                </a:ln>
                <a:solidFill>
                  <a:prstClr val="black"/>
                </a:solidFill>
                <a:effectLst/>
                <a:uLnTx/>
                <a:uFillTx/>
                <a:latin typeface="Ubuntu"/>
              </a:rPr>
              <a:t> also matters. Smoking rates are higher among people in “routine and manual” jobs or those unemployed, compared with those in managerial or professional roles.</a:t>
            </a:r>
            <a:endParaRPr kumimoji="0" lang="en-US" altLang="en-US" sz="1800" b="0" i="0" u="none" strike="noStrike" kern="1200" cap="none" spc="0" normalizeH="0" baseline="0" noProof="0">
              <a:ln>
                <a:noFill/>
              </a:ln>
              <a:solidFill>
                <a:prstClr val="black"/>
              </a:solidFill>
              <a:effectLst/>
              <a:uLnTx/>
              <a:uFillTx/>
              <a:latin typeface="Ubuntu"/>
            </a:endParaRPr>
          </a:p>
        </p:txBody>
      </p:sp>
      <p:pic>
        <p:nvPicPr>
          <p:cNvPr id="13" name="Picture 12">
            <a:extLst>
              <a:ext uri="{FF2B5EF4-FFF2-40B4-BE49-F238E27FC236}">
                <a16:creationId xmlns:a16="http://schemas.microsoft.com/office/drawing/2014/main" id="{AA9E8B64-B13F-0BF7-F0D0-8E796A96B65F}"/>
              </a:ext>
            </a:extLst>
          </p:cNvPr>
          <p:cNvPicPr>
            <a:picLocks noChangeAspect="1"/>
          </p:cNvPicPr>
          <p:nvPr/>
        </p:nvPicPr>
        <p:blipFill>
          <a:blip r:embed="rId2"/>
          <a:stretch>
            <a:fillRect/>
          </a:stretch>
        </p:blipFill>
        <p:spPr>
          <a:xfrm>
            <a:off x="5335751" y="2631617"/>
            <a:ext cx="6525536" cy="3238952"/>
          </a:xfrm>
          <a:prstGeom prst="rect">
            <a:avLst/>
          </a:prstGeom>
        </p:spPr>
      </p:pic>
      <p:sp>
        <p:nvSpPr>
          <p:cNvPr id="14" name="TextBox 13">
            <a:extLst>
              <a:ext uri="{FF2B5EF4-FFF2-40B4-BE49-F238E27FC236}">
                <a16:creationId xmlns:a16="http://schemas.microsoft.com/office/drawing/2014/main" id="{3234F894-5A64-06BB-2D01-09DEDFC8B800}"/>
              </a:ext>
            </a:extLst>
          </p:cNvPr>
          <p:cNvSpPr txBox="1"/>
          <p:nvPr/>
        </p:nvSpPr>
        <p:spPr>
          <a:xfrm>
            <a:off x="5482940" y="5869861"/>
            <a:ext cx="6228812" cy="461665"/>
          </a:xfrm>
          <a:prstGeom prst="rect">
            <a:avLst/>
          </a:prstGeom>
          <a:noFill/>
        </p:spPr>
        <p:txBody>
          <a:bodyPr wrap="square" lIns="91440" tIns="45720" rIns="91440" bIns="45720" rtlCol="0" anchor="t">
            <a:spAutoFit/>
          </a:bodyPr>
          <a:lstStyle/>
          <a:p>
            <a:r>
              <a:rPr lang="en-GB" sz="1200">
                <a:latin typeface="Ubuntu"/>
              </a:rPr>
              <a:t>Source: Annual Population Survey from the Office of National Statistics</a:t>
            </a:r>
          </a:p>
          <a:p>
            <a:r>
              <a:rPr lang="en-GB" sz="1200">
                <a:latin typeface="Ubuntu"/>
              </a:rPr>
              <a:t>Deprivation and the impact on smoking prevalence, England and Wales: (2017 to 2021)</a:t>
            </a:r>
          </a:p>
        </p:txBody>
      </p:sp>
      <p:sp>
        <p:nvSpPr>
          <p:cNvPr id="15" name="TextBox 14">
            <a:extLst>
              <a:ext uri="{FF2B5EF4-FFF2-40B4-BE49-F238E27FC236}">
                <a16:creationId xmlns:a16="http://schemas.microsoft.com/office/drawing/2014/main" id="{EE367C50-6446-03DC-3D74-E470B6AA6C86}"/>
              </a:ext>
            </a:extLst>
          </p:cNvPr>
          <p:cNvSpPr txBox="1"/>
          <p:nvPr/>
        </p:nvSpPr>
        <p:spPr>
          <a:xfrm>
            <a:off x="5121442" y="2460542"/>
            <a:ext cx="7070270" cy="338554"/>
          </a:xfrm>
          <a:prstGeom prst="rect">
            <a:avLst/>
          </a:prstGeom>
          <a:noFill/>
        </p:spPr>
        <p:txBody>
          <a:bodyPr wrap="square" lIns="91440" tIns="45720" rIns="91440" bIns="45720" rtlCol="0" anchor="t">
            <a:spAutoFit/>
          </a:bodyPr>
          <a:lstStyle/>
          <a:p>
            <a:r>
              <a:rPr lang="en-GB" sz="1600" b="1">
                <a:latin typeface="Ubuntu"/>
              </a:rPr>
              <a:t>Distribution of smokers in Wales aged 18 and over by neighbourhood </a:t>
            </a:r>
          </a:p>
        </p:txBody>
      </p:sp>
    </p:spTree>
    <p:extLst>
      <p:ext uri="{BB962C8B-B14F-4D97-AF65-F5344CB8AC3E}">
        <p14:creationId xmlns:p14="http://schemas.microsoft.com/office/powerpoint/2010/main" val="240577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269631" y="979223"/>
            <a:ext cx="9265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Summary </a:t>
            </a:r>
            <a:endParaRPr lang="en-US" sz="2800">
              <a:ea typeface="Calibri"/>
              <a:cs typeface="Calibri"/>
            </a:endParaRPr>
          </a:p>
        </p:txBody>
      </p:sp>
      <p:sp>
        <p:nvSpPr>
          <p:cNvPr id="4" name="TextBox 3">
            <a:extLst>
              <a:ext uri="{FF2B5EF4-FFF2-40B4-BE49-F238E27FC236}">
                <a16:creationId xmlns:a16="http://schemas.microsoft.com/office/drawing/2014/main" id="{B72F5C7F-A480-8592-D2F2-2C8AA2C7CB18}"/>
              </a:ext>
            </a:extLst>
          </p:cNvPr>
          <p:cNvSpPr txBox="1"/>
          <p:nvPr/>
        </p:nvSpPr>
        <p:spPr>
          <a:xfrm>
            <a:off x="269631" y="1502443"/>
            <a:ext cx="6154615"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kern="1200">
                <a:latin typeface="Ubuntu"/>
                <a:ea typeface="+mn-ea"/>
                <a:cs typeface="+mn-cs"/>
              </a:rPr>
              <a:t>Smoking rates in Wales have reached historic lows, with</a:t>
            </a:r>
            <a:r>
              <a:rPr lang="en-GB">
                <a:latin typeface="Ubuntu"/>
              </a:rPr>
              <a:t> low prevalence among children and young people, although just over 1 in 10 adults still smoke</a:t>
            </a:r>
            <a:r>
              <a:rPr lang="en-GB" sz="1800" kern="1200">
                <a:latin typeface="Ubuntu"/>
                <a:ea typeface="+mn-ea"/>
                <a:cs typeface="+mn-cs"/>
              </a:rPr>
              <a:t>. </a:t>
            </a:r>
          </a:p>
          <a:p>
            <a:pPr marL="0" algn="l" rtl="0"/>
            <a:endParaRPr lang="en-GB"/>
          </a:p>
          <a:p>
            <a:pPr marL="0" algn="l" rtl="0"/>
            <a:r>
              <a:rPr lang="en-GB" sz="1800" kern="1200">
                <a:solidFill>
                  <a:schemeClr val="tx1"/>
                </a:solidFill>
                <a:latin typeface="Ubuntu"/>
                <a:ea typeface="+mn-ea"/>
                <a:cs typeface="+mn-cs"/>
              </a:rPr>
              <a:t>Long-term trends show a substantial and continuing decline in smoking across all age groups. However, smoking remains a major cause of preventable illness and death, contributing to over 10% of deaths and significant pressure on health services each year. </a:t>
            </a:r>
          </a:p>
          <a:p>
            <a:pPr marL="0" algn="l" rtl="0"/>
            <a:endParaRPr lang="en-GB"/>
          </a:p>
          <a:p>
            <a:pPr marL="0" algn="l" rtl="0"/>
            <a:r>
              <a:rPr lang="en-GB" sz="1800" kern="1200">
                <a:solidFill>
                  <a:schemeClr val="tx1"/>
                </a:solidFill>
                <a:latin typeface="Ubuntu"/>
                <a:ea typeface="+mn-ea"/>
                <a:cs typeface="+mn-cs"/>
              </a:rPr>
              <a:t>The burden of smoking is not evenly distributed, with rates and health impacts markedly higher in more deprived communities. While progress has been strong, reducing inequalities and supporting smokers in disadvantaged groups, as well as initiatives to prevent uptake of smoking, remains critical to achieving further reductions in harm.</a:t>
            </a:r>
          </a:p>
          <a:p>
            <a:pPr algn="ctr"/>
            <a:endParaRPr lang="en-US"/>
          </a:p>
        </p:txBody>
      </p:sp>
      <p:pic>
        <p:nvPicPr>
          <p:cNvPr id="5" name="Picture 2" descr="Summary Report Illustrations - Free Download in SVG, PNG">
            <a:extLst>
              <a:ext uri="{FF2B5EF4-FFF2-40B4-BE49-F238E27FC236}">
                <a16:creationId xmlns:a16="http://schemas.microsoft.com/office/drawing/2014/main" id="{F2C1BB5D-BFA3-8405-4887-5A064514B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062" y="1813589"/>
            <a:ext cx="428625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05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221210"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References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152028" y="1760081"/>
            <a:ext cx="9945179" cy="3970318"/>
          </a:xfrm>
          <a:prstGeom prst="rect">
            <a:avLst/>
          </a:prstGeom>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took references from the following:</a:t>
            </a:r>
          </a:p>
          <a:p>
            <a:endParaRPr lang="en-US">
              <a:latin typeface="Ubuntu"/>
              <a:ea typeface="Calibri"/>
              <a:cs typeface="Calibri"/>
            </a:endParaRPr>
          </a:p>
          <a:p>
            <a:r>
              <a:rPr lang="en-GB">
                <a:solidFill>
                  <a:schemeClr val="accent1">
                    <a:lumMod val="76000"/>
                  </a:schemeClr>
                </a:solidFill>
                <a:latin typeface="Ubuntu"/>
                <a:ea typeface="Calibri"/>
                <a:cs typeface="Calibri"/>
                <a:hlinkClick r:id="rId2">
                  <a:extLst>
                    <a:ext uri="{A12FA001-AC4F-418D-AE19-62706E023703}">
                      <ahyp:hlinkClr xmlns:ahyp="http://schemas.microsoft.com/office/drawing/2018/hyperlinkcolor" val="tx"/>
                    </a:ext>
                  </a:extLst>
                </a:hlinkClick>
              </a:rPr>
              <a:t>National Survey for Wales headline results: April 2024 to March 2025 [HTML] | GOV.WALES</a:t>
            </a:r>
            <a:r>
              <a:rPr lang="en-GB">
                <a:latin typeface="Ubuntu"/>
                <a:ea typeface="Calibri"/>
                <a:cs typeface="Calibri"/>
              </a:rPr>
              <a:t> </a:t>
            </a:r>
            <a:endParaRPr lang="en-US">
              <a:latin typeface="Ubuntu"/>
            </a:endParaRPr>
          </a:p>
          <a:p>
            <a:endParaRPr lang="en-GB">
              <a:solidFill>
                <a:srgbClr val="000000"/>
              </a:solidFill>
              <a:latin typeface="Ubuntu"/>
              <a:ea typeface="Calibri"/>
              <a:cs typeface="Calibri"/>
            </a:endParaRPr>
          </a:p>
          <a:p>
            <a:r>
              <a:rPr lang="en-US">
                <a:solidFill>
                  <a:srgbClr val="0000EE"/>
                </a:solidFill>
                <a:highlight>
                  <a:srgbClr val="FFFFFF"/>
                </a:highlight>
                <a:latin typeface="Ubuntu"/>
                <a:ea typeface="Calibri"/>
                <a:cs typeface="Segoe UI"/>
                <a:hlinkClick r:id="rId3"/>
              </a:rPr>
              <a:t>https://phw.nhs.wales/news/over-10-percent-of-deaths-in-wales-due-to-smoking/</a:t>
            </a:r>
            <a:r>
              <a:rPr lang="en-US">
                <a:solidFill>
                  <a:srgbClr val="333333"/>
                </a:solidFill>
                <a:highlight>
                  <a:srgbClr val="FFFFFF"/>
                </a:highlight>
                <a:latin typeface="Ubuntu"/>
                <a:ea typeface="Calibri"/>
                <a:cs typeface="Segoe UI"/>
              </a:rPr>
              <a:t> </a:t>
            </a:r>
            <a:endParaRPr lang="en-US">
              <a:solidFill>
                <a:srgbClr val="333333"/>
              </a:solidFill>
              <a:highlight>
                <a:srgbClr val="FFFFFF"/>
              </a:highlight>
              <a:latin typeface="Ubuntu"/>
              <a:cs typeface="Segoe UI"/>
            </a:endParaRPr>
          </a:p>
          <a:p>
            <a:endParaRPr lang="en-US">
              <a:solidFill>
                <a:srgbClr val="333333"/>
              </a:solidFill>
              <a:highlight>
                <a:srgbClr val="FFFFFF"/>
              </a:highlight>
              <a:latin typeface="Ubuntu"/>
              <a:ea typeface="Calibri"/>
              <a:cs typeface="Segoe UI"/>
            </a:endParaRPr>
          </a:p>
          <a:p>
            <a:r>
              <a:rPr lang="en-US">
                <a:latin typeface="Ubuntu"/>
                <a:ea typeface="Calibri"/>
                <a:cs typeface="Calibri"/>
                <a:hlinkClick r:id="rId4"/>
              </a:rPr>
              <a:t>https://publichealthnetwork.cymru/over-10-percent-of-deaths-in-wales-due-to-smoking/</a:t>
            </a:r>
            <a:r>
              <a:rPr lang="en-US">
                <a:latin typeface="Ubuntu"/>
                <a:ea typeface="Calibri"/>
                <a:cs typeface="Calibri"/>
              </a:rPr>
              <a:t> </a:t>
            </a:r>
          </a:p>
          <a:p>
            <a:r>
              <a:rPr kumimoji="0" lang="en-US" altLang="en-US" sz="1800" b="0" i="0" u="none" strike="noStrike" kern="1200" cap="none" spc="0" normalizeH="0" baseline="0" noProof="0">
                <a:ln>
                  <a:noFill/>
                </a:ln>
                <a:solidFill>
                  <a:schemeClr val="accent1">
                    <a:lumMod val="76000"/>
                  </a:schemeClr>
                </a:solidFill>
                <a:effectLst/>
                <a:uLnTx/>
                <a:uFillTx/>
                <a:latin typeface="Ubuntu"/>
                <a:cs typeface="Arial"/>
                <a:hlinkClick r:id="rId5">
                  <a:extLst>
                    <a:ext uri="{A12FA001-AC4F-418D-AE19-62706E023703}">
                      <ahyp:hlinkClr xmlns:ahyp="http://schemas.microsoft.com/office/drawing/2018/hyperlinkcolor" val="tx"/>
                    </a:ext>
                  </a:extLst>
                </a:hlinkClick>
              </a:rPr>
              <a:t>Action on Smoking and Health</a:t>
            </a:r>
            <a:r>
              <a:rPr lang="en-US" altLang="en-US">
                <a:solidFill>
                  <a:schemeClr val="accent1">
                    <a:lumMod val="76000"/>
                  </a:schemeClr>
                </a:solidFill>
                <a:latin typeface="Ubuntu"/>
                <a:cs typeface="Arial"/>
              </a:rPr>
              <a:t> </a:t>
            </a:r>
            <a:endParaRPr lang="en-US" altLang="en-US" sz="1800" b="0" i="0" u="none" strike="noStrike" kern="1200" cap="none" spc="0" normalizeH="0" baseline="0" noProof="0">
              <a:ln>
                <a:noFill/>
              </a:ln>
              <a:solidFill>
                <a:schemeClr val="accent1">
                  <a:lumMod val="76000"/>
                </a:schemeClr>
              </a:solidFill>
              <a:effectLst/>
              <a:uLnTx/>
              <a:uFillTx/>
              <a:latin typeface="Ubuntu"/>
              <a:cs typeface="Arial"/>
            </a:endParaRPr>
          </a:p>
          <a:p>
            <a:endParaRPr lang="en-US" altLang="en-US">
              <a:solidFill>
                <a:schemeClr val="accent1">
                  <a:lumMod val="76000"/>
                </a:schemeClr>
              </a:solidFill>
              <a:latin typeface="Ubuntu"/>
              <a:ea typeface="+mn-lt"/>
              <a:cs typeface="Arial"/>
            </a:endParaRPr>
          </a:p>
          <a:p>
            <a:r>
              <a:rPr lang="en-US">
                <a:solidFill>
                  <a:schemeClr val="accent1">
                    <a:lumMod val="76000"/>
                  </a:schemeClr>
                </a:solidFill>
                <a:latin typeface="Ubuntu"/>
                <a:ea typeface="+mn-lt"/>
                <a:cs typeface="+mn-lt"/>
                <a:hlinkClick r:id="rId6">
                  <a:extLst>
                    <a:ext uri="{A12FA001-AC4F-418D-AE19-62706E023703}">
                      <ahyp:hlinkClr xmlns:ahyp="http://schemas.microsoft.com/office/drawing/2018/hyperlinkcolor" val="tx"/>
                    </a:ext>
                  </a:extLst>
                </a:hlinkClick>
              </a:rPr>
              <a:t>https://www.ons.gov.uk/peoplepopulationandcommunity/healthandsocialcare/drugusealcoholandsmoking/bulletins/deprivationandtheimpactonsmokingprevalenceenglandandwales/2017to2021</a:t>
            </a:r>
            <a:r>
              <a:rPr lang="en-US">
                <a:solidFill>
                  <a:schemeClr val="accent1">
                    <a:lumMod val="76000"/>
                  </a:schemeClr>
                </a:solidFill>
                <a:latin typeface="Ubuntu"/>
                <a:ea typeface="+mn-lt"/>
                <a:cs typeface="+mn-lt"/>
              </a:rPr>
              <a:t> </a:t>
            </a:r>
            <a:endParaRPr lang="en-US">
              <a:solidFill>
                <a:schemeClr val="accent1">
                  <a:lumMod val="76000"/>
                </a:schemeClr>
              </a:solidFill>
              <a:latin typeface="Ubuntu"/>
            </a:endParaRPr>
          </a:p>
          <a:p>
            <a:endParaRPr lang="en-US">
              <a:latin typeface="Ubuntu"/>
              <a:ea typeface="Calibri"/>
              <a:cs typeface="Calibri"/>
            </a:endParaRPr>
          </a:p>
          <a:p>
            <a:endParaRPr lang="en-US">
              <a:latin typeface="Ubuntu"/>
              <a:ea typeface="Calibri"/>
              <a:cs typeface="Calibri"/>
            </a:endParaRPr>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Props1.xml><?xml version="1.0" encoding="utf-8"?>
<ds:datastoreItem xmlns:ds="http://schemas.openxmlformats.org/officeDocument/2006/customXml" ds:itemID="{0241DD4A-E578-4B44-A519-1266F7C28CDB}">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772CF89-D81E-4226-8067-2255C6B4F3C3}">
  <ds:schemaRefs>
    <ds:schemaRef ds:uri="http://schemas.microsoft.com/sharepoint/v3/contenttype/forms"/>
  </ds:schemaRefs>
</ds:datastoreItem>
</file>

<file path=customXml/itemProps3.xml><?xml version="1.0" encoding="utf-8"?>
<ds:datastoreItem xmlns:ds="http://schemas.openxmlformats.org/officeDocument/2006/customXml" ds:itemID="{D786DA86-E1FB-44EE-B0F0-78AE5479C1BE}">
  <ds:schemaRefs>
    <ds:schemaRef ds:uri="bbd7921a-042b-4eb0-b7a0-a3fc5587e9ac"/>
    <ds:schemaRef ds:uri="d6550f9a-f14e-418b-a53a-e888529f43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revision>64</cp:revision>
  <dcterms:created xsi:type="dcterms:W3CDTF">2024-01-29T16:09:21Z</dcterms:created>
  <dcterms:modified xsi:type="dcterms:W3CDTF">2026-09-16T11:31:45Z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