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</p:sldMasterIdLst>
  <p:notesMasterIdLst>
    <p:notesMasterId r:id="rId15"/>
  </p:notesMasterIdLst>
  <p:sldIdLst>
    <p:sldId id="314" r:id="rId5"/>
    <p:sldId id="315" r:id="rId6"/>
    <p:sldId id="326" r:id="rId7"/>
    <p:sldId id="286" r:id="rId8"/>
    <p:sldId id="327" r:id="rId9"/>
    <p:sldId id="322" r:id="rId10"/>
    <p:sldId id="328" r:id="rId11"/>
    <p:sldId id="323" r:id="rId12"/>
    <p:sldId id="289" r:id="rId13"/>
    <p:sldId id="310" r:id="rId14"/>
  </p:sldIdLst>
  <p:sldSz cx="12192000" cy="6858000"/>
  <p:notesSz cx="6858000" cy="9144000"/>
  <p:defaultTextStyle>
    <a:defPPr rtl="0">
      <a:defRPr lang="cy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6A0B2B-E484-B3E6-4D87-696A63D8C100}" name="Alexa Gainsbury (Public Health Wales - No. 2 Capital Quarter)" initials="AQ" userId="S::alexa.gainsbury@wales.nhs.uk::c5186529-ff50-472f-a883-baa2f4f2271c" providerId="AD"/>
  <p188:author id="{F95C8337-EE5E-75FD-1769-61102AA6FA7A}" name="Mary-Ann McKibben (Public Health Wales - No. 2 Capital Quarter)" initials="MQ" userId="S::mary-ann.mckibben@wales.nhs.uk::35459770-b51a-4e1a-abfa-0a28574af725" providerId="AD"/>
  <p188:author id="{08B1E03E-4DCC-1CAC-3AE4-1F29E517C8F7}" name="Sophie Flood (Public Health Wales - Matrix House)" initials="SF" userId="S::Sophie.Flood@wales.nhs.uk::f1b68508-ff1d-4a78-a875-f6aa95017de1" providerId="AD"/>
  <p188:author id="{6587167B-AB0A-1FD3-96B8-990F783EA243}" name="Alexa Gainsbury (Public Health Wales - No. 2 Capital Quarter)" initials="" userId="S::Alexa.Gainsbury@wales.nhs.uk::c5186529-ff50-472f-a883-baa2f4f2271c" providerId="AD"/>
  <p188:author id="{5A994FA8-9F88-B734-D575-CD153A46D4F4}" name="Anthony Priest (Public Health Wales - No. 2 Capital Quarter)" initials="" userId="S::Anthony.Priest2@wales.nhs.uk::46692481-554a-429c-bc03-d4cca9c03c2b" providerId="AD"/>
  <p188:author id="{311702CD-2FE8-6362-4115-878685D0A7F7}" name="Leanne Small (Public Health Wales - No. 2 Capital Quarter)" initials="LQ" userId="S::leanne.small@wales.nhs.uk::d76cf426-005f-434f-ac47-a5eb582e600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88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33C5D82-122C-8E42-B3D6-67347C6BA6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BF1F24-30D7-5740-9F64-AE7FBFFC8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458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8E0ED43-A537-75F8-3B40-FACDD890427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8CC64B-142E-58F7-6B3F-B0517A3CF1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771899" y="0"/>
            <a:ext cx="8420101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9EEEC7A5-BEBE-218F-2CA7-7C15F21B03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710836"/>
            <a:ext cx="5432425" cy="726622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36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Presentation Title</a:t>
            </a:r>
            <a:endParaRPr lang="en-US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DD23FB2A-DF5E-3AF2-38DF-C7DF865515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3387964"/>
            <a:ext cx="5432425" cy="45311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>
              <a:buNone/>
              <a:defRPr sz="22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Subtitle</a:t>
            </a:r>
            <a:endParaRPr lang="en-US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DCCB7028-9028-5AAA-F266-1BA4C1BB37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4204682"/>
            <a:ext cx="5432425" cy="45311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Date</a:t>
            </a:r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A2F69A33-999F-7261-9535-B2A9E2043E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33272"/>
            <a:ext cx="5718175" cy="6191457"/>
          </a:xfrm>
          <a:prstGeom prst="roundRect">
            <a:avLst>
              <a:gd name="adj" fmla="val 2233"/>
            </a:avLst>
          </a:prstGeom>
        </p:spPr>
        <p:txBody>
          <a:bodyPr rtlCol="0"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95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A89E4-01F1-D603-91B2-5BD4E9CB45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3AC217-C30D-89C1-4460-322363FEBF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710836"/>
            <a:ext cx="6327775" cy="726622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36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Presentation Title</a:t>
            </a:r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6D54DB3-E380-84BD-93B3-8BA649F37B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3387964"/>
            <a:ext cx="6327775" cy="45311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>
              <a:buNone/>
              <a:defRPr sz="22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Subtitle</a:t>
            </a:r>
            <a:endParaRPr lang="en-US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13832E92-EF7C-04E7-8DBD-C53D35568A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4204682"/>
            <a:ext cx="6327775" cy="45311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95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Text only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Chapter title goes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98EFCF-C246-005C-498D-271681A00F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59749" y="2620284"/>
            <a:ext cx="3527372" cy="3968293"/>
          </a:xfrm>
          <a:prstGeom prst="rect">
            <a:avLst/>
          </a:prstGeom>
        </p:spPr>
      </p:pic>
      <p:pic>
        <p:nvPicPr>
          <p:cNvPr id="4" name="Picture 3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4A6CD33D-CE15-C6EA-E9D7-A276F96458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25437" t="2543" r="5912" b="3059"/>
          <a:stretch/>
        </p:blipFill>
        <p:spPr>
          <a:xfrm rot="5400000">
            <a:off x="6649025" y="-657741"/>
            <a:ext cx="2405273" cy="3720755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0E5CFCF9-4FEA-684C-9249-6CB4258FF9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Main Title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1D7A6BE0-A3A3-00EF-966D-ED9E9646A8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Subtitle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3DC193FF-EE37-7665-A88F-6D82E3E41B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6710362" cy="2319337"/>
          </a:xfrm>
          <a:prstGeom prst="rect">
            <a:avLst/>
          </a:prstGeom>
          <a:ln>
            <a:noFill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138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. tex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een curved object on a black background&#10;&#10;Description automatically generated">
            <a:extLst>
              <a:ext uri="{FF2B5EF4-FFF2-40B4-BE49-F238E27FC236}">
                <a16:creationId xmlns:a16="http://schemas.microsoft.com/office/drawing/2014/main" id="{5BE47017-229C-E9B0-9136-346518C971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170" b="50222"/>
          <a:stretch/>
        </p:blipFill>
        <p:spPr>
          <a:xfrm>
            <a:off x="8678735" y="4849885"/>
            <a:ext cx="3113591" cy="20081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Chapter title goes here</a:t>
            </a:r>
          </a:p>
        </p:txBody>
      </p:sp>
      <p:pic>
        <p:nvPicPr>
          <p:cNvPr id="8" name="Picture 7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0FAC1D26-CC7D-E97A-3F21-2D75E28C94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1058" t="2107" r="2991" b="47971"/>
          <a:stretch/>
        </p:blipFill>
        <p:spPr>
          <a:xfrm rot="10800000" flipH="1">
            <a:off x="4995863" y="0"/>
            <a:ext cx="3011357" cy="1967696"/>
          </a:xfrm>
          <a:prstGeom prst="rect">
            <a:avLst/>
          </a:prstGeom>
        </p:spPr>
      </p:pic>
      <p:sp>
        <p:nvSpPr>
          <p:cNvPr id="3" name="Text Placeholder 19">
            <a:extLst>
              <a:ext uri="{FF2B5EF4-FFF2-40B4-BE49-F238E27FC236}">
                <a16:creationId xmlns:a16="http://schemas.microsoft.com/office/drawing/2014/main" id="{F32C9CDA-6E98-BDBB-22CC-3331CBEB2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6081" y="2925582"/>
            <a:ext cx="5020807" cy="2319337"/>
          </a:xfrm>
          <a:prstGeom prst="rect">
            <a:avLst/>
          </a:prstGeom>
          <a:ln>
            <a:noFill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CB3808F5-2977-2430-671D-201C708FDA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Main Title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631F4810-3655-6AC4-612B-0F5ED1F823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Subtitle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1E2E994-007A-4BF6-1A75-386E1DE02E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5266653" cy="2319337"/>
          </a:xfrm>
          <a:prstGeom prst="rect">
            <a:avLst/>
          </a:prstGeom>
          <a:ln>
            <a:noFill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03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A89E4-01F1-D603-91B2-5BD4E9CB45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EFD7FFEF-DD76-C8F1-63F4-63C982059D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3065689"/>
            <a:ext cx="6327775" cy="726622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None/>
              <a:defRPr sz="36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Divider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468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17E004D3-DBCA-1C37-97A3-960F3197F9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33272"/>
            <a:ext cx="5718175" cy="6191457"/>
          </a:xfrm>
          <a:prstGeom prst="roundRect">
            <a:avLst>
              <a:gd name="adj" fmla="val 2233"/>
            </a:avLst>
          </a:prstGeom>
        </p:spPr>
        <p:txBody>
          <a:bodyPr rtlCol="0"/>
          <a:lstStyle/>
          <a:p>
            <a:pPr rtl="0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AEBD5D-6322-B406-0D4B-2DC1049317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DC72F6-8F17-9EF3-5DE2-AD7D14DDFBB4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ADEB40E7-645B-EFDF-08C9-EF3FCF11D1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Chapter title goes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F444B3-DCDC-AEAE-C9E4-7E25D26EE1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34365"/>
          <a:stretch/>
        </p:blipFill>
        <p:spPr>
          <a:xfrm rot="10800000">
            <a:off x="5464465" y="-1"/>
            <a:ext cx="3010823" cy="2223164"/>
          </a:xfrm>
          <a:prstGeom prst="rect">
            <a:avLst/>
          </a:prstGeom>
        </p:spPr>
      </p:pic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D35E72E3-FB2A-CE9B-8A97-5095BD60FD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Main Title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64FA1C60-516A-E812-0696-9110D645B8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Subtitle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98BB7B6D-035A-422E-9B5C-4C0B73E961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5279491" cy="2319337"/>
          </a:xfrm>
          <a:prstGeom prst="rect">
            <a:avLst/>
          </a:prstGeom>
          <a:ln>
            <a:noFill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38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AEBD5D-6322-B406-0D4B-2DC1049317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DC72F6-8F17-9EF3-5DE2-AD7D14DDFBB4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</p:spTree>
    <p:extLst>
      <p:ext uri="{BB962C8B-B14F-4D97-AF65-F5344CB8AC3E}">
        <p14:creationId xmlns:p14="http://schemas.microsoft.com/office/powerpoint/2010/main" val="352041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EC966F-C3A2-10A4-74A3-25D0347C51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0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40293FF-3E51-2EB7-6DBB-A815093091B2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480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E04A0E-7116-D43A-EF7E-9E7B920E93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E1D216-83C4-383F-5127-29C1F1C984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2B3495-9D10-4CA2-AB77-C01FF170FF10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9D15ADB2-ED3A-0348-BADB-D21C55C9FA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Thank you </a:t>
            </a:r>
            <a:br>
              <a:rPr lang="en-GB"/>
            </a:br>
            <a:r>
              <a:rPr lang="cy"/>
              <a:t>for listening.</a:t>
            </a:r>
            <a:endParaRPr lang="en-US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2ACCC9AE-D598-DAC1-8F65-F73D0EE594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32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A89E4-01F1-D603-91B2-5BD4E9CB45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EBD4023A-5511-58D4-11BC-1B17DA73A0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Thank you </a:t>
            </a:r>
            <a:br>
              <a:rPr lang="en-GB"/>
            </a:br>
            <a:r>
              <a:rPr lang="cy"/>
              <a:t>for listening.</a:t>
            </a:r>
            <a:endParaRPr lang="en-US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94579856-9FB6-8DA6-9886-277F1B8743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74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A02B95-454C-436A-2495-4BD8989920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E66055-0316-3311-FD19-CCA64B9377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443EDF-457C-1F18-EF76-CFD02BB19358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E4047BBA-C9F9-8630-437C-D87D9ED7D9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Thank you </a:t>
            </a:r>
            <a:br>
              <a:rPr lang="en-GB"/>
            </a:br>
            <a:r>
              <a:rPr lang="cy"/>
              <a:t>for listening.</a:t>
            </a:r>
            <a:endParaRPr lang="en-US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FC7BFF3C-A959-AC30-52EA-3320FA2A05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4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986317-7467-DE3F-6C0B-DD058A986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cy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3CBCA-3BED-A47C-B4C8-D30F0AB68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8CC687-9ECD-F6E3-5184-EFAF7E46FB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rtl="0"/>
            <a:fld id="{84E63EC1-32C7-C148-9B23-6C189CE1C2B7}" type="datetimeFigureOut">
              <a:rPr lang="en-US" smtClean="0"/>
              <a:pPr rtl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2B47E-A058-0DAF-B59E-CC2E267BD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rt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73786-2D0C-15B4-1EB1-4F191CCD81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rtl="0"/>
            <a:fld id="{1A6076B7-25FF-134B-B2FE-8DDBCA4A7B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55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50" r:id="rId2"/>
    <p:sldLayoutId id="2147483655" r:id="rId3"/>
    <p:sldLayoutId id="2147483660" r:id="rId4"/>
    <p:sldLayoutId id="2147483670" r:id="rId5"/>
    <p:sldLayoutId id="2147483665" r:id="rId6"/>
    <p:sldLayoutId id="2147483698" r:id="rId7"/>
    <p:sldLayoutId id="2147483693" r:id="rId8"/>
    <p:sldLayoutId id="2147483694" r:id="rId9"/>
    <p:sldLayoutId id="2147483702" r:id="rId10"/>
    <p:sldLayoutId id="2147483703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an247.org.uk/cy/hafan/" TargetMode="External"/><Relationship Id="rId2" Type="http://schemas.openxmlformats.org/officeDocument/2006/relationships/hyperlink" Target="https://helpafiistopio.cymru/?_gl=1%2Aodqkzv%2A_gcl_au%2ANDkzMTAzMTE2LjE3ODMzMzAzNzQ.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FD1B2-43EC-31A1-56FC-9807F0ECD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3B3AF5-7F06-1CDF-C5C2-4B253B6920F4}"/>
              </a:ext>
            </a:extLst>
          </p:cNvPr>
          <p:cNvSpPr txBox="1"/>
          <p:nvPr/>
        </p:nvSpPr>
        <p:spPr>
          <a:xfrm>
            <a:off x="136411" y="1792609"/>
            <a:ext cx="12055589" cy="26930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 sz="1900">
                <a:latin typeface="Ubuntu" panose="020B0504030602030204" pitchFamily="34" charset="0"/>
              </a:rPr>
              <a:t>Mae'r gweithgaredd hwn yn cysylltu â'r Banciau Gwybodaeth canlynol: </a:t>
            </a:r>
          </a:p>
          <a:p>
            <a:pPr marL="342900" indent="-342900" rtl="0">
              <a:buFont typeface="Arial"/>
              <a:buChar char="•"/>
            </a:pPr>
            <a:r>
              <a:rPr lang="cy" sz="1900">
                <a:solidFill>
                  <a:srgbClr val="103D68"/>
                </a:solidFill>
                <a:latin typeface="Ubuntu" panose="020B0504030602030204" pitchFamily="34" charset="0"/>
              </a:rPr>
              <a:t>Effeithiau a risgiau tybaco a nicotin ar iechyd – yr effeithiau corfforol, meddyliol a hirdymor ar iechyd </a:t>
            </a:r>
          </a:p>
          <a:p>
            <a:pPr marL="342900" indent="-342900" rtl="0">
              <a:buFont typeface="Arial"/>
              <a:buChar char="•"/>
            </a:pPr>
            <a:r>
              <a:rPr lang="cy" sz="1900">
                <a:solidFill>
                  <a:schemeClr val="accent1">
                    <a:lumMod val="75000"/>
                  </a:schemeClr>
                </a:solidFill>
                <a:latin typeface="Ubuntu" panose="020B0504030602030204" pitchFamily="34" charset="0"/>
              </a:rPr>
              <a:t>Sut Mae Defnyddio Tybaco a Nicotin yn Effeithio ar Eich Lles Emosiynol a Meddyliol</a:t>
            </a:r>
          </a:p>
          <a:p>
            <a:pPr marL="342900" indent="-342900" rtl="0">
              <a:buFont typeface="Arial"/>
              <a:buChar char="•"/>
            </a:pPr>
            <a:r>
              <a:rPr lang="cy" sz="1900">
                <a:solidFill>
                  <a:schemeClr val="accent1">
                    <a:lumMod val="75000"/>
                  </a:schemeClr>
                </a:solidFill>
                <a:latin typeface="Ubuntu" panose="020B0504030602030204" pitchFamily="34" charset="0"/>
              </a:rPr>
              <a:t>Sut Mae Defnyddio Tybaco a Nicotin yn Effeithio ar Eich Lles Corfforol</a:t>
            </a:r>
          </a:p>
          <a:p>
            <a:pPr marL="342900" indent="-342900" rtl="0">
              <a:buFont typeface="Arial"/>
              <a:buChar char="•"/>
            </a:pPr>
            <a:r>
              <a:rPr lang="cy" sz="1900">
                <a:solidFill>
                  <a:schemeClr val="accent1">
                    <a:lumMod val="75000"/>
                  </a:schemeClr>
                </a:solidFill>
                <a:latin typeface="Ubuntu" panose="020B0504030602030204" pitchFamily="34" charset="0"/>
              </a:rPr>
              <a:t>Ymddygiad, dewis a dylanwad</a:t>
            </a:r>
          </a:p>
          <a:p>
            <a:pPr marL="342900" indent="-342900" rtl="0">
              <a:buFont typeface="Arial"/>
              <a:buChar char="•"/>
            </a:pPr>
            <a:r>
              <a:rPr lang="cy" sz="1900">
                <a:solidFill>
                  <a:schemeClr val="accent1">
                    <a:lumMod val="75000"/>
                  </a:schemeClr>
                </a:solidFill>
                <a:latin typeface="Ubuntu" panose="020B0504030602030204" pitchFamily="34" charset="0"/>
                <a:ea typeface="Calibri" panose="020F0502020204030204"/>
                <a:cs typeface="Calibri" panose="020F0502020204030204"/>
              </a:rPr>
              <a:t>Deddfau, rheoliadau a dylanwad y diwydiant</a:t>
            </a:r>
          </a:p>
          <a:p>
            <a:pPr marL="342900" indent="-342900" rtl="0">
              <a:buFont typeface="Arial"/>
              <a:buChar char="•"/>
            </a:pPr>
            <a:endParaRPr lang="en-US" sz="1900">
              <a:solidFill>
                <a:schemeClr val="accent1">
                  <a:lumMod val="75000"/>
                </a:schemeClr>
              </a:solidFill>
              <a:latin typeface="Ubuntu" panose="020B0504030602030204" pitchFamily="34" charset="0"/>
              <a:ea typeface="Calibri" panose="020F0502020204030204"/>
              <a:cs typeface="Calibri" panose="020F0502020204030204"/>
            </a:endParaRPr>
          </a:p>
          <a:p>
            <a:pPr rtl="0"/>
            <a:endParaRPr lang="en-US">
              <a:latin typeface="Aptos"/>
            </a:endParaRPr>
          </a:p>
          <a:p>
            <a:pPr marL="228600" indent="-228600" rtl="0"/>
            <a:endParaRPr lang="en-GB">
              <a:latin typeface="Ubuntu"/>
              <a:ea typeface="Calibri"/>
              <a:cs typeface="Calibri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5E8D59AB-3C2C-0D61-13A4-26FB062F0FB8}"/>
              </a:ext>
            </a:extLst>
          </p:cNvPr>
          <p:cNvSpPr txBox="1">
            <a:spLocks/>
          </p:cNvSpPr>
          <p:nvPr/>
        </p:nvSpPr>
        <p:spPr>
          <a:xfrm>
            <a:off x="136410" y="991282"/>
            <a:ext cx="12055589" cy="942841"/>
          </a:xfrm>
          <a:prstGeom prst="rect">
            <a:avLst/>
          </a:prstGeom>
        </p:spPr>
        <p:txBody>
          <a:bodyPr lIns="91440" tIns="45720" rIns="91440" bIns="45720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" sz="3600" b="1" dirty="0"/>
              <a:t>Cenhedlaeth Ddi-fwg: Beth Mae'n ei Olygu i Chi?</a:t>
            </a:r>
            <a:endParaRPr lang="en-GB" sz="3600" dirty="0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65A3C853-7A00-6503-BE6E-8333E2665148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dirty="0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 dirty="0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1627D3E-B06D-F59C-EAB5-3DD788E5196A}"/>
              </a:ext>
            </a:extLst>
          </p:cNvPr>
          <p:cNvGraphicFramePr>
            <a:graphicFrameLocks noGrp="1"/>
          </p:cNvGraphicFramePr>
          <p:nvPr/>
        </p:nvGraphicFramePr>
        <p:xfrm>
          <a:off x="93595" y="3919932"/>
          <a:ext cx="11996429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0603">
                  <a:extLst>
                    <a:ext uri="{9D8B030D-6E8A-4147-A177-3AD203B41FA5}">
                      <a16:colId xmlns:a16="http://schemas.microsoft.com/office/drawing/2014/main" val="4270850206"/>
                    </a:ext>
                  </a:extLst>
                </a:gridCol>
                <a:gridCol w="2302807">
                  <a:extLst>
                    <a:ext uri="{9D8B030D-6E8A-4147-A177-3AD203B41FA5}">
                      <a16:colId xmlns:a16="http://schemas.microsoft.com/office/drawing/2014/main" val="2021095819"/>
                    </a:ext>
                  </a:extLst>
                </a:gridCol>
                <a:gridCol w="2437279">
                  <a:extLst>
                    <a:ext uri="{9D8B030D-6E8A-4147-A177-3AD203B41FA5}">
                      <a16:colId xmlns:a16="http://schemas.microsoft.com/office/drawing/2014/main" val="3723673179"/>
                    </a:ext>
                  </a:extLst>
                </a:gridCol>
                <a:gridCol w="2526914">
                  <a:extLst>
                    <a:ext uri="{9D8B030D-6E8A-4147-A177-3AD203B41FA5}">
                      <a16:colId xmlns:a16="http://schemas.microsoft.com/office/drawing/2014/main" val="1260354662"/>
                    </a:ext>
                  </a:extLst>
                </a:gridCol>
                <a:gridCol w="2378826">
                  <a:extLst>
                    <a:ext uri="{9D8B030D-6E8A-4147-A177-3AD203B41FA5}">
                      <a16:colId xmlns:a16="http://schemas.microsoft.com/office/drawing/2014/main" val="407647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rtl="0"/>
                      <a:r>
                        <a:rPr lang="cy" dirty="0" err="1"/>
                        <a:t>Disgrifiadau</a:t>
                      </a:r>
                      <a:r>
                        <a:rPr lang="cy" dirty="0"/>
                        <a:t> </a:t>
                      </a:r>
                      <a:r>
                        <a:rPr lang="cy" dirty="0" err="1"/>
                        <a:t>Dysgu</a:t>
                      </a:r>
                      <a:r>
                        <a:rPr lang="cy" dirty="0"/>
                        <a:t> Iechyd a </a:t>
                      </a:r>
                      <a:r>
                        <a:rPr lang="cy" dirty="0" err="1"/>
                        <a:t>Lles</a:t>
                      </a:r>
                      <a:r>
                        <a:rPr lang="cy" dirty="0"/>
                        <a:t> </a:t>
                      </a:r>
                      <a:r>
                        <a:rPr lang="cy" dirty="0" err="1"/>
                        <a:t>posibl</a:t>
                      </a:r>
                      <a:r>
                        <a:rPr lang="cy" dirty="0"/>
                        <a:t>:</a:t>
                      </a:r>
                    </a:p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Mae </a:t>
                      </a:r>
                      <a:r>
                        <a:rPr lang="en-US" sz="1800" b="1" i="0" u="none" strike="noStrike" noProof="0" dirty="0" err="1">
                          <a:solidFill>
                            <a:srgbClr val="FFFFFF"/>
                          </a:solidFill>
                          <a:latin typeface="Aptos"/>
                        </a:rPr>
                        <a:t>datblygu</a:t>
                      </a: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 iechyd a </a:t>
                      </a:r>
                      <a:r>
                        <a:rPr lang="en-US" sz="1800" b="1" i="0" u="none" strike="noStrike" noProof="0" dirty="0" err="1">
                          <a:solidFill>
                            <a:srgbClr val="FFFFFF"/>
                          </a:solidFill>
                          <a:latin typeface="Aptos"/>
                        </a:rPr>
                        <a:t>lles</a:t>
                      </a: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 y </a:t>
                      </a:r>
                      <a:r>
                        <a:rPr lang="en-US" sz="1800" b="1" i="0" u="none" strike="noStrike" noProof="0" dirty="0" err="1">
                          <a:solidFill>
                            <a:srgbClr val="FFFFFF"/>
                          </a:solidFill>
                          <a:latin typeface="Aptos"/>
                        </a:rPr>
                        <a:t>corff</a:t>
                      </a: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1" i="0" u="none" strike="noStrike" noProof="0" dirty="0" err="1">
                          <a:solidFill>
                            <a:srgbClr val="FFFFFF"/>
                          </a:solidFill>
                          <a:latin typeface="Aptos"/>
                        </a:rPr>
                        <a:t>yn</a:t>
                      </a: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1" i="0" u="none" strike="noStrike" noProof="0" dirty="0" err="1">
                          <a:solidFill>
                            <a:srgbClr val="FFFFFF"/>
                          </a:solidFill>
                          <a:latin typeface="Aptos"/>
                        </a:rPr>
                        <a:t>arwain</a:t>
                      </a: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 at </a:t>
                      </a:r>
                      <a:r>
                        <a:rPr lang="en-US" sz="1800" b="1" i="0" u="none" strike="noStrike" noProof="0" dirty="0" err="1">
                          <a:solidFill>
                            <a:srgbClr val="FFFFFF"/>
                          </a:solidFill>
                          <a:latin typeface="Aptos"/>
                        </a:rPr>
                        <a:t>fuddiannau</a:t>
                      </a: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1" i="0" u="none" strike="noStrike" noProof="0" dirty="0" err="1">
                          <a:solidFill>
                            <a:srgbClr val="FFFFFF"/>
                          </a:solidFill>
                          <a:latin typeface="Aptos"/>
                        </a:rPr>
                        <a:t>gydol</a:t>
                      </a: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1" i="0" u="none" strike="noStrike" noProof="0" dirty="0" err="1">
                          <a:solidFill>
                            <a:srgbClr val="FFFFFF"/>
                          </a:solidFill>
                          <a:latin typeface="Aptos"/>
                        </a:rPr>
                        <a:t>oes</a:t>
                      </a: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.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7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Cam </a:t>
                      </a:r>
                      <a:r>
                        <a:rPr lang="cy" sz="1200" b="1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cynnydd</a:t>
                      </a:r>
                      <a:r>
                        <a:rPr lang="cy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1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Rwy’n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dechrau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adnabod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rhai</a:t>
                      </a:r>
                      <a:endParaRPr lang="en-US" sz="1200" b="0" i="0" u="none" strike="noStrike" noProof="0" dirty="0">
                        <a:solidFill>
                          <a:schemeClr val="accent1"/>
                        </a:solidFill>
                        <a:latin typeface="Ubuntu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Mathau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ymddygiad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cyflyrau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sefyllfaoedd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sy’n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effeithio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iechyd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lles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ac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rwy’n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dechrau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gwybod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sut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ymateb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chael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cymorth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.</a:t>
                      </a:r>
                      <a:endParaRPr lang="en-US" sz="120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Cam </a:t>
                      </a:r>
                      <a:r>
                        <a:rPr lang="cy" sz="1200" b="1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cynnydd</a:t>
                      </a:r>
                      <a:r>
                        <a:rPr lang="cy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2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adnabod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rhai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mathau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ymddygiad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cyflyrau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sefyllfaoedd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sy’n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effeithio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iechyd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lles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ac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rwy’n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gwybod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sut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ymateb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chael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cymorth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mewn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ffordd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ddiogel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.</a:t>
                      </a:r>
                      <a:endParaRPr lang="en-US" sz="1200" b="0" i="0" u="none" strike="noStrike" noProof="0">
                        <a:solidFill>
                          <a:schemeClr val="accent1"/>
                        </a:solidFill>
                        <a:latin typeface="Ubuntu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i="0" u="none" strike="noStrike" noProof="0" dirty="0">
                        <a:solidFill>
                          <a:schemeClr val="accent1"/>
                        </a:solidFill>
                        <a:latin typeface="Ubuntu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Cam </a:t>
                      </a:r>
                      <a:r>
                        <a:rPr lang="cy" sz="1200" b="1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cynnydd</a:t>
                      </a:r>
                      <a:r>
                        <a:rPr lang="cy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3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disgrifio’r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gwahonol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fathau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ymddygiad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cyflyrau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sefyllfaoedd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sy’n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effeithio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iechyd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lles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ac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rwy’n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gwybod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sut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ymateb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a/neu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reoli'r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er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mwyn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gweithredu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leihau’r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risg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niwed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mi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hun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. </a:t>
                      </a:r>
                      <a:endParaRPr lang="en-US" sz="12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Cam </a:t>
                      </a:r>
                      <a:r>
                        <a:rPr lang="cy" sz="1200" b="1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cynnydd</a:t>
                      </a:r>
                      <a:r>
                        <a:rPr lang="cy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4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esbonio'r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gwahanol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fathau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ymddygiad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cyflyrau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 </a:t>
                      </a:r>
                      <a:endParaRPr lang="en-US" sz="1200" b="0" i="0" u="none" strike="noStrike" noProof="0">
                        <a:solidFill>
                          <a:schemeClr val="accent1"/>
                        </a:solidFill>
                        <a:latin typeface="Ubuntu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sefyllfaoedd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sy’n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effeithio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iechyd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lles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a,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thrwy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ngweithredoedd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ymateb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a/neu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reoli’r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rhain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er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mwyn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gweithredu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lleihau’r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risg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niwed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mi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hun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ac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eraill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.</a:t>
                      </a:r>
                      <a:endParaRPr lang="en-US" sz="12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Cam </a:t>
                      </a:r>
                      <a:r>
                        <a:rPr lang="en" sz="1200" b="1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cynnydd</a:t>
                      </a:r>
                      <a:r>
                        <a:rPr lang="en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5      </a:t>
                      </a:r>
                      <a:r>
                        <a:rPr lang="cy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                  
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cymhwyso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ngwybodaeth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wahanol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fathau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ymddygiad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cyflyrau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sefyllfaoedd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sy'n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effeithio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iechyd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lles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er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mwyn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cadw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hun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ac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eraill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ddiogel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.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ymyrryd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ddiogel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gan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ddefnyddio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technegau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wedi'u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dysgu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pan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mae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iechyd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 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eraill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mewn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perygl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.</a:t>
                      </a:r>
                      <a:endParaRPr lang="en-US" sz="1200" b="0" dirty="0">
                        <a:solidFill>
                          <a:schemeClr val="accent1"/>
                        </a:solidFill>
                        <a:latin typeface="Ubuntu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262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239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8CD700-F06C-7C89-C8D1-2101EB950865}"/>
              </a:ext>
            </a:extLst>
          </p:cNvPr>
          <p:cNvSpPr txBox="1"/>
          <p:nvPr/>
        </p:nvSpPr>
        <p:spPr>
          <a:xfrm>
            <a:off x="147851" y="1006522"/>
            <a:ext cx="10963701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 sz="3600" b="1">
                <a:solidFill>
                  <a:schemeClr val="accent1"/>
                </a:solidFill>
                <a:latin typeface="Ubuntu"/>
              </a:rPr>
              <a:t>Cyflwyniad</a:t>
            </a:r>
            <a:endParaRPr lang="en-US" sz="3600">
              <a:solidFill>
                <a:schemeClr val="accent1"/>
              </a:solidFill>
            </a:endParaRPr>
          </a:p>
          <a:p>
            <a:pPr rtl="0"/>
            <a:endParaRPr lang="en-US" sz="2400">
              <a:latin typeface="Ubuntu"/>
              <a:ea typeface="+mn-lt"/>
              <a:cs typeface="+mn-lt"/>
            </a:endParaRPr>
          </a:p>
          <a:p>
            <a:pPr rtl="0"/>
            <a:r>
              <a:rPr lang="cy" sz="2000">
                <a:latin typeface="Ubuntu"/>
                <a:ea typeface="+mn-lt"/>
                <a:cs typeface="+mn-lt"/>
              </a:rPr>
              <a:t>Mae polisi'r Genhedlaeth Ddi-fwg yn fesur iechyd y cyhoedd nodedig a gynlluniwyd i amddiffyn cenedlaethau'r dyfodol rhag niwed tybaco. Drwy godi oedran cyfreithiol gwerthu cynhyrchion tybaco yn raddol, nod y polisi yw creu cenhedlaeth na fydd byth yn gallu prynu cynhyrchion tybaco yn gyfreithlon. </a:t>
            </a:r>
          </a:p>
          <a:p>
            <a:pPr rtl="0"/>
            <a:endParaRPr lang="en-US" sz="2000">
              <a:latin typeface="Ubuntu"/>
              <a:ea typeface="+mn-lt"/>
              <a:cs typeface="+mn-lt"/>
            </a:endParaRPr>
          </a:p>
          <a:p>
            <a:pPr rtl="0"/>
            <a:r>
              <a:rPr lang="cy" sz="2000">
                <a:latin typeface="Ubuntu"/>
                <a:ea typeface="+mn-lt"/>
                <a:cs typeface="+mn-lt"/>
              </a:rPr>
              <a:t>Mae'r gweithgareddau hyn yn annog dysgwyr i archwilio’r hyn y mae polisi'r Genhedlaeth Ddi-fwg yn ei olygu iddyn nhw, deall natur y polisi ac ystyried sut mae'n effeithio arnyn nhw'n bersonol. Maent hefyd yn cefnogi dysgwyr i archwilio agweddau tuag at ysmygu a fepio ac i feddwl yn feirniadol am yr effeithiau posibl ar fywydau go iawn unigolion a chymdeithas ehangach, gan gynnwys materion sy'n ymwneud ag iechyd a dewis personol. </a:t>
            </a:r>
          </a:p>
          <a:p>
            <a:pPr rtl="0"/>
            <a:endParaRPr lang="en-US" sz="2000">
              <a:latin typeface="Ubuntu"/>
              <a:ea typeface="+mn-lt"/>
              <a:cs typeface="+mn-lt"/>
            </a:endParaRPr>
          </a:p>
          <a:p>
            <a:pPr rtl="0"/>
            <a:r>
              <a:rPr lang="cy" sz="2000" b="1">
                <a:solidFill>
                  <a:schemeClr val="accent1"/>
                </a:solidFill>
                <a:latin typeface="Ubuntu"/>
              </a:rPr>
              <a:t>Grŵp Targed </a:t>
            </a:r>
          </a:p>
          <a:p>
            <a:pPr rtl="0"/>
            <a:r>
              <a:rPr lang="cy" sz="2000">
                <a:latin typeface="Ubuntu"/>
              </a:rPr>
              <a:t>Oedrannau: 11–16 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0C8B1707-2C0F-1E18-6B1D-112F0B2ABAE2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dirty="0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 dirty="0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091834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E9C43-4CA9-CE80-D6DD-C3648E87D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E64FA7-7B96-6E35-AC39-9DF7D13FB0BF}"/>
              </a:ext>
            </a:extLst>
          </p:cNvPr>
          <p:cNvSpPr txBox="1"/>
          <p:nvPr/>
        </p:nvSpPr>
        <p:spPr>
          <a:xfrm>
            <a:off x="1859289" y="149880"/>
            <a:ext cx="500043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indent="0" algn="ctr" rtl="0"/>
            <a:r>
              <a:rPr lang="cy" sz="2400" b="1" dirty="0">
                <a:solidFill>
                  <a:schemeClr val="tx2"/>
                </a:solidFill>
                <a:latin typeface="Ubuntu"/>
              </a:rPr>
              <a:t>Cenhedlaeth Ddi-fwg: </a:t>
            </a:r>
          </a:p>
          <a:p>
            <a:pPr marL="0" indent="0" algn="ctr" rtl="0"/>
            <a:r>
              <a:rPr lang="cy" sz="2400" b="1" dirty="0">
                <a:solidFill>
                  <a:schemeClr val="tx2"/>
                </a:solidFill>
                <a:latin typeface="Ubuntu"/>
              </a:rPr>
              <a:t>Beth Mae'n ei Olygu i Chi?</a:t>
            </a:r>
          </a:p>
          <a:p>
            <a:pPr algn="ctr" rtl="0"/>
            <a:endParaRPr lang="en-US" sz="2400" dirty="0">
              <a:latin typeface="Ubuntu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EDD1CF-BAFD-56FE-1864-C0E33B4FF9CA}"/>
              </a:ext>
            </a:extLst>
          </p:cNvPr>
          <p:cNvSpPr txBox="1"/>
          <p:nvPr/>
        </p:nvSpPr>
        <p:spPr>
          <a:xfrm>
            <a:off x="184637" y="1182808"/>
            <a:ext cx="6227049" cy="45253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cy" sz="2000" kern="100" dirty="0">
                <a:effectLst/>
                <a:latin typeface="Ubuntu" panose="020B05040306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Edrychwch ar y ffeithlun hwn.</a:t>
            </a:r>
          </a:p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cy" sz="2000" dirty="0">
                <a:latin typeface="Ubuntu" panose="020B0504030602030204" pitchFamily="34" charset="0"/>
              </a:rPr>
              <a:t>Beth yw'r brif neges?</a:t>
            </a:r>
          </a:p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cy" sz="2000" dirty="0">
                <a:latin typeface="Ubuntu" panose="020B0504030602030204" pitchFamily="34" charset="0"/>
              </a:rPr>
              <a:t>Beth wnaeth eich synnu chi?</a:t>
            </a:r>
          </a:p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cy" sz="2000" dirty="0">
                <a:latin typeface="Ubuntu" panose="020B0504030602030204" pitchFamily="34" charset="0"/>
              </a:rPr>
              <a:t>Sut allai hyn effeithio ar bobl o'ch oedran chi?</a:t>
            </a:r>
          </a:p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cy" sz="2000" dirty="0">
                <a:latin typeface="Ubuntu" panose="020B0504030602030204" pitchFamily="34" charset="0"/>
              </a:rPr>
              <a:t>Ydych chi'n meddwl y bydd y gyfraith hon yn lleihau ysmygu ymhlith pobl ifanc? Pam/pam ddim?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sz="2000" dirty="0">
                <a:latin typeface="Ubuntu"/>
              </a:rPr>
              <a:t>A yw'n deg y gall rhai pobl brynu cynhyrchion tybaco ac na fydd pobl eraill byth yn gallu gwneud hynny?</a:t>
            </a:r>
          </a:p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cy" sz="2000" dirty="0">
                <a:latin typeface="Ubuntu" panose="020B0504030602030204" pitchFamily="34" charset="0"/>
              </a:rPr>
              <a:t>Beth allai pobl ifanc ddewis ei wneud yn lle ysmygu?</a:t>
            </a:r>
          </a:p>
          <a:p>
            <a:pPr marL="285750" lvl="0" indent="-285750" rtl="0">
              <a:buFont typeface="Arial" panose="020B0604020202020204" pitchFamily="34" charset="0"/>
              <a:buChar char="•"/>
            </a:pPr>
            <a:r>
              <a:rPr lang="cy" sz="2000" dirty="0">
                <a:latin typeface="Ubuntu" panose="020B0504030602030204" pitchFamily="34" charset="0"/>
              </a:rPr>
              <a:t>Sut gallai'r newidiadau hyn effeithio ar yr hyn y mae pobl yn dewis ei wneud?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15B57E-675F-B890-9DD3-3F1F2CCA6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5960" y="16478"/>
            <a:ext cx="5074079" cy="6858000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9E899944-E2A8-4ECD-2636-3FE6A18C0E5C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dirty="0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 dirty="0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239277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C01702-07E5-9B59-E7A3-FFC8DF9F4270}"/>
              </a:ext>
            </a:extLst>
          </p:cNvPr>
          <p:cNvSpPr txBox="1"/>
          <p:nvPr/>
        </p:nvSpPr>
        <p:spPr>
          <a:xfrm>
            <a:off x="1822609" y="409354"/>
            <a:ext cx="98033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i="1">
                <a:latin typeface="Ubuntu" panose="020B0504030602030204" pitchFamily="34" charset="0"/>
              </a:rPr>
              <a:t>Gawn ni weld beth rydych chi'n ei wybod am ysmygu, fepio a chyfraith y Genhedlaeth Ddi-fwg.</a:t>
            </a:r>
            <a:endParaRPr lang="en-GB">
              <a:latin typeface="Ubuntu" panose="020B0504030602030204" pitchFamily="34" charset="0"/>
            </a:endParaRPr>
          </a:p>
          <a:p>
            <a:pPr rtl="0"/>
            <a:r>
              <a:rPr lang="cy" b="1">
                <a:latin typeface="Ubuntu" panose="020B0504030602030204" pitchFamily="34" charset="0"/>
              </a:rPr>
              <a:t>Darllenwch bob datganiad a phenderfynwch a ydych chi'n meddwl ei fod yn WIR neu GAU. Byddwch yn barod i esbonio eich ateb.</a:t>
            </a:r>
            <a:endParaRPr lang="en-GB">
              <a:latin typeface="Ubuntu" panose="020B05040306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0AC831-6C8F-8E97-E9C8-427855EBC2B9}"/>
              </a:ext>
            </a:extLst>
          </p:cNvPr>
          <p:cNvSpPr txBox="1"/>
          <p:nvPr/>
        </p:nvSpPr>
        <p:spPr>
          <a:xfrm>
            <a:off x="263248" y="3732362"/>
            <a:ext cx="5832751" cy="830997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 dirty="0">
                <a:solidFill>
                  <a:schemeClr val="bg1"/>
                </a:solidFill>
                <a:latin typeface="Ubuntu" panose="020B0504030602030204" pitchFamily="34" charset="0"/>
                <a:ea typeface="MS Gothic"/>
                <a:cs typeface="Times New Roman"/>
              </a:rPr>
              <a:t>Mae ysmygu yn dal i fod yn un </a:t>
            </a:r>
            <a:r>
              <a:rPr lang="cy" sz="1600" dirty="0">
                <a:solidFill>
                  <a:schemeClr val="bg1"/>
                </a:solidFill>
                <a:latin typeface="Ubuntu" panose="020B0504030602030204" pitchFamily="34" charset="0"/>
              </a:rPr>
              <a:t>o brif achosion salwch a marwolaeth gynnar</a:t>
            </a:r>
            <a:r>
              <a:rPr lang="cy" sz="1600" dirty="0">
                <a:solidFill>
                  <a:schemeClr val="bg1"/>
                </a:solidFill>
                <a:latin typeface="Ubuntu" panose="020B0504030602030204" pitchFamily="34" charset="0"/>
                <a:ea typeface="MS Gothic"/>
                <a:cs typeface="Times New Roman"/>
              </a:rPr>
              <a:t> yng Nghymru, ac mae tybaco yn lladd hyd at ddwy ran o dair o’r bobl sy’n ei ddefnyddio yn hirdymor.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1CD8CE-776E-ACAF-92B4-C8A0AAD509DB}"/>
              </a:ext>
            </a:extLst>
          </p:cNvPr>
          <p:cNvSpPr txBox="1"/>
          <p:nvPr/>
        </p:nvSpPr>
        <p:spPr>
          <a:xfrm>
            <a:off x="7011532" y="1246446"/>
            <a:ext cx="4435308" cy="1077218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Mae'r Gyfraith yn cyflwyno rheolau newydd ar fêps, gan gynnwys cyfyngiadau ar hysbysebu, blasau, pecynnu a gwerthiannau i leihau eu hapêl i bobl ifanc.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3CA66F-9892-100A-D48C-9DAE41291C9B}"/>
              </a:ext>
            </a:extLst>
          </p:cNvPr>
          <p:cNvSpPr txBox="1"/>
          <p:nvPr/>
        </p:nvSpPr>
        <p:spPr>
          <a:xfrm>
            <a:off x="5560811" y="2417049"/>
            <a:ext cx="5390217" cy="1107996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 dirty="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Mae mwy o wiriadau'n cael eu cynnal i fynd i'r afael â gwerthu tybaco a chynhyrchion fepio yn anghyfreithlon. Mae hyn yn helpu i amddiffyn pobl ifanc a'i </a:t>
            </a:r>
            <a:r>
              <a:rPr lang="cy" sz="1600" dirty="0">
                <a:solidFill>
                  <a:schemeClr val="bg1"/>
                </a:solidFill>
                <a:latin typeface="Ubuntu" panose="020B0504030602030204" pitchFamily="34" charset="0"/>
              </a:rPr>
              <a:t>gwneud hi'n anoddach iddyn nhw gael y</a:t>
            </a:r>
            <a:r>
              <a:rPr lang="cy" sz="1600" dirty="0"/>
              <a:t> </a:t>
            </a:r>
            <a:r>
              <a:rPr lang="cy" sz="1600" dirty="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cynhyrchion hyn.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0B3FF0-0032-5931-3249-CC1B55657842}"/>
              </a:ext>
            </a:extLst>
          </p:cNvPr>
          <p:cNvSpPr txBox="1"/>
          <p:nvPr/>
        </p:nvSpPr>
        <p:spPr>
          <a:xfrm>
            <a:off x="257632" y="2693742"/>
            <a:ext cx="4581352" cy="830997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 dirty="0">
                <a:solidFill>
                  <a:schemeClr val="bg1"/>
                </a:solidFill>
                <a:latin typeface="Ubuntu"/>
                <a:ea typeface="+mn-lt"/>
                <a:cs typeface="+mn-lt"/>
              </a:rPr>
              <a:t>Mae fepio yn fwy cyffredin nag ysmygu ymysg pobl ifanc - mae tua 1 o bob 8 o fyfyrwyr Blwyddyn 11 yng Nghymru yn fepio’n rheolaidd.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35D02C-F4AD-854A-6BB7-450843690864}"/>
              </a:ext>
            </a:extLst>
          </p:cNvPr>
          <p:cNvSpPr txBox="1"/>
          <p:nvPr/>
        </p:nvSpPr>
        <p:spPr>
          <a:xfrm>
            <a:off x="6993561" y="5783364"/>
            <a:ext cx="4755158" cy="830997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 sz="1600" dirty="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Nid yw mwg na fêps ail-law yn cael unrhyw effaith wirioneddol</a:t>
            </a:r>
            <a:r>
              <a:rPr lang="cy" sz="1600" dirty="0">
                <a:solidFill>
                  <a:schemeClr val="bg1"/>
                </a:solidFill>
                <a:latin typeface="Ubuntu" panose="020B0504030602030204" pitchFamily="34" charset="0"/>
                <a:ea typeface="MS Gothic"/>
                <a:cs typeface="Times New Roman"/>
              </a:rPr>
              <a:t> ar bobl eraill, </a:t>
            </a:r>
            <a:r>
              <a:rPr lang="cy" sz="1600" dirty="0">
                <a:solidFill>
                  <a:schemeClr val="bg1"/>
                </a:solidFill>
                <a:latin typeface="Ubuntu" panose="020B0504030602030204" pitchFamily="34" charset="0"/>
              </a:rPr>
              <a:t>hyd yn oed y tu allan neu mewn mannau lle mae llawer o awyr iach</a:t>
            </a:r>
            <a:r>
              <a:rPr lang="cy" sz="1600" dirty="0">
                <a:solidFill>
                  <a:schemeClr val="bg1"/>
                </a:solidFill>
                <a:latin typeface="Ubuntu" panose="020B0504030602030204" pitchFamily="34" charset="0"/>
                <a:ea typeface="MS Gothic"/>
                <a:cs typeface="Times New Roman"/>
              </a:rPr>
              <a:t>.</a:t>
            </a:r>
            <a:endParaRPr lang="en-GB" sz="1600" dirty="0">
              <a:solidFill>
                <a:schemeClr val="bg1"/>
              </a:solidFill>
              <a:latin typeface="Ubuntu" panose="020B0504030602030204" pitchFamily="34" charset="0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94D044-A097-6DD0-B519-BF01CF994F8A}"/>
              </a:ext>
            </a:extLst>
          </p:cNvPr>
          <p:cNvSpPr txBox="1"/>
          <p:nvPr/>
        </p:nvSpPr>
        <p:spPr>
          <a:xfrm>
            <a:off x="5095756" y="4876257"/>
            <a:ext cx="5256557" cy="830997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 dirty="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Nid yw ysmygu yn broblem fawr yng Nghymru mwyach oherwydd bod deddfau newydd yn ei ddileu'n raddol ac mae llai o bobl yn ysmygu bob blwyddyn.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6CBE1E-49F1-C0EC-C8B9-4FB97D226427}"/>
              </a:ext>
            </a:extLst>
          </p:cNvPr>
          <p:cNvSpPr txBox="1"/>
          <p:nvPr/>
        </p:nvSpPr>
        <p:spPr>
          <a:xfrm>
            <a:off x="263156" y="5670152"/>
            <a:ext cx="4755158" cy="1077218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 dirty="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Mae cyfyngiadau oedran yn golygu nad yw ysmygu a fepio yn bryder gwirioneddol ymhlith pobl ifanc, gan nad yw'r rhan fwyaf o bobl dan 18 oed yn defnyddio'r cynhyrchion hyn yn rheolaidd.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7804D3-0280-ED21-2254-CC3EF5425B90}"/>
              </a:ext>
            </a:extLst>
          </p:cNvPr>
          <p:cNvSpPr txBox="1"/>
          <p:nvPr/>
        </p:nvSpPr>
        <p:spPr>
          <a:xfrm>
            <a:off x="-3950" y="4692291"/>
            <a:ext cx="4435308" cy="830997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Mae fepio yn gwbl ddiogel oherwydd ei fod wedi'i reoleiddio, ar gael yn eang, ac wedi'i argymell fel dewis amgen i ysmygu.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1A530E-1A75-AD3D-4B3F-9A92B80F1272}"/>
              </a:ext>
            </a:extLst>
          </p:cNvPr>
          <p:cNvSpPr txBox="1"/>
          <p:nvPr/>
        </p:nvSpPr>
        <p:spPr>
          <a:xfrm>
            <a:off x="6703810" y="3728596"/>
            <a:ext cx="4743030" cy="830997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 dirty="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Mae fepio yn llai niweidiol nag ysmygu i oedolion sy'n ysmygu, ond mae risgiau o hyd ac felly ni ddylai plant a phobl nad ydynt yn ysmygu fepio.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56D7E2-785A-7B96-D0E8-EFA06E2DA4F9}"/>
              </a:ext>
            </a:extLst>
          </p:cNvPr>
          <p:cNvSpPr txBox="1"/>
          <p:nvPr/>
        </p:nvSpPr>
        <p:spPr>
          <a:xfrm>
            <a:off x="489201" y="1474317"/>
            <a:ext cx="4691267" cy="1077218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 dirty="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Bydd y gyfraith newydd yn creu “cenhedlaeth ddi-fwg” – ni fydd unrhyw un a aned ar 1 Ionawr 2009, neu ar ôl y dyddiad hwnnw, byth yn gallu prynu cynhyrchion tybaco yn gyfreithiol.</a:t>
            </a:r>
            <a:endParaRPr lang="en-US" sz="1600" dirty="0">
              <a:solidFill>
                <a:schemeClr val="bg1"/>
              </a:solidFill>
              <a:latin typeface="Ubuntu"/>
              <a:ea typeface="MS Gothic"/>
              <a:cs typeface="Times New Rom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4B137F-3EC4-B953-D8FA-25601C323711}"/>
              </a:ext>
            </a:extLst>
          </p:cNvPr>
          <p:cNvSpPr txBox="1"/>
          <p:nvPr/>
        </p:nvSpPr>
        <p:spPr>
          <a:xfrm>
            <a:off x="4924509" y="26436"/>
            <a:ext cx="3025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/>
            <a:r>
              <a:rPr lang="cy" sz="2400" b="1" kern="1200" dirty="0">
                <a:solidFill>
                  <a:schemeClr val="tx2"/>
                </a:solidFill>
                <a:latin typeface="Ubuntu"/>
                <a:ea typeface="MS Gothic"/>
                <a:cs typeface="Times New Roman"/>
              </a:rPr>
              <a:t>Chwalu’r Mythau </a:t>
            </a:r>
          </a:p>
        </p:txBody>
      </p:sp>
    </p:spTree>
    <p:extLst>
      <p:ext uri="{BB962C8B-B14F-4D97-AF65-F5344CB8AC3E}">
        <p14:creationId xmlns:p14="http://schemas.microsoft.com/office/powerpoint/2010/main" val="3332212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724108D4-2D63-A33C-330C-E0AFC68E14D5}"/>
              </a:ext>
            </a:extLst>
          </p:cNvPr>
          <p:cNvSpPr txBox="1"/>
          <p:nvPr/>
        </p:nvSpPr>
        <p:spPr>
          <a:xfrm>
            <a:off x="2078449" y="200700"/>
            <a:ext cx="15689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4000" b="1" i="0" u="none" strike="noStrike">
                <a:solidFill>
                  <a:srgbClr val="15518B"/>
                </a:solidFill>
                <a:effectLst/>
                <a:latin typeface="Ubuntu" panose="020B0504030602030204" pitchFamily="34" charset="0"/>
              </a:rPr>
              <a:t>Gwir</a:t>
            </a:r>
            <a:endParaRPr lang="en-GB" sz="400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3393BAF-F545-7D71-55AB-88AD1BD4730A}"/>
              </a:ext>
            </a:extLst>
          </p:cNvPr>
          <p:cNvSpPr txBox="1">
            <a:spLocks/>
          </p:cNvSpPr>
          <p:nvPr/>
        </p:nvSpPr>
        <p:spPr>
          <a:xfrm>
            <a:off x="8359508" y="415112"/>
            <a:ext cx="1656069" cy="4473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9pPr>
          </a:lstStyle>
          <a:p>
            <a:pPr rtl="0"/>
            <a:r>
              <a:rPr lang="cy" sz="4000" b="1">
                <a:solidFill>
                  <a:schemeClr val="accent1"/>
                </a:solidFill>
                <a:latin typeface="Ubuntu"/>
              </a:rPr>
              <a:t>Gau </a:t>
            </a:r>
            <a:endParaRPr lang="en-US" sz="4000">
              <a:solidFill>
                <a:schemeClr val="accent1"/>
              </a:solidFill>
              <a:latin typeface="Ubuntu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A8E97F-A43C-6BB8-8ECE-6E09C0779106}"/>
              </a:ext>
            </a:extLst>
          </p:cNvPr>
          <p:cNvSpPr txBox="1"/>
          <p:nvPr/>
        </p:nvSpPr>
        <p:spPr>
          <a:xfrm>
            <a:off x="141514" y="1743906"/>
            <a:ext cx="5954485" cy="830997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 dirty="0">
                <a:solidFill>
                  <a:schemeClr val="bg1"/>
                </a:solidFill>
                <a:latin typeface="Ubuntu" panose="020B0504030602030204" pitchFamily="34" charset="0"/>
                <a:ea typeface="MS Gothic"/>
                <a:cs typeface="Times New Roman"/>
              </a:rPr>
              <a:t>Mae ysmygu yn dal i fod yn un </a:t>
            </a:r>
            <a:r>
              <a:rPr lang="cy" sz="1600" dirty="0">
                <a:solidFill>
                  <a:schemeClr val="bg1"/>
                </a:solidFill>
                <a:latin typeface="Ubuntu" panose="020B0504030602030204" pitchFamily="34" charset="0"/>
              </a:rPr>
              <a:t>o brif achosion salwch a marwolaeth gynnar</a:t>
            </a:r>
            <a:r>
              <a:rPr lang="cy" sz="1600" dirty="0">
                <a:solidFill>
                  <a:schemeClr val="bg1"/>
                </a:solidFill>
                <a:latin typeface="Ubuntu" panose="020B0504030602030204" pitchFamily="34" charset="0"/>
                <a:ea typeface="MS Gothic"/>
                <a:cs typeface="Times New Roman"/>
              </a:rPr>
              <a:t> yng Nghymru, ac mae tybaco yn lladd hyd at ddwy ran o dair o’r bobl sy’n ei ddefnyddio yn hirdymor.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C5239E-0EF5-A41C-FA0D-7D80D3FED678}"/>
              </a:ext>
            </a:extLst>
          </p:cNvPr>
          <p:cNvSpPr txBox="1"/>
          <p:nvPr/>
        </p:nvSpPr>
        <p:spPr>
          <a:xfrm>
            <a:off x="141514" y="862007"/>
            <a:ext cx="5954486" cy="830997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 dirty="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Bydd y gyfraith newydd yn creu “cenhedlaeth ddi-fwg” – ni fydd unrhyw un a aned ar 1 Ionawr 2009, neu ar ôl y dyddiad hwnnw, byth yn gallu prynu cynhyrchion tybaco yn gyfreithiol.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1184CE-EF3C-FDE0-D8C5-C63E47B1BF31}"/>
              </a:ext>
            </a:extLst>
          </p:cNvPr>
          <p:cNvSpPr txBox="1"/>
          <p:nvPr/>
        </p:nvSpPr>
        <p:spPr>
          <a:xfrm>
            <a:off x="141514" y="2705285"/>
            <a:ext cx="5954485" cy="830997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 dirty="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Mae fepio yn fwy cyffredin nag ysmygu ymysg pobl ifanc - mae tua 1 o bob 8 o fyfyrwyr Blwyddyn 11 yng Nghymru yn fepio’n rheolaidd.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C64552-C602-20E2-1CB2-640758824C4B}"/>
              </a:ext>
            </a:extLst>
          </p:cNvPr>
          <p:cNvSpPr txBox="1"/>
          <p:nvPr/>
        </p:nvSpPr>
        <p:spPr>
          <a:xfrm>
            <a:off x="141514" y="6030357"/>
            <a:ext cx="5954483" cy="830997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 dirty="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Mae'r Gyfraith yn cyflwyno rheolau newydd ar fêps, gan gynnwys cyfyngiadau ar hysbysebu, blasau, pecynnu a gwerthiannau i leihau eu hapêl i bobl ifanc.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4ECC85-BE55-CFCF-4771-95BA56507B5D}"/>
              </a:ext>
            </a:extLst>
          </p:cNvPr>
          <p:cNvSpPr txBox="1"/>
          <p:nvPr/>
        </p:nvSpPr>
        <p:spPr>
          <a:xfrm>
            <a:off x="141515" y="3764596"/>
            <a:ext cx="5954484" cy="1107996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 dirty="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Mae mwy o wiriadau'n cael eu cynnal i fynd i'r afael â gwerthu tybaco a chynhyrchion fepio yn anghyfreithlon. Mae hyn yn helpu i amddiffyn pobl ifanc a'i </a:t>
            </a:r>
            <a:r>
              <a:rPr lang="cy" sz="1600" dirty="0">
                <a:solidFill>
                  <a:schemeClr val="bg1"/>
                </a:solidFill>
                <a:latin typeface="Ubuntu" panose="020B0504030602030204" pitchFamily="34" charset="0"/>
              </a:rPr>
              <a:t>gwneud hi'n anoddach iddyn nhw gael y</a:t>
            </a:r>
            <a:r>
              <a:rPr lang="cy" dirty="0"/>
              <a:t> </a:t>
            </a:r>
            <a:r>
              <a:rPr lang="cy" sz="1600" dirty="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cynhyrchion hyn.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971A55-B70A-D363-40E3-04A0FE501E8C}"/>
              </a:ext>
            </a:extLst>
          </p:cNvPr>
          <p:cNvSpPr txBox="1"/>
          <p:nvPr/>
        </p:nvSpPr>
        <p:spPr>
          <a:xfrm>
            <a:off x="141514" y="5050232"/>
            <a:ext cx="5954483" cy="830997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 dirty="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Mae fepio yn llai niweidiol nag ysmygu i oedolion sy'n ysmygu, ond mae risgiau o hyd ac felly ni ddylai plant a phobl nad ydynt yn ysmygu fepio.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C2B264-97F0-802A-1861-1C3FBD68E013}"/>
              </a:ext>
            </a:extLst>
          </p:cNvPr>
          <p:cNvSpPr txBox="1"/>
          <p:nvPr/>
        </p:nvSpPr>
        <p:spPr>
          <a:xfrm>
            <a:off x="6692926" y="908586"/>
            <a:ext cx="5281360" cy="830997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 dirty="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Nid yw ysmygu yn broblem fawr yng Nghymru mwyach oherwydd bod deddfau newydd yn ei ddileu'n raddol ac mae llai o bobl yn ysmygu bob blwyddyn.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23038E-E824-AE04-2849-E76D2E002202}"/>
              </a:ext>
            </a:extLst>
          </p:cNvPr>
          <p:cNvSpPr txBox="1"/>
          <p:nvPr/>
        </p:nvSpPr>
        <p:spPr>
          <a:xfrm>
            <a:off x="6692926" y="1862693"/>
            <a:ext cx="5281360" cy="830997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 dirty="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Mae fepio yn gwbl ddiogel oherwydd ei fod wedi'i reoleiddio, ar gael yn eang, ac wedi'i argymell fel dewis amgen i ysmygu.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BAA76A-D22F-E999-37BF-1EC545BDF42D}"/>
              </a:ext>
            </a:extLst>
          </p:cNvPr>
          <p:cNvSpPr txBox="1"/>
          <p:nvPr/>
        </p:nvSpPr>
        <p:spPr>
          <a:xfrm>
            <a:off x="6692926" y="2821872"/>
            <a:ext cx="5281360" cy="1077218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1600" dirty="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Mae cyfyngiadau oedran yn golygu nad yw ysmygu a fepio yn bryder gwirioneddol ymhlith pobl ifanc, gan nad yw'r rhan fwyaf o bobl dan 18 oed yn defnyddio'r cynhyrchion hyn yn rheolaidd.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37107D-3273-A6CC-3138-67EA6FF9FDF3}"/>
              </a:ext>
            </a:extLst>
          </p:cNvPr>
          <p:cNvSpPr txBox="1"/>
          <p:nvPr/>
        </p:nvSpPr>
        <p:spPr>
          <a:xfrm>
            <a:off x="6692926" y="4042781"/>
            <a:ext cx="5281360" cy="830997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 sz="1600" dirty="0">
                <a:solidFill>
                  <a:schemeClr val="bg1"/>
                </a:solidFill>
                <a:latin typeface="Ubuntu"/>
                <a:ea typeface="MS Gothic"/>
                <a:cs typeface="Times New Roman"/>
              </a:rPr>
              <a:t>Nid yw mwg na fêps ail-law yn cael unrhyw effaith wirioneddol</a:t>
            </a:r>
            <a:r>
              <a:rPr lang="cy" sz="1600" dirty="0">
                <a:solidFill>
                  <a:schemeClr val="bg1"/>
                </a:solidFill>
                <a:latin typeface="Ubuntu" panose="020B0504030602030204" pitchFamily="34" charset="0"/>
                <a:ea typeface="MS Gothic"/>
                <a:cs typeface="Times New Roman"/>
              </a:rPr>
              <a:t> ar bobl eraill, </a:t>
            </a:r>
            <a:r>
              <a:rPr lang="cy" sz="1600" dirty="0">
                <a:solidFill>
                  <a:schemeClr val="bg1"/>
                </a:solidFill>
                <a:latin typeface="Ubuntu" panose="020B0504030602030204" pitchFamily="34" charset="0"/>
              </a:rPr>
              <a:t>hyd yn oed y tu allan neu mewn mannau lle mae llawer o awyr iach</a:t>
            </a:r>
            <a:r>
              <a:rPr lang="cy" sz="1600" dirty="0">
                <a:solidFill>
                  <a:schemeClr val="bg1"/>
                </a:solidFill>
                <a:latin typeface="Ubuntu" panose="020B0504030602030204" pitchFamily="34" charset="0"/>
                <a:ea typeface="MS Gothic"/>
                <a:cs typeface="Times New Roman"/>
              </a:rPr>
              <a:t>.</a:t>
            </a:r>
            <a:endParaRPr lang="en-GB" sz="1600" dirty="0">
              <a:solidFill>
                <a:schemeClr val="bg1"/>
              </a:solidFill>
              <a:latin typeface="Ubuntu" panose="020B0504030602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4265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5B999-8A1B-1641-9BED-8AF922EFF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786A21-43C1-3C69-8785-74F9631DBDBE}"/>
              </a:ext>
            </a:extLst>
          </p:cNvPr>
          <p:cNvSpPr txBox="1"/>
          <p:nvPr/>
        </p:nvSpPr>
        <p:spPr>
          <a:xfrm>
            <a:off x="206828" y="1444880"/>
            <a:ext cx="6405315" cy="44319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algn="l" rtl="0"/>
            <a:r>
              <a:rPr lang="cy" sz="3200" b="1" dirty="0">
                <a:solidFill>
                  <a:schemeClr val="accent1"/>
                </a:solidFill>
                <a:latin typeface="Ubuntu"/>
                <a:ea typeface="MS Gothic"/>
                <a:cs typeface="Times New Roman"/>
              </a:rPr>
              <a:t>“</a:t>
            </a:r>
            <a:r>
              <a:rPr lang="cy" sz="3200" b="1" kern="1200" dirty="0">
                <a:solidFill>
                  <a:schemeClr val="accent1"/>
                </a:solidFill>
                <a:latin typeface="Ubuntu"/>
                <a:ea typeface="MS Gothic"/>
                <a:cs typeface="Times New Roman"/>
              </a:rPr>
              <a:t>Beth mae hyn yn ei olygu i mi?”</a:t>
            </a:r>
          </a:p>
          <a:p>
            <a:pPr rtl="0"/>
            <a:endParaRPr lang="en-GB" sz="1600" b="1" dirty="0">
              <a:solidFill>
                <a:srgbClr val="5B9BD5"/>
              </a:solidFill>
              <a:latin typeface="Ubuntu"/>
              <a:ea typeface="MS Gothic"/>
              <a:cs typeface="Times New Roman"/>
            </a:endParaRPr>
          </a:p>
          <a:p>
            <a:pPr marL="0" algn="l" rtl="0"/>
            <a:r>
              <a:rPr lang="cy" sz="2400" b="1" kern="1200" dirty="0">
                <a:solidFill>
                  <a:srgbClr val="5B9BD5"/>
                </a:solidFill>
                <a:latin typeface="Ubuntu" panose="020B0504030602030204" pitchFamily="34" charset="0"/>
                <a:ea typeface="MS Gothic"/>
                <a:cs typeface="Times New Roman"/>
              </a:rPr>
              <a:t>Cytuno neu Anghytuno?</a:t>
            </a:r>
          </a:p>
          <a:p>
            <a:pPr marL="0" algn="l" rtl="0"/>
            <a:endParaRPr lang="en-GB" sz="2400" dirty="0">
              <a:latin typeface="Ubuntu" panose="020B0504030602030204" pitchFamily="34" charset="0"/>
            </a:endParaRPr>
          </a:p>
          <a:p>
            <a:pPr marL="342900" lvl="0" indent="-342900" rtl="0">
              <a:buFont typeface="Wingdings" panose="05000000000000000000" pitchFamily="2" charset="2"/>
              <a:buChar char="Ø"/>
            </a:pPr>
            <a:r>
              <a:rPr lang="cy" sz="2400" dirty="0">
                <a:latin typeface="Ubuntu" panose="020B0504030602030204" pitchFamily="34" charset="0"/>
              </a:rPr>
              <a:t>Bydd ysmygu yn llawer llai cyffredin pan fyddaf yn oedolyn.</a:t>
            </a:r>
          </a:p>
          <a:p>
            <a:pPr marL="342900" lvl="0" indent="-342900" rtl="0">
              <a:buFont typeface="Wingdings" panose="05000000000000000000" pitchFamily="2" charset="2"/>
              <a:buChar char="Ø"/>
            </a:pPr>
            <a:r>
              <a:rPr lang="cy" sz="2400" dirty="0">
                <a:latin typeface="Ubuntu" panose="020B0504030602030204" pitchFamily="34" charset="0"/>
              </a:rPr>
              <a:t>Bydd ei gwneud hi’n anoddach i bobl brynu tybaco yn lleihau ysmygu yn y dyfodol.</a:t>
            </a:r>
          </a:p>
          <a:p>
            <a:pPr marL="342900" lvl="0" indent="-342900" rtl="0">
              <a:buFont typeface="Wingdings" panose="05000000000000000000" pitchFamily="2" charset="2"/>
              <a:buChar char="Ø"/>
            </a:pPr>
            <a:r>
              <a:rPr lang="cy" sz="2400" dirty="0">
                <a:latin typeface="Ubuntu" panose="020B0504030602030204" pitchFamily="34" charset="0"/>
              </a:rPr>
              <a:t>Gall gweld beth mae pobl eraill yn ei wneud effeithio ar ein dewisiadau.</a:t>
            </a:r>
            <a:endParaRPr lang="en-GB" sz="2400" dirty="0">
              <a:latin typeface="Ubuntu" panose="020B0504030602030204" pitchFamily="34" charset="0"/>
              <a:ea typeface="MS Gothic"/>
              <a:cs typeface="Times New Roman"/>
            </a:endParaRPr>
          </a:p>
          <a:p>
            <a:pPr algn="ctr" rtl="0"/>
            <a:endParaRPr lang="en-US" dirty="0"/>
          </a:p>
        </p:txBody>
      </p:sp>
      <p:pic>
        <p:nvPicPr>
          <p:cNvPr id="2" name="Picture 1" descr="Teach HQ - Abstract Thought in Adolescence: How to Nurture Critical Thinking  in Schools">
            <a:extLst>
              <a:ext uri="{FF2B5EF4-FFF2-40B4-BE49-F238E27FC236}">
                <a16:creationId xmlns:a16="http://schemas.microsoft.com/office/drawing/2014/main" id="{5AD694F8-47A0-8855-A680-DC983CFCE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595" y="1444880"/>
            <a:ext cx="4620321" cy="3968240"/>
          </a:xfrm>
          <a:prstGeom prst="rect">
            <a:avLst/>
          </a:prstGeom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4A185F1E-B46A-388E-6A18-B92900539DA9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dirty="0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 dirty="0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588319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930B5DD-0689-AD33-BF96-178A9291A1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433563"/>
              </p:ext>
            </p:extLst>
          </p:nvPr>
        </p:nvGraphicFramePr>
        <p:xfrm>
          <a:off x="187778" y="180340"/>
          <a:ext cx="11816443" cy="64973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90941">
                  <a:extLst>
                    <a:ext uri="{9D8B030D-6E8A-4147-A177-3AD203B41FA5}">
                      <a16:colId xmlns:a16="http://schemas.microsoft.com/office/drawing/2014/main" val="1255420203"/>
                    </a:ext>
                  </a:extLst>
                </a:gridCol>
                <a:gridCol w="4945109">
                  <a:extLst>
                    <a:ext uri="{9D8B030D-6E8A-4147-A177-3AD203B41FA5}">
                      <a16:colId xmlns:a16="http://schemas.microsoft.com/office/drawing/2014/main" val="824436858"/>
                    </a:ext>
                  </a:extLst>
                </a:gridCol>
                <a:gridCol w="4680393">
                  <a:extLst>
                    <a:ext uri="{9D8B030D-6E8A-4147-A177-3AD203B41FA5}">
                      <a16:colId xmlns:a16="http://schemas.microsoft.com/office/drawing/2014/main" val="2809903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cy"/>
                        <a:t>Datganiad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cy"/>
                        <a:t>Cytuno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cy"/>
                        <a:t>Anghytuno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247495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 kern="1200" dirty="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Bydd ysmygu yn llawer llai cyffredin pan fyddaf yn oedolyn.</a:t>
                      </a:r>
                      <a:endParaRPr lang="en-GB" sz="1600" kern="1200" dirty="0">
                        <a:solidFill>
                          <a:schemeClr val="dk1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  <a:p>
                      <a:pPr rtl="0"/>
                      <a:endParaRPr lang="en-GB" sz="1600" dirty="0">
                        <a:latin typeface="Ubuntu" panose="020B05040306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Mae llai o bobl yn ysmygu nawr nag yn y gorffennol.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Nod cyfraith y Genhedlaeth Ddi-fwg yw atal cenedlaethau'r dyfodol rhag prynu tybaco yn gyfreithlon.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Mae mwy o bobl yn gwybod am beryglon iechyd ysmygu.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endParaRPr lang="en-GB" sz="1600" b="0">
                        <a:latin typeface="Ubuntu" panose="020B05040306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Efallai y bydd rhai pobl yn dal i ddod o hyd i ffyrdd o gael tybaco.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Gallai ysmygu barhau mewn rhai cymunedau a grwpiau cymdeithasol.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Ni fydd pawb yn dewis rhoi'r gorau i ysmygu.</a:t>
                      </a:r>
                    </a:p>
                    <a:p>
                      <a:pPr rtl="0"/>
                      <a:endParaRPr lang="en-GB" sz="1600" b="0">
                        <a:latin typeface="Ubuntu" panose="020B05040306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60628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 kern="120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Bydd ei gwneud hi’n anoddach i bobl brynu tybaco yn lleihau ysmygu yn y dyfodol.</a:t>
                      </a:r>
                      <a:endParaRPr lang="en-GB" sz="1600" kern="1200">
                        <a:solidFill>
                          <a:schemeClr val="dk1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  <a:p>
                      <a:pPr rtl="0"/>
                      <a:endParaRPr lang="en-GB" sz="1600">
                        <a:latin typeface="Ubuntu" panose="020B05040306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Os bydd hi’n anoddach cael tybaco, efallai y bydd llai o bobl ifanc yn dechrau ysmygu.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Gall deddfau helpu i leihau mynediad at gynhyrchion niweidiol.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Mae llawer o bobl yn llai tebygol o roi cynnig ar rywbeth sy'n anodd ei brynu.</a:t>
                      </a:r>
                    </a:p>
                    <a:p>
                      <a:pPr rtl="0"/>
                      <a:endParaRPr lang="en-GB" sz="1600" b="0">
                        <a:latin typeface="Ubuntu" panose="020B05040306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Mae’n bosibl y bydd rhai pobl yn dal i gael tybaco gan bobl eraill.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Mynediad ato yw un o’r rhesymau yn unig y bydd pobl yn dechrau ysmygu.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Gallai addysg a chefnogaeth fod yr un mor bwysig â chyfreithiau.</a:t>
                      </a:r>
                    </a:p>
                    <a:p>
                      <a:pPr rtl="0"/>
                      <a:endParaRPr lang="en-GB" sz="1600" b="0">
                        <a:latin typeface="Ubuntu" panose="020B05040306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052006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 kern="120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Gallai gweld beth mae pobl eraill yn ei wneud effeithio ar ein dewisiadau</a:t>
                      </a:r>
                      <a:endParaRPr lang="en-GB" sz="1600" b="1">
                        <a:latin typeface="Ubuntu" panose="020B05040306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Gall ffrindiau a theulu ddylanwadu ar ddewisiadau ac ymddygiad.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Gall y cyfryngau cymdeithasol effeithio ar yr hyn y mae pobl yn ei ystyried yn normal neu'n dderbyniol.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Gall gweld pobl eraill yn ysmygu neu'n fepio wneud rhai pobl ifanc yn fwy tebygol o roi cynnig arni.</a:t>
                      </a:r>
                    </a:p>
                    <a:p>
                      <a:pPr rtl="0"/>
                      <a:endParaRPr lang="en-GB" sz="1600" b="0">
                        <a:latin typeface="Ubuntu" panose="020B05040306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 dirty="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Mae llawer o bobl ifanc yn gwneud eu penderfyniadau eu hunain ni waeth beth mae pobl eraill yn ei wneud.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 dirty="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Gall pobl ddeall y risgiau a dewis peidio ag ysmygu.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0" kern="1200" dirty="0">
                          <a:solidFill>
                            <a:schemeClr val="dk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Mae gwahanol bethau yn dylanwadu ar wahanol bobl.</a:t>
                      </a:r>
                    </a:p>
                    <a:p>
                      <a:pPr rtl="0"/>
                      <a:endParaRPr lang="en-GB" sz="1600" b="0" dirty="0">
                        <a:latin typeface="Ubuntu" panose="020B05040306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978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5865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185C3-C2D5-14EE-EAE8-93A920941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D13A75-5814-B88E-2D2A-3699C13708DB}"/>
              </a:ext>
            </a:extLst>
          </p:cNvPr>
          <p:cNvSpPr txBox="1"/>
          <p:nvPr/>
        </p:nvSpPr>
        <p:spPr>
          <a:xfrm>
            <a:off x="297366" y="901390"/>
            <a:ext cx="8454748" cy="58939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 sz="3200" b="1" dirty="0">
                <a:solidFill>
                  <a:schemeClr val="accent1"/>
                </a:solidFill>
                <a:latin typeface="Ubuntu"/>
                <a:ea typeface="MS Gothic"/>
                <a:cs typeface="Times New Roman"/>
              </a:rPr>
              <a:t>Senarios y Genhedlaeth Ddi-fwg</a:t>
            </a:r>
            <a:endParaRPr lang="en-US" sz="3200" dirty="0">
              <a:solidFill>
                <a:schemeClr val="accent1"/>
              </a:solidFill>
              <a:latin typeface="Ubuntu"/>
            </a:endParaRPr>
          </a:p>
          <a:p>
            <a:pPr rtl="0"/>
            <a:endParaRPr lang="en-GB" dirty="0">
              <a:solidFill>
                <a:srgbClr val="000000"/>
              </a:solidFill>
              <a:latin typeface="Ubuntu"/>
              <a:ea typeface="MS Gothic"/>
              <a:cs typeface="Times New Roman"/>
            </a:endParaRPr>
          </a:p>
          <a:p>
            <a:pPr marL="457200" indent="-457200" rtl="0">
              <a:buFont typeface="+mj-lt"/>
              <a:buAutoNum type="arabicPeriod"/>
            </a:pPr>
            <a:r>
              <a:rPr lang="cy" sz="1900" dirty="0">
                <a:solidFill>
                  <a:srgbClr val="000000"/>
                </a:solidFill>
                <a:latin typeface="Ubuntu"/>
                <a:ea typeface="MS Gothic"/>
                <a:cs typeface="Times New Roman"/>
              </a:rPr>
              <a:t>Rydych chi'n 18 oed yn y dyfodol a does dim un o'ch ffrindiau'n ysmygu </a:t>
            </a:r>
            <a:endParaRPr lang="en-GB" sz="1900" dirty="0">
              <a:latin typeface="Ubuntu"/>
            </a:endParaRPr>
          </a:p>
          <a:p>
            <a:pPr marL="457200" indent="-457200" rtl="0">
              <a:buFont typeface="+mj-lt"/>
              <a:buAutoNum type="arabicPeriod"/>
            </a:pPr>
            <a:r>
              <a:rPr lang="cy" sz="1900" dirty="0">
                <a:solidFill>
                  <a:srgbClr val="000000"/>
                </a:solidFill>
                <a:latin typeface="Ubuntu"/>
                <a:ea typeface="MS Gothic"/>
                <a:cs typeface="Times New Roman"/>
              </a:rPr>
              <a:t>Rydych chi'n gweld pobl yn fepio/ysmygu ar y cyfryngau cymdeithasol </a:t>
            </a:r>
            <a:endParaRPr lang="en-GB" sz="1900" dirty="0">
              <a:latin typeface="Ubuntu"/>
            </a:endParaRPr>
          </a:p>
          <a:p>
            <a:pPr marL="457200" indent="-457200" rtl="0">
              <a:buFont typeface="+mj-lt"/>
              <a:buAutoNum type="arabicPeriod"/>
            </a:pPr>
            <a:r>
              <a:rPr lang="cy" sz="1900" dirty="0">
                <a:solidFill>
                  <a:srgbClr val="000000"/>
                </a:solidFill>
                <a:latin typeface="Ubuntu"/>
                <a:ea typeface="MS Gothic"/>
                <a:cs typeface="Times New Roman"/>
              </a:rPr>
              <a:t>Mae ysmygu wedi'i wahardd i'ch grŵp oedran ond mae pobl hŷn yn dal i ysmygu </a:t>
            </a:r>
            <a:endParaRPr lang="en-GB" sz="1900" dirty="0">
              <a:latin typeface="Ubuntu"/>
            </a:endParaRPr>
          </a:p>
          <a:p>
            <a:pPr marL="457200" indent="-457200" rtl="0">
              <a:buFont typeface="+mj-lt"/>
              <a:buAutoNum type="arabicPeriod"/>
            </a:pPr>
            <a:r>
              <a:rPr lang="cy" sz="1900" dirty="0">
                <a:solidFill>
                  <a:srgbClr val="000000"/>
                </a:solidFill>
                <a:latin typeface="Ubuntu"/>
                <a:ea typeface="MS Gothic"/>
                <a:cs typeface="Times New Roman"/>
              </a:rPr>
              <a:t>Mae mannau cyhoeddus (parciau, traethau) yn gwbl ddi-fwg </a:t>
            </a:r>
            <a:endParaRPr lang="en-GB" sz="1900" dirty="0">
              <a:latin typeface="Ubuntu"/>
            </a:endParaRPr>
          </a:p>
          <a:p>
            <a:pPr rtl="0"/>
            <a:endParaRPr lang="en-GB" sz="1900" b="1" dirty="0">
              <a:solidFill>
                <a:srgbClr val="000000"/>
              </a:solidFill>
              <a:latin typeface="Ubuntu"/>
              <a:ea typeface="MS Gothic"/>
              <a:cs typeface="Times New Roman"/>
            </a:endParaRPr>
          </a:p>
          <a:p>
            <a:pPr rtl="0"/>
            <a:r>
              <a:rPr lang="cy" sz="1900" b="1" dirty="0">
                <a:solidFill>
                  <a:srgbClr val="000000"/>
                </a:solidFill>
                <a:latin typeface="Ubuntu"/>
                <a:ea typeface="MS Gothic"/>
                <a:cs typeface="Times New Roman"/>
              </a:rPr>
              <a:t>Tasg:</a:t>
            </a:r>
          </a:p>
          <a:p>
            <a:pPr marL="342900" indent="-342900" rtl="0">
              <a:buFont typeface="Wingdings" panose="05000000000000000000" pitchFamily="2" charset="2"/>
              <a:buChar char="Ø"/>
            </a:pPr>
            <a:r>
              <a:rPr lang="cy" sz="1900" dirty="0">
                <a:latin typeface="Ubuntu" panose="020B0504030602030204" pitchFamily="34" charset="0"/>
              </a:rPr>
              <a:t>Beth allai fod yn wahanol am fywyd bob dydd</a:t>
            </a:r>
            <a:r>
              <a:rPr lang="cy" sz="1900" dirty="0">
                <a:solidFill>
                  <a:srgbClr val="000000"/>
                </a:solidFill>
                <a:latin typeface="Ubuntu" panose="020B0504030602030204" pitchFamily="34" charset="0"/>
                <a:ea typeface="MS Gothic"/>
                <a:cs typeface="Times New Roman"/>
              </a:rPr>
              <a:t>? </a:t>
            </a:r>
            <a:endParaRPr lang="en-GB" sz="1900" dirty="0">
              <a:latin typeface="Ubuntu" panose="020B0504030602030204" pitchFamily="34" charset="0"/>
              <a:ea typeface="Calibri" panose="020F0502020204030204"/>
              <a:cs typeface="Calibri" panose="020F0502020204030204"/>
            </a:endParaRPr>
          </a:p>
          <a:p>
            <a:pPr marL="342900" indent="-342900" rtl="0">
              <a:buFont typeface="Wingdings" panose="05000000000000000000" pitchFamily="2" charset="2"/>
              <a:buChar char="Ø"/>
            </a:pPr>
            <a:r>
              <a:rPr lang="cy" sz="1900" dirty="0">
                <a:solidFill>
                  <a:srgbClr val="000000"/>
                </a:solidFill>
                <a:latin typeface="Ubuntu"/>
                <a:ea typeface="MS Gothic"/>
                <a:cs typeface="Times New Roman"/>
              </a:rPr>
              <a:t>Beth yw'r pethau cadarnhaol? </a:t>
            </a:r>
            <a:endParaRPr lang="en-GB" sz="1900" dirty="0">
              <a:solidFill>
                <a:srgbClr val="000000"/>
              </a:solidFill>
              <a:latin typeface="Ubuntu"/>
              <a:ea typeface="Calibri" panose="020F0502020204030204"/>
              <a:cs typeface="Calibri" panose="020F0502020204030204"/>
            </a:endParaRPr>
          </a:p>
          <a:p>
            <a:pPr marL="342900" indent="-342900" rtl="0">
              <a:buFont typeface="Wingdings" panose="05000000000000000000" pitchFamily="2" charset="2"/>
              <a:buChar char="Ø"/>
            </a:pPr>
            <a:r>
              <a:rPr lang="cy" sz="1900" dirty="0">
                <a:solidFill>
                  <a:srgbClr val="000000"/>
                </a:solidFill>
                <a:latin typeface="Ubuntu"/>
                <a:ea typeface="MS Gothic"/>
                <a:cs typeface="Times New Roman"/>
              </a:rPr>
              <a:t>Oes unrhyw heriau? </a:t>
            </a:r>
            <a:endParaRPr lang="en-GB" sz="1900" dirty="0">
              <a:latin typeface="Ubuntu"/>
              <a:ea typeface="Calibri" panose="020F0502020204030204"/>
              <a:cs typeface="Calibri" panose="020F0502020204030204"/>
            </a:endParaRPr>
          </a:p>
          <a:p>
            <a:pPr marL="342900" indent="-342900" rtl="0">
              <a:buFont typeface="Wingdings" panose="05000000000000000000" pitchFamily="2" charset="2"/>
              <a:buChar char="Ø"/>
            </a:pPr>
            <a:r>
              <a:rPr lang="cy" sz="1900" dirty="0">
                <a:solidFill>
                  <a:srgbClr val="000000"/>
                </a:solidFill>
                <a:latin typeface="Ubuntu"/>
                <a:ea typeface="MS Gothic"/>
                <a:cs typeface="Times New Roman"/>
              </a:rPr>
              <a:t>Sut allai’r rhain ddylanwadu ar eich dewisiadau? </a:t>
            </a:r>
          </a:p>
          <a:p>
            <a:pPr marL="342900" indent="-342900" rtl="0">
              <a:buFont typeface="Wingdings" panose="05000000000000000000" pitchFamily="2" charset="2"/>
              <a:buChar char="Ø"/>
            </a:pPr>
            <a:r>
              <a:rPr lang="cy" sz="1900" dirty="0">
                <a:latin typeface="Ubuntu" panose="020B0504030602030204" pitchFamily="34" charset="0"/>
              </a:rPr>
              <a:t>A fyddai pobl yn dal i ddod o hyd i ffyrdd o gael sigaréts? </a:t>
            </a:r>
          </a:p>
          <a:p>
            <a:pPr marL="342900" indent="-342900" rtl="0">
              <a:buFont typeface="Wingdings" panose="05000000000000000000" pitchFamily="2" charset="2"/>
              <a:buChar char="Ø"/>
            </a:pPr>
            <a:r>
              <a:rPr lang="cy" sz="1900" dirty="0">
                <a:latin typeface="Ubuntu" panose="020B0504030602030204" pitchFamily="34" charset="0"/>
              </a:rPr>
              <a:t>A yw'r gyfraith yn dal i wneud gwahaniaeth? </a:t>
            </a:r>
          </a:p>
          <a:p>
            <a:pPr marL="171450" indent="-171450" rtl="0">
              <a:buFont typeface="Wingdings"/>
              <a:buChar char="Ø"/>
            </a:pPr>
            <a:endParaRPr lang="en-GB" sz="1900" dirty="0">
              <a:latin typeface="Ubuntu"/>
              <a:ea typeface="Calibri" panose="020F0502020204030204"/>
              <a:cs typeface="Calibri" panose="020F0502020204030204"/>
            </a:endParaRPr>
          </a:p>
          <a:p>
            <a:pPr rtl="0"/>
            <a:r>
              <a:rPr lang="cy" sz="1900" b="1" dirty="0">
                <a:solidFill>
                  <a:srgbClr val="000000"/>
                </a:solidFill>
                <a:latin typeface="Ubuntu"/>
                <a:ea typeface="MS Gothic"/>
                <a:cs typeface="Times New Roman"/>
              </a:rPr>
              <a:t>Bydd y grwpiau'n rhoi adborth i'r dosbarth</a:t>
            </a:r>
            <a:endParaRPr lang="en-GB" sz="1900" b="1" dirty="0">
              <a:ea typeface="Calibri"/>
              <a:cs typeface="Calibri"/>
            </a:endParaRPr>
          </a:p>
          <a:p>
            <a:pPr marL="0" algn="l" rtl="0"/>
            <a:endParaRPr lang="en-GB" sz="2400" b="1" dirty="0">
              <a:solidFill>
                <a:schemeClr val="accent1"/>
              </a:solidFill>
              <a:latin typeface="Ubuntu"/>
              <a:ea typeface="MS Gothic"/>
              <a:cs typeface="Times New Roman"/>
            </a:endParaRPr>
          </a:p>
          <a:p>
            <a:pPr algn="ctr" rtl="0"/>
            <a:endParaRPr lang="en-US" dirty="0"/>
          </a:p>
        </p:txBody>
      </p:sp>
      <p:pic>
        <p:nvPicPr>
          <p:cNvPr id="2" name="Picture 1" descr="Group Activity Discussion Stock Illustrations – 1,273 Group Activity  Discussion Stock Illustrations, Vectors &amp; Clipart - Dreamstime">
            <a:extLst>
              <a:ext uri="{FF2B5EF4-FFF2-40B4-BE49-F238E27FC236}">
                <a16:creationId xmlns:a16="http://schemas.microsoft.com/office/drawing/2014/main" id="{54FECDC1-0DCB-0723-9DA5-28DC0D929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943" y="3296388"/>
            <a:ext cx="5212399" cy="3456373"/>
          </a:xfrm>
          <a:prstGeom prst="rect">
            <a:avLst/>
          </a:prstGeom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FB888968-E9A6-F636-A85F-72AF50613DC5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dirty="0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 dirty="0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826787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03866BA-957E-B8AA-D2ED-29464CD5EA14}"/>
              </a:ext>
            </a:extLst>
          </p:cNvPr>
          <p:cNvSpPr txBox="1"/>
          <p:nvPr/>
        </p:nvSpPr>
        <p:spPr>
          <a:xfrm>
            <a:off x="807561" y="920621"/>
            <a:ext cx="10295525" cy="504753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rtl="0"/>
            <a:r>
              <a:rPr lang="cy" sz="2400" b="1" dirty="0">
                <a:solidFill>
                  <a:schemeClr val="tx2"/>
                </a:solidFill>
                <a:latin typeface="Ubuntu"/>
                <a:cs typeface="Calibri"/>
              </a:rPr>
              <a:t> Awgrymiadau dysgu posibl pellach </a:t>
            </a:r>
          </a:p>
          <a:p>
            <a:pPr rtl="0"/>
            <a:endParaRPr lang="en-US" b="1" dirty="0">
              <a:solidFill>
                <a:schemeClr val="tx2"/>
              </a:solidFill>
              <a:latin typeface="Ubuntu"/>
              <a:ea typeface="+mn-lt"/>
              <a:cs typeface="+mn-lt"/>
            </a:endParaRPr>
          </a:p>
          <a:p>
            <a:pPr lvl="0" rtl="0"/>
            <a:r>
              <a:rPr lang="cy" sz="2000" b="1" dirty="0">
                <a:latin typeface="Ubuntu" panose="020B0504030602030204" pitchFamily="34" charset="0"/>
              </a:rPr>
              <a:t>Archwiliwch sut mae ysmygu wedi newid yng Nghymru dros amser</a:t>
            </a:r>
            <a:endParaRPr lang="en-GB" sz="2000" dirty="0">
              <a:latin typeface="Ubuntu" panose="020B0504030602030204" pitchFamily="34" charset="0"/>
            </a:endParaRPr>
          </a:p>
          <a:p>
            <a:pPr lvl="0" rtl="0"/>
            <a:r>
              <a:rPr lang="cy" sz="2000" dirty="0">
                <a:latin typeface="Ubuntu" panose="020B0504030602030204" pitchFamily="34" charset="0"/>
              </a:rPr>
              <a:t>Ymchwiliwch i gyfraddau ysmygu dros yr 20 mlynedd diwethaf a thrafodwch pam mae llai o bobl yn ysmygu heddiw. Ystyriwch effaith ymgyrchoedd iechyd, deddfau a newidiadau o ran agweddau.</a:t>
            </a:r>
          </a:p>
          <a:p>
            <a:pPr lvl="0" rtl="0"/>
            <a:endParaRPr lang="en-GB" sz="2000" dirty="0">
              <a:latin typeface="Ubuntu" panose="020B0504030602030204" pitchFamily="34" charset="0"/>
            </a:endParaRPr>
          </a:p>
          <a:p>
            <a:pPr lvl="0" rtl="0"/>
            <a:r>
              <a:rPr lang="cy" sz="2000" b="1" dirty="0">
                <a:latin typeface="Ubuntu" panose="020B0504030602030204" pitchFamily="34" charset="0"/>
              </a:rPr>
              <a:t>Ymchwilio i effeithiau ysmygu a fepio</a:t>
            </a:r>
            <a:endParaRPr lang="en-GB" sz="2000" dirty="0">
              <a:latin typeface="Ubuntu" panose="020B0504030602030204" pitchFamily="34" charset="0"/>
            </a:endParaRPr>
          </a:p>
          <a:p>
            <a:pPr lvl="0" rtl="0"/>
            <a:r>
              <a:rPr lang="cy" sz="2000" dirty="0">
                <a:latin typeface="Ubuntu" panose="020B0504030602030204" pitchFamily="34" charset="0"/>
              </a:rPr>
              <a:t>Archwiliwch effeithiau corfforol, meddyliol, cymdeithasol ac amgylcheddol cynhyrchion tybaco a fepio. Ystyriwch sut y gall y cynhyrchion hyn effeithio ar unigolion, teuluoedd a chymunedau.</a:t>
            </a:r>
          </a:p>
          <a:p>
            <a:pPr lvl="0" rtl="0"/>
            <a:endParaRPr lang="en-GB" sz="2000" dirty="0">
              <a:latin typeface="Ubuntu" panose="020B0504030602030204" pitchFamily="34" charset="0"/>
            </a:endParaRPr>
          </a:p>
          <a:p>
            <a:pPr lvl="0" rtl="0"/>
            <a:r>
              <a:rPr lang="cy" sz="2000" b="1" dirty="0">
                <a:latin typeface="Ubuntu" panose="020B0504030602030204" pitchFamily="34" charset="0"/>
              </a:rPr>
              <a:t>Dyluniwch ymgyrch Cenhedlaeth Ddi-fwg</a:t>
            </a:r>
            <a:endParaRPr lang="en-GB" sz="2000" dirty="0">
              <a:latin typeface="Ubuntu" panose="020B0504030602030204" pitchFamily="34" charset="0"/>
            </a:endParaRPr>
          </a:p>
          <a:p>
            <a:pPr lvl="0" rtl="0"/>
            <a:r>
              <a:rPr lang="cy" sz="2000" dirty="0">
                <a:latin typeface="Ubuntu" panose="020B0504030602030204" pitchFamily="34" charset="0"/>
              </a:rPr>
              <a:t>Crëwch boster, fideo, post cyfryngau cymdeithasol neu roi cyflwyniad mewn gwasanaeth ysgol sy'n annog pobl ifanc i wneud dewisiadau ar sail gwybodaeth am ysmygu a fepio.</a:t>
            </a:r>
            <a:endParaRPr lang="en-GB" sz="2000" dirty="0">
              <a:latin typeface="Ubuntu" panose="020B0504030602030204" pitchFamily="34" charset="0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91563431-9A94-E682-A456-0692117A8CE6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dirty="0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 dirty="0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033820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777FCE2B-30E9-1965-E941-5E3AD120726E}"/>
              </a:ext>
            </a:extLst>
          </p:cNvPr>
          <p:cNvSpPr txBox="1">
            <a:spLocks/>
          </p:cNvSpPr>
          <p:nvPr/>
        </p:nvSpPr>
        <p:spPr>
          <a:xfrm>
            <a:off x="571571" y="1249196"/>
            <a:ext cx="10916594" cy="42930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" sz="2400" b="1" dirty="0">
                <a:latin typeface="Ubuntu"/>
                <a:ea typeface="Calibri"/>
                <a:cs typeface="Calibri"/>
              </a:rPr>
              <a:t>Gellir </a:t>
            </a:r>
            <a:r>
              <a:rPr lang="cy" sz="2400" b="1" dirty="0" err="1">
                <a:latin typeface="Ubuntu"/>
                <a:ea typeface="Calibri"/>
                <a:cs typeface="Calibri"/>
              </a:rPr>
              <a:t>cael</a:t>
            </a:r>
            <a:r>
              <a:rPr lang="cy" sz="2400" b="1" dirty="0">
                <a:latin typeface="Ubuntu"/>
                <a:ea typeface="Calibri"/>
                <a:cs typeface="Calibri"/>
              </a:rPr>
              <a:t> </a:t>
            </a:r>
            <a:r>
              <a:rPr lang="cy" sz="2400" b="1" dirty="0" err="1">
                <a:latin typeface="Ubuntu"/>
                <a:ea typeface="Calibri"/>
                <a:cs typeface="Calibri"/>
              </a:rPr>
              <a:t>cyngor</a:t>
            </a:r>
            <a:r>
              <a:rPr lang="cy" sz="2400" b="1" dirty="0">
                <a:latin typeface="Ubuntu"/>
                <a:ea typeface="Calibri"/>
                <a:cs typeface="Calibri"/>
              </a:rPr>
              <a:t> a </a:t>
            </a:r>
            <a:r>
              <a:rPr lang="cy" sz="2400" b="1" dirty="0" err="1">
                <a:latin typeface="Ubuntu"/>
                <a:ea typeface="Calibri"/>
                <a:cs typeface="Calibri"/>
              </a:rPr>
              <a:t>chymorth</a:t>
            </a:r>
            <a:r>
              <a:rPr lang="cy" sz="2400" b="1" dirty="0">
                <a:latin typeface="Ubuntu"/>
                <a:ea typeface="Calibri"/>
                <a:cs typeface="Calibri"/>
              </a:rPr>
              <a:t> </a:t>
            </a:r>
            <a:r>
              <a:rPr lang="cy" sz="2400" b="1" dirty="0" err="1">
                <a:latin typeface="Ubuntu"/>
                <a:ea typeface="Calibri"/>
                <a:cs typeface="Calibri"/>
              </a:rPr>
              <a:t>yma</a:t>
            </a:r>
            <a:r>
              <a:rPr lang="cy" sz="2400" b="1" dirty="0">
                <a:latin typeface="Ubuntu"/>
                <a:ea typeface="Calibri"/>
                <a:cs typeface="Calibri"/>
              </a:rPr>
              <a:t>:</a:t>
            </a:r>
            <a:endParaRPr lang="en-US" b="1">
              <a:ea typeface="Calibri"/>
              <a:cs typeface="Calibri"/>
            </a:endParaRPr>
          </a:p>
          <a:p>
            <a:pPr rtl="0"/>
            <a:endParaRPr lang="en-GB" sz="2400" dirty="0">
              <a:latin typeface="Ubuntu"/>
              <a:ea typeface="Calibri"/>
              <a:cs typeface="Calibri"/>
            </a:endParaRPr>
          </a:p>
          <a:p>
            <a:pPr rtl="0"/>
            <a:r>
              <a:rPr lang="cy" sz="2400" dirty="0">
                <a:latin typeface="Ubuntu"/>
                <a:ea typeface="Calibri"/>
                <a:cs typeface="Calibri"/>
              </a:rPr>
              <a:t>Gwasanaethau Nyrsio Ysgol: Pan fo sesiynau galw heibio ar gael yn eich ysgol, mae nyrsys ysgol yn gallu rhoi cyngor a chymorth i ddysgwyr. </a:t>
            </a:r>
            <a:endParaRPr lang="en-GB" sz="2400" dirty="0">
              <a:ea typeface="Calibri"/>
              <a:cs typeface="Calibri"/>
            </a:endParaRPr>
          </a:p>
          <a:p>
            <a:pPr rtl="0"/>
            <a:endParaRPr lang="en-GB" sz="2400" dirty="0">
              <a:ea typeface="Calibri"/>
              <a:cs typeface="Calibri"/>
            </a:endParaRPr>
          </a:p>
          <a:p>
            <a:r>
              <a:rPr lang="cy" sz="2400" dirty="0">
                <a:latin typeface="Ubuntu"/>
                <a:ea typeface="Calibri"/>
                <a:cs typeface="Calibri"/>
              </a:rPr>
              <a:t>Helpa Fi i Stopio: Gall ysmygwyr a defnyddwyr fepiau sydd am roi'r gorau iddi gael cyngor dwyieithog arbenigol am ddim gan y GIG. Ffoniwch 0800 085 2219, tecstiwch HMQ i 80818 neu ewch i </a:t>
            </a:r>
            <a:r>
              <a:rPr lang="en-US" sz="2400" dirty="0">
                <a:latin typeface="Ubuntu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Hafan - Helpa Fi i Stopio</a:t>
            </a:r>
            <a:endParaRPr lang="en-US" sz="2400">
              <a:latin typeface="Ubuntu"/>
              <a:ea typeface="Calibri"/>
              <a:cs typeface="Calibri"/>
            </a:endParaRPr>
          </a:p>
          <a:p>
            <a:pPr rtl="0"/>
            <a:endParaRPr lang="en-GB" sz="2400" dirty="0">
              <a:ea typeface="Calibri"/>
              <a:cs typeface="Calibri"/>
            </a:endParaRPr>
          </a:p>
          <a:p>
            <a:r>
              <a:rPr lang="cy" sz="2400" dirty="0">
                <a:latin typeface="Ubuntu"/>
                <a:ea typeface="Calibri"/>
                <a:cs typeface="Calibri"/>
              </a:rPr>
              <a:t>DAN 24/7: Llinell gymorth ddwyieithog am ddim i unrhyw un yng Nghymru sydd eisiau rhagor o wybodaeth a/neu gymorth yn ymwneud â chyffuriau ac/neu alcohol. Ffoniwch 0808 808 2234, tecstiwch DAN i 81066 neu ewch i </a:t>
            </a:r>
            <a:r>
              <a:rPr lang="en-US" sz="2400" dirty="0">
                <a:latin typeface="Ubuntu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 247 – Llinnell Gymorth Cyffuriau ac Alcohol Cymru</a:t>
            </a:r>
          </a:p>
        </p:txBody>
      </p:sp>
      <p:pic>
        <p:nvPicPr>
          <p:cNvPr id="2" name="Picture 1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9EDC4FDB-183B-D9FC-60DF-387DF8FAB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696" y="153698"/>
            <a:ext cx="1908464" cy="1867767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5BD822D3-2B8F-B213-5678-767AA46422E0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dirty="0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 dirty="0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622768600"/>
      </p:ext>
    </p:extLst>
  </p:cSld>
  <p:clrMapOvr>
    <a:masterClrMapping/>
  </p:clrMapOvr>
</p:sld>
</file>

<file path=ppt/theme/theme1.xml><?xml version="1.0" encoding="utf-8"?>
<a:theme xmlns:a="http://schemas.openxmlformats.org/drawingml/2006/main" name="PHW - Master Deck - Green">
  <a:themeElements>
    <a:clrScheme name="PHW - Health &amp; Wellbeing Resources">
      <a:dk1>
        <a:srgbClr val="000000"/>
      </a:dk1>
      <a:lt1>
        <a:srgbClr val="FFFFFF"/>
      </a:lt1>
      <a:dk2>
        <a:srgbClr val="285087"/>
      </a:dk2>
      <a:lt2>
        <a:srgbClr val="E8E8E8"/>
      </a:lt2>
      <a:accent1>
        <a:srgbClr val="15518B"/>
      </a:accent1>
      <a:accent2>
        <a:srgbClr val="24FFC0"/>
      </a:accent2>
      <a:accent3>
        <a:srgbClr val="E8FF3E"/>
      </a:accent3>
      <a:accent4>
        <a:srgbClr val="FF5D0C"/>
      </a:accent4>
      <a:accent5>
        <a:srgbClr val="C288FF"/>
      </a:accent5>
      <a:accent6>
        <a:srgbClr val="E0E0E0"/>
      </a:accent6>
      <a:hlink>
        <a:srgbClr val="E8FF3E"/>
      </a:hlink>
      <a:folHlink>
        <a:srgbClr val="24FFC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6550f9a-f14e-418b-a53a-e888529f43ac">
      <UserInfo>
        <DisplayName>Anthony Priest (Public Health Wales - No. 2 Capital Quarter)</DisplayName>
        <AccountId>13</AccountId>
        <AccountType/>
      </UserInfo>
    </SharedWithUsers>
    <lcf76f155ced4ddcb4097134ff3c332f xmlns="bbd7921a-042b-4eb0-b7a0-a3fc5587e9ac">
      <Terms xmlns="http://schemas.microsoft.com/office/infopath/2007/PartnerControls"/>
    </lcf76f155ced4ddcb4097134ff3c332f>
    <TaxCatchAll xmlns="d6550f9a-f14e-418b-a53a-e888529f43a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6A6F83751BC542A98DC5A0AC630D3D" ma:contentTypeVersion="15" ma:contentTypeDescription="Create a new document." ma:contentTypeScope="" ma:versionID="196b9e01c9c66793c24b53ebaebe0b41">
  <xsd:schema xmlns:xsd="http://www.w3.org/2001/XMLSchema" xmlns:xs="http://www.w3.org/2001/XMLSchema" xmlns:p="http://schemas.microsoft.com/office/2006/metadata/properties" xmlns:ns2="bbd7921a-042b-4eb0-b7a0-a3fc5587e9ac" xmlns:ns3="d6550f9a-f14e-418b-a53a-e888529f43ac" targetNamespace="http://schemas.microsoft.com/office/2006/metadata/properties" ma:root="true" ma:fieldsID="5b5aff93ad5912248a6a26172dd04027" ns2:_="" ns3:_="">
    <xsd:import namespace="bbd7921a-042b-4eb0-b7a0-a3fc5587e9ac"/>
    <xsd:import namespace="d6550f9a-f14e-418b-a53a-e888529f43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7921a-042b-4eb0-b7a0-a3fc5587e9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efaef41-70dc-4075-804e-d4e4dbdaee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550f9a-f14e-418b-a53a-e888529f43a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d3ce685-6bcb-45ae-998a-d25e5acaad24}" ma:internalName="TaxCatchAll" ma:showField="CatchAllData" ma:web="d6550f9a-f14e-418b-a53a-e888529f43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C887AD-F699-4BAC-A2F2-71BA570DA69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639ABE9-D76A-4687-AB72-03C3AAE03A52}">
  <ds:schemaRefs>
    <ds:schemaRef ds:uri="1371cf2b-a7fc-4369-aa35-cbfbf200dd64"/>
    <ds:schemaRef ds:uri="5a69ffab-4136-4b66-a00e-5dffdbe6cbba"/>
    <ds:schemaRef ds:uri="bbd7921a-042b-4eb0-b7a0-a3fc5587e9ac"/>
    <ds:schemaRef ds:uri="d6550f9a-f14e-418b-a53a-e888529f43ac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C954B8E-8FDC-4194-9A92-28F7E87439C5}">
  <ds:schemaRefs>
    <ds:schemaRef ds:uri="bbd7921a-042b-4eb0-b7a0-a3fc5587e9ac"/>
    <ds:schemaRef ds:uri="d6550f9a-f14e-418b-a53a-e888529f43a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1966</Words>
  <Application>Microsoft Office PowerPoint</Application>
  <PresentationFormat>Widescreen</PresentationFormat>
  <Paragraphs>135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PHW - Master Deck - Green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</dc:creator>
  <cp:lastModifiedBy>Sophie Flood (Public Health Wales - Matrix House)</cp:lastModifiedBy>
  <cp:revision>57</cp:revision>
  <dcterms:created xsi:type="dcterms:W3CDTF">2024-01-29T16:09:21Z</dcterms:created>
  <dcterms:modified xsi:type="dcterms:W3CDTF">2026-09-16T13:10:50Z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0x0101008A6A6F83751BC542A98DC5A0AC630D3D</vt:lpwstr>
  </property>
  <property fmtid="{D5CDD505-2E9C-101B-9397-08002B2CF9AE}" pid="3" name="MediaServiceImageTags">
    <vt:lpwstr/>
  </property>
</Properties>
</file>