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 id="2147483704" r:id="rId5"/>
  </p:sldMasterIdLst>
  <p:notesMasterIdLst>
    <p:notesMasterId r:id="rId16"/>
  </p:notesMasterIdLst>
  <p:sldIdLst>
    <p:sldId id="298" r:id="rId6"/>
    <p:sldId id="275" r:id="rId7"/>
    <p:sldId id="281" r:id="rId8"/>
    <p:sldId id="300" r:id="rId9"/>
    <p:sldId id="301" r:id="rId10"/>
    <p:sldId id="303" r:id="rId11"/>
    <p:sldId id="302" r:id="rId12"/>
    <p:sldId id="292" r:id="rId13"/>
    <p:sldId id="293" r:id="rId14"/>
    <p:sldId id="2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4962B06-79D3-4634-3738-D4FB73426C13}" name="Emily van de Venter (Public Health Wales - No. 2 Capital Quarter)" initials="EQ" userId="S::emily.vandeventer@wales.nhs.uk::c3ee82f5-72f1-4d25-b87c-32c11ca79278" providerId="AD"/>
  <p188:author id="{D267B11F-970E-24C6-E2A5-5502D013E9F2}" name="Lucy Jayne (Public Health Wales - No. 2 Capital Quarter)" initials="LQ" userId="S::lucy.jayne@wales.nhs.uk::7eb58db9-16aa-42b3-9796-7f97c022edec" providerId="AD"/>
  <p188:author id="{F95C8337-EE5E-75FD-1769-61102AA6FA7A}" name="Mary-Ann McKibben (Public Health Wales - No. 2 Capital Quarter)" initials="MQ" userId="S::mary-ann.mckibben@wales.nhs.uk::35459770-b51a-4e1a-abfa-0a28574af725" providerId="AD"/>
  <p188:author id="{08B1E03E-4DCC-1CAC-3AE4-1F29E517C8F7}" name="Sophie Flood (Public Health Wales - Matrix House)" initials="" userId="S::Sophie.Flood@wales.nhs.uk::f1b68508-ff1d-4a78-a875-f6aa95017de1" providerId="AD"/>
  <p188:author id="{9CEF4D41-7E19-87B1-FCC0-3FB9C95F00ED}" name="Grace Lawson (Public Health Wales - No. 2 Capital Quarter)" initials="GQ" userId="S::grace.lawson@wales.nhs.uk::88c6baf7-06f7-4e16-85cb-71260126bd16" providerId="AD"/>
  <p188:author id="{9790A088-8B12-CC17-EF6E-C8B35853A029}" name="Amy Davies (Public Health Wales - Matrix House)" initials="AH" userId="S::amy.davies8@wales.nhs.uk::d74f735d-d47c-4db5-a27a-af25ef95d298" providerId="AD"/>
  <p188:author id="{519C988B-5CEE-D4DB-C133-21D4C2804E0E}" name="Lorna Bennett (Public Health Wales - No. 2 Capital Quarter)" initials="LQ" userId="S::lorna.bennett3@wales.nhs.uk::41cbff77-5434-42c9-8874-6f16723207f9" providerId="AD"/>
  <p188:author id="{62E91E8E-1F7E-7A50-C028-78895F47D938}" name="Gareth Thomas (Public Health Wales, No. 2 Capital Quarter)" initials="" userId="S::Gareth.Thomas17@wales.nhs.uk::74ed2807-8d61-45c7-a3b0-de76cb24c3dd" providerId="AD"/>
  <p188:author id="{E58F7FA5-3CAA-A446-7CD7-87A433194C0F}" name="Lorna Bennett" initials="LB" userId="Lorna Bennett" providerId="None"/>
  <p188:author id="{311702CD-2FE8-6362-4115-878685D0A7F7}" name="Leanne Small (Public Health Wales - No. 2 Capital Quarter)" initials="LQ" userId="S::leanne.small@wales.nhs.uk::d76cf426-005f-434f-ac47-a5eb582e6007" providerId="AD"/>
  <p188:author id="{82A8F2DC-3481-B692-14F4-D4F0F1F9B7EB}" name="Sophie Flood (Public Health Wales - Matrix House)" initials="SH" userId="S::sophie.flood@wales.nhs.uk::f1b68508-ff1d-4a78-a875-f6aa95017de1" providerId="AD"/>
  <p188:author id="{9A493EDE-0AC4-E2F0-1CE5-DB6D60D98294}" name="Mary-Ann McKibben (Public Health Wales - No. 2 Capital Quarter)" initials="" userId="S::Mary-Ann.McKibben@wales.nhs.uk::35459770-b51a-4e1a-abfa-0a28574af725" providerId="AD"/>
  <p188:author id="{A0A299E4-C092-AEC1-06CE-81608E9C237A}" name="Gareth Thomas (Public Health Wales, No. 2 Capital Quarter)" initials="GQ" userId="S::gareth.thomas17@wales.nhs.uk::74ed2807-8d61-45c7-a3b0-de76cb24c3dd" providerId="AD"/>
  <p188:author id="{0D24BCFB-EFAE-C323-685B-1F105898CE7A}" name="Gemma James (Public Health Wales - Matrix House)" initials="GH" userId="S::gemma.james@wales.nhs.uk::b3a5e94b-8a93-4dff-bbb6-33ecacad91f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41E412-F61F-98F6-9085-495458AB8550}" v="75" dt="2026-09-03T12:52:49.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418666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and Text only - Oran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2" name="Picture 1" descr="A blue rectangle on a black background&#10;&#10;Description automatically generated">
            <a:extLst>
              <a:ext uri="{FF2B5EF4-FFF2-40B4-BE49-F238E27FC236}">
                <a16:creationId xmlns:a16="http://schemas.microsoft.com/office/drawing/2014/main" id="{701B4431-6E99-FB30-9E4A-E84060F127FB}"/>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pic>
        <p:nvPicPr>
          <p:cNvPr id="3" name="Picture 2">
            <a:extLst>
              <a:ext uri="{FF2B5EF4-FFF2-40B4-BE49-F238E27FC236}">
                <a16:creationId xmlns:a16="http://schemas.microsoft.com/office/drawing/2014/main" id="{3D1E15D4-58F0-B835-2EDB-5B041DEA7E6E}"/>
              </a:ext>
            </a:extLst>
          </p:cNvPr>
          <p:cNvPicPr>
            <a:picLocks noChangeAspect="1"/>
          </p:cNvPicPr>
          <p:nvPr userDrawn="1"/>
        </p:nvPicPr>
        <p:blipFill>
          <a:blip r:embed="rId4"/>
          <a:srcRect/>
          <a:stretch/>
        </p:blipFill>
        <p:spPr>
          <a:xfrm>
            <a:off x="8359749" y="2620284"/>
            <a:ext cx="3527371" cy="3968293"/>
          </a:xfrm>
          <a:prstGeom prst="rect">
            <a:avLst/>
          </a:prstGeom>
        </p:spPr>
      </p:pic>
      <p:sp>
        <p:nvSpPr>
          <p:cNvPr id="4" name="Text Placeholder 16">
            <a:extLst>
              <a:ext uri="{FF2B5EF4-FFF2-40B4-BE49-F238E27FC236}">
                <a16:creationId xmlns:a16="http://schemas.microsoft.com/office/drawing/2014/main" id="{2D62E1EC-A6F5-D23A-565E-A7AF64CD936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CE7DE11A-7B6A-14CA-A499-F25F2F9AF82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AF447B3A-3F6B-32F0-90F8-3CEF5AAF4EB9}"/>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31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 text - Orange">
    <p:spTree>
      <p:nvGrpSpPr>
        <p:cNvPr id="1" name=""/>
        <p:cNvGrpSpPr/>
        <p:nvPr/>
      </p:nvGrpSpPr>
      <p:grpSpPr>
        <a:xfrm>
          <a:off x="0" y="0"/>
          <a:ext cx="0" cy="0"/>
          <a:chOff x="0" y="0"/>
          <a:chExt cx="0" cy="0"/>
        </a:xfrm>
      </p:grpSpPr>
      <p:pic>
        <p:nvPicPr>
          <p:cNvPr id="14" name="Picture 13" descr="An orange curved object on a black background&#10;&#10;Description automatically generated">
            <a:extLst>
              <a:ext uri="{FF2B5EF4-FFF2-40B4-BE49-F238E27FC236}">
                <a16:creationId xmlns:a16="http://schemas.microsoft.com/office/drawing/2014/main" id="{24D3D47D-7075-66E1-8396-F4103DF0112F}"/>
              </a:ext>
            </a:extLst>
          </p:cNvPr>
          <p:cNvPicPr>
            <a:picLocks noChangeAspect="1"/>
          </p:cNvPicPr>
          <p:nvPr userDrawn="1"/>
        </p:nvPicPr>
        <p:blipFill rotWithShape="1">
          <a:blip r:embed="rId2"/>
          <a:srcRect l="13065" b="50000"/>
          <a:stretch/>
        </p:blipFill>
        <p:spPr>
          <a:xfrm>
            <a:off x="8685957" y="4843391"/>
            <a:ext cx="3113591" cy="2014609"/>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FD5D17FF-AF1C-545F-E3DC-DDD6BD78E5AE}"/>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2" name="Text Placeholder 19">
            <a:extLst>
              <a:ext uri="{FF2B5EF4-FFF2-40B4-BE49-F238E27FC236}">
                <a16:creationId xmlns:a16="http://schemas.microsoft.com/office/drawing/2014/main" id="{CF8766FF-E3F7-54FE-61D9-A29B5C42AF4B}"/>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ext Placeholder 16">
            <a:extLst>
              <a:ext uri="{FF2B5EF4-FFF2-40B4-BE49-F238E27FC236}">
                <a16:creationId xmlns:a16="http://schemas.microsoft.com/office/drawing/2014/main" id="{4E25F6C2-19E2-B16F-2ECE-F7248C893CC7}"/>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08B8FB3E-8875-A86C-9BA3-D0129447E8DA}"/>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AB91901-4FF0-2D7E-65B2-9DF4E55D78F8}"/>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545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5F8C3108-99AA-BE1B-0102-55204CAE5262}"/>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229515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 Orang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75D8DA0-FA5D-E4A4-348F-1B27185447F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4" name="Picture 3">
            <a:extLst>
              <a:ext uri="{FF2B5EF4-FFF2-40B4-BE49-F238E27FC236}">
                <a16:creationId xmlns:a16="http://schemas.microsoft.com/office/drawing/2014/main" id="{D21D8264-1EB3-39E9-379D-1E494B0B89BE}"/>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5BB6815D-7426-E4F1-F536-CD871B71713E}"/>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B88EED20-7E87-4DFD-D9CA-B1A1FAA85455}"/>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1304FA74-24F0-045A-C516-E3564055D32B}"/>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3" name="Text Placeholder 16">
            <a:extLst>
              <a:ext uri="{FF2B5EF4-FFF2-40B4-BE49-F238E27FC236}">
                <a16:creationId xmlns:a16="http://schemas.microsoft.com/office/drawing/2014/main" id="{BB3D2668-6A46-5D77-93AC-94BF8FA300B3}"/>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08E733D0-84C6-0B71-429D-6FE9FF42DEA4}"/>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33D77F80-4716-8565-12CF-951888358537}"/>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20660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10128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134135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39802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8849E8-9E1B-97A6-16F5-727C3313434E}"/>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757ECEED-71CF-563E-44EC-80FFD859756D}"/>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5" name="TextBox 4">
            <a:extLst>
              <a:ext uri="{FF2B5EF4-FFF2-40B4-BE49-F238E27FC236}">
                <a16:creationId xmlns:a16="http://schemas.microsoft.com/office/drawing/2014/main" id="{A6CEE91C-570F-B1A8-8A99-CA82C9ED478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9A0DC161-F583-C874-FD6C-D410169078F1}"/>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4B627C22-1FB4-BAE3-8444-E2668100FF6D}"/>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86778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07806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3034870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526041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10879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288703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839893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6980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B51D49-EE0F-5642-AE4A-D88F56CE5BD0}"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964274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B51D49-EE0F-5642-AE4A-D88F56CE5BD0}"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398155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B51D49-EE0F-5642-AE4A-D88F56CE5BD0}"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4290072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764938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017331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66928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08309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886110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2349875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90443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7A4B6-E657-EDCC-59CE-FE172E9D1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BF656F4-6DF7-415A-4697-2904325800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7D5691-D849-353F-2C40-B394ED7422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2B51D49-EE0F-5642-AE4A-D88F56CE5BD0}" type="datetimeFigureOut">
              <a:rPr lang="en-US" smtClean="0"/>
              <a:pPr/>
              <a:t>9/16/2026</a:t>
            </a:fld>
            <a:endParaRPr lang="en-US"/>
          </a:p>
        </p:txBody>
      </p:sp>
      <p:sp>
        <p:nvSpPr>
          <p:cNvPr id="5" name="Footer Placeholder 4">
            <a:extLst>
              <a:ext uri="{FF2B5EF4-FFF2-40B4-BE49-F238E27FC236}">
                <a16:creationId xmlns:a16="http://schemas.microsoft.com/office/drawing/2014/main" id="{9B0902D5-1DEE-9B02-E0A7-6B8BD7EADC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E8DC985D-423A-9E41-BE08-22CCE6FC18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1333482334"/>
      </p:ext>
    </p:extLst>
  </p:cSld>
  <p:clrMap bg1="lt1" tx1="dk1" bg2="lt2" tx2="dk2" accent1="accent1" accent2="accent2" accent3="accent3" accent4="accent4" accent5="accent5" accent6="accent6" hlink="hlink" folHlink="folHlink"/>
  <p:sldLayoutIdLst>
    <p:sldLayoutId id="2147483652" r:id="rId1"/>
    <p:sldLayoutId id="2147483657" r:id="rId2"/>
    <p:sldLayoutId id="2147483662" r:id="rId3"/>
    <p:sldLayoutId id="2147483672" r:id="rId4"/>
    <p:sldLayoutId id="2147483667" r:id="rId5"/>
    <p:sldLayoutId id="2147483700" r:id="rId6"/>
    <p:sldLayoutId id="2147483689" r:id="rId7"/>
    <p:sldLayoutId id="2147483690" r:id="rId8"/>
    <p:sldLayoutId id="2147483699"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B51D49-EE0F-5642-AE4A-D88F56CE5BD0}" type="datetimeFigureOut">
              <a:rPr lang="en-US" smtClean="0"/>
              <a:pPr/>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67100471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v.uk/government/calls-for-evidence/tobacco-and-vapes-evidence-to-support-legislation/tobacco-and-vapes-evidence-to-support-legislation" TargetMode="External"/><Relationship Id="rId7" Type="http://schemas.openxmlformats.org/officeDocument/2006/relationships/hyperlink" Target="https://www.tobaccotactics.org/article/tobacco-industry-targeting-young-people/" TargetMode="External"/><Relationship Id="rId2" Type="http://schemas.openxmlformats.org/officeDocument/2006/relationships/hyperlink" Target="https://www.gov.wales/well-being-of-future-generations-wales" TargetMode="External"/><Relationship Id="rId1" Type="http://schemas.openxmlformats.org/officeDocument/2006/relationships/slideLayout" Target="../slideLayouts/slideLayout25.xml"/><Relationship Id="rId6" Type="http://schemas.openxmlformats.org/officeDocument/2006/relationships/hyperlink" Target="https://www.gov.wales/sites/default/files/statistics-and-research/2022-05/a-review-of-the-tobacco-control-action-plan-and-delivery-plans-for-wales.pdf" TargetMode="External"/><Relationship Id="rId5" Type="http://schemas.openxmlformats.org/officeDocument/2006/relationships/hyperlink" Target="https://www.gov.wales/tobacco-and-vapes-bill-2024-creating-smoke-free-generation-and-tackling-youth-vaping" TargetMode="External"/><Relationship Id="rId4" Type="http://schemas.openxmlformats.org/officeDocument/2006/relationships/hyperlink" Target="https://ash.org.uk/resources/view/tobacco-advertising-and-promotion-in-the-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25A081-365D-DD19-33B2-68B6C9B7EBCD}"/>
              </a:ext>
            </a:extLst>
          </p:cNvPr>
          <p:cNvSpPr txBox="1"/>
          <p:nvPr/>
        </p:nvSpPr>
        <p:spPr>
          <a:xfrm>
            <a:off x="765446" y="2687481"/>
            <a:ext cx="445168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chemeClr val="bg1"/>
                </a:solidFill>
                <a:latin typeface="Ubuntu"/>
                <a:ea typeface="Calibri"/>
                <a:cs typeface="Calibri"/>
              </a:rPr>
              <a:t>Laws, Regulation and Industry Influence</a:t>
            </a:r>
          </a:p>
          <a:p>
            <a:r>
              <a:rPr lang="en-GB" sz="1600">
                <a:solidFill>
                  <a:schemeClr val="bg1"/>
                </a:solidFill>
                <a:ea typeface="+mn-lt"/>
                <a:cs typeface="+mn-lt"/>
              </a:rPr>
              <a:t>The policy context and how commercial interests shape behaviour.</a:t>
            </a:r>
            <a:endParaRPr lang="en-GB" sz="1600">
              <a:solidFill>
                <a:schemeClr val="bg1"/>
              </a:solidFill>
            </a:endParaRPr>
          </a:p>
        </p:txBody>
      </p:sp>
      <p:pic>
        <p:nvPicPr>
          <p:cNvPr id="2" name="Picture 2" descr="Regulation - Free business and finance icons">
            <a:extLst>
              <a:ext uri="{FF2B5EF4-FFF2-40B4-BE49-F238E27FC236}">
                <a16:creationId xmlns:a16="http://schemas.microsoft.com/office/drawing/2014/main" id="{502C4648-F960-84BE-7237-310F1EF66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5334" y="1879223"/>
            <a:ext cx="3680585" cy="368058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363782"/>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FDC5076-1137-C1CE-A590-AB01525C9BA4}"/>
              </a:ext>
            </a:extLst>
          </p:cNvPr>
          <p:cNvSpPr txBox="1"/>
          <p:nvPr/>
        </p:nvSpPr>
        <p:spPr>
          <a:xfrm>
            <a:off x="165316" y="1810788"/>
            <a:ext cx="780313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accent1"/>
                </a:solidFill>
                <a:latin typeface="Ubuntu"/>
                <a:ea typeface="Calibri"/>
                <a:cs typeface="Calibri"/>
              </a:rPr>
              <a:t>In</a:t>
            </a:r>
            <a:r>
              <a:rPr lang="en-US" sz="2400" b="1" dirty="0">
                <a:solidFill>
                  <a:schemeClr val="accent1"/>
                </a:solidFill>
                <a:latin typeface="Ubuntu"/>
                <a:ea typeface="+mn-lt"/>
                <a:cs typeface="+mn-lt"/>
              </a:rPr>
              <a:t> this slide set, we’ll explore:</a:t>
            </a:r>
          </a:p>
          <a:p>
            <a:endParaRPr lang="en-US" sz="2400" b="1">
              <a:solidFill>
                <a:schemeClr val="accent1">
                  <a:lumMod val="75000"/>
                </a:schemeClr>
              </a:solidFill>
              <a:latin typeface="Ubuntu"/>
              <a:ea typeface="+mn-lt"/>
              <a:cs typeface="+mn-lt"/>
            </a:endParaRPr>
          </a:p>
          <a:p>
            <a:endParaRPr lang="en-US" sz="2400" b="1">
              <a:solidFill>
                <a:schemeClr val="accent1">
                  <a:lumMod val="75000"/>
                </a:schemeClr>
              </a:solidFill>
              <a:latin typeface="Ubuntu"/>
              <a:ea typeface="+mn-lt"/>
              <a:cs typeface="+mn-lt"/>
            </a:endParaRPr>
          </a:p>
        </p:txBody>
      </p:sp>
      <p:sp>
        <p:nvSpPr>
          <p:cNvPr id="2" name="Rectangle 1"/>
          <p:cNvSpPr>
            <a:spLocks noChangeArrowheads="1"/>
          </p:cNvSpPr>
          <p:nvPr/>
        </p:nvSpPr>
        <p:spPr bwMode="auto">
          <a:xfrm>
            <a:off x="165316" y="2291903"/>
            <a:ext cx="7135629"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eaLnBrk="0" fontAlgn="base" hangingPunct="0">
              <a:spcBef>
                <a:spcPct val="0"/>
              </a:spcBef>
              <a:spcAft>
                <a:spcPct val="0"/>
              </a:spcAft>
              <a:buFont typeface="Wingdings" panose="05000000000000000000" pitchFamily="2" charset="2"/>
              <a:buChar char="Ø"/>
            </a:pPr>
            <a:r>
              <a:rPr kumimoji="0" lang="en-US" altLang="en-US" sz="2000" u="none" strike="noStrike" cap="none" normalizeH="0" baseline="0">
                <a:ln>
                  <a:noFill/>
                </a:ln>
                <a:effectLst/>
                <a:latin typeface="Ubuntu" panose="020B0504030602030204"/>
              </a:rPr>
              <a:t>UK laws </a:t>
            </a:r>
            <a:r>
              <a:rPr lang="en-US" altLang="en-US" sz="2000">
                <a:latin typeface="Ubuntu" panose="020B0504030602030204"/>
              </a:rPr>
              <a:t>that control</a:t>
            </a:r>
            <a:r>
              <a:rPr kumimoji="0" lang="en-US" altLang="en-US" sz="2000" u="none" strike="noStrike" cap="none" normalizeH="0" baseline="0">
                <a:ln>
                  <a:noFill/>
                </a:ln>
                <a:effectLst/>
                <a:latin typeface="Ubuntu" panose="020B0504030602030204"/>
              </a:rPr>
              <a:t> sale, marketing and use of tobacco and vaping products to reduce harm.</a:t>
            </a:r>
            <a:endParaRPr lang="en-US" altLang="en-US" sz="2000" u="none" strike="noStrike" cap="none" normalizeH="0" baseline="0">
              <a:ln>
                <a:noFill/>
              </a:ln>
              <a:effectLst/>
              <a:latin typeface="Ubuntu" panose="020B0504030602030204"/>
            </a:endParaRPr>
          </a:p>
          <a:p>
            <a:pPr marL="285750" indent="-285750" eaLnBrk="0" fontAlgn="base" hangingPunct="0">
              <a:spcBef>
                <a:spcPct val="0"/>
              </a:spcBef>
              <a:spcAft>
                <a:spcPct val="0"/>
              </a:spcAft>
              <a:buFont typeface="Wingdings" panose="05000000000000000000" pitchFamily="2" charset="2"/>
              <a:buChar char="Ø"/>
            </a:pPr>
            <a:r>
              <a:rPr kumimoji="0" lang="en-US" altLang="en-US" sz="2000" u="none" strike="noStrike" cap="none" normalizeH="0" baseline="0">
                <a:ln>
                  <a:noFill/>
                </a:ln>
                <a:effectLst/>
                <a:latin typeface="Ubuntu" panose="020B0504030602030204"/>
              </a:rPr>
              <a:t>Age restrictions </a:t>
            </a:r>
            <a:r>
              <a:rPr lang="en-US" altLang="en-US" sz="2000">
                <a:latin typeface="Ubuntu" panose="020B0504030602030204"/>
              </a:rPr>
              <a:t>aimed at protecting</a:t>
            </a:r>
            <a:r>
              <a:rPr kumimoji="0" lang="en-US" altLang="en-US" sz="2000" u="none" strike="noStrike" cap="none" normalizeH="0" baseline="0">
                <a:ln>
                  <a:noFill/>
                </a:ln>
                <a:effectLst/>
                <a:latin typeface="Ubuntu" panose="020B0504030602030204"/>
              </a:rPr>
              <a:t> young people and </a:t>
            </a:r>
            <a:r>
              <a:rPr lang="en-US" altLang="en-US" sz="2000">
                <a:latin typeface="Ubuntu" panose="020B0504030602030204"/>
              </a:rPr>
              <a:t>delaying uptake and nicotine</a:t>
            </a:r>
            <a:r>
              <a:rPr kumimoji="0" lang="en-US" altLang="en-US" sz="2000" u="none" strike="noStrike" cap="none" normalizeH="0" baseline="0">
                <a:ln>
                  <a:noFill/>
                </a:ln>
                <a:effectLst/>
                <a:latin typeface="Ubuntu" panose="020B0504030602030204"/>
              </a:rPr>
              <a:t> addiction.</a:t>
            </a:r>
            <a:endParaRPr lang="en-US" altLang="en-US" sz="2000" u="none" strike="noStrike" cap="none" normalizeH="0" baseline="0">
              <a:ln>
                <a:noFill/>
              </a:ln>
              <a:effectLst/>
              <a:latin typeface="Ubuntu" panose="020B0504030602030204"/>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000" u="none" strike="noStrike" cap="none" normalizeH="0" baseline="0">
                <a:ln>
                  <a:noFill/>
                </a:ln>
                <a:effectLst/>
                <a:latin typeface="Ubuntu" panose="020B0504030602030204"/>
              </a:rPr>
              <a:t>Marketing tactics </a:t>
            </a:r>
            <a:r>
              <a:rPr lang="en-US" altLang="en-US" sz="2000">
                <a:latin typeface="Ubuntu" panose="020B0504030602030204"/>
              </a:rPr>
              <a:t>targeting</a:t>
            </a:r>
            <a:r>
              <a:rPr kumimoji="0" lang="en-US" altLang="en-US" sz="2000" u="none" strike="noStrike" cap="none" normalizeH="0" baseline="0">
                <a:ln>
                  <a:noFill/>
                </a:ln>
                <a:effectLst/>
                <a:latin typeface="Ubuntu" panose="020B0504030602030204"/>
              </a:rPr>
              <a:t> young people, making education and regulation essential.</a:t>
            </a:r>
            <a:endParaRPr lang="en-US" altLang="en-US" sz="2000" u="none" strike="noStrike" cap="none" normalizeH="0" baseline="0">
              <a:ln>
                <a:noFill/>
              </a:ln>
              <a:effectLst/>
              <a:latin typeface="Ubuntu" panose="020B0504030602030204"/>
            </a:endParaRPr>
          </a:p>
          <a:p>
            <a:pPr marL="285750" indent="-285750" eaLnBrk="0" fontAlgn="base" hangingPunct="0">
              <a:spcBef>
                <a:spcPct val="0"/>
              </a:spcBef>
              <a:spcAft>
                <a:spcPct val="0"/>
              </a:spcAft>
              <a:buFont typeface="Wingdings" panose="05000000000000000000" pitchFamily="2" charset="2"/>
              <a:buChar char="Ø"/>
            </a:pPr>
            <a:r>
              <a:rPr kumimoji="0" lang="en-US" altLang="en-US" sz="2000" u="none" strike="noStrike" cap="none" normalizeH="0" baseline="0">
                <a:ln>
                  <a:noFill/>
                </a:ln>
                <a:effectLst/>
                <a:latin typeface="Ubuntu" panose="020B0504030602030204"/>
              </a:rPr>
              <a:t>Public health campaigns and ethical oversight </a:t>
            </a:r>
            <a:r>
              <a:rPr lang="en-US" altLang="en-US" sz="2000">
                <a:latin typeface="Ubuntu" panose="020B0504030602030204"/>
              </a:rPr>
              <a:t>that </a:t>
            </a:r>
            <a:r>
              <a:rPr kumimoji="0" lang="en-US" altLang="en-US" sz="2000" u="none" strike="noStrike" cap="none" normalizeH="0" baseline="0">
                <a:ln>
                  <a:noFill/>
                </a:ln>
                <a:effectLst/>
                <a:latin typeface="Ubuntu" panose="020B0504030602030204"/>
              </a:rPr>
              <a:t>help balance commercial interests with community </a:t>
            </a:r>
            <a:r>
              <a:rPr lang="en-US" altLang="en-US" sz="2000">
                <a:latin typeface="Ubuntu" panose="020B0504030602030204"/>
              </a:rPr>
              <a:t>well-being</a:t>
            </a:r>
            <a:r>
              <a:rPr kumimoji="0" lang="en-US" altLang="en-US" sz="2000" u="none" strike="noStrike" cap="none" normalizeH="0" baseline="0">
                <a:ln>
                  <a:noFill/>
                </a:ln>
                <a:effectLst/>
                <a:latin typeface="Ubuntu" panose="020B0504030602030204"/>
              </a:rPr>
              <a:t>.</a:t>
            </a:r>
            <a:endParaRPr lang="en-US" altLang="en-US" sz="2000" u="none" strike="noStrike" cap="none" normalizeH="0" baseline="0">
              <a:ln>
                <a:noFill/>
              </a:ln>
              <a:effectLst/>
              <a:latin typeface="Ubuntu" panose="020B0504030602030204"/>
            </a:endParaRPr>
          </a:p>
        </p:txBody>
      </p:sp>
    </p:spTree>
    <p:extLst>
      <p:ext uri="{BB962C8B-B14F-4D97-AF65-F5344CB8AC3E}">
        <p14:creationId xmlns:p14="http://schemas.microsoft.com/office/powerpoint/2010/main" val="3990787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347781" y="890039"/>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a:p>
        </p:txBody>
      </p:sp>
      <p:sp>
        <p:nvSpPr>
          <p:cNvPr id="2" name="Rectangle 1"/>
          <p:cNvSpPr/>
          <p:nvPr/>
        </p:nvSpPr>
        <p:spPr>
          <a:xfrm>
            <a:off x="61235" y="1417068"/>
            <a:ext cx="7762061" cy="523220"/>
          </a:xfrm>
          <a:prstGeom prst="rect">
            <a:avLst/>
          </a:prstGeom>
        </p:spPr>
        <p:txBody>
          <a:bodyPr wrap="none" lIns="91440" tIns="45720" rIns="91440" bIns="45720" anchor="t">
            <a:spAutoFit/>
          </a:bodyPr>
          <a:lstStyle/>
          <a:p>
            <a:r>
              <a:rPr lang="en-GB" sz="2800" b="1" dirty="0">
                <a:solidFill>
                  <a:schemeClr val="accent1"/>
                </a:solidFill>
                <a:latin typeface="Ubuntu"/>
              </a:rPr>
              <a:t>The Laws, Regulation and Industry Influence</a:t>
            </a:r>
          </a:p>
        </p:txBody>
      </p:sp>
      <p:sp>
        <p:nvSpPr>
          <p:cNvPr id="7" name="Rectangle 6"/>
          <p:cNvSpPr/>
          <p:nvPr/>
        </p:nvSpPr>
        <p:spPr>
          <a:xfrm>
            <a:off x="464599" y="2297716"/>
            <a:ext cx="6262914" cy="3477875"/>
          </a:xfrm>
          <a:prstGeom prst="rect">
            <a:avLst/>
          </a:prstGeom>
        </p:spPr>
        <p:txBody>
          <a:bodyPr wrap="square" lIns="91440" tIns="45720" rIns="91440" bIns="45720" anchor="t">
            <a:spAutoFit/>
          </a:bodyPr>
          <a:lstStyle/>
          <a:p>
            <a:r>
              <a:rPr lang="en-GB" sz="2000" dirty="0">
                <a:latin typeface="Ubuntu" panose="020B0504030602030204"/>
              </a:rPr>
              <a:t>Tobacco and nicotine use is not just a personal choice - it is strongly influenced by </a:t>
            </a:r>
            <a:r>
              <a:rPr lang="en-GB" sz="2000" b="1" dirty="0">
                <a:latin typeface="Ubuntu" panose="020B0504030602030204"/>
              </a:rPr>
              <a:t>laws, public policy and marketing</a:t>
            </a:r>
            <a:r>
              <a:rPr lang="en-GB" sz="2000" dirty="0">
                <a:latin typeface="Ubuntu" panose="020B0504030602030204"/>
              </a:rPr>
              <a:t>. </a:t>
            </a:r>
          </a:p>
          <a:p>
            <a:endParaRPr lang="en-GB" sz="2000" dirty="0">
              <a:latin typeface="Ubuntu" panose="020B0504030602030204"/>
            </a:endParaRPr>
          </a:p>
          <a:p>
            <a:r>
              <a:rPr lang="en-GB" sz="2000" dirty="0">
                <a:latin typeface="Ubuntu" panose="020B0504030602030204"/>
              </a:rPr>
              <a:t>In the UK, regulations exist to limit harm, reduce uptake and protect young people. </a:t>
            </a:r>
          </a:p>
          <a:p>
            <a:endParaRPr lang="en-GB" sz="2000" dirty="0">
              <a:latin typeface="Ubuntu" panose="020B0504030602030204"/>
            </a:endParaRPr>
          </a:p>
          <a:p>
            <a:r>
              <a:rPr lang="en-GB" sz="2000" dirty="0">
                <a:latin typeface="Ubuntu" panose="020B0504030602030204"/>
              </a:rPr>
              <a:t>Understanding these rules helps learners see how government action, industry practices and ethical questions interact to shape behaviour and health outcomes.</a:t>
            </a:r>
          </a:p>
        </p:txBody>
      </p:sp>
      <p:pic>
        <p:nvPicPr>
          <p:cNvPr id="8" name="Picture 7"/>
          <p:cNvPicPr>
            <a:picLocks noChangeAspect="1"/>
          </p:cNvPicPr>
          <p:nvPr/>
        </p:nvPicPr>
        <p:blipFill>
          <a:blip r:embed="rId2"/>
          <a:stretch>
            <a:fillRect/>
          </a:stretch>
        </p:blipFill>
        <p:spPr>
          <a:xfrm>
            <a:off x="6759909" y="2663078"/>
            <a:ext cx="5058695" cy="3035217"/>
          </a:xfrm>
          <a:prstGeom prst="ellipse">
            <a:avLst/>
          </a:prstGeom>
          <a:ln>
            <a:noFill/>
          </a:ln>
          <a:effectLst>
            <a:softEdge rad="112500"/>
          </a:effectLst>
        </p:spPr>
      </p:pic>
    </p:spTree>
    <p:extLst>
      <p:ext uri="{BB962C8B-B14F-4D97-AF65-F5344CB8AC3E}">
        <p14:creationId xmlns:p14="http://schemas.microsoft.com/office/powerpoint/2010/main" val="15942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3CC9687-4FE2-1BF8-2173-28D997B34810}"/>
              </a:ext>
            </a:extLst>
          </p:cNvPr>
          <p:cNvSpPr>
            <a:spLocks noGrp="1"/>
          </p:cNvSpPr>
          <p:nvPr/>
        </p:nvSpPr>
        <p:spPr>
          <a:xfrm>
            <a:off x="161878" y="1040308"/>
            <a:ext cx="7506950" cy="669925"/>
          </a:xfrm>
          <a:prstGeom prst="rect">
            <a:avLst/>
          </a:prstGeom>
        </p:spPr>
        <p:txBody>
          <a:bodyPr vert="horz" lIns="91440" tIns="45720" rIns="91440" bIns="45720" rtlCol="0" anchor="b">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Ubuntu"/>
              </a:rPr>
              <a:t>Welsh and UK Laws on Sale, Advertising and Use of Tobacco and Other Nicotine Products</a:t>
            </a:r>
            <a:endParaRPr lang="en-US"/>
          </a:p>
        </p:txBody>
      </p:sp>
      <p:sp>
        <p:nvSpPr>
          <p:cNvPr id="5" name="Rectangle 4"/>
          <p:cNvSpPr/>
          <p:nvPr/>
        </p:nvSpPr>
        <p:spPr>
          <a:xfrm>
            <a:off x="314278" y="1884631"/>
            <a:ext cx="11288159" cy="4524315"/>
          </a:xfrm>
          <a:prstGeom prst="rect">
            <a:avLst/>
          </a:prstGeom>
        </p:spPr>
        <p:txBody>
          <a:bodyPr wrap="square" lIns="91440" tIns="45720" rIns="91440" bIns="45720" anchor="t">
            <a:spAutoFit/>
          </a:bodyPr>
          <a:lstStyle/>
          <a:p>
            <a:endParaRPr lang="en-GB">
              <a:latin typeface="Ubuntu" panose="020B0504030602030204"/>
            </a:endParaRPr>
          </a:p>
          <a:p>
            <a:endParaRPr lang="en-GB">
              <a:latin typeface="Ubuntu" panose="020B0504030602030204"/>
            </a:endParaRPr>
          </a:p>
          <a:p>
            <a:pPr marL="285750" indent="-285750">
              <a:buFont typeface="Wingdings" panose="05000000000000000000" pitchFamily="2" charset="2"/>
              <a:buChar char="Ø"/>
            </a:pPr>
            <a:r>
              <a:rPr lang="en-GB" b="1" dirty="0">
                <a:latin typeface="Ubuntu" panose="020B0504030602030204"/>
              </a:rPr>
              <a:t>Sale restrictions:</a:t>
            </a:r>
            <a:r>
              <a:rPr lang="en-GB" dirty="0">
                <a:latin typeface="Ubuntu" panose="020B0504030602030204"/>
              </a:rPr>
              <a:t> Tobacco and vaping products cannot be sold to anyone under 18 and retailers must check ID. Shops breaking the law can face fines or prosecution.</a:t>
            </a:r>
          </a:p>
          <a:p>
            <a:pPr marL="285750" indent="-285750">
              <a:buFont typeface="Wingdings" panose="05000000000000000000" pitchFamily="2" charset="2"/>
              <a:buChar char="Ø"/>
            </a:pPr>
            <a:r>
              <a:rPr lang="en-GB" b="1">
                <a:latin typeface="Ubuntu" panose="020B0504030602030204"/>
              </a:rPr>
              <a:t>Advertising bans:</a:t>
            </a:r>
            <a:r>
              <a:rPr lang="en-GB">
                <a:latin typeface="Ubuntu" panose="020B0504030602030204"/>
              </a:rPr>
              <a:t> Tobacco advertising, sponsorships and promotions are banned on TV, radio, print and online, and product placement in media is prohibited.</a:t>
            </a:r>
          </a:p>
          <a:p>
            <a:pPr marL="285750" indent="-285750">
              <a:buFont typeface="Wingdings" panose="05000000000000000000" pitchFamily="2" charset="2"/>
              <a:buChar char="Ø"/>
            </a:pPr>
            <a:r>
              <a:rPr lang="en-GB" b="1">
                <a:latin typeface="Ubuntu" panose="020B0504030602030204"/>
              </a:rPr>
              <a:t>Packaging laws:</a:t>
            </a:r>
            <a:r>
              <a:rPr lang="en-GB">
                <a:latin typeface="Ubuntu" panose="020B0504030602030204"/>
              </a:rPr>
              <a:t> Plain packaging with large health warnings reduces product appeal, especially to young people.</a:t>
            </a:r>
          </a:p>
          <a:p>
            <a:pPr marL="285750" indent="-285750">
              <a:buFont typeface="Wingdings" panose="05000000000000000000" pitchFamily="2" charset="2"/>
              <a:buChar char="Ø"/>
            </a:pPr>
            <a:r>
              <a:rPr lang="en-GB" b="1">
                <a:latin typeface="Ubuntu" panose="020B0504030602030204"/>
              </a:rPr>
              <a:t>Use restrictions:</a:t>
            </a:r>
            <a:r>
              <a:rPr lang="en-GB">
                <a:latin typeface="Ubuntu" panose="020B0504030602030204"/>
              </a:rPr>
              <a:t> Smoking is banned in enclosed public spaces, workplaces and certain outdoor areas in Wales, including school grounds, playgrounds and hospital sites.</a:t>
            </a:r>
          </a:p>
          <a:p>
            <a:pPr marL="285750" indent="-285750">
              <a:buFont typeface="Wingdings" panose="05000000000000000000" pitchFamily="2" charset="2"/>
              <a:buChar char="Ø"/>
            </a:pPr>
            <a:r>
              <a:rPr lang="en-GB" b="1">
                <a:latin typeface="Ubuntu" panose="020B0504030602030204"/>
              </a:rPr>
              <a:t>Vaping regulations:</a:t>
            </a:r>
            <a:r>
              <a:rPr lang="en-GB">
                <a:latin typeface="Ubuntu" panose="020B0504030602030204"/>
              </a:rPr>
              <a:t> In the UK, vaping products are regulated under the Tobacco and Related Products Regulations and the EU Tobacco Products Directive, which set limits on nicotine strength, require safety warnings and prevent marketing aimed at children. (See Vaping toolkit)</a:t>
            </a:r>
          </a:p>
          <a:p>
            <a:endParaRPr lang="en-GB">
              <a:latin typeface="Ubuntu" panose="020B0504030602030204"/>
            </a:endParaRPr>
          </a:p>
          <a:p>
            <a:r>
              <a:rPr lang="en-GB">
                <a:latin typeface="Ubuntu" panose="020B0504030602030204"/>
              </a:rPr>
              <a:t>These laws aim to protect non-smokers, prevent early uptake among young people and support public health goals across Wales and the UK.</a:t>
            </a:r>
          </a:p>
        </p:txBody>
      </p:sp>
      <p:sp>
        <p:nvSpPr>
          <p:cNvPr id="3" name="TextBox 2">
            <a:extLst>
              <a:ext uri="{FF2B5EF4-FFF2-40B4-BE49-F238E27FC236}">
                <a16:creationId xmlns:a16="http://schemas.microsoft.com/office/drawing/2014/main" id="{DBC032AB-C25B-057F-E288-4B8A5AF3DD1C}"/>
              </a:ext>
            </a:extLst>
          </p:cNvPr>
          <p:cNvSpPr txBox="1"/>
          <p:nvPr/>
        </p:nvSpPr>
        <p:spPr>
          <a:xfrm>
            <a:off x="309966" y="1711270"/>
            <a:ext cx="752959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Ubuntu"/>
              </a:rPr>
              <a:t>Wales and the wider UK have some of the strictest controls of tobacco and other nicotine products in the world.</a:t>
            </a:r>
            <a:endParaRPr lang="en-US">
              <a:latin typeface="Ubuntu"/>
            </a:endParaRPr>
          </a:p>
          <a:p>
            <a:pPr algn="ctr"/>
            <a:endParaRPr lang="en-US"/>
          </a:p>
        </p:txBody>
      </p:sp>
    </p:spTree>
    <p:extLst>
      <p:ext uri="{BB962C8B-B14F-4D97-AF65-F5344CB8AC3E}">
        <p14:creationId xmlns:p14="http://schemas.microsoft.com/office/powerpoint/2010/main" val="3069418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0AED1E-44D3-4D7A-06B4-05424CBB807E}"/>
              </a:ext>
            </a:extLst>
          </p:cNvPr>
          <p:cNvSpPr txBox="1"/>
          <p:nvPr/>
        </p:nvSpPr>
        <p:spPr>
          <a:xfrm>
            <a:off x="167240" y="938705"/>
            <a:ext cx="8266546"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dirty="0">
                <a:solidFill>
                  <a:schemeClr val="accent1"/>
                </a:solidFill>
                <a:latin typeface="Ubuntu"/>
              </a:rPr>
              <a:t>Age Restrictions and Why They Exist </a:t>
            </a:r>
            <a:endParaRPr lang="en-US" sz="3000" b="1" dirty="0">
              <a:solidFill>
                <a:schemeClr val="accent1"/>
              </a:solidFill>
              <a:latin typeface="Ubuntu"/>
            </a:endParaRPr>
          </a:p>
        </p:txBody>
      </p:sp>
      <p:sp>
        <p:nvSpPr>
          <p:cNvPr id="6" name="Rectangle 5"/>
          <p:cNvSpPr/>
          <p:nvPr/>
        </p:nvSpPr>
        <p:spPr>
          <a:xfrm>
            <a:off x="434706" y="2676153"/>
            <a:ext cx="7115320" cy="3686062"/>
          </a:xfrm>
          <a:prstGeom prst="rect">
            <a:avLst/>
          </a:prstGeom>
        </p:spPr>
        <p:txBody>
          <a:bodyPr wrap="square" lIns="91440" tIns="45720" rIns="91440" bIns="45720" anchor="t">
            <a:spAutoFit/>
          </a:bodyPr>
          <a:lstStyle/>
          <a:p>
            <a:endParaRPr lang="en-GB">
              <a:latin typeface="Ubuntu" panose="020B0504030602030204"/>
            </a:endParaRPr>
          </a:p>
          <a:p>
            <a:pPr marL="285750" indent="-285750">
              <a:buFont typeface="Wingdings" panose="05000000000000000000" pitchFamily="2" charset="2"/>
              <a:buChar char="Ø"/>
            </a:pPr>
            <a:r>
              <a:rPr lang="en-GB">
                <a:latin typeface="Ubuntu" panose="020B0504030602030204"/>
              </a:rPr>
              <a:t>Age restrictions aim to prevent early exposure to nicotine, which is highly addictive and can alter brain development in adolescents.</a:t>
            </a:r>
          </a:p>
          <a:p>
            <a:pPr marL="285750" indent="-285750">
              <a:buFont typeface="Wingdings" panose="05000000000000000000" pitchFamily="2" charset="2"/>
              <a:buChar char="Ø"/>
            </a:pPr>
            <a:r>
              <a:rPr lang="en-GB">
                <a:latin typeface="Ubuntu" panose="020B0504030602030204"/>
              </a:rPr>
              <a:t>Shops must check ID and can face fines or prosecution for breaking the law.</a:t>
            </a:r>
          </a:p>
          <a:p>
            <a:pPr marL="285750" indent="-285750">
              <a:buFont typeface="Wingdings" panose="05000000000000000000" pitchFamily="2" charset="2"/>
              <a:buChar char="Ø"/>
            </a:pPr>
            <a:r>
              <a:rPr lang="en-GB">
                <a:latin typeface="Ubuntu" panose="020B0504030602030204"/>
              </a:rPr>
              <a:t>Research shows that delaying first use significantly lowers the risk of long-term addiction, which is why enforcement and awareness campaigns are so important.</a:t>
            </a:r>
          </a:p>
          <a:p>
            <a:endParaRPr lang="en-GB">
              <a:latin typeface="Ubuntu" panose="020B0504030602030204"/>
            </a:endParaRPr>
          </a:p>
          <a:p>
            <a:pPr algn="ctr"/>
            <a:r>
              <a:rPr lang="en-GB">
                <a:latin typeface="Ubuntu" panose="020B0504030602030204"/>
              </a:rPr>
              <a:t>In Wales, these restrictions are reinforced through </a:t>
            </a:r>
            <a:r>
              <a:rPr lang="en-GB" b="1">
                <a:latin typeface="Ubuntu" panose="020B0504030602030204"/>
              </a:rPr>
              <a:t>school education programmes and public health campaigns</a:t>
            </a:r>
            <a:r>
              <a:rPr lang="en-GB">
                <a:latin typeface="Ubuntu" panose="020B0504030602030204"/>
              </a:rPr>
              <a:t>, highlighting both legal and health consequences.</a:t>
            </a:r>
          </a:p>
        </p:txBody>
      </p:sp>
      <p:sp>
        <p:nvSpPr>
          <p:cNvPr id="7" name="Rectangle 6"/>
          <p:cNvSpPr/>
          <p:nvPr/>
        </p:nvSpPr>
        <p:spPr>
          <a:xfrm>
            <a:off x="437965" y="1760976"/>
            <a:ext cx="7523299" cy="923330"/>
          </a:xfrm>
          <a:prstGeom prst="rect">
            <a:avLst/>
          </a:prstGeom>
        </p:spPr>
        <p:txBody>
          <a:bodyPr wrap="square" lIns="91440" tIns="45720" rIns="91440" bIns="45720" anchor="t">
            <a:spAutoFit/>
          </a:bodyPr>
          <a:lstStyle/>
          <a:p>
            <a:r>
              <a:rPr lang="en-GB">
                <a:latin typeface="Ubuntu" panose="020B0504030602030204"/>
              </a:rPr>
              <a:t>In the UK, it is illegal to sell tobacco or vaping products to anyone under 18. It is also illegal for an adult to buy tobacco or vaping produ</a:t>
            </a:r>
            <a:r>
              <a:rPr lang="en-GB">
                <a:latin typeface="Ubuntu"/>
                <a:ea typeface="Calibri"/>
                <a:cs typeface="Calibri"/>
              </a:rPr>
              <a:t>cts</a:t>
            </a:r>
            <a:r>
              <a:rPr lang="en-GB">
                <a:latin typeface="Ubuntu"/>
              </a:rPr>
              <a:t> on behalf of someone who is under 18.</a:t>
            </a:r>
            <a:endParaRPr lang="en-GB">
              <a:latin typeface="Ubuntu"/>
              <a:ea typeface="Calibri"/>
              <a:cs typeface="Calibri"/>
            </a:endParaRPr>
          </a:p>
        </p:txBody>
      </p:sp>
      <p:pic>
        <p:nvPicPr>
          <p:cNvPr id="1026" name="Picture 2" descr="Restriction Generic Flat icon | Magnific (formerly Freepik)">
            <a:extLst>
              <a:ext uri="{FF2B5EF4-FFF2-40B4-BE49-F238E27FC236}">
                <a16:creationId xmlns:a16="http://schemas.microsoft.com/office/drawing/2014/main" id="{3A70B82B-9A5A-9171-7AE9-095C69FD1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9265" y="2046025"/>
            <a:ext cx="3143535" cy="3143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098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479C58-938C-AD56-CCAB-B5AE2956B80C}"/>
              </a:ext>
            </a:extLst>
          </p:cNvPr>
          <p:cNvSpPr>
            <a:spLocks noGrp="1"/>
          </p:cNvSpPr>
          <p:nvPr>
            <p:ph type="body" sz="quarter" idx="11"/>
          </p:nvPr>
        </p:nvSpPr>
        <p:spPr>
          <a:xfrm>
            <a:off x="544961" y="1042488"/>
            <a:ext cx="7074198" cy="669925"/>
          </a:xfrm>
        </p:spPr>
        <p:txBody>
          <a:bodyPr>
            <a:normAutofit/>
          </a:bodyPr>
          <a:lstStyle/>
          <a:p>
            <a:r>
              <a:rPr lang="en-US" dirty="0">
                <a:latin typeface="Ubuntu"/>
              </a:rPr>
              <a:t>UK Tobacco and Vapes Act (2026)</a:t>
            </a:r>
            <a:endParaRPr lang="en-US"/>
          </a:p>
        </p:txBody>
      </p:sp>
      <p:sp>
        <p:nvSpPr>
          <p:cNvPr id="4" name="Text Placeholder 3">
            <a:extLst>
              <a:ext uri="{FF2B5EF4-FFF2-40B4-BE49-F238E27FC236}">
                <a16:creationId xmlns:a16="http://schemas.microsoft.com/office/drawing/2014/main" id="{03970545-5A7B-4D2C-3A13-CC03668C7C8F}"/>
              </a:ext>
            </a:extLst>
          </p:cNvPr>
          <p:cNvSpPr>
            <a:spLocks noGrp="1"/>
          </p:cNvSpPr>
          <p:nvPr>
            <p:ph type="body" sz="quarter" idx="12"/>
          </p:nvPr>
        </p:nvSpPr>
        <p:spPr>
          <a:xfrm>
            <a:off x="544961" y="1711998"/>
            <a:ext cx="4432300" cy="367618"/>
          </a:xfrm>
        </p:spPr>
        <p:txBody>
          <a:bodyPr/>
          <a:lstStyle/>
          <a:p>
            <a:r>
              <a:rPr lang="en-US" b="1" dirty="0">
                <a:latin typeface="Ubuntu"/>
              </a:rPr>
              <a:t>'Stopping the Start'</a:t>
            </a:r>
            <a:endParaRPr lang="en-US" b="1"/>
          </a:p>
        </p:txBody>
      </p:sp>
      <p:sp>
        <p:nvSpPr>
          <p:cNvPr id="5" name="Text Placeholder 4">
            <a:extLst>
              <a:ext uri="{FF2B5EF4-FFF2-40B4-BE49-F238E27FC236}">
                <a16:creationId xmlns:a16="http://schemas.microsoft.com/office/drawing/2014/main" id="{E4FA0883-7CB8-5A0C-EC8C-B9897778A431}"/>
              </a:ext>
            </a:extLst>
          </p:cNvPr>
          <p:cNvSpPr>
            <a:spLocks noGrp="1"/>
          </p:cNvSpPr>
          <p:nvPr>
            <p:ph type="body" sz="quarter" idx="13"/>
          </p:nvPr>
        </p:nvSpPr>
        <p:spPr>
          <a:xfrm>
            <a:off x="319990" y="2364540"/>
            <a:ext cx="10297144" cy="3853774"/>
          </a:xfrm>
        </p:spPr>
        <p:txBody>
          <a:bodyPr vert="horz" lIns="91440" tIns="45720" rIns="91440" bIns="45720" rtlCol="0" anchor="t">
            <a:noAutofit/>
          </a:bodyPr>
          <a:lstStyle/>
          <a:p>
            <a:r>
              <a:rPr lang="en-US" sz="2000" dirty="0">
                <a:solidFill>
                  <a:schemeClr val="tx1"/>
                </a:solidFill>
                <a:latin typeface="Ubuntu"/>
                <a:cs typeface="Segoe UI"/>
              </a:rPr>
              <a:t>New landmark legislation (UK-wide) to create a 'Smoke-free Generation':</a:t>
            </a:r>
          </a:p>
          <a:p>
            <a:pPr marL="285750" indent="-285750">
              <a:buFont typeface="Wingdings"/>
              <a:buChar char="Ø"/>
            </a:pPr>
            <a:r>
              <a:rPr lang="en-US" sz="2000" dirty="0">
                <a:solidFill>
                  <a:schemeClr val="tx1"/>
                </a:solidFill>
                <a:latin typeface="Ubuntu"/>
                <a:cs typeface="Segoe UI"/>
              </a:rPr>
              <a:t>Makes it illegal for anyone born after 01 January 2009 to be sold tobacco products (implementation from 01 January 2027).</a:t>
            </a:r>
          </a:p>
          <a:p>
            <a:pPr marL="285750" indent="-285750">
              <a:buFont typeface="Wingdings"/>
              <a:buChar char="Ø"/>
            </a:pPr>
            <a:r>
              <a:rPr lang="en-US" sz="2000" dirty="0">
                <a:solidFill>
                  <a:schemeClr val="tx1"/>
                </a:solidFill>
                <a:latin typeface="Ubuntu"/>
                <a:cs typeface="Segoe UI"/>
              </a:rPr>
              <a:t>This raises the legal age of sale year on year, gradually phasing out the sale of tobacco products.</a:t>
            </a:r>
            <a:endParaRPr lang="en-US" sz="2000" dirty="0">
              <a:solidFill>
                <a:schemeClr val="tx1"/>
              </a:solidFill>
              <a:latin typeface="Ubuntu"/>
            </a:endParaRPr>
          </a:p>
          <a:p>
            <a:r>
              <a:rPr lang="en-US" sz="2000" dirty="0">
                <a:solidFill>
                  <a:schemeClr val="tx1"/>
                </a:solidFill>
                <a:latin typeface="Ubuntu"/>
                <a:cs typeface="Segoe UI"/>
              </a:rPr>
              <a:t>Welsh Government-specific policy:</a:t>
            </a:r>
          </a:p>
          <a:p>
            <a:pPr marL="285750" indent="-285750">
              <a:buFont typeface="Wingdings"/>
              <a:buChar char="Ø"/>
            </a:pPr>
            <a:r>
              <a:rPr lang="en-US" sz="2000" dirty="0">
                <a:solidFill>
                  <a:schemeClr val="tx1"/>
                </a:solidFill>
                <a:latin typeface="Ubuntu"/>
                <a:cs typeface="Segoe UI"/>
              </a:rPr>
              <a:t>Extend the range of smokefree public places with possibility to expand to include vape-free public places.</a:t>
            </a:r>
          </a:p>
          <a:p>
            <a:pPr marL="285750" indent="-285750">
              <a:buFont typeface="Wingdings"/>
              <a:buChar char="Ø"/>
            </a:pPr>
            <a:r>
              <a:rPr lang="en-US" sz="2000" dirty="0">
                <a:solidFill>
                  <a:schemeClr val="tx1"/>
                </a:solidFill>
                <a:latin typeface="Ubuntu"/>
                <a:cs typeface="Segoe UI"/>
              </a:rPr>
              <a:t>Create retail licensing regime for tobacco and nicotine products – retailer licenses and product licenses.</a:t>
            </a:r>
          </a:p>
          <a:p>
            <a:r>
              <a:rPr lang="en-US" sz="2000" dirty="0">
                <a:solidFill>
                  <a:schemeClr val="tx1"/>
                </a:solidFill>
                <a:latin typeface="Ubuntu"/>
                <a:cs typeface="Segoe UI"/>
              </a:rPr>
              <a:t>Also introduces restrictions on vape products (e.g. flavours), packaging and marketing.</a:t>
            </a:r>
          </a:p>
        </p:txBody>
      </p:sp>
    </p:spTree>
    <p:extLst>
      <p:ext uri="{BB962C8B-B14F-4D97-AF65-F5344CB8AC3E}">
        <p14:creationId xmlns:p14="http://schemas.microsoft.com/office/powerpoint/2010/main" val="4196658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009794-F2C9-B782-0C41-BD9A887C75F5}"/>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5D1D76D9-4395-38F6-F96A-619E531C11E7}"/>
              </a:ext>
            </a:extLst>
          </p:cNvPr>
          <p:cNvSpPr txBox="1">
            <a:spLocks/>
          </p:cNvSpPr>
          <p:nvPr/>
        </p:nvSpPr>
        <p:spPr>
          <a:xfrm>
            <a:off x="165358" y="883002"/>
            <a:ext cx="7243905" cy="83020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Ubuntu"/>
              </a:rPr>
              <a:t>The Tobacco Industry – What You Should Know</a:t>
            </a:r>
            <a:endParaRPr lang="en-US" b="1">
              <a:latin typeface="Ubuntu"/>
            </a:endParaRPr>
          </a:p>
        </p:txBody>
      </p:sp>
      <p:sp>
        <p:nvSpPr>
          <p:cNvPr id="6" name="Text Placeholder 4">
            <a:extLst>
              <a:ext uri="{FF2B5EF4-FFF2-40B4-BE49-F238E27FC236}">
                <a16:creationId xmlns:a16="http://schemas.microsoft.com/office/drawing/2014/main" id="{2C90FD6F-558C-6156-9C24-1DC6FE458832}"/>
              </a:ext>
            </a:extLst>
          </p:cNvPr>
          <p:cNvSpPr txBox="1">
            <a:spLocks/>
          </p:cNvSpPr>
          <p:nvPr/>
        </p:nvSpPr>
        <p:spPr>
          <a:xfrm>
            <a:off x="162837" y="1494572"/>
            <a:ext cx="11874098" cy="4723630"/>
          </a:xfrm>
          <a:prstGeom prst="rect">
            <a:avLst/>
          </a:prstGeom>
          <a:ln>
            <a:no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1400" kern="1200">
                <a:solidFill>
                  <a:schemeClr val="accent1"/>
                </a:solidFill>
                <a:latin typeface="Ubuntu" panose="020B0504030602030204" pitchFamily="34" charset="0"/>
                <a:ea typeface="+mn-ea"/>
                <a:cs typeface="+mn-cs"/>
              </a:defRPr>
            </a:lvl1pPr>
            <a:lvl2pPr marL="4572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3pPr>
            <a:lvl4pPr marL="13716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4pPr>
            <a:lvl5pPr marL="18288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a:p>
          <a:p>
            <a:endParaRPr lang="en-US" sz="2200"/>
          </a:p>
          <a:p>
            <a:endParaRPr lang="en-US" sz="2200"/>
          </a:p>
          <a:p>
            <a:endParaRPr lang="en-US"/>
          </a:p>
          <a:p>
            <a:endParaRPr lang="en-US"/>
          </a:p>
          <a:p>
            <a:endParaRPr lang="en-US"/>
          </a:p>
        </p:txBody>
      </p:sp>
      <p:sp>
        <p:nvSpPr>
          <p:cNvPr id="3" name="Rectangle 2">
            <a:extLst>
              <a:ext uri="{FF2B5EF4-FFF2-40B4-BE49-F238E27FC236}">
                <a16:creationId xmlns:a16="http://schemas.microsoft.com/office/drawing/2014/main" id="{7D29852B-9BB7-B31F-7727-DD96CC4A55E7}"/>
              </a:ext>
            </a:extLst>
          </p:cNvPr>
          <p:cNvSpPr/>
          <p:nvPr/>
        </p:nvSpPr>
        <p:spPr>
          <a:xfrm>
            <a:off x="437412" y="1652367"/>
            <a:ext cx="7472592" cy="369332"/>
          </a:xfrm>
          <a:prstGeom prst="rect">
            <a:avLst/>
          </a:prstGeom>
        </p:spPr>
        <p:txBody>
          <a:bodyPr wrap="square" lIns="91440" tIns="45720" rIns="91440" bIns="45720" anchor="t">
            <a:spAutoFit/>
          </a:bodyPr>
          <a:lstStyle/>
          <a:p>
            <a:endParaRPr lang="en-GB">
              <a:latin typeface="Ubuntu" panose="020B0504030602030204"/>
            </a:endParaRPr>
          </a:p>
        </p:txBody>
      </p:sp>
      <p:sp>
        <p:nvSpPr>
          <p:cNvPr id="2" name="TextBox 1">
            <a:extLst>
              <a:ext uri="{FF2B5EF4-FFF2-40B4-BE49-F238E27FC236}">
                <a16:creationId xmlns:a16="http://schemas.microsoft.com/office/drawing/2014/main" id="{C4C93357-AE51-BF14-CF30-B7C1D8407BF0}"/>
              </a:ext>
            </a:extLst>
          </p:cNvPr>
          <p:cNvSpPr txBox="1"/>
          <p:nvPr/>
        </p:nvSpPr>
        <p:spPr>
          <a:xfrm>
            <a:off x="160421" y="1834816"/>
            <a:ext cx="8341894"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rPr>
              <a:t>Tobacco companies have a long history of misleading the public about the dangers of smoking to protect their profits.</a:t>
            </a:r>
            <a:endParaRPr lang="en-US">
              <a:latin typeface="Ubuntu"/>
              <a:ea typeface="Calibri"/>
              <a:cs typeface="Calibri"/>
            </a:endParaRPr>
          </a:p>
          <a:p>
            <a:endParaRPr lang="en-US">
              <a:latin typeface="Ubuntu"/>
            </a:endParaRPr>
          </a:p>
          <a:p>
            <a:pPr marL="285750" indent="-285750">
              <a:buFont typeface="Wingdings"/>
              <a:buChar char="Ø"/>
            </a:pPr>
            <a:r>
              <a:rPr lang="en-US">
                <a:latin typeface="Ubuntu"/>
              </a:rPr>
              <a:t>They continue to use marketing, lobbying and lawsuits to delay or weaken health laws around the world.</a:t>
            </a:r>
            <a:endParaRPr lang="en-US">
              <a:latin typeface="Ubuntu"/>
              <a:ea typeface="Calibri"/>
              <a:cs typeface="Calibri"/>
            </a:endParaRPr>
          </a:p>
          <a:p>
            <a:pPr marL="285750" indent="-285750">
              <a:buFont typeface="Wingdings"/>
              <a:buChar char="Ø"/>
            </a:pPr>
            <a:r>
              <a:rPr lang="en-US">
                <a:latin typeface="Ubuntu"/>
              </a:rPr>
              <a:t>Young people and disadvantaged communities are often deliberately targeted, as the industry needs new customers to replace those who quit or become ill from smoking.</a:t>
            </a:r>
            <a:endParaRPr lang="en-US">
              <a:latin typeface="Ubuntu"/>
              <a:ea typeface="Calibri"/>
              <a:cs typeface="Calibri"/>
            </a:endParaRPr>
          </a:p>
          <a:p>
            <a:pPr marL="285750" indent="-285750">
              <a:buFont typeface="Wingdings"/>
              <a:buChar char="Ø"/>
            </a:pPr>
            <a:r>
              <a:rPr lang="en-US">
                <a:latin typeface="Ubuntu"/>
              </a:rPr>
              <a:t>Tobacco products - including newer items like pouches or heated tobacco - are designed to be addictive, keeping people buying them.</a:t>
            </a:r>
            <a:endParaRPr lang="en-US">
              <a:latin typeface="Ubuntu"/>
              <a:ea typeface="Calibri"/>
              <a:cs typeface="Calibri"/>
            </a:endParaRPr>
          </a:p>
          <a:p>
            <a:pPr marL="285750" indent="-285750">
              <a:buFont typeface="Wingdings"/>
              <a:buChar char="Ø"/>
            </a:pPr>
            <a:r>
              <a:rPr lang="en-US">
                <a:latin typeface="Ubuntu"/>
              </a:rPr>
              <a:t>The industry also causes significant environmental harm, from deforestation and pollution during production to billions of cigarette butts polluting land and water.</a:t>
            </a:r>
            <a:endParaRPr lang="en-US">
              <a:latin typeface="Ubuntu"/>
              <a:ea typeface="Calibri"/>
              <a:cs typeface="Calibri"/>
            </a:endParaRPr>
          </a:p>
          <a:p>
            <a:pPr marL="285750" indent="-285750">
              <a:buFont typeface="Wingdings"/>
              <a:buChar char="Ø"/>
            </a:pPr>
            <a:endParaRPr lang="en-US">
              <a:latin typeface="Ubuntu"/>
              <a:ea typeface="Calibri"/>
              <a:cs typeface="Calibri"/>
            </a:endParaRPr>
          </a:p>
          <a:p>
            <a:r>
              <a:rPr lang="en-US" b="1" dirty="0">
                <a:latin typeface="Ubuntu"/>
                <a:ea typeface="+mn-lt"/>
                <a:cs typeface="+mn-lt"/>
              </a:rPr>
              <a:t>Understanding these tactics helps us see that tobacco harm is not just </a:t>
            </a:r>
            <a:r>
              <a:rPr lang="en-US" b="1">
                <a:latin typeface="Ubuntu"/>
                <a:ea typeface="+mn-lt"/>
                <a:cs typeface="+mn-lt"/>
              </a:rPr>
              <a:t>about individual choices - it’s also shaped by powerful industry influence.</a:t>
            </a:r>
            <a:endParaRPr lang="en-US" b="1">
              <a:latin typeface="Ubuntu"/>
            </a:endParaRPr>
          </a:p>
          <a:p>
            <a:pPr algn="ctr"/>
            <a:endParaRPr lang="en-US">
              <a:ea typeface="Calibri" panose="020F0502020204030204"/>
              <a:cs typeface="Calibri" panose="020F0502020204030204"/>
            </a:endParaRPr>
          </a:p>
        </p:txBody>
      </p:sp>
      <p:pic>
        <p:nvPicPr>
          <p:cNvPr id="5" name="Picture 4" descr="A close up of cigarettes&#10;&#10;AI-generated content may be incorrect.">
            <a:extLst>
              <a:ext uri="{FF2B5EF4-FFF2-40B4-BE49-F238E27FC236}">
                <a16:creationId xmlns:a16="http://schemas.microsoft.com/office/drawing/2014/main" id="{7D44FC8E-47F4-502D-7A51-F89A5F644FF3}"/>
              </a:ext>
            </a:extLst>
          </p:cNvPr>
          <p:cNvPicPr>
            <a:picLocks noChangeAspect="1"/>
          </p:cNvPicPr>
          <p:nvPr/>
        </p:nvPicPr>
        <p:blipFill>
          <a:blip r:embed="rId2"/>
          <a:stretch>
            <a:fillRect/>
          </a:stretch>
        </p:blipFill>
        <p:spPr>
          <a:xfrm>
            <a:off x="8498306" y="521870"/>
            <a:ext cx="3396916" cy="2254919"/>
          </a:xfrm>
          <a:prstGeom prst="rect">
            <a:avLst/>
          </a:prstGeom>
        </p:spPr>
      </p:pic>
    </p:spTree>
    <p:extLst>
      <p:ext uri="{BB962C8B-B14F-4D97-AF65-F5344CB8AC3E}">
        <p14:creationId xmlns:p14="http://schemas.microsoft.com/office/powerpoint/2010/main" val="3633921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77F5A3-D535-4A58-C943-8DABF5079BEC}"/>
              </a:ext>
            </a:extLst>
          </p:cNvPr>
          <p:cNvSpPr txBox="1"/>
          <p:nvPr/>
        </p:nvSpPr>
        <p:spPr>
          <a:xfrm>
            <a:off x="383168" y="926504"/>
            <a:ext cx="846991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dirty="0">
                <a:solidFill>
                  <a:schemeClr val="accent1"/>
                </a:solidFill>
                <a:latin typeface="Ubuntu" panose="020B0504030602030204"/>
              </a:rPr>
              <a:t>Government, Public Health and Ethics</a:t>
            </a:r>
            <a:endParaRPr lang="en-US" sz="2800" b="1">
              <a:solidFill>
                <a:schemeClr val="accent1"/>
              </a:solidFill>
              <a:latin typeface="Ubuntu" panose="020B0504030602030204"/>
            </a:endParaRPr>
          </a:p>
        </p:txBody>
      </p:sp>
      <p:sp>
        <p:nvSpPr>
          <p:cNvPr id="8" name="Rectangle 7"/>
          <p:cNvSpPr/>
          <p:nvPr/>
        </p:nvSpPr>
        <p:spPr>
          <a:xfrm>
            <a:off x="389514" y="2442082"/>
            <a:ext cx="7968711" cy="3139321"/>
          </a:xfrm>
          <a:prstGeom prst="rect">
            <a:avLst/>
          </a:prstGeom>
        </p:spPr>
        <p:txBody>
          <a:bodyPr wrap="square" lIns="91440" tIns="45720" rIns="91440" bIns="45720" anchor="t">
            <a:spAutoFit/>
          </a:bodyPr>
          <a:lstStyle/>
          <a:p>
            <a:pPr marL="285750" indent="-285750">
              <a:buFont typeface="Wingdings" panose="05000000000000000000" pitchFamily="2" charset="2"/>
              <a:buChar char="Ø"/>
            </a:pPr>
            <a:r>
              <a:rPr lang="en-GB">
                <a:latin typeface="Ubuntu" panose="020B0504030602030204"/>
              </a:rPr>
              <a:t>Campaigns such as </a:t>
            </a:r>
            <a:r>
              <a:rPr lang="en-GB" b="1">
                <a:latin typeface="Ubuntu" panose="020B0504030602030204"/>
              </a:rPr>
              <a:t>Stoptober </a:t>
            </a:r>
            <a:r>
              <a:rPr lang="en-GB">
                <a:latin typeface="Ubuntu" panose="020B0504030602030204"/>
              </a:rPr>
              <a:t>and </a:t>
            </a:r>
            <a:r>
              <a:rPr lang="en-GB" b="1">
                <a:latin typeface="Ubuntu" panose="020B0504030602030204"/>
              </a:rPr>
              <a:t>No Smoking Day, </a:t>
            </a:r>
            <a:r>
              <a:rPr lang="en-GB">
                <a:latin typeface="Ubuntu" panose="020B0504030602030204"/>
              </a:rPr>
              <a:t>marketing for the </a:t>
            </a:r>
            <a:r>
              <a:rPr lang="en-GB" b="1">
                <a:latin typeface="Ubuntu" panose="020B0504030602030204"/>
              </a:rPr>
              <a:t>NHS Help Me Quit service </a:t>
            </a:r>
            <a:r>
              <a:rPr lang="en-GB">
                <a:latin typeface="Ubuntu" panose="020B0504030602030204"/>
              </a:rPr>
              <a:t>and advocacy by</a:t>
            </a:r>
            <a:r>
              <a:rPr lang="en-GB" b="1">
                <a:latin typeface="Ubuntu" panose="020B0504030602030204"/>
              </a:rPr>
              <a:t> ASH Wales</a:t>
            </a:r>
            <a:r>
              <a:rPr lang="en-GB">
                <a:latin typeface="Ubuntu" panose="020B0504030602030204"/>
              </a:rPr>
              <a:t> all support quitting and raise awareness of the risks of tobacco and nicotine.</a:t>
            </a:r>
          </a:p>
          <a:p>
            <a:pPr marL="285750" indent="-285750">
              <a:buFont typeface="Wingdings" panose="05000000000000000000" pitchFamily="2" charset="2"/>
              <a:buChar char="Ø"/>
            </a:pPr>
            <a:endParaRPr lang="en-GB">
              <a:latin typeface="Ubuntu" panose="020B0504030602030204"/>
            </a:endParaRPr>
          </a:p>
          <a:p>
            <a:pPr marL="285750" indent="-285750">
              <a:buFont typeface="Wingdings" panose="05000000000000000000" pitchFamily="2" charset="2"/>
              <a:buChar char="Ø"/>
            </a:pPr>
            <a:r>
              <a:rPr lang="en-GB">
                <a:latin typeface="Ubuntu" panose="020B0504030602030204"/>
              </a:rPr>
              <a:t>Ethical concerns arise because the tobacco industry profits from products that cause serious harm, while public funds are spent treating preventable, smoking-related diseases.</a:t>
            </a:r>
            <a:endParaRPr lang="en-GB"/>
          </a:p>
          <a:p>
            <a:pPr marL="285750" indent="-285750">
              <a:buFont typeface="Wingdings" panose="05000000000000000000" pitchFamily="2" charset="2"/>
              <a:buChar char="Ø"/>
            </a:pPr>
            <a:endParaRPr lang="en-GB">
              <a:latin typeface="Ubuntu" panose="020B0504030602030204"/>
            </a:endParaRPr>
          </a:p>
          <a:p>
            <a:pPr marL="285750" indent="-285750">
              <a:buFont typeface="Wingdings" panose="05000000000000000000" pitchFamily="2" charset="2"/>
              <a:buChar char="Ø"/>
            </a:pPr>
            <a:r>
              <a:rPr lang="en-GB">
                <a:latin typeface="Ubuntu" panose="020B0504030602030204"/>
              </a:rPr>
              <a:t>Strong regulation, education and community support are therefore essential to prioritise public health over profit and ensure young people and vulnerable groups are protected.</a:t>
            </a:r>
            <a:endParaRPr lang="en-GB"/>
          </a:p>
        </p:txBody>
      </p:sp>
      <p:sp>
        <p:nvSpPr>
          <p:cNvPr id="10" name="Rectangle 9"/>
          <p:cNvSpPr/>
          <p:nvPr/>
        </p:nvSpPr>
        <p:spPr>
          <a:xfrm>
            <a:off x="384699" y="1453070"/>
            <a:ext cx="7738369" cy="646331"/>
          </a:xfrm>
          <a:prstGeom prst="rect">
            <a:avLst/>
          </a:prstGeom>
        </p:spPr>
        <p:txBody>
          <a:bodyPr wrap="square" lIns="91440" tIns="45720" rIns="91440" bIns="45720" anchor="t">
            <a:spAutoFit/>
          </a:bodyPr>
          <a:lstStyle/>
          <a:p>
            <a:r>
              <a:rPr lang="en-GB">
                <a:latin typeface="Ubuntu" panose="020B0504030602030204"/>
              </a:rPr>
              <a:t>Governments, health organisations and schools play a key role in </a:t>
            </a:r>
            <a:r>
              <a:rPr lang="en-GB" dirty="0">
                <a:latin typeface="Ubuntu" panose="020B0504030602030204"/>
              </a:rPr>
              <a:t>reducing harm and protecting communities.</a:t>
            </a:r>
          </a:p>
        </p:txBody>
      </p:sp>
    </p:spTree>
    <p:extLst>
      <p:ext uri="{BB962C8B-B14F-4D97-AF65-F5344CB8AC3E}">
        <p14:creationId xmlns:p14="http://schemas.microsoft.com/office/powerpoint/2010/main" val="2405774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B1F218-F71A-CC2A-46E7-E299CFB80F7B}"/>
              </a:ext>
            </a:extLst>
          </p:cNvPr>
          <p:cNvSpPr txBox="1"/>
          <p:nvPr/>
        </p:nvSpPr>
        <p:spPr>
          <a:xfrm>
            <a:off x="396832" y="1258877"/>
            <a:ext cx="208098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1"/>
                </a:solidFill>
                <a:latin typeface="Ubuntu"/>
              </a:rPr>
              <a:t>Summary</a:t>
            </a:r>
            <a:r>
              <a:rPr lang="en-US" sz="2800" b="1" dirty="0">
                <a:solidFill>
                  <a:srgbClr val="15518B"/>
                </a:solidFill>
                <a:latin typeface="Ubuntu"/>
              </a:rPr>
              <a:t> </a:t>
            </a:r>
            <a:endParaRPr lang="en-US" sz="2800" dirty="0">
              <a:ea typeface="Calibri"/>
              <a:cs typeface="Calibri"/>
            </a:endParaRPr>
          </a:p>
        </p:txBody>
      </p:sp>
      <p:sp>
        <p:nvSpPr>
          <p:cNvPr id="6" name="Rectangle 5"/>
          <p:cNvSpPr/>
          <p:nvPr/>
        </p:nvSpPr>
        <p:spPr>
          <a:xfrm>
            <a:off x="393577" y="1886204"/>
            <a:ext cx="7516122" cy="4247317"/>
          </a:xfrm>
          <a:prstGeom prst="rect">
            <a:avLst/>
          </a:prstGeom>
        </p:spPr>
        <p:txBody>
          <a:bodyPr wrap="square" lIns="91440" tIns="45720" rIns="91440" bIns="45720" anchor="t">
            <a:spAutoFit/>
          </a:bodyPr>
          <a:lstStyle/>
          <a:p>
            <a:r>
              <a:rPr lang="en-GB" dirty="0">
                <a:latin typeface="Ubuntu" panose="020B0504030602030204"/>
              </a:rPr>
              <a:t>Tobacco and vaping use in Wales and the UK is shaped by laws, regulation and commercial interests. Strict rules control sale, advertising, packaging, and where products can be used, while age restrictions protect young people from early nicotine exposure.</a:t>
            </a:r>
          </a:p>
          <a:p>
            <a:endParaRPr lang="en-GB">
              <a:latin typeface="Ubuntu" panose="020B0504030602030204"/>
            </a:endParaRPr>
          </a:p>
          <a:p>
            <a:r>
              <a:rPr lang="en-GB" dirty="0">
                <a:latin typeface="Ubuntu" panose="020B0504030602030204"/>
              </a:rPr>
              <a:t>The new Tobacco and Vapes legislation will create the first 'Smoke-free Generation' by gradually increasing the age of sale and phasing out the sale of tobacco products over time.</a:t>
            </a:r>
          </a:p>
          <a:p>
            <a:endParaRPr lang="en-GB">
              <a:latin typeface="Ubuntu" panose="020B0504030602030204"/>
            </a:endParaRPr>
          </a:p>
          <a:p>
            <a:r>
              <a:rPr lang="en-GB" dirty="0">
                <a:latin typeface="Ubuntu" panose="020B0504030602030204"/>
              </a:rPr>
              <a:t>Marketing by the tobacco industry continues to target youth, making education, awareness and public health campaigns essential.</a:t>
            </a:r>
          </a:p>
          <a:p>
            <a:endParaRPr lang="en-GB">
              <a:latin typeface="Ubuntu" panose="020B0504030602030204"/>
            </a:endParaRPr>
          </a:p>
          <a:p>
            <a:r>
              <a:rPr lang="en-GB" dirty="0">
                <a:latin typeface="Ubuntu" panose="020B0504030602030204"/>
              </a:rPr>
              <a:t>Government action and ethical oversight aim to prioritise public health over profit, reduce harm and support a healthier, smoke-free future for all.</a:t>
            </a:r>
          </a:p>
        </p:txBody>
      </p:sp>
      <p:pic>
        <p:nvPicPr>
          <p:cNvPr id="4" name="Picture 2" descr="Summary Report Illustrations - Free Download in SVG, PNG">
            <a:extLst>
              <a:ext uri="{FF2B5EF4-FFF2-40B4-BE49-F238E27FC236}">
                <a16:creationId xmlns:a16="http://schemas.microsoft.com/office/drawing/2014/main" id="{71CE7A9A-74B6-0E12-7A02-F1E32AE1BB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3395" y="1886204"/>
            <a:ext cx="3305175"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053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4E7046-484D-4B2C-D451-804C8132165C}"/>
              </a:ext>
            </a:extLst>
          </p:cNvPr>
          <p:cNvSpPr txBox="1"/>
          <p:nvPr/>
        </p:nvSpPr>
        <p:spPr>
          <a:xfrm>
            <a:off x="221210" y="1193351"/>
            <a:ext cx="36957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1"/>
                </a:solidFill>
                <a:latin typeface="Ubuntu"/>
              </a:rPr>
              <a:t>References </a:t>
            </a:r>
          </a:p>
        </p:txBody>
      </p:sp>
      <p:sp>
        <p:nvSpPr>
          <p:cNvPr id="3" name="TextBox 2">
            <a:extLst>
              <a:ext uri="{FF2B5EF4-FFF2-40B4-BE49-F238E27FC236}">
                <a16:creationId xmlns:a16="http://schemas.microsoft.com/office/drawing/2014/main" id="{C71E3A57-86BA-85EC-9B2C-E92836920D7E}"/>
              </a:ext>
            </a:extLst>
          </p:cNvPr>
          <p:cNvSpPr txBox="1"/>
          <p:nvPr/>
        </p:nvSpPr>
        <p:spPr>
          <a:xfrm>
            <a:off x="413085" y="2267952"/>
            <a:ext cx="919012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0070C0"/>
              </a:solidFill>
              <a:latin typeface="Ubuntu"/>
              <a:ea typeface="Calibri"/>
              <a:cs typeface="Calibri"/>
            </a:endParaRPr>
          </a:p>
          <a:p>
            <a:endParaRPr lang="en-US" sz="1200" u="sng">
              <a:solidFill>
                <a:srgbClr val="0070C0"/>
              </a:solidFill>
              <a:latin typeface="Aptos"/>
              <a:cs typeface="Segoe UI"/>
            </a:endParaRPr>
          </a:p>
        </p:txBody>
      </p:sp>
      <p:sp>
        <p:nvSpPr>
          <p:cNvPr id="4" name="TextBox 3">
            <a:extLst>
              <a:ext uri="{FF2B5EF4-FFF2-40B4-BE49-F238E27FC236}">
                <a16:creationId xmlns:a16="http://schemas.microsoft.com/office/drawing/2014/main" id="{608DB2A8-9976-8883-9D6E-A66BC839F336}"/>
              </a:ext>
            </a:extLst>
          </p:cNvPr>
          <p:cNvSpPr txBox="1"/>
          <p:nvPr/>
        </p:nvSpPr>
        <p:spPr>
          <a:xfrm>
            <a:off x="152028" y="1760081"/>
            <a:ext cx="994517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ea typeface="Calibri"/>
                <a:cs typeface="Calibri"/>
              </a:rPr>
              <a:t>The information provided in this slide set took references from the following:</a:t>
            </a:r>
          </a:p>
          <a:p>
            <a:endParaRPr lang="en-US">
              <a:latin typeface="Ubuntu"/>
              <a:ea typeface="Calibri"/>
              <a:cs typeface="Calibri"/>
            </a:endParaRPr>
          </a:p>
          <a:p>
            <a:r>
              <a:rPr lang="en-GB">
                <a:hlinkClick r:id="rId2"/>
              </a:rPr>
              <a:t>The Well-being of Future Generations | GOV.WALES</a:t>
            </a:r>
            <a:endParaRPr lang="en-GB"/>
          </a:p>
          <a:p>
            <a:r>
              <a:rPr lang="en-GB">
                <a:hlinkClick r:id="rId3"/>
              </a:rPr>
              <a:t>Tobacco and vapes: evidence to support legislation - GOV.UK</a:t>
            </a:r>
            <a:endParaRPr lang="en-GB"/>
          </a:p>
          <a:p>
            <a:r>
              <a:rPr lang="en-GB">
                <a:hlinkClick r:id="rId4"/>
              </a:rPr>
              <a:t>Tobacco Advertising and Promotion in the UK – ASH</a:t>
            </a:r>
            <a:endParaRPr lang="en-GB"/>
          </a:p>
          <a:p>
            <a:r>
              <a:rPr lang="en-GB">
                <a:hlinkClick r:id="rId5"/>
              </a:rPr>
              <a:t>Tobacco and Vapes Bill 2024: creating a smoke-free generation and tackling youth vaping | GOV.WALES</a:t>
            </a:r>
            <a:endParaRPr lang="en-GB"/>
          </a:p>
          <a:p>
            <a:r>
              <a:rPr lang="en-GB">
                <a:hlinkClick r:id="rId6"/>
              </a:rPr>
              <a:t>A Review of the Tobacco Control Action Plan and Delivery Plans for Wales</a:t>
            </a:r>
            <a:endParaRPr lang="en-GB"/>
          </a:p>
          <a:p>
            <a:r>
              <a:rPr lang="en-GB">
                <a:hlinkClick r:id="rId7"/>
              </a:rPr>
              <a:t>Tobacco Industry Targeting Young People - Tobacco Tactics</a:t>
            </a:r>
            <a:endParaRPr lang="en-GB"/>
          </a:p>
        </p:txBody>
      </p:sp>
    </p:spTree>
    <p:extLst>
      <p:ext uri="{BB962C8B-B14F-4D97-AF65-F5344CB8AC3E}">
        <p14:creationId xmlns:p14="http://schemas.microsoft.com/office/powerpoint/2010/main" val="2475810426"/>
      </p:ext>
    </p:extLst>
  </p:cSld>
  <p:clrMapOvr>
    <a:masterClrMapping/>
  </p:clrMapOvr>
</p:sld>
</file>

<file path=ppt/theme/theme1.xml><?xml version="1.0" encoding="utf-8"?>
<a:theme xmlns:a="http://schemas.openxmlformats.org/drawingml/2006/main" name="PHW - Master Deck - Orange">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
        <AccountId xsi:nil="true"/>
        <AccountType/>
      </UserInfo>
    </SharedWithUsers>
    <MediaLengthInSeconds xmlns="bbd7921a-042b-4eb0-b7a0-a3fc5587e9ac" xsi:nil="true"/>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A63A99-A4E2-4CA4-BB8F-48D896E5EE4D}">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786DA86-E1FB-44EE-B0F0-78AE5479C1BE}">
  <ds:schemaRefs>
    <ds:schemaRef ds:uri="bbd7921a-042b-4eb0-b7a0-a3fc5587e9ac"/>
    <ds:schemaRef ds:uri="d6550f9a-f14e-418b-a53a-e888529f43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772CF89-D81E-4226-8067-2255C6B4F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PHW - Master Deck - Orange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revision>117</cp:revision>
  <dcterms:created xsi:type="dcterms:W3CDTF">2024-01-29T16:09:21Z</dcterms:created>
  <dcterms:modified xsi:type="dcterms:W3CDTF">2026-09-16T11:31:11Z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Order">
    <vt:r8>228500</vt:r8>
  </property>
  <property fmtid="{D5CDD505-2E9C-101B-9397-08002B2CF9AE}" pid="4" name="xd_Signature">
    <vt:bool>false</vt:bool>
  </property>
  <property fmtid="{D5CDD505-2E9C-101B-9397-08002B2CF9AE}" pid="5" name="xd_ProgID">
    <vt:lpwstr/>
  </property>
  <property fmtid="{D5CDD505-2E9C-101B-9397-08002B2CF9AE}" pid="6" name="Reviewd">
    <vt:bool>false</vt:bool>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MediaServiceImageTags">
    <vt:lpwstr/>
  </property>
</Properties>
</file>