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18"/>
  </p:notesMasterIdLst>
  <p:sldIdLst>
    <p:sldId id="319" r:id="rId5"/>
    <p:sldId id="320" r:id="rId6"/>
    <p:sldId id="307" r:id="rId7"/>
    <p:sldId id="297" r:id="rId8"/>
    <p:sldId id="287" r:id="rId9"/>
    <p:sldId id="295" r:id="rId10"/>
    <p:sldId id="296" r:id="rId11"/>
    <p:sldId id="294" r:id="rId12"/>
    <p:sldId id="293" r:id="rId13"/>
    <p:sldId id="292" r:id="rId14"/>
    <p:sldId id="291" r:id="rId15"/>
    <p:sldId id="289" r:id="rId16"/>
    <p:sldId id="310" r:id="rId17"/>
  </p:sldIdLst>
  <p:sldSz cx="12192000" cy="6858000"/>
  <p:notesSz cx="6858000" cy="9144000"/>
  <p:defaultTextStyle>
    <a:defPPr rtl="0"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6A0B2B-E484-B3E6-4D87-696A63D8C100}" name="Alexa Gainsbury (Public Health Wales - No. 2 Capital Quarter)" initials="AQ" userId="S::alexa.gainsbury@wales.nhs.uk::c5186529-ff50-472f-a883-baa2f4f2271c" providerId="AD"/>
  <p188:author id="{F95C8337-EE5E-75FD-1769-61102AA6FA7A}" name="Mary-Ann McKibben (Public Health Wales - No. 2 Capital Quarter)" initials="MQ" userId="S::mary-ann.mckibben@wales.nhs.uk::35459770-b51a-4e1a-abfa-0a28574af725" providerId="AD"/>
  <p188:author id="{08B1E03E-4DCC-1CAC-3AE4-1F29E517C8F7}" name="Sophie Flood (Public Health Wales - Matrix House)" initials="SF" userId="S::Sophie.Flood@wales.nhs.uk::f1b68508-ff1d-4a78-a875-f6aa95017de1" providerId="AD"/>
  <p188:author id="{6587167B-AB0A-1FD3-96B8-990F783EA243}" name="Alexa Gainsbury (Public Health Wales - No. 2 Capital Quarter)" initials="" userId="S::Alexa.Gainsbury@wales.nhs.uk::c5186529-ff50-472f-a883-baa2f4f2271c" providerId="AD"/>
  <p188:author id="{828EF0A1-3EA0-D4B3-846D-C16EEA4AAD9F}" name="Brenda Basweti (Public Health Wales - Matrix House)" initials="BB" userId="S::Brenda.Basweti2@wales.nhs.uk::b990ae84-a271-4c7f-861a-586df44a9516" providerId="AD"/>
  <p188:author id="{5A994FA8-9F88-B734-D575-CD153A46D4F4}" name="Anthony Priest (Public Health Wales - No. 2 Capital Quarter)" initials="" userId="S::Anthony.Priest2@wales.nhs.uk::46692481-554a-429c-bc03-d4cca9c03c2b" providerId="AD"/>
  <p188:author id="{311702CD-2FE8-6362-4115-878685D0A7F7}" name="Leanne Small (Public Health Wales - No. 2 Capital Quarter)" initials="LQ" userId="S::leanne.small@wales.nhs.uk::d76cf426-005f-434f-ac47-a5eb582e6007" providerId="AD"/>
  <p188:author id="{82A8F2DC-3481-B692-14F4-D4F0F1F9B7EB}" name="Sophie Flood (Public Health Wales - Matrix House)" initials="SH" userId="S::sophie.flood@wales.nhs.uk::f1b68508-ff1d-4a78-a875-f6aa95017de1" providerId="AD"/>
  <p188:author id="{0E2CF4E1-74CB-28E5-C7CE-9FB31FE4F9AC}" name="Prys Davies (NWSSP - Corporate Services)" initials="PD" userId="S::Prys.Davies@wales.nhs.uk::93d2af12-ef99-4015-b15e-ae4aa1d8456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37EB00-17B6-8CCF-AF74-BC9B6FE95C69}" v="4" dt="2026-09-03T14:30:10.703"/>
    <p1510:client id="{6AE41516-A9C9-BF64-038D-EDF4D046D9F2}" v="2" dt="2026-09-02T15:19:15.0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3C5D82-122C-8E42-B3D6-67347C6BA6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F1F24-30D7-5740-9F64-AE7FBFFC8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8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E0ED43-A537-75F8-3B40-FACDD890427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CC64B-142E-58F7-6B3F-B0517A3CF1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71899" y="0"/>
            <a:ext cx="8420101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9EEEC7A5-BEBE-218F-2CA7-7C15F21B03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5432425" cy="726622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Presentation Title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DD23FB2A-DF5E-3AF2-38DF-C7DF86551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543242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Subtitle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CCB7028-9028-5AAA-F266-1BA4C1BB37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543242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Date</a:t>
            </a:r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2F69A33-999F-7261-9535-B2A9E2043E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only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8EFCF-C246-005C-498D-271681A00F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59749" y="2620284"/>
            <a:ext cx="3527372" cy="3968293"/>
          </a:xfrm>
          <a:prstGeom prst="rect">
            <a:avLst/>
          </a:prstGeom>
        </p:spPr>
      </p:pic>
      <p:pic>
        <p:nvPicPr>
          <p:cNvPr id="4" name="Picture 3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4A6CD33D-CE15-C6EA-E9D7-A276F96458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0E5CFCF9-4FEA-684C-9249-6CB4258FF9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1D7A6BE0-A3A3-00EF-966D-ED9E9646A8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3DC193FF-EE37-7665-A88F-6D82E3E41B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3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een curved object on a black background&#10;&#10;Description automatically generated">
            <a:extLst>
              <a:ext uri="{FF2B5EF4-FFF2-40B4-BE49-F238E27FC236}">
                <a16:creationId xmlns:a16="http://schemas.microsoft.com/office/drawing/2014/main" id="{5BE47017-229C-E9B0-9136-346518C971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170" b="50222"/>
          <a:stretch/>
        </p:blipFill>
        <p:spPr>
          <a:xfrm>
            <a:off x="8678735" y="4849885"/>
            <a:ext cx="3113591" cy="2008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0FAC1D26-CC7D-E97A-3F21-2D75E28C94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1058" t="2107" r="2991" b="47971"/>
          <a:stretch/>
        </p:blipFill>
        <p:spPr>
          <a:xfrm rot="10800000" flipH="1">
            <a:off x="4995863" y="0"/>
            <a:ext cx="3011357" cy="1967696"/>
          </a:xfrm>
          <a:prstGeom prst="rect">
            <a:avLst/>
          </a:prstGeom>
        </p:spPr>
      </p:pic>
      <p:sp>
        <p:nvSpPr>
          <p:cNvPr id="3" name="Text Placeholder 19">
            <a:extLst>
              <a:ext uri="{FF2B5EF4-FFF2-40B4-BE49-F238E27FC236}">
                <a16:creationId xmlns:a16="http://schemas.microsoft.com/office/drawing/2014/main" id="{F32C9CDA-6E98-BDBB-22CC-3331CBEB2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6081" y="2925582"/>
            <a:ext cx="5020807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CB3808F5-2977-2430-671D-201C708FDA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631F4810-3655-6AC4-612B-0F5ED1F823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1E2E994-007A-4BF6-1A75-386E1DE02E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66653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0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FD7FFEF-DD76-C8F1-63F4-63C982059D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3065689"/>
            <a:ext cx="6327775" cy="726622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Divider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6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7E004D3-DBCA-1C37-97A3-960F3197F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 rtlCol="0"/>
          <a:lstStyle/>
          <a:p>
            <a:pPr rtl="0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DEB40E7-645B-EFDF-08C9-EF3FCF11D1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F444B3-DCDC-AEAE-C9E4-7E25D26EE1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4365"/>
          <a:stretch/>
        </p:blipFill>
        <p:spPr>
          <a:xfrm rot="10800000">
            <a:off x="5464465" y="-1"/>
            <a:ext cx="3010823" cy="2223164"/>
          </a:xfrm>
          <a:prstGeom prst="rect">
            <a:avLst/>
          </a:prstGeom>
        </p:spPr>
      </p:pic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35E72E3-FB2A-CE9B-8A97-5095BD60FD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4FA1C60-516A-E812-0696-9110D645B8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98BB7B6D-035A-422E-9B5C-4C0B73E961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79491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38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</p:spTree>
    <p:extLst>
      <p:ext uri="{BB962C8B-B14F-4D97-AF65-F5344CB8AC3E}">
        <p14:creationId xmlns:p14="http://schemas.microsoft.com/office/powerpoint/2010/main" val="35204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EC966F-C3A2-10A4-74A3-25D0347C5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0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40293FF-3E51-2EB7-6DBB-A815093091B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8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04A0E-7116-D43A-EF7E-9E7B920E93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E1D216-83C4-383F-5127-29C1F1C984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2B3495-9D10-4CA2-AB77-C01FF170FF10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D15ADB2-ED3A-0348-BADB-D21C55C9FA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ACCC9AE-D598-DAC1-8F65-F73D0EE594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3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BD4023A-5511-58D4-11BC-1B17DA73A0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4579856-9FB6-8DA6-9886-277F1B8743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74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A02B95-454C-436A-2495-4BD8989920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E66055-0316-3311-FD19-CCA64B9377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443EDF-457C-1F18-EF76-CFD02BB19358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4047BBA-C9F9-8630-437C-D87D9ED7D9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C7BFF3C-A959-AC30-52EA-3320FA2A05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4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986317-7467-DE3F-6C0B-DD058A986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3CBCA-3BED-A47C-B4C8-D30F0AB68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CC687-9ECD-F6E3-5184-EFAF7E46F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fld id="{84E63EC1-32C7-C148-9B23-6C189CE1C2B7}" type="datetimeFigureOut">
              <a:rPr lang="en-US" smtClean="0"/>
              <a:pPr rtl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2B47E-A058-0DAF-B59E-CC2E267BD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73786-2D0C-15B4-1EB1-4F191CCD8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fld id="{1A6076B7-25FF-134B-B2FE-8DDBCA4A7BAB}" type="slidenum">
              <a:rPr lang="en-US" smtClean="0"/>
              <a:pPr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5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50" r:id="rId2"/>
    <p:sldLayoutId id="2147483655" r:id="rId3"/>
    <p:sldLayoutId id="2147483660" r:id="rId4"/>
    <p:sldLayoutId id="2147483670" r:id="rId5"/>
    <p:sldLayoutId id="2147483665" r:id="rId6"/>
    <p:sldLayoutId id="2147483698" r:id="rId7"/>
    <p:sldLayoutId id="2147483693" r:id="rId8"/>
    <p:sldLayoutId id="2147483694" r:id="rId9"/>
    <p:sldLayoutId id="2147483702" r:id="rId10"/>
    <p:sldLayoutId id="214748370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an247.org.uk/cy/hafan/" TargetMode="External"/><Relationship Id="rId2" Type="http://schemas.openxmlformats.org/officeDocument/2006/relationships/hyperlink" Target="https://helpafiistopio.cymru/?_gl=1%2Aodqkzv%2A_gcl_au%2ANDkzMTAzMTE2LjE3ODMzMzAzNzQ.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FD1B2-43EC-31A1-56FC-9807F0EC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3B3AF5-7F06-1CDF-C5C2-4B253B6920F4}"/>
              </a:ext>
            </a:extLst>
          </p:cNvPr>
          <p:cNvSpPr txBox="1"/>
          <p:nvPr/>
        </p:nvSpPr>
        <p:spPr>
          <a:xfrm>
            <a:off x="116061" y="1716770"/>
            <a:ext cx="11961115" cy="26468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2000" dirty="0" err="1">
                <a:latin typeface="Ubuntu"/>
              </a:rPr>
              <a:t>Mae'r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gweithgaredd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hwn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yn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cysylltu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â'r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Banciau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Gwybodaeth</a:t>
            </a:r>
            <a:r>
              <a:rPr lang="cy" sz="2000" dirty="0">
                <a:latin typeface="Ubuntu"/>
              </a:rPr>
              <a:t> </a:t>
            </a:r>
            <a:r>
              <a:rPr lang="cy" sz="2000" dirty="0" err="1">
                <a:latin typeface="Ubuntu"/>
              </a:rPr>
              <a:t>canlynol</a:t>
            </a:r>
            <a:r>
              <a:rPr lang="cy" sz="2000" dirty="0">
                <a:latin typeface="Ubuntu"/>
              </a:rPr>
              <a:t>: </a:t>
            </a:r>
          </a:p>
          <a:p>
            <a:pPr marL="342900" indent="-342900" rtl="0">
              <a:buFont typeface="Arial"/>
              <a:buChar char="•"/>
            </a:pP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Deall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tybaco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a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nicotin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–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beth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yw'r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sylweddau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hyn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a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sut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maen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nhw'n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gweithio</a:t>
            </a:r>
            <a:endParaRPr lang="en-US" sz="2000" dirty="0" err="1">
              <a:solidFill>
                <a:schemeClr val="accent1">
                  <a:lumMod val="75000"/>
                </a:schemeClr>
              </a:solidFill>
              <a:latin typeface="Ubuntu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Yr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effaith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gymdeithasol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ac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amgylcheddol</a:t>
            </a:r>
            <a:endParaRPr lang="cy" sz="2000">
              <a:solidFill>
                <a:schemeClr val="accent1">
                  <a:lumMod val="75000"/>
                </a:schemeClr>
              </a:solidFill>
              <a:latin typeface="Ubuntu"/>
              <a:ea typeface="Calibri"/>
              <a:cs typeface="Calibri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Deddfau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,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rheoliadau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a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dylanwad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y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diwydiant</a:t>
            </a:r>
            <a:endParaRPr lang="en-GB" sz="2000" dirty="0" err="1">
              <a:solidFill>
                <a:schemeClr val="accent1">
                  <a:lumMod val="75000"/>
                </a:schemeClr>
              </a:solidFill>
              <a:latin typeface="Ubuntu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Rhoi'r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gorau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iddi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,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cymorth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a </a:t>
            </a:r>
            <a:r>
              <a:rPr lang="cy" sz="2000" dirty="0" err="1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hybu</a:t>
            </a:r>
            <a:r>
              <a:rPr lang="cy" sz="2000" dirty="0">
                <a:solidFill>
                  <a:schemeClr val="accent1">
                    <a:lumMod val="75000"/>
                  </a:schemeClr>
                </a:solidFill>
                <a:latin typeface="Ubuntu"/>
                <a:ea typeface="Calibri"/>
                <a:cs typeface="Calibri"/>
              </a:rPr>
              <a:t> iechyd</a:t>
            </a:r>
            <a:r>
              <a:rPr lang="cy" sz="2000" dirty="0">
                <a:solidFill>
                  <a:srgbClr val="103D68"/>
                </a:solidFill>
                <a:latin typeface="Ubuntu"/>
              </a:rPr>
              <a:t> </a:t>
            </a:r>
            <a:endParaRPr lang="en-US" sz="2000" b="1" dirty="0">
              <a:solidFill>
                <a:srgbClr val="000000"/>
              </a:solidFill>
              <a:latin typeface="Ubuntu"/>
            </a:endParaRPr>
          </a:p>
          <a:p>
            <a:pPr rtl="0"/>
            <a:endParaRPr lang="en-US" dirty="0">
              <a:latin typeface="Ubuntu"/>
            </a:endParaRPr>
          </a:p>
          <a:p>
            <a:pPr rtl="0"/>
            <a:r>
              <a:rPr lang="cy" sz="1600" dirty="0" err="1">
                <a:latin typeface="Ubuntu"/>
              </a:rPr>
              <a:t>Mae'r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gweithgaredd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hwn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yn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cefnogi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dysgwyr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i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ddod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yn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gyfarwydd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â'r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ffeithiau</a:t>
            </a:r>
            <a:r>
              <a:rPr lang="cy" sz="1600" dirty="0">
                <a:latin typeface="Ubuntu"/>
              </a:rPr>
              <a:t> am y </a:t>
            </a:r>
            <a:r>
              <a:rPr lang="cy" sz="1600" dirty="0" err="1">
                <a:latin typeface="Ubuntu"/>
              </a:rPr>
              <a:t>diwydiant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tybaco</a:t>
            </a:r>
            <a:r>
              <a:rPr lang="cy" sz="1600" dirty="0">
                <a:latin typeface="Ubuntu"/>
              </a:rPr>
              <a:t> a </a:t>
            </a:r>
            <a:r>
              <a:rPr lang="cy" sz="1600" dirty="0" err="1">
                <a:latin typeface="Ubuntu"/>
              </a:rPr>
              <a:t>sut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mae'n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effeithio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ar</a:t>
            </a:r>
            <a:r>
              <a:rPr lang="cy" sz="1600" dirty="0">
                <a:latin typeface="Ubuntu"/>
              </a:rPr>
              <a:t> yr </a:t>
            </a:r>
            <a:r>
              <a:rPr lang="cy" sz="1600" dirty="0" err="1">
                <a:latin typeface="Ubuntu"/>
              </a:rPr>
              <a:t>amgylchedd</a:t>
            </a:r>
            <a:r>
              <a:rPr lang="cy" sz="1600" dirty="0">
                <a:latin typeface="Ubuntu"/>
              </a:rPr>
              <a:t>, </a:t>
            </a:r>
            <a:r>
              <a:rPr lang="cy" sz="1600" dirty="0" err="1">
                <a:latin typeface="Ubuntu"/>
              </a:rPr>
              <a:t>cynhyrchwyr</a:t>
            </a:r>
            <a:r>
              <a:rPr lang="cy" sz="1600" dirty="0">
                <a:latin typeface="Ubuntu"/>
              </a:rPr>
              <a:t>, y </a:t>
            </a:r>
            <a:r>
              <a:rPr lang="cy" sz="1600" dirty="0" err="1">
                <a:latin typeface="Ubuntu"/>
              </a:rPr>
              <a:t>cyhoedd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a'r</a:t>
            </a:r>
            <a:r>
              <a:rPr lang="cy" sz="1600" dirty="0">
                <a:latin typeface="Ubuntu"/>
              </a:rPr>
              <a:t> GIG. </a:t>
            </a:r>
            <a:endParaRPr lang="en-GB" sz="1600" dirty="0">
              <a:latin typeface="Ubuntu"/>
            </a:endParaRPr>
          </a:p>
          <a:p>
            <a:pPr marL="228600" indent="-228600" rtl="0"/>
            <a:endParaRPr lang="en-GB" sz="1600">
              <a:solidFill>
                <a:srgbClr val="FF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C57FDEEA-AAE1-064B-D2A9-94199A56C8EB}"/>
              </a:ext>
            </a:extLst>
          </p:cNvPr>
          <p:cNvSpPr txBox="1">
            <a:spLocks/>
          </p:cNvSpPr>
          <p:nvPr/>
        </p:nvSpPr>
        <p:spPr>
          <a:xfrm>
            <a:off x="124458" y="896381"/>
            <a:ext cx="11505671" cy="1224194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4000" b="1">
                <a:latin typeface="Ubuntu"/>
              </a:rPr>
              <a:t>Gwir Gost Tybaco: O’r Maes i’r Mwg</a:t>
            </a:r>
            <a:endParaRPr lang="en-US" sz="4000" b="1">
              <a:latin typeface="Ubuntu"/>
              <a:ea typeface="Verdana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582EECE-99C9-3090-A2CE-3733DA43032C}"/>
              </a:ext>
            </a:extLst>
          </p:cNvPr>
          <p:cNvSpPr txBox="1"/>
          <p:nvPr/>
        </p:nvSpPr>
        <p:spPr>
          <a:xfrm>
            <a:off x="123408" y="62593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EBA2997-8EC4-8F6B-C485-BD78F0828F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267395"/>
              </p:ext>
            </p:extLst>
          </p:nvPr>
        </p:nvGraphicFramePr>
        <p:xfrm>
          <a:off x="114300" y="4334632"/>
          <a:ext cx="11963400" cy="221132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43150">
                  <a:extLst>
                    <a:ext uri="{9D8B030D-6E8A-4147-A177-3AD203B41FA5}">
                      <a16:colId xmlns:a16="http://schemas.microsoft.com/office/drawing/2014/main" val="1625193248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val="492944055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3007762576"/>
                    </a:ext>
                  </a:extLst>
                </a:gridCol>
                <a:gridCol w="2524125">
                  <a:extLst>
                    <a:ext uri="{9D8B030D-6E8A-4147-A177-3AD203B41FA5}">
                      <a16:colId xmlns:a16="http://schemas.microsoft.com/office/drawing/2014/main" val="3391811266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4044893925"/>
                    </a:ext>
                  </a:extLst>
                </a:gridCol>
              </a:tblGrid>
              <a:tr h="361950">
                <a:tc gridSpan="5">
                  <a:txBody>
                    <a:bodyPr/>
                    <a:lstStyle/>
                    <a:p>
                      <a:pPr marL="0" indent="0"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US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Disgrifiadau</a:t>
                      </a:r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US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Dysgu</a:t>
                      </a:r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Iechyd a </a:t>
                      </a:r>
                      <a:r>
                        <a:rPr lang="en-US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Lles</a:t>
                      </a:r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US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posibl</a:t>
                      </a:r>
                      <a:r>
                        <a:rPr lang="en-US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: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  <a:latin typeface="Ubuntu"/>
                      </a:endParaRPr>
                    </a:p>
                    <a:p>
                      <a:pPr marL="0" indent="0"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Mae’r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ffordd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rydym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yn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gwneud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penderfyniadau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yn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effeithio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ansawdd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ein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bywydau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ni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a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bywydau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800" b="1" i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eraill</a:t>
                      </a:r>
                      <a:r>
                        <a:rPr lang="en-GB" sz="1800" b="1" i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.</a:t>
                      </a:r>
                      <a:endParaRPr lang="en-US" b="1" i="0" dirty="0">
                        <a:solidFill>
                          <a:srgbClr val="FFFFFF"/>
                        </a:solidFill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84727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marL="0" indent="0"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 </a:t>
                      </a:r>
                      <a:r>
                        <a:rPr lang="en-US" sz="1400" b="1" i="0" u="none" strike="noStrike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 1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marL="0" indent="0"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Rwyf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wedi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datblygu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ymwybyddiaeth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y gall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mhenderfyniadau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effeithio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arnaf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ac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eraill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.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 </a:t>
                      </a:r>
                      <a:r>
                        <a:rPr lang="en-US" sz="1400" b="1" i="0" u="none" strike="noStrike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 2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marL="0" indent="0"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Rwy’n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gallu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adnabod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y gall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mhenderfyniadau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effeithio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arnaf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ac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eraill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,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nawr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ac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yn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y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dyfodol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.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 </a:t>
                      </a:r>
                      <a:r>
                        <a:rPr lang="en-US" sz="1400" b="1" i="0" u="none" strike="noStrike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 3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marL="0" indent="0"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Rwy’n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gallu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adnabod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y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bydd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rhai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penderfyniadau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rwy’n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eu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gwneud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yn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cael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effaith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hirdymor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mywyd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ac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fywydau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pobl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eraill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. 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 </a:t>
                      </a:r>
                      <a:r>
                        <a:rPr lang="en-US" sz="1400" b="1" i="0" u="none" strike="noStrike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 4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marL="0" indent="0"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Rwy’n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gallu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ystyried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ffactorau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perthnasol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a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goblygiadau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wrth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wneud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penderfyniadau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yn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unigol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ac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 y </a:t>
                      </a:r>
                      <a:r>
                        <a:rPr lang="en-GB" sz="1400" b="0" i="0" dirty="0" err="1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cyd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.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ase">
                        <a:lnSpc>
                          <a:spcPts val="1650"/>
                        </a:lnSpc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 </a:t>
                      </a:r>
                      <a:r>
                        <a:rPr lang="en-US" sz="1400" b="1" i="0" u="none" strike="noStrike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en-US" sz="1400" b="1" i="0" u="none" strike="noStrike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 5  </a:t>
                      </a:r>
                      <a:r>
                        <a:rPr lang="en-GB" sz="1400" b="0" i="0" dirty="0">
                          <a:solidFill>
                            <a:srgbClr val="000000"/>
                          </a:solidFill>
                          <a:effectLst/>
                          <a:latin typeface="Ubuntu"/>
                        </a:rPr>
                        <a:t>Rwy’n gallu gwerthuso ffactorau a goblygiadau, gan gynnwys risg, mewn ffordd feirniadol wrth wneud penderfyniadau yn unigol ac ar y cyd.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11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46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A046-72C2-CB40-B05B-F0B89A48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EE2F7-DCA0-2D3C-40F0-B085FB364E67}"/>
              </a:ext>
            </a:extLst>
          </p:cNvPr>
          <p:cNvSpPr txBox="1"/>
          <p:nvPr/>
        </p:nvSpPr>
        <p:spPr>
          <a:xfrm>
            <a:off x="466839" y="893227"/>
            <a:ext cx="372074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accent1"/>
                </a:solidFill>
                <a:latin typeface="Ubuntu"/>
              </a:rPr>
              <a:t>Cyflwyniad</a:t>
            </a:r>
            <a:r>
              <a:rPr lang="en-US" sz="3600" b="1">
                <a:solidFill>
                  <a:schemeClr val="accent1"/>
                </a:solidFill>
                <a:latin typeface="Ubuntu"/>
              </a:rPr>
              <a:t> 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AC3CD3-3303-1BB9-B924-A097DEC2D31D}"/>
              </a:ext>
            </a:extLst>
          </p:cNvPr>
          <p:cNvSpPr txBox="1"/>
          <p:nvPr/>
        </p:nvSpPr>
        <p:spPr>
          <a:xfrm>
            <a:off x="464344" y="1714500"/>
            <a:ext cx="9745208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latin typeface="Ubuntu"/>
                <a:ea typeface="+mn-lt"/>
                <a:cs typeface="+mn-lt"/>
              </a:rPr>
              <a:t>Mae'r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gweithgaredd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hwn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edrych</a:t>
            </a:r>
            <a:r>
              <a:rPr lang="en-US" sz="2400" dirty="0">
                <a:latin typeface="Ubuntu"/>
                <a:ea typeface="+mn-lt"/>
                <a:cs typeface="+mn-lt"/>
              </a:rPr>
              <a:t> y </a:t>
            </a:r>
            <a:r>
              <a:rPr lang="en-US" sz="2400" dirty="0" err="1">
                <a:latin typeface="Ubuntu"/>
                <a:ea typeface="+mn-lt"/>
                <a:cs typeface="+mn-lt"/>
              </a:rPr>
              <a:t>tu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hwnt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i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ysmygu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fel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dewis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personol</a:t>
            </a:r>
            <a:r>
              <a:rPr lang="en-US" sz="2400" dirty="0">
                <a:latin typeface="Ubuntu"/>
                <a:ea typeface="+mn-lt"/>
                <a:cs typeface="+mn-lt"/>
              </a:rPr>
              <a:t> ac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archwilio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effaith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ehangach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tybaco</a:t>
            </a:r>
            <a:r>
              <a:rPr lang="en-US" sz="2400" dirty="0">
                <a:latin typeface="Ubuntu"/>
                <a:ea typeface="+mn-lt"/>
                <a:cs typeface="+mn-lt"/>
              </a:rPr>
              <a:t>, o </a:t>
            </a:r>
            <a:r>
              <a:rPr lang="en-US" sz="2400" dirty="0" err="1">
                <a:latin typeface="Ubuntu"/>
                <a:ea typeface="+mn-lt"/>
                <a:cs typeface="+mn-lt"/>
              </a:rPr>
              <a:t>sut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mae'n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cael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ei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dyfu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i'r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hyn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sy'n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digwydd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ar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ôl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iddo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gael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ei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ddefnyddio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. </a:t>
            </a:r>
            <a:endParaRPr lang="en-US" sz="2400">
              <a:latin typeface="Ubuntu"/>
              <a:ea typeface="+mn-lt"/>
              <a:cs typeface="+mn-lt"/>
            </a:endParaRPr>
          </a:p>
          <a:p>
            <a:endParaRPr lang="en-US" sz="2400" dirty="0">
              <a:latin typeface="Ubuntu"/>
              <a:ea typeface="Calibri"/>
              <a:cs typeface="Calibri"/>
            </a:endParaRPr>
          </a:p>
          <a:p>
            <a:r>
              <a:rPr lang="en-US" sz="2400" dirty="0" err="1">
                <a:latin typeface="Ubuntu"/>
                <a:ea typeface="+mn-lt"/>
                <a:cs typeface="+mn-lt"/>
              </a:rPr>
              <a:t>Byddwch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archwilio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sut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mae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tybaco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effeithio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ar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bobl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,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cymunedau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, </a:t>
            </a:r>
            <a:r>
              <a:rPr lang="en-US" sz="2400" dirty="0">
                <a:latin typeface="Ubuntu"/>
                <a:ea typeface="+mn-lt"/>
                <a:cs typeface="+mn-lt"/>
              </a:rPr>
              <a:t>yr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amgylchedd</a:t>
            </a:r>
            <a:r>
              <a:rPr lang="en-US" sz="2400" dirty="0">
                <a:latin typeface="Ubuntu"/>
                <a:ea typeface="+mn-lt"/>
                <a:cs typeface="+mn-lt"/>
              </a:rPr>
              <a:t> a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gwasanaethau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cyhoeddus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,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yng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Nghymru</a:t>
            </a:r>
            <a:r>
              <a:rPr lang="en-US" sz="2400" dirty="0">
                <a:latin typeface="Ubuntu"/>
                <a:ea typeface="+mn-lt"/>
                <a:cs typeface="+mn-lt"/>
              </a:rPr>
              <a:t> ac o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gwmpas</a:t>
            </a:r>
            <a:r>
              <a:rPr lang="en-US" sz="2400" dirty="0">
                <a:latin typeface="Ubuntu"/>
                <a:ea typeface="+mn-lt"/>
                <a:cs typeface="+mn-lt"/>
              </a:rPr>
              <a:t> y </a:t>
            </a:r>
            <a:r>
              <a:rPr lang="en-US" sz="2400" dirty="0" err="1">
                <a:latin typeface="Ubuntu"/>
                <a:ea typeface="+mn-lt"/>
                <a:cs typeface="+mn-lt"/>
              </a:rPr>
              <a:t>byd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.</a:t>
            </a:r>
            <a:endParaRPr lang="en-US" sz="2400">
              <a:latin typeface="Ubuntu"/>
              <a:ea typeface="+mn-lt"/>
              <a:cs typeface="+mn-lt"/>
            </a:endParaRPr>
          </a:p>
          <a:p>
            <a:endParaRPr lang="en-US" sz="2400" dirty="0">
              <a:latin typeface="Ubuntu"/>
              <a:ea typeface="Calibri"/>
              <a:cs typeface="Calibri"/>
            </a:endParaRPr>
          </a:p>
          <a:p>
            <a:r>
              <a:rPr lang="en-US" sz="2400" dirty="0" err="1">
                <a:latin typeface="Ubuntu"/>
                <a:ea typeface="+mn-lt"/>
                <a:cs typeface="+mn-lt"/>
              </a:rPr>
              <a:t>Drwy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drafod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ffeithiau</a:t>
            </a:r>
            <a:r>
              <a:rPr lang="en-US" sz="2400" dirty="0">
                <a:latin typeface="Ubuntu"/>
                <a:ea typeface="+mn-lt"/>
                <a:cs typeface="+mn-lt"/>
              </a:rPr>
              <a:t> a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datganiadau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gwahanol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, </a:t>
            </a:r>
            <a:r>
              <a:rPr lang="en-US" sz="2400" dirty="0" err="1">
                <a:latin typeface="Ubuntu"/>
                <a:ea typeface="+mn-lt"/>
                <a:cs typeface="+mn-lt"/>
              </a:rPr>
              <a:t>byddwch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cael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eich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annog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i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feddwl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yn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feirniadol</a:t>
            </a:r>
            <a:r>
              <a:rPr lang="en-US" sz="2400" dirty="0">
                <a:latin typeface="Ubuntu"/>
                <a:ea typeface="+mn-lt"/>
                <a:cs typeface="+mn-lt"/>
              </a:rPr>
              <a:t> am </a:t>
            </a:r>
            <a:r>
              <a:rPr lang="en-US" sz="2400" dirty="0" err="1">
                <a:latin typeface="Ubuntu"/>
                <a:ea typeface="+mn-lt"/>
                <a:cs typeface="+mn-lt"/>
              </a:rPr>
              <a:t>gostau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cymdeithasol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, </a:t>
            </a:r>
            <a:r>
              <a:rPr lang="en-US" sz="2400" dirty="0" err="1">
                <a:latin typeface="Ubuntu"/>
                <a:ea typeface="+mn-lt"/>
                <a:cs typeface="+mn-lt"/>
              </a:rPr>
              <a:t>amgylcheddol</a:t>
            </a:r>
            <a:r>
              <a:rPr lang="en-US" sz="2400" dirty="0">
                <a:latin typeface="Ubuntu"/>
                <a:ea typeface="+mn-lt"/>
                <a:cs typeface="+mn-lt"/>
              </a:rPr>
              <a:t> ac </a:t>
            </a:r>
            <a:r>
              <a:rPr lang="en-US" sz="2400" dirty="0" err="1">
                <a:latin typeface="Ubuntu"/>
                <a:ea typeface="+mn-lt"/>
                <a:cs typeface="+mn-lt"/>
              </a:rPr>
              <a:t>economaidd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defnyddio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tybaco</a:t>
            </a:r>
            <a:r>
              <a:rPr lang="en-US" sz="2400" dirty="0">
                <a:latin typeface="Ubuntu"/>
                <a:ea typeface="+mn-lt"/>
                <a:cs typeface="+mn-lt"/>
              </a:rPr>
              <a:t> a </a:t>
            </a:r>
            <a:r>
              <a:rPr lang="en-US" sz="2400" dirty="0" err="1">
                <a:latin typeface="Ubuntu"/>
                <a:ea typeface="+mn-lt"/>
                <a:cs typeface="+mn-lt"/>
              </a:rPr>
              <a:t>phwy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sy'n</a:t>
            </a:r>
            <a:r>
              <a:rPr lang="en-US" sz="2400" dirty="0">
                <a:latin typeface="Ubuntu"/>
                <a:ea typeface="+mn-lt"/>
                <a:cs typeface="+mn-lt"/>
              </a:rPr>
              <a:t> </a:t>
            </a:r>
            <a:r>
              <a:rPr lang="en-US" sz="2400" dirty="0" err="1">
                <a:latin typeface="Ubuntu"/>
                <a:ea typeface="+mn-lt"/>
                <a:cs typeface="+mn-lt"/>
              </a:rPr>
              <a:t>talu'r</a:t>
            </a:r>
            <a:r>
              <a:rPr lang="en-US" sz="2400" dirty="0">
                <a:latin typeface="Ubuntu"/>
                <a:ea typeface="+mn-lt"/>
                <a:cs typeface="+mn-lt"/>
              </a:rPr>
              <a:t> pris</a:t>
            </a:r>
            <a:r>
              <a:rPr lang="en-US" sz="2400" b="0" i="0" dirty="0">
                <a:latin typeface="Ubuntu"/>
                <a:ea typeface="+mn-lt"/>
                <a:cs typeface="+mn-lt"/>
              </a:rPr>
              <a:t>.</a:t>
            </a:r>
            <a:endParaRPr lang="en-US" dirty="0">
              <a:latin typeface="Ubuntu"/>
              <a:ea typeface="+mn-lt"/>
              <a:cs typeface="+mn-lt"/>
            </a:endParaRPr>
          </a:p>
          <a:p>
            <a:endParaRPr lang="en-US" sz="2400" dirty="0">
              <a:solidFill>
                <a:srgbClr val="FF0000"/>
              </a:solidFill>
              <a:latin typeface="Ubuntu"/>
              <a:ea typeface="Calibri"/>
              <a:cs typeface="Segoe UI"/>
            </a:endParaRPr>
          </a:p>
          <a:p>
            <a:pPr algn="ctr"/>
            <a:endParaRPr lang="en-US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26891E4B-2AD3-07B7-A9DC-20EACD49D6D1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06345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E1341A-A608-9023-5A62-6AF3917B49BE}"/>
              </a:ext>
            </a:extLst>
          </p:cNvPr>
          <p:cNvSpPr txBox="1"/>
          <p:nvPr/>
        </p:nvSpPr>
        <p:spPr>
          <a:xfrm>
            <a:off x="1160584" y="1940170"/>
            <a:ext cx="9612923" cy="50475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cy" sz="2200" err="1">
                <a:latin typeface="Ubuntu"/>
                <a:ea typeface="Segoe UI"/>
                <a:cs typeface="Segoe UI"/>
              </a:rPr>
              <a:t>Nid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yw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defnyddio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tybaco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yn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creu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niwed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i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ysmygwyr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unigol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yn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>
                <a:latin typeface="Ubuntu"/>
                <a:ea typeface="Segoe UI"/>
                <a:cs typeface="Segoe UI"/>
              </a:rPr>
              <a:t>unig -mae’n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cael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effeithiau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pellgyrhaeddol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ar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deuluoedd</a:t>
            </a:r>
            <a:r>
              <a:rPr lang="cy" sz="2200" dirty="0">
                <a:latin typeface="Ubuntu"/>
                <a:ea typeface="Segoe UI"/>
                <a:cs typeface="Segoe UI"/>
              </a:rPr>
              <a:t>, </a:t>
            </a:r>
            <a:r>
              <a:rPr lang="cy" sz="2200" err="1">
                <a:latin typeface="Ubuntu"/>
                <a:ea typeface="Segoe UI"/>
                <a:cs typeface="Segoe UI"/>
              </a:rPr>
              <a:t>cymunedau</a:t>
            </a:r>
            <a:r>
              <a:rPr lang="cy" sz="2200" dirty="0">
                <a:latin typeface="Ubuntu"/>
                <a:ea typeface="Segoe UI"/>
                <a:cs typeface="Segoe UI"/>
              </a:rPr>
              <a:t>, yr </a:t>
            </a:r>
            <a:r>
              <a:rPr lang="cy" sz="2200" err="1">
                <a:latin typeface="Ubuntu"/>
                <a:ea typeface="Segoe UI"/>
                <a:cs typeface="Segoe UI"/>
              </a:rPr>
              <a:t>amgylchedd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a'r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err="1">
                <a:latin typeface="Ubuntu"/>
                <a:ea typeface="Segoe UI"/>
                <a:cs typeface="Segoe UI"/>
              </a:rPr>
              <a:t>economi</a:t>
            </a:r>
            <a:r>
              <a:rPr lang="cy" sz="2200" dirty="0">
                <a:latin typeface="Ubuntu"/>
                <a:ea typeface="Segoe UI"/>
                <a:cs typeface="Segoe UI"/>
              </a:rPr>
              <a:t>.</a:t>
            </a:r>
            <a:endParaRPr lang="en-US" sz="2200" dirty="0">
              <a:latin typeface="Ubuntu"/>
            </a:endParaRPr>
          </a:p>
          <a:p>
            <a:pPr algn="ctr" rtl="0"/>
            <a:r>
              <a:rPr lang="cy" sz="2200">
                <a:latin typeface="Ubuntu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cy" sz="2200" dirty="0" err="1">
                <a:latin typeface="Ubuntu"/>
                <a:ea typeface="Segoe UI"/>
                <a:cs typeface="Segoe UI"/>
              </a:rPr>
              <a:t>Mae'r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effaith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yn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dechrau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gyda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sut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mae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tybaco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yn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cael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ei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dyfu</a:t>
            </a:r>
            <a:r>
              <a:rPr lang="cy" sz="2200" dirty="0">
                <a:latin typeface="Ubuntu"/>
                <a:ea typeface="Segoe UI"/>
                <a:cs typeface="Segoe UI"/>
              </a:rPr>
              <a:t>,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sy'n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aml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yn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cynnwys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datgoedwigo</a:t>
            </a:r>
            <a:r>
              <a:rPr lang="cy" sz="2200" dirty="0">
                <a:latin typeface="Ubuntu"/>
                <a:ea typeface="Segoe UI"/>
                <a:cs typeface="Segoe UI"/>
              </a:rPr>
              <a:t>,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defnyddio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plaladdwyr</a:t>
            </a:r>
            <a:r>
              <a:rPr lang="cy" sz="2200" dirty="0">
                <a:latin typeface="Ubuntu"/>
                <a:ea typeface="Segoe UI"/>
                <a:cs typeface="Segoe UI"/>
              </a:rPr>
              <a:t> ac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amodau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llafur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gwael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dramor</a:t>
            </a:r>
            <a:r>
              <a:rPr lang="cy" sz="2200" dirty="0">
                <a:latin typeface="Ubuntu"/>
                <a:ea typeface="Segoe UI"/>
                <a:cs typeface="Segoe UI"/>
              </a:rPr>
              <a:t>. Mae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yna’n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parhau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gyda'r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gwastraff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mae’n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ei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greu</a:t>
            </a:r>
            <a:r>
              <a:rPr lang="cy" sz="2200" dirty="0">
                <a:latin typeface="Ubuntu"/>
                <a:ea typeface="Segoe UI"/>
                <a:cs typeface="Segoe UI"/>
              </a:rPr>
              <a:t>,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gan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gynnwys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bonion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sigaréts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sy'n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llygru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strydoedd</a:t>
            </a:r>
            <a:r>
              <a:rPr lang="cy" sz="2200" dirty="0">
                <a:latin typeface="Ubuntu"/>
                <a:ea typeface="Segoe UI"/>
                <a:cs typeface="Segoe UI"/>
              </a:rPr>
              <a:t>,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afonydd</a:t>
            </a:r>
            <a:r>
              <a:rPr lang="cy" sz="2200" dirty="0">
                <a:latin typeface="Ubuntu"/>
                <a:ea typeface="Segoe UI"/>
                <a:cs typeface="Segoe UI"/>
              </a:rPr>
              <a:t> ac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ardaloedd</a:t>
            </a:r>
            <a:r>
              <a:rPr lang="cy" sz="2200" dirty="0">
                <a:latin typeface="Ubuntu"/>
                <a:ea typeface="Segoe UI"/>
                <a:cs typeface="Segoe UI"/>
              </a:rPr>
              <a:t> </a:t>
            </a:r>
            <a:r>
              <a:rPr lang="cy" sz="2200" dirty="0" err="1">
                <a:latin typeface="Ubuntu"/>
                <a:ea typeface="Segoe UI"/>
                <a:cs typeface="Segoe UI"/>
              </a:rPr>
              <a:t>arfordirol</a:t>
            </a:r>
            <a:r>
              <a:rPr lang="cy" sz="2200" dirty="0">
                <a:latin typeface="Ubuntu"/>
                <a:ea typeface="Segoe UI"/>
                <a:cs typeface="Segoe UI"/>
              </a:rPr>
              <a:t>.</a:t>
            </a:r>
          </a:p>
          <a:p>
            <a:pPr algn="ctr" rtl="0"/>
            <a:endParaRPr lang="en-US" sz="2200">
              <a:latin typeface="Ubuntu"/>
              <a:ea typeface="Segoe UI"/>
              <a:cs typeface="Segoe UI"/>
            </a:endParaRPr>
          </a:p>
          <a:p>
            <a:pPr algn="ctr" rtl="0"/>
            <a:r>
              <a:rPr lang="cy" sz="2200" dirty="0">
                <a:latin typeface="Ubuntu"/>
                <a:cs typeface="Segoe UI"/>
              </a:rPr>
              <a:t>Yng </a:t>
            </a:r>
            <a:r>
              <a:rPr lang="cy" sz="2200" dirty="0" err="1">
                <a:latin typeface="Ubuntu"/>
                <a:cs typeface="Segoe UI"/>
              </a:rPr>
              <a:t>Nghymru</a:t>
            </a:r>
            <a:r>
              <a:rPr lang="cy" sz="2200" dirty="0">
                <a:latin typeface="Ubuntu"/>
                <a:cs typeface="Segoe UI"/>
              </a:rPr>
              <a:t>, </a:t>
            </a:r>
            <a:r>
              <a:rPr lang="cy" sz="2200" dirty="0" err="1">
                <a:latin typeface="Ubuntu"/>
                <a:cs typeface="Segoe UI"/>
              </a:rPr>
              <a:t>mae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lleihau'r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defnydd</a:t>
            </a:r>
            <a:r>
              <a:rPr lang="cy" sz="2200" dirty="0">
                <a:latin typeface="Ubuntu"/>
                <a:cs typeface="Segoe UI"/>
              </a:rPr>
              <a:t> o </a:t>
            </a:r>
            <a:r>
              <a:rPr lang="cy" sz="2200" dirty="0" err="1">
                <a:latin typeface="Ubuntu"/>
                <a:cs typeface="Segoe UI"/>
              </a:rPr>
              <a:t>dybaco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yn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cyfrannu</a:t>
            </a:r>
            <a:r>
              <a:rPr lang="cy" sz="2200" dirty="0">
                <a:latin typeface="Ubuntu"/>
                <a:cs typeface="Segoe UI"/>
              </a:rPr>
              <a:t> at </a:t>
            </a:r>
            <a:r>
              <a:rPr lang="cy" sz="2200" dirty="0" err="1">
                <a:latin typeface="Ubuntu"/>
                <a:cs typeface="Segoe UI"/>
              </a:rPr>
              <a:t>aer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glanach</a:t>
            </a:r>
            <a:r>
              <a:rPr lang="cy" sz="2200" dirty="0">
                <a:latin typeface="Ubuntu"/>
                <a:cs typeface="Segoe UI"/>
              </a:rPr>
              <a:t>, </a:t>
            </a:r>
            <a:r>
              <a:rPr lang="cy" sz="2200" dirty="0" err="1">
                <a:latin typeface="Ubuntu"/>
                <a:cs typeface="Segoe UI"/>
              </a:rPr>
              <a:t>cymunedau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iachach</a:t>
            </a:r>
            <a:r>
              <a:rPr lang="cy" sz="2200" dirty="0">
                <a:latin typeface="Ubuntu"/>
                <a:cs typeface="Segoe UI"/>
              </a:rPr>
              <a:t>, </a:t>
            </a:r>
            <a:r>
              <a:rPr lang="cy" sz="2200" dirty="0" err="1">
                <a:latin typeface="Ubuntu"/>
                <a:cs typeface="Segoe UI"/>
              </a:rPr>
              <a:t>llai</a:t>
            </a:r>
            <a:r>
              <a:rPr lang="cy" sz="2200" dirty="0">
                <a:latin typeface="Ubuntu"/>
                <a:cs typeface="Segoe UI"/>
              </a:rPr>
              <a:t> o </a:t>
            </a:r>
            <a:r>
              <a:rPr lang="cy" sz="2200" dirty="0" err="1">
                <a:latin typeface="Ubuntu"/>
                <a:cs typeface="Segoe UI"/>
              </a:rPr>
              <a:t>anghydraddoldebau</a:t>
            </a:r>
            <a:r>
              <a:rPr lang="cy" sz="2200" dirty="0">
                <a:latin typeface="Ubuntu"/>
                <a:cs typeface="Segoe UI"/>
              </a:rPr>
              <a:t> iechyd ac </a:t>
            </a:r>
            <a:r>
              <a:rPr lang="cy" sz="2200" dirty="0" err="1">
                <a:latin typeface="Ubuntu"/>
                <a:cs typeface="Segoe UI"/>
              </a:rPr>
              <a:t>amgylchedd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mwy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cynaliadwy</a:t>
            </a:r>
            <a:r>
              <a:rPr lang="cy" sz="2200" dirty="0">
                <a:latin typeface="Ubuntu"/>
                <a:cs typeface="Segoe UI"/>
              </a:rPr>
              <a:t>, </a:t>
            </a:r>
            <a:r>
              <a:rPr lang="cy" sz="2200" dirty="0" err="1">
                <a:latin typeface="Ubuntu"/>
                <a:cs typeface="Segoe UI"/>
              </a:rPr>
              <a:t>gan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gefnogi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nodau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cenedlaethol</a:t>
            </a:r>
            <a:r>
              <a:rPr lang="cy" sz="2200" dirty="0">
                <a:latin typeface="Ubuntu"/>
                <a:cs typeface="Segoe UI"/>
              </a:rPr>
              <a:t> o dan Ddeddf Llesiant </a:t>
            </a:r>
            <a:r>
              <a:rPr lang="cy" sz="2200" dirty="0" err="1">
                <a:latin typeface="Ubuntu"/>
                <a:cs typeface="Segoe UI"/>
              </a:rPr>
              <a:t>Cenedlaethau'r</a:t>
            </a:r>
            <a:r>
              <a:rPr lang="cy" sz="2200" dirty="0">
                <a:latin typeface="Ubuntu"/>
                <a:cs typeface="Segoe UI"/>
              </a:rPr>
              <a:t> </a:t>
            </a:r>
            <a:r>
              <a:rPr lang="cy" sz="2200" dirty="0" err="1">
                <a:latin typeface="Ubuntu"/>
                <a:cs typeface="Segoe UI"/>
              </a:rPr>
              <a:t>Dyfodol</a:t>
            </a:r>
            <a:r>
              <a:rPr lang="cy" sz="2200" dirty="0">
                <a:latin typeface="Ubuntu"/>
                <a:cs typeface="Segoe UI"/>
              </a:rPr>
              <a:t> (Cymru) 2015.</a:t>
            </a:r>
            <a:endParaRPr lang="en-GB" dirty="0">
              <a:latin typeface="Ubuntu"/>
              <a:ea typeface="Calibri" panose="020F0502020204030204"/>
              <a:cs typeface="Segoe UI"/>
            </a:endParaRPr>
          </a:p>
          <a:p>
            <a:pPr rtl="0"/>
            <a:endParaRPr lang="en-GB" sz="1800" baseline="0">
              <a:latin typeface="Ubuntu"/>
              <a:ea typeface="Segoe UI"/>
              <a:cs typeface="Segoe UI"/>
            </a:endParaRPr>
          </a:p>
          <a:p>
            <a:pPr algn="ctr" rtl="0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C5C5E5-950B-AB13-225C-D60863C1958F}"/>
              </a:ext>
            </a:extLst>
          </p:cNvPr>
          <p:cNvSpPr txBox="1"/>
          <p:nvPr/>
        </p:nvSpPr>
        <p:spPr>
          <a:xfrm>
            <a:off x="2567354" y="334107"/>
            <a:ext cx="7069015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 sz="4000" b="1">
                <a:latin typeface="Ubuntu"/>
              </a:rPr>
              <a:t>Gwir Gost Tybaco: O’r Maes i’r Mwg</a:t>
            </a:r>
            <a:endParaRPr lang="en-US" sz="4000">
              <a:ea typeface="Calibri" panose="020F0502020204030204"/>
              <a:cs typeface="Calibri" panose="020F0502020204030204"/>
            </a:endParaRPr>
          </a:p>
          <a:p>
            <a:pPr algn="ctr" rtl="0"/>
            <a:endParaRPr lang="en-US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79F3E531-EE16-7C44-4524-62F7B069AB15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97826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6B2EF3-0195-5266-6392-8D516D6230D6}"/>
              </a:ext>
            </a:extLst>
          </p:cNvPr>
          <p:cNvSpPr txBox="1"/>
          <p:nvPr/>
        </p:nvSpPr>
        <p:spPr>
          <a:xfrm>
            <a:off x="2511542" y="190105"/>
            <a:ext cx="73260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4000" b="1">
                <a:latin typeface="Ubuntu" panose="020B0504030602030204" pitchFamily="34" charset="0"/>
              </a:rPr>
              <a:t>Amaethyddiaeth a Ffermio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9854C01-B559-2C01-BCFA-4772E33C68FF}"/>
              </a:ext>
            </a:extLst>
          </p:cNvPr>
          <p:cNvSpPr/>
          <p:nvPr/>
        </p:nvSpPr>
        <p:spPr>
          <a:xfrm>
            <a:off x="219456" y="1380745"/>
            <a:ext cx="3000773" cy="204825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solidFill>
                  <a:schemeClr val="bg1"/>
                </a:solidFill>
                <a:latin typeface="Ubuntu" panose="020B0504030602030204" pitchFamily="34" charset="0"/>
              </a:rPr>
              <a:t>Mae tua 600 miliwn o goed yn cael eu torri i lawr bob blwyddyn er mwyn cynhyrchu tybaco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8BBECB-E085-F157-A4D4-0DD94B9C67FD}"/>
              </a:ext>
            </a:extLst>
          </p:cNvPr>
          <p:cNvSpPr/>
          <p:nvPr/>
        </p:nvSpPr>
        <p:spPr>
          <a:xfrm>
            <a:off x="329629" y="4541390"/>
            <a:ext cx="3444865" cy="17450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Mae un cae maint cae pêl-droed mawr yn tyfu digon o dybaco i wneud miliwn o sigaréts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E1D2F3-5B61-5C9B-709F-0138FA5C4B95}"/>
              </a:ext>
            </a:extLst>
          </p:cNvPr>
          <p:cNvSpPr/>
          <p:nvPr/>
        </p:nvSpPr>
        <p:spPr>
          <a:xfrm>
            <a:off x="4735750" y="2487168"/>
            <a:ext cx="2804524" cy="19660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Mae plant mor ifanc â 10 oed yn cael eu hanfon i weithio ar ffermydd tybaco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2A491C6-6E66-520C-3DDA-E1B4F8443CAA}"/>
              </a:ext>
            </a:extLst>
          </p:cNvPr>
          <p:cNvSpPr/>
          <p:nvPr/>
        </p:nvSpPr>
        <p:spPr>
          <a:xfrm>
            <a:off x="8789541" y="191100"/>
            <a:ext cx="3181241" cy="22365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Gallai 10-20 miliwn o bobl gael eu bwydo pe byddai cnydau bwyd yn cael eu tyfu yn lle planhigion tybaco.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0ED46B4-F967-9172-4BC0-20ADFFCAB4A0}"/>
              </a:ext>
            </a:extLst>
          </p:cNvPr>
          <p:cNvSpPr/>
          <p:nvPr/>
        </p:nvSpPr>
        <p:spPr>
          <a:xfrm>
            <a:off x="7859254" y="4001468"/>
            <a:ext cx="3956747" cy="25146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Gall plant a gweithwyr ar ffermydd tybaco fynd yn sâl gyda salwch tybaco gwyrdd oherwydd bod nicotin yn cael ei amsugno trwy eu dwylo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C7BABB3-748B-3500-BFF1-FAC0143FF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887" y="1381234"/>
            <a:ext cx="1981477" cy="12479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471A52D-493D-C84B-E99B-CA119F4BA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1743" y="2403053"/>
            <a:ext cx="1833333" cy="152630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356242-2E95-C199-36B5-35500D07C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750" y="4541390"/>
            <a:ext cx="2437936" cy="22494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4DA26D-98D0-7151-55FB-2D2438F6E41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48533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0E098BA-06F6-FB52-E0AE-39FE819DF2EB}"/>
              </a:ext>
            </a:extLst>
          </p:cNvPr>
          <p:cNvSpPr/>
          <p:nvPr/>
        </p:nvSpPr>
        <p:spPr>
          <a:xfrm>
            <a:off x="304800" y="1013276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plastig mewn hidlwyr sigaréts yn cymryd 12-15 mlynedd i brydu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71C0167-942D-DE40-51F9-B7474F326A85}"/>
              </a:ext>
            </a:extLst>
          </p:cNvPr>
          <p:cNvSpPr/>
          <p:nvPr/>
        </p:nvSpPr>
        <p:spPr>
          <a:xfrm>
            <a:off x="3972653" y="1552576"/>
            <a:ext cx="3124201" cy="193647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Mae peiriannau a ddefnyddir i wneud sigaréts yn defnyddio pedair milltir o bapur mewn awr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2DC4ADC-D95D-9B16-4370-3A8CB3EC105F}"/>
              </a:ext>
            </a:extLst>
          </p:cNvPr>
          <p:cNvSpPr/>
          <p:nvPr/>
        </p:nvSpPr>
        <p:spPr>
          <a:xfrm>
            <a:off x="8397280" y="1013277"/>
            <a:ext cx="3124201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un cwmni tybaco yn cynhyrchu 700 biliwn o sigaréts ledled y byd bob blwyddyn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AD9C01D-5D73-0A6A-9996-986AA44DD3A5}"/>
              </a:ext>
            </a:extLst>
          </p:cNvPr>
          <p:cNvSpPr/>
          <p:nvPr/>
        </p:nvSpPr>
        <p:spPr>
          <a:xfrm>
            <a:off x="2935991" y="4039506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mwy na 7,000 o gemegau mewn mwg sigaréts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54F501-0842-C65F-337B-A096B2B74C0F}"/>
              </a:ext>
            </a:extLst>
          </p:cNvPr>
          <p:cNvSpPr/>
          <p:nvPr/>
        </p:nvSpPr>
        <p:spPr>
          <a:xfrm>
            <a:off x="8521571" y="4650009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dros 70 o gemegau sy'n achosi canser mewn sigarét 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84AD7F-CAFE-FA01-FAF0-2994CF4FD1C8}"/>
              </a:ext>
            </a:extLst>
          </p:cNvPr>
          <p:cNvSpPr txBox="1"/>
          <p:nvPr/>
        </p:nvSpPr>
        <p:spPr>
          <a:xfrm>
            <a:off x="3298372" y="305391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4000" b="1">
                <a:latin typeface="Ubuntu" panose="020B0504030602030204" pitchFamily="34" charset="0"/>
              </a:rPr>
              <a:t>Cynhyrchu Sigaréts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C1D60E-6306-6D76-8C95-87989D7A4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52114"/>
            <a:ext cx="2425571" cy="1827966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48AEA9F4-FAA2-4FD8-FB01-172E5D106817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31B8D5-4ADC-66D8-7404-2B58CB124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854" y="2916956"/>
            <a:ext cx="2263598" cy="16514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27A06F-FD98-3088-61D2-6171FC97B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767" y="4942115"/>
            <a:ext cx="2263599" cy="176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94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68DE3-73F7-F074-5CEC-24CFB47CD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1B78F1A-EA9D-CCA0-A6CF-192AAC60CFBA}"/>
              </a:ext>
            </a:extLst>
          </p:cNvPr>
          <p:cNvSpPr/>
          <p:nvPr/>
        </p:nvSpPr>
        <p:spPr>
          <a:xfrm>
            <a:off x="75275" y="1430438"/>
            <a:ext cx="2982199" cy="1998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O fewn 20 munud i roi'r gorau iddi, mae pwysedd gwaed a chyfradd y galon yn ôl i’r arfer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03BDD35-ABD8-A1D5-89A5-E8452B7021D6}"/>
              </a:ext>
            </a:extLst>
          </p:cNvPr>
          <p:cNvSpPr/>
          <p:nvPr/>
        </p:nvSpPr>
        <p:spPr>
          <a:xfrm>
            <a:off x="3350857" y="2273305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ysgyfaint</a:t>
            </a:r>
          </a:p>
          <a:p>
            <a:pPr algn="ctr" rtl="0"/>
            <a:r>
              <a:rPr lang="cy" b="1">
                <a:latin typeface="Ubuntu"/>
              </a:rPr>
              <a:t>pobl sy’n ysmygu 20 sigarét y dydd yn casglu tua mwg llawn tar bob blwyddyn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B5DEE42-77FA-D9DB-E46E-CB08C61832FC}"/>
              </a:ext>
            </a:extLst>
          </p:cNvPr>
          <p:cNvSpPr/>
          <p:nvPr/>
        </p:nvSpPr>
        <p:spPr>
          <a:xfrm>
            <a:off x="72134" y="4295323"/>
            <a:ext cx="3054045" cy="202156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Mae pobl nad ydynt yn ysmygu yn llai tebygol o ddatblygu asthma ac o ddioddef o byliau asthma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8897573-6460-A86E-1FC5-CAFA89082FA1}"/>
              </a:ext>
            </a:extLst>
          </p:cNvPr>
          <p:cNvSpPr/>
          <p:nvPr/>
        </p:nvSpPr>
        <p:spPr>
          <a:xfrm>
            <a:off x="5511207" y="4631301"/>
            <a:ext cx="3318292" cy="19473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b="1" dirty="0">
              <a:latin typeface="Ubuntu"/>
              <a:ea typeface="+mn-lt"/>
              <a:cs typeface="+mn-lt"/>
            </a:endParaRPr>
          </a:p>
          <a:p>
            <a:pPr algn="ctr"/>
            <a:r>
              <a:rPr lang="en-GB" b="1" dirty="0">
                <a:latin typeface="Ubuntu"/>
                <a:ea typeface="+mn-lt"/>
                <a:cs typeface="+mn-lt"/>
              </a:rPr>
              <a:t>Mae </a:t>
            </a:r>
            <a:r>
              <a:rPr lang="en-GB" b="1" dirty="0" err="1">
                <a:latin typeface="Ubuntu"/>
                <a:ea typeface="+mn-lt"/>
                <a:cs typeface="+mn-lt"/>
              </a:rPr>
              <a:t>rhai</a:t>
            </a:r>
            <a:r>
              <a:rPr lang="en-GB" b="1" dirty="0">
                <a:latin typeface="Ubuntu"/>
                <a:ea typeface="+mn-lt"/>
                <a:cs typeface="+mn-lt"/>
              </a:rPr>
              <a:t> plant </a:t>
            </a:r>
            <a:r>
              <a:rPr lang="en-GB" b="1" dirty="0" err="1">
                <a:latin typeface="Ubuntu"/>
                <a:ea typeface="+mn-lt"/>
                <a:cs typeface="+mn-lt"/>
              </a:rPr>
              <a:t>yng</a:t>
            </a:r>
            <a:r>
              <a:rPr lang="en-GB" b="1" dirty="0">
                <a:latin typeface="Ubuntu"/>
                <a:ea typeface="+mn-lt"/>
                <a:cs typeface="+mn-lt"/>
              </a:rPr>
              <a:t> Nghymru </a:t>
            </a:r>
            <a:r>
              <a:rPr lang="en-GB" b="1" dirty="0" err="1">
                <a:latin typeface="Ubuntu"/>
                <a:ea typeface="+mn-lt"/>
                <a:cs typeface="+mn-lt"/>
              </a:rPr>
              <a:t>yn</a:t>
            </a:r>
            <a:r>
              <a:rPr lang="en-GB" b="1" dirty="0">
                <a:latin typeface="Ubuntu"/>
                <a:ea typeface="+mn-lt"/>
                <a:cs typeface="+mn-lt"/>
              </a:rPr>
              <a:t> </a:t>
            </a:r>
            <a:r>
              <a:rPr lang="en-GB" b="1" dirty="0" err="1">
                <a:latin typeface="Ubuntu"/>
                <a:ea typeface="+mn-lt"/>
                <a:cs typeface="+mn-lt"/>
              </a:rPr>
              <a:t>rhoi</a:t>
            </a:r>
            <a:r>
              <a:rPr lang="en-GB" b="1" dirty="0">
                <a:latin typeface="Ubuntu"/>
                <a:ea typeface="+mn-lt"/>
                <a:cs typeface="+mn-lt"/>
              </a:rPr>
              <a:t> </a:t>
            </a:r>
            <a:r>
              <a:rPr lang="en-GB" b="1" dirty="0" err="1">
                <a:latin typeface="Ubuntu"/>
                <a:ea typeface="+mn-lt"/>
                <a:cs typeface="+mn-lt"/>
              </a:rPr>
              <a:t>cynnig</a:t>
            </a:r>
            <a:r>
              <a:rPr lang="en-GB" b="1" dirty="0">
                <a:latin typeface="Ubuntu"/>
                <a:ea typeface="+mn-lt"/>
                <a:cs typeface="+mn-lt"/>
              </a:rPr>
              <a:t> </a:t>
            </a:r>
            <a:r>
              <a:rPr lang="en-GB" b="1" dirty="0" err="1">
                <a:latin typeface="Ubuntu"/>
                <a:ea typeface="+mn-lt"/>
                <a:cs typeface="+mn-lt"/>
              </a:rPr>
              <a:t>ar</a:t>
            </a:r>
            <a:r>
              <a:rPr lang="en-GB" b="1" dirty="0">
                <a:latin typeface="Ubuntu"/>
                <a:ea typeface="+mn-lt"/>
                <a:cs typeface="+mn-lt"/>
              </a:rPr>
              <a:t> </a:t>
            </a:r>
            <a:r>
              <a:rPr lang="en-GB" b="1" dirty="0" err="1">
                <a:latin typeface="Ubuntu"/>
                <a:ea typeface="+mn-lt"/>
                <a:cs typeface="+mn-lt"/>
              </a:rPr>
              <a:t>eu</a:t>
            </a:r>
            <a:r>
              <a:rPr lang="en-GB" b="1" dirty="0">
                <a:latin typeface="Ubuntu"/>
                <a:ea typeface="+mn-lt"/>
                <a:cs typeface="+mn-lt"/>
              </a:rPr>
              <a:t> </a:t>
            </a:r>
            <a:r>
              <a:rPr lang="en-GB" b="1" dirty="0" err="1">
                <a:latin typeface="Ubuntu"/>
                <a:ea typeface="+mn-lt"/>
                <a:cs typeface="+mn-lt"/>
              </a:rPr>
              <a:t>sigarét</a:t>
            </a:r>
            <a:r>
              <a:rPr lang="en-GB" b="1" dirty="0">
                <a:latin typeface="Ubuntu"/>
                <a:ea typeface="+mn-lt"/>
                <a:cs typeface="+mn-lt"/>
              </a:rPr>
              <a:t> </a:t>
            </a:r>
            <a:r>
              <a:rPr lang="en-GB" b="1" dirty="0" err="1">
                <a:latin typeface="Ubuntu"/>
                <a:ea typeface="+mn-lt"/>
                <a:cs typeface="+mn-lt"/>
              </a:rPr>
              <a:t>gyntaf</a:t>
            </a:r>
            <a:r>
              <a:rPr lang="en-GB" b="1" dirty="0">
                <a:latin typeface="Ubuntu"/>
                <a:ea typeface="+mn-lt"/>
                <a:cs typeface="+mn-lt"/>
              </a:rPr>
              <a:t> mor </a:t>
            </a:r>
            <a:r>
              <a:rPr lang="en-GB" b="1" dirty="0" err="1">
                <a:latin typeface="Ubuntu"/>
                <a:ea typeface="+mn-lt"/>
                <a:cs typeface="+mn-lt"/>
              </a:rPr>
              <a:t>ifanc</a:t>
            </a:r>
            <a:r>
              <a:rPr lang="en-GB" b="1" dirty="0">
                <a:latin typeface="Ubuntu"/>
                <a:ea typeface="+mn-lt"/>
                <a:cs typeface="+mn-lt"/>
              </a:rPr>
              <a:t> â 12 </a:t>
            </a:r>
            <a:r>
              <a:rPr lang="en-GB" b="1" dirty="0" err="1">
                <a:latin typeface="Ubuntu"/>
                <a:ea typeface="+mn-lt"/>
                <a:cs typeface="+mn-lt"/>
              </a:rPr>
              <a:t>oed</a:t>
            </a:r>
            <a:r>
              <a:rPr lang="en-GB" b="1" dirty="0">
                <a:latin typeface="Ubuntu"/>
                <a:ea typeface="+mn-lt"/>
                <a:cs typeface="+mn-lt"/>
              </a:rPr>
              <a:t>.</a:t>
            </a:r>
            <a:endParaRPr lang="en-US">
              <a:latin typeface="Ubuntu"/>
            </a:endParaRPr>
          </a:p>
          <a:p>
            <a:pPr algn="ctr"/>
            <a:endParaRPr lang="en-GB" b="1" dirty="0">
              <a:solidFill>
                <a:schemeClr val="bg1"/>
              </a:solidFill>
              <a:latin typeface="Ubuntu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27DD307-B82E-9C04-DDEE-C1440882F08D}"/>
              </a:ext>
            </a:extLst>
          </p:cNvPr>
          <p:cNvSpPr/>
          <p:nvPr/>
        </p:nvSpPr>
        <p:spPr>
          <a:xfrm>
            <a:off x="7911972" y="2962724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11.4% o oedolion yng Nghymru yn ysmygu (2024)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A04AE1-E8D2-0576-0F02-C6FBDC0D43E8}"/>
              </a:ext>
            </a:extLst>
          </p:cNvPr>
          <p:cNvSpPr txBox="1"/>
          <p:nvPr/>
        </p:nvSpPr>
        <p:spPr>
          <a:xfrm>
            <a:off x="4514161" y="142105"/>
            <a:ext cx="3095116" cy="717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4000" b="1">
                <a:latin typeface="Ubuntu" panose="020B0504030602030204" pitchFamily="34" charset="0"/>
              </a:rPr>
              <a:t>Ysmygwyr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65932CE-658C-F037-E410-76F2A78C7536}"/>
              </a:ext>
            </a:extLst>
          </p:cNvPr>
          <p:cNvSpPr/>
          <p:nvPr/>
        </p:nvSpPr>
        <p:spPr>
          <a:xfrm>
            <a:off x="8837257" y="468086"/>
            <a:ext cx="3116618" cy="19354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pobl sy’n ysmygu 20 sigarét y dydd yn gwario dros £5,000 y flwyddyn ar sigaréts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D62997D-6FE0-67CE-9686-38F863F5E4A4}"/>
              </a:ext>
            </a:extLst>
          </p:cNvPr>
          <p:cNvSpPr/>
          <p:nvPr/>
        </p:nvSpPr>
        <p:spPr>
          <a:xfrm>
            <a:off x="5633521" y="871761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Mae ysmygu yn lladd 210 o bobl y dydd yn y DU, yr un nifer â damwain awyren fach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46B4CC-22EC-CA21-A4E6-A46B09E65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051" y="290783"/>
            <a:ext cx="1587924" cy="16036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D9B5CF-F35B-25FA-5B95-4C05842AE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1457" y="4822434"/>
            <a:ext cx="2122714" cy="1935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A2FFAE8-EFB3-B510-8F9F-785EC444E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1876" y="4425159"/>
            <a:ext cx="2028148" cy="2109818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20C1EF8-54B9-45EA-7343-169FB71F5A54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609316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10E65-5662-D86B-D70C-AB2ED9856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DDB6193-BB89-9726-0C0E-E33171831FFD}"/>
              </a:ext>
            </a:extLst>
          </p:cNvPr>
          <p:cNvSpPr/>
          <p:nvPr/>
        </p:nvSpPr>
        <p:spPr>
          <a:xfrm>
            <a:off x="226657" y="1362457"/>
            <a:ext cx="2993572" cy="20665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tua 3,800 o bobl yn marw yng Nghymru bob blwyddyn o salwch sy'n gysylltiedig ag ysmygu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168E49D-60BD-BFA9-6CBA-F65D95AE4AAE}"/>
              </a:ext>
            </a:extLst>
          </p:cNvPr>
          <p:cNvSpPr/>
          <p:nvPr/>
        </p:nvSpPr>
        <p:spPr>
          <a:xfrm>
            <a:off x="3579457" y="2295076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Helpa Fi i Stopio yn wasanaeth GIG am ddim a all helpu ysmygwyr i roi'r gorau iddi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3E1FC99-BE8E-4342-EB8A-D741DCDDE0EA}"/>
              </a:ext>
            </a:extLst>
          </p:cNvPr>
          <p:cNvSpPr/>
          <p:nvPr/>
        </p:nvSpPr>
        <p:spPr>
          <a:xfrm>
            <a:off x="339014" y="4454066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Rydych chi 3 gwaith yn fwy tebygol o ysmygu os yw'ch rhieni'n gwneud hynny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7B954AC-E80E-36E4-6779-4FEBBA5DDDB6}"/>
              </a:ext>
            </a:extLst>
          </p:cNvPr>
          <p:cNvSpPr/>
          <p:nvPr/>
        </p:nvSpPr>
        <p:spPr>
          <a:xfrm>
            <a:off x="3785616" y="4606467"/>
            <a:ext cx="3288156" cy="200052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ysmygu sigaréts wedi'u rholio yr un mor niweidiol â sigaréts - maent ill dau yn cynnwys yr un cemegau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278876E-1774-186C-B32C-37E00207A0C8}"/>
              </a:ext>
            </a:extLst>
          </p:cNvPr>
          <p:cNvSpPr/>
          <p:nvPr/>
        </p:nvSpPr>
        <p:spPr>
          <a:xfrm>
            <a:off x="8882209" y="4786499"/>
            <a:ext cx="3184757" cy="18872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anifeiliaid anwes sy'n byw gydag ysmygwyr ddwywaith yn fwy tebygol o ddatblygu canser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4A633D-39E8-9B66-8181-1BAD66373F42}"/>
              </a:ext>
            </a:extLst>
          </p:cNvPr>
          <p:cNvSpPr txBox="1"/>
          <p:nvPr/>
        </p:nvSpPr>
        <p:spPr>
          <a:xfrm>
            <a:off x="3973286" y="81938"/>
            <a:ext cx="3775400" cy="728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4000" b="1">
                <a:latin typeface="Ubuntu" panose="020B0504030602030204" pitchFamily="34" charset="0"/>
              </a:rPr>
              <a:t>Ffeithiau am Ysmygu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1F32B6C-6B87-9F3D-336E-ABA711278B8A}"/>
              </a:ext>
            </a:extLst>
          </p:cNvPr>
          <p:cNvSpPr/>
          <p:nvPr/>
        </p:nvSpPr>
        <p:spPr>
          <a:xfrm>
            <a:off x="7877640" y="2552741"/>
            <a:ext cx="3415602" cy="18872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Gall meddygon, fferyllfeydd, nyrsys ysgol, ffrindiau a theulu helpu pobl i roi'r gorau i ysmygu 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27E0B1-4173-722D-5463-7AC42DB76489}"/>
              </a:ext>
            </a:extLst>
          </p:cNvPr>
          <p:cNvSpPr/>
          <p:nvPr/>
        </p:nvSpPr>
        <p:spPr>
          <a:xfrm>
            <a:off x="8488913" y="348343"/>
            <a:ext cx="3184757" cy="194673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3% o bobl ifanc yng Nghymru rhwng 11 ac 16 oed yn ysmygu o leiaf unwaith yr wythnos 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62C2A3-6FAE-7E0F-6D79-578E632C9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050" y="3361174"/>
            <a:ext cx="790685" cy="12098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E1114E-FA31-1D17-0E37-296F38D9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656" y="348496"/>
            <a:ext cx="1419423" cy="1076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A19DC4-92B4-152B-04E4-A5BADFBA7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2923" y="4611971"/>
            <a:ext cx="1343212" cy="13622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4A9D2A-CF86-3BB6-16B4-FC4605E68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4317" y="812588"/>
            <a:ext cx="1905266" cy="2000529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6ED9E4C-475D-48CB-F9E5-1F5824E09D4A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543373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423E9-C219-D6F4-1082-1EE21D30C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727650E-6224-AB2F-5D09-73086C98F250}"/>
              </a:ext>
            </a:extLst>
          </p:cNvPr>
          <p:cNvSpPr/>
          <p:nvPr/>
        </p:nvSpPr>
        <p:spPr>
          <a:xfrm>
            <a:off x="277737" y="841248"/>
            <a:ext cx="3322085" cy="210543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Rhaid i bob siop sy'n gwerthu sigaréts arddangos hysbysiad yn nodi'r oedran cyfreithiol i brynu cynhyrchion tybaco 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CA453A0-E39E-7815-5911-861109F00862}"/>
              </a:ext>
            </a:extLst>
          </p:cNvPr>
          <p:cNvSpPr/>
          <p:nvPr/>
        </p:nvSpPr>
        <p:spPr>
          <a:xfrm>
            <a:off x="8577274" y="3713052"/>
            <a:ext cx="3511094" cy="19799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Ers 2015, mae'n rhaid i siopau sicrhau nad yw cynhyrchion tybaco gan gynnwys sigaréts yn cael eu harddangos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37BBC60-CDF8-46C7-CA26-352C857C8ED1}"/>
              </a:ext>
            </a:extLst>
          </p:cNvPr>
          <p:cNvSpPr/>
          <p:nvPr/>
        </p:nvSpPr>
        <p:spPr>
          <a:xfrm>
            <a:off x="1685901" y="4699414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Gall unrhyw un sy'n gwerthu sigaréts i rai dan 18 oed gael dirwy o £2,500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8ED2954-20DC-28AC-F499-0C356DD1815F}"/>
              </a:ext>
            </a:extLst>
          </p:cNvPr>
          <p:cNvSpPr/>
          <p:nvPr/>
        </p:nvSpPr>
        <p:spPr>
          <a:xfrm>
            <a:off x="5255857" y="4747390"/>
            <a:ext cx="3322086" cy="189289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Rhaid gwerthu sigaréts yn eu pecynnu gwreiddiol - mae gwerthu sigaréts unigol yn anghyfreithlon 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2B2847-4373-138E-33E1-E9B1F7DCC629}"/>
              </a:ext>
            </a:extLst>
          </p:cNvPr>
          <p:cNvSpPr/>
          <p:nvPr/>
        </p:nvSpPr>
        <p:spPr>
          <a:xfrm>
            <a:off x="8071907" y="222282"/>
            <a:ext cx="3322085" cy="19799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Yn ôl ymchwil, mae gweld cynhyrchion tybaco yn cael eu harddangos mewn siopau yn annog pobl ifanc i ysmygu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2BDCB3-A761-3EAD-9003-794CBCA49569}"/>
              </a:ext>
            </a:extLst>
          </p:cNvPr>
          <p:cNvSpPr txBox="1"/>
          <p:nvPr/>
        </p:nvSpPr>
        <p:spPr>
          <a:xfrm>
            <a:off x="3608286" y="218106"/>
            <a:ext cx="4203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4000" b="1">
                <a:latin typeface="Ubuntu" panose="020B0504030602030204" pitchFamily="34" charset="0"/>
              </a:rPr>
              <a:t>Y Manwerthwr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E74640-E13D-77FF-9C89-A611A3219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24" y="3386774"/>
            <a:ext cx="1305107" cy="13622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F37A6D-85BE-3A0A-6350-F925A169A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567" y="2429435"/>
            <a:ext cx="1695687" cy="1247949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B8E42395-E18C-A258-88D3-0E3086F1124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B425BC-EBAE-A344-F058-17133033E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649" y="1066800"/>
            <a:ext cx="2422073" cy="3280229"/>
          </a:xfrm>
          <a:prstGeom prst="rect">
            <a:avLst/>
          </a:prstGeom>
        </p:spPr>
      </p:pic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690B2859-907D-4B2F-47C6-D74BC07B1AE3}"/>
              </a:ext>
            </a:extLst>
          </p:cNvPr>
          <p:cNvCxnSpPr/>
          <p:nvPr/>
        </p:nvCxnSpPr>
        <p:spPr>
          <a:xfrm rot="16200000" flipH="1">
            <a:off x="3624234" y="2896275"/>
            <a:ext cx="1042332" cy="531117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9A41E7E4-3C6E-7809-C37B-DE085634D5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5923" y="1233713"/>
            <a:ext cx="1859413" cy="312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88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180DD-46E6-EF08-983E-579375CA9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DA427FC7-0403-EFE8-8A4A-F793C31D4ED3}"/>
              </a:ext>
            </a:extLst>
          </p:cNvPr>
          <p:cNvSpPr/>
          <p:nvPr/>
        </p:nvSpPr>
        <p:spPr>
          <a:xfrm>
            <a:off x="8657224" y="325119"/>
            <a:ext cx="3573776" cy="199856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Mae'r llywodraeth yn casglu tua £12 biliwn y flwyddyn mewn treth o werthu cynhyrchion tybaco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719B020-1BC2-2007-8E93-BE041B00D5F9}"/>
              </a:ext>
            </a:extLst>
          </p:cNvPr>
          <p:cNvSpPr/>
          <p:nvPr/>
        </p:nvSpPr>
        <p:spPr>
          <a:xfrm>
            <a:off x="7886213" y="2670435"/>
            <a:ext cx="3585148" cy="201976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Ers 2015 mae wedi bod yn anghyfreithlon ysmygu mewn car sy'n cludo unrhyw un o dan 18 oed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2FC24B5-6EC6-3BE5-DBD9-D4BCD2DB9141}"/>
              </a:ext>
            </a:extLst>
          </p:cNvPr>
          <p:cNvSpPr/>
          <p:nvPr/>
        </p:nvSpPr>
        <p:spPr>
          <a:xfrm>
            <a:off x="333839" y="3260824"/>
            <a:ext cx="3405819" cy="19079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llywodraeth y DU yn gwario tua £87 miliwn bob blwyddyn i helpu pobl i roi'r gorau i ysmygu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ADB2CB2-A75C-D5CD-47D6-500C1B061D58}"/>
              </a:ext>
            </a:extLst>
          </p:cNvPr>
          <p:cNvSpPr/>
          <p:nvPr/>
        </p:nvSpPr>
        <p:spPr>
          <a:xfrm>
            <a:off x="4204568" y="4712949"/>
            <a:ext cx="3348376" cy="190814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Yng Nghymru mae ysmygwyr yn costio £386 miliwn y flwyddyn i'r GIG o ganlyniad i drin clefydau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D36BD27-E21A-2429-BEE4-66E40480AA75}"/>
              </a:ext>
            </a:extLst>
          </p:cNvPr>
          <p:cNvSpPr/>
          <p:nvPr/>
        </p:nvSpPr>
        <p:spPr>
          <a:xfrm>
            <a:off x="8657225" y="4846321"/>
            <a:ext cx="3380432" cy="2011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Cafodd ysmygu ei wahardd mewn mannau cyhoeddus caeedig neu led-gaeedig yng Nghymru yn 2007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3AAEB4-1A97-8E10-EAC6-5578C7CE2F31}"/>
              </a:ext>
            </a:extLst>
          </p:cNvPr>
          <p:cNvSpPr txBox="1"/>
          <p:nvPr/>
        </p:nvSpPr>
        <p:spPr>
          <a:xfrm>
            <a:off x="3328416" y="163286"/>
            <a:ext cx="4781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4000" b="1">
                <a:latin typeface="Ubuntu" panose="020B0504030602030204" pitchFamily="34" charset="0"/>
              </a:rPr>
              <a:t>Treth a'r Gyfraith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C936386-E41B-517E-5846-7F4332E5F1BE}"/>
              </a:ext>
            </a:extLst>
          </p:cNvPr>
          <p:cNvSpPr/>
          <p:nvPr/>
        </p:nvSpPr>
        <p:spPr>
          <a:xfrm>
            <a:off x="3589505" y="870155"/>
            <a:ext cx="3603172" cy="206312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Yn 2021 cafodd ysmygu ei wahardd mewn rhai mannau awyr agored fel gerllaw ysbytai, ysgolion a meysydd chwarae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055478-B9C0-3EE2-86EC-77C6F7B44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362" y="718772"/>
            <a:ext cx="1653123" cy="23617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A5278A-8F06-647F-D8DE-3815D18AC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129" y="3432932"/>
            <a:ext cx="1774790" cy="12493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749709-6CD9-C7ED-95A0-27A789130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2604" y="5315987"/>
            <a:ext cx="1467055" cy="1305107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358BDA66-F14F-731F-2D5B-E4461CD741E8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013361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5C1E-180C-BF2E-3C81-A50884405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8F16ECD-7040-9DB8-1A35-0A625C891BF7}"/>
              </a:ext>
            </a:extLst>
          </p:cNvPr>
          <p:cNvSpPr/>
          <p:nvPr/>
        </p:nvSpPr>
        <p:spPr>
          <a:xfrm>
            <a:off x="3357730" y="1459947"/>
            <a:ext cx="3088558" cy="19695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Cafodd 1.6 miliwn o sigaréts anghyfreithlon eu canfod mewn un cyrch gan Heddlu Gogledd Cymru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1B714FB-612C-255F-231E-5EF0E31945C7}"/>
              </a:ext>
            </a:extLst>
          </p:cNvPr>
          <p:cNvSpPr/>
          <p:nvPr/>
        </p:nvSpPr>
        <p:spPr>
          <a:xfrm>
            <a:off x="6749143" y="2386484"/>
            <a:ext cx="3875314" cy="207917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Efallai bod rhai o'r bobl sy'n ymwneud â gwerthu tybaco anghyfreithlon hefyd yn cyflawni troseddau eraill mwy difrifol 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F79A92E-02DE-315C-0E84-D00973EF383C}"/>
              </a:ext>
            </a:extLst>
          </p:cNvPr>
          <p:cNvSpPr/>
          <p:nvPr/>
        </p:nvSpPr>
        <p:spPr>
          <a:xfrm>
            <a:off x="467099" y="4456577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Yr Unol Daleithiau yw'r allforiwr mwyaf o sigaréts wedi'u gweithgynhyrchu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E66ABB8-2553-E41C-2CCA-21118B8E2848}"/>
              </a:ext>
            </a:extLst>
          </p:cNvPr>
          <p:cNvSpPr/>
          <p:nvPr/>
        </p:nvSpPr>
        <p:spPr>
          <a:xfrm>
            <a:off x="3893772" y="4261104"/>
            <a:ext cx="3585551" cy="23724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tybaco anghyfreithlon yn aml yn cael ei werthu mewn gwerthiannau cist car, o gartrefi pobl, o faniau hufen iâ ac mewn rhai siopau cornel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759D4EC-411F-2F27-6426-B52F0167CF24}"/>
              </a:ext>
            </a:extLst>
          </p:cNvPr>
          <p:cNvSpPr/>
          <p:nvPr/>
        </p:nvSpPr>
        <p:spPr>
          <a:xfrm>
            <a:off x="8739285" y="4747390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Yn y DU y mae dau o'r cwmnïau tybaco mwyaf yn y byd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9368D1-06B0-426B-FAB4-2D26AD6FCD4C}"/>
              </a:ext>
            </a:extLst>
          </p:cNvPr>
          <p:cNvSpPr txBox="1"/>
          <p:nvPr/>
        </p:nvSpPr>
        <p:spPr>
          <a:xfrm>
            <a:off x="3042530" y="420357"/>
            <a:ext cx="3049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4000" b="1">
                <a:latin typeface="Ubuntu" panose="020B0504030602030204" pitchFamily="34" charset="0"/>
              </a:rPr>
              <a:t>Cyflenwad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4BB91B2-5B36-0429-D481-18E3DA4D35A1}"/>
              </a:ext>
            </a:extLst>
          </p:cNvPr>
          <p:cNvSpPr/>
          <p:nvPr/>
        </p:nvSpPr>
        <p:spPr>
          <a:xfrm>
            <a:off x="8738987" y="350744"/>
            <a:ext cx="3088558" cy="19695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Mae miliwn o sigaréts anghyfreithlon yn cael eu hysmygu yng Nghymru bob dydd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51D500F-746B-D032-CD1D-1A4BCEC6AA58}"/>
              </a:ext>
            </a:extLst>
          </p:cNvPr>
          <p:cNvSpPr/>
          <p:nvPr/>
        </p:nvSpPr>
        <p:spPr>
          <a:xfrm>
            <a:off x="48957" y="1123766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Brasil yw'r allforiwr mwyaf o ddail tybaco a ddefnyddir i wneud sigaréts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pic>
        <p:nvPicPr>
          <p:cNvPr id="11" name="Picture 10" descr="A close-up of a plant&#10;&#10;AI-generated content may be incorrect.">
            <a:extLst>
              <a:ext uri="{FF2B5EF4-FFF2-40B4-BE49-F238E27FC236}">
                <a16:creationId xmlns:a16="http://schemas.microsoft.com/office/drawing/2014/main" id="{FEBB8032-B384-C736-CC7B-33FFFDBE1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888" y="2926497"/>
            <a:ext cx="1778029" cy="1406018"/>
          </a:xfrm>
          <a:prstGeom prst="rect">
            <a:avLst/>
          </a:prstGeom>
        </p:spPr>
      </p:pic>
      <p:pic>
        <p:nvPicPr>
          <p:cNvPr id="13" name="Picture 12" descr="A close-up of cigarettes&#10;&#10;AI-generated content may be incorrect.">
            <a:extLst>
              <a:ext uri="{FF2B5EF4-FFF2-40B4-BE49-F238E27FC236}">
                <a16:creationId xmlns:a16="http://schemas.microsoft.com/office/drawing/2014/main" id="{3E753F75-F0F8-FA82-9373-DA6360B8E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137" y="703280"/>
            <a:ext cx="1900649" cy="1447905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B4D49F27-CBCF-0D73-728C-D154EB653DF8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053774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22B9D-46BF-9F49-6388-0D3A12FAB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307CCD9-802F-54BC-C9CB-A16458D3B588}"/>
              </a:ext>
            </a:extLst>
          </p:cNvPr>
          <p:cNvSpPr/>
          <p:nvPr/>
        </p:nvSpPr>
        <p:spPr>
          <a:xfrm>
            <a:off x="51648" y="2379919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Gall mwg o un sigarét aros mewn ystafell am hyd at 5 awr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DD877B2-74AF-4AB3-ECA5-9B696D323D16}"/>
              </a:ext>
            </a:extLst>
          </p:cNvPr>
          <p:cNvSpPr/>
          <p:nvPr/>
        </p:nvSpPr>
        <p:spPr>
          <a:xfrm>
            <a:off x="4102809" y="2644526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pobl sy’n ysmygu 20 sigarét y dydd yn gyfrifol am 7,300 o fonion sigaréts y flwyddyn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92D40C-CCF9-4EA1-921F-207A4AC49BD7}"/>
              </a:ext>
            </a:extLst>
          </p:cNvPr>
          <p:cNvSpPr/>
          <p:nvPr/>
        </p:nvSpPr>
        <p:spPr>
          <a:xfrm>
            <a:off x="1558063" y="4601442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Ysmygu yw un o brif achosion tanau yn y cartref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1ACB95B-F59C-326F-65CB-8F6525F1ED0D}"/>
              </a:ext>
            </a:extLst>
          </p:cNvPr>
          <p:cNvSpPr/>
          <p:nvPr/>
        </p:nvSpPr>
        <p:spPr>
          <a:xfrm>
            <a:off x="6750549" y="4824181"/>
            <a:ext cx="2993572" cy="18052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Mae bron i hanner plant y byd yn byw mewn cartref gydag ysmygwr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52B7A7-47A7-2D51-99C6-701C5B31CFC9}"/>
              </a:ext>
            </a:extLst>
          </p:cNvPr>
          <p:cNvSpPr/>
          <p:nvPr/>
        </p:nvSpPr>
        <p:spPr>
          <a:xfrm>
            <a:off x="8473272" y="2948489"/>
            <a:ext cx="3313344" cy="196183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b="1">
                <a:latin typeface="Ubuntu" panose="020B0504030602030204" pitchFamily="34" charset="0"/>
              </a:rPr>
              <a:t>Bonion sigaréts yw 70%-90% o sbwriel stryd a nhw yw'r eitem fwyaf cyffredin sy’n cael ei thaflu yn y byd</a:t>
            </a:r>
            <a:endParaRPr lang="en-GB" b="1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BC0430-5208-3A65-19DD-F92971EF492B}"/>
              </a:ext>
            </a:extLst>
          </p:cNvPr>
          <p:cNvSpPr txBox="1"/>
          <p:nvPr/>
        </p:nvSpPr>
        <p:spPr>
          <a:xfrm>
            <a:off x="3877056" y="76791"/>
            <a:ext cx="3715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4000" b="1">
                <a:latin typeface="Ubuntu" panose="020B0504030602030204" pitchFamily="34" charset="0"/>
              </a:rPr>
              <a:t>Yn y gymuned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F7CB3B9-247D-C8E4-BD81-E586261FB21A}"/>
              </a:ext>
            </a:extLst>
          </p:cNvPr>
          <p:cNvSpPr/>
          <p:nvPr/>
        </p:nvSpPr>
        <p:spPr>
          <a:xfrm>
            <a:off x="8393723" y="293212"/>
            <a:ext cx="3623000" cy="220979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b="1">
                <a:latin typeface="Ubuntu"/>
              </a:rPr>
              <a:t>Gall anadlu mwg pobl eraill fod yn niweidiol i'n hiechyd - gelwir hyn yn ysmygu ail-law neu ysmygu goddefol</a:t>
            </a:r>
            <a:endParaRPr lang="en-GB" b="1">
              <a:solidFill>
                <a:schemeClr val="bg1"/>
              </a:solidFill>
              <a:latin typeface="Ubuntu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F42991-1C95-312B-4F7B-75DEA4C8F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469" y="538209"/>
            <a:ext cx="1799694" cy="17198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595B1F-81CB-FEE9-8C93-8B209924B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067" y="836635"/>
            <a:ext cx="2462797" cy="17395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73E5E0-D1A0-5C87-7B26-64C270493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4293" y="4825603"/>
            <a:ext cx="1733792" cy="1543265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9ABF696E-5B4E-EC9C-BB1C-C6CD51800532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25587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03866BA-957E-B8AA-D2ED-29464CD5EA14}"/>
              </a:ext>
            </a:extLst>
          </p:cNvPr>
          <p:cNvSpPr txBox="1"/>
          <p:nvPr/>
        </p:nvSpPr>
        <p:spPr>
          <a:xfrm>
            <a:off x="614326" y="859016"/>
            <a:ext cx="9811305" cy="541802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rtl="0"/>
            <a:r>
              <a:rPr lang="cy" b="1" dirty="0" err="1">
                <a:solidFill>
                  <a:schemeClr val="tx2"/>
                </a:solidFill>
                <a:latin typeface="Ubuntu"/>
                <a:cs typeface="Calibri"/>
              </a:rPr>
              <a:t>Awgrymiadau</a:t>
            </a:r>
            <a:r>
              <a:rPr lang="cy" b="1" dirty="0">
                <a:solidFill>
                  <a:schemeClr val="tx2"/>
                </a:solidFill>
                <a:latin typeface="Ubuntu"/>
                <a:cs typeface="Calibri"/>
              </a:rPr>
              <a:t> </a:t>
            </a:r>
            <a:r>
              <a:rPr lang="cy" b="1" dirty="0" err="1">
                <a:solidFill>
                  <a:schemeClr val="tx2"/>
                </a:solidFill>
                <a:latin typeface="Ubuntu"/>
                <a:cs typeface="Calibri"/>
              </a:rPr>
              <a:t>dysgu</a:t>
            </a:r>
            <a:r>
              <a:rPr lang="cy" b="1" dirty="0">
                <a:solidFill>
                  <a:schemeClr val="tx2"/>
                </a:solidFill>
                <a:latin typeface="Ubuntu"/>
                <a:cs typeface="Calibri"/>
              </a:rPr>
              <a:t> </a:t>
            </a:r>
            <a:r>
              <a:rPr lang="cy" b="1" dirty="0" err="1">
                <a:solidFill>
                  <a:schemeClr val="tx2"/>
                </a:solidFill>
                <a:latin typeface="Ubuntu"/>
                <a:cs typeface="Calibri"/>
              </a:rPr>
              <a:t>posibl</a:t>
            </a:r>
            <a:r>
              <a:rPr lang="cy" b="1" dirty="0">
                <a:solidFill>
                  <a:schemeClr val="tx2"/>
                </a:solidFill>
                <a:latin typeface="Ubuntu"/>
                <a:cs typeface="Calibri"/>
              </a:rPr>
              <a:t> </a:t>
            </a:r>
            <a:r>
              <a:rPr lang="cy" b="1" dirty="0" err="1">
                <a:solidFill>
                  <a:schemeClr val="tx2"/>
                </a:solidFill>
                <a:latin typeface="Ubuntu"/>
                <a:cs typeface="Calibri"/>
              </a:rPr>
              <a:t>pellach</a:t>
            </a:r>
            <a:endParaRPr lang="en-US" b="1" dirty="0" err="1">
              <a:solidFill>
                <a:schemeClr val="tx2"/>
              </a:solidFill>
              <a:latin typeface="Ubuntu"/>
              <a:cs typeface="Calibri"/>
            </a:endParaRPr>
          </a:p>
          <a:p>
            <a:pPr rtl="0"/>
            <a:r>
              <a:rPr lang="cy" sz="1600" b="1" dirty="0" err="1">
                <a:latin typeface="Ubuntu"/>
              </a:rPr>
              <a:t>Ymchwiliad</a:t>
            </a:r>
            <a:r>
              <a:rPr lang="cy" sz="1600" b="1" dirty="0">
                <a:latin typeface="Ubuntu"/>
              </a:rPr>
              <a:t> </a:t>
            </a:r>
            <a:r>
              <a:rPr lang="cy" sz="1600" b="1" dirty="0" err="1">
                <a:latin typeface="Ubuntu"/>
              </a:rPr>
              <a:t>i'r</a:t>
            </a:r>
            <a:r>
              <a:rPr lang="cy" sz="1600" b="1" dirty="0">
                <a:latin typeface="Ubuntu"/>
              </a:rPr>
              <a:t> </a:t>
            </a:r>
            <a:r>
              <a:rPr lang="cy" sz="1600" b="1" dirty="0" err="1">
                <a:latin typeface="Ubuntu"/>
              </a:rPr>
              <a:t>Effaith</a:t>
            </a:r>
            <a:r>
              <a:rPr lang="cy" sz="1600" b="1" dirty="0">
                <a:latin typeface="Ubuntu"/>
              </a:rPr>
              <a:t> </a:t>
            </a:r>
            <a:r>
              <a:rPr lang="cy" sz="1600" b="1" dirty="0" err="1">
                <a:latin typeface="Ubuntu"/>
              </a:rPr>
              <a:t>Amgylcheddol</a:t>
            </a:r>
            <a:r>
              <a:rPr lang="cy" sz="1600" b="1" dirty="0">
                <a:latin typeface="Ubuntu"/>
              </a:rPr>
              <a:t> (</a:t>
            </a:r>
            <a:r>
              <a:rPr lang="cy" sz="1600" b="1" dirty="0" err="1">
                <a:latin typeface="Ubuntu"/>
              </a:rPr>
              <a:t>Ffocws</a:t>
            </a:r>
            <a:r>
              <a:rPr lang="cy" sz="1600" b="1" dirty="0">
                <a:latin typeface="Ubuntu"/>
              </a:rPr>
              <a:t> Cymru): </a:t>
            </a:r>
            <a:r>
              <a:rPr lang="cy" sz="1600" dirty="0" err="1">
                <a:latin typeface="Ubuntu"/>
              </a:rPr>
              <a:t>Defnyddiwch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ddata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Cadwch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Gymru'n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Daclus</a:t>
            </a:r>
            <a:r>
              <a:rPr lang="cy" sz="1600" dirty="0">
                <a:latin typeface="Ubuntu"/>
              </a:rPr>
              <a:t> a </a:t>
            </a:r>
            <a:r>
              <a:rPr lang="cy" sz="1600" dirty="0" err="1">
                <a:latin typeface="Ubuntu"/>
              </a:rPr>
              <a:t>Cyfoeth</a:t>
            </a:r>
            <a:r>
              <a:rPr lang="cy" sz="1600" dirty="0">
                <a:latin typeface="Ubuntu"/>
              </a:rPr>
              <a:t> </a:t>
            </a:r>
            <a:r>
              <a:rPr lang="cy" sz="1600" dirty="0" err="1">
                <a:latin typeface="Ubuntu"/>
              </a:rPr>
              <a:t>Naturiol</a:t>
            </a:r>
            <a:r>
              <a:rPr lang="cy" sz="1600" dirty="0">
                <a:latin typeface="Ubuntu"/>
              </a:rPr>
              <a:t> Cymru</a:t>
            </a:r>
          </a:p>
          <a:p>
            <a:pPr rtl="0"/>
            <a:r>
              <a:rPr lang="cy" sz="1600" dirty="0" err="1">
                <a:latin typeface="Ubuntu"/>
                <a:ea typeface="+mn-lt"/>
                <a:cs typeface="+mn-lt"/>
              </a:rPr>
              <a:t>Ymchwil</a:t>
            </a:r>
            <a:r>
              <a:rPr lang="cy" sz="1600" dirty="0">
                <a:latin typeface="Ubuntu"/>
                <a:ea typeface="+mn-lt"/>
                <a:cs typeface="+mn-lt"/>
              </a:rPr>
              <a:t> y </a:t>
            </a:r>
            <a:r>
              <a:rPr lang="cy" sz="1600" dirty="0" err="1">
                <a:latin typeface="Ubuntu"/>
                <a:ea typeface="+mn-lt"/>
                <a:cs typeface="+mn-lt"/>
              </a:rPr>
              <a:t>dysgwyr</a:t>
            </a:r>
            <a:r>
              <a:rPr lang="cy" sz="1600" dirty="0">
                <a:latin typeface="Ubuntu"/>
                <a:ea typeface="+mn-lt"/>
                <a:cs typeface="+mn-lt"/>
              </a:rPr>
              <a:t>:</a:t>
            </a:r>
            <a:endParaRPr lang="en-US" sz="1600" dirty="0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 err="1">
                <a:latin typeface="Ubuntu"/>
                <a:ea typeface="+mn-lt"/>
                <a:cs typeface="+mn-lt"/>
              </a:rPr>
              <a:t>Sbwriel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sigaréts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yng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nghymunedau</a:t>
            </a:r>
            <a:r>
              <a:rPr lang="cy" sz="1600" dirty="0">
                <a:latin typeface="Ubuntu"/>
                <a:ea typeface="+mn-lt"/>
                <a:cs typeface="+mn-lt"/>
              </a:rPr>
              <a:t> Cymru</a:t>
            </a:r>
            <a:endParaRPr lang="en-US" sz="1600" dirty="0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 err="1">
                <a:latin typeface="Ubuntu"/>
                <a:ea typeface="+mn-lt"/>
                <a:cs typeface="+mn-lt"/>
              </a:rPr>
              <a:t>Bonion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sigaréts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llygru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arfordir</a:t>
            </a:r>
            <a:r>
              <a:rPr lang="cy" sz="1600" dirty="0">
                <a:latin typeface="Ubuntu"/>
                <a:ea typeface="+mn-lt"/>
                <a:cs typeface="+mn-lt"/>
              </a:rPr>
              <a:t> Cymru</a:t>
            </a:r>
            <a:endParaRPr lang="en-US" sz="1600" dirty="0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>
                <a:latin typeface="Ubuntu"/>
                <a:ea typeface="+mn-lt"/>
                <a:cs typeface="+mn-lt"/>
              </a:rPr>
              <a:t>Sut </a:t>
            </a:r>
            <a:r>
              <a:rPr lang="cy" sz="1600" dirty="0" err="1">
                <a:latin typeface="Ubuntu"/>
                <a:ea typeface="+mn-lt"/>
                <a:cs typeface="+mn-lt"/>
              </a:rPr>
              <a:t>mae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ysmygu'n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cysylltu</a:t>
            </a:r>
            <a:r>
              <a:rPr lang="cy" sz="1600" dirty="0">
                <a:latin typeface="Ubuntu"/>
                <a:ea typeface="+mn-lt"/>
                <a:cs typeface="+mn-lt"/>
              </a:rPr>
              <a:t> â </a:t>
            </a:r>
            <a:r>
              <a:rPr lang="cy" sz="1600" dirty="0" err="1">
                <a:latin typeface="Ubuntu"/>
                <a:ea typeface="+mn-lt"/>
                <a:cs typeface="+mn-lt"/>
              </a:rPr>
              <a:t>newid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hinsawdd</a:t>
            </a:r>
            <a:r>
              <a:rPr lang="cy" sz="1600" dirty="0">
                <a:latin typeface="Ubuntu"/>
                <a:ea typeface="+mn-lt"/>
                <a:cs typeface="+mn-lt"/>
              </a:rPr>
              <a:t> (</a:t>
            </a:r>
            <a:r>
              <a:rPr lang="cy" sz="1600" dirty="0" err="1">
                <a:latin typeface="Ubuntu"/>
                <a:ea typeface="+mn-lt"/>
                <a:cs typeface="+mn-lt"/>
              </a:rPr>
              <a:t>datgoedwigo</a:t>
            </a:r>
            <a:r>
              <a:rPr lang="cy" sz="1600" dirty="0">
                <a:latin typeface="Ubuntu"/>
                <a:ea typeface="+mn-lt"/>
                <a:cs typeface="+mn-lt"/>
              </a:rPr>
              <a:t>, </a:t>
            </a:r>
            <a:r>
              <a:rPr lang="cy" sz="1600" dirty="0" err="1">
                <a:latin typeface="Ubuntu"/>
                <a:ea typeface="+mn-lt"/>
                <a:cs typeface="+mn-lt"/>
              </a:rPr>
              <a:t>gweithgynhyrchu</a:t>
            </a:r>
            <a:r>
              <a:rPr lang="cy" sz="1600" dirty="0">
                <a:latin typeface="Ubuntu"/>
                <a:ea typeface="+mn-lt"/>
                <a:cs typeface="+mn-lt"/>
              </a:rPr>
              <a:t>, </a:t>
            </a:r>
            <a:r>
              <a:rPr lang="cy" sz="1600" dirty="0" err="1">
                <a:latin typeface="Ubuntu"/>
                <a:ea typeface="+mn-lt"/>
                <a:cs typeface="+mn-lt"/>
              </a:rPr>
              <a:t>gwastraff</a:t>
            </a:r>
            <a:r>
              <a:rPr lang="cy" sz="1600" dirty="0">
                <a:latin typeface="Ubuntu"/>
                <a:ea typeface="+mn-lt"/>
                <a:cs typeface="+mn-lt"/>
              </a:rPr>
              <a:t>)</a:t>
            </a:r>
            <a:br>
              <a:rPr lang="en-US" sz="1600" dirty="0">
                <a:latin typeface="Ubuntu"/>
                <a:ea typeface="+mn-lt"/>
                <a:cs typeface="+mn-lt"/>
              </a:rPr>
            </a:b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endParaRPr lang="en-US" sz="1600" dirty="0">
              <a:latin typeface="Ubuntu"/>
            </a:endParaRPr>
          </a:p>
          <a:p>
            <a:pPr rtl="0"/>
            <a:r>
              <a:rPr lang="cy" sz="1600" b="1" dirty="0" err="1">
                <a:latin typeface="Ubuntu"/>
              </a:rPr>
              <a:t>O’r</a:t>
            </a:r>
            <a:r>
              <a:rPr lang="cy" sz="1600" b="1" dirty="0">
                <a:latin typeface="Ubuntu"/>
              </a:rPr>
              <a:t> Maes </a:t>
            </a:r>
            <a:r>
              <a:rPr lang="cy" sz="1600" b="1" dirty="0" err="1">
                <a:latin typeface="Ubuntu"/>
              </a:rPr>
              <a:t>i’r</a:t>
            </a:r>
            <a:r>
              <a:rPr lang="cy" sz="1600" b="1" dirty="0">
                <a:latin typeface="Ubuntu"/>
              </a:rPr>
              <a:t> </a:t>
            </a:r>
            <a:r>
              <a:rPr lang="cy" sz="1600" b="1" dirty="0" err="1">
                <a:latin typeface="Ubuntu"/>
              </a:rPr>
              <a:t>Mwg</a:t>
            </a:r>
            <a:r>
              <a:rPr lang="cy" sz="1600" b="1" dirty="0">
                <a:latin typeface="Ubuntu"/>
              </a:rPr>
              <a:t> - </a:t>
            </a:r>
            <a:r>
              <a:rPr lang="cy" sz="1600" b="1" dirty="0" err="1">
                <a:latin typeface="Ubuntu"/>
              </a:rPr>
              <a:t>Gweithgaredd</a:t>
            </a:r>
            <a:r>
              <a:rPr lang="cy" sz="1600" b="1" dirty="0">
                <a:latin typeface="Ubuntu"/>
              </a:rPr>
              <a:t> y </a:t>
            </a:r>
            <a:r>
              <a:rPr lang="cy" sz="1600" b="1" dirty="0" err="1">
                <a:latin typeface="Ubuntu"/>
              </a:rPr>
              <a:t>Gadwyn</a:t>
            </a:r>
            <a:r>
              <a:rPr lang="cy" sz="1600" b="1" dirty="0">
                <a:latin typeface="Ubuntu"/>
              </a:rPr>
              <a:t> </a:t>
            </a:r>
            <a:r>
              <a:rPr lang="cy" sz="1600" b="1" dirty="0" err="1">
                <a:latin typeface="Ubuntu"/>
              </a:rPr>
              <a:t>Gyflenwi</a:t>
            </a:r>
          </a:p>
          <a:p>
            <a:pPr rtl="0"/>
            <a:r>
              <a:rPr lang="cy" sz="1600" dirty="0">
                <a:latin typeface="Ubuntu"/>
                <a:ea typeface="+mn-lt"/>
                <a:cs typeface="+mn-lt"/>
              </a:rPr>
              <a:t>Mae </a:t>
            </a:r>
            <a:r>
              <a:rPr lang="cy" sz="1600" dirty="0" err="1">
                <a:latin typeface="Ubuntu"/>
                <a:ea typeface="+mn-lt"/>
                <a:cs typeface="+mn-lt"/>
              </a:rPr>
              <a:t>dysgwyr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yn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cynllunio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taith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tybaco</a:t>
            </a:r>
            <a:r>
              <a:rPr lang="cy" sz="1600" dirty="0">
                <a:latin typeface="Ubuntu"/>
                <a:ea typeface="+mn-lt"/>
                <a:cs typeface="+mn-lt"/>
              </a:rPr>
              <a:t>:</a:t>
            </a:r>
            <a:br>
              <a:rPr lang="en-US" sz="1600" dirty="0">
                <a:latin typeface="Ubuntu"/>
                <a:ea typeface="+mn-lt"/>
                <a:cs typeface="+mn-lt"/>
              </a:rPr>
            </a:b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b="1" dirty="0" err="1">
                <a:latin typeface="Ubuntu"/>
                <a:ea typeface="+mn-lt"/>
                <a:cs typeface="+mn-lt"/>
              </a:rPr>
              <a:t>Fferm</a:t>
            </a:r>
            <a:r>
              <a:rPr lang="cy" sz="1600" b="1" dirty="0">
                <a:latin typeface="Ubuntu"/>
                <a:ea typeface="+mn-lt"/>
                <a:cs typeface="+mn-lt"/>
              </a:rPr>
              <a:t> → </a:t>
            </a:r>
            <a:r>
              <a:rPr lang="cy" sz="1600" b="1" dirty="0" err="1">
                <a:latin typeface="Ubuntu"/>
                <a:ea typeface="+mn-lt"/>
                <a:cs typeface="+mn-lt"/>
              </a:rPr>
              <a:t>Ffatri</a:t>
            </a:r>
            <a:r>
              <a:rPr lang="cy" sz="1600" b="1" dirty="0">
                <a:latin typeface="Ubuntu"/>
                <a:ea typeface="+mn-lt"/>
                <a:cs typeface="+mn-lt"/>
              </a:rPr>
              <a:t> → </a:t>
            </a:r>
            <a:r>
              <a:rPr lang="cy" sz="1600" b="1" dirty="0" err="1">
                <a:latin typeface="Ubuntu"/>
                <a:ea typeface="+mn-lt"/>
                <a:cs typeface="+mn-lt"/>
              </a:rPr>
              <a:t>Trafnidiaeth</a:t>
            </a:r>
            <a:r>
              <a:rPr lang="cy" sz="1600" b="1" dirty="0">
                <a:latin typeface="Ubuntu"/>
                <a:ea typeface="+mn-lt"/>
                <a:cs typeface="+mn-lt"/>
              </a:rPr>
              <a:t> → </a:t>
            </a:r>
            <a:r>
              <a:rPr lang="cy" sz="1600" b="1" dirty="0" err="1">
                <a:latin typeface="Ubuntu"/>
                <a:ea typeface="+mn-lt"/>
                <a:cs typeface="+mn-lt"/>
              </a:rPr>
              <a:t>Manwerthu</a:t>
            </a:r>
            <a:r>
              <a:rPr lang="cy" sz="1600" b="1" dirty="0">
                <a:latin typeface="Ubuntu"/>
                <a:ea typeface="+mn-lt"/>
                <a:cs typeface="+mn-lt"/>
              </a:rPr>
              <a:t> → </a:t>
            </a:r>
            <a:r>
              <a:rPr lang="cy" sz="1600" b="1" dirty="0" err="1">
                <a:latin typeface="Ubuntu"/>
                <a:ea typeface="+mn-lt"/>
                <a:cs typeface="+mn-lt"/>
              </a:rPr>
              <a:t>Defnyddiwr</a:t>
            </a:r>
            <a:r>
              <a:rPr lang="cy" sz="1600" b="1" dirty="0">
                <a:latin typeface="Ubuntu"/>
                <a:ea typeface="+mn-lt"/>
                <a:cs typeface="+mn-lt"/>
              </a:rPr>
              <a:t> → </a:t>
            </a:r>
            <a:r>
              <a:rPr lang="cy" sz="1600" b="1" dirty="0" err="1">
                <a:latin typeface="Ubuntu"/>
                <a:ea typeface="+mn-lt"/>
                <a:cs typeface="+mn-lt"/>
              </a:rPr>
              <a:t>Gwastraff</a:t>
            </a:r>
            <a:br>
              <a:rPr lang="en-US" sz="1600" b="1" dirty="0">
                <a:latin typeface="Ubuntu"/>
                <a:ea typeface="+mn-lt"/>
                <a:cs typeface="+mn-lt"/>
              </a:rPr>
            </a:br>
            <a:r>
              <a:rPr lang="cy" sz="1600" b="1" dirty="0">
                <a:latin typeface="Ubuntu"/>
                <a:ea typeface="+mn-lt"/>
                <a:cs typeface="+mn-lt"/>
              </a:rPr>
              <a:t> Ac </a:t>
            </a:r>
            <a:r>
              <a:rPr lang="cy" sz="1600" b="1" dirty="0" err="1">
                <a:latin typeface="Ubuntu"/>
                <a:ea typeface="+mn-lt"/>
                <a:cs typeface="+mn-lt"/>
              </a:rPr>
              <a:t>yn</a:t>
            </a:r>
            <a:r>
              <a:rPr lang="cy" sz="1600" b="1" dirty="0">
                <a:latin typeface="Ubuntu"/>
                <a:ea typeface="+mn-lt"/>
                <a:cs typeface="+mn-lt"/>
              </a:rPr>
              <a:t> nodi:</a:t>
            </a:r>
            <a:endParaRPr lang="en-US" sz="1600" dirty="0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 err="1">
                <a:latin typeface="Ubuntu"/>
                <a:ea typeface="+mn-lt"/>
                <a:cs typeface="+mn-lt"/>
              </a:rPr>
              <a:t>Niwed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amgylcheddol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 err="1">
                <a:latin typeface="Ubuntu"/>
                <a:ea typeface="+mn-lt"/>
                <a:cs typeface="+mn-lt"/>
              </a:rPr>
              <a:t>Materion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hawliau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gweithwyr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 err="1">
                <a:latin typeface="Ubuntu"/>
                <a:ea typeface="+mn-lt"/>
                <a:cs typeface="+mn-lt"/>
              </a:rPr>
              <a:t>Effeithiau</a:t>
            </a:r>
            <a:r>
              <a:rPr lang="cy" sz="1600" dirty="0">
                <a:latin typeface="Ubuntu"/>
                <a:ea typeface="+mn-lt"/>
                <a:cs typeface="+mn-lt"/>
              </a:rPr>
              <a:t> </a:t>
            </a:r>
            <a:r>
              <a:rPr lang="cy" sz="1600" dirty="0" err="1">
                <a:latin typeface="Ubuntu"/>
                <a:ea typeface="+mn-lt"/>
                <a:cs typeface="+mn-lt"/>
              </a:rPr>
              <a:t>economaidd</a:t>
            </a:r>
            <a:endParaRPr lang="en-US" sz="1600" dirty="0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 sz="1600" dirty="0" err="1">
                <a:latin typeface="Ubuntu"/>
                <a:ea typeface="+mn-lt"/>
                <a:cs typeface="+mn-lt"/>
              </a:rPr>
              <a:t>Canlyniadau</a:t>
            </a:r>
            <a:r>
              <a:rPr lang="cy" sz="1600" dirty="0">
                <a:latin typeface="Ubuntu"/>
                <a:ea typeface="+mn-lt"/>
                <a:cs typeface="+mn-lt"/>
              </a:rPr>
              <a:t> iechyd</a:t>
            </a:r>
          </a:p>
          <a:p>
            <a:pPr marL="285750" indent="-285750" rtl="0">
              <a:buFont typeface="Arial"/>
              <a:buChar char="•"/>
            </a:pPr>
            <a:endParaRPr lang="en-US" sz="1600">
              <a:latin typeface="Ubuntu"/>
              <a:ea typeface="Calibri"/>
              <a:cs typeface="Calibri"/>
            </a:endParaRPr>
          </a:p>
          <a:p>
            <a:pPr rtl="0">
              <a:lnSpc>
                <a:spcPts val="2025"/>
              </a:lnSpc>
            </a:pPr>
            <a:r>
              <a:rPr lang="cy" sz="1600" b="1" dirty="0">
                <a:latin typeface="Ubuntu"/>
                <a:ea typeface="Calibri"/>
                <a:cs typeface="Calibri"/>
              </a:rPr>
              <a:t>Dadl Masnach </a:t>
            </a:r>
            <a:r>
              <a:rPr lang="cy" sz="1600" b="1" dirty="0" err="1">
                <a:latin typeface="Ubuntu"/>
                <a:ea typeface="Calibri"/>
                <a:cs typeface="Calibri"/>
              </a:rPr>
              <a:t>Foesegol</a:t>
            </a:r>
            <a:r>
              <a:rPr lang="cy" sz="1600" dirty="0">
                <a:latin typeface="Ubuntu"/>
                <a:ea typeface="Calibri"/>
                <a:cs typeface="Calibri"/>
              </a:rPr>
              <a:t> </a:t>
            </a:r>
          </a:p>
          <a:p>
            <a:pPr marL="285750" indent="-285750" rtl="0">
              <a:lnSpc>
                <a:spcPts val="2250"/>
              </a:lnSpc>
              <a:buFont typeface="Arial,Sans-Serif"/>
              <a:buChar char="•"/>
            </a:pPr>
            <a:r>
              <a:rPr lang="cy" sz="1600" dirty="0">
                <a:latin typeface="Ubuntu"/>
                <a:ea typeface="Calibri"/>
                <a:cs typeface="Calibri"/>
              </a:rPr>
              <a:t>A </a:t>
            </a:r>
            <a:r>
              <a:rPr lang="cy" sz="1600" dirty="0" err="1">
                <a:latin typeface="Ubuntu"/>
                <a:ea typeface="Calibri"/>
                <a:cs typeface="Calibri"/>
              </a:rPr>
              <a:t>ddylai'r</a:t>
            </a:r>
            <a:r>
              <a:rPr lang="cy" sz="1600" dirty="0">
                <a:latin typeface="Ubuntu"/>
                <a:ea typeface="Calibri"/>
                <a:cs typeface="Calibri"/>
              </a:rPr>
              <a:t> DU </a:t>
            </a:r>
            <a:r>
              <a:rPr lang="cy" sz="1600" dirty="0" err="1">
                <a:latin typeface="Ubuntu"/>
                <a:ea typeface="Calibri"/>
                <a:cs typeface="Calibri"/>
              </a:rPr>
              <a:t>wahardd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mewnforion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tybaco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sy'n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cael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ei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dyfu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gan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ddefnyddio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llafur</a:t>
            </a:r>
            <a:r>
              <a:rPr lang="cy" sz="1600" dirty="0">
                <a:latin typeface="Ubuntu"/>
                <a:ea typeface="Calibri"/>
                <a:cs typeface="Calibri"/>
              </a:rPr>
              <a:t> plant? </a:t>
            </a:r>
          </a:p>
          <a:p>
            <a:pPr marL="285750" indent="-285750" rtl="0">
              <a:lnSpc>
                <a:spcPts val="2250"/>
              </a:lnSpc>
              <a:buFont typeface="Arial,Sans-Serif"/>
              <a:buChar char="•"/>
            </a:pPr>
            <a:r>
              <a:rPr lang="cy" sz="1600" dirty="0">
                <a:latin typeface="Ubuntu"/>
                <a:ea typeface="Calibri"/>
                <a:cs typeface="Calibri"/>
              </a:rPr>
              <a:t>A </a:t>
            </a:r>
            <a:r>
              <a:rPr lang="cy" sz="1600" dirty="0" err="1">
                <a:latin typeface="Ubuntu"/>
                <a:ea typeface="Calibri"/>
                <a:cs typeface="Calibri"/>
              </a:rPr>
              <a:t>yw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cwmnïau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tybaco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yn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gyfrifol</a:t>
            </a:r>
            <a:r>
              <a:rPr lang="cy" sz="1600" dirty="0">
                <a:latin typeface="Ubuntu"/>
                <a:ea typeface="Calibri"/>
                <a:cs typeface="Calibri"/>
              </a:rPr>
              <a:t> am </a:t>
            </a:r>
            <a:r>
              <a:rPr lang="cy" sz="1600" dirty="0" err="1">
                <a:latin typeface="Ubuntu"/>
                <a:ea typeface="Calibri"/>
                <a:cs typeface="Calibri"/>
              </a:rPr>
              <a:t>ddifrod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amgylcheddol</a:t>
            </a:r>
            <a:r>
              <a:rPr lang="cy" sz="1600" dirty="0">
                <a:latin typeface="Ubuntu"/>
                <a:ea typeface="Calibri"/>
                <a:cs typeface="Calibri"/>
              </a:rPr>
              <a:t>? </a:t>
            </a:r>
          </a:p>
          <a:p>
            <a:pPr marL="285750" indent="-285750" rtl="0">
              <a:lnSpc>
                <a:spcPts val="2250"/>
              </a:lnSpc>
              <a:buFont typeface="Arial,Sans-Serif"/>
              <a:buChar char="•"/>
            </a:pPr>
            <a:r>
              <a:rPr lang="cy" sz="1600" dirty="0">
                <a:latin typeface="Ubuntu"/>
                <a:ea typeface="Calibri"/>
                <a:cs typeface="Calibri"/>
              </a:rPr>
              <a:t>A </a:t>
            </a:r>
            <a:r>
              <a:rPr lang="cy" sz="1600" dirty="0" err="1">
                <a:latin typeface="Ubuntu"/>
                <a:ea typeface="Calibri"/>
                <a:cs typeface="Calibri"/>
              </a:rPr>
              <a:t>ddylid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gwahardd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hidlwyr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sigaréts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oherwydd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gwastraff</a:t>
            </a:r>
            <a:r>
              <a:rPr lang="cy" sz="1600" dirty="0">
                <a:latin typeface="Ubuntu"/>
                <a:ea typeface="Calibri"/>
                <a:cs typeface="Calibri"/>
              </a:rPr>
              <a:t> </a:t>
            </a:r>
            <a:r>
              <a:rPr lang="cy" sz="1600" dirty="0" err="1">
                <a:latin typeface="Ubuntu"/>
                <a:ea typeface="Calibri"/>
                <a:cs typeface="Calibri"/>
              </a:rPr>
              <a:t>plastig</a:t>
            </a:r>
            <a:r>
              <a:rPr lang="cy" sz="1600" dirty="0">
                <a:latin typeface="Ubuntu"/>
                <a:ea typeface="Calibri"/>
                <a:cs typeface="Calibri"/>
              </a:rPr>
              <a:t>?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828F4F88-A128-6080-C3CF-7CFC39F0E723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33820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77FCE2B-30E9-1965-E941-5E3AD120726E}"/>
              </a:ext>
            </a:extLst>
          </p:cNvPr>
          <p:cNvSpPr txBox="1">
            <a:spLocks/>
          </p:cNvSpPr>
          <p:nvPr/>
        </p:nvSpPr>
        <p:spPr>
          <a:xfrm>
            <a:off x="571571" y="1249196"/>
            <a:ext cx="10916594" cy="4293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2400" b="1" dirty="0">
                <a:latin typeface="Ubuntu"/>
                <a:ea typeface="Calibri"/>
                <a:cs typeface="Calibri"/>
              </a:rPr>
              <a:t>Gellir cael cyngor a chymorth yma:</a:t>
            </a:r>
            <a:endParaRPr lang="en-US" b="1">
              <a:ea typeface="Calibri"/>
              <a:cs typeface="Calibri"/>
            </a:endParaRPr>
          </a:p>
          <a:p>
            <a:pPr rtl="0"/>
            <a:endParaRPr lang="en-GB" sz="2400" dirty="0">
              <a:latin typeface="Ubuntu"/>
              <a:ea typeface="Calibri"/>
              <a:cs typeface="Calibri"/>
            </a:endParaRPr>
          </a:p>
          <a:p>
            <a:pPr rtl="0"/>
            <a:r>
              <a:rPr lang="cy" sz="2400" dirty="0">
                <a:latin typeface="Ubuntu"/>
                <a:ea typeface="Calibri"/>
                <a:cs typeface="Calibri"/>
              </a:rPr>
              <a:t>Gwasanaethau Nyrsio Ysgol: Pan fo sesiynau galw heibio ar gael yn eich ysgol, mae nyrsys ysgol yn gallu rhoi cyngor a chymorth i ddysgwyr. </a:t>
            </a:r>
            <a:endParaRPr lang="en-GB" sz="2400" dirty="0"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>
                <a:latin typeface="Ubuntu"/>
                <a:ea typeface="Calibri"/>
                <a:cs typeface="Calibri"/>
              </a:rPr>
              <a:t>Helpa Fi i Stopio: Gall ysmygwyr a defnyddwyr fepiau sydd am roi'r gorau iddi gael cyngor dwyieithog arbenigol am ddim gan y GIG. Ffoniwch 0800 085 2219, tecstiwch HMQ i 80818 neu ewch i </a:t>
            </a:r>
            <a:r>
              <a:rPr lang="en-US" sz="2400" dirty="0">
                <a:latin typeface="Ubuntu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Hafan - Helpa Fi i Stopio</a:t>
            </a:r>
            <a:endParaRPr lang="en-US" sz="2400">
              <a:latin typeface="Ubuntu"/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>
                <a:latin typeface="Ubuntu"/>
                <a:ea typeface="Calibri"/>
                <a:cs typeface="Calibri"/>
              </a:rPr>
              <a:t>DAN 24/7: Llinell gymorth ddwyieithog am ddim i unrhyw un yng Nghymru sydd eisiau rhagor o wybodaeth a/neu gymorth yn ymwneud â chyffuriau ac/neu alcohol. Ffoniwch 0808 808 2234, tecstiwch DAN i 81066 neu ewch i </a:t>
            </a:r>
            <a:r>
              <a:rPr lang="en-US" sz="2400" dirty="0">
                <a:latin typeface="Ubuntu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 247 – Llinnell Gymorth Cyffuriau ac Alcohol Cymru</a:t>
            </a:r>
          </a:p>
        </p:txBody>
      </p:sp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EDC4FDB-183B-D9FC-60DF-387DF8FAB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696" y="153698"/>
            <a:ext cx="1908464" cy="1867767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5BD822D3-2B8F-B213-5678-767AA46422E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22768600"/>
      </p:ext>
    </p:extLst>
  </p:cSld>
  <p:clrMapOvr>
    <a:masterClrMapping/>
  </p:clrMapOvr>
</p:sld>
</file>

<file path=ppt/theme/theme1.xml><?xml version="1.0" encoding="utf-8"?>
<a:theme xmlns:a="http://schemas.openxmlformats.org/drawingml/2006/main" name="PHW - Master Deck - Green">
  <a:themeElements>
    <a:clrScheme name="PHW - Health &amp; Wellbeing Resources">
      <a:dk1>
        <a:srgbClr val="000000"/>
      </a:dk1>
      <a:lt1>
        <a:srgbClr val="FFFFFF"/>
      </a:lt1>
      <a:dk2>
        <a:srgbClr val="285087"/>
      </a:dk2>
      <a:lt2>
        <a:srgbClr val="E8E8E8"/>
      </a:lt2>
      <a:accent1>
        <a:srgbClr val="15518B"/>
      </a:accent1>
      <a:accent2>
        <a:srgbClr val="24FFC0"/>
      </a:accent2>
      <a:accent3>
        <a:srgbClr val="E8FF3E"/>
      </a:accent3>
      <a:accent4>
        <a:srgbClr val="FF5D0C"/>
      </a:accent4>
      <a:accent5>
        <a:srgbClr val="C288FF"/>
      </a:accent5>
      <a:accent6>
        <a:srgbClr val="E0E0E0"/>
      </a:accent6>
      <a:hlink>
        <a:srgbClr val="E8FF3E"/>
      </a:hlink>
      <a:folHlink>
        <a:srgbClr val="24FF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A6F83751BC542A98DC5A0AC630D3D" ma:contentTypeVersion="15" ma:contentTypeDescription="Create a new document." ma:contentTypeScope="" ma:versionID="196b9e01c9c66793c24b53ebaebe0b41">
  <xsd:schema xmlns:xsd="http://www.w3.org/2001/XMLSchema" xmlns:xs="http://www.w3.org/2001/XMLSchema" xmlns:p="http://schemas.microsoft.com/office/2006/metadata/properties" xmlns:ns2="bbd7921a-042b-4eb0-b7a0-a3fc5587e9ac" xmlns:ns3="d6550f9a-f14e-418b-a53a-e888529f43ac" targetNamespace="http://schemas.microsoft.com/office/2006/metadata/properties" ma:root="true" ma:fieldsID="5b5aff93ad5912248a6a26172dd04027" ns2:_="" ns3:_="">
    <xsd:import namespace="bbd7921a-042b-4eb0-b7a0-a3fc5587e9ac"/>
    <xsd:import namespace="d6550f9a-f14e-418b-a53a-e888529f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7921a-042b-4eb0-b7a0-a3fc5587e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50f9a-f14e-418b-a53a-e888529f4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3ce685-6bcb-45ae-998a-d25e5acaad24}" ma:internalName="TaxCatchAll" ma:showField="CatchAllData" ma:web="d6550f9a-f14e-418b-a53a-e888529f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d7921a-042b-4eb0-b7a0-a3fc5587e9ac">
      <Terms xmlns="http://schemas.microsoft.com/office/infopath/2007/PartnerControls"/>
    </lcf76f155ced4ddcb4097134ff3c332f>
    <TaxCatchAll xmlns="d6550f9a-f14e-418b-a53a-e888529f43ac" xsi:nil="true"/>
  </documentManagement>
</p:properties>
</file>

<file path=customXml/itemProps1.xml><?xml version="1.0" encoding="utf-8"?>
<ds:datastoreItem xmlns:ds="http://schemas.openxmlformats.org/officeDocument/2006/customXml" ds:itemID="{CA6D7844-B105-45EB-884E-7ACB91C90738}">
  <ds:schemaRefs>
    <ds:schemaRef ds:uri="bbd7921a-042b-4eb0-b7a0-a3fc5587e9ac"/>
    <ds:schemaRef ds:uri="d6550f9a-f14e-418b-a53a-e888529f43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FC887AD-F699-4BAC-A2F2-71BA570DA6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39ABE9-D76A-4687-AB72-03C3AAE03A52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d6550f9a-f14e-418b-a53a-e888529f43ac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bd7921a-042b-4eb0-b7a0-a3fc5587e9a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1550</Words>
  <Application>Microsoft Office PowerPoint</Application>
  <PresentationFormat>Widescreen</PresentationFormat>
  <Paragraphs>125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PHW - Master Deck - Green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lastModifiedBy>Brenda Basweti (Public Health Wales - Matrix House)</cp:lastModifiedBy>
  <cp:revision>55</cp:revision>
  <dcterms:created xsi:type="dcterms:W3CDTF">2024-01-29T16:09:21Z</dcterms:created>
  <dcterms:modified xsi:type="dcterms:W3CDTF">2026-09-16T13:10:32Z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0x0101008A6A6F83751BC542A98DC5A0AC630D3D</vt:lpwstr>
  </property>
  <property fmtid="{D5CDD505-2E9C-101B-9397-08002B2CF9AE}" pid="3" name="MediaServiceImageTags">
    <vt:lpwstr/>
  </property>
</Properties>
</file>