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16"/>
  </p:notesMasterIdLst>
  <p:sldIdLst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289" r:id="rId14"/>
    <p:sldId id="310" r:id="rId15"/>
  </p:sldIdLst>
  <p:sldSz cx="12192000" cy="6858000"/>
  <p:notesSz cx="6858000" cy="9144000"/>
  <p:defaultTextStyle>
    <a:defPPr rtl="0"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6A0B2B-E484-B3E6-4D87-696A63D8C100}" name="Alexa Gainsbury (Public Health Wales - No. 2 Capital Quarter)" initials="AQ" userId="S::alexa.gainsbury@wales.nhs.uk::c5186529-ff50-472f-a883-baa2f4f2271c" providerId="AD"/>
  <p188:author id="{F95C8337-EE5E-75FD-1769-61102AA6FA7A}" name="Mary-Ann McKibben (Public Health Wales - No. 2 Capital Quarter)" initials="MQ" userId="S::mary-ann.mckibben@wales.nhs.uk::35459770-b51a-4e1a-abfa-0a28574af725" providerId="AD"/>
  <p188:author id="{6587167B-AB0A-1FD3-96B8-990F783EA243}" name="Alexa Gainsbury (Public Health Wales - No. 2 Capital Quarter)" initials="" userId="S::Alexa.Gainsbury@wales.nhs.uk::c5186529-ff50-472f-a883-baa2f4f2271c" providerId="AD"/>
  <p188:author id="{5A994FA8-9F88-B734-D575-CD153A46D4F4}" name="Anthony Priest (Public Health Wales - No. 2 Capital Quarter)" initials="" userId="S::Anthony.Priest2@wales.nhs.uk::46692481-554a-429c-bc03-d4cca9c03c2b" providerId="AD"/>
  <p188:author id="{311702CD-2FE8-6362-4115-878685D0A7F7}" name="Leanne Small (Public Health Wales - No. 2 Capital Quarter)" initials="LQ" userId="S::leanne.small@wales.nhs.uk::d76cf426-005f-434f-ac47-a5eb582e60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3C5D82-122C-8E42-B3D6-67347C6BA6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F1F24-30D7-5740-9F64-AE7FBFFC8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8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E0ED43-A537-75F8-3B40-FACDD890427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CC64B-142E-58F7-6B3F-B0517A3CF1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71899" y="0"/>
            <a:ext cx="8420101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9EEEC7A5-BEBE-218F-2CA7-7C15F21B03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5432425" cy="726622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Presentation Title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DD23FB2A-DF5E-3AF2-38DF-C7DF86551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543242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Subtitle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CCB7028-9028-5AAA-F266-1BA4C1BB37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543242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Date</a:t>
            </a:r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2F69A33-999F-7261-9535-B2A9E2043E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only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8EFCF-C246-005C-498D-271681A00F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59749" y="2620284"/>
            <a:ext cx="3527372" cy="3968293"/>
          </a:xfrm>
          <a:prstGeom prst="rect">
            <a:avLst/>
          </a:prstGeom>
        </p:spPr>
      </p:pic>
      <p:pic>
        <p:nvPicPr>
          <p:cNvPr id="4" name="Picture 3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4A6CD33D-CE15-C6EA-E9D7-A276F96458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0E5CFCF9-4FEA-684C-9249-6CB4258FF9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1D7A6BE0-A3A3-00EF-966D-ED9E9646A8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3DC193FF-EE37-7665-A88F-6D82E3E41B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3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een curved object on a black background&#10;&#10;Description automatically generated">
            <a:extLst>
              <a:ext uri="{FF2B5EF4-FFF2-40B4-BE49-F238E27FC236}">
                <a16:creationId xmlns:a16="http://schemas.microsoft.com/office/drawing/2014/main" id="{5BE47017-229C-E9B0-9136-346518C971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170" b="50222"/>
          <a:stretch/>
        </p:blipFill>
        <p:spPr>
          <a:xfrm>
            <a:off x="8678735" y="4849885"/>
            <a:ext cx="3113591" cy="2008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0FAC1D26-CC7D-E97A-3F21-2D75E28C94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1058" t="2107" r="2991" b="47971"/>
          <a:stretch/>
        </p:blipFill>
        <p:spPr>
          <a:xfrm rot="10800000" flipH="1">
            <a:off x="4995863" y="0"/>
            <a:ext cx="3011357" cy="1967696"/>
          </a:xfrm>
          <a:prstGeom prst="rect">
            <a:avLst/>
          </a:prstGeom>
        </p:spPr>
      </p:pic>
      <p:sp>
        <p:nvSpPr>
          <p:cNvPr id="3" name="Text Placeholder 19">
            <a:extLst>
              <a:ext uri="{FF2B5EF4-FFF2-40B4-BE49-F238E27FC236}">
                <a16:creationId xmlns:a16="http://schemas.microsoft.com/office/drawing/2014/main" id="{F32C9CDA-6E98-BDBB-22CC-3331CBEB2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6081" y="2925582"/>
            <a:ext cx="5020807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CB3808F5-2977-2430-671D-201C708FDA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631F4810-3655-6AC4-612B-0F5ED1F823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1E2E994-007A-4BF6-1A75-386E1DE02E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66653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0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FD7FFEF-DD76-C8F1-63F4-63C982059D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3065689"/>
            <a:ext cx="6327775" cy="726622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Divider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6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7E004D3-DBCA-1C37-97A3-960F3197F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 rtlCol="0"/>
          <a:lstStyle/>
          <a:p>
            <a:pPr rtl="0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DEB40E7-645B-EFDF-08C9-EF3FCF11D1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F444B3-DCDC-AEAE-C9E4-7E25D26EE1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4365"/>
          <a:stretch/>
        </p:blipFill>
        <p:spPr>
          <a:xfrm rot="10800000">
            <a:off x="5464465" y="-1"/>
            <a:ext cx="3010823" cy="2223164"/>
          </a:xfrm>
          <a:prstGeom prst="rect">
            <a:avLst/>
          </a:prstGeom>
        </p:spPr>
      </p:pic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35E72E3-FB2A-CE9B-8A97-5095BD60FD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4FA1C60-516A-E812-0696-9110D645B8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98BB7B6D-035A-422E-9B5C-4C0B73E961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79491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38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</p:spTree>
    <p:extLst>
      <p:ext uri="{BB962C8B-B14F-4D97-AF65-F5344CB8AC3E}">
        <p14:creationId xmlns:p14="http://schemas.microsoft.com/office/powerpoint/2010/main" val="35204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EC966F-C3A2-10A4-74A3-25D0347C5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0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40293FF-3E51-2EB7-6DBB-A815093091B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8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04A0E-7116-D43A-EF7E-9E7B920E93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E1D216-83C4-383F-5127-29C1F1C984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2B3495-9D10-4CA2-AB77-C01FF170FF10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D15ADB2-ED3A-0348-BADB-D21C55C9FA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ACCC9AE-D598-DAC1-8F65-F73D0EE594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3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BD4023A-5511-58D4-11BC-1B17DA73A0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4579856-9FB6-8DA6-9886-277F1B8743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74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A02B95-454C-436A-2495-4BD8989920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E66055-0316-3311-FD19-CCA64B9377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443EDF-457C-1F18-EF76-CFD02BB19358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4047BBA-C9F9-8630-437C-D87D9ED7D9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C7BFF3C-A959-AC30-52EA-3320FA2A05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4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986317-7467-DE3F-6C0B-DD058A986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3CBCA-3BED-A47C-B4C8-D30F0AB68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CC687-9ECD-F6E3-5184-EFAF7E46F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fld id="{84E63EC1-32C7-C148-9B23-6C189CE1C2B7}" type="datetimeFigureOut">
              <a:rPr lang="en-US" smtClean="0"/>
              <a:pPr rtl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2B47E-A058-0DAF-B59E-CC2E267BD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73786-2D0C-15B4-1EB1-4F191CCD8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fld id="{1A6076B7-25FF-134B-B2FE-8DDBCA4A7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5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50" r:id="rId2"/>
    <p:sldLayoutId id="2147483655" r:id="rId3"/>
    <p:sldLayoutId id="2147483660" r:id="rId4"/>
    <p:sldLayoutId id="2147483670" r:id="rId5"/>
    <p:sldLayoutId id="2147483665" r:id="rId6"/>
    <p:sldLayoutId id="2147483698" r:id="rId7"/>
    <p:sldLayoutId id="2147483693" r:id="rId8"/>
    <p:sldLayoutId id="2147483694" r:id="rId9"/>
    <p:sldLayoutId id="2147483702" r:id="rId10"/>
    <p:sldLayoutId id="214748370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nsrWdtLbNAhWF0xoKHVT7AhQQjRwIBw&amp;url=http://gta.wikia.com/wiki/Big_Smoke&amp;bvm=bv.124817099,d.d2s&amp;psig=AFQjCNEpltKfYjYgiZtbf1kTzP-5ShHbEQ&amp;ust=1466505299721265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an247.org.uk/cy/hafan/" TargetMode="External"/><Relationship Id="rId2" Type="http://schemas.openxmlformats.org/officeDocument/2006/relationships/hyperlink" Target="https://helpafiistopio.cymru/?_gl=1%2Aodqkzv%2A_gcl_au%2ANDkzMTAzMTE2LjE3ODMzMzAzNzQ.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FD1B2-43EC-31A1-56FC-9807F0EC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3B3AF5-7F06-1CDF-C5C2-4B253B6920F4}"/>
              </a:ext>
            </a:extLst>
          </p:cNvPr>
          <p:cNvSpPr txBox="1"/>
          <p:nvPr/>
        </p:nvSpPr>
        <p:spPr>
          <a:xfrm>
            <a:off x="200272" y="1446021"/>
            <a:ext cx="11799308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2000">
                <a:latin typeface="Ubuntu"/>
              </a:rPr>
              <a:t>Mae'r gweithgaredd hwn yn cysylltu â'r Banciau Gwybodaeth canlynol: 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Yr effaith gymdeithasol ac amgylcheddol</a:t>
            </a:r>
            <a:endParaRPr lang="en-US" sz="2000">
              <a:solidFill>
                <a:schemeClr val="accent1">
                  <a:lumMod val="75000"/>
                </a:schemeClr>
              </a:solidFill>
              <a:latin typeface="Ubuntu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Ymddygiad, dewis a dylanwad</a:t>
            </a:r>
            <a:endParaRPr lang="en-GB" sz="2000">
              <a:solidFill>
                <a:schemeClr val="accent1">
                  <a:lumMod val="75000"/>
                </a:schemeClr>
              </a:solidFill>
              <a:latin typeface="Ubuntu"/>
              <a:ea typeface="Calibri" panose="020F0502020204030204"/>
              <a:cs typeface="Calibri" panose="020F0502020204030204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Deddfau, rheoliadau a dylanwad y diwydiant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Data ac ystadegau ar ysmygu</a:t>
            </a:r>
            <a:r>
              <a:rPr lang="cy">
                <a:solidFill>
                  <a:srgbClr val="103D68"/>
                </a:solidFill>
                <a:latin typeface="Ubuntu"/>
              </a:rPr>
              <a:t> </a:t>
            </a:r>
            <a:endParaRPr lang="en-US">
              <a:solidFill>
                <a:srgbClr val="000000"/>
              </a:solidFill>
              <a:latin typeface="Ubuntu"/>
            </a:endParaRPr>
          </a:p>
          <a:p>
            <a:pPr rtl="0"/>
            <a:endParaRPr lang="en-US" dirty="0">
              <a:latin typeface="Ubuntu"/>
            </a:endParaRPr>
          </a:p>
          <a:p>
            <a:pPr rtl="0"/>
            <a:r>
              <a:rPr lang="cy">
                <a:latin typeface="Ubuntu"/>
              </a:rPr>
              <a:t>Mae'r gweithgaredd hwn yn darparu datganiadau i hyrwyddo meddwl beirniadol a thrafodaeth am ysmygu a defnyddio nicotin ymhlith pobl ifanc.  </a:t>
            </a:r>
            <a:endParaRPr lang="en-GB" dirty="0">
              <a:latin typeface="Ubuntu"/>
            </a:endParaRPr>
          </a:p>
          <a:p>
            <a:pPr marL="228600" indent="-228600" rtl="0"/>
            <a:endParaRPr lang="en-GB" sz="1600" dirty="0">
              <a:solidFill>
                <a:srgbClr val="18518A"/>
              </a:solidFill>
              <a:latin typeface="Ubuntu"/>
            </a:endParaRPr>
          </a:p>
          <a:p>
            <a:pPr marL="228600" indent="-228600" rtl="0"/>
            <a:endParaRPr lang="en-GB" sz="1600" dirty="0">
              <a:solidFill>
                <a:srgbClr val="FF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0151333-31CE-D047-3901-E9746858B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341647"/>
              </p:ext>
            </p:extLst>
          </p:nvPr>
        </p:nvGraphicFramePr>
        <p:xfrm>
          <a:off x="93595" y="3959565"/>
          <a:ext cx="11996429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603">
                  <a:extLst>
                    <a:ext uri="{9D8B030D-6E8A-4147-A177-3AD203B41FA5}">
                      <a16:colId xmlns:a16="http://schemas.microsoft.com/office/drawing/2014/main" val="4270850206"/>
                    </a:ext>
                  </a:extLst>
                </a:gridCol>
                <a:gridCol w="2302807">
                  <a:extLst>
                    <a:ext uri="{9D8B030D-6E8A-4147-A177-3AD203B41FA5}">
                      <a16:colId xmlns:a16="http://schemas.microsoft.com/office/drawing/2014/main" val="2021095819"/>
                    </a:ext>
                  </a:extLst>
                </a:gridCol>
                <a:gridCol w="2437279">
                  <a:extLst>
                    <a:ext uri="{9D8B030D-6E8A-4147-A177-3AD203B41FA5}">
                      <a16:colId xmlns:a16="http://schemas.microsoft.com/office/drawing/2014/main" val="3723673179"/>
                    </a:ext>
                  </a:extLst>
                </a:gridCol>
                <a:gridCol w="2526914">
                  <a:extLst>
                    <a:ext uri="{9D8B030D-6E8A-4147-A177-3AD203B41FA5}">
                      <a16:colId xmlns:a16="http://schemas.microsoft.com/office/drawing/2014/main" val="1260354662"/>
                    </a:ext>
                  </a:extLst>
                </a:gridCol>
                <a:gridCol w="2378826">
                  <a:extLst>
                    <a:ext uri="{9D8B030D-6E8A-4147-A177-3AD203B41FA5}">
                      <a16:colId xmlns:a16="http://schemas.microsoft.com/office/drawing/2014/main" val="407647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rtl="0"/>
                      <a:r>
                        <a:rPr lang="cy" sz="1600" dirty="0" err="1">
                          <a:latin typeface="Ubuntu"/>
                        </a:rPr>
                        <a:t>Disgrifiadau</a:t>
                      </a:r>
                      <a:r>
                        <a:rPr lang="cy" sz="1600" dirty="0">
                          <a:latin typeface="Ubuntu"/>
                        </a:rPr>
                        <a:t> </a:t>
                      </a:r>
                      <a:r>
                        <a:rPr lang="cy" sz="1600" dirty="0" err="1">
                          <a:latin typeface="Ubuntu"/>
                        </a:rPr>
                        <a:t>Dysgu</a:t>
                      </a:r>
                      <a:r>
                        <a:rPr lang="cy" sz="1600" dirty="0">
                          <a:latin typeface="Ubuntu"/>
                        </a:rPr>
                        <a:t> Iechyd a </a:t>
                      </a:r>
                      <a:r>
                        <a:rPr lang="cy" sz="1600" dirty="0" err="1">
                          <a:latin typeface="Ubuntu"/>
                        </a:rPr>
                        <a:t>Lles</a:t>
                      </a:r>
                      <a:r>
                        <a:rPr lang="cy" sz="1600" dirty="0">
                          <a:latin typeface="Ubuntu"/>
                        </a:rPr>
                        <a:t> </a:t>
                      </a:r>
                      <a:r>
                        <a:rPr lang="cy" sz="1600" dirty="0" err="1">
                          <a:latin typeface="Ubuntu"/>
                        </a:rPr>
                        <a:t>posibl</a:t>
                      </a:r>
                      <a:r>
                        <a:rPr lang="cy" sz="1600" dirty="0">
                          <a:latin typeface="Ubuntu"/>
                        </a:rPr>
                        <a:t>: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Mae’r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ffordd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rydym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yn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gwneud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penderfyniadau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yn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effeithio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ar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ansawdd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ein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bywydau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ni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a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bywydau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600" b="1" i="0" u="none" strike="noStrike" noProof="0" dirty="0" err="1">
                          <a:latin typeface="Ubuntu"/>
                          <a:ea typeface="Calibri"/>
                          <a:cs typeface="Calibri"/>
                        </a:rPr>
                        <a:t>eraill</a:t>
                      </a:r>
                      <a:r>
                        <a:rPr lang="en-US" sz="1600" b="1" i="0" u="none" strike="noStrike" noProof="0" dirty="0">
                          <a:latin typeface="Ubuntu"/>
                          <a:ea typeface="Calibri"/>
                          <a:cs typeface="Calibri"/>
                        </a:rPr>
                        <a:t>.</a:t>
                      </a:r>
                      <a:endParaRPr lang="en-US" sz="1600" b="1" dirty="0">
                        <a:latin typeface="Ubuntu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7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1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Rwyf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wedi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datblygu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ymwybyddiaeth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y gall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mhendfyniaduu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arnaf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noProof="0" dirty="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noProof="0" dirty="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  <a:latin typeface="Ubuntu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2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adnabod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y gall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mhenderfyniadau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arnaf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nawr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yn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y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dyfodol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1" i="0" u="none" strike="noStrike" noProof="0" dirty="0">
                        <a:solidFill>
                          <a:schemeClr val="tx2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noProof="0" dirty="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  <a:latin typeface="Ubuntu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3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adnabod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y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bydd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rhai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penderfyniadau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eu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gwneud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yn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cael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effaith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hirdymor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mywyd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fywydau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pobl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. 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1" i="0" u="none" strike="noStrike" noProof="0" dirty="0">
                        <a:solidFill>
                          <a:schemeClr val="tx2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noProof="0" dirty="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  <a:latin typeface="Ubuntu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4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ystyried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ffactorau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perthnasol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goblygiadau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wrth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wneud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penderfyniadau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yn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unigol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y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cyd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. 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1" i="0" u="none" strike="noStrike" noProof="0" dirty="0">
                        <a:solidFill>
                          <a:schemeClr val="tx2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noProof="0" dirty="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  <a:latin typeface="Ubuntu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en" sz="1200" b="1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en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5  </a:t>
                      </a:r>
                      <a:endParaRPr lang="en-US" sz="1200" b="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  <a:latin typeface="Ubuntu"/>
                        <a:cs typeface="Arial"/>
                      </a:endParaRPr>
                    </a:p>
                    <a:p>
                      <a:pPr lvl="0">
                        <a:buNone/>
                      </a:pP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Rwy'n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gallu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gwerthuso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ffactorau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a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goblygiadau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,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gan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gynnwys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risg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,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mewn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ffordd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feirniadol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wrth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wneud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penderfyniadau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yn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unigol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ac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ar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y </a:t>
                      </a:r>
                      <a:r>
                        <a:rPr lang="en" sz="1200" b="0" i="0" u="none" strike="noStrike" noProof="0" dirty="0" err="1">
                          <a:solidFill>
                            <a:schemeClr val="tx2"/>
                          </a:solidFill>
                          <a:latin typeface="Ubuntu"/>
                        </a:rPr>
                        <a:t>cyd</a:t>
                      </a:r>
                      <a:r>
                        <a:rPr lang="en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. </a:t>
                      </a:r>
                    </a:p>
                    <a:p>
                      <a:pPr lvl="0">
                        <a:buNone/>
                      </a:pPr>
                      <a:r>
                        <a:rPr lang="en" sz="1200" b="1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    </a:t>
                      </a:r>
                      <a:r>
                        <a:rPr lang="cy" sz="1200" b="0" i="0" u="none" strike="noStrike" noProof="0" dirty="0">
                          <a:solidFill>
                            <a:schemeClr val="tx2"/>
                          </a:solidFill>
                          <a:latin typeface="Ubuntu"/>
                        </a:rPr>
                        <a:t>         
</a:t>
                      </a:r>
                      <a:endParaRPr lang="en-US" sz="1200" b="0" i="0" u="none" strike="noStrike" noProof="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  <a:latin typeface="Ubuntu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62021"/>
                  </a:ext>
                </a:extLst>
              </a:tr>
            </a:tbl>
          </a:graphicData>
        </a:graphic>
      </p:graphicFrame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5C71E3B-AD2B-5260-1BDC-024A750FEC20}"/>
              </a:ext>
            </a:extLst>
          </p:cNvPr>
          <p:cNvSpPr txBox="1">
            <a:spLocks/>
          </p:cNvSpPr>
          <p:nvPr/>
        </p:nvSpPr>
        <p:spPr>
          <a:xfrm>
            <a:off x="202053" y="677997"/>
            <a:ext cx="4999365" cy="907671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4800" b="1">
                <a:latin typeface="Ubuntu"/>
              </a:rPr>
              <a:t>Y Ddadl Fawr</a:t>
            </a:r>
            <a:endParaRPr lang="en-US" sz="4800" b="1" dirty="0">
              <a:latin typeface="Ubuntu"/>
              <a:ea typeface="Verdana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582EECE-99C9-3090-A2CE-3733DA43032C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96746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EE2F7-DCA0-2D3C-40F0-B085FB364E67}"/>
              </a:ext>
            </a:extLst>
          </p:cNvPr>
          <p:cNvSpPr txBox="1"/>
          <p:nvPr/>
        </p:nvSpPr>
        <p:spPr>
          <a:xfrm>
            <a:off x="466839" y="893227"/>
            <a:ext cx="372074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Ubuntu"/>
              </a:rPr>
              <a:t>Cyflwyniad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85D8A7-844F-B6AD-1B30-706EF32ADCF4}"/>
              </a:ext>
            </a:extLst>
          </p:cNvPr>
          <p:cNvSpPr txBox="1"/>
          <p:nvPr/>
        </p:nvSpPr>
        <p:spPr>
          <a:xfrm>
            <a:off x="466299" y="1859507"/>
            <a:ext cx="9917373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latin typeface="Ubuntu"/>
                <a:ea typeface="+mn-lt"/>
                <a:cs typeface="+mn-lt"/>
              </a:rPr>
              <a:t>Mae'r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gweithgaredd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hwn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rhoi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cyfle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ichi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archwilio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safbwyntiau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gwahanol</a:t>
            </a:r>
            <a:r>
              <a:rPr lang="en-US" sz="2400" dirty="0">
                <a:latin typeface="Ubuntu"/>
                <a:ea typeface="+mn-lt"/>
                <a:cs typeface="+mn-lt"/>
              </a:rPr>
              <a:t> am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ysmygu</a:t>
            </a:r>
            <a:r>
              <a:rPr lang="en-US" sz="2400" dirty="0">
                <a:latin typeface="Ubuntu"/>
                <a:ea typeface="+mn-lt"/>
                <a:cs typeface="+mn-lt"/>
              </a:rPr>
              <a:t> a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defnyddio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nicotin</a:t>
            </a:r>
            <a:r>
              <a:rPr lang="en-US" sz="2400" dirty="0">
                <a:latin typeface="Ubuntu"/>
                <a:ea typeface="+mn-lt"/>
                <a:cs typeface="+mn-lt"/>
              </a:rPr>
              <a:t> a </a:t>
            </a:r>
            <a:r>
              <a:rPr lang="en-US" sz="2400" dirty="0" err="1">
                <a:latin typeface="Ubuntu"/>
                <a:ea typeface="+mn-lt"/>
                <a:cs typeface="+mn-lt"/>
              </a:rPr>
              <a:t>sut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mae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cymdeithas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, </a:t>
            </a:r>
            <a:r>
              <a:rPr lang="en-US" sz="2400" dirty="0">
                <a:latin typeface="Ubuntu"/>
                <a:ea typeface="+mn-lt"/>
                <a:cs typeface="+mn-lt"/>
              </a:rPr>
              <a:t>y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cyfryngau</a:t>
            </a:r>
            <a:r>
              <a:rPr lang="en-US" sz="2400" dirty="0">
                <a:latin typeface="Ubuntu"/>
                <a:ea typeface="+mn-lt"/>
                <a:cs typeface="+mn-lt"/>
              </a:rPr>
              <a:t> ac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amgylcheddau</a:t>
            </a:r>
            <a:r>
              <a:rPr lang="en-US" sz="2400" dirty="0">
                <a:latin typeface="Ubuntu"/>
                <a:ea typeface="+mn-lt"/>
                <a:cs typeface="+mn-lt"/>
              </a:rPr>
              <a:t> bob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dydd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dylanwadu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ar</a:t>
            </a:r>
            <a:r>
              <a:rPr lang="en-US" sz="2400" dirty="0">
                <a:latin typeface="Ubuntu"/>
                <a:ea typeface="+mn-lt"/>
                <a:cs typeface="+mn-lt"/>
              </a:rPr>
              <a:t> yr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ymddygiadau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hyn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. </a:t>
            </a:r>
            <a:endParaRPr lang="en-US" sz="2400">
              <a:latin typeface="Ubuntu"/>
              <a:ea typeface="+mn-lt"/>
              <a:cs typeface="+mn-lt"/>
            </a:endParaRPr>
          </a:p>
          <a:p>
            <a:endParaRPr lang="en-US" sz="2400" dirty="0">
              <a:latin typeface="Ubuntu"/>
            </a:endParaRPr>
          </a:p>
          <a:p>
            <a:r>
              <a:rPr lang="en-US" sz="2400" dirty="0">
                <a:latin typeface="Ubuntu"/>
                <a:ea typeface="+mn-lt"/>
                <a:cs typeface="+mn-lt"/>
              </a:rPr>
              <a:t>Fe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gyflwynir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cyfres</a:t>
            </a:r>
            <a:r>
              <a:rPr lang="en-US" sz="2400" dirty="0">
                <a:latin typeface="Ubuntu"/>
                <a:ea typeface="+mn-lt"/>
                <a:cs typeface="+mn-lt"/>
              </a:rPr>
              <a:t> o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ddatganiadau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i</a:t>
            </a:r>
            <a:r>
              <a:rPr lang="en-US" sz="2400" dirty="0">
                <a:latin typeface="Ubuntu"/>
                <a:ea typeface="+mn-lt"/>
                <a:cs typeface="+mn-lt"/>
              </a:rPr>
              <a:t> chi a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gofynnir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i</a:t>
            </a:r>
            <a:r>
              <a:rPr lang="en-US" sz="2400" dirty="0">
                <a:latin typeface="Ubuntu"/>
                <a:ea typeface="+mn-lt"/>
                <a:cs typeface="+mn-lt"/>
              </a:rPr>
              <a:t> chi </a:t>
            </a:r>
            <a:r>
              <a:rPr lang="en-US" sz="2400" dirty="0" err="1">
                <a:latin typeface="Ubuntu"/>
                <a:ea typeface="+mn-lt"/>
                <a:cs typeface="+mn-lt"/>
              </a:rPr>
              <a:t>benderfynu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a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ydych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chi'n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cytuno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neu'n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anghytuno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,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gan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egluro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eich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rhesymeg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.</a:t>
            </a:r>
            <a:endParaRPr lang="en-US" sz="2400">
              <a:latin typeface="Ubuntu"/>
              <a:ea typeface="+mn-lt"/>
              <a:cs typeface="+mn-lt"/>
            </a:endParaRPr>
          </a:p>
          <a:p>
            <a:r>
              <a:rPr lang="en-US" sz="2400" dirty="0" err="1">
                <a:latin typeface="Ubuntu"/>
                <a:ea typeface="+mn-lt"/>
                <a:cs typeface="+mn-lt"/>
              </a:rPr>
              <a:t>Bydd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angen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i</a:t>
            </a:r>
            <a:r>
              <a:rPr lang="en-US" sz="2400" dirty="0">
                <a:latin typeface="Ubuntu"/>
                <a:ea typeface="+mn-lt"/>
                <a:cs typeface="+mn-lt"/>
              </a:rPr>
              <a:t> chi </a:t>
            </a:r>
            <a:r>
              <a:rPr lang="en-US" sz="2400" dirty="0" err="1">
                <a:latin typeface="Ubuntu"/>
                <a:ea typeface="+mn-lt"/>
                <a:cs typeface="+mn-lt"/>
              </a:rPr>
              <a:t>feddwl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feirniadol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,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gwrando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ar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eraill</a:t>
            </a:r>
            <a:r>
              <a:rPr lang="en-US" sz="2400" dirty="0">
                <a:latin typeface="Ubuntu"/>
                <a:ea typeface="+mn-lt"/>
                <a:cs typeface="+mn-lt"/>
              </a:rPr>
              <a:t> ac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ystyried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sut</a:t>
            </a:r>
            <a:r>
              <a:rPr lang="en-US" sz="2400" dirty="0">
                <a:latin typeface="Ubuntu"/>
                <a:ea typeface="+mn-lt"/>
                <a:cs typeface="+mn-lt"/>
              </a:rPr>
              <a:t> y gall </a:t>
            </a:r>
            <a:r>
              <a:rPr lang="en-US" sz="2400" dirty="0" err="1">
                <a:latin typeface="Ubuntu"/>
                <a:ea typeface="+mn-lt"/>
                <a:cs typeface="+mn-lt"/>
              </a:rPr>
              <a:t>penderfyniadau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ynghylch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ysmygu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effeithio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ar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unigolion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,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cymunedau</a:t>
            </a:r>
            <a:r>
              <a:rPr lang="en-US" sz="2400" dirty="0">
                <a:latin typeface="Ubuntu"/>
                <a:ea typeface="+mn-lt"/>
                <a:cs typeface="+mn-lt"/>
              </a:rPr>
              <a:t> ac iechyd a </a:t>
            </a:r>
            <a:r>
              <a:rPr lang="en-US" sz="2400" dirty="0" err="1">
                <a:latin typeface="Ubuntu"/>
                <a:ea typeface="+mn-lt"/>
                <a:cs typeface="+mn-lt"/>
              </a:rPr>
              <a:t>llesiant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ehangach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.</a:t>
            </a:r>
            <a:endParaRPr lang="en-US" dirty="0">
              <a:latin typeface="Ubuntu"/>
              <a:ea typeface="+mn-lt"/>
              <a:cs typeface="+mn-lt"/>
            </a:endParaRPr>
          </a:p>
          <a:p>
            <a:endParaRPr lang="en-US" sz="2400" dirty="0">
              <a:solidFill>
                <a:srgbClr val="FF0000"/>
              </a:solidFill>
              <a:latin typeface="Ubuntu"/>
              <a:ea typeface="Calibri"/>
              <a:cs typeface="Segoe UI"/>
            </a:endParaRPr>
          </a:p>
          <a:p>
            <a:pPr algn="ctr"/>
            <a:endParaRPr lang="en-US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E68A1AC5-95DB-5004-9997-AEDC438A454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06345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740B495-A01F-A903-8B05-94031AA0EAC5}"/>
              </a:ext>
            </a:extLst>
          </p:cNvPr>
          <p:cNvSpPr txBox="1">
            <a:spLocks/>
          </p:cNvSpPr>
          <p:nvPr/>
        </p:nvSpPr>
        <p:spPr>
          <a:xfrm>
            <a:off x="452617" y="850231"/>
            <a:ext cx="4470400" cy="1135731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cy" b="1">
                <a:solidFill>
                  <a:schemeClr val="tx1"/>
                </a:solidFill>
              </a:rPr>
              <a:t>Lleoli Cynnyrch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7BC90-FACF-E5F3-FA88-20DA2C23F5C6}"/>
              </a:ext>
            </a:extLst>
          </p:cNvPr>
          <p:cNvSpPr txBox="1"/>
          <p:nvPr/>
        </p:nvSpPr>
        <p:spPr>
          <a:xfrm>
            <a:off x="337457" y="1668612"/>
            <a:ext cx="4248472" cy="1785104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 sz="2200" dirty="0" err="1">
                <a:latin typeface="Ubuntu"/>
              </a:rPr>
              <a:t>Lleoli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cynnyrch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yw</a:t>
            </a:r>
            <a:r>
              <a:rPr lang="cy" sz="2200" dirty="0">
                <a:latin typeface="Ubuntu"/>
              </a:rPr>
              <a:t> pan </a:t>
            </a:r>
            <a:r>
              <a:rPr lang="cy" sz="2200" dirty="0" err="1">
                <a:latin typeface="Ubuntu"/>
              </a:rPr>
              <a:t>fydd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cwmni'n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talu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i'w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gynhyrchion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gael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eu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cynnwys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mewn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ffilmiau</a:t>
            </a:r>
            <a:r>
              <a:rPr lang="cy" sz="2200" dirty="0">
                <a:latin typeface="Ubuntu"/>
              </a:rPr>
              <a:t> a </a:t>
            </a:r>
            <a:r>
              <a:rPr lang="cy" sz="2200" dirty="0" err="1">
                <a:latin typeface="Ubuntu"/>
              </a:rPr>
              <a:t>rhaglenni</a:t>
            </a:r>
            <a:r>
              <a:rPr lang="cy" sz="2200" dirty="0">
                <a:latin typeface="Ubuntu"/>
              </a:rPr>
              <a:t> teledu er </a:t>
            </a:r>
            <a:r>
              <a:rPr lang="cy" sz="2200" dirty="0" err="1">
                <a:latin typeface="Ubuntu"/>
              </a:rPr>
              <a:t>mwyn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cael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sylw</a:t>
            </a:r>
            <a:r>
              <a:rPr lang="cy" sz="2200" dirty="0">
                <a:latin typeface="Ubuntu"/>
              </a:rPr>
              <a:t>.</a:t>
            </a:r>
          </a:p>
        </p:txBody>
      </p:sp>
      <p:pic>
        <p:nvPicPr>
          <p:cNvPr id="7" name="Picture 4" descr="See the source image">
            <a:extLst>
              <a:ext uri="{FF2B5EF4-FFF2-40B4-BE49-F238E27FC236}">
                <a16:creationId xmlns:a16="http://schemas.microsoft.com/office/drawing/2014/main" id="{99649CB0-6F57-5764-350D-BEC1FC2860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 r="12201" b="9051"/>
          <a:stretch/>
        </p:blipFill>
        <p:spPr bwMode="auto">
          <a:xfrm>
            <a:off x="728202" y="3680874"/>
            <a:ext cx="2520280" cy="223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3AF54D-14E1-8AE2-4BCB-43F7D037AE44}"/>
              </a:ext>
            </a:extLst>
          </p:cNvPr>
          <p:cNvSpPr txBox="1"/>
          <p:nvPr/>
        </p:nvSpPr>
        <p:spPr>
          <a:xfrm>
            <a:off x="5041247" y="1987582"/>
            <a:ext cx="4487720" cy="1785104"/>
          </a:xfrm>
          <a:prstGeom prst="rect">
            <a:avLst/>
          </a:prstGeom>
          <a:noFill/>
          <a:ln w="57150"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 sz="2200" dirty="0">
                <a:latin typeface="Ubuntu"/>
              </a:rPr>
              <a:t>Mae </a:t>
            </a:r>
            <a:r>
              <a:rPr lang="cy" sz="2200" dirty="0" err="1">
                <a:latin typeface="Ubuntu"/>
              </a:rPr>
              <a:t>cwmnïau'n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talu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enwogion</a:t>
            </a:r>
            <a:r>
              <a:rPr lang="cy" sz="2200" dirty="0">
                <a:latin typeface="Ubuntu"/>
              </a:rPr>
              <a:t> a </a:t>
            </a:r>
            <a:r>
              <a:rPr lang="cy" sz="2200" dirty="0" err="1">
                <a:latin typeface="Ubuntu"/>
              </a:rPr>
              <a:t>dylanwadwyr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i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hysbysebu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cynhyrchion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ar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eu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cyfryngau</a:t>
            </a:r>
            <a:r>
              <a:rPr lang="cy" sz="2200" dirty="0">
                <a:latin typeface="Ubuntu"/>
              </a:rPr>
              <a:t> </a:t>
            </a:r>
            <a:r>
              <a:rPr lang="cy" sz="2200" dirty="0" err="1">
                <a:latin typeface="Ubuntu"/>
              </a:rPr>
              <a:t>cymdeithasol</a:t>
            </a:r>
            <a:endParaRPr lang="en-US" sz="2200" dirty="0" err="1">
              <a:latin typeface="Ubuntu"/>
            </a:endParaRPr>
          </a:p>
          <a:p>
            <a:pPr algn="ctr" rtl="0"/>
            <a:r>
              <a:rPr lang="cy" sz="2200" dirty="0">
                <a:latin typeface="Ubuntu"/>
              </a:rPr>
              <a:t> #AD #Gifted</a:t>
            </a:r>
          </a:p>
        </p:txBody>
      </p:sp>
      <p:pic>
        <p:nvPicPr>
          <p:cNvPr id="11" name="Picture 2" descr="See the source image">
            <a:extLst>
              <a:ext uri="{FF2B5EF4-FFF2-40B4-BE49-F238E27FC236}">
                <a16:creationId xmlns:a16="http://schemas.microsoft.com/office/drawing/2014/main" id="{325774EE-1AA7-6537-ADB5-03B89E894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6" t="31692" r="42617" b="39182"/>
          <a:stretch/>
        </p:blipFill>
        <p:spPr bwMode="auto">
          <a:xfrm>
            <a:off x="4489390" y="4210975"/>
            <a:ext cx="2934308" cy="171085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Product placement on TV – not a bad thing - Brands &amp; Films">
            <a:extLst>
              <a:ext uri="{FF2B5EF4-FFF2-40B4-BE49-F238E27FC236}">
                <a16:creationId xmlns:a16="http://schemas.microsoft.com/office/drawing/2014/main" id="{02B5980B-B420-97C4-78CA-CB9C6B1E3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8229" r="66085" b="8440"/>
          <a:stretch/>
        </p:blipFill>
        <p:spPr bwMode="auto">
          <a:xfrm>
            <a:off x="9939776" y="71788"/>
            <a:ext cx="1888318" cy="2489416"/>
          </a:xfrm>
          <a:prstGeom prst="rect">
            <a:avLst/>
          </a:prstGeom>
          <a:solidFill>
            <a:srgbClr val="FFFFFF"/>
          </a:solidFill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5" name="Picture 2" descr="Image source ">
            <a:extLst>
              <a:ext uri="{FF2B5EF4-FFF2-40B4-BE49-F238E27FC236}">
                <a16:creationId xmlns:a16="http://schemas.microsoft.com/office/drawing/2014/main" id="{77387705-5339-7233-96B4-8EE88086DD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2" r="20507"/>
          <a:stretch/>
        </p:blipFill>
        <p:spPr bwMode="auto">
          <a:xfrm>
            <a:off x="8629680" y="4025128"/>
            <a:ext cx="2256033" cy="227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1C4FB2BF-80AA-E4CD-CFD8-88CD728DA788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04328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hat bubble&#10;&#10;Description automatically generated">
            <a:extLst>
              <a:ext uri="{FF2B5EF4-FFF2-40B4-BE49-F238E27FC236}">
                <a16:creationId xmlns:a16="http://schemas.microsoft.com/office/drawing/2014/main" id="{2EF4C5CF-CFEE-CA8C-B043-00E2AF12D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67" y="1047195"/>
            <a:ext cx="4299401" cy="31577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E8CC9E9-A689-D357-AC23-5BBBD219318E}"/>
              </a:ext>
            </a:extLst>
          </p:cNvPr>
          <p:cNvSpPr txBox="1">
            <a:spLocks/>
          </p:cNvSpPr>
          <p:nvPr/>
        </p:nvSpPr>
        <p:spPr>
          <a:xfrm rot="21125024">
            <a:off x="1371198" y="1772799"/>
            <a:ext cx="3881178" cy="10841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 sz="2400">
                <a:latin typeface="Ubuntu"/>
              </a:rPr>
              <a:t>Mae lleoli cynnyrch yn annog pobl nad ydynt yn ysmygu i wneud hynny</a:t>
            </a:r>
            <a:endParaRPr lang="en-GB" sz="2400" dirty="0"/>
          </a:p>
        </p:txBody>
      </p:sp>
      <p:pic>
        <p:nvPicPr>
          <p:cNvPr id="7" name="Picture 6" descr="A person in a hat smoking a cigarette&#10;&#10;AI-generated content may be incorrect.">
            <a:extLst>
              <a:ext uri="{FF2B5EF4-FFF2-40B4-BE49-F238E27FC236}">
                <a16:creationId xmlns:a16="http://schemas.microsoft.com/office/drawing/2014/main" id="{32DCF8DC-B4F8-0692-1D12-7B5413BE5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t="-757" r="26835" b="757"/>
          <a:stretch/>
        </p:blipFill>
        <p:spPr>
          <a:xfrm>
            <a:off x="3629779" y="3448396"/>
            <a:ext cx="2714204" cy="2362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Content Placeholder 4" descr="A person with purple hair and a necklace&#10;&#10;AI-generated content may be incorrect.">
            <a:extLst>
              <a:ext uri="{FF2B5EF4-FFF2-40B4-BE49-F238E27FC236}">
                <a16:creationId xmlns:a16="http://schemas.microsoft.com/office/drawing/2014/main" id="{95EB1D34-D103-198E-D70D-31DF10EB52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05" t="25597" r="60826" b="41849"/>
          <a:stretch/>
        </p:blipFill>
        <p:spPr>
          <a:xfrm>
            <a:off x="7127151" y="3525210"/>
            <a:ext cx="3372888" cy="236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496D74-3F79-AD6C-7B9C-640A84DBA483}"/>
              </a:ext>
            </a:extLst>
          </p:cNvPr>
          <p:cNvSpPr txBox="1"/>
          <p:nvPr/>
        </p:nvSpPr>
        <p:spPr>
          <a:xfrm>
            <a:off x="7882942" y="1099458"/>
            <a:ext cx="391717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4800" b="1" dirty="0">
                <a:latin typeface="Ubuntu"/>
              </a:rPr>
              <a:t>O Blaid neu Yn </a:t>
            </a:r>
            <a:r>
              <a:rPr lang="cy" sz="4800" b="1" dirty="0" err="1">
                <a:latin typeface="Ubuntu"/>
              </a:rPr>
              <a:t>Erbyn</a:t>
            </a:r>
            <a:r>
              <a:rPr lang="cy" sz="4800" b="1" dirty="0">
                <a:latin typeface="Ubuntu"/>
              </a:rPr>
              <a:t>?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E45A43C3-2195-B2B6-AE5F-051ABE789D0A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97748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9B8BE2A2-6180-E5B1-6BF4-1FAAD2D26462}"/>
              </a:ext>
            </a:extLst>
          </p:cNvPr>
          <p:cNvSpPr txBox="1">
            <a:spLocks/>
          </p:cNvSpPr>
          <p:nvPr/>
        </p:nvSpPr>
        <p:spPr>
          <a:xfrm>
            <a:off x="1440656" y="748465"/>
            <a:ext cx="5074821" cy="7755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 rtl="0"/>
            <a:r>
              <a:rPr lang="cy" sz="4800" b="1" u="sng">
                <a:solidFill>
                  <a:schemeClr val="tx2"/>
                </a:solidFill>
                <a:latin typeface="Ubuntu"/>
              </a:rPr>
              <a:t>Y ddadl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F2D555-AAFB-19D8-4ABA-488140A08FE1}"/>
              </a:ext>
            </a:extLst>
          </p:cNvPr>
          <p:cNvSpPr txBox="1"/>
          <p:nvPr/>
        </p:nvSpPr>
        <p:spPr>
          <a:xfrm>
            <a:off x="1208538" y="1717048"/>
            <a:ext cx="2916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3600" b="1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O blaid</a:t>
            </a:r>
            <a:endParaRPr lang="en-GB" sz="4400" b="1" dirty="0">
              <a:solidFill>
                <a:schemeClr val="accent1">
                  <a:lumMod val="7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FC8C2C-CEEC-97E5-8A4A-A6D13D1BD1E7}"/>
              </a:ext>
            </a:extLst>
          </p:cNvPr>
          <p:cNvSpPr txBox="1"/>
          <p:nvPr/>
        </p:nvSpPr>
        <p:spPr>
          <a:xfrm>
            <a:off x="720040" y="2364912"/>
            <a:ext cx="4657368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2000">
                <a:latin typeface="Ubuntu"/>
              </a:rPr>
              <a:t>Angenrheidrwydd ariannol: Gall lleoli cynnyrch, yn enwedig ar gyfer ffilmiau a rhaglenni teledu mawr, fod yn ffordd o helpu i dalu am gost cynhyrchu.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2000">
                <a:latin typeface="Ubuntu"/>
              </a:rPr>
              <a:t>Canolbwyntio ar ffactorau eraill: Mae pwysau gan gyfoedion, arferion ysmygu teuluol a straen personol yn ffactorau llawer mwy arwyddocaol ym mhenderfyniad person i ddechrau ysmygu na gweld cymeriad yn ysmygu ar y sgrin.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B0CD1A-EFBC-31D1-DC6C-F1B6E1872A74}"/>
              </a:ext>
            </a:extLst>
          </p:cNvPr>
          <p:cNvSpPr txBox="1"/>
          <p:nvPr/>
        </p:nvSpPr>
        <p:spPr>
          <a:xfrm>
            <a:off x="7360385" y="1717047"/>
            <a:ext cx="2550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3600" b="1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Yn erbyn</a:t>
            </a:r>
            <a:endParaRPr lang="en-GB" sz="4400" b="1" dirty="0">
              <a:solidFill>
                <a:schemeClr val="accent1">
                  <a:lumMod val="7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B0919E-AFC8-D7F6-5598-2C335881AF0B}"/>
              </a:ext>
            </a:extLst>
          </p:cNvPr>
          <p:cNvSpPr txBox="1"/>
          <p:nvPr/>
        </p:nvSpPr>
        <p:spPr>
          <a:xfrm>
            <a:off x="5835238" y="2365879"/>
            <a:ext cx="5595257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2000">
                <a:latin typeface="Ubuntu"/>
              </a:rPr>
              <a:t>Normaleiddio'r ymddygiad: Pan fydd actor neu gymeriad poblogaidd yn ysmygu ar y teledu neu mewn ffilm, gall wneud i ysmygu ymddangos yn rhan cŵl a normal o fywyd.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2000">
                <a:latin typeface="Ubuntu"/>
              </a:rPr>
              <a:t>Mae lleoli cynnyrch yn aml yn paru ysmygu â phethau cadarnhaol, fel bod yn ddeniadol, yn wrthryfelgar, yn llwyddiannus, neu'n rhan o stori gyffrous. Anaml y maent yn dangos canlyniadau ysmygu ym mywyd go iawn.</a:t>
            </a:r>
            <a:endParaRPr lang="en-GB" sz="2000">
              <a:latin typeface="Ubuntu" panose="020B050403060203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2000">
                <a:latin typeface="Ubuntu" panose="020B0504030602030204" pitchFamily="34" charset="0"/>
              </a:rPr>
              <a:t>Mae llawer o astudiaethau’n dangos bod gweld ysmygu yn y cyfryngau yn gwneud pobl ifanc yn fwy tebygol o ddechrau ysmygu.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22F7BB7F-72DC-3C1B-7AD6-1AEC992AAB07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28581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hat bubble&#10;&#10;Description automatically generated">
            <a:extLst>
              <a:ext uri="{FF2B5EF4-FFF2-40B4-BE49-F238E27FC236}">
                <a16:creationId xmlns:a16="http://schemas.microsoft.com/office/drawing/2014/main" id="{9BF226AC-3EAD-B3EF-8E1A-CAFAC4C4B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52" y="999646"/>
            <a:ext cx="4288028" cy="31577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7D83C0F-90D5-E729-0D9A-F62D21E560BA}"/>
              </a:ext>
            </a:extLst>
          </p:cNvPr>
          <p:cNvSpPr txBox="1">
            <a:spLocks/>
          </p:cNvSpPr>
          <p:nvPr/>
        </p:nvSpPr>
        <p:spPr>
          <a:xfrm rot="21125024">
            <a:off x="1299746" y="1634696"/>
            <a:ext cx="3558297" cy="10066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 sz="2400">
                <a:latin typeface="Ubuntu"/>
              </a:rPr>
              <a:t>Dylid caniatáu ysmygu mewn gemau fideo a fideos cerddoriaeth</a:t>
            </a:r>
            <a:endParaRPr lang="en-GB" sz="2400"/>
          </a:p>
        </p:txBody>
      </p:sp>
      <p:pic>
        <p:nvPicPr>
          <p:cNvPr id="7" name="Picture 2" descr="http://vignette3.wikia.nocookie.net/gtawiki/images/4/4b/BigSmoke-Artwork2.jpg/revision/latest?cb=20091115222901">
            <a:hlinkClick r:id="rId3"/>
            <a:extLst>
              <a:ext uri="{FF2B5EF4-FFF2-40B4-BE49-F238E27FC236}">
                <a16:creationId xmlns:a16="http://schemas.microsoft.com/office/drawing/2014/main" id="{EC068D40-EEA7-85F2-5EEB-63D033FCFA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t="2292" b="8342"/>
          <a:stretch/>
        </p:blipFill>
        <p:spPr bwMode="auto">
          <a:xfrm>
            <a:off x="2740848" y="4157432"/>
            <a:ext cx="2687077" cy="1838526"/>
          </a:xfrm>
          <a:prstGeom prst="rect">
            <a:avLst/>
          </a:prstGeom>
          <a:noFill/>
        </p:spPr>
      </p:pic>
      <p:pic>
        <p:nvPicPr>
          <p:cNvPr id="9" name="Picture 8" descr="A screenshot of a video&#10;&#10;AI-generated content may be incorrect.">
            <a:extLst>
              <a:ext uri="{FF2B5EF4-FFF2-40B4-BE49-F238E27FC236}">
                <a16:creationId xmlns:a16="http://schemas.microsoft.com/office/drawing/2014/main" id="{6EA75937-2734-E999-8B71-5692E08F1B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5" t="27628" r="35057" b="19495"/>
          <a:stretch/>
        </p:blipFill>
        <p:spPr>
          <a:xfrm>
            <a:off x="6207978" y="3429000"/>
            <a:ext cx="3384376" cy="18416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521FCB-D16E-B4BB-B1F8-286B52A8D4DD}"/>
              </a:ext>
            </a:extLst>
          </p:cNvPr>
          <p:cNvSpPr txBox="1"/>
          <p:nvPr/>
        </p:nvSpPr>
        <p:spPr>
          <a:xfrm>
            <a:off x="7773482" y="1348197"/>
            <a:ext cx="3841575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4800" b="1" dirty="0">
                <a:latin typeface="Ubuntu"/>
              </a:rPr>
              <a:t>O Blaid neu Yn </a:t>
            </a:r>
            <a:r>
              <a:rPr lang="cy" sz="4800" b="1" dirty="0" err="1">
                <a:latin typeface="Ubuntu"/>
              </a:rPr>
              <a:t>Erbyn</a:t>
            </a:r>
            <a:r>
              <a:rPr lang="cy" sz="4800" b="1" dirty="0">
                <a:latin typeface="Ubuntu"/>
              </a:rPr>
              <a:t>?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E3BFBB46-B87D-AA84-92AC-CB774229226A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28555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F3AB46-DF67-071A-3ECC-5C81F52F8E28}"/>
              </a:ext>
            </a:extLst>
          </p:cNvPr>
          <p:cNvSpPr txBox="1"/>
          <p:nvPr/>
        </p:nvSpPr>
        <p:spPr>
          <a:xfrm>
            <a:off x="1220712" y="1449339"/>
            <a:ext cx="2916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3600" b="1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O blaid</a:t>
            </a:r>
            <a:r>
              <a:rPr lang="cy" sz="3600">
                <a:solidFill>
                  <a:schemeClr val="accent1">
                    <a:lumMod val="75000"/>
                  </a:schemeClr>
                </a:solidFill>
                <a:latin typeface="Inter" panose="02000503000000020004"/>
              </a:rPr>
              <a:t> </a:t>
            </a:r>
            <a:endParaRPr lang="en-GB" sz="4400" dirty="0">
              <a:solidFill>
                <a:schemeClr val="accent1">
                  <a:lumMod val="75000"/>
                </a:schemeClr>
              </a:solidFill>
              <a:latin typeface="Inter" panose="0200050300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BD989C-7EC3-E38C-CE0F-1DBFCA7CDDBE}"/>
              </a:ext>
            </a:extLst>
          </p:cNvPr>
          <p:cNvSpPr txBox="1"/>
          <p:nvPr/>
        </p:nvSpPr>
        <p:spPr>
          <a:xfrm>
            <a:off x="449893" y="2253964"/>
            <a:ext cx="5194014" cy="4062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dirty="0">
                <a:latin typeface="Ubuntu"/>
              </a:rPr>
              <a:t>Yn </a:t>
            </a:r>
            <a:r>
              <a:rPr lang="cy" dirty="0" err="1">
                <a:latin typeface="Ubuntu"/>
              </a:rPr>
              <a:t>caniatáu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grewyr</a:t>
            </a:r>
            <a:r>
              <a:rPr lang="cy" dirty="0">
                <a:latin typeface="Ubuntu"/>
              </a:rPr>
              <a:t> y </a:t>
            </a:r>
            <a:r>
              <a:rPr lang="cy" dirty="0" err="1">
                <a:latin typeface="Ubuntu"/>
              </a:rPr>
              <a:t>rhyddid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bortreadu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cymeriadau</a:t>
            </a:r>
            <a:r>
              <a:rPr lang="cy" dirty="0">
                <a:latin typeface="Ubuntu"/>
              </a:rPr>
              <a:t> a </a:t>
            </a:r>
            <a:r>
              <a:rPr lang="cy" dirty="0" err="1">
                <a:latin typeface="Ubuntu"/>
              </a:rPr>
              <a:t>golygfeydd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mewn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modd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dilys</a:t>
            </a:r>
            <a:r>
              <a:rPr lang="cy" dirty="0">
                <a:latin typeface="Ubuntu"/>
              </a:rPr>
              <a:t>.</a:t>
            </a:r>
            <a:endParaRPr lang="en-GB">
              <a:latin typeface="Ubuntu" panose="020B050403060203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dirty="0">
                <a:latin typeface="Ubuntu"/>
              </a:rPr>
              <a:t>Gall </a:t>
            </a:r>
            <a:r>
              <a:rPr lang="cy" dirty="0" err="1">
                <a:latin typeface="Ubuntu"/>
              </a:rPr>
              <a:t>darluniau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adlewyrchu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cyd-destunau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hanesyddol</a:t>
            </a:r>
            <a:r>
              <a:rPr lang="cy" dirty="0">
                <a:latin typeface="Ubuntu"/>
              </a:rPr>
              <a:t> neu </a:t>
            </a:r>
            <a:r>
              <a:rPr lang="cy" dirty="0" err="1">
                <a:latin typeface="Ubuntu"/>
              </a:rPr>
              <a:t>realiti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personoliaethau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penodol</a:t>
            </a:r>
            <a:r>
              <a:rPr lang="cy" dirty="0">
                <a:latin typeface="Ubuntu"/>
              </a:rPr>
              <a:t>.</a:t>
            </a:r>
            <a:endParaRPr lang="en-GB">
              <a:latin typeface="Ubuntu" panose="020B050403060203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dirty="0">
                <a:latin typeface="Ubuntu"/>
              </a:rPr>
              <a:t>Gall </a:t>
            </a:r>
            <a:r>
              <a:rPr lang="cy" dirty="0" err="1">
                <a:latin typeface="Ubuntu"/>
              </a:rPr>
              <a:t>cynulleidfaoedd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wahaniaethu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rhwng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stori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ffuglennol</a:t>
            </a:r>
            <a:r>
              <a:rPr lang="cy" dirty="0">
                <a:latin typeface="Ubuntu"/>
              </a:rPr>
              <a:t> a </a:t>
            </a:r>
            <a:r>
              <a:rPr lang="cy" dirty="0" err="1">
                <a:latin typeface="Ubuntu"/>
              </a:rPr>
              <a:t>bywyd</a:t>
            </a:r>
            <a:r>
              <a:rPr lang="cy" dirty="0">
                <a:latin typeface="Ubuntu"/>
              </a:rPr>
              <a:t> go </a:t>
            </a:r>
            <a:r>
              <a:rPr lang="cy" dirty="0" err="1">
                <a:latin typeface="Ubuntu"/>
              </a:rPr>
              <a:t>iawn</a:t>
            </a:r>
            <a:r>
              <a:rPr lang="cy" dirty="0">
                <a:latin typeface="Ubuntu"/>
              </a:rPr>
              <a:t> ac </a:t>
            </a:r>
            <a:r>
              <a:rPr lang="cy" dirty="0" err="1">
                <a:latin typeface="Ubuntu"/>
              </a:rPr>
              <a:t>ni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fyddant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cael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eu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hannog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ysmygu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trwy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ei</a:t>
            </a:r>
            <a:r>
              <a:rPr lang="cy" dirty="0">
                <a:latin typeface="Ubuntu"/>
              </a:rPr>
              <a:t> weld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unig</a:t>
            </a:r>
            <a:r>
              <a:rPr lang="cy" dirty="0">
                <a:latin typeface="Ubuntu"/>
              </a:rPr>
              <a:t>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dirty="0" err="1">
                <a:latin typeface="Ubuntu"/>
              </a:rPr>
              <a:t>Mae'n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gyfrifoldeb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ar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rieni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fonitro'r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hyn</a:t>
            </a:r>
            <a:r>
              <a:rPr lang="cy" dirty="0">
                <a:latin typeface="Ubuntu"/>
              </a:rPr>
              <a:t> y </a:t>
            </a:r>
            <a:r>
              <a:rPr lang="cy" dirty="0" err="1">
                <a:latin typeface="Ubuntu"/>
              </a:rPr>
              <a:t>mae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eu</a:t>
            </a:r>
            <a:r>
              <a:rPr lang="cy" dirty="0">
                <a:latin typeface="Ubuntu"/>
              </a:rPr>
              <a:t> plant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ei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wylio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a'i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chwarae</a:t>
            </a:r>
            <a:r>
              <a:rPr lang="cy" dirty="0">
                <a:latin typeface="Ubuntu"/>
              </a:rPr>
              <a:t>, </a:t>
            </a:r>
            <a:r>
              <a:rPr lang="cy" dirty="0" err="1">
                <a:latin typeface="Ubuntu"/>
              </a:rPr>
              <a:t>a'u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dysgu</a:t>
            </a:r>
            <a:r>
              <a:rPr lang="cy" dirty="0">
                <a:latin typeface="Ubuntu"/>
              </a:rPr>
              <a:t> am </a:t>
            </a:r>
            <a:r>
              <a:rPr lang="cy" dirty="0" err="1">
                <a:latin typeface="Ubuntu"/>
              </a:rPr>
              <a:t>beryglon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ysmygu</a:t>
            </a:r>
            <a:r>
              <a:rPr lang="cy" dirty="0">
                <a:latin typeface="Ubuntu"/>
              </a:rPr>
              <a:t>,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hytrach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na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gwahardd</a:t>
            </a:r>
            <a:r>
              <a:rPr lang="cy" dirty="0">
                <a:latin typeface="Ubuntu"/>
              </a:rPr>
              <a:t> y </a:t>
            </a:r>
            <a:r>
              <a:rPr lang="cy" dirty="0" err="1">
                <a:latin typeface="Ubuntu"/>
              </a:rPr>
              <a:t>cynnwys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llwyr</a:t>
            </a:r>
            <a:r>
              <a:rPr lang="cy" dirty="0">
                <a:latin typeface="Ubuntu"/>
              </a:rPr>
              <a:t>.</a:t>
            </a:r>
          </a:p>
          <a:p>
            <a:pPr rtl="0"/>
            <a:endParaRPr lang="en-GB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CAE115-F45F-FEFD-00AD-14F79D50070F}"/>
              </a:ext>
            </a:extLst>
          </p:cNvPr>
          <p:cNvSpPr txBox="1"/>
          <p:nvPr/>
        </p:nvSpPr>
        <p:spPr>
          <a:xfrm>
            <a:off x="7513565" y="1449337"/>
            <a:ext cx="2550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3600" b="1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Yn erbyn</a:t>
            </a:r>
            <a:endParaRPr lang="en-GB" sz="4400" b="1" dirty="0">
              <a:solidFill>
                <a:schemeClr val="accent1">
                  <a:lumMod val="7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E34943-5ED5-2D49-C0E0-605DBF0C7F4C}"/>
              </a:ext>
            </a:extLst>
          </p:cNvPr>
          <p:cNvSpPr txBox="1"/>
          <p:nvPr/>
        </p:nvSpPr>
        <p:spPr>
          <a:xfrm>
            <a:off x="6093648" y="2337615"/>
            <a:ext cx="5399314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dirty="0" err="1">
                <a:latin typeface="Ubuntu"/>
              </a:rPr>
              <a:t>Mae'n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normaleiddio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arferiad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marwol</a:t>
            </a:r>
            <a:r>
              <a:rPr lang="cy" dirty="0">
                <a:latin typeface="Ubuntu"/>
              </a:rPr>
              <a:t>.</a:t>
            </a:r>
            <a:endParaRPr lang="en-GB" dirty="0">
              <a:latin typeface="Ubuntu" panose="020B050403060203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dirty="0">
                <a:latin typeface="Ubuntu"/>
              </a:rPr>
              <a:t>Yn </a:t>
            </a:r>
            <a:r>
              <a:rPr lang="cy" dirty="0" err="1">
                <a:latin typeface="Ubuntu"/>
              </a:rPr>
              <a:t>aml</a:t>
            </a:r>
            <a:r>
              <a:rPr lang="cy" dirty="0">
                <a:latin typeface="Ubuntu"/>
              </a:rPr>
              <a:t>, </a:t>
            </a:r>
            <a:r>
              <a:rPr lang="cy" dirty="0" err="1">
                <a:latin typeface="Ubuntu"/>
              </a:rPr>
              <a:t>mae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ysmygu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y </a:t>
            </a:r>
            <a:r>
              <a:rPr lang="cy" dirty="0" err="1">
                <a:latin typeface="Ubuntu"/>
              </a:rPr>
              <a:t>cyfryngau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cyflwyno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darlun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anghyflawn</a:t>
            </a:r>
            <a:r>
              <a:rPr lang="cy" dirty="0">
                <a:latin typeface="Ubuntu"/>
              </a:rPr>
              <a:t> a </a:t>
            </a:r>
            <a:r>
              <a:rPr lang="cy" dirty="0" err="1">
                <a:latin typeface="Ubuntu"/>
              </a:rPr>
              <a:t>chamarweiniol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o'i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ganlyniadau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y </a:t>
            </a:r>
            <a:r>
              <a:rPr lang="cy" dirty="0" err="1">
                <a:latin typeface="Ubuntu"/>
              </a:rPr>
              <a:t>byd</a:t>
            </a:r>
            <a:r>
              <a:rPr lang="cy" dirty="0">
                <a:latin typeface="Ubuntu"/>
              </a:rPr>
              <a:t> go </a:t>
            </a:r>
            <a:r>
              <a:rPr lang="cy" dirty="0" err="1">
                <a:latin typeface="Ubuntu"/>
              </a:rPr>
              <a:t>iawn</a:t>
            </a:r>
            <a:r>
              <a:rPr lang="cy" dirty="0">
                <a:latin typeface="Ubuntu"/>
              </a:rPr>
              <a:t>.</a:t>
            </a:r>
            <a:endParaRPr lang="en-GB" dirty="0">
              <a:latin typeface="Ubuntu" panose="020B050403060203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dirty="0" err="1">
                <a:latin typeface="Ubuntu"/>
              </a:rPr>
              <a:t>Mae'n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dylanwadu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ar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bobl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ifanc</a:t>
            </a:r>
            <a:r>
              <a:rPr lang="cy" b="1" dirty="0">
                <a:latin typeface="Ubuntu"/>
              </a:rPr>
              <a:t>:</a:t>
            </a:r>
            <a:r>
              <a:rPr lang="cy" dirty="0">
                <a:latin typeface="Ubuntu"/>
              </a:rPr>
              <a:t> Mae </a:t>
            </a:r>
            <a:r>
              <a:rPr lang="cy" dirty="0" err="1">
                <a:latin typeface="Ubuntu"/>
              </a:rPr>
              <a:t>astudiaethau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wedi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dangos</a:t>
            </a:r>
            <a:r>
              <a:rPr lang="cy" dirty="0">
                <a:latin typeface="Ubuntu"/>
              </a:rPr>
              <a:t> po </a:t>
            </a:r>
            <a:r>
              <a:rPr lang="cy" dirty="0" err="1">
                <a:latin typeface="Ubuntu"/>
              </a:rPr>
              <a:t>fwyaf</a:t>
            </a:r>
            <a:r>
              <a:rPr lang="cy" dirty="0">
                <a:latin typeface="Ubuntu"/>
              </a:rPr>
              <a:t> y </a:t>
            </a:r>
            <a:r>
              <a:rPr lang="cy" dirty="0" err="1">
                <a:latin typeface="Ubuntu"/>
              </a:rPr>
              <a:t>mae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pobl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ifanc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gweld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ysmygu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y </a:t>
            </a:r>
            <a:r>
              <a:rPr lang="cy" dirty="0" err="1">
                <a:latin typeface="Ubuntu"/>
              </a:rPr>
              <a:t>cyfryngau</a:t>
            </a:r>
            <a:r>
              <a:rPr lang="cy" dirty="0">
                <a:latin typeface="Ubuntu"/>
              </a:rPr>
              <a:t>, po </a:t>
            </a:r>
            <a:r>
              <a:rPr lang="cy" dirty="0" err="1">
                <a:latin typeface="Ubuntu"/>
              </a:rPr>
              <a:t>fwyaf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tebygol</a:t>
            </a:r>
            <a:r>
              <a:rPr lang="cy" dirty="0">
                <a:latin typeface="Ubuntu"/>
              </a:rPr>
              <a:t> y </a:t>
            </a:r>
            <a:r>
              <a:rPr lang="cy" dirty="0" err="1">
                <a:latin typeface="Ubuntu"/>
              </a:rPr>
              <a:t>byddant</a:t>
            </a:r>
            <a:r>
              <a:rPr lang="cy" dirty="0">
                <a:latin typeface="Ubuntu"/>
              </a:rPr>
              <a:t> o </a:t>
            </a:r>
            <a:r>
              <a:rPr lang="cy" dirty="0" err="1">
                <a:latin typeface="Ubuntu"/>
              </a:rPr>
              <a:t>roi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cynnig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ar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ysmygu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eu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hunain</a:t>
            </a:r>
            <a:r>
              <a:rPr lang="cy" dirty="0">
                <a:latin typeface="Ubuntu"/>
              </a:rPr>
              <a:t>.</a:t>
            </a:r>
            <a:endParaRPr lang="en-GB" dirty="0">
              <a:latin typeface="Ubuntu" panose="020B050403060203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dirty="0">
                <a:latin typeface="Ubuntu"/>
              </a:rPr>
              <a:t>Hyd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oed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heb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enw</a:t>
            </a:r>
            <a:r>
              <a:rPr lang="cy" dirty="0">
                <a:latin typeface="Ubuntu"/>
              </a:rPr>
              <a:t> brand, </a:t>
            </a:r>
            <a:r>
              <a:rPr lang="cy" dirty="0" err="1">
                <a:latin typeface="Ubuntu"/>
              </a:rPr>
              <a:t>mae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dangos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ysmygu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llawer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cadw'r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arfer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weladwy</a:t>
            </a:r>
            <a:r>
              <a:rPr lang="cy" dirty="0">
                <a:latin typeface="Ubuntu"/>
              </a:rPr>
              <a:t> ac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awgrymu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ei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fod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yn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rhan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dderbyniol</a:t>
            </a:r>
            <a:r>
              <a:rPr lang="cy" dirty="0">
                <a:latin typeface="Ubuntu"/>
              </a:rPr>
              <a:t> o </a:t>
            </a:r>
            <a:r>
              <a:rPr lang="cy" dirty="0" err="1">
                <a:latin typeface="Ubuntu"/>
              </a:rPr>
              <a:t>fywyd</a:t>
            </a:r>
            <a:r>
              <a:rPr lang="cy" dirty="0">
                <a:latin typeface="Ubuntu"/>
              </a:rPr>
              <a:t>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GB" dirty="0"/>
          </a:p>
          <a:p>
            <a:pPr rtl="0"/>
            <a:endParaRPr lang="en-GB" dirty="0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9C3A2F9C-CA42-3BDD-7F4F-679F64ECA59B}"/>
              </a:ext>
            </a:extLst>
          </p:cNvPr>
          <p:cNvSpPr txBox="1">
            <a:spLocks/>
          </p:cNvSpPr>
          <p:nvPr/>
        </p:nvSpPr>
        <p:spPr>
          <a:xfrm>
            <a:off x="1440656" y="748465"/>
            <a:ext cx="5074821" cy="7755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 rtl="0"/>
            <a:r>
              <a:rPr lang="cy" sz="4800" b="1" u="sng">
                <a:solidFill>
                  <a:schemeClr val="tx2"/>
                </a:solidFill>
                <a:latin typeface="Ubuntu"/>
              </a:rPr>
              <a:t>Y ddadl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169F5F82-3159-95A3-31B1-1109BCA8C89B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04019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hat bubble&#10;&#10;Description automatically generated">
            <a:extLst>
              <a:ext uri="{FF2B5EF4-FFF2-40B4-BE49-F238E27FC236}">
                <a16:creationId xmlns:a16="http://schemas.microsoft.com/office/drawing/2014/main" id="{8C6EB8D2-5475-0C9A-657F-DD423C6A8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58" y="731953"/>
            <a:ext cx="4691249" cy="340888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28C65F4-2E2A-AB76-1BD5-69F383810AAC}"/>
              </a:ext>
            </a:extLst>
          </p:cNvPr>
          <p:cNvSpPr txBox="1">
            <a:spLocks/>
          </p:cNvSpPr>
          <p:nvPr/>
        </p:nvSpPr>
        <p:spPr>
          <a:xfrm rot="21125024">
            <a:off x="667488" y="1272396"/>
            <a:ext cx="4223930" cy="11783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 sz="2800">
                <a:latin typeface="Ubuntu"/>
              </a:rPr>
              <a:t>Mae ysmygu mewn mannau agored yn annog eraill i ddechrau ysmygu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2F6DD90-9B68-210B-CF91-0106087667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241" t="40270" r="37846" b="24429"/>
          <a:stretch/>
        </p:blipFill>
        <p:spPr bwMode="auto">
          <a:xfrm>
            <a:off x="5402362" y="2738922"/>
            <a:ext cx="5512942" cy="3658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2458A4-1EFE-5C2F-F26B-183DFDBDF18F}"/>
              </a:ext>
            </a:extLst>
          </p:cNvPr>
          <p:cNvSpPr txBox="1"/>
          <p:nvPr/>
        </p:nvSpPr>
        <p:spPr>
          <a:xfrm>
            <a:off x="8108550" y="872688"/>
            <a:ext cx="3877184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4800" b="1" dirty="0">
                <a:latin typeface="Ubuntu"/>
              </a:rPr>
              <a:t>O Blaid neu Yn </a:t>
            </a:r>
            <a:r>
              <a:rPr lang="cy" sz="4800" b="1" dirty="0" err="1">
                <a:latin typeface="Ubuntu"/>
              </a:rPr>
              <a:t>Erbyn</a:t>
            </a:r>
            <a:r>
              <a:rPr lang="cy" sz="4800" b="1" dirty="0">
                <a:latin typeface="Ubuntu"/>
              </a:rPr>
              <a:t>?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6E69FA4E-1135-8B76-ABB3-F9E250D9FB6B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823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FEF624BF-383D-70DB-5FAE-FF515E208876}"/>
              </a:ext>
            </a:extLst>
          </p:cNvPr>
          <p:cNvSpPr txBox="1">
            <a:spLocks/>
          </p:cNvSpPr>
          <p:nvPr/>
        </p:nvSpPr>
        <p:spPr>
          <a:xfrm>
            <a:off x="1440656" y="748465"/>
            <a:ext cx="5074821" cy="7755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pPr algn="ctr" rtl="0"/>
            <a:r>
              <a:rPr lang="cy" sz="4800" b="1" u="sng">
                <a:solidFill>
                  <a:schemeClr val="tx2"/>
                </a:solidFill>
                <a:latin typeface="Ubuntu"/>
              </a:rPr>
              <a:t>Y ddadl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FB6A61-5D57-A469-E111-1794CE55327A}"/>
              </a:ext>
            </a:extLst>
          </p:cNvPr>
          <p:cNvSpPr txBox="1"/>
          <p:nvPr/>
        </p:nvSpPr>
        <p:spPr>
          <a:xfrm>
            <a:off x="1033152" y="1452913"/>
            <a:ext cx="2916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3600" b="1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O blaid</a:t>
            </a:r>
            <a:r>
              <a:rPr lang="cy" sz="3600">
                <a:solidFill>
                  <a:schemeClr val="accent1">
                    <a:lumMod val="75000"/>
                  </a:schemeClr>
                </a:solidFill>
                <a:latin typeface="Inter" panose="02000503000000020004"/>
              </a:rPr>
              <a:t> </a:t>
            </a:r>
            <a:endParaRPr lang="en-GB" sz="4400" dirty="0">
              <a:solidFill>
                <a:schemeClr val="accent1">
                  <a:lumMod val="75000"/>
                </a:schemeClr>
              </a:solidFill>
              <a:latin typeface="Inter" panose="020005030000000200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4DCC6B-AC2C-2FEF-67C8-5DECB3FDC8B3}"/>
              </a:ext>
            </a:extLst>
          </p:cNvPr>
          <p:cNvSpPr txBox="1"/>
          <p:nvPr/>
        </p:nvSpPr>
        <p:spPr>
          <a:xfrm>
            <a:off x="205299" y="2099244"/>
            <a:ext cx="5519993" cy="4265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y" sz="1700" dirty="0">
                <a:latin typeface="Ubuntu"/>
                <a:ea typeface="Calibri"/>
                <a:cs typeface="Times New Roman"/>
              </a:rPr>
              <a:t>Dylai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pobl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gael</a:t>
            </a:r>
            <a:r>
              <a:rPr lang="cy" sz="1700" dirty="0">
                <a:latin typeface="Ubuntu"/>
                <a:ea typeface="Calibri"/>
                <a:cs typeface="Times New Roman"/>
              </a:rPr>
              <a:t> y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rhyddid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i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fod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mewn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mannau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agored</a:t>
            </a:r>
            <a:r>
              <a:rPr lang="cy" sz="1700" dirty="0">
                <a:latin typeface="Ubuntu"/>
                <a:ea typeface="Calibri"/>
                <a:cs typeface="Times New Roman"/>
              </a:rPr>
              <a:t> ac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i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ysmygu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lle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bynnag</a:t>
            </a:r>
            <a:r>
              <a:rPr lang="cy" sz="1700" dirty="0">
                <a:latin typeface="Ubuntu"/>
                <a:ea typeface="Calibri"/>
                <a:cs typeface="Times New Roman"/>
              </a:rPr>
              <a:t> y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dymunant</a:t>
            </a:r>
            <a:r>
              <a:rPr lang="cy" sz="1700" dirty="0">
                <a:latin typeface="Ubuntu"/>
                <a:ea typeface="Calibri"/>
                <a:cs typeface="Times New Roman"/>
              </a:rPr>
              <a:t> –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eu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dewis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nhw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yw</a:t>
            </a:r>
            <a:r>
              <a:rPr lang="cy" sz="1700" dirty="0">
                <a:latin typeface="Ubuntu"/>
                <a:ea typeface="Calibri"/>
                <a:cs typeface="Times New Roman"/>
              </a:rPr>
              <a:t> e.</a:t>
            </a:r>
            <a:endParaRPr lang="en-US" sz="1700" dirty="0">
              <a:latin typeface="Ubuntu"/>
              <a:ea typeface="Calibri"/>
              <a:cs typeface="Times New Roman"/>
            </a:endParaRPr>
          </a:p>
          <a:p>
            <a:pPr marL="34290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y" sz="1700" dirty="0" err="1">
                <a:latin typeface="Ubuntu"/>
              </a:rPr>
              <a:t>Mae'r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penderfyniad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i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ddechrau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un </a:t>
            </a:r>
            <a:r>
              <a:rPr lang="cy" sz="1700" dirty="0" err="1">
                <a:latin typeface="Ubuntu"/>
              </a:rPr>
              <a:t>personol</a:t>
            </a:r>
            <a:r>
              <a:rPr lang="cy" sz="1700" dirty="0">
                <a:latin typeface="Ubuntu"/>
              </a:rPr>
              <a:t>. Ni </a:t>
            </a:r>
            <a:r>
              <a:rPr lang="cy" sz="1700" dirty="0" err="1">
                <a:latin typeface="Ubuntu"/>
              </a:rPr>
              <a:t>fydd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gweld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dieithryn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mewn</a:t>
            </a:r>
            <a:r>
              <a:rPr lang="cy" sz="1700" dirty="0">
                <a:latin typeface="Ubuntu"/>
              </a:rPr>
              <a:t> man </a:t>
            </a:r>
            <a:r>
              <a:rPr lang="cy" sz="1700" dirty="0" err="1">
                <a:latin typeface="Ubuntu"/>
              </a:rPr>
              <a:t>agored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annog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rhywun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i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ddechrau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gwneud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hynny</a:t>
            </a:r>
            <a:r>
              <a:rPr lang="cy" sz="1700" dirty="0">
                <a:latin typeface="Ubuntu"/>
              </a:rPr>
              <a:t>. </a:t>
            </a:r>
          </a:p>
          <a:p>
            <a:pPr marL="34290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y" sz="1700" dirty="0">
                <a:latin typeface="Ubuntu"/>
              </a:rPr>
              <a:t>Mae </a:t>
            </a:r>
            <a:r>
              <a:rPr lang="cy" sz="1700" dirty="0" err="1">
                <a:latin typeface="Ubuntu"/>
              </a:rPr>
              <a:t>llawer</a:t>
            </a:r>
            <a:r>
              <a:rPr lang="cy" sz="1700" dirty="0">
                <a:latin typeface="Ubuntu"/>
              </a:rPr>
              <a:t> o </a:t>
            </a:r>
            <a:r>
              <a:rPr lang="cy" sz="1700" dirty="0" err="1">
                <a:latin typeface="Ubuntu"/>
              </a:rPr>
              <a:t>bobl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meddwl</a:t>
            </a:r>
            <a:r>
              <a:rPr lang="cy" sz="1700" dirty="0">
                <a:latin typeface="Ubuntu"/>
              </a:rPr>
              <a:t> bod </a:t>
            </a:r>
            <a:r>
              <a:rPr lang="cy" sz="1700" dirty="0" err="1">
                <a:latin typeface="Ubuntu"/>
              </a:rPr>
              <a:t>ffactorau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fel</a:t>
            </a:r>
            <a:r>
              <a:rPr lang="cy" sz="1700" dirty="0">
                <a:latin typeface="Ubuntu"/>
              </a:rPr>
              <a:t> a </a:t>
            </a:r>
            <a:r>
              <a:rPr lang="cy" sz="1700" dirty="0" err="1">
                <a:latin typeface="Ubuntu"/>
              </a:rPr>
              <a:t>yw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eich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rhieni</a:t>
            </a:r>
            <a:r>
              <a:rPr lang="cy" sz="1700" dirty="0">
                <a:latin typeface="Ubuntu"/>
              </a:rPr>
              <a:t> neu </a:t>
            </a:r>
            <a:r>
              <a:rPr lang="cy" sz="1700" dirty="0" err="1">
                <a:latin typeface="Ubuntu"/>
              </a:rPr>
              <a:t>ffrindiau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agos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cael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effaith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llawer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mwy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na'i</a:t>
            </a:r>
            <a:r>
              <a:rPr lang="cy" sz="1700" dirty="0">
                <a:latin typeface="Ubuntu"/>
              </a:rPr>
              <a:t> weld </a:t>
            </a:r>
            <a:r>
              <a:rPr lang="cy" sz="1700" dirty="0" err="1">
                <a:latin typeface="Ubuntu"/>
              </a:rPr>
              <a:t>mewn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mannau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agored</a:t>
            </a:r>
            <a:r>
              <a:rPr lang="cy" sz="1700" dirty="0">
                <a:latin typeface="Ubuntu"/>
              </a:rPr>
              <a:t>.</a:t>
            </a:r>
          </a:p>
          <a:p>
            <a:pPr marL="34290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y" sz="1700" dirty="0">
                <a:latin typeface="Ubuntu"/>
              </a:rPr>
              <a:t>Mae </a:t>
            </a:r>
            <a:r>
              <a:rPr lang="cy" sz="1700" dirty="0" err="1">
                <a:latin typeface="Ubuntu"/>
              </a:rPr>
              <a:t>ymgyrchoedd</a:t>
            </a:r>
            <a:r>
              <a:rPr lang="cy" sz="1700" dirty="0">
                <a:latin typeface="Ubuntu"/>
              </a:rPr>
              <a:t> iechyd y </a:t>
            </a:r>
            <a:r>
              <a:rPr lang="cy" sz="1700" dirty="0" err="1">
                <a:latin typeface="Ubuntu"/>
              </a:rPr>
              <a:t>cyhoedd</a:t>
            </a:r>
            <a:r>
              <a:rPr lang="cy" sz="1700" dirty="0">
                <a:latin typeface="Ubuntu"/>
              </a:rPr>
              <a:t>, </a:t>
            </a:r>
            <a:r>
              <a:rPr lang="cy" sz="1700" dirty="0" err="1">
                <a:latin typeface="Ubuntu"/>
              </a:rPr>
              <a:t>gwersi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ysgol</a:t>
            </a:r>
            <a:r>
              <a:rPr lang="cy" sz="1700" dirty="0">
                <a:latin typeface="Ubuntu"/>
              </a:rPr>
              <a:t>, a </a:t>
            </a:r>
            <a:r>
              <a:rPr lang="cy" sz="1700" dirty="0" err="1">
                <a:latin typeface="Ubuntu"/>
              </a:rPr>
              <a:t>meddygon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siarad</a:t>
            </a:r>
            <a:r>
              <a:rPr lang="cy" sz="1700" dirty="0">
                <a:latin typeface="Ubuntu"/>
              </a:rPr>
              <a:t> â </a:t>
            </a:r>
            <a:r>
              <a:rPr lang="cy" sz="1700" dirty="0" err="1">
                <a:latin typeface="Ubuntu"/>
              </a:rPr>
              <a:t>phobl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ifanc</a:t>
            </a:r>
            <a:r>
              <a:rPr lang="cy" sz="1700" dirty="0">
                <a:latin typeface="Ubuntu"/>
              </a:rPr>
              <a:t> am </a:t>
            </a:r>
            <a:r>
              <a:rPr lang="cy" sz="1700" dirty="0" err="1">
                <a:latin typeface="Ubuntu"/>
              </a:rPr>
              <a:t>beryglon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llawer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mwy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effeithiol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na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cheisio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cuddio'r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ymddygiad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llwyr</a:t>
            </a:r>
            <a:r>
              <a:rPr lang="cy" sz="1700" dirty="0">
                <a:latin typeface="Ubuntu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FB1266-262F-1DEB-B345-E8663E1EA0B0}"/>
              </a:ext>
            </a:extLst>
          </p:cNvPr>
          <p:cNvSpPr txBox="1"/>
          <p:nvPr/>
        </p:nvSpPr>
        <p:spPr>
          <a:xfrm>
            <a:off x="7514585" y="1452913"/>
            <a:ext cx="2550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3600" b="1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Yn erbyn</a:t>
            </a:r>
            <a:endParaRPr lang="en-GB" sz="4400" b="1" dirty="0">
              <a:solidFill>
                <a:schemeClr val="accent1">
                  <a:lumMod val="75000"/>
                </a:schemeClr>
              </a:solidFill>
              <a:latin typeface="Ubuntu" panose="020B05040306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6FAD4F-7367-D612-A6A8-3FC389EDF358}"/>
              </a:ext>
            </a:extLst>
          </p:cNvPr>
          <p:cNvSpPr txBox="1"/>
          <p:nvPr/>
        </p:nvSpPr>
        <p:spPr>
          <a:xfrm>
            <a:off x="6096000" y="2099244"/>
            <a:ext cx="5758543" cy="4000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y" sz="1700" dirty="0" err="1">
                <a:latin typeface="Ubuntu"/>
                <a:ea typeface="Calibri"/>
                <a:cs typeface="Times New Roman"/>
              </a:rPr>
              <a:t>Mae'n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normaleiddio'r</a:t>
            </a:r>
            <a:r>
              <a:rPr lang="cy" sz="1700" dirty="0">
                <a:latin typeface="Ubuntu"/>
                <a:ea typeface="Calibri"/>
                <a:cs typeface="Times New Roman"/>
              </a:rPr>
              <a:t> </a:t>
            </a:r>
            <a:r>
              <a:rPr lang="cy" sz="1700" dirty="0" err="1">
                <a:latin typeface="Ubuntu"/>
                <a:ea typeface="Calibri"/>
                <a:cs typeface="Times New Roman"/>
              </a:rPr>
              <a:t>ymddygiad</a:t>
            </a:r>
            <a:r>
              <a:rPr lang="cy" sz="1700" dirty="0">
                <a:latin typeface="Ubuntu"/>
                <a:ea typeface="Calibri"/>
                <a:cs typeface="Times New Roman"/>
              </a:rPr>
              <a:t>. </a:t>
            </a:r>
            <a:r>
              <a:rPr lang="cy" sz="1700" dirty="0">
                <a:latin typeface="Ubuntu"/>
              </a:rPr>
              <a:t>Pan </a:t>
            </a:r>
            <a:r>
              <a:rPr lang="cy" sz="1700" dirty="0" err="1">
                <a:latin typeface="Ubuntu"/>
              </a:rPr>
              <a:t>fydd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pobl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gweld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eraill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eu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bywydau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beunyddiol</a:t>
            </a:r>
            <a:r>
              <a:rPr lang="cy" sz="1700" dirty="0">
                <a:latin typeface="Ubuntu"/>
              </a:rPr>
              <a:t>, </a:t>
            </a:r>
            <a:r>
              <a:rPr lang="cy" sz="1700" dirty="0" err="1">
                <a:latin typeface="Ubuntu"/>
              </a:rPr>
              <a:t>mae'n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gwneud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i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ymddangos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fel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gweithgaredd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cyffredin</a:t>
            </a:r>
            <a:r>
              <a:rPr lang="cy" sz="1700" dirty="0">
                <a:latin typeface="Ubuntu"/>
              </a:rPr>
              <a:t> a </a:t>
            </a:r>
            <a:r>
              <a:rPr lang="cy" sz="1700" dirty="0" err="1">
                <a:latin typeface="Ubuntu"/>
              </a:rPr>
              <a:t>derbyniol</a:t>
            </a:r>
            <a:r>
              <a:rPr lang="cy" sz="1700" dirty="0">
                <a:latin typeface="Ubuntu"/>
              </a:rPr>
              <a:t>.</a:t>
            </a:r>
            <a:endParaRPr lang="en-GB" sz="1700" dirty="0">
              <a:latin typeface="Ubuntu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y" sz="1700" dirty="0" err="1">
                <a:latin typeface="Ubuntu"/>
              </a:rPr>
              <a:t>Os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byddwch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chi'n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tyfu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i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fyny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gweld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oedolion</a:t>
            </a:r>
            <a:r>
              <a:rPr lang="cy" sz="1700" dirty="0">
                <a:latin typeface="Ubuntu"/>
              </a:rPr>
              <a:t> neu </a:t>
            </a:r>
            <a:r>
              <a:rPr lang="cy" sz="1700" dirty="0" err="1">
                <a:latin typeface="Ubuntu"/>
              </a:rPr>
              <a:t>bobl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ifanc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hŷn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gyhoeddus</a:t>
            </a:r>
            <a:r>
              <a:rPr lang="cy" sz="1700" dirty="0">
                <a:latin typeface="Ubuntu"/>
              </a:rPr>
              <a:t>, gall </a:t>
            </a:r>
            <a:r>
              <a:rPr lang="cy" sz="1700" dirty="0" err="1">
                <a:latin typeface="Ubuntu"/>
              </a:rPr>
              <a:t>greu</a:t>
            </a:r>
            <a:r>
              <a:rPr lang="cy" sz="1700" dirty="0">
                <a:latin typeface="Ubuntu"/>
              </a:rPr>
              <a:t> norm </a:t>
            </a:r>
            <a:r>
              <a:rPr lang="cy" sz="1700" dirty="0" err="1">
                <a:latin typeface="Ubuntu"/>
              </a:rPr>
              <a:t>gymdeithasol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lle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mae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i’w</a:t>
            </a:r>
            <a:r>
              <a:rPr lang="cy" sz="1700" dirty="0">
                <a:latin typeface="Ubuntu"/>
              </a:rPr>
              <a:t> weld "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rhywbeth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mae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pobl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ei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wneud</a:t>
            </a:r>
            <a:r>
              <a:rPr lang="cy" sz="1700" dirty="0">
                <a:latin typeface="Ubuntu"/>
              </a:rPr>
              <a:t>".</a:t>
            </a:r>
          </a:p>
          <a:p>
            <a:pPr marL="34290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y" sz="1700" dirty="0">
                <a:latin typeface="Ubuntu"/>
              </a:rPr>
              <a:t>Gellir </a:t>
            </a:r>
            <a:r>
              <a:rPr lang="cy" sz="1700" dirty="0" err="1">
                <a:latin typeface="Ubuntu"/>
              </a:rPr>
              <a:t>defnyddio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i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gyfleu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delwedd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benodol</a:t>
            </a:r>
            <a:r>
              <a:rPr lang="cy" sz="1700" dirty="0">
                <a:latin typeface="Ubuntu"/>
              </a:rPr>
              <a:t>, </a:t>
            </a:r>
            <a:r>
              <a:rPr lang="cy" sz="1700" dirty="0" err="1">
                <a:latin typeface="Ubuntu"/>
              </a:rPr>
              <a:t>fel</a:t>
            </a:r>
            <a:r>
              <a:rPr lang="cy" sz="1700" dirty="0">
                <a:latin typeface="Ubuntu"/>
              </a:rPr>
              <a:t> bod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wrthryfelgar</a:t>
            </a:r>
            <a:r>
              <a:rPr lang="cy" sz="1700" dirty="0">
                <a:latin typeface="Ubuntu"/>
              </a:rPr>
              <a:t>,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galed</a:t>
            </a:r>
            <a:r>
              <a:rPr lang="cy" sz="1700" dirty="0">
                <a:latin typeface="Ubuntu"/>
              </a:rPr>
              <a:t>, </a:t>
            </a:r>
            <a:r>
              <a:rPr lang="cy" sz="1700" dirty="0" err="1">
                <a:latin typeface="Ubuntu"/>
              </a:rPr>
              <a:t>neu'n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annibynnol</a:t>
            </a:r>
            <a:r>
              <a:rPr lang="cy" sz="1700" dirty="0">
                <a:latin typeface="Ubuntu"/>
              </a:rPr>
              <a:t>.</a:t>
            </a:r>
            <a:endParaRPr lang="en-GB" sz="1700" dirty="0">
              <a:latin typeface="Ubuntu" panose="020B0504030602030204" pitchFamily="34" charset="0"/>
            </a:endParaRPr>
          </a:p>
          <a:p>
            <a:pPr marL="342900" indent="-342900" rtl="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y" sz="1700" dirty="0" err="1">
                <a:latin typeface="Ubuntu"/>
              </a:rPr>
              <a:t>Os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ydych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chi'n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rhywun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nad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yw'n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ond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eich</a:t>
            </a:r>
            <a:r>
              <a:rPr lang="cy" sz="1700" dirty="0">
                <a:latin typeface="Ubuntu"/>
              </a:rPr>
              <a:t> bod </a:t>
            </a:r>
            <a:r>
              <a:rPr lang="cy" sz="1700" dirty="0" err="1">
                <a:latin typeface="Ubuntu"/>
              </a:rPr>
              <a:t>yn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gweld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grŵp</a:t>
            </a:r>
            <a:r>
              <a:rPr lang="cy" sz="1700" dirty="0">
                <a:latin typeface="Ubuntu"/>
              </a:rPr>
              <a:t> o </a:t>
            </a:r>
            <a:r>
              <a:rPr lang="cy" sz="1700" dirty="0" err="1">
                <a:latin typeface="Ubuntu"/>
              </a:rPr>
              <a:t>ffrindiau'n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ysmygu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mewn</a:t>
            </a:r>
            <a:r>
              <a:rPr lang="cy" sz="1700" dirty="0">
                <a:latin typeface="Ubuntu"/>
              </a:rPr>
              <a:t> parc, </a:t>
            </a:r>
            <a:r>
              <a:rPr lang="cy" sz="1700" dirty="0" err="1">
                <a:latin typeface="Ubuntu"/>
              </a:rPr>
              <a:t>mae'n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hawdd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i</a:t>
            </a:r>
            <a:r>
              <a:rPr lang="cy" sz="1700" dirty="0">
                <a:latin typeface="Ubuntu"/>
              </a:rPr>
              <a:t> chi </a:t>
            </a:r>
            <a:r>
              <a:rPr lang="cy" sz="1700" dirty="0" err="1">
                <a:latin typeface="Ubuntu"/>
              </a:rPr>
              <a:t>roi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cynnig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arni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oherwydd</a:t>
            </a:r>
            <a:r>
              <a:rPr lang="cy" sz="1700" dirty="0">
                <a:latin typeface="Ubuntu"/>
              </a:rPr>
              <a:t> bod y </a:t>
            </a:r>
            <a:r>
              <a:rPr lang="cy" sz="1700" dirty="0" err="1">
                <a:latin typeface="Ubuntu"/>
              </a:rPr>
              <a:t>sigaréts</a:t>
            </a:r>
            <a:r>
              <a:rPr lang="cy" sz="1700" dirty="0">
                <a:latin typeface="Ubuntu"/>
              </a:rPr>
              <a:t> </a:t>
            </a:r>
            <a:r>
              <a:rPr lang="cy" sz="1700" dirty="0" err="1">
                <a:latin typeface="Ubuntu"/>
              </a:rPr>
              <a:t>yno</a:t>
            </a:r>
            <a:r>
              <a:rPr lang="cy" sz="1700" dirty="0">
                <a:latin typeface="Ubuntu"/>
              </a:rPr>
              <a:t>.</a:t>
            </a:r>
            <a:r>
              <a:rPr lang="cy" dirty="0">
                <a:latin typeface="Ubuntu"/>
              </a:rPr>
              <a:t> </a:t>
            </a:r>
            <a:endParaRPr lang="en-GB" dirty="0">
              <a:latin typeface="Ubuntu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F5030CBC-0491-B819-A443-26A993F5C593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812652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03866BA-957E-B8AA-D2ED-29464CD5EA14}"/>
              </a:ext>
            </a:extLst>
          </p:cNvPr>
          <p:cNvSpPr txBox="1"/>
          <p:nvPr/>
        </p:nvSpPr>
        <p:spPr>
          <a:xfrm>
            <a:off x="807561" y="920621"/>
            <a:ext cx="10576878" cy="483209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rtl="0"/>
            <a:r>
              <a:rPr lang="cy" sz="2000" b="1">
                <a:solidFill>
                  <a:schemeClr val="tx2"/>
                </a:solidFill>
                <a:latin typeface="Ubuntu"/>
                <a:cs typeface="Calibri"/>
              </a:rPr>
              <a:t> Awgrymiadau dysgu posibl pellach</a:t>
            </a:r>
            <a:endParaRPr lang="en-US" sz="2000" b="1" dirty="0">
              <a:solidFill>
                <a:schemeClr val="tx2"/>
              </a:solidFill>
              <a:latin typeface="Ubuntu"/>
              <a:ea typeface="+mn-lt"/>
              <a:cs typeface="+mn-lt"/>
            </a:endParaRPr>
          </a:p>
          <a:p>
            <a:pPr rtl="0"/>
            <a:endParaRPr lang="en-US" b="1" dirty="0">
              <a:latin typeface="Ubuntu"/>
            </a:endParaRPr>
          </a:p>
          <a:p>
            <a:pPr rtl="0"/>
            <a:r>
              <a:rPr lang="cy" b="1">
                <a:latin typeface="Ubuntu"/>
              </a:rPr>
              <a:t>Dadansoddi Dylanwad y Cyfryngau</a:t>
            </a:r>
            <a:endParaRPr lang="en-US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Mae dysgwyr yn archwilio enghreifftiau o ffilmiau, teledu, gemau a’r cyfryngau cymdeithasol lle mae ysmygu neu fepio’n ymddangos.</a:t>
            </a:r>
            <a:endParaRPr lang="en-US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Tasg: </a:t>
            </a:r>
            <a:r>
              <a:rPr lang="cy" i="1">
                <a:latin typeface="Ubuntu"/>
                <a:ea typeface="+mn-lt"/>
                <a:cs typeface="+mn-lt"/>
              </a:rPr>
              <a:t>Nodwch dechnegau a ddefnyddir i wneud i ymddygiadau edrych yn ddeniadol neu'n normal.</a:t>
            </a:r>
            <a:endParaRPr lang="en-US" i="1" dirty="0">
              <a:latin typeface="Ubuntu"/>
              <a:ea typeface="Calibri"/>
              <a:cs typeface="Calibri"/>
            </a:endParaRPr>
          </a:p>
          <a:p>
            <a:pPr marL="285750" indent="-285750" rtl="0">
              <a:buFont typeface="Arial"/>
              <a:buChar char="•"/>
            </a:pPr>
            <a:endParaRPr lang="en-US" i="1" dirty="0">
              <a:latin typeface="Ubuntu"/>
              <a:ea typeface="Calibri"/>
              <a:cs typeface="Calibri"/>
            </a:endParaRPr>
          </a:p>
          <a:p>
            <a:pPr rtl="0"/>
            <a:r>
              <a:rPr lang="cy" b="1">
                <a:latin typeface="Ubuntu"/>
              </a:rPr>
              <a:t>Negeseuon Cudd mewn Hysbysebu</a:t>
            </a:r>
            <a:endParaRPr lang="en-US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Adolygwch hysbysebion sigaréts hanesyddol a marchnata modern arddull dylanwadwyr.</a:t>
            </a:r>
            <a:endParaRPr lang="en-US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Trafodwch: </a:t>
            </a:r>
            <a:r>
              <a:rPr lang="cy" i="1">
                <a:latin typeface="Ubuntu"/>
                <a:ea typeface="+mn-lt"/>
                <a:cs typeface="+mn-lt"/>
              </a:rPr>
              <a:t>Pa reolau sydd heddiw? Pam wnaethon nhw newid?</a:t>
            </a:r>
            <a:endParaRPr lang="en-US" i="1" dirty="0">
              <a:latin typeface="Ubuntu"/>
              <a:ea typeface="Calibri"/>
              <a:cs typeface="Calibri"/>
            </a:endParaRPr>
          </a:p>
          <a:p>
            <a:pPr marL="285750" indent="-285750" rtl="0">
              <a:buFont typeface="Arial"/>
              <a:buChar char="•"/>
            </a:pPr>
            <a:endParaRPr lang="en-US" i="1" dirty="0">
              <a:latin typeface="Ubuntu"/>
              <a:ea typeface="Calibri"/>
              <a:cs typeface="Calibri"/>
            </a:endParaRPr>
          </a:p>
          <a:p>
            <a:pPr rtl="0"/>
            <a:r>
              <a:rPr lang="cy" b="1">
                <a:latin typeface="Ubuntu"/>
              </a:rPr>
              <a:t>Senarios Chwarae Rôl Pwysau gan Gyfoedion</a:t>
            </a:r>
            <a:endParaRPr lang="en-US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Mae disgyblion yn ymarfer dweud na, cefnogi eraill, neu ofyn cwestiynau i herio dylanwad cyfoedion.</a:t>
            </a:r>
            <a:endParaRPr lang="en-US" dirty="0">
              <a:latin typeface="Ubuntu"/>
              <a:ea typeface="Calibri" panose="020F0502020204030204"/>
              <a:cs typeface="Calibri" panose="020F0502020204030204"/>
            </a:endParaRPr>
          </a:p>
          <a:p>
            <a:pPr marL="285750" indent="-285750" rtl="0">
              <a:buFont typeface="Arial"/>
              <a:buChar char="•"/>
            </a:pPr>
            <a:endParaRPr lang="en-US" dirty="0">
              <a:latin typeface="Ubuntu"/>
              <a:ea typeface="Calibri" panose="020F0502020204030204"/>
              <a:cs typeface="Calibri" panose="020F0502020204030204"/>
            </a:endParaRPr>
          </a:p>
          <a:p>
            <a:pPr rtl="0"/>
            <a:r>
              <a:rPr lang="cy" b="1">
                <a:latin typeface="Ubuntu"/>
              </a:rPr>
              <a:t>Ymchwilio i Ddata Ysmygu/Fepio Lleol</a:t>
            </a:r>
            <a:endParaRPr lang="en-US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Defnyddiwch ddata awdurdodau lleol Cymru neu Iechyd Cyhoeddus Cymru i archwilio tueddiadau.</a:t>
            </a:r>
            <a:endParaRPr lang="en-US" dirty="0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endParaRPr lang="en-US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72334520-21AC-DCB4-1429-29B698759303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33820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77FCE2B-30E9-1965-E941-5E3AD120726E}"/>
              </a:ext>
            </a:extLst>
          </p:cNvPr>
          <p:cNvSpPr txBox="1">
            <a:spLocks/>
          </p:cNvSpPr>
          <p:nvPr/>
        </p:nvSpPr>
        <p:spPr>
          <a:xfrm>
            <a:off x="571571" y="1249196"/>
            <a:ext cx="10916594" cy="4293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2400" b="1" dirty="0">
                <a:latin typeface="Ubuntu"/>
                <a:ea typeface="Calibri"/>
                <a:cs typeface="Calibri"/>
              </a:rPr>
              <a:t>Gellir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cael</a:t>
            </a:r>
            <a:r>
              <a:rPr lang="cy" sz="2400" b="1" dirty="0">
                <a:latin typeface="Ubuntu"/>
                <a:ea typeface="Calibri"/>
                <a:cs typeface="Calibri"/>
              </a:rPr>
              <a:t>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cyngor</a:t>
            </a:r>
            <a:r>
              <a:rPr lang="cy" sz="2400" b="1" dirty="0">
                <a:latin typeface="Ubuntu"/>
                <a:ea typeface="Calibri"/>
                <a:cs typeface="Calibri"/>
              </a:rPr>
              <a:t> a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chymorth</a:t>
            </a:r>
            <a:r>
              <a:rPr lang="cy" sz="2400" b="1" dirty="0">
                <a:latin typeface="Ubuntu"/>
                <a:ea typeface="Calibri"/>
                <a:cs typeface="Calibri"/>
              </a:rPr>
              <a:t>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yma</a:t>
            </a:r>
            <a:r>
              <a:rPr lang="cy" sz="2400" b="1" dirty="0">
                <a:latin typeface="Ubuntu"/>
                <a:ea typeface="Calibri"/>
                <a:cs typeface="Calibri"/>
              </a:rPr>
              <a:t>:</a:t>
            </a:r>
            <a:endParaRPr lang="en-US" b="1">
              <a:ea typeface="Calibri"/>
              <a:cs typeface="Calibri"/>
            </a:endParaRPr>
          </a:p>
          <a:p>
            <a:pPr rtl="0"/>
            <a:endParaRPr lang="en-GB" sz="2400" dirty="0">
              <a:latin typeface="Ubuntu"/>
              <a:ea typeface="Calibri"/>
              <a:cs typeface="Calibri"/>
            </a:endParaRPr>
          </a:p>
          <a:p>
            <a:pPr rtl="0"/>
            <a:r>
              <a:rPr lang="cy" sz="2400" dirty="0" err="1">
                <a:latin typeface="Ubuntu"/>
                <a:ea typeface="Calibri"/>
                <a:cs typeface="Calibri"/>
              </a:rPr>
              <a:t>Gwasanaethau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Nyrsio</a:t>
            </a:r>
            <a:r>
              <a:rPr lang="cy" sz="2400" dirty="0">
                <a:latin typeface="Ubuntu"/>
                <a:ea typeface="Calibri"/>
                <a:cs typeface="Calibri"/>
              </a:rPr>
              <a:t> Ysgol: Pan </a:t>
            </a:r>
            <a:r>
              <a:rPr lang="cy" sz="2400" dirty="0" err="1">
                <a:latin typeface="Ubuntu"/>
                <a:ea typeface="Calibri"/>
                <a:cs typeface="Calibri"/>
              </a:rPr>
              <a:t>fo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sesiynau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galw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heibio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ar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gael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yn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eich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ysgol</a:t>
            </a:r>
            <a:r>
              <a:rPr lang="cy" sz="2400" dirty="0">
                <a:latin typeface="Ubuntu"/>
                <a:ea typeface="Calibri"/>
                <a:cs typeface="Calibri"/>
              </a:rPr>
              <a:t>, </a:t>
            </a:r>
            <a:r>
              <a:rPr lang="cy" sz="2400" dirty="0" err="1">
                <a:latin typeface="Ubuntu"/>
                <a:ea typeface="Calibri"/>
                <a:cs typeface="Calibri"/>
              </a:rPr>
              <a:t>mae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nyrsys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ysgol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yn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gallu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rhoi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cyngor</a:t>
            </a:r>
            <a:r>
              <a:rPr lang="cy" sz="2400" dirty="0">
                <a:latin typeface="Ubuntu"/>
                <a:ea typeface="Calibri"/>
                <a:cs typeface="Calibri"/>
              </a:rPr>
              <a:t> a </a:t>
            </a:r>
            <a:r>
              <a:rPr lang="cy" sz="2400" dirty="0" err="1">
                <a:latin typeface="Ubuntu"/>
                <a:ea typeface="Calibri"/>
                <a:cs typeface="Calibri"/>
              </a:rPr>
              <a:t>chymorth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ddysgwyr</a:t>
            </a:r>
            <a:r>
              <a:rPr lang="cy" sz="2400" dirty="0">
                <a:latin typeface="Ubuntu"/>
                <a:ea typeface="Calibri"/>
                <a:cs typeface="Calibri"/>
              </a:rPr>
              <a:t>. </a:t>
            </a:r>
            <a:endParaRPr lang="en-GB" sz="2400" dirty="0"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 err="1">
                <a:latin typeface="Ubuntu"/>
                <a:ea typeface="Calibri"/>
                <a:cs typeface="Calibri"/>
              </a:rPr>
              <a:t>Helpa</a:t>
            </a:r>
            <a:r>
              <a:rPr lang="cy" sz="2400" dirty="0">
                <a:latin typeface="Ubuntu"/>
                <a:ea typeface="Calibri"/>
                <a:cs typeface="Calibri"/>
              </a:rPr>
              <a:t> Fi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Stopio</a:t>
            </a:r>
            <a:r>
              <a:rPr lang="cy" sz="2400" dirty="0">
                <a:latin typeface="Ubuntu"/>
                <a:ea typeface="Calibri"/>
                <a:cs typeface="Calibri"/>
              </a:rPr>
              <a:t>: Gall </a:t>
            </a:r>
            <a:r>
              <a:rPr lang="cy" sz="2400" dirty="0" err="1">
                <a:latin typeface="Ubuntu"/>
                <a:ea typeface="Calibri"/>
                <a:cs typeface="Calibri"/>
              </a:rPr>
              <a:t>ysmygwyr</a:t>
            </a:r>
            <a:r>
              <a:rPr lang="cy" sz="2400" dirty="0">
                <a:latin typeface="Ubuntu"/>
                <a:ea typeface="Calibri"/>
                <a:cs typeface="Calibri"/>
              </a:rPr>
              <a:t> a </a:t>
            </a:r>
            <a:r>
              <a:rPr lang="cy" sz="2400" dirty="0" err="1">
                <a:latin typeface="Ubuntu"/>
                <a:ea typeface="Calibri"/>
                <a:cs typeface="Calibri"/>
              </a:rPr>
              <a:t>defnyddwyr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fepiau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sydd</a:t>
            </a:r>
            <a:r>
              <a:rPr lang="cy" sz="2400" dirty="0">
                <a:latin typeface="Ubuntu"/>
                <a:ea typeface="Calibri"/>
                <a:cs typeface="Calibri"/>
              </a:rPr>
              <a:t> am </a:t>
            </a:r>
            <a:r>
              <a:rPr lang="cy" sz="2400" dirty="0" err="1">
                <a:latin typeface="Ubuntu"/>
                <a:ea typeface="Calibri"/>
                <a:cs typeface="Calibri"/>
              </a:rPr>
              <a:t>roi'r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gorau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iddi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gael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cyngor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dwyieithog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arbenigol</a:t>
            </a:r>
            <a:r>
              <a:rPr lang="cy" sz="2400" dirty="0">
                <a:latin typeface="Ubuntu"/>
                <a:ea typeface="Calibri"/>
                <a:cs typeface="Calibri"/>
              </a:rPr>
              <a:t> am </a:t>
            </a:r>
            <a:r>
              <a:rPr lang="cy" sz="2400" dirty="0" err="1">
                <a:latin typeface="Ubuntu"/>
                <a:ea typeface="Calibri"/>
                <a:cs typeface="Calibri"/>
              </a:rPr>
              <a:t>ddim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gan</a:t>
            </a:r>
            <a:r>
              <a:rPr lang="cy" sz="2400" dirty="0">
                <a:latin typeface="Ubuntu"/>
                <a:ea typeface="Calibri"/>
                <a:cs typeface="Calibri"/>
              </a:rPr>
              <a:t> y GIG. </a:t>
            </a:r>
            <a:r>
              <a:rPr lang="cy" sz="2400" dirty="0" err="1">
                <a:latin typeface="Ubuntu"/>
                <a:ea typeface="Calibri"/>
                <a:cs typeface="Calibri"/>
              </a:rPr>
              <a:t>Ffoniwch</a:t>
            </a:r>
            <a:r>
              <a:rPr lang="cy" sz="2400" dirty="0">
                <a:latin typeface="Ubuntu"/>
                <a:ea typeface="Calibri"/>
                <a:cs typeface="Calibri"/>
              </a:rPr>
              <a:t> 0800 085 2219, </a:t>
            </a:r>
            <a:r>
              <a:rPr lang="cy" sz="2400" dirty="0" err="1">
                <a:latin typeface="Ubuntu"/>
                <a:ea typeface="Calibri"/>
                <a:cs typeface="Calibri"/>
              </a:rPr>
              <a:t>tecstiwch</a:t>
            </a:r>
            <a:r>
              <a:rPr lang="cy" sz="2400" dirty="0">
                <a:latin typeface="Ubuntu"/>
                <a:ea typeface="Calibri"/>
                <a:cs typeface="Calibri"/>
              </a:rPr>
              <a:t> HMQ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80818 neu </a:t>
            </a:r>
            <a:r>
              <a:rPr lang="cy" sz="2400" dirty="0" err="1">
                <a:latin typeface="Ubuntu"/>
                <a:ea typeface="Calibri"/>
                <a:cs typeface="Calibri"/>
              </a:rPr>
              <a:t>ewch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en-US" sz="2400" dirty="0">
                <a:latin typeface="Ubuntu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Hafan - Helpa Fi i Stopio</a:t>
            </a:r>
            <a:endParaRPr lang="en-US" sz="2400">
              <a:latin typeface="Ubuntu"/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>
                <a:latin typeface="Ubuntu"/>
                <a:ea typeface="Calibri"/>
                <a:cs typeface="Calibri"/>
              </a:rPr>
              <a:t>DAN 24/7: </a:t>
            </a:r>
            <a:r>
              <a:rPr lang="cy" sz="2400" dirty="0" err="1">
                <a:latin typeface="Ubuntu"/>
                <a:ea typeface="Calibri"/>
                <a:cs typeface="Calibri"/>
              </a:rPr>
              <a:t>Llinell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gymorth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ddwyieithog</a:t>
            </a:r>
            <a:r>
              <a:rPr lang="cy" sz="2400" dirty="0">
                <a:latin typeface="Ubuntu"/>
                <a:ea typeface="Calibri"/>
                <a:cs typeface="Calibri"/>
              </a:rPr>
              <a:t> am </a:t>
            </a:r>
            <a:r>
              <a:rPr lang="cy" sz="2400" dirty="0" err="1">
                <a:latin typeface="Ubuntu"/>
                <a:ea typeface="Calibri"/>
                <a:cs typeface="Calibri"/>
              </a:rPr>
              <a:t>ddim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unrhyw</a:t>
            </a:r>
            <a:r>
              <a:rPr lang="cy" sz="2400" dirty="0">
                <a:latin typeface="Ubuntu"/>
                <a:ea typeface="Calibri"/>
                <a:cs typeface="Calibri"/>
              </a:rPr>
              <a:t> un </a:t>
            </a:r>
            <a:r>
              <a:rPr lang="cy" sz="2400" dirty="0" err="1">
                <a:latin typeface="Ubuntu"/>
                <a:ea typeface="Calibri"/>
                <a:cs typeface="Calibri"/>
              </a:rPr>
              <a:t>yng</a:t>
            </a:r>
            <a:r>
              <a:rPr lang="cy" sz="2400" dirty="0">
                <a:latin typeface="Ubuntu"/>
                <a:ea typeface="Calibri"/>
                <a:cs typeface="Calibri"/>
              </a:rPr>
              <a:t> Nghymru </a:t>
            </a:r>
            <a:r>
              <a:rPr lang="cy" sz="2400" dirty="0" err="1">
                <a:latin typeface="Ubuntu"/>
                <a:ea typeface="Calibri"/>
                <a:cs typeface="Calibri"/>
              </a:rPr>
              <a:t>sydd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eisiau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rhagor</a:t>
            </a:r>
            <a:r>
              <a:rPr lang="cy" sz="2400" dirty="0">
                <a:latin typeface="Ubuntu"/>
                <a:ea typeface="Calibri"/>
                <a:cs typeface="Calibri"/>
              </a:rPr>
              <a:t> o </a:t>
            </a:r>
            <a:r>
              <a:rPr lang="cy" sz="2400" dirty="0" err="1">
                <a:latin typeface="Ubuntu"/>
                <a:ea typeface="Calibri"/>
                <a:cs typeface="Calibri"/>
              </a:rPr>
              <a:t>wybodaeth</a:t>
            </a:r>
            <a:r>
              <a:rPr lang="cy" sz="2400" dirty="0">
                <a:latin typeface="Ubuntu"/>
                <a:ea typeface="Calibri"/>
                <a:cs typeface="Calibri"/>
              </a:rPr>
              <a:t> a/neu </a:t>
            </a:r>
            <a:r>
              <a:rPr lang="cy" sz="2400" dirty="0" err="1">
                <a:latin typeface="Ubuntu"/>
                <a:ea typeface="Calibri"/>
                <a:cs typeface="Calibri"/>
              </a:rPr>
              <a:t>gymorth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yn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ymwneud</a:t>
            </a:r>
            <a:r>
              <a:rPr lang="cy" sz="2400" dirty="0">
                <a:latin typeface="Ubuntu"/>
                <a:ea typeface="Calibri"/>
                <a:cs typeface="Calibri"/>
              </a:rPr>
              <a:t> â </a:t>
            </a:r>
            <a:r>
              <a:rPr lang="cy" sz="2400" dirty="0" err="1">
                <a:latin typeface="Ubuntu"/>
                <a:ea typeface="Calibri"/>
                <a:cs typeface="Calibri"/>
              </a:rPr>
              <a:t>chyffuriau</a:t>
            </a:r>
            <a:r>
              <a:rPr lang="cy" sz="2400" dirty="0">
                <a:latin typeface="Ubuntu"/>
                <a:ea typeface="Calibri"/>
                <a:cs typeface="Calibri"/>
              </a:rPr>
              <a:t> ac/neu alcohol. </a:t>
            </a:r>
            <a:r>
              <a:rPr lang="cy" sz="2400" dirty="0" err="1">
                <a:latin typeface="Ubuntu"/>
                <a:ea typeface="Calibri"/>
                <a:cs typeface="Calibri"/>
              </a:rPr>
              <a:t>Ffoniwch</a:t>
            </a:r>
            <a:r>
              <a:rPr lang="cy" sz="2400" dirty="0">
                <a:latin typeface="Ubuntu"/>
                <a:ea typeface="Calibri"/>
                <a:cs typeface="Calibri"/>
              </a:rPr>
              <a:t> 0808 808 2234, </a:t>
            </a:r>
            <a:r>
              <a:rPr lang="cy" sz="2400" dirty="0" err="1">
                <a:latin typeface="Ubuntu"/>
                <a:ea typeface="Calibri"/>
                <a:cs typeface="Calibri"/>
              </a:rPr>
              <a:t>tecstiwch</a:t>
            </a:r>
            <a:r>
              <a:rPr lang="cy" sz="2400" dirty="0">
                <a:latin typeface="Ubuntu"/>
                <a:ea typeface="Calibri"/>
                <a:cs typeface="Calibri"/>
              </a:rPr>
              <a:t> DAN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81066 neu </a:t>
            </a:r>
            <a:r>
              <a:rPr lang="cy" sz="2400" dirty="0" err="1">
                <a:latin typeface="Ubuntu"/>
                <a:ea typeface="Calibri"/>
                <a:cs typeface="Calibri"/>
              </a:rPr>
              <a:t>ewch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en-US" sz="2400" dirty="0">
                <a:latin typeface="Ubuntu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 247 – Llinnell Gymorth Cyffuriau ac Alcohol Cymru</a:t>
            </a:r>
          </a:p>
        </p:txBody>
      </p:sp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EDC4FDB-183B-D9FC-60DF-387DF8FAB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696" y="153698"/>
            <a:ext cx="1908464" cy="1867767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5BD822D3-2B8F-B213-5678-767AA46422E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22768600"/>
      </p:ext>
    </p:extLst>
  </p:cSld>
  <p:clrMapOvr>
    <a:masterClrMapping/>
  </p:clrMapOvr>
</p:sld>
</file>

<file path=ppt/theme/theme1.xml><?xml version="1.0" encoding="utf-8"?>
<a:theme xmlns:a="http://schemas.openxmlformats.org/drawingml/2006/main" name="PHW - Master Deck - Green">
  <a:themeElements>
    <a:clrScheme name="PHW - Health &amp; Wellbeing Resources">
      <a:dk1>
        <a:srgbClr val="000000"/>
      </a:dk1>
      <a:lt1>
        <a:srgbClr val="FFFFFF"/>
      </a:lt1>
      <a:dk2>
        <a:srgbClr val="285087"/>
      </a:dk2>
      <a:lt2>
        <a:srgbClr val="E8E8E8"/>
      </a:lt2>
      <a:accent1>
        <a:srgbClr val="15518B"/>
      </a:accent1>
      <a:accent2>
        <a:srgbClr val="24FFC0"/>
      </a:accent2>
      <a:accent3>
        <a:srgbClr val="E8FF3E"/>
      </a:accent3>
      <a:accent4>
        <a:srgbClr val="FF5D0C"/>
      </a:accent4>
      <a:accent5>
        <a:srgbClr val="C288FF"/>
      </a:accent5>
      <a:accent6>
        <a:srgbClr val="E0E0E0"/>
      </a:accent6>
      <a:hlink>
        <a:srgbClr val="E8FF3E"/>
      </a:hlink>
      <a:folHlink>
        <a:srgbClr val="24FF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d7921a-042b-4eb0-b7a0-a3fc5587e9ac">
      <Terms xmlns="http://schemas.microsoft.com/office/infopath/2007/PartnerControls"/>
    </lcf76f155ced4ddcb4097134ff3c332f>
    <TaxCatchAll xmlns="d6550f9a-f14e-418b-a53a-e888529f43a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A6F83751BC542A98DC5A0AC630D3D" ma:contentTypeVersion="15" ma:contentTypeDescription="Create a new document." ma:contentTypeScope="" ma:versionID="196b9e01c9c66793c24b53ebaebe0b41">
  <xsd:schema xmlns:xsd="http://www.w3.org/2001/XMLSchema" xmlns:xs="http://www.w3.org/2001/XMLSchema" xmlns:p="http://schemas.microsoft.com/office/2006/metadata/properties" xmlns:ns2="bbd7921a-042b-4eb0-b7a0-a3fc5587e9ac" xmlns:ns3="d6550f9a-f14e-418b-a53a-e888529f43ac" targetNamespace="http://schemas.microsoft.com/office/2006/metadata/properties" ma:root="true" ma:fieldsID="5b5aff93ad5912248a6a26172dd04027" ns2:_="" ns3:_="">
    <xsd:import namespace="bbd7921a-042b-4eb0-b7a0-a3fc5587e9ac"/>
    <xsd:import namespace="d6550f9a-f14e-418b-a53a-e888529f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7921a-042b-4eb0-b7a0-a3fc5587e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50f9a-f14e-418b-a53a-e888529f4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3ce685-6bcb-45ae-998a-d25e5acaad24}" ma:internalName="TaxCatchAll" ma:showField="CatchAllData" ma:web="d6550f9a-f14e-418b-a53a-e888529f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C887AD-F699-4BAC-A2F2-71BA570DA6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39ABE9-D76A-4687-AB72-03C3AAE03A52}">
  <ds:schemaRefs>
    <ds:schemaRef ds:uri="1371cf2b-a7fc-4369-aa35-cbfbf200dd64"/>
    <ds:schemaRef ds:uri="5a69ffab-4136-4b66-a00e-5dffdbe6cbba"/>
    <ds:schemaRef ds:uri="d6550f9a-f14e-418b-a53a-e888529f43ac"/>
    <ds:schemaRef ds:uri="http://schemas.microsoft.com/office/2006/metadata/properties"/>
    <ds:schemaRef ds:uri="http://schemas.microsoft.com/office/infopath/2007/PartnerControls"/>
    <ds:schemaRef ds:uri="bbd7921a-042b-4eb0-b7a0-a3fc5587e9ac"/>
    <ds:schemaRef ds:uri="0f48412d-ddfc-4aa8-a215-3f71bcac9f89"/>
    <ds:schemaRef ds:uri="b13e4bc7-c5cb-421c-81ff-b3dfe25311ab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F4C7D202-E41D-4123-858C-17E5A3FFE4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d7921a-042b-4eb0-b7a0-a3fc5587e9ac"/>
    <ds:schemaRef ds:uri="d6550f9a-f14e-418b-a53a-e888529f43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1185</Words>
  <Application>Microsoft Office PowerPoint</Application>
  <PresentationFormat>Widescreen</PresentationFormat>
  <Paragraphs>80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PHW - Master Deck - Green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lastModifiedBy>Sophie Flood (Public Health Wales - Matrix House)</cp:lastModifiedBy>
  <cp:revision>426</cp:revision>
  <dcterms:created xsi:type="dcterms:W3CDTF">2024-01-29T16:09:21Z</dcterms:created>
  <dcterms:modified xsi:type="dcterms:W3CDTF">2026-09-16T13:10:26Z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0x0101008A6A6F83751BC542A98DC5A0AC630D3D</vt:lpwstr>
  </property>
  <property fmtid="{D5CDD505-2E9C-101B-9397-08002B2CF9AE}" pid="3" name="MediaServiceImageTags">
    <vt:lpwstr/>
  </property>
</Properties>
</file>