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 id="2147483704" r:id="rId5"/>
  </p:sldMasterIdLst>
  <p:notesMasterIdLst>
    <p:notesMasterId r:id="rId15"/>
  </p:notesMasterIdLst>
  <p:sldIdLst>
    <p:sldId id="298" r:id="rId6"/>
    <p:sldId id="275" r:id="rId7"/>
    <p:sldId id="281" r:id="rId8"/>
    <p:sldId id="300" r:id="rId9"/>
    <p:sldId id="301" r:id="rId10"/>
    <p:sldId id="257" r:id="rId11"/>
    <p:sldId id="292" r:id="rId12"/>
    <p:sldId id="293" r:id="rId13"/>
    <p:sldId id="29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962B06-79D3-4634-3738-D4FB73426C13}" name="Emily van de Venter (Public Health Wales - No. 2 Capital Quarter)" initials="EQ" userId="S::emily.vandeventer@wales.nhs.uk::c3ee82f5-72f1-4d25-b87c-32c11ca79278" providerId="AD"/>
  <p188:author id="{D267B11F-970E-24C6-E2A5-5502D013E9F2}" name="Lucy Jayne (Public Health Wales - No. 2 Capital Quarter)" initials="LQ" userId="S::lucy.jayne@wales.nhs.uk::7eb58db9-16aa-42b3-9796-7f97c022edec" providerId="AD"/>
  <p188:author id="{F95C8337-EE5E-75FD-1769-61102AA6FA7A}" name="Mary-Ann McKibben (Public Health Wales - No. 2 Capital Quarter)" initials="MQ" userId="S::mary-ann.mckibben@wales.nhs.uk::35459770-b51a-4e1a-abfa-0a28574af725" providerId="AD"/>
  <p188:author id="{9CEF4D41-7E19-87B1-FCC0-3FB9C95F00ED}" name="Grace Lawson (Public Health Wales - No. 2 Capital Quarter)" initials="GQ" userId="S::grace.lawson@wales.nhs.uk::88c6baf7-06f7-4e16-85cb-71260126bd16" providerId="AD"/>
  <p188:author id="{9790A088-8B12-CC17-EF6E-C8B35853A029}" name="Amy Davies (Public Health Wales - Matrix House)" initials="AH" userId="S::amy.davies8@wales.nhs.uk::d74f735d-d47c-4db5-a27a-af25ef95d298" providerId="AD"/>
  <p188:author id="{519C988B-5CEE-D4DB-C133-21D4C2804E0E}" name="Lorna Bennett (Public Health Wales - No. 2 Capital Quarter)" initials="LQ" userId="S::lorna.bennett3@wales.nhs.uk::41cbff77-5434-42c9-8874-6f16723207f9" providerId="AD"/>
  <p188:author id="{E58F7FA5-3CAA-A446-7CD7-87A433194C0F}" name="Lorna Bennett" initials="LB" userId="Lorna Bennett" providerId="None"/>
  <p188:author id="{311702CD-2FE8-6362-4115-878685D0A7F7}" name="Leanne Small (Public Health Wales - No. 2 Capital Quarter)" initials="LQ" userId="S::leanne.small@wales.nhs.uk::d76cf426-005f-434f-ac47-a5eb582e6007" providerId="AD"/>
  <p188:author id="{82A8F2DC-3481-B692-14F4-D4F0F1F9B7EB}" name="Sophie Flood (Public Health Wales - Matrix House)" initials="SH" userId="S::sophie.flood@wales.nhs.uk::f1b68508-ff1d-4a78-a875-f6aa95017de1" providerId="AD"/>
  <p188:author id="{A0A299E4-C092-AEC1-06CE-81608E9C237A}" name="Gareth Thomas (Public Health Wales, No. 2 Capital Quarter)" initials="GQ" userId="S::gareth.thomas17@wales.nhs.uk::74ed2807-8d61-45c7-a3b0-de76cb24c3dd" providerId="AD"/>
  <p188:author id="{0D24BCFB-EFAE-C323-685B-1F105898CE7A}" name="Gemma James (Public Health Wales - Matrix House)" initials="GH" userId="S::gemma.james@wales.nhs.uk::b3a5e94b-8a93-4dff-bbb6-33ecacad91f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57C9CE-A658-EF3E-0A65-6F8D73755C85}" v="5" dt="2026-09-02T15:43:52.794"/>
    <p1510:client id="{40637F10-4692-BEDD-DB81-17A8374A9FD2}" v="6" dt="2026-09-02T15:47:32.5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C5D82-122C-8E42-B3D6-67347C6BA68D}"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F1F24-30D7-5740-9F64-AE7FBFFC8324}" type="slidenum">
              <a:rPr lang="en-US" smtClean="0"/>
              <a:t>‹#›</a:t>
            </a:fld>
            <a:endParaRPr lang="en-US"/>
          </a:p>
        </p:txBody>
      </p:sp>
    </p:spTree>
    <p:extLst>
      <p:ext uri="{BB962C8B-B14F-4D97-AF65-F5344CB8AC3E}">
        <p14:creationId xmlns:p14="http://schemas.microsoft.com/office/powerpoint/2010/main" val="277345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418666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and Text only - Oran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2" name="Picture 1" descr="A blue rectangle on a black background&#10;&#10;Description automatically generated">
            <a:extLst>
              <a:ext uri="{FF2B5EF4-FFF2-40B4-BE49-F238E27FC236}">
                <a16:creationId xmlns:a16="http://schemas.microsoft.com/office/drawing/2014/main" id="{701B4431-6E99-FB30-9E4A-E84060F127FB}"/>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pic>
        <p:nvPicPr>
          <p:cNvPr id="3" name="Picture 2">
            <a:extLst>
              <a:ext uri="{FF2B5EF4-FFF2-40B4-BE49-F238E27FC236}">
                <a16:creationId xmlns:a16="http://schemas.microsoft.com/office/drawing/2014/main" id="{3D1E15D4-58F0-B835-2EDB-5B041DEA7E6E}"/>
              </a:ext>
            </a:extLst>
          </p:cNvPr>
          <p:cNvPicPr>
            <a:picLocks noChangeAspect="1"/>
          </p:cNvPicPr>
          <p:nvPr userDrawn="1"/>
        </p:nvPicPr>
        <p:blipFill>
          <a:blip r:embed="rId4"/>
          <a:srcRect/>
          <a:stretch/>
        </p:blipFill>
        <p:spPr>
          <a:xfrm>
            <a:off x="8359749" y="2620284"/>
            <a:ext cx="3527371" cy="3968293"/>
          </a:xfrm>
          <a:prstGeom prst="rect">
            <a:avLst/>
          </a:prstGeom>
        </p:spPr>
      </p:pic>
      <p:sp>
        <p:nvSpPr>
          <p:cNvPr id="4" name="Text Placeholder 16">
            <a:extLst>
              <a:ext uri="{FF2B5EF4-FFF2-40B4-BE49-F238E27FC236}">
                <a16:creationId xmlns:a16="http://schemas.microsoft.com/office/drawing/2014/main" id="{2D62E1EC-A6F5-D23A-565E-A7AF64CD936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CE7DE11A-7B6A-14CA-A499-F25F2F9AF82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6" name="Text Placeholder 19">
            <a:extLst>
              <a:ext uri="{FF2B5EF4-FFF2-40B4-BE49-F238E27FC236}">
                <a16:creationId xmlns:a16="http://schemas.microsoft.com/office/drawing/2014/main" id="{AF447B3A-3F6B-32F0-90F8-3CEF5AAF4EB9}"/>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310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 text - Orange">
    <p:spTree>
      <p:nvGrpSpPr>
        <p:cNvPr id="1" name=""/>
        <p:cNvGrpSpPr/>
        <p:nvPr/>
      </p:nvGrpSpPr>
      <p:grpSpPr>
        <a:xfrm>
          <a:off x="0" y="0"/>
          <a:ext cx="0" cy="0"/>
          <a:chOff x="0" y="0"/>
          <a:chExt cx="0" cy="0"/>
        </a:xfrm>
      </p:grpSpPr>
      <p:pic>
        <p:nvPicPr>
          <p:cNvPr id="14" name="Picture 13" descr="An orange curved object on a black background&#10;&#10;Description automatically generated">
            <a:extLst>
              <a:ext uri="{FF2B5EF4-FFF2-40B4-BE49-F238E27FC236}">
                <a16:creationId xmlns:a16="http://schemas.microsoft.com/office/drawing/2014/main" id="{24D3D47D-7075-66E1-8396-F4103DF0112F}"/>
              </a:ext>
            </a:extLst>
          </p:cNvPr>
          <p:cNvPicPr>
            <a:picLocks noChangeAspect="1"/>
          </p:cNvPicPr>
          <p:nvPr userDrawn="1"/>
        </p:nvPicPr>
        <p:blipFill rotWithShape="1">
          <a:blip r:embed="rId2"/>
          <a:srcRect l="13065" b="50000"/>
          <a:stretch/>
        </p:blipFill>
        <p:spPr>
          <a:xfrm>
            <a:off x="8685957" y="4843391"/>
            <a:ext cx="3113591" cy="2014609"/>
          </a:xfrm>
          <a:prstGeom prst="rect">
            <a:avLst/>
          </a:prstGeom>
        </p:spPr>
      </p:pic>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3"/>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8" name="Picture 7" descr="A blue rectangle on a black background&#10;&#10;Description automatically generated">
            <a:extLst>
              <a:ext uri="{FF2B5EF4-FFF2-40B4-BE49-F238E27FC236}">
                <a16:creationId xmlns:a16="http://schemas.microsoft.com/office/drawing/2014/main" id="{FD5D17FF-AF1C-545F-E3DC-DDD6BD78E5AE}"/>
              </a:ext>
            </a:extLst>
          </p:cNvPr>
          <p:cNvPicPr>
            <a:picLocks noChangeAspect="1"/>
          </p:cNvPicPr>
          <p:nvPr userDrawn="1"/>
        </p:nvPicPr>
        <p:blipFill rotWithShape="1">
          <a:blip r:embed="rId4"/>
          <a:srcRect l="11058" t="2107" r="2991" b="47971"/>
          <a:stretch/>
        </p:blipFill>
        <p:spPr>
          <a:xfrm rot="10800000" flipH="1">
            <a:off x="4995863" y="0"/>
            <a:ext cx="3011357" cy="1967696"/>
          </a:xfrm>
          <a:prstGeom prst="rect">
            <a:avLst/>
          </a:prstGeom>
        </p:spPr>
      </p:pic>
      <p:sp>
        <p:nvSpPr>
          <p:cNvPr id="2" name="Text Placeholder 19">
            <a:extLst>
              <a:ext uri="{FF2B5EF4-FFF2-40B4-BE49-F238E27FC236}">
                <a16:creationId xmlns:a16="http://schemas.microsoft.com/office/drawing/2014/main" id="{CF8766FF-E3F7-54FE-61D9-A29B5C42AF4B}"/>
              </a:ext>
            </a:extLst>
          </p:cNvPr>
          <p:cNvSpPr>
            <a:spLocks noGrp="1"/>
          </p:cNvSpPr>
          <p:nvPr>
            <p:ph type="body" sz="quarter" idx="14"/>
          </p:nvPr>
        </p:nvSpPr>
        <p:spPr>
          <a:xfrm>
            <a:off x="5816081" y="2925582"/>
            <a:ext cx="5020807"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ext Placeholder 16">
            <a:extLst>
              <a:ext uri="{FF2B5EF4-FFF2-40B4-BE49-F238E27FC236}">
                <a16:creationId xmlns:a16="http://schemas.microsoft.com/office/drawing/2014/main" id="{4E25F6C2-19E2-B16F-2ECE-F7248C893CC7}"/>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08B8FB3E-8875-A86C-9BA3-D0129447E8DA}"/>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9" name="Text Placeholder 19">
            <a:extLst>
              <a:ext uri="{FF2B5EF4-FFF2-40B4-BE49-F238E27FC236}">
                <a16:creationId xmlns:a16="http://schemas.microsoft.com/office/drawing/2014/main" id="{AAB91901-4FF0-2D7E-65B2-9DF4E55D78F8}"/>
              </a:ext>
            </a:extLst>
          </p:cNvPr>
          <p:cNvSpPr>
            <a:spLocks noGrp="1"/>
          </p:cNvSpPr>
          <p:nvPr>
            <p:ph type="body" sz="quarter" idx="13"/>
          </p:nvPr>
        </p:nvSpPr>
        <p:spPr>
          <a:xfrm>
            <a:off x="304879" y="2926024"/>
            <a:ext cx="5266653"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5453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3175"/>
            <a:ext cx="12192000" cy="685165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5F8C3108-99AA-BE1B-0102-55204CAE5262}"/>
              </a:ext>
            </a:extLst>
          </p:cNvPr>
          <p:cNvSpPr>
            <a:spLocks noGrp="1"/>
          </p:cNvSpPr>
          <p:nvPr>
            <p:ph type="body" sz="quarter" idx="10" hasCustomPrompt="1"/>
          </p:nvPr>
        </p:nvSpPr>
        <p:spPr>
          <a:xfrm>
            <a:off x="285750" y="3065689"/>
            <a:ext cx="6327775" cy="726622"/>
          </a:xfrm>
          <a:prstGeom prst="rect">
            <a:avLst/>
          </a:prstGeom>
        </p:spPr>
        <p:txBody>
          <a:bodyPr anchor="ctr">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Divider title</a:t>
            </a:r>
            <a:endParaRPr lang="en-US"/>
          </a:p>
        </p:txBody>
      </p:sp>
    </p:spTree>
    <p:extLst>
      <p:ext uri="{BB962C8B-B14F-4D97-AF65-F5344CB8AC3E}">
        <p14:creationId xmlns:p14="http://schemas.microsoft.com/office/powerpoint/2010/main" val="229515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 Orang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75D8DA0-FA5D-E4A4-348F-1B27185447F4}"/>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pic>
        <p:nvPicPr>
          <p:cNvPr id="4" name="Picture 3">
            <a:extLst>
              <a:ext uri="{FF2B5EF4-FFF2-40B4-BE49-F238E27FC236}">
                <a16:creationId xmlns:a16="http://schemas.microsoft.com/office/drawing/2014/main" id="{D21D8264-1EB3-39E9-379D-1E494B0B89BE}"/>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5BB6815D-7426-E4F1-F536-CD871B71713E}"/>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1">
            <a:extLst>
              <a:ext uri="{FF2B5EF4-FFF2-40B4-BE49-F238E27FC236}">
                <a16:creationId xmlns:a16="http://schemas.microsoft.com/office/drawing/2014/main" id="{B88EED20-7E87-4DFD-D9CA-B1A1FAA85455}"/>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15" name="Picture 14">
            <a:extLst>
              <a:ext uri="{FF2B5EF4-FFF2-40B4-BE49-F238E27FC236}">
                <a16:creationId xmlns:a16="http://schemas.microsoft.com/office/drawing/2014/main" id="{1304FA74-24F0-045A-C516-E3564055D32B}"/>
              </a:ext>
            </a:extLst>
          </p:cNvPr>
          <p:cNvPicPr>
            <a:picLocks noChangeAspect="1"/>
          </p:cNvPicPr>
          <p:nvPr userDrawn="1"/>
        </p:nvPicPr>
        <p:blipFill rotWithShape="1">
          <a:blip r:embed="rId3"/>
          <a:srcRect b="34365"/>
          <a:stretch/>
        </p:blipFill>
        <p:spPr>
          <a:xfrm rot="10800000">
            <a:off x="5464465" y="-1"/>
            <a:ext cx="3010823" cy="2223164"/>
          </a:xfrm>
          <a:prstGeom prst="rect">
            <a:avLst/>
          </a:prstGeom>
        </p:spPr>
      </p:pic>
      <p:sp>
        <p:nvSpPr>
          <p:cNvPr id="3" name="Text Placeholder 16">
            <a:extLst>
              <a:ext uri="{FF2B5EF4-FFF2-40B4-BE49-F238E27FC236}">
                <a16:creationId xmlns:a16="http://schemas.microsoft.com/office/drawing/2014/main" id="{BB3D2668-6A46-5D77-93AC-94BF8FA300B3}"/>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7" name="Text Placeholder 16">
            <a:extLst>
              <a:ext uri="{FF2B5EF4-FFF2-40B4-BE49-F238E27FC236}">
                <a16:creationId xmlns:a16="http://schemas.microsoft.com/office/drawing/2014/main" id="{08E733D0-84C6-0B71-429D-6FE9FF42DEA4}"/>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10" name="Text Placeholder 19">
            <a:extLst>
              <a:ext uri="{FF2B5EF4-FFF2-40B4-BE49-F238E27FC236}">
                <a16:creationId xmlns:a16="http://schemas.microsoft.com/office/drawing/2014/main" id="{33D77F80-4716-8565-12CF-951888358537}"/>
              </a:ext>
            </a:extLst>
          </p:cNvPr>
          <p:cNvSpPr>
            <a:spLocks noGrp="1"/>
          </p:cNvSpPr>
          <p:nvPr>
            <p:ph type="body" sz="quarter" idx="13"/>
          </p:nvPr>
        </p:nvSpPr>
        <p:spPr>
          <a:xfrm>
            <a:off x="304879" y="2926024"/>
            <a:ext cx="5279491"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20660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10128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EC966F-C3A2-10A4-74A3-25D0347C513C}"/>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134135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40293FF-3E51-2EB7-6DBB-A815093091B2}"/>
              </a:ext>
            </a:extLst>
          </p:cNvPr>
          <p:cNvSpPr>
            <a:spLocks noGrp="1"/>
          </p:cNvSpPr>
          <p:nvPr>
            <p:ph type="media"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39802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8849E8-9E1B-97A6-16F5-727C3313434E}"/>
              </a:ext>
            </a:extLst>
          </p:cNvPr>
          <p:cNvPicPr>
            <a:picLocks noChangeAspect="1"/>
          </p:cNvPicPr>
          <p:nvPr userDrawn="1"/>
        </p:nvPicPr>
        <p:blipFill>
          <a:blip r:embed="rId2"/>
          <a:src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757ECEED-71CF-563E-44EC-80FFD859756D}"/>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5" name="TextBox 4">
            <a:extLst>
              <a:ext uri="{FF2B5EF4-FFF2-40B4-BE49-F238E27FC236}">
                <a16:creationId xmlns:a16="http://schemas.microsoft.com/office/drawing/2014/main" id="{A6CEE91C-570F-B1A8-8A99-CA82C9ED4788}"/>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3">
            <a:extLst>
              <a:ext uri="{FF2B5EF4-FFF2-40B4-BE49-F238E27FC236}">
                <a16:creationId xmlns:a16="http://schemas.microsoft.com/office/drawing/2014/main" id="{9A0DC161-F583-C874-FD6C-D410169078F1}"/>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7" name="Text Placeholder 13">
            <a:extLst>
              <a:ext uri="{FF2B5EF4-FFF2-40B4-BE49-F238E27FC236}">
                <a16:creationId xmlns:a16="http://schemas.microsoft.com/office/drawing/2014/main" id="{4B627C22-1FB4-BAE3-8444-E2668100FF6D}"/>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867784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07806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3034870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526041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108791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288703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839893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6980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B51D49-EE0F-5642-AE4A-D88F56CE5BD0}"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9642744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B51D49-EE0F-5642-AE4A-D88F56CE5BD0}"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398155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B51D49-EE0F-5642-AE4A-D88F56CE5BD0}"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4290072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764938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017331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66928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08309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886110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23498753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90443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7A4B6-E657-EDCC-59CE-FE172E9D17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BF656F4-6DF7-415A-4697-2904325800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A7D5691-D849-353F-2C40-B394ED7422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solidFill>
                <a:latin typeface="Ubuntu" panose="020B0504030602030204" pitchFamily="34" charset="0"/>
              </a:defRPr>
            </a:lvl1pPr>
          </a:lstStyle>
          <a:p>
            <a:fld id="{82B51D49-EE0F-5642-AE4A-D88F56CE5BD0}" type="datetimeFigureOut">
              <a:rPr lang="en-US" smtClean="0"/>
              <a:pPr/>
              <a:t>9/16/2026</a:t>
            </a:fld>
            <a:endParaRPr lang="en-US"/>
          </a:p>
        </p:txBody>
      </p:sp>
      <p:sp>
        <p:nvSpPr>
          <p:cNvPr id="5" name="Footer Placeholder 4">
            <a:extLst>
              <a:ext uri="{FF2B5EF4-FFF2-40B4-BE49-F238E27FC236}">
                <a16:creationId xmlns:a16="http://schemas.microsoft.com/office/drawing/2014/main" id="{9B0902D5-1DEE-9B02-E0A7-6B8BD7EADC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latin typeface="Ubuntu" panose="020B0504030602030204" pitchFamily="34" charset="0"/>
              </a:defRPr>
            </a:lvl1pPr>
          </a:lstStyle>
          <a:p>
            <a:endParaRPr lang="en-US"/>
          </a:p>
        </p:txBody>
      </p:sp>
      <p:sp>
        <p:nvSpPr>
          <p:cNvPr id="6" name="Slide Number Placeholder 5">
            <a:extLst>
              <a:ext uri="{FF2B5EF4-FFF2-40B4-BE49-F238E27FC236}">
                <a16:creationId xmlns:a16="http://schemas.microsoft.com/office/drawing/2014/main" id="{E8DC985D-423A-9E41-BE08-22CCE6FC18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latin typeface="Ubuntu" panose="020B0504030602030204" pitchFamily="34" charset="0"/>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1333482334"/>
      </p:ext>
    </p:extLst>
  </p:cSld>
  <p:clrMap bg1="lt1" tx1="dk1" bg2="lt2" tx2="dk2" accent1="accent1" accent2="accent2" accent3="accent3" accent4="accent4" accent5="accent5" accent6="accent6" hlink="hlink" folHlink="folHlink"/>
  <p:sldLayoutIdLst>
    <p:sldLayoutId id="2147483652" r:id="rId1"/>
    <p:sldLayoutId id="2147483657" r:id="rId2"/>
    <p:sldLayoutId id="2147483662" r:id="rId3"/>
    <p:sldLayoutId id="2147483672" r:id="rId4"/>
    <p:sldLayoutId id="2147483667" r:id="rId5"/>
    <p:sldLayoutId id="2147483700" r:id="rId6"/>
    <p:sldLayoutId id="2147483689" r:id="rId7"/>
    <p:sldLayoutId id="2147483690" r:id="rId8"/>
    <p:sldLayoutId id="2147483699" r:id="rId9"/>
    <p:sldLayoutId id="2147483701" r:id="rId10"/>
    <p:sldLayoutId id="2147483702" r:id="rId11"/>
    <p:sldLayoutId id="2147483703" r:id="rId12"/>
  </p:sldLayoutIdLst>
  <p:txStyles>
    <p:titleStyle>
      <a:lvl1pPr algn="l" defTabSz="914400" rtl="0" eaLnBrk="1" latinLnBrk="0" hangingPunct="1">
        <a:lnSpc>
          <a:spcPct val="90000"/>
        </a:lnSpc>
        <a:spcBef>
          <a:spcPct val="0"/>
        </a:spcBef>
        <a:buNone/>
        <a:defRPr sz="4400" kern="1200">
          <a:solidFill>
            <a:schemeClr val="accent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B51D49-EE0F-5642-AE4A-D88F56CE5BD0}" type="datetimeFigureOut">
              <a:rPr lang="en-US" smtClean="0"/>
              <a:pPr/>
              <a:t>9/16/2026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67100471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8" Type="http://schemas.openxmlformats.org/officeDocument/2006/relationships/hyperlink" Target="https://scholarlycommons.pacific.edu/cgi/viewcontent.cgi?article=3120&amp;context=uop_etds" TargetMode="External"/><Relationship Id="rId3" Type="http://schemas.openxmlformats.org/officeDocument/2006/relationships/hyperlink" Target="https://my.clevelandclinic.org/health/articles/17488-smoking" TargetMode="External"/><Relationship Id="rId7" Type="http://schemas.openxmlformats.org/officeDocument/2006/relationships/hyperlink" Target="https://www.nhs.uk/better-health/quit-smoking/staying-smoke-free/understand-your-smoking-triggers-and-cravings/" TargetMode="External"/><Relationship Id="rId2" Type="http://schemas.openxmlformats.org/officeDocument/2006/relationships/hyperlink" Target="https://pmc.ncbi.nlm.nih.gov/articles/PMC324461/" TargetMode="External"/><Relationship Id="rId1" Type="http://schemas.openxmlformats.org/officeDocument/2006/relationships/slideLayout" Target="../slideLayouts/slideLayout25.xml"/><Relationship Id="rId6" Type="http://schemas.openxmlformats.org/officeDocument/2006/relationships/hyperlink" Target="https://pmc.ncbi.nlm.nih.gov/articles/PMC4359391/" TargetMode="External"/><Relationship Id="rId5" Type="http://schemas.openxmlformats.org/officeDocument/2006/relationships/hyperlink" Target="https://pmc.ncbi.nlm.nih.gov/articles/PMC3637912/" TargetMode="External"/><Relationship Id="rId4" Type="http://schemas.openxmlformats.org/officeDocument/2006/relationships/hyperlink" Target="https://pmc.ncbi.nlm.nih.gov/articles/PMC3691293/" TargetMode="External"/><Relationship Id="rId9" Type="http://schemas.openxmlformats.org/officeDocument/2006/relationships/hyperlink" Target="https://pubmed.ncbi.nlm.nih.gov/812671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25A081-365D-DD19-33B2-68B6C9B7EBCD}"/>
              </a:ext>
            </a:extLst>
          </p:cNvPr>
          <p:cNvSpPr txBox="1"/>
          <p:nvPr/>
        </p:nvSpPr>
        <p:spPr>
          <a:xfrm>
            <a:off x="765446" y="2687481"/>
            <a:ext cx="4451683"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solidFill>
                  <a:schemeClr val="bg1"/>
                </a:solidFill>
                <a:latin typeface="Ubuntu"/>
                <a:ea typeface="Calibri"/>
                <a:cs typeface="Calibri"/>
              </a:rPr>
              <a:t>Behaviour, Choice and Influence  </a:t>
            </a:r>
          </a:p>
          <a:p>
            <a:r>
              <a:rPr lang="en-GB">
                <a:solidFill>
                  <a:schemeClr val="bg1"/>
                </a:solidFill>
                <a:latin typeface="Ubuntu"/>
                <a:ea typeface="Calibri"/>
                <a:cs typeface="Calibri"/>
              </a:rPr>
              <a:t>The psychology of decision-making and resistance</a:t>
            </a:r>
            <a:endParaRPr lang="en-US">
              <a:solidFill>
                <a:schemeClr val="bg1"/>
              </a:solidFill>
              <a:latin typeface="Ubuntu"/>
              <a:ea typeface="Calibri"/>
              <a:cs typeface="Calibri"/>
            </a:endParaRPr>
          </a:p>
        </p:txBody>
      </p:sp>
      <p:pic>
        <p:nvPicPr>
          <p:cNvPr id="2050" name="Picture 2" descr="Cognitive behavioural hypnotherapy (CBH ...">
            <a:extLst>
              <a:ext uri="{FF2B5EF4-FFF2-40B4-BE49-F238E27FC236}">
                <a16:creationId xmlns:a16="http://schemas.microsoft.com/office/drawing/2014/main" id="{77DEB2DF-578D-1436-914C-77BEC2DF18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5958" y="2157662"/>
            <a:ext cx="4642786" cy="2857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363782"/>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FDC5076-1137-C1CE-A590-AB01525C9BA4}"/>
              </a:ext>
            </a:extLst>
          </p:cNvPr>
          <p:cNvSpPr txBox="1"/>
          <p:nvPr/>
        </p:nvSpPr>
        <p:spPr>
          <a:xfrm>
            <a:off x="466353" y="1782566"/>
            <a:ext cx="780313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lumMod val="75000"/>
                  </a:schemeClr>
                </a:solidFill>
                <a:latin typeface="Ubuntu"/>
                <a:ea typeface="Calibri"/>
                <a:cs typeface="Calibri"/>
              </a:rPr>
              <a:t>In</a:t>
            </a:r>
            <a:r>
              <a:rPr lang="en-US" sz="2400" b="1">
                <a:solidFill>
                  <a:schemeClr val="accent1">
                    <a:lumMod val="75000"/>
                  </a:schemeClr>
                </a:solidFill>
                <a:latin typeface="Ubuntu"/>
                <a:ea typeface="+mn-lt"/>
                <a:cs typeface="+mn-lt"/>
              </a:rPr>
              <a:t> this slide set, we’ll explore:</a:t>
            </a:r>
          </a:p>
          <a:p>
            <a:endParaRPr lang="en-US" sz="2400" b="1">
              <a:solidFill>
                <a:schemeClr val="accent1">
                  <a:lumMod val="75000"/>
                </a:schemeClr>
              </a:solidFill>
              <a:latin typeface="Ubuntu"/>
              <a:ea typeface="+mn-lt"/>
              <a:cs typeface="+mn-lt"/>
            </a:endParaRPr>
          </a:p>
          <a:p>
            <a:endParaRPr lang="en-US" sz="2400" b="1">
              <a:solidFill>
                <a:schemeClr val="accent1">
                  <a:lumMod val="75000"/>
                </a:schemeClr>
              </a:solidFill>
              <a:latin typeface="Ubuntu"/>
              <a:ea typeface="+mn-lt"/>
              <a:cs typeface="+mn-lt"/>
            </a:endParaRPr>
          </a:p>
        </p:txBody>
      </p:sp>
      <p:sp>
        <p:nvSpPr>
          <p:cNvPr id="2" name="Rectangle 1"/>
          <p:cNvSpPr>
            <a:spLocks noChangeArrowheads="1"/>
          </p:cNvSpPr>
          <p:nvPr/>
        </p:nvSpPr>
        <p:spPr bwMode="auto">
          <a:xfrm>
            <a:off x="466353" y="2486098"/>
            <a:ext cx="6436266"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eaLnBrk="0" fontAlgn="base" hangingPunct="0">
              <a:spcBef>
                <a:spcPct val="0"/>
              </a:spcBef>
              <a:spcAft>
                <a:spcPct val="0"/>
              </a:spcAft>
              <a:buFont typeface="Wingdings" panose="05000000000000000000" pitchFamily="2" charset="2"/>
              <a:buChar char="Ø"/>
            </a:pPr>
            <a:r>
              <a:rPr kumimoji="0" lang="en-US" altLang="en-US" sz="1800" b="1" u="none" strike="noStrike" cap="none" normalizeH="0" baseline="0" dirty="0">
                <a:ln>
                  <a:noFill/>
                </a:ln>
                <a:effectLst/>
                <a:latin typeface="Ubuntu" panose="020B0504030602030204"/>
              </a:rPr>
              <a:t>The reasons people</a:t>
            </a:r>
            <a:r>
              <a:rPr lang="en-US" altLang="en-US" b="1" dirty="0">
                <a:latin typeface="Ubuntu" panose="020B0504030602030204"/>
              </a:rPr>
              <a:t> start using</a:t>
            </a:r>
            <a:r>
              <a:rPr kumimoji="0" lang="en-US" altLang="en-US" sz="1800" b="1" u="none" strike="noStrike" cap="none" normalizeH="0" baseline="0" dirty="0">
                <a:ln>
                  <a:noFill/>
                </a:ln>
                <a:effectLst/>
                <a:latin typeface="Ubuntu" panose="020B0504030602030204"/>
              </a:rPr>
              <a:t> tobacco</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lang="en-US" altLang="en-US" b="1" dirty="0">
                <a:latin typeface="Ubuntu" panose="020B0504030602030204"/>
              </a:rPr>
              <a:t>The influence that family, friends, peers and the media have on smoking </a:t>
            </a:r>
            <a:r>
              <a:rPr lang="en-US" altLang="en-US" b="1" dirty="0" err="1">
                <a:latin typeface="Ubuntu" panose="020B0504030602030204"/>
              </a:rPr>
              <a:t>behaviours</a:t>
            </a:r>
            <a:r>
              <a:rPr lang="en-US" altLang="en-US" b="1" dirty="0">
                <a:latin typeface="Ubuntu" panose="020B0504030602030204"/>
              </a:rPr>
              <a:t>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lang="en-US" altLang="en-US" b="1" dirty="0">
                <a:latin typeface="Ubuntu" panose="020B0504030602030204"/>
              </a:rPr>
              <a:t>Habits, triggers and cravings </a:t>
            </a:r>
          </a:p>
          <a:p>
            <a:pPr>
              <a:spcBef>
                <a:spcPct val="0"/>
              </a:spcBef>
              <a:spcAft>
                <a:spcPct val="0"/>
              </a:spcAft>
            </a:pPr>
            <a:r>
              <a:rPr lang="en-GB" dirty="0">
                <a:latin typeface="Ubuntu" panose="020B0504030602030204"/>
              </a:rPr>
              <a:t>The specific triggers that can make someone want to use tobacco products</a:t>
            </a:r>
            <a:endParaRPr lang="en-US" dirty="0"/>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lang="en-US" altLang="en-US" b="1" dirty="0">
                <a:latin typeface="Ubuntu" panose="020B0504030602030204"/>
              </a:rPr>
              <a:t>Building refusal skills and critical thinking </a:t>
            </a:r>
          </a:p>
          <a:p>
            <a:pPr>
              <a:spcBef>
                <a:spcPct val="0"/>
              </a:spcBef>
              <a:spcAft>
                <a:spcPct val="0"/>
              </a:spcAft>
            </a:pPr>
            <a:r>
              <a:rPr lang="en-GB" dirty="0">
                <a:latin typeface="Ubuntu" panose="020B0504030602030204"/>
              </a:rPr>
              <a:t>How refusal skills help young people feel confident saying “no” without losing friendships or feeling embarrassed</a:t>
            </a:r>
            <a:endParaRPr lang="en-US" dirty="0">
              <a:latin typeface="Ubuntu" panose="020B0504030602030204"/>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lang="en-GB" altLang="en-US" b="1" dirty="0">
                <a:latin typeface="Ubuntu" panose="020B0504030602030204"/>
              </a:rPr>
              <a:t>Self-efficacy and autonomy in decision-making</a:t>
            </a:r>
            <a:endParaRPr lang="en-US" altLang="en-US" b="1" dirty="0">
              <a:latin typeface="Ubuntu" panose="020B0504030602030204"/>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endParaRPr kumimoji="0" lang="en-US" altLang="en-US" sz="1800" u="none" strike="noStrike" cap="none" normalizeH="0" baseline="0">
              <a:ln>
                <a:noFill/>
              </a:ln>
              <a:solidFill>
                <a:schemeClr val="tx1"/>
              </a:solidFill>
              <a:effectLst/>
              <a:latin typeface="Ubuntu" panose="020B0504030602030204"/>
            </a:endParaRPr>
          </a:p>
        </p:txBody>
      </p:sp>
    </p:spTree>
    <p:extLst>
      <p:ext uri="{BB962C8B-B14F-4D97-AF65-F5344CB8AC3E}">
        <p14:creationId xmlns:p14="http://schemas.microsoft.com/office/powerpoint/2010/main" val="3990787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3EFA4EF-0D9C-63F6-F3E3-E33B427A1960}"/>
              </a:ext>
            </a:extLst>
          </p:cNvPr>
          <p:cNvSpPr txBox="1">
            <a:spLocks/>
          </p:cNvSpPr>
          <p:nvPr/>
        </p:nvSpPr>
        <p:spPr>
          <a:xfrm>
            <a:off x="347781" y="890039"/>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a:p>
        </p:txBody>
      </p:sp>
      <p:sp>
        <p:nvSpPr>
          <p:cNvPr id="2" name="Rectangle 1"/>
          <p:cNvSpPr/>
          <p:nvPr/>
        </p:nvSpPr>
        <p:spPr>
          <a:xfrm>
            <a:off x="126549" y="981640"/>
            <a:ext cx="5394425" cy="584775"/>
          </a:xfrm>
          <a:prstGeom prst="rect">
            <a:avLst/>
          </a:prstGeom>
        </p:spPr>
        <p:txBody>
          <a:bodyPr wrap="none" lIns="91440" tIns="45720" rIns="91440" bIns="45720" anchor="t">
            <a:spAutoFit/>
          </a:bodyPr>
          <a:lstStyle/>
          <a:p>
            <a:r>
              <a:rPr lang="en-GB" sz="3200" b="1">
                <a:solidFill>
                  <a:schemeClr val="accent1"/>
                </a:solidFill>
                <a:latin typeface="Ubuntu"/>
              </a:rPr>
              <a:t>Why People Start Smoking</a:t>
            </a:r>
          </a:p>
        </p:txBody>
      </p:sp>
      <p:sp>
        <p:nvSpPr>
          <p:cNvPr id="5" name="TextBox 4">
            <a:extLst>
              <a:ext uri="{FF2B5EF4-FFF2-40B4-BE49-F238E27FC236}">
                <a16:creationId xmlns:a16="http://schemas.microsoft.com/office/drawing/2014/main" id="{98D3D93A-2F79-53F1-FC2B-8DE4602250BB}"/>
              </a:ext>
            </a:extLst>
          </p:cNvPr>
          <p:cNvSpPr txBox="1"/>
          <p:nvPr/>
        </p:nvSpPr>
        <p:spPr>
          <a:xfrm>
            <a:off x="346886" y="3000109"/>
            <a:ext cx="11614347" cy="3139321"/>
          </a:xfrm>
          <a:prstGeom prst="rect">
            <a:avLst/>
          </a:prstGeom>
          <a:noFill/>
        </p:spPr>
        <p:txBody>
          <a:bodyPr wrap="square" lIns="91440" tIns="45720" rIns="91440" bIns="45720" anchor="t">
            <a:spAutoFit/>
          </a:bodyPr>
          <a:lstStyle/>
          <a:p>
            <a:pPr>
              <a:buNone/>
            </a:pPr>
            <a:endParaRPr lang="en-GB"/>
          </a:p>
          <a:p>
            <a:pPr>
              <a:buNone/>
            </a:pPr>
            <a:r>
              <a:rPr lang="en-GB" dirty="0">
                <a:latin typeface="Ubuntu"/>
              </a:rPr>
              <a:t>Smoking can also be seen as a way to feel </a:t>
            </a:r>
            <a:r>
              <a:rPr lang="en-GB" b="1" dirty="0">
                <a:latin typeface="Ubuntu"/>
              </a:rPr>
              <a:t>more grown-up, confident or independent</a:t>
            </a:r>
            <a:r>
              <a:rPr lang="en-GB" dirty="0">
                <a:latin typeface="Ubuntu"/>
              </a:rPr>
              <a:t>, especially when portrayed this way in films, social media or by older peers.</a:t>
            </a:r>
          </a:p>
          <a:p>
            <a:pPr>
              <a:buNone/>
            </a:pPr>
            <a:endParaRPr lang="en-GB">
              <a:latin typeface="Ubuntu" panose="020B0504030602030204" pitchFamily="34" charset="0"/>
            </a:endParaRPr>
          </a:p>
          <a:p>
            <a:pPr>
              <a:buNone/>
            </a:pPr>
            <a:r>
              <a:rPr lang="en-GB" dirty="0">
                <a:latin typeface="Ubuntu"/>
              </a:rPr>
              <a:t>Emotions also play a key role. Some young people turn to nicotine during times of stress, pressure, anxiety or boredom, believing it will calm them down or provide quick relief. Although nicotine may create a brief sense of relaxation, this effect is temporary and can lead to stronger cravings and more stress over time.</a:t>
            </a:r>
          </a:p>
          <a:p>
            <a:pPr>
              <a:buNone/>
            </a:pPr>
            <a:endParaRPr lang="en-GB">
              <a:latin typeface="Ubuntu" panose="020B0504030602030204" pitchFamily="34" charset="0"/>
            </a:endParaRPr>
          </a:p>
          <a:p>
            <a:r>
              <a:rPr lang="en-GB" dirty="0">
                <a:latin typeface="Ubuntu"/>
              </a:rPr>
              <a:t>In some cases, people start because of family influences, especially if smoking or vaping is  normal at home. Sometimes for young people vaping is a route to start smoking at a later date. Easy access to products, </a:t>
            </a:r>
            <a:r>
              <a:rPr lang="en-GB">
                <a:latin typeface="Ubuntu"/>
              </a:rPr>
              <a:t>especially in the past with cheaper disposable vapes, has</a:t>
            </a:r>
            <a:r>
              <a:rPr lang="en-GB" dirty="0">
                <a:latin typeface="Ubuntu"/>
              </a:rPr>
              <a:t> contributed to experimentation.</a:t>
            </a:r>
          </a:p>
        </p:txBody>
      </p:sp>
      <p:sp>
        <p:nvSpPr>
          <p:cNvPr id="9" name="TextBox 8">
            <a:extLst>
              <a:ext uri="{FF2B5EF4-FFF2-40B4-BE49-F238E27FC236}">
                <a16:creationId xmlns:a16="http://schemas.microsoft.com/office/drawing/2014/main" id="{2F770847-A8B9-57D5-0558-015816153B90}"/>
              </a:ext>
            </a:extLst>
          </p:cNvPr>
          <p:cNvSpPr txBox="1"/>
          <p:nvPr/>
        </p:nvSpPr>
        <p:spPr>
          <a:xfrm>
            <a:off x="346886" y="1704126"/>
            <a:ext cx="8037267" cy="1477328"/>
          </a:xfrm>
          <a:prstGeom prst="rect">
            <a:avLst/>
          </a:prstGeom>
          <a:noFill/>
        </p:spPr>
        <p:txBody>
          <a:bodyPr wrap="square" lIns="91440" tIns="45720" rIns="91440" bIns="45720" anchor="t">
            <a:spAutoFit/>
          </a:bodyPr>
          <a:lstStyle/>
          <a:p>
            <a:r>
              <a:rPr lang="en-GB" dirty="0">
                <a:latin typeface="Ubuntu"/>
              </a:rPr>
              <a:t>People start smoking for a variety of personal, social and emotional reasons. For many young people it begins with curiosity - wanting to try something new, especially if others around them are doing it. Some start </a:t>
            </a:r>
            <a:r>
              <a:rPr lang="en-GB">
                <a:latin typeface="Ubuntu"/>
              </a:rPr>
              <a:t>because they want to fit in, feel accepted or avoid standing out in social </a:t>
            </a:r>
            <a:r>
              <a:rPr lang="en-GB" dirty="0">
                <a:latin typeface="Ubuntu"/>
              </a:rPr>
              <a:t>groups.</a:t>
            </a:r>
          </a:p>
        </p:txBody>
      </p:sp>
    </p:spTree>
    <p:extLst>
      <p:ext uri="{BB962C8B-B14F-4D97-AF65-F5344CB8AC3E}">
        <p14:creationId xmlns:p14="http://schemas.microsoft.com/office/powerpoint/2010/main" val="15942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3CC9687-4FE2-1BF8-2173-28D997B34810}"/>
              </a:ext>
            </a:extLst>
          </p:cNvPr>
          <p:cNvSpPr>
            <a:spLocks noGrp="1"/>
          </p:cNvSpPr>
          <p:nvPr/>
        </p:nvSpPr>
        <p:spPr>
          <a:xfrm>
            <a:off x="314278" y="945965"/>
            <a:ext cx="7506950" cy="669925"/>
          </a:xfrm>
          <a:prstGeom prst="rect">
            <a:avLst/>
          </a:prstGeom>
        </p:spPr>
        <p:txBody>
          <a:bodyPr vert="horz" lIns="91440" tIns="45720" rIns="91440" bIns="45720" rtlCol="0" anchor="b">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Ubuntu"/>
              </a:rPr>
              <a:t>Influence of Friends, Family and Media </a:t>
            </a:r>
            <a:endParaRPr lang="en-US"/>
          </a:p>
        </p:txBody>
      </p:sp>
      <p:sp>
        <p:nvSpPr>
          <p:cNvPr id="4" name="TextBox 3">
            <a:extLst>
              <a:ext uri="{FF2B5EF4-FFF2-40B4-BE49-F238E27FC236}">
                <a16:creationId xmlns:a16="http://schemas.microsoft.com/office/drawing/2014/main" id="{5D597B81-96F9-1360-3C07-A79747DFB200}"/>
              </a:ext>
            </a:extLst>
          </p:cNvPr>
          <p:cNvSpPr txBox="1"/>
          <p:nvPr/>
        </p:nvSpPr>
        <p:spPr>
          <a:xfrm>
            <a:off x="314278" y="3204847"/>
            <a:ext cx="9297162" cy="3139321"/>
          </a:xfrm>
          <a:prstGeom prst="rect">
            <a:avLst/>
          </a:prstGeom>
          <a:noFill/>
        </p:spPr>
        <p:txBody>
          <a:bodyPr wrap="square" lIns="91440" tIns="45720" rIns="91440" bIns="45720" anchor="t">
            <a:spAutoFit/>
          </a:bodyPr>
          <a:lstStyle/>
          <a:p>
            <a:endParaRPr lang="en-GB"/>
          </a:p>
          <a:p>
            <a:r>
              <a:rPr lang="en-GB" dirty="0">
                <a:latin typeface="Ubuntu"/>
              </a:rPr>
              <a:t>Family influence also matters. When adults or older siblings smoke at home, tobacco use can appear routine or acceptable, making young people more likely to experiment themselves. Some may even have </a:t>
            </a:r>
            <a:r>
              <a:rPr lang="en-GB">
                <a:latin typeface="Ubuntu"/>
              </a:rPr>
              <a:t>easy</a:t>
            </a:r>
            <a:r>
              <a:rPr lang="en-GB" dirty="0">
                <a:latin typeface="Ubuntu"/>
              </a:rPr>
              <a:t> access to cigarettes if others in the household use them.</a:t>
            </a:r>
          </a:p>
          <a:p>
            <a:endParaRPr lang="en-GB">
              <a:latin typeface="Ubuntu" panose="020B0504030602030204" pitchFamily="34" charset="0"/>
            </a:endParaRPr>
          </a:p>
          <a:p>
            <a:r>
              <a:rPr lang="en-GB" dirty="0">
                <a:latin typeface="Ubuntu"/>
              </a:rPr>
              <a:t>Media and cultural messages have historically glamorised smoking. Although tobacco advertising is now heavily restricted in the UK, films, TV shows, music and celebrity culture can still portray smoking as </a:t>
            </a:r>
            <a:r>
              <a:rPr lang="en-GB" b="1" dirty="0">
                <a:latin typeface="Ubuntu"/>
              </a:rPr>
              <a:t>stylish, rebellious or mature</a:t>
            </a:r>
            <a:r>
              <a:rPr lang="en-GB" dirty="0">
                <a:latin typeface="Ubuntu"/>
              </a:rPr>
              <a:t>. These impressions can shape how young people think about tobacco, especially before they fully understand the health risks.</a:t>
            </a:r>
          </a:p>
        </p:txBody>
      </p:sp>
      <p:sp>
        <p:nvSpPr>
          <p:cNvPr id="7" name="TextBox 6">
            <a:extLst>
              <a:ext uri="{FF2B5EF4-FFF2-40B4-BE49-F238E27FC236}">
                <a16:creationId xmlns:a16="http://schemas.microsoft.com/office/drawing/2014/main" id="{D0A00572-F5F7-E232-FB77-B46C1ADD746A}"/>
              </a:ext>
            </a:extLst>
          </p:cNvPr>
          <p:cNvSpPr txBox="1"/>
          <p:nvPr/>
        </p:nvSpPr>
        <p:spPr>
          <a:xfrm>
            <a:off x="376136" y="1681742"/>
            <a:ext cx="6288786" cy="1754326"/>
          </a:xfrm>
          <a:prstGeom prst="rect">
            <a:avLst/>
          </a:prstGeom>
          <a:noFill/>
        </p:spPr>
        <p:txBody>
          <a:bodyPr wrap="square" lIns="91440" tIns="45720" rIns="91440" bIns="45720" anchor="t">
            <a:spAutoFit/>
          </a:bodyPr>
          <a:lstStyle/>
          <a:p>
            <a:r>
              <a:rPr lang="en-GB" dirty="0">
                <a:latin typeface="Ubuntu"/>
              </a:rPr>
              <a:t>People’s decisions to try or use tobacco products are often shaped by those around them. Friends and peers can create subtle pressure - if smoking is common in a group, it </a:t>
            </a:r>
            <a:r>
              <a:rPr lang="en-GB">
                <a:latin typeface="Ubuntu"/>
              </a:rPr>
              <a:t>can seem normal, expected or even socially important. </a:t>
            </a:r>
            <a:r>
              <a:rPr lang="en-GB" dirty="0">
                <a:latin typeface="Ubuntu"/>
              </a:rPr>
              <a:t>Young people may join in to avoid feeling left out or to match the behaviour of friends they admire.</a:t>
            </a:r>
          </a:p>
        </p:txBody>
      </p:sp>
      <p:pic>
        <p:nvPicPr>
          <p:cNvPr id="3" name="Picture 2" descr="Peer pressure Vector Images &amp; Graphics for Commercial Use | VectorStock">
            <a:extLst>
              <a:ext uri="{FF2B5EF4-FFF2-40B4-BE49-F238E27FC236}">
                <a16:creationId xmlns:a16="http://schemas.microsoft.com/office/drawing/2014/main" id="{6FB510B5-DF22-A627-E94D-A091DD974657}"/>
              </a:ext>
            </a:extLst>
          </p:cNvPr>
          <p:cNvPicPr>
            <a:picLocks noChangeAspect="1"/>
          </p:cNvPicPr>
          <p:nvPr/>
        </p:nvPicPr>
        <p:blipFill>
          <a:blip r:embed="rId2"/>
          <a:srcRect b="12200"/>
          <a:stretch>
            <a:fillRect/>
          </a:stretch>
        </p:blipFill>
        <p:spPr>
          <a:xfrm>
            <a:off x="8237837" y="1222290"/>
            <a:ext cx="2743200" cy="1806400"/>
          </a:xfrm>
          <a:prstGeom prst="rect">
            <a:avLst/>
          </a:prstGeom>
        </p:spPr>
      </p:pic>
    </p:spTree>
    <p:extLst>
      <p:ext uri="{BB962C8B-B14F-4D97-AF65-F5344CB8AC3E}">
        <p14:creationId xmlns:p14="http://schemas.microsoft.com/office/powerpoint/2010/main" val="3069418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0AED1E-44D3-4D7A-06B4-05424CBB807E}"/>
              </a:ext>
            </a:extLst>
          </p:cNvPr>
          <p:cNvSpPr txBox="1"/>
          <p:nvPr/>
        </p:nvSpPr>
        <p:spPr>
          <a:xfrm>
            <a:off x="280129" y="995149"/>
            <a:ext cx="8266546"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000" b="1">
                <a:solidFill>
                  <a:schemeClr val="accent1"/>
                </a:solidFill>
                <a:latin typeface="Ubuntu"/>
              </a:rPr>
              <a:t>Habits, Triggers and Cravings </a:t>
            </a:r>
            <a:endParaRPr lang="en-US" sz="3000" b="1">
              <a:solidFill>
                <a:schemeClr val="accent1"/>
              </a:solidFill>
              <a:latin typeface="Ubuntu"/>
            </a:endParaRPr>
          </a:p>
        </p:txBody>
      </p:sp>
      <p:sp>
        <p:nvSpPr>
          <p:cNvPr id="3" name="TextBox 2">
            <a:extLst>
              <a:ext uri="{FF2B5EF4-FFF2-40B4-BE49-F238E27FC236}">
                <a16:creationId xmlns:a16="http://schemas.microsoft.com/office/drawing/2014/main" id="{E93630EF-5019-DF63-456A-348A3DA841AC}"/>
              </a:ext>
            </a:extLst>
          </p:cNvPr>
          <p:cNvSpPr txBox="1"/>
          <p:nvPr/>
        </p:nvSpPr>
        <p:spPr>
          <a:xfrm>
            <a:off x="280129" y="2093738"/>
            <a:ext cx="6094476" cy="2862322"/>
          </a:xfrm>
          <a:prstGeom prst="rect">
            <a:avLst/>
          </a:prstGeom>
          <a:noFill/>
        </p:spPr>
        <p:txBody>
          <a:bodyPr wrap="square" lIns="91440" tIns="45720" rIns="91440" bIns="45720" anchor="t">
            <a:spAutoFit/>
          </a:bodyPr>
          <a:lstStyle/>
          <a:p>
            <a:br>
              <a:rPr lang="en-GB" dirty="0">
                <a:latin typeface="Ubuntu" panose="020B0504030602030204" pitchFamily="34" charset="0"/>
              </a:rPr>
            </a:br>
            <a:r>
              <a:rPr lang="en-GB" dirty="0">
                <a:latin typeface="Ubuntu"/>
              </a:rPr>
              <a:t>Triggers that can make someone want to use tobacco </a:t>
            </a:r>
            <a:r>
              <a:rPr lang="en-GB">
                <a:latin typeface="Ubuntu"/>
              </a:rPr>
              <a:t>products include: </a:t>
            </a:r>
          </a:p>
          <a:p>
            <a:pPr marL="285750" indent="-285750">
              <a:buFont typeface="Wingdings" panose="05000000000000000000" pitchFamily="2" charset="2"/>
              <a:buChar char="Ø"/>
            </a:pPr>
            <a:r>
              <a:rPr lang="en-GB" b="1">
                <a:latin typeface="Ubuntu" panose="020B0504030602030204" pitchFamily="34" charset="0"/>
              </a:rPr>
              <a:t>stress</a:t>
            </a:r>
          </a:p>
          <a:p>
            <a:pPr marL="285750" indent="-285750">
              <a:buFont typeface="Wingdings" panose="05000000000000000000" pitchFamily="2" charset="2"/>
              <a:buChar char="Ø"/>
            </a:pPr>
            <a:r>
              <a:rPr lang="en-GB" b="1">
                <a:latin typeface="Ubuntu" panose="020B0504030602030204" pitchFamily="34" charset="0"/>
              </a:rPr>
              <a:t>break times</a:t>
            </a:r>
          </a:p>
          <a:p>
            <a:pPr marL="285750" indent="-285750">
              <a:buFont typeface="Wingdings" panose="05000000000000000000" pitchFamily="2" charset="2"/>
              <a:buChar char="Ø"/>
            </a:pPr>
            <a:r>
              <a:rPr lang="en-GB" b="1">
                <a:latin typeface="Ubuntu" panose="020B0504030602030204" pitchFamily="34" charset="0"/>
              </a:rPr>
              <a:t>boredom </a:t>
            </a:r>
          </a:p>
          <a:p>
            <a:pPr marL="285750" indent="-285750">
              <a:buFont typeface="Wingdings" panose="05000000000000000000" pitchFamily="2" charset="2"/>
              <a:buChar char="Ø"/>
            </a:pPr>
            <a:r>
              <a:rPr lang="en-GB" b="1">
                <a:latin typeface="Ubuntu" panose="020B0504030602030204" pitchFamily="34" charset="0"/>
              </a:rPr>
              <a:t>social events</a:t>
            </a:r>
          </a:p>
          <a:p>
            <a:pPr marL="285750" indent="-285750">
              <a:buFont typeface="Wingdings" panose="05000000000000000000" pitchFamily="2" charset="2"/>
              <a:buChar char="Ø"/>
            </a:pPr>
            <a:r>
              <a:rPr lang="en-GB" b="1">
                <a:latin typeface="Ubuntu"/>
              </a:rPr>
              <a:t>certain locations</a:t>
            </a:r>
            <a:r>
              <a:rPr lang="en-GB" dirty="0">
                <a:latin typeface="Ubuntu"/>
              </a:rPr>
              <a:t> </a:t>
            </a:r>
          </a:p>
          <a:p>
            <a:br>
              <a:rPr lang="en-GB" dirty="0"/>
            </a:br>
            <a:endParaRPr lang="en-GB"/>
          </a:p>
        </p:txBody>
      </p:sp>
      <p:sp>
        <p:nvSpPr>
          <p:cNvPr id="9" name="TextBox 8">
            <a:extLst>
              <a:ext uri="{FF2B5EF4-FFF2-40B4-BE49-F238E27FC236}">
                <a16:creationId xmlns:a16="http://schemas.microsoft.com/office/drawing/2014/main" id="{4CCA62CA-CBCB-D65D-AF20-1C8B4A2BCD29}"/>
              </a:ext>
            </a:extLst>
          </p:cNvPr>
          <p:cNvSpPr txBox="1"/>
          <p:nvPr/>
        </p:nvSpPr>
        <p:spPr>
          <a:xfrm>
            <a:off x="280129" y="1662036"/>
            <a:ext cx="6094476" cy="646331"/>
          </a:xfrm>
          <a:prstGeom prst="rect">
            <a:avLst/>
          </a:prstGeom>
          <a:noFill/>
        </p:spPr>
        <p:txBody>
          <a:bodyPr wrap="square" lIns="91440" tIns="45720" rIns="91440" bIns="45720" anchor="t">
            <a:spAutoFit/>
          </a:bodyPr>
          <a:lstStyle/>
          <a:p>
            <a:r>
              <a:rPr lang="en-GB" dirty="0">
                <a:latin typeface="Ubuntu"/>
              </a:rPr>
              <a:t>Because ni</a:t>
            </a:r>
            <a:r>
              <a:rPr lang="en-GB">
                <a:latin typeface="Ubuntu"/>
              </a:rPr>
              <a:t>cotine is addictive, it can quickly create both </a:t>
            </a:r>
            <a:r>
              <a:rPr lang="en-GB" dirty="0">
                <a:latin typeface="Ubuntu"/>
              </a:rPr>
              <a:t>physical and psychological habits.</a:t>
            </a:r>
            <a:endParaRPr lang="en-GB">
              <a:latin typeface="Ubuntu"/>
            </a:endParaRPr>
          </a:p>
        </p:txBody>
      </p:sp>
      <p:sp>
        <p:nvSpPr>
          <p:cNvPr id="11" name="TextBox 10">
            <a:extLst>
              <a:ext uri="{FF2B5EF4-FFF2-40B4-BE49-F238E27FC236}">
                <a16:creationId xmlns:a16="http://schemas.microsoft.com/office/drawing/2014/main" id="{FB909CB7-40C9-7577-4420-C6BA747A818D}"/>
              </a:ext>
            </a:extLst>
          </p:cNvPr>
          <p:cNvSpPr txBox="1"/>
          <p:nvPr/>
        </p:nvSpPr>
        <p:spPr>
          <a:xfrm>
            <a:off x="6095093" y="2988024"/>
            <a:ext cx="4743450" cy="3416320"/>
          </a:xfrm>
          <a:prstGeom prst="rect">
            <a:avLst/>
          </a:prstGeom>
          <a:noFill/>
        </p:spPr>
        <p:txBody>
          <a:bodyPr wrap="square" lIns="91440" tIns="45720" rIns="91440" bIns="45720" anchor="t">
            <a:spAutoFit/>
          </a:bodyPr>
          <a:lstStyle/>
          <a:p>
            <a:r>
              <a:rPr kumimoji="0" lang="en-GB" sz="1800" b="0" i="0" u="none" strike="noStrike" kern="1200" cap="none" spc="0" normalizeH="0" baseline="0" noProof="0" dirty="0">
                <a:ln>
                  <a:noFill/>
                </a:ln>
                <a:solidFill>
                  <a:prstClr val="black"/>
                </a:solidFill>
                <a:effectLst/>
                <a:uLnTx/>
                <a:uFillTx/>
                <a:latin typeface="Ubuntu"/>
              </a:rPr>
              <a:t>When nicotine levels drop, people can experience cravings, which may feel like restlessness, irritability, difficulty </a:t>
            </a:r>
            <a:r>
              <a:rPr kumimoji="0" lang="en-GB" sz="1800" b="0" i="0" u="none" strike="noStrike" kern="1200" cap="none" spc="0" normalizeH="0" baseline="0" noProof="0">
                <a:ln>
                  <a:noFill/>
                </a:ln>
                <a:solidFill>
                  <a:prstClr val="black"/>
                </a:solidFill>
                <a:effectLst/>
                <a:uLnTx/>
                <a:uFillTx/>
                <a:latin typeface="Ubuntu"/>
              </a:rPr>
              <a:t>concentrating or a strong urge to smoke </a:t>
            </a:r>
            <a:r>
              <a:rPr kumimoji="0" lang="en-GB" sz="1800" b="0" i="0" u="none" strike="noStrike" kern="1200" cap="none" spc="0" normalizeH="0" baseline="0" noProof="0" dirty="0">
                <a:ln>
                  <a:noFill/>
                </a:ln>
                <a:solidFill>
                  <a:prstClr val="black"/>
                </a:solidFill>
                <a:effectLst/>
                <a:uLnTx/>
                <a:uFillTx/>
                <a:latin typeface="Ubuntu"/>
              </a:rPr>
              <a:t>again. These cravings are the body’s way of signalling withdrawal and can be powerful, even after short-term use.</a:t>
            </a:r>
            <a:br>
              <a:rPr lang="en-GB" sz="1800" b="0" i="0" u="none" strike="noStrike" kern="1200" cap="none" spc="0" normalizeH="0" baseline="0" noProof="0" dirty="0">
                <a:ln>
                  <a:noFill/>
                </a:ln>
                <a:effectLst/>
                <a:uLnTx/>
                <a:uFillTx/>
                <a:latin typeface="Ubuntu" panose="020B0504030602030204" pitchFamily="34" charset="0"/>
              </a:rPr>
            </a:br>
            <a:endParaRPr kumimoji="0" lang="en-GB" sz="1800" b="0" i="0" u="none" strike="noStrike" kern="1200" cap="none" spc="0" normalizeH="0" baseline="0" noProof="0">
              <a:ln>
                <a:noFill/>
              </a:ln>
              <a:solidFill>
                <a:prstClr val="black"/>
              </a:solidFill>
              <a:effectLst/>
              <a:uLnTx/>
              <a:uFillTx/>
              <a:latin typeface="Ubuntu" panose="020B0504030602030204" pitchFamily="34" charset="0"/>
            </a:endParaRPr>
          </a:p>
          <a:p>
            <a:r>
              <a:rPr kumimoji="0" lang="en-GB" sz="1800" b="0" i="0" u="none" strike="noStrike" kern="1200" cap="none" spc="0" normalizeH="0" baseline="0" noProof="0" dirty="0">
                <a:ln>
                  <a:noFill/>
                </a:ln>
                <a:solidFill>
                  <a:prstClr val="black"/>
                </a:solidFill>
                <a:effectLst/>
                <a:uLnTx/>
                <a:uFillTx/>
                <a:latin typeface="Ubuntu"/>
              </a:rPr>
              <a:t>Helping learners identify triggers and understand cravings makes it easier for them to build healthy coping strategies and avoid developing harmful habits</a:t>
            </a:r>
            <a:r>
              <a:rPr lang="en-GB" dirty="0">
                <a:solidFill>
                  <a:prstClr val="black"/>
                </a:solidFill>
                <a:latin typeface="Ubuntu"/>
              </a:rPr>
              <a:t>.</a:t>
            </a:r>
            <a:endParaRPr lang="en-GB" dirty="0">
              <a:solidFill>
                <a:prstClr val="black"/>
              </a:solidFill>
              <a:latin typeface="Ubuntu" panose="020B0504030602030204" pitchFamily="34" charset="0"/>
            </a:endParaRPr>
          </a:p>
        </p:txBody>
      </p:sp>
      <p:pic>
        <p:nvPicPr>
          <p:cNvPr id="12" name="Picture 11">
            <a:extLst>
              <a:ext uri="{FF2B5EF4-FFF2-40B4-BE49-F238E27FC236}">
                <a16:creationId xmlns:a16="http://schemas.microsoft.com/office/drawing/2014/main" id="{AB4986C4-8136-4C7B-EAD8-9D39727FC414}"/>
              </a:ext>
            </a:extLst>
          </p:cNvPr>
          <p:cNvPicPr>
            <a:picLocks noChangeAspect="1"/>
          </p:cNvPicPr>
          <p:nvPr/>
        </p:nvPicPr>
        <p:blipFill>
          <a:blip r:embed="rId2"/>
          <a:srcRect r="591" b="11250"/>
          <a:stretch/>
        </p:blipFill>
        <p:spPr>
          <a:xfrm>
            <a:off x="9078076" y="82071"/>
            <a:ext cx="2187332" cy="2650949"/>
          </a:xfrm>
          <a:prstGeom prst="rect">
            <a:avLst/>
          </a:prstGeom>
        </p:spPr>
      </p:pic>
    </p:spTree>
    <p:extLst>
      <p:ext uri="{BB962C8B-B14F-4D97-AF65-F5344CB8AC3E}">
        <p14:creationId xmlns:p14="http://schemas.microsoft.com/office/powerpoint/2010/main" val="4046098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3EFA4EF-0D9C-63F6-F3E3-E33B427A1960}"/>
              </a:ext>
            </a:extLst>
          </p:cNvPr>
          <p:cNvSpPr txBox="1">
            <a:spLocks/>
          </p:cNvSpPr>
          <p:nvPr/>
        </p:nvSpPr>
        <p:spPr>
          <a:xfrm>
            <a:off x="162837" y="998412"/>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a:t>Building Refusal Skills and Critical Thinking </a:t>
            </a:r>
            <a:endParaRPr lang="en-US" b="1"/>
          </a:p>
        </p:txBody>
      </p:sp>
      <p:sp>
        <p:nvSpPr>
          <p:cNvPr id="6" name="Text Placeholder 4">
            <a:extLst>
              <a:ext uri="{FF2B5EF4-FFF2-40B4-BE49-F238E27FC236}">
                <a16:creationId xmlns:a16="http://schemas.microsoft.com/office/drawing/2014/main" id="{41FA1CDA-59BF-ABE7-68EC-F35F6A85D545}"/>
              </a:ext>
            </a:extLst>
          </p:cNvPr>
          <p:cNvSpPr txBox="1">
            <a:spLocks/>
          </p:cNvSpPr>
          <p:nvPr/>
        </p:nvSpPr>
        <p:spPr>
          <a:xfrm>
            <a:off x="162837" y="1494572"/>
            <a:ext cx="11874098" cy="4723630"/>
          </a:xfrm>
          <a:prstGeom prst="rect">
            <a:avLst/>
          </a:prstGeom>
          <a:ln>
            <a:no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1400" kern="1200">
                <a:solidFill>
                  <a:schemeClr val="accent1"/>
                </a:solidFill>
                <a:latin typeface="Ubuntu" panose="020B0504030602030204" pitchFamily="34" charset="0"/>
                <a:ea typeface="+mn-ea"/>
                <a:cs typeface="+mn-cs"/>
              </a:defRPr>
            </a:lvl1pPr>
            <a:lvl2pPr marL="4572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3pPr>
            <a:lvl4pPr marL="13716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4pPr>
            <a:lvl5pPr marL="18288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a:p>
          <a:p>
            <a:endParaRPr lang="en-US" sz="2200"/>
          </a:p>
          <a:p>
            <a:endParaRPr lang="en-US" sz="2200"/>
          </a:p>
          <a:p>
            <a:endParaRPr lang="en-US"/>
          </a:p>
          <a:p>
            <a:endParaRPr lang="en-US"/>
          </a:p>
          <a:p>
            <a:endParaRPr lang="en-US"/>
          </a:p>
        </p:txBody>
      </p:sp>
      <p:sp>
        <p:nvSpPr>
          <p:cNvPr id="3" name="TextBox 2">
            <a:extLst>
              <a:ext uri="{FF2B5EF4-FFF2-40B4-BE49-F238E27FC236}">
                <a16:creationId xmlns:a16="http://schemas.microsoft.com/office/drawing/2014/main" id="{44E227F0-05A6-A573-FB89-ECFBFC2649B5}"/>
              </a:ext>
            </a:extLst>
          </p:cNvPr>
          <p:cNvSpPr txBox="1"/>
          <p:nvPr/>
        </p:nvSpPr>
        <p:spPr>
          <a:xfrm>
            <a:off x="596646" y="1623091"/>
            <a:ext cx="6094476" cy="4247317"/>
          </a:xfrm>
          <a:prstGeom prst="rect">
            <a:avLst/>
          </a:prstGeom>
          <a:noFill/>
        </p:spPr>
        <p:txBody>
          <a:bodyPr wrap="square" lIns="91440" tIns="45720" rIns="91440" bIns="45720" anchor="t">
            <a:spAutoFit/>
          </a:bodyPr>
          <a:lstStyle/>
          <a:p>
            <a:pPr>
              <a:buNone/>
            </a:pPr>
            <a:r>
              <a:rPr lang="en-GB">
                <a:latin typeface="Ubuntu"/>
              </a:rPr>
              <a:t>Refusal skills help young people feel confident saying “no” without losing friendships or feeling embarrassed.</a:t>
            </a:r>
            <a:br>
              <a:rPr lang="en-GB" dirty="0">
                <a:latin typeface="Ubuntu" panose="020B0504030602030204" pitchFamily="34" charset="0"/>
              </a:rPr>
            </a:br>
            <a:endParaRPr lang="en-GB">
              <a:latin typeface="Ubuntu" panose="020B0504030602030204" pitchFamily="34" charset="0"/>
            </a:endParaRPr>
          </a:p>
          <a:p>
            <a:pPr>
              <a:buNone/>
            </a:pPr>
            <a:r>
              <a:rPr lang="en-GB">
                <a:latin typeface="Ubuntu"/>
              </a:rPr>
              <a:t>Useful strategies include:</a:t>
            </a:r>
          </a:p>
          <a:p>
            <a:pPr marL="285750" indent="-285750">
              <a:buFont typeface="Wingdings" panose="05000000000000000000" pitchFamily="2" charset="2"/>
              <a:buChar char="Ø"/>
            </a:pPr>
            <a:r>
              <a:rPr lang="en-GB" b="1">
                <a:latin typeface="Ubuntu"/>
              </a:rPr>
              <a:t>Suggesting an alternative activity</a:t>
            </a:r>
          </a:p>
          <a:p>
            <a:pPr marL="285750" indent="-285750">
              <a:buFont typeface="Wingdings" panose="05000000000000000000" pitchFamily="2" charset="2"/>
              <a:buChar char="Ø"/>
            </a:pPr>
            <a:r>
              <a:rPr lang="en-GB" b="1">
                <a:latin typeface="Ubuntu"/>
              </a:rPr>
              <a:t>Changing the subject or walking away</a:t>
            </a:r>
          </a:p>
          <a:p>
            <a:pPr marL="285750" indent="-285750">
              <a:buFont typeface="Wingdings" panose="05000000000000000000" pitchFamily="2" charset="2"/>
              <a:buChar char="Ø"/>
            </a:pPr>
            <a:r>
              <a:rPr lang="en-GB" b="1">
                <a:latin typeface="Ubuntu"/>
              </a:rPr>
              <a:t>Using humour</a:t>
            </a:r>
          </a:p>
          <a:p>
            <a:pPr marL="285750" indent="-285750">
              <a:buFont typeface="Wingdings" panose="05000000000000000000" pitchFamily="2" charset="2"/>
              <a:buChar char="Ø"/>
            </a:pPr>
            <a:r>
              <a:rPr lang="en-GB" b="1">
                <a:latin typeface="Ubuntu"/>
              </a:rPr>
              <a:t>Preparing a simple, firm refusal phrase                 (“No thanks - I’m not into that”)</a:t>
            </a:r>
            <a:br>
              <a:rPr lang="en-GB" dirty="0">
                <a:latin typeface="Ubuntu" panose="020B0504030602030204" pitchFamily="34" charset="0"/>
              </a:rPr>
            </a:br>
            <a:endParaRPr lang="en-GB">
              <a:latin typeface="Ubuntu" panose="020B0504030602030204" pitchFamily="34" charset="0"/>
            </a:endParaRPr>
          </a:p>
          <a:p>
            <a:r>
              <a:rPr lang="en-GB" dirty="0">
                <a:latin typeface="Ubuntu"/>
              </a:rPr>
              <a:t>Critical thinking also plays an important role. Encouraging learners to question marketing messages, </a:t>
            </a:r>
            <a:r>
              <a:rPr lang="en-GB">
                <a:latin typeface="Ubuntu"/>
              </a:rPr>
              <a:t>peer pressure, social media influences and myths about </a:t>
            </a:r>
            <a:r>
              <a:rPr lang="en-GB" dirty="0">
                <a:latin typeface="Ubuntu"/>
              </a:rPr>
              <a:t>nicotine strengthens their ability to make informed, autonomous choices.</a:t>
            </a:r>
          </a:p>
        </p:txBody>
      </p:sp>
      <p:pic>
        <p:nvPicPr>
          <p:cNvPr id="2" name="Picture 1" descr="A person with glasses and a beard thinking&#10;&#10;AI-generated content may be incorrect.">
            <a:extLst>
              <a:ext uri="{FF2B5EF4-FFF2-40B4-BE49-F238E27FC236}">
                <a16:creationId xmlns:a16="http://schemas.microsoft.com/office/drawing/2014/main" id="{A79931AD-0146-E674-BF3B-1FE56D8C1D22}"/>
              </a:ext>
            </a:extLst>
          </p:cNvPr>
          <p:cNvPicPr>
            <a:picLocks noChangeAspect="1"/>
          </p:cNvPicPr>
          <p:nvPr/>
        </p:nvPicPr>
        <p:blipFill>
          <a:blip r:embed="rId2"/>
          <a:stretch>
            <a:fillRect/>
          </a:stretch>
        </p:blipFill>
        <p:spPr>
          <a:xfrm>
            <a:off x="7641367" y="1926752"/>
            <a:ext cx="4216229" cy="2415489"/>
          </a:xfrm>
          <a:prstGeom prst="rect">
            <a:avLst/>
          </a:prstGeom>
        </p:spPr>
      </p:pic>
    </p:spTree>
    <p:extLst>
      <p:ext uri="{BB962C8B-B14F-4D97-AF65-F5344CB8AC3E}">
        <p14:creationId xmlns:p14="http://schemas.microsoft.com/office/powerpoint/2010/main" val="2167396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77F5A3-D535-4A58-C943-8DABF5079BEC}"/>
              </a:ext>
            </a:extLst>
          </p:cNvPr>
          <p:cNvSpPr txBox="1"/>
          <p:nvPr/>
        </p:nvSpPr>
        <p:spPr>
          <a:xfrm>
            <a:off x="470027" y="851374"/>
            <a:ext cx="789206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a:solidFill>
                  <a:schemeClr val="accent1">
                    <a:lumMod val="75000"/>
                  </a:schemeClr>
                </a:solidFill>
                <a:latin typeface="Ubuntu" panose="020B0504030602030204"/>
              </a:rPr>
              <a:t>Self-Efficacy and Autonomy in Decision-Making</a:t>
            </a:r>
            <a:endParaRPr lang="en-US" sz="2800" b="1">
              <a:solidFill>
                <a:schemeClr val="accent1">
                  <a:lumMod val="75000"/>
                </a:schemeClr>
              </a:solidFill>
              <a:latin typeface="Ubuntu" panose="020B0504030602030204"/>
            </a:endParaRPr>
          </a:p>
        </p:txBody>
      </p:sp>
      <p:sp>
        <p:nvSpPr>
          <p:cNvPr id="4" name="TextBox 3">
            <a:extLst>
              <a:ext uri="{FF2B5EF4-FFF2-40B4-BE49-F238E27FC236}">
                <a16:creationId xmlns:a16="http://schemas.microsoft.com/office/drawing/2014/main" id="{02E99B57-9233-917F-B0B0-1F8A9CA58573}"/>
              </a:ext>
            </a:extLst>
          </p:cNvPr>
          <p:cNvSpPr txBox="1"/>
          <p:nvPr/>
        </p:nvSpPr>
        <p:spPr>
          <a:xfrm>
            <a:off x="855727" y="3532450"/>
            <a:ext cx="4597146" cy="923330"/>
          </a:xfrm>
          <a:prstGeom prst="rect">
            <a:avLst/>
          </a:prstGeom>
          <a:noFill/>
        </p:spPr>
        <p:txBody>
          <a:bodyPr wrap="square">
            <a:spAutoFit/>
          </a:bodyPr>
          <a:lstStyle/>
          <a:p>
            <a:endParaRPr lang="en-GB"/>
          </a:p>
          <a:p>
            <a:br>
              <a:rPr lang="en-GB"/>
            </a:br>
            <a:endParaRPr lang="en-GB"/>
          </a:p>
        </p:txBody>
      </p:sp>
      <p:sp>
        <p:nvSpPr>
          <p:cNvPr id="9" name="TextBox 8">
            <a:extLst>
              <a:ext uri="{FF2B5EF4-FFF2-40B4-BE49-F238E27FC236}">
                <a16:creationId xmlns:a16="http://schemas.microsoft.com/office/drawing/2014/main" id="{25058BFD-F648-ABAD-BC45-3985943C51C0}"/>
              </a:ext>
            </a:extLst>
          </p:cNvPr>
          <p:cNvSpPr txBox="1"/>
          <p:nvPr/>
        </p:nvSpPr>
        <p:spPr>
          <a:xfrm>
            <a:off x="539496" y="5155793"/>
            <a:ext cx="10842498" cy="1200329"/>
          </a:xfrm>
          <a:prstGeom prst="rect">
            <a:avLst/>
          </a:prstGeom>
          <a:noFill/>
        </p:spPr>
        <p:txBody>
          <a:bodyPr wrap="square" lIns="91440" tIns="45720" rIns="91440" bIns="45720" anchor="t">
            <a:spAutoFit/>
          </a:bodyPr>
          <a:lstStyle/>
          <a:p>
            <a:r>
              <a:rPr lang="en-GB" dirty="0">
                <a:latin typeface="Ubuntu"/>
              </a:rPr>
              <a:t>Together, self-efficacy and autonomy help young people resist pressure, question unhealthy </a:t>
            </a:r>
            <a:r>
              <a:rPr lang="en-GB">
                <a:latin typeface="Ubuntu"/>
              </a:rPr>
              <a:t>influences and feel empowered to make decisions they feel proud of. </a:t>
            </a:r>
          </a:p>
          <a:p>
            <a:r>
              <a:rPr lang="en-GB">
                <a:latin typeface="Ubuntu" panose="020B0504030602030204" pitchFamily="34" charset="0"/>
              </a:rPr>
              <a:t>Strengthening these skills supports long-term resilience and helps learners stay in control of their own behaviour.</a:t>
            </a:r>
          </a:p>
        </p:txBody>
      </p:sp>
      <p:graphicFrame>
        <p:nvGraphicFramePr>
          <p:cNvPr id="11" name="Table 10">
            <a:extLst>
              <a:ext uri="{FF2B5EF4-FFF2-40B4-BE49-F238E27FC236}">
                <a16:creationId xmlns:a16="http://schemas.microsoft.com/office/drawing/2014/main" id="{147C074B-AA0F-7B5B-CBD9-8E1EAAA273FC}"/>
              </a:ext>
            </a:extLst>
          </p:cNvPr>
          <p:cNvGraphicFramePr>
            <a:graphicFrameLocks noGrp="1"/>
          </p:cNvGraphicFramePr>
          <p:nvPr>
            <p:extLst>
              <p:ext uri="{D42A27DB-BD31-4B8C-83A1-F6EECF244321}">
                <p14:modId xmlns:p14="http://schemas.microsoft.com/office/powerpoint/2010/main" val="3812443723"/>
              </p:ext>
            </p:extLst>
          </p:nvPr>
        </p:nvGraphicFramePr>
        <p:xfrm>
          <a:off x="539496" y="1855772"/>
          <a:ext cx="10341864" cy="3175260"/>
        </p:xfrm>
        <a:graphic>
          <a:graphicData uri="http://schemas.openxmlformats.org/drawingml/2006/table">
            <a:tbl>
              <a:tblPr/>
              <a:tblGrid>
                <a:gridCol w="4704828">
                  <a:extLst>
                    <a:ext uri="{9D8B030D-6E8A-4147-A177-3AD203B41FA5}">
                      <a16:colId xmlns:a16="http://schemas.microsoft.com/office/drawing/2014/main" val="427579392"/>
                    </a:ext>
                  </a:extLst>
                </a:gridCol>
                <a:gridCol w="5637036">
                  <a:extLst>
                    <a:ext uri="{9D8B030D-6E8A-4147-A177-3AD203B41FA5}">
                      <a16:colId xmlns:a16="http://schemas.microsoft.com/office/drawing/2014/main" val="281643197"/>
                    </a:ext>
                  </a:extLst>
                </a:gridCol>
              </a:tblGrid>
              <a:tr h="360940">
                <a:tc>
                  <a:txBody>
                    <a:bodyPr/>
                    <a:lstStyle/>
                    <a:p>
                      <a:pPr algn="l" rtl="0" fontAlgn="base">
                        <a:lnSpc>
                          <a:spcPts val="2025"/>
                        </a:lnSpc>
                        <a:buNone/>
                      </a:pPr>
                      <a:r>
                        <a:rPr lang="en-GB" sz="1800" b="1" i="0">
                          <a:solidFill>
                            <a:srgbClr val="FFFFFF"/>
                          </a:solidFill>
                          <a:effectLst/>
                          <a:latin typeface="Ubuntu" panose="020B0504030602030204" pitchFamily="34" charset="0"/>
                        </a:rPr>
                        <a:t>Self-Efficacy </a:t>
                      </a:r>
                      <a:endParaRPr lang="en-GB" b="1" i="0">
                        <a:solidFill>
                          <a:srgbClr val="FFFFFF"/>
                        </a:solidFill>
                        <a:effectLst/>
                      </a:endParaRPr>
                    </a:p>
                  </a:txBody>
                  <a:tcPr>
                    <a:lnL w="12059" cap="flat" cmpd="sng" algn="ctr">
                      <a:solidFill>
                        <a:srgbClr val="FFFFFF"/>
                      </a:solidFill>
                      <a:prstDash val="solid"/>
                      <a:round/>
                      <a:headEnd type="none" w="med" len="med"/>
                      <a:tailEnd type="none" w="med" len="med"/>
                    </a:lnL>
                    <a:lnR w="12059" cap="flat" cmpd="sng" algn="ctr">
                      <a:solidFill>
                        <a:srgbClr val="FFFFFF"/>
                      </a:solidFill>
                      <a:prstDash val="solid"/>
                      <a:round/>
                      <a:headEnd type="none" w="med" len="med"/>
                      <a:tailEnd type="none" w="med" len="med"/>
                    </a:lnR>
                    <a:lnT w="12059" cap="flat" cmpd="sng" algn="ctr">
                      <a:solidFill>
                        <a:srgbClr val="FFFFFF"/>
                      </a:solidFill>
                      <a:prstDash val="solid"/>
                      <a:round/>
                      <a:headEnd type="none" w="med" len="med"/>
                      <a:tailEnd type="none" w="med" len="med"/>
                    </a:lnT>
                    <a:lnB w="36195" cap="flat" cmpd="sng" algn="ctr">
                      <a:solidFill>
                        <a:srgbClr val="FFFFFF"/>
                      </a:solidFill>
                      <a:prstDash val="solid"/>
                      <a:round/>
                      <a:headEnd type="none" w="med" len="med"/>
                      <a:tailEnd type="none" w="med" len="med"/>
                    </a:lnB>
                    <a:solidFill>
                      <a:srgbClr val="5B9BD5"/>
                    </a:solidFill>
                  </a:tcPr>
                </a:tc>
                <a:tc>
                  <a:txBody>
                    <a:bodyPr/>
                    <a:lstStyle/>
                    <a:p>
                      <a:pPr algn="l" rtl="0" fontAlgn="base">
                        <a:lnSpc>
                          <a:spcPts val="2025"/>
                        </a:lnSpc>
                        <a:buNone/>
                      </a:pPr>
                      <a:r>
                        <a:rPr lang="en-GB" b="1" i="0">
                          <a:solidFill>
                            <a:srgbClr val="FFFFFF"/>
                          </a:solidFill>
                          <a:effectLst/>
                          <a:latin typeface="Ubuntu" panose="020B0504030602030204" pitchFamily="34" charset="0"/>
                        </a:rPr>
                        <a:t>Autonomy </a:t>
                      </a:r>
                    </a:p>
                  </a:txBody>
                  <a:tcPr>
                    <a:lnL w="12059" cap="flat" cmpd="sng" algn="ctr">
                      <a:solidFill>
                        <a:srgbClr val="FFFFFF"/>
                      </a:solidFill>
                      <a:prstDash val="solid"/>
                      <a:round/>
                      <a:headEnd type="none" w="med" len="med"/>
                      <a:tailEnd type="none" w="med" len="med"/>
                    </a:lnL>
                    <a:lnR w="12059" cap="flat" cmpd="sng" algn="ctr">
                      <a:solidFill>
                        <a:srgbClr val="FFFFFF"/>
                      </a:solidFill>
                      <a:prstDash val="solid"/>
                      <a:round/>
                      <a:headEnd type="none" w="med" len="med"/>
                      <a:tailEnd type="none" w="med" len="med"/>
                    </a:lnR>
                    <a:lnT w="12059" cap="flat" cmpd="sng" algn="ctr">
                      <a:solidFill>
                        <a:srgbClr val="FFFFFF"/>
                      </a:solidFill>
                      <a:prstDash val="solid"/>
                      <a:round/>
                      <a:headEnd type="none" w="med" len="med"/>
                      <a:tailEnd type="none" w="med" len="med"/>
                    </a:lnT>
                    <a:lnB w="36195"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773256879"/>
                  </a:ext>
                </a:extLst>
              </a:tr>
              <a:tr h="14437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buntu" panose="020B0504030602030204" pitchFamily="34" charset="0"/>
                          <a:ea typeface="+mn-ea"/>
                          <a:cs typeface="+mn-cs"/>
                        </a:rPr>
                        <a:t>Self-efficacy is the belief that </a:t>
                      </a:r>
                      <a:r>
                        <a:rPr kumimoji="0" lang="en-GB" sz="1800" b="1" i="0" u="none" strike="noStrike" kern="1200" cap="none" spc="0" normalizeH="0" baseline="0" noProof="0">
                          <a:ln>
                            <a:noFill/>
                          </a:ln>
                          <a:solidFill>
                            <a:prstClr val="black"/>
                          </a:solidFill>
                          <a:effectLst/>
                          <a:uLnTx/>
                          <a:uFillTx/>
                          <a:latin typeface="Ubuntu" panose="020B0504030602030204" pitchFamily="34" charset="0"/>
                          <a:ea typeface="+mn-ea"/>
                          <a:cs typeface="+mn-cs"/>
                        </a:rPr>
                        <a:t>you can make and stick to your own decisions</a:t>
                      </a:r>
                      <a:r>
                        <a:rPr kumimoji="0" lang="en-GB" sz="1800" b="0" i="0" u="none" strike="noStrike" kern="1200" cap="none" spc="0" normalizeH="0" baseline="0" noProof="0">
                          <a:ln>
                            <a:noFill/>
                          </a:ln>
                          <a:solidFill>
                            <a:prstClr val="black"/>
                          </a:solidFill>
                          <a:effectLst/>
                          <a:uLnTx/>
                          <a:uFillTx/>
                          <a:latin typeface="Ubuntu" panose="020B0504030602030204" pitchFamily="34" charset="0"/>
                          <a:ea typeface="+mn-ea"/>
                          <a:cs typeface="+mn-cs"/>
                        </a:rPr>
                        <a:t>, even when others around you are making different choices.</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dirty="0">
                          <a:ln>
                            <a:noFill/>
                          </a:ln>
                          <a:solidFill>
                            <a:srgbClr val="000000"/>
                          </a:solidFill>
                          <a:effectLst/>
                          <a:uLnTx/>
                          <a:uFillTx/>
                          <a:latin typeface="Ubuntu"/>
                          <a:ea typeface="+mn-ea"/>
                          <a:cs typeface="+mn-cs"/>
                        </a:rPr>
                      </a:br>
                      <a:r>
                        <a:rPr kumimoji="0" lang="en-GB" sz="1800" b="0" i="0" u="none" strike="noStrike" kern="1200" cap="none" spc="0" normalizeH="0" baseline="0" noProof="0" dirty="0">
                          <a:ln>
                            <a:noFill/>
                          </a:ln>
                          <a:solidFill>
                            <a:prstClr val="black"/>
                          </a:solidFill>
                          <a:effectLst/>
                          <a:uLnTx/>
                          <a:uFillTx/>
                          <a:latin typeface="Ubuntu"/>
                          <a:ea typeface="+mn-ea"/>
                          <a:cs typeface="+mn-cs"/>
                        </a:rPr>
                        <a:t>Young people with strong self-efficacy are better at resisting pressure and more likely to choose behaviours that support their </a:t>
                      </a:r>
                      <a:r>
                        <a:rPr kumimoji="0" lang="en-GB" sz="1800" b="1" i="0" u="none" strike="noStrike" kern="1200" cap="none" spc="0" normalizeH="0" baseline="0" noProof="0" dirty="0">
                          <a:ln>
                            <a:noFill/>
                          </a:ln>
                          <a:solidFill>
                            <a:prstClr val="black"/>
                          </a:solidFill>
                          <a:effectLst/>
                          <a:uLnTx/>
                          <a:uFillTx/>
                          <a:latin typeface="Ubuntu"/>
                          <a:ea typeface="+mn-ea"/>
                          <a:cs typeface="+mn-cs"/>
                        </a:rPr>
                        <a:t>health, goals and </a:t>
                      </a:r>
                      <a:r>
                        <a:rPr lang="en-GB" sz="1800" b="1" i="0" u="none" strike="noStrike" kern="1200" cap="none" spc="0" normalizeH="0" baseline="0" noProof="0" dirty="0">
                          <a:ln>
                            <a:noFill/>
                          </a:ln>
                          <a:solidFill>
                            <a:prstClr val="black"/>
                          </a:solidFill>
                          <a:effectLst/>
                          <a:uLnTx/>
                          <a:uFillTx/>
                          <a:latin typeface="Ubuntu"/>
                          <a:ea typeface="+mn-ea"/>
                          <a:cs typeface="+mn-cs"/>
                        </a:rPr>
                        <a:t>well-being</a:t>
                      </a:r>
                      <a:r>
                        <a:rPr kumimoji="0" lang="en-GB" sz="1800" b="0" i="0" u="none" strike="noStrike" kern="1200" cap="none" spc="0" normalizeH="0" baseline="0" noProof="0" dirty="0">
                          <a:ln>
                            <a:noFill/>
                          </a:ln>
                          <a:solidFill>
                            <a:prstClr val="black"/>
                          </a:solidFill>
                          <a:effectLst/>
                          <a:uLnTx/>
                          <a:uFillTx/>
                          <a:latin typeface="Ubuntu"/>
                          <a:ea typeface="+mn-ea"/>
                          <a:cs typeface="+mn-cs"/>
                        </a:rPr>
                        <a:t>.</a:t>
                      </a:r>
                    </a:p>
                    <a:p>
                      <a:pPr algn="l" rtl="0" fontAlgn="base">
                        <a:lnSpc>
                          <a:spcPts val="2025"/>
                        </a:lnSpc>
                        <a:buNone/>
                      </a:pPr>
                      <a:endParaRPr lang="en-GB" b="0" i="0">
                        <a:solidFill>
                          <a:srgbClr val="000000"/>
                        </a:solidFill>
                        <a:effectLst/>
                      </a:endParaRPr>
                    </a:p>
                  </a:txBody>
                  <a:tcPr>
                    <a:lnL w="12059" cap="flat" cmpd="sng" algn="ctr">
                      <a:solidFill>
                        <a:srgbClr val="FFFFFF"/>
                      </a:solidFill>
                      <a:prstDash val="solid"/>
                      <a:round/>
                      <a:headEnd type="none" w="med" len="med"/>
                      <a:tailEnd type="none" w="med" len="med"/>
                    </a:lnL>
                    <a:lnR w="12059" cap="flat" cmpd="sng" algn="ctr">
                      <a:solidFill>
                        <a:srgbClr val="FFFFFF"/>
                      </a:solidFill>
                      <a:prstDash val="solid"/>
                      <a:round/>
                      <a:headEnd type="none" w="med" len="med"/>
                      <a:tailEnd type="none" w="med" len="med"/>
                    </a:lnR>
                    <a:lnT w="36195" cap="flat" cmpd="sng" algn="ctr">
                      <a:solidFill>
                        <a:srgbClr val="FFFFFF"/>
                      </a:solidFill>
                      <a:prstDash val="solid"/>
                      <a:round/>
                      <a:headEnd type="none" w="med" len="med"/>
                      <a:tailEnd type="none" w="med" len="med"/>
                    </a:lnT>
                    <a:lnB w="12059" cap="flat" cmpd="sng" algn="ctr">
                      <a:solidFill>
                        <a:srgbClr val="FFFFFF"/>
                      </a:solidFill>
                      <a:prstDash val="solid"/>
                      <a:round/>
                      <a:headEnd type="none" w="med" len="med"/>
                      <a:tailEnd type="none" w="med" len="med"/>
                    </a:lnB>
                    <a:solidFill>
                      <a:srgbClr val="D2DEEF"/>
                    </a:solidFill>
                  </a:tcPr>
                </a:tc>
                <a:tc>
                  <a:txBody>
                    <a:bodyPr/>
                    <a:lstStyle/>
                    <a:p>
                      <a:pPr algn="l" rtl="0" fontAlgn="base">
                        <a:lnSpc>
                          <a:spcPts val="2025"/>
                        </a:lnSpc>
                        <a:buNone/>
                      </a:pPr>
                      <a:r>
                        <a:rPr lang="en-GB" b="0" i="0" dirty="0">
                          <a:solidFill>
                            <a:srgbClr val="000000"/>
                          </a:solidFill>
                          <a:effectLst/>
                          <a:latin typeface="Ubuntu"/>
                        </a:rPr>
                        <a:t>Autonomy is about understanding your own values, knowing what matters to you, and making choices based on your own judgement, not just what friends or others around you are doing. </a:t>
                      </a:r>
                    </a:p>
                    <a:p>
                      <a:pPr algn="l" rtl="0" fontAlgn="base">
                        <a:lnSpc>
                          <a:spcPts val="2025"/>
                        </a:lnSpc>
                        <a:buNone/>
                      </a:pPr>
                      <a:endParaRPr lang="en-GB" b="0" i="0">
                        <a:solidFill>
                          <a:srgbClr val="000000"/>
                        </a:solidFill>
                        <a:effectLst/>
                      </a:endParaRPr>
                    </a:p>
                  </a:txBody>
                  <a:tcPr>
                    <a:lnL w="12059" cap="flat" cmpd="sng" algn="ctr">
                      <a:solidFill>
                        <a:srgbClr val="FFFFFF"/>
                      </a:solidFill>
                      <a:prstDash val="solid"/>
                      <a:round/>
                      <a:headEnd type="none" w="med" len="med"/>
                      <a:tailEnd type="none" w="med" len="med"/>
                    </a:lnL>
                    <a:lnR w="12059" cap="flat" cmpd="sng" algn="ctr">
                      <a:solidFill>
                        <a:srgbClr val="FFFFFF"/>
                      </a:solidFill>
                      <a:prstDash val="solid"/>
                      <a:round/>
                      <a:headEnd type="none" w="med" len="med"/>
                      <a:tailEnd type="none" w="med" len="med"/>
                    </a:lnR>
                    <a:lnT w="36195" cap="flat" cmpd="sng" algn="ctr">
                      <a:solidFill>
                        <a:srgbClr val="FFFFFF"/>
                      </a:solidFill>
                      <a:prstDash val="solid"/>
                      <a:round/>
                      <a:headEnd type="none" w="med" len="med"/>
                      <a:tailEnd type="none" w="med" len="med"/>
                    </a:lnT>
                    <a:lnB w="12059"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950551658"/>
                  </a:ext>
                </a:extLst>
              </a:tr>
            </a:tbl>
          </a:graphicData>
        </a:graphic>
      </p:graphicFrame>
    </p:spTree>
    <p:extLst>
      <p:ext uri="{BB962C8B-B14F-4D97-AF65-F5344CB8AC3E}">
        <p14:creationId xmlns:p14="http://schemas.microsoft.com/office/powerpoint/2010/main" val="2405774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B1F218-F71A-CC2A-46E7-E299CFB80F7B}"/>
              </a:ext>
            </a:extLst>
          </p:cNvPr>
          <p:cNvSpPr txBox="1"/>
          <p:nvPr/>
        </p:nvSpPr>
        <p:spPr>
          <a:xfrm>
            <a:off x="271571" y="1238000"/>
            <a:ext cx="926555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15518B"/>
                </a:solidFill>
                <a:latin typeface="Ubuntu"/>
              </a:rPr>
              <a:t>Summary </a:t>
            </a:r>
            <a:endParaRPr lang="en-US" sz="2800">
              <a:ea typeface="Calibri"/>
              <a:cs typeface="Calibri"/>
            </a:endParaRPr>
          </a:p>
        </p:txBody>
      </p:sp>
      <p:sp>
        <p:nvSpPr>
          <p:cNvPr id="4" name="TextBox 3">
            <a:extLst>
              <a:ext uri="{FF2B5EF4-FFF2-40B4-BE49-F238E27FC236}">
                <a16:creationId xmlns:a16="http://schemas.microsoft.com/office/drawing/2014/main" id="{1EEDEAD5-F5D8-F0AD-111C-9194FF357684}"/>
              </a:ext>
            </a:extLst>
          </p:cNvPr>
          <p:cNvSpPr txBox="1"/>
          <p:nvPr/>
        </p:nvSpPr>
        <p:spPr>
          <a:xfrm>
            <a:off x="271571" y="1846410"/>
            <a:ext cx="8346186" cy="2308324"/>
          </a:xfrm>
          <a:prstGeom prst="rect">
            <a:avLst/>
          </a:prstGeom>
          <a:noFill/>
        </p:spPr>
        <p:txBody>
          <a:bodyPr wrap="square" lIns="91440" tIns="45720" rIns="91440" bIns="45720" anchor="t">
            <a:spAutoFit/>
          </a:bodyPr>
          <a:lstStyle/>
          <a:p>
            <a:r>
              <a:rPr lang="en-GB" dirty="0">
                <a:latin typeface="Ubuntu"/>
              </a:rPr>
              <a:t>Smoking and vaping behaviours are shaped by social pressures, habits, emotions and media influence.</a:t>
            </a:r>
          </a:p>
          <a:p>
            <a:endParaRPr lang="en-GB">
              <a:latin typeface="Ubuntu" panose="020B0504030602030204" pitchFamily="34" charset="0"/>
            </a:endParaRPr>
          </a:p>
          <a:p>
            <a:r>
              <a:rPr lang="en-GB">
                <a:latin typeface="Ubuntu"/>
              </a:rPr>
              <a:t>By developing awareness, refusal skills, critical thinking and self-belief, young </a:t>
            </a:r>
            <a:r>
              <a:rPr lang="en-GB" dirty="0">
                <a:latin typeface="Ubuntu"/>
              </a:rPr>
              <a:t>people can make confident, informed decisions about their health.</a:t>
            </a:r>
          </a:p>
          <a:p>
            <a:endParaRPr lang="en-GB">
              <a:latin typeface="Ubuntu" panose="020B0504030602030204" pitchFamily="34" charset="0"/>
            </a:endParaRPr>
          </a:p>
          <a:p>
            <a:r>
              <a:rPr lang="en-GB" dirty="0">
                <a:latin typeface="Ubuntu"/>
              </a:rPr>
              <a:t>Supporting these skills in school helps create a community where learners feel </a:t>
            </a:r>
            <a:r>
              <a:rPr lang="en-GB">
                <a:latin typeface="Ubuntu"/>
              </a:rPr>
              <a:t>empowered, resilient and capable of making their own positive choices.</a:t>
            </a:r>
          </a:p>
        </p:txBody>
      </p:sp>
    </p:spTree>
    <p:extLst>
      <p:ext uri="{BB962C8B-B14F-4D97-AF65-F5344CB8AC3E}">
        <p14:creationId xmlns:p14="http://schemas.microsoft.com/office/powerpoint/2010/main" val="4283053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4E7046-484D-4B2C-D451-804C8132165C}"/>
              </a:ext>
            </a:extLst>
          </p:cNvPr>
          <p:cNvSpPr txBox="1"/>
          <p:nvPr/>
        </p:nvSpPr>
        <p:spPr>
          <a:xfrm>
            <a:off x="221210" y="1193351"/>
            <a:ext cx="36957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15518B"/>
                </a:solidFill>
                <a:latin typeface="Ubuntu"/>
              </a:rPr>
              <a:t>References </a:t>
            </a:r>
          </a:p>
        </p:txBody>
      </p:sp>
      <p:sp>
        <p:nvSpPr>
          <p:cNvPr id="3" name="TextBox 2">
            <a:extLst>
              <a:ext uri="{FF2B5EF4-FFF2-40B4-BE49-F238E27FC236}">
                <a16:creationId xmlns:a16="http://schemas.microsoft.com/office/drawing/2014/main" id="{C71E3A57-86BA-85EC-9B2C-E92836920D7E}"/>
              </a:ext>
            </a:extLst>
          </p:cNvPr>
          <p:cNvSpPr txBox="1"/>
          <p:nvPr/>
        </p:nvSpPr>
        <p:spPr>
          <a:xfrm>
            <a:off x="413085" y="2267952"/>
            <a:ext cx="919012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0070C0"/>
              </a:solidFill>
              <a:latin typeface="Ubuntu"/>
              <a:ea typeface="Calibri"/>
              <a:cs typeface="Calibri"/>
            </a:endParaRPr>
          </a:p>
          <a:p>
            <a:endParaRPr lang="en-US" sz="1200" u="sng">
              <a:solidFill>
                <a:srgbClr val="0070C0"/>
              </a:solidFill>
              <a:latin typeface="Aptos"/>
              <a:cs typeface="Segoe UI"/>
            </a:endParaRPr>
          </a:p>
        </p:txBody>
      </p:sp>
      <p:sp>
        <p:nvSpPr>
          <p:cNvPr id="4" name="TextBox 3">
            <a:extLst>
              <a:ext uri="{FF2B5EF4-FFF2-40B4-BE49-F238E27FC236}">
                <a16:creationId xmlns:a16="http://schemas.microsoft.com/office/drawing/2014/main" id="{608DB2A8-9976-8883-9D6E-A66BC839F336}"/>
              </a:ext>
            </a:extLst>
          </p:cNvPr>
          <p:cNvSpPr txBox="1"/>
          <p:nvPr/>
        </p:nvSpPr>
        <p:spPr>
          <a:xfrm>
            <a:off x="152028" y="1760081"/>
            <a:ext cx="9945179"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ea typeface="Calibri"/>
                <a:cs typeface="Calibri"/>
              </a:rPr>
              <a:t>The information provided in this slide set took references from the following:</a:t>
            </a:r>
          </a:p>
          <a:p>
            <a:endParaRPr lang="en-US">
              <a:latin typeface="Ubuntu"/>
              <a:ea typeface="Calibri"/>
              <a:cs typeface="Calibri"/>
            </a:endParaRPr>
          </a:p>
          <a:p>
            <a:pPr marL="285750" indent="-285750">
              <a:buFont typeface="Arial" panose="020B0604020202020204" pitchFamily="34" charset="0"/>
              <a:buChar char="•"/>
            </a:pPr>
            <a:r>
              <a:rPr lang="en-GB" dirty="0">
                <a:hlinkClick r:id="rId2"/>
              </a:rPr>
              <a:t>Why people smoke – PMC</a:t>
            </a:r>
            <a:endParaRPr lang="en-GB" dirty="0"/>
          </a:p>
          <a:p>
            <a:pPr marL="285750" indent="-285750">
              <a:buFont typeface="Arial" panose="020B0604020202020204" pitchFamily="34" charset="0"/>
              <a:buChar char="•"/>
            </a:pPr>
            <a:r>
              <a:rPr lang="en-GB" dirty="0">
                <a:hlinkClick r:id="rId3"/>
              </a:rPr>
              <a:t>Smoking: Effects, Risks, Diseases, Quitting &amp; Solutions</a:t>
            </a:r>
            <a:endParaRPr lang="en-GB" dirty="0"/>
          </a:p>
          <a:p>
            <a:pPr marL="285750" indent="-285750">
              <a:buFont typeface="Arial" panose="020B0604020202020204" pitchFamily="34" charset="0"/>
              <a:buChar char="•"/>
            </a:pPr>
            <a:r>
              <a:rPr lang="en-GB" dirty="0">
                <a:hlinkClick r:id="rId4"/>
              </a:rPr>
              <a:t>Changes in Friends’ and Parental Influences on Cigarette Smoking from Early through Late Adolescence – PMC</a:t>
            </a:r>
            <a:endParaRPr lang="en-GB" dirty="0"/>
          </a:p>
          <a:p>
            <a:pPr marL="285750" indent="-285750">
              <a:buFont typeface="Arial" panose="020B0604020202020204" pitchFamily="34" charset="0"/>
              <a:buChar char="•"/>
            </a:pPr>
            <a:r>
              <a:rPr lang="en-GB" dirty="0">
                <a:hlinkClick r:id="rId5"/>
              </a:rPr>
              <a:t>Friends moderate the effects of pro-smoking media on college students’ intentions to smoke – PMC</a:t>
            </a:r>
            <a:endParaRPr lang="en-GB" dirty="0"/>
          </a:p>
          <a:p>
            <a:pPr marL="285750" indent="-285750">
              <a:buFont typeface="Arial" panose="020B0604020202020204" pitchFamily="34" charset="0"/>
              <a:buChar char="•"/>
            </a:pPr>
            <a:r>
              <a:rPr lang="en-GB" dirty="0">
                <a:ea typeface="+mn-lt"/>
                <a:cs typeface="+mn-lt"/>
                <a:hlinkClick r:id="rId6"/>
              </a:rPr>
              <a:t>Influence of family and friend smoking on intentions to smoke and smoking-related attitudes and refusal self-efficacy among 9–10 year old children from deprived neighbourhoods: a cross-sectional study - PMC</a:t>
            </a:r>
            <a:endParaRPr lang="en-GB">
              <a:ea typeface="Calibri"/>
              <a:cs typeface="Calibri"/>
            </a:endParaRPr>
          </a:p>
          <a:p>
            <a:pPr marL="285750" indent="-285750">
              <a:buFont typeface="Arial" panose="020B0604020202020204" pitchFamily="34" charset="0"/>
              <a:buChar char="•"/>
            </a:pPr>
            <a:r>
              <a:rPr lang="en-GB" dirty="0">
                <a:hlinkClick r:id="rId7"/>
              </a:rPr>
              <a:t>Understand your smoking triggers and cravings - Better Health – NHS</a:t>
            </a:r>
            <a:endParaRPr lang="en-GB" dirty="0"/>
          </a:p>
          <a:p>
            <a:pPr marL="285750" indent="-285750">
              <a:buFont typeface="Arial" panose="020B0604020202020204" pitchFamily="34" charset="0"/>
              <a:buChar char="•"/>
            </a:pPr>
            <a:r>
              <a:rPr lang="en-GB" dirty="0">
                <a:hlinkClick r:id="rId8"/>
              </a:rPr>
              <a:t>Teaching smoking refusal skills to adolescents</a:t>
            </a:r>
            <a:endParaRPr lang="en-GB" dirty="0"/>
          </a:p>
          <a:p>
            <a:pPr marL="285750" indent="-285750">
              <a:buFont typeface="Arial" panose="020B0604020202020204" pitchFamily="34" charset="0"/>
              <a:buChar char="•"/>
            </a:pPr>
            <a:r>
              <a:rPr lang="en-GB" dirty="0">
                <a:hlinkClick r:id="rId9"/>
              </a:rPr>
              <a:t>Tobacco-refusal skills and tobacco use among high-risk adolescents - PubMed</a:t>
            </a:r>
            <a:endParaRPr lang="en-US" dirty="0">
              <a:latin typeface="Ubuntu"/>
              <a:ea typeface="Calibri"/>
              <a:cs typeface="Calibri"/>
            </a:endParaRPr>
          </a:p>
          <a:p>
            <a:endParaRPr lang="en-US">
              <a:latin typeface="Ubuntu"/>
              <a:ea typeface="Calibri"/>
              <a:cs typeface="Calibri"/>
            </a:endParaRPr>
          </a:p>
        </p:txBody>
      </p:sp>
    </p:spTree>
    <p:extLst>
      <p:ext uri="{BB962C8B-B14F-4D97-AF65-F5344CB8AC3E}">
        <p14:creationId xmlns:p14="http://schemas.microsoft.com/office/powerpoint/2010/main" val="2475810426"/>
      </p:ext>
    </p:extLst>
  </p:cSld>
  <p:clrMapOvr>
    <a:masterClrMapping/>
  </p:clrMapOvr>
</p:sld>
</file>

<file path=ppt/theme/theme1.xml><?xml version="1.0" encoding="utf-8"?>
<a:theme xmlns:a="http://schemas.openxmlformats.org/drawingml/2006/main" name="PHW - Master Deck - Orange">
  <a:themeElements>
    <a:clrScheme name="PHW - Health &amp; Wellbeing Resources">
      <a:dk1>
        <a:srgbClr val="000000"/>
      </a:dk1>
      <a:lt1>
        <a:srgbClr val="FFFFFF"/>
      </a:lt1>
      <a:dk2>
        <a:srgbClr val="285087"/>
      </a:dk2>
      <a:lt2>
        <a:srgbClr val="E8E8E8"/>
      </a:lt2>
      <a:accent1>
        <a:srgbClr val="15518B"/>
      </a:accent1>
      <a:accent2>
        <a:srgbClr val="24FFC0"/>
      </a:accent2>
      <a:accent3>
        <a:srgbClr val="E8FF3E"/>
      </a:accent3>
      <a:accent4>
        <a:srgbClr val="FF5D0C"/>
      </a:accent4>
      <a:accent5>
        <a:srgbClr val="C288FF"/>
      </a:accent5>
      <a:accent6>
        <a:srgbClr val="E0E0E0"/>
      </a:accent6>
      <a:hlink>
        <a:srgbClr val="E8FF3E"/>
      </a:hlink>
      <a:folHlink>
        <a:srgbClr val="24FF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6550f9a-f14e-418b-a53a-e888529f43ac">
      <UserInfo>
        <DisplayName/>
        <AccountId xsi:nil="true"/>
        <AccountType/>
      </UserInfo>
    </SharedWithUsers>
    <MediaLengthInSeconds xmlns="bbd7921a-042b-4eb0-b7a0-a3fc5587e9ac" xsi:nil="true"/>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86DA86-E1FB-44EE-B0F0-78AE5479C1BE}">
  <ds:schemaRefs>
    <ds:schemaRef ds:uri="b7e247b7-cca8-429f-8688-16f83c8fba5f"/>
    <ds:schemaRef ds:uri="bbd7921a-042b-4eb0-b7a0-a3fc5587e9ac"/>
    <ds:schemaRef ds:uri="d6550f9a-f14e-418b-a53a-e888529f43ac"/>
    <ds:schemaRef ds:uri="f30bebb2-c01f-48d0-81da-dc8b123879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772CF89-D81E-4226-8067-2255C6B4F3C3}">
  <ds:schemaRefs>
    <ds:schemaRef ds:uri="http://schemas.microsoft.com/sharepoint/v3/contenttype/forms"/>
  </ds:schemaRefs>
</ds:datastoreItem>
</file>

<file path=customXml/itemProps3.xml><?xml version="1.0" encoding="utf-8"?>
<ds:datastoreItem xmlns:ds="http://schemas.openxmlformats.org/officeDocument/2006/customXml" ds:itemID="{A5F8ADAD-1857-4E28-9379-095C07F0E0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d7921a-042b-4eb0-b7a0-a3fc5587e9ac"/>
    <ds:schemaRef ds:uri="d6550f9a-f14e-418b-a53a-e888529f43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PHW - Master Deck - Orange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dc:creator>
  <cp:revision>101</cp:revision>
  <dcterms:created xsi:type="dcterms:W3CDTF">2024-01-29T16:09:21Z</dcterms:created>
  <dcterms:modified xsi:type="dcterms:W3CDTF">2026-09-16T11:30:52Z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Order">
    <vt:r8>228500</vt:r8>
  </property>
  <property fmtid="{D5CDD505-2E9C-101B-9397-08002B2CF9AE}" pid="4" name="xd_Signature">
    <vt:bool>false</vt:bool>
  </property>
  <property fmtid="{D5CDD505-2E9C-101B-9397-08002B2CF9AE}" pid="5" name="xd_ProgID">
    <vt:lpwstr/>
  </property>
  <property fmtid="{D5CDD505-2E9C-101B-9397-08002B2CF9AE}" pid="6" name="Reviewd">
    <vt:bool>false</vt:bool>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MediaServiceImageTags">
    <vt:lpwstr/>
  </property>
</Properties>
</file>