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319" r:id="rId5"/>
    <p:sldId id="320" r:id="rId6"/>
    <p:sldId id="310" r:id="rId7"/>
    <p:sldId id="311" r:id="rId8"/>
    <p:sldId id="313" r:id="rId9"/>
    <p:sldId id="314" r:id="rId10"/>
    <p:sldId id="318" r:id="rId11"/>
    <p:sldId id="315" r:id="rId12"/>
    <p:sldId id="312" r:id="rId13"/>
    <p:sldId id="289" r:id="rId14"/>
    <p:sldId id="321" r:id="rId15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5C8337-EE5E-75FD-1769-61102AA6FA7A}" name="Mary-Ann McKibben (Public Health Wales - No. 2 Capital Quarter)" initials="MQ" userId="S::mary-ann.mckibben@wales.nhs.uk::35459770-b51a-4e1a-abfa-0a28574af7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B1D30-ADA1-493B-37C1-9B743F44F6D0}" v="42" dt="2026-09-03T14:27:40.683"/>
    <p1510:client id="{200FD893-C4BD-8897-D8BB-10509F6ABC88}" v="2" dt="2026-09-02T14:30:49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0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27C44-1DD8-C1BC-0B40-81B2B28BA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4EA84-449D-C3AC-A261-87427305F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y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BDBE9-9493-F1A0-C8D1-2E8EF447C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E0341-7EFD-38A1-EB02-0539C9A3F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2E2E-8AB1-BD30-0E42-ED662AB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611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8D8E5-1947-C1F6-50B4-6584D773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CE77B-A9CC-1B1E-2C7A-94E37DB7E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E950A-85A8-339E-15CF-A2609337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0F7E5-9C6E-DD1D-E7A2-C14E0CE0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E376-C730-1237-39AC-5A687F3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513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CB5C-DB37-EB4A-D938-D086C7858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F917D-2546-9C65-E67B-63AAA809E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E1D1F-196E-0A53-1E46-4CC7B4889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C9464-22C0-508A-0E9A-195F94509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97096-6C7D-EE85-63D9-761F2B34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35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33A66-FCE3-FFA5-A565-2E8621F9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71747-D4AC-2C3D-1CD6-007BA0590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57EFD-C18E-1B5A-3048-8353CEBBE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8AA131-AEC6-CC9A-A3C6-5F05D34C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5DCAF-C0F4-F53A-39E1-FAB809A27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90F809-13CC-061A-561D-E246F5A5B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29524-AF59-C54A-5A72-69C9FB643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79E03-DE17-9DA9-90FF-3C292505F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D74BC-EE7A-F79C-0DDD-8FFCB52AA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E705A2-58C1-30F5-3EE1-62AE64F29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58688-86FA-4DCD-6585-18440B9B9E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AAE1E-1CCC-C1CF-5A78-F40CA40E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835B8A-8D3B-9457-543B-AE78DECA8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715DCC-7602-4FF4-0395-156438A1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10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E5020-64D4-651A-773C-68F082EC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4132F4-39C1-E198-F4C1-42EF90F88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7D1E7-D56C-BFF2-EFFE-FD131D18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EEADA-4895-7646-6E92-B3DFE9ED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47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5E3F6-7F90-EB99-962F-864FF3A3D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AE8C4-8EAB-2B34-E087-81A1F56D3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E547C-B7F7-2DD4-EBAF-BCAC2D001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2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0C3A4-0CF6-0F8D-154C-274B57D3D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3F8B2-8904-E3B0-DE13-802F41C96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04830-986D-977E-E0F5-3C604FF47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4584C-A0B1-898C-88EE-D817A676A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7BE38-40B1-5311-BBF2-F3B47BEAD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13703-5BB3-98D6-3EFF-CAD2748A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255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036AA-4E88-2046-01E7-E04E5DFF9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40A29A-E9D6-C2A6-6220-48A5A730A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BA1E7-AC00-CC4C-CB4B-F18A5FA36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D14B9-5F7D-0292-E5FC-431D4359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3707D-2333-A5BD-E2E0-9A3B1CD52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7C396-6229-3567-4386-A43B447AC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039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C939-02D5-619A-2EC4-BF03B5FE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73FD1-9663-22B8-6773-200786273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E88C5-6475-122D-2913-27C7DD62C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2CDB-9618-D693-BCE0-AB3D9B33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CA432-C961-5499-0178-39AF3ECA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93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28CD55-54E4-A09D-ABC3-858407B64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4255B-1195-0733-4D54-A88EC1BF7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AEC0B-C1D9-6066-73D8-3B26C584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EB694-6A6D-9D45-52E7-78C587F1B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2040-C6AC-669B-23C1-9187B1A2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641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142885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4A6906-025A-E3EC-9EBB-574FE9FBD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F4918-C59E-8D1D-0203-B6FD8F74E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23C6A-7097-7114-239E-20DE65763B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082909D8-F364-4221-8C40-C9EEDF1010B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CDB6A-F26C-40AB-7125-D2E18E2C7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A2304-3528-517A-03B1-E21E822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A7BF6B4E-0776-4401-BF8B-02568D3BE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30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97080" y="1437090"/>
            <a:ext cx="12003375" cy="32316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 dirty="0" err="1">
                <a:latin typeface="Ubuntu"/>
              </a:rPr>
              <a:t>Mae'r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gweithgaredd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hwn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yn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cysylltu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â'r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Banciau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Gwybodaeth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canlynol</a:t>
            </a:r>
            <a:r>
              <a:rPr lang="cy" sz="2000" dirty="0">
                <a:latin typeface="Ubuntu"/>
              </a:rPr>
              <a:t>: </a:t>
            </a:r>
          </a:p>
          <a:p>
            <a:pPr marL="342900" indent="-342900" rtl="0">
              <a:buFont typeface="Arial"/>
              <a:buChar char="•"/>
            </a:pP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Effeithiau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risgiau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tybaco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nicotin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ar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iechyd – yr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effeithiau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corfforol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,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meddyliol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hirdymor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ar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iechyd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Rhoi'r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gorau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iddi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,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cymorth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hybu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iechyd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Data ac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ystadegau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ar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ysmygu</a:t>
            </a:r>
            <a:endParaRPr lang="en-GB" sz="2000" dirty="0" err="1">
              <a:solidFill>
                <a:schemeClr val="accent1">
                  <a:lumMod val="75000"/>
                </a:schemeClr>
              </a:solidFill>
            </a:endParaRPr>
          </a:p>
          <a:p>
            <a:pPr rtl="0"/>
            <a:r>
              <a:rPr lang="cy" dirty="0">
                <a:solidFill>
                  <a:srgbClr val="103D68"/>
                </a:solidFill>
                <a:latin typeface="Ubuntu"/>
              </a:rPr>
              <a:t> </a:t>
            </a:r>
            <a:endParaRPr lang="en-US" dirty="0">
              <a:solidFill>
                <a:srgbClr val="000000"/>
              </a:solidFill>
              <a:latin typeface="Ubuntu"/>
            </a:endParaRPr>
          </a:p>
          <a:p>
            <a:pPr marL="228600" indent="-228600"/>
            <a:r>
              <a:rPr lang="cy" dirty="0">
                <a:latin typeface="Ubuntu"/>
              </a:rPr>
              <a:t>Mae'r gweithgaredd hwn yn datblygu dealltwriaeth o sut y gall ysmygu effeithio ar rannau </a:t>
            </a:r>
            <a:r>
              <a:rPr lang="cy" dirty="0" err="1">
                <a:latin typeface="Ubuntu"/>
              </a:rPr>
              <a:t>gwahanol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o'r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corff</a:t>
            </a:r>
            <a:r>
              <a:rPr lang="cy" dirty="0">
                <a:latin typeface="Ubuntu"/>
              </a:rPr>
              <a:t> (</a:t>
            </a:r>
            <a:r>
              <a:rPr lang="cy" dirty="0" err="1">
                <a:latin typeface="Ubuntu"/>
              </a:rPr>
              <a:t>tymor</a:t>
            </a:r>
            <a:r>
              <a:rPr lang="cy" dirty="0">
                <a:latin typeface="Ubuntu"/>
              </a:rPr>
              <a:t> </a:t>
            </a:r>
            <a:r>
              <a:rPr lang="cy" dirty="0" err="1">
                <a:latin typeface="Ubuntu"/>
              </a:rPr>
              <a:t>byr</a:t>
            </a:r>
            <a:r>
              <a:rPr lang="cy" dirty="0">
                <a:latin typeface="Ubuntu"/>
              </a:rPr>
              <a:t> a </a:t>
            </a:r>
            <a:r>
              <a:rPr lang="cy" dirty="0" err="1">
                <a:latin typeface="Ubuntu"/>
              </a:rPr>
              <a:t>hirdymor</a:t>
            </a:r>
            <a:r>
              <a:rPr lang="cy" dirty="0">
                <a:latin typeface="Ubuntu"/>
              </a:rPr>
              <a:t>). </a:t>
            </a:r>
          </a:p>
          <a:p>
            <a:pPr marL="228600" indent="-228600" rtl="0"/>
            <a:endParaRPr lang="en-GB" sz="1600" dirty="0">
              <a:solidFill>
                <a:srgbClr val="18518A"/>
              </a:solidFill>
              <a:latin typeface="Ubuntu"/>
            </a:endParaRPr>
          </a:p>
          <a:p>
            <a:pPr rtl="0"/>
            <a:endParaRPr lang="en-US" dirty="0">
              <a:solidFill>
                <a:srgbClr val="000000"/>
              </a:solidFill>
              <a:latin typeface="Aptos"/>
            </a:endParaRPr>
          </a:p>
          <a:p>
            <a:pPr marL="228600" indent="-228600" rtl="0"/>
            <a:endParaRPr lang="en-GB" sz="1600" dirty="0">
              <a:solidFill>
                <a:srgbClr val="FF0000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0151333-31CE-D047-3901-E9746858B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083889"/>
              </p:ext>
            </p:extLst>
          </p:nvPr>
        </p:nvGraphicFramePr>
        <p:xfrm>
          <a:off x="93595" y="3919932"/>
          <a:ext cx="1199642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603">
                  <a:extLst>
                    <a:ext uri="{9D8B030D-6E8A-4147-A177-3AD203B41FA5}">
                      <a16:colId xmlns:a16="http://schemas.microsoft.com/office/drawing/2014/main" val="4270850206"/>
                    </a:ext>
                  </a:extLst>
                </a:gridCol>
                <a:gridCol w="2302807">
                  <a:extLst>
                    <a:ext uri="{9D8B030D-6E8A-4147-A177-3AD203B41FA5}">
                      <a16:colId xmlns:a16="http://schemas.microsoft.com/office/drawing/2014/main" val="2021095819"/>
                    </a:ext>
                  </a:extLst>
                </a:gridCol>
                <a:gridCol w="2437279">
                  <a:extLst>
                    <a:ext uri="{9D8B030D-6E8A-4147-A177-3AD203B41FA5}">
                      <a16:colId xmlns:a16="http://schemas.microsoft.com/office/drawing/2014/main" val="3723673179"/>
                    </a:ext>
                  </a:extLst>
                </a:gridCol>
                <a:gridCol w="2526914">
                  <a:extLst>
                    <a:ext uri="{9D8B030D-6E8A-4147-A177-3AD203B41FA5}">
                      <a16:colId xmlns:a16="http://schemas.microsoft.com/office/drawing/2014/main" val="1260354662"/>
                    </a:ext>
                  </a:extLst>
                </a:gridCol>
                <a:gridCol w="2378826">
                  <a:extLst>
                    <a:ext uri="{9D8B030D-6E8A-4147-A177-3AD203B41FA5}">
                      <a16:colId xmlns:a16="http://schemas.microsoft.com/office/drawing/2014/main" val="407647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rtl="0"/>
                      <a:r>
                        <a:rPr lang="cy" dirty="0" err="1"/>
                        <a:t>Disgrifiadau</a:t>
                      </a:r>
                      <a:r>
                        <a:rPr lang="cy" dirty="0"/>
                        <a:t> </a:t>
                      </a:r>
                      <a:r>
                        <a:rPr lang="cy" dirty="0" err="1"/>
                        <a:t>Dysgu</a:t>
                      </a:r>
                      <a:r>
                        <a:rPr lang="cy" dirty="0"/>
                        <a:t> Iechyd a </a:t>
                      </a:r>
                      <a:r>
                        <a:rPr lang="cy" dirty="0" err="1"/>
                        <a:t>Lles</a:t>
                      </a:r>
                      <a:r>
                        <a:rPr lang="cy" dirty="0"/>
                        <a:t> </a:t>
                      </a:r>
                      <a:r>
                        <a:rPr lang="cy" dirty="0" err="1"/>
                        <a:t>posibl</a:t>
                      </a:r>
                      <a:r>
                        <a:rPr lang="cy" dirty="0"/>
                        <a:t>:</a:t>
                      </a:r>
                    </a:p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Mae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datblygu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iechyd a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lles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y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corff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yn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arwain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at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fuddiannau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gydol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 </a:t>
                      </a:r>
                      <a:r>
                        <a:rPr lang="en-US" sz="1800" b="1" i="0" u="none" strike="noStrike" noProof="0" dirty="0" err="1">
                          <a:solidFill>
                            <a:srgbClr val="FFFFFF"/>
                          </a:solidFill>
                          <a:latin typeface="Aptos"/>
                        </a:rPr>
                        <a:t>oes</a:t>
                      </a:r>
                      <a:r>
                        <a:rPr lang="en-US" sz="1800" b="1" i="0" u="none" strike="noStrike" noProof="0" dirty="0">
                          <a:solidFill>
                            <a:srgbClr val="FFFFFF"/>
                          </a:solidFill>
                          <a:latin typeface="Aptos"/>
                        </a:rPr>
                        <a:t>.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1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</a:t>
                      </a:r>
                      <a:endParaRPr lang="en-US" sz="1200" b="0" i="0" u="none" strike="noStrike" noProof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2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ffordd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 b="0" i="0" u="none" strike="noStrike" noProof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noProof="0" dirty="0">
                        <a:solidFill>
                          <a:schemeClr val="accent1"/>
                        </a:solidFill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3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disgrifio’r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gwahonol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reoli'r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leihau’r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 </a:t>
                      </a:r>
                      <a:endParaRPr lang="en-US" sz="12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cy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cy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4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esbonio'r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gwahanol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endParaRPr lang="en-US" sz="1200" b="0" i="0" u="none" strike="noStrike" noProof="0">
                        <a:solidFill>
                          <a:schemeClr val="accent1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thrwy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ngweithredoedd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reoli’r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rhain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lleihau’r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en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Cam </a:t>
                      </a:r>
                      <a:r>
                        <a:rPr lang="en" sz="1200" b="1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cynnydd</a:t>
                      </a:r>
                      <a:r>
                        <a:rPr lang="en" sz="1200" b="1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5      </a:t>
                      </a:r>
                      <a:r>
                        <a:rPr lang="cy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                  
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cymhwyso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ngwybodaeth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wahanol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sy'n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cadw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ymyrryd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gan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ddefnyddio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technegau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wedi'u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dysgu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, pan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mae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iechyd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 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accent1"/>
                          </a:solidFill>
                          <a:latin typeface="Ubuntu"/>
                        </a:rPr>
                        <a:t>perygl</a:t>
                      </a:r>
                      <a:r>
                        <a:rPr lang="en-US" sz="1200" b="0" i="0" u="none" strike="noStrike" noProof="0" dirty="0">
                          <a:solidFill>
                            <a:schemeClr val="accent1"/>
                          </a:solidFill>
                          <a:latin typeface="Ubuntu"/>
                        </a:rPr>
                        <a:t>.</a:t>
                      </a:r>
                      <a:endParaRPr lang="en-US" sz="1200" b="0">
                        <a:solidFill>
                          <a:schemeClr val="accent1"/>
                        </a:solidFill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6202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7E5CDD4-6CA9-6BD5-AE37-7E945145D769}"/>
              </a:ext>
            </a:extLst>
          </p:cNvPr>
          <p:cNvSpPr txBox="1"/>
          <p:nvPr/>
        </p:nvSpPr>
        <p:spPr>
          <a:xfrm>
            <a:off x="199293" y="791307"/>
            <a:ext cx="460717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4000" b="1">
                <a:solidFill>
                  <a:schemeClr val="accent1"/>
                </a:solidFill>
                <a:latin typeface="Ubuntu"/>
              </a:rPr>
              <a:t>Corff Ysmygwr</a:t>
            </a:r>
            <a:endParaRPr lang="en-US" sz="2800" dirty="0">
              <a:solidFill>
                <a:schemeClr val="accent1"/>
              </a:solidFill>
            </a:endParaRPr>
          </a:p>
          <a:p>
            <a:pPr algn="ctr" rtl="0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D582EECE-99C9-3090-A2CE-3733DA43032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674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880A89-68DF-0565-819B-01C82B394C32}"/>
              </a:ext>
            </a:extLst>
          </p:cNvPr>
          <p:cNvSpPr txBox="1"/>
          <p:nvPr/>
        </p:nvSpPr>
        <p:spPr>
          <a:xfrm>
            <a:off x="471454" y="1712104"/>
            <a:ext cx="10605588" cy="48013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latin typeface="Ubuntu"/>
                <a:ea typeface="+mn-lt"/>
                <a:cs typeface="+mn-lt"/>
              </a:rPr>
              <a:t>Yn y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gweithgaredd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hwn</a:t>
            </a:r>
            <a:r>
              <a:rPr lang="en-GB" sz="2400" dirty="0">
                <a:latin typeface="Ubuntu"/>
                <a:ea typeface="+mn-lt"/>
                <a:cs typeface="+mn-lt"/>
              </a:rPr>
              <a:t>, </a:t>
            </a:r>
            <a:r>
              <a:rPr lang="en-GB" sz="2400" dirty="0" err="1">
                <a:latin typeface="Ubuntu"/>
                <a:ea typeface="+mn-lt"/>
                <a:cs typeface="+mn-lt"/>
              </a:rPr>
              <a:t>byddwch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archwilio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sut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mae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effeithio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y </a:t>
            </a:r>
            <a:r>
              <a:rPr lang="en-GB" sz="2400" dirty="0" err="1">
                <a:latin typeface="Ubuntu"/>
                <a:ea typeface="+mn-lt"/>
                <a:cs typeface="+mn-lt"/>
              </a:rPr>
              <a:t>corff</a:t>
            </a:r>
            <a:r>
              <a:rPr lang="en-GB" sz="2400" dirty="0">
                <a:latin typeface="Ubuntu"/>
                <a:ea typeface="+mn-lt"/>
                <a:cs typeface="+mn-lt"/>
              </a:rPr>
              <a:t>,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y </a:t>
            </a:r>
            <a:r>
              <a:rPr lang="en-GB" sz="2400" dirty="0" err="1">
                <a:latin typeface="Ubuntu"/>
                <a:ea typeface="+mn-lt"/>
                <a:cs typeface="+mn-lt"/>
              </a:rPr>
              <a:t>tymor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byr</a:t>
            </a:r>
            <a:r>
              <a:rPr lang="en-GB" sz="2400" dirty="0">
                <a:latin typeface="Ubuntu"/>
                <a:ea typeface="+mn-lt"/>
                <a:cs typeface="+mn-lt"/>
              </a:rPr>
              <a:t> a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dros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amser</a:t>
            </a:r>
            <a:r>
              <a:rPr lang="en-GB" sz="2400" dirty="0">
                <a:latin typeface="Ubuntu"/>
                <a:ea typeface="+mn-lt"/>
                <a:cs typeface="+mn-lt"/>
              </a:rPr>
              <a:t>.</a:t>
            </a:r>
            <a:endParaRPr lang="en-US">
              <a:latin typeface="Ubuntu"/>
              <a:ea typeface="+mn-lt"/>
              <a:cs typeface="+mn-lt"/>
            </a:endParaRPr>
          </a:p>
          <a:p>
            <a:r>
              <a:rPr lang="en-GB" sz="2400" dirty="0" err="1">
                <a:latin typeface="Ubuntu"/>
                <a:ea typeface="+mn-lt"/>
                <a:cs typeface="+mn-lt"/>
              </a:rPr>
              <a:t>Nid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yw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tybaco</a:t>
            </a:r>
            <a:r>
              <a:rPr lang="en-GB" sz="2400" dirty="0">
                <a:latin typeface="Ubuntu"/>
                <a:ea typeface="+mn-lt"/>
                <a:cs typeface="+mn-lt"/>
              </a:rPr>
              <a:t> a </a:t>
            </a:r>
            <a:r>
              <a:rPr lang="en-GB" sz="2400" dirty="0" err="1">
                <a:latin typeface="Ubuntu"/>
                <a:ea typeface="+mn-lt"/>
                <a:cs typeface="+mn-lt"/>
              </a:rPr>
              <a:t>nicotin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effeithio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yr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ysgyfaint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unig</a:t>
            </a:r>
            <a:r>
              <a:rPr lang="en-GB" sz="2400" dirty="0">
                <a:latin typeface="Ubuntu"/>
                <a:ea typeface="+mn-lt"/>
                <a:cs typeface="+mn-lt"/>
              </a:rPr>
              <a:t> – gallant </a:t>
            </a:r>
            <a:r>
              <a:rPr lang="en-GB" sz="2400" dirty="0" err="1">
                <a:latin typeface="Ubuntu"/>
                <a:ea typeface="+mn-lt"/>
                <a:cs typeface="+mn-lt"/>
              </a:rPr>
              <a:t>niweidio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llawer</a:t>
            </a:r>
            <a:r>
              <a:rPr lang="en-GB" sz="2400" dirty="0">
                <a:latin typeface="Ubuntu"/>
                <a:ea typeface="+mn-lt"/>
                <a:cs typeface="+mn-lt"/>
              </a:rPr>
              <a:t> o </a:t>
            </a:r>
            <a:r>
              <a:rPr lang="en-GB" sz="2400" dirty="0" err="1">
                <a:latin typeface="Ubuntu"/>
                <a:ea typeface="+mn-lt"/>
                <a:cs typeface="+mn-lt"/>
              </a:rPr>
              <a:t>organau</a:t>
            </a:r>
            <a:r>
              <a:rPr lang="en-GB" sz="2400" dirty="0">
                <a:latin typeface="Ubuntu"/>
                <a:ea typeface="+mn-lt"/>
                <a:cs typeface="+mn-lt"/>
              </a:rPr>
              <a:t> a </a:t>
            </a:r>
            <a:r>
              <a:rPr lang="en-GB" sz="2400" dirty="0" err="1">
                <a:latin typeface="Ubuntu"/>
                <a:ea typeface="+mn-lt"/>
                <a:cs typeface="+mn-lt"/>
              </a:rPr>
              <a:t>systemau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gwahanol</a:t>
            </a:r>
            <a:r>
              <a:rPr lang="en-GB" sz="2400" dirty="0">
                <a:latin typeface="Ubuntu"/>
                <a:ea typeface="+mn-lt"/>
                <a:cs typeface="+mn-lt"/>
              </a:rPr>
              <a:t>, </a:t>
            </a:r>
            <a:r>
              <a:rPr lang="en-GB" sz="2400" dirty="0" err="1">
                <a:latin typeface="Ubuntu"/>
                <a:ea typeface="+mn-lt"/>
                <a:cs typeface="+mn-lt"/>
              </a:rPr>
              <a:t>weithiau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mewn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ffyrdd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nad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ydynt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amlwg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unwaith</a:t>
            </a:r>
            <a:r>
              <a:rPr lang="en-GB" sz="2400" dirty="0">
                <a:latin typeface="Ubuntu"/>
                <a:ea typeface="+mn-lt"/>
                <a:cs typeface="+mn-lt"/>
              </a:rPr>
              <a:t>.</a:t>
            </a:r>
            <a:endParaRPr lang="en-US">
              <a:latin typeface="Ubuntu"/>
              <a:ea typeface="+mn-lt"/>
              <a:cs typeface="+mn-lt"/>
            </a:endParaRPr>
          </a:p>
          <a:p>
            <a:r>
              <a:rPr lang="en-GB" sz="2400" dirty="0" err="1">
                <a:latin typeface="Ubuntu"/>
                <a:ea typeface="+mn-lt"/>
                <a:cs typeface="+mn-lt"/>
              </a:rPr>
              <a:t>Byddwch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edrych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enghreifftiau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gwahanol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o'r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effeithiau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hyn</a:t>
            </a:r>
            <a:r>
              <a:rPr lang="en-GB" sz="2400" dirty="0">
                <a:latin typeface="Ubuntu"/>
                <a:ea typeface="+mn-lt"/>
                <a:cs typeface="+mn-lt"/>
              </a:rPr>
              <a:t> ac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penderfynu</a:t>
            </a:r>
            <a:r>
              <a:rPr lang="en-GB" sz="2400" dirty="0">
                <a:latin typeface="Ubuntu"/>
                <a:ea typeface="+mn-lt"/>
                <a:cs typeface="+mn-lt"/>
              </a:rPr>
              <a:t> a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ydynt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digwydd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gyflym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neu'n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datblygu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ôl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hirdymor</a:t>
            </a:r>
            <a:r>
              <a:rPr lang="en-GB" sz="2400" dirty="0">
                <a:latin typeface="Ubuntu"/>
                <a:ea typeface="+mn-lt"/>
                <a:cs typeface="+mn-lt"/>
              </a:rPr>
              <a:t>.</a:t>
            </a:r>
            <a:endParaRPr lang="en-GB">
              <a:latin typeface="Ubuntu"/>
              <a:ea typeface="+mn-lt"/>
              <a:cs typeface="+mn-lt"/>
            </a:endParaRPr>
          </a:p>
          <a:p>
            <a:endParaRPr lang="en-GB" sz="2400" dirty="0">
              <a:latin typeface="Ubuntu"/>
            </a:endParaRPr>
          </a:p>
          <a:p>
            <a:r>
              <a:rPr lang="en-GB" sz="2400" dirty="0" err="1">
                <a:latin typeface="Ubuntu"/>
                <a:ea typeface="+mn-lt"/>
                <a:cs typeface="+mn-lt"/>
              </a:rPr>
              <a:t>Bydd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hyn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eich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helpu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i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ddeall</a:t>
            </a:r>
            <a:r>
              <a:rPr lang="en-GB" sz="2400" dirty="0">
                <a:latin typeface="Ubuntu"/>
                <a:ea typeface="+mn-lt"/>
                <a:cs typeface="+mn-lt"/>
              </a:rPr>
              <a:t> pam y gall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gael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effeithiau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difrifol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iechyd a </a:t>
            </a:r>
            <a:r>
              <a:rPr lang="en-GB" sz="2400" dirty="0" err="1">
                <a:latin typeface="Ubuntu"/>
                <a:ea typeface="+mn-lt"/>
                <a:cs typeface="+mn-lt"/>
              </a:rPr>
              <a:t>pham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mae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gwneud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dewisiadau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ar</a:t>
            </a:r>
            <a:r>
              <a:rPr lang="en-GB" sz="2400" dirty="0">
                <a:latin typeface="Ubuntu"/>
                <a:ea typeface="+mn-lt"/>
                <a:cs typeface="+mn-lt"/>
              </a:rPr>
              <a:t> sail </a:t>
            </a:r>
            <a:r>
              <a:rPr lang="en-GB" sz="2400" dirty="0" err="1">
                <a:latin typeface="Ubuntu"/>
                <a:ea typeface="+mn-lt"/>
                <a:cs typeface="+mn-lt"/>
              </a:rPr>
              <a:t>gwybodaeth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yn</a:t>
            </a:r>
            <a:r>
              <a:rPr lang="en-GB" sz="2400" dirty="0">
                <a:latin typeface="Ubuntu"/>
                <a:ea typeface="+mn-lt"/>
                <a:cs typeface="+mn-lt"/>
              </a:rPr>
              <a:t> </a:t>
            </a:r>
            <a:r>
              <a:rPr lang="en-GB" sz="2400" dirty="0" err="1">
                <a:latin typeface="Ubuntu"/>
                <a:ea typeface="+mn-lt"/>
                <a:cs typeface="+mn-lt"/>
              </a:rPr>
              <a:t>bwysig</a:t>
            </a:r>
            <a:r>
              <a:rPr lang="en-GB" sz="2400" dirty="0">
                <a:latin typeface="Ubuntu"/>
                <a:ea typeface="+mn-lt"/>
                <a:cs typeface="+mn-lt"/>
              </a:rPr>
              <a:t>.</a:t>
            </a:r>
            <a:endParaRPr lang="en-GB" dirty="0">
              <a:latin typeface="Ubuntu"/>
              <a:ea typeface="+mn-lt"/>
              <a:cs typeface="+mn-lt"/>
            </a:endParaRPr>
          </a:p>
          <a:p>
            <a:endParaRPr lang="en-GB" sz="2400" dirty="0">
              <a:solidFill>
                <a:srgbClr val="FF0000"/>
              </a:solidFill>
              <a:latin typeface="Ubuntu"/>
            </a:endParaRPr>
          </a:p>
          <a:p>
            <a:endParaRPr lang="en-GB">
              <a:latin typeface="Aptos" panose="02110004020202020204"/>
              <a:cs typeface="Segoe U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EE2F7-DCA0-2D3C-40F0-B085FB364E67}"/>
              </a:ext>
            </a:extLst>
          </p:cNvPr>
          <p:cNvSpPr txBox="1"/>
          <p:nvPr/>
        </p:nvSpPr>
        <p:spPr>
          <a:xfrm>
            <a:off x="466839" y="893227"/>
            <a:ext cx="372074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Ubuntu"/>
              </a:rPr>
              <a:t>Cyflwyniad</a:t>
            </a:r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991CCF8-3151-0F67-7C6D-4EA6532C7E0B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4865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C9D448-7810-2093-E7DB-D6381189AF4B}"/>
              </a:ext>
            </a:extLst>
          </p:cNvPr>
          <p:cNvSpPr txBox="1"/>
          <p:nvPr/>
        </p:nvSpPr>
        <p:spPr>
          <a:xfrm>
            <a:off x="264259" y="3429000"/>
            <a:ext cx="33402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Mae bron i 2000 o bobl yn marw yn y DU bob blwyddyn oherwydd canser y geg. Mae'r rhan fwyaf o achosion o ganser y geg yn gysylltiedig â thybaco ac alcohol. Mae cnoi tybaco yn arbennig o beryglus. Gall canser y geg effeithio ar y gwefusau, y tafod, y bochau a'r gwddf.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C90D4-775D-FF06-BE2D-ADFB10296370}"/>
              </a:ext>
            </a:extLst>
          </p:cNvPr>
          <p:cNvSpPr txBox="1"/>
          <p:nvPr/>
        </p:nvSpPr>
        <p:spPr>
          <a:xfrm>
            <a:off x="8404452" y="3484483"/>
            <a:ext cx="32012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Mae ysmygu yn lleihau ocsigen yn y corff ac yn lleihau dygnwch corfforol. Mae angen gwaed llawn ocsigen ar eich calon, eich ysgyfaint a'ch cyhyrau er mwyn iddynt berfformio ar eu gorau.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9ED4B6-5560-7973-C764-2AA99206AF0D}"/>
              </a:ext>
            </a:extLst>
          </p:cNvPr>
          <p:cNvSpPr txBox="1"/>
          <p:nvPr/>
        </p:nvSpPr>
        <p:spPr>
          <a:xfrm>
            <a:off x="4364355" y="3452336"/>
            <a:ext cx="3340204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>
                <a:latin typeface="Ubuntu"/>
              </a:rPr>
              <a:t>Mae ysmygu yn achosi i dar gronni yn yr ysgyfaint. Mae sachau aer (a elwir yn alfeoli) yn yr ysgyfaint yn cael eu rhwystro gan ei gwneud hi'n fwy anodd i chi anadlu. Mae ysmygwyr hirdymor mewn perygl uchel o ddatblygu COPD (clefyd rhwystrol cronig yr ysgyfaint) ac emffysema.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364EA6-5B9E-5488-FD48-FE608FA41484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87B868-73EF-8074-D0DE-854881D05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8" y="976313"/>
            <a:ext cx="3854214" cy="2450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4AB243-70B7-BC64-5ED2-0EAE4901A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980" y="957261"/>
            <a:ext cx="4098132" cy="24669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0B12B2-2192-C054-5C88-342D90770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081" y="954880"/>
            <a:ext cx="3831432" cy="248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DB972CB-B78D-018A-4206-BEFFF428B501}"/>
              </a:ext>
            </a:extLst>
          </p:cNvPr>
          <p:cNvSpPr txBox="1"/>
          <p:nvPr/>
        </p:nvSpPr>
        <p:spPr>
          <a:xfrm>
            <a:off x="8219442" y="2835632"/>
            <a:ext cx="3763058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>
                <a:latin typeface="Ubuntu"/>
              </a:rPr>
              <a:t>Anhawster codiad (</a:t>
            </a:r>
            <a:r>
              <a:rPr lang="en" i="1">
                <a:latin typeface="Ubuntu"/>
              </a:rPr>
              <a:t>Erectile dysfunction</a:t>
            </a:r>
            <a:r>
              <a:rPr lang="en">
                <a:latin typeface="Ubuntu"/>
              </a:rPr>
              <a:t>) yw'r term meddygol am drafferthion cael codiad. Mae'r 7,000 o gemegau mewn sigarét yn achosi niwed i'r pibellau gwaed yn y corff. Maent yn achosi i rydwelïau gulhau ac i ddyddodion brasterog gronni, sy'n golygu ei bod hi'n llawer anoddach i waed lifo i'r pidyn, i'w helpu i ehangu yn y ffordd arferol. Mae nicotin yn cael effaith uniongyrchol ar y pibellau gwaed sy'n cludo gwaed i'r pidyn</a:t>
            </a:r>
            <a:r>
              <a:rPr lang="cy" sz="1600">
                <a:latin typeface="Ubuntu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796F3B-8DB4-1C8A-77D4-463F7B4033FB}"/>
              </a:ext>
            </a:extLst>
          </p:cNvPr>
          <p:cNvSpPr txBox="1"/>
          <p:nvPr/>
        </p:nvSpPr>
        <p:spPr>
          <a:xfrm>
            <a:off x="4337353" y="3017061"/>
            <a:ext cx="3657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Un o effeithiau ysmygu yw staenio melyn ar y dannedd oherwydd y nicotin a'r tar yn y tybaco.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0E3FE3-29C4-6A04-D785-479AA663063F}"/>
              </a:ext>
            </a:extLst>
          </p:cNvPr>
          <p:cNvSpPr txBox="1"/>
          <p:nvPr/>
        </p:nvSpPr>
        <p:spPr>
          <a:xfrm>
            <a:off x="720291" y="2834711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Mae nicotin yn symbylydd. Mae symbylyddion yn cynyddu cyfradd y galon gan wneud i'r galon weithio'n galetach. Mae hyn yn rhoi pwysau ychwanegol ar y galon ac yn codi pwysedd gwaed.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6A4A6C-5306-C20E-1053-5A0704CE381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F72719-5520-4C2C-9EF4-B429A56B0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43" y="539919"/>
            <a:ext cx="3599224" cy="2294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33DFF7-C70A-E2CD-02C1-F0608B05F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353" y="539919"/>
            <a:ext cx="3149854" cy="2362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EB8C60-1089-A620-3567-ECA7F0D65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238" y="483465"/>
            <a:ext cx="4347762" cy="229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3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91829A-5052-9DB6-39F0-EBCADFC4B3EA}"/>
              </a:ext>
            </a:extLst>
          </p:cNvPr>
          <p:cNvSpPr txBox="1"/>
          <p:nvPr/>
        </p:nvSpPr>
        <p:spPr>
          <a:xfrm>
            <a:off x="304800" y="3108961"/>
            <a:ext cx="32105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Mae ysmygwyr yn pesychu oherwydd y tocsinau mewn mwg sigaréts. Mae ysmygu yn achosi difrod i'r cilia amddiffynnol yn y bibell wynt ac yn eu dinistrio. Mae cilia yn cael gwared ar sylweddau niweidiol o'r ysgyfaint.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744071-D926-0AE7-CC12-3A7139241CA9}"/>
              </a:ext>
            </a:extLst>
          </p:cNvPr>
          <p:cNvSpPr txBox="1"/>
          <p:nvPr/>
        </p:nvSpPr>
        <p:spPr>
          <a:xfrm>
            <a:off x="4064272" y="3181757"/>
            <a:ext cx="3657328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>
                <a:latin typeface="Ubuntu"/>
              </a:rPr>
              <a:t>Mae ysmygu yn niweidio leinin eich rhydwelïau, gan arwain at ddeunydd brasterog yn cronni, sy'n culhau'r rhydwelïau. Gall hyn achosi trawiad ar y galon neu strôc. Mae'r carbon monocsid mewn mwg tybaco yn lleihau faint o ocsigen sydd yn y gwaed. Mae hyn yn golygu bod yn rhaid i'r galon bwmpio'n galetach i gyflenwi'r ocsigen sydd ei angen ar y corff.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13D649-6C8A-E309-04F9-FD8A6524085D}"/>
              </a:ext>
            </a:extLst>
          </p:cNvPr>
          <p:cNvSpPr txBox="1"/>
          <p:nvPr/>
        </p:nvSpPr>
        <p:spPr>
          <a:xfrm>
            <a:off x="8382000" y="3181757"/>
            <a:ext cx="3180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>
                <a:latin typeface="Ubuntu" panose="020B0504030602030204" pitchFamily="34" charset="0"/>
              </a:rPr>
              <a:t>Mae'r nicotin a chemegau eraill mewn sigarét yn cyrraedd y babi trwy'r llinyn bogail. Mae ysmygu yn ystod beichiogrwydd yn cynyddu'r tebygrwydd o gamesgoriad, pwysau geni isel a chymhlethdodau eraill yn ystod beichiogrwydd.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39AA52-4FC8-DAD8-C40E-52F547B89881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A6AB7B-92CC-5976-9BA2-4902FE434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1" y="878025"/>
            <a:ext cx="3455598" cy="2303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4D0F6A-6A64-7F61-85BB-73F9F05FC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72" y="910313"/>
            <a:ext cx="3450524" cy="21582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4A7051-D2C3-2A28-DD7B-79416F2D9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081" y="878025"/>
            <a:ext cx="3552999" cy="224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65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B0CE5F-B2F2-BCEC-55F8-3541EC0F000F}"/>
              </a:ext>
            </a:extLst>
          </p:cNvPr>
          <p:cNvSpPr txBox="1"/>
          <p:nvPr/>
        </p:nvSpPr>
        <p:spPr>
          <a:xfrm>
            <a:off x="6429688" y="3095134"/>
            <a:ext cx="331103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>
                <a:latin typeface="Ubuntu"/>
              </a:rPr>
              <a:t>Mae ysmygu yn achosi dolur gwddf oherwydd ei fod yn llidio, yn chwyddo ac yn sychu leinin bregus eich gwddf.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059A0D-6EBD-4B88-6145-1C85EA4F464C}"/>
              </a:ext>
            </a:extLst>
          </p:cNvPr>
          <p:cNvSpPr txBox="1"/>
          <p:nvPr/>
        </p:nvSpPr>
        <p:spPr>
          <a:xfrm>
            <a:off x="1286264" y="3111788"/>
            <a:ext cx="311758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>
                <a:latin typeface="Ubuntu"/>
              </a:rPr>
              <a:t>Y cyflwr dirywiad maciwlaidd yw un o brif achosion colli golwg ac mae 4 gwaith yn fwy tebygol o effeithio ar ysmygwyr hirdymor na'r rhai nad ydynt yn ysmygu. Mae ysmygwyr hefyd mewn mwy o berygl o ddatblygu cataractau.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62B91-E1B8-986C-86A1-FD89609A460D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9A77F-6AAC-FCD7-A502-98636AF2F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69" y="1015511"/>
            <a:ext cx="3158712" cy="2000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366DF2-6138-B17F-68AC-98DF98C4C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88723"/>
            <a:ext cx="3530093" cy="222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3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2FB9D2-8D4D-121C-AB8C-6B64F55A3AA8}"/>
              </a:ext>
            </a:extLst>
          </p:cNvPr>
          <p:cNvSpPr txBox="1"/>
          <p:nvPr/>
        </p:nvSpPr>
        <p:spPr>
          <a:xfrm>
            <a:off x="780732" y="712956"/>
            <a:ext cx="4210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2800" b="1">
                <a:solidFill>
                  <a:schemeClr val="accent1"/>
                </a:solidFill>
                <a:latin typeface="Ubuntu" panose="020B0504030602030204" pitchFamily="34" charset="0"/>
              </a:rPr>
              <a:t>Effeithiau tymor byr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B0CD31-2F49-0459-3839-33D128364064}"/>
              </a:ext>
            </a:extLst>
          </p:cNvPr>
          <p:cNvSpPr txBox="1"/>
          <p:nvPr/>
        </p:nvSpPr>
        <p:spPr>
          <a:xfrm>
            <a:off x="7135653" y="712956"/>
            <a:ext cx="4817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2800" b="1">
                <a:solidFill>
                  <a:schemeClr val="accent1"/>
                </a:solidFill>
                <a:latin typeface="Ubuntu" panose="020B0504030602030204" pitchFamily="34" charset="0"/>
              </a:rPr>
              <a:t>Effeithiau hirdymor </a:t>
            </a:r>
          </a:p>
        </p:txBody>
      </p:sp>
      <p:pic>
        <p:nvPicPr>
          <p:cNvPr id="4" name="Picture 2" descr="Close-up of a person's mouth with teeth and gums&#10;&#10;Description automatically generated">
            <a:extLst>
              <a:ext uri="{FF2B5EF4-FFF2-40B4-BE49-F238E27FC236}">
                <a16:creationId xmlns:a16="http://schemas.microsoft.com/office/drawing/2014/main" id="{D561EF51-152A-A65E-6E72-A7109AD6C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95" y="1950442"/>
            <a:ext cx="2038847" cy="107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stepbystep.com/wp-content/uploads/2013/02/How-to-Get-Rid-Of-a-Bad-Smokers-Cough.jpg">
            <a:extLst>
              <a:ext uri="{FF2B5EF4-FFF2-40B4-BE49-F238E27FC236}">
                <a16:creationId xmlns:a16="http://schemas.microsoft.com/office/drawing/2014/main" id="{0DA88188-DA82-9C30-F8FC-54F87A287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290" y="1879403"/>
            <a:ext cx="1887803" cy="1134706"/>
          </a:xfrm>
          <a:prstGeom prst="rect">
            <a:avLst/>
          </a:prstGeom>
          <a:noFill/>
        </p:spPr>
      </p:pic>
      <p:pic>
        <p:nvPicPr>
          <p:cNvPr id="6" name="Picture 6" descr="http://www.entusa.com/oral_photographs/20080407-oral_cancer-1-745.jpg">
            <a:extLst>
              <a:ext uri="{FF2B5EF4-FFF2-40B4-BE49-F238E27FC236}">
                <a16:creationId xmlns:a16="http://schemas.microsoft.com/office/drawing/2014/main" id="{A2D32EA1-8551-E90E-F131-FC9B30FF9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77" y="3541509"/>
            <a:ext cx="2075465" cy="1190340"/>
          </a:xfrm>
          <a:prstGeom prst="rect">
            <a:avLst/>
          </a:prstGeom>
          <a:noFill/>
        </p:spPr>
      </p:pic>
      <p:pic>
        <p:nvPicPr>
          <p:cNvPr id="8" name="Picture 4" descr="http://lifehealthandbeauty.com/wp-content/uploads/2015/07/Heart-Attack.jpg">
            <a:extLst>
              <a:ext uri="{FF2B5EF4-FFF2-40B4-BE49-F238E27FC236}">
                <a16:creationId xmlns:a16="http://schemas.microsoft.com/office/drawing/2014/main" id="{F9C37F55-017D-215F-B005-E8699B681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495" y="5287370"/>
            <a:ext cx="2044480" cy="1022350"/>
          </a:xfrm>
          <a:prstGeom prst="rect">
            <a:avLst/>
          </a:prstGeom>
          <a:noFill/>
        </p:spPr>
      </p:pic>
      <p:pic>
        <p:nvPicPr>
          <p:cNvPr id="9" name="Picture 8" descr="http://www.ourkids.net/blog/wp-content/uploads/2011/10/Tired-Runner-300x.jpg">
            <a:extLst>
              <a:ext uri="{FF2B5EF4-FFF2-40B4-BE49-F238E27FC236}">
                <a16:creationId xmlns:a16="http://schemas.microsoft.com/office/drawing/2014/main" id="{C7686005-779B-54CF-9FCA-38F1BB081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26732" y="5287936"/>
            <a:ext cx="1913174" cy="1190340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18BFD94-2548-753D-384B-4DD920EA364B}"/>
              </a:ext>
            </a:extLst>
          </p:cNvPr>
          <p:cNvSpPr txBox="1"/>
          <p:nvPr/>
        </p:nvSpPr>
        <p:spPr>
          <a:xfrm>
            <a:off x="6716198" y="1586556"/>
            <a:ext cx="1010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Dallineb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pic>
        <p:nvPicPr>
          <p:cNvPr id="17" name="Picture 3" descr="Close up of an eye with a blue eye&#10;&#10;Description automatically generated">
            <a:extLst>
              <a:ext uri="{FF2B5EF4-FFF2-40B4-BE49-F238E27FC236}">
                <a16:creationId xmlns:a16="http://schemas.microsoft.com/office/drawing/2014/main" id="{2A25758F-3922-BD40-FB7F-4E5CC1296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5999" y="1882369"/>
            <a:ext cx="2074857" cy="11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72A936-A2E9-5EEA-040B-B13DD8EBDEBC}"/>
              </a:ext>
            </a:extLst>
          </p:cNvPr>
          <p:cNvSpPr txBox="1"/>
          <p:nvPr/>
        </p:nvSpPr>
        <p:spPr>
          <a:xfrm>
            <a:off x="9560751" y="1586556"/>
            <a:ext cx="1587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>
                <a:solidFill>
                  <a:schemeClr val="tx1"/>
                </a:solidFill>
                <a:latin typeface="Ubuntu" panose="020B0504030602030204" pitchFamily="34" charset="0"/>
              </a:rPr>
              <a:t>Lefel Is o Ffitrwydd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pic>
        <p:nvPicPr>
          <p:cNvPr id="19" name="Picture 18" descr="A person with her head in her pocket&#10;&#10;Description automatically generated">
            <a:extLst>
              <a:ext uri="{FF2B5EF4-FFF2-40B4-BE49-F238E27FC236}">
                <a16:creationId xmlns:a16="http://schemas.microsoft.com/office/drawing/2014/main" id="{07CD69B8-1F9E-9980-1E9C-306548A94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7761" y="1933169"/>
            <a:ext cx="2264061" cy="12365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9D5858F-882E-F18A-EC02-8720F9427915}"/>
              </a:ext>
            </a:extLst>
          </p:cNvPr>
          <p:cNvSpPr txBox="1"/>
          <p:nvPr/>
        </p:nvSpPr>
        <p:spPr>
          <a:xfrm>
            <a:off x="6549434" y="3269565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>
                <a:solidFill>
                  <a:schemeClr val="tx1"/>
                </a:solidFill>
                <a:latin typeface="Ubuntu" panose="020B0504030602030204" pitchFamily="34" charset="0"/>
              </a:rPr>
              <a:t>Canser y Geg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pic>
        <p:nvPicPr>
          <p:cNvPr id="21" name="Picture 20" descr="Close-up of teeth and gums&#10;&#10;Description automatically generated">
            <a:extLst>
              <a:ext uri="{FF2B5EF4-FFF2-40B4-BE49-F238E27FC236}">
                <a16:creationId xmlns:a16="http://schemas.microsoft.com/office/drawing/2014/main" id="{7C1D034B-632E-D2BB-9866-BCED242227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4076" y="3589698"/>
            <a:ext cx="2073188" cy="11317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6D3ECB-B412-CA7A-DEAC-18FB9E501891}"/>
              </a:ext>
            </a:extLst>
          </p:cNvPr>
          <p:cNvSpPr txBox="1"/>
          <p:nvPr/>
        </p:nvSpPr>
        <p:spPr>
          <a:xfrm>
            <a:off x="9937605" y="3331533"/>
            <a:ext cx="1301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Trawiad ar y Galon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pic>
        <p:nvPicPr>
          <p:cNvPr id="23" name="Picture 22" descr="A person holding his chest and touching his chest&#10;&#10;Description automatically generated">
            <a:extLst>
              <a:ext uri="{FF2B5EF4-FFF2-40B4-BE49-F238E27FC236}">
                <a16:creationId xmlns:a16="http://schemas.microsoft.com/office/drawing/2014/main" id="{A596C518-1280-2EEE-A758-6A7BBE323A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8863" y="3588436"/>
            <a:ext cx="2341778" cy="127975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C758F6-A6ED-F732-E6EF-25787BB80AA3}"/>
              </a:ext>
            </a:extLst>
          </p:cNvPr>
          <p:cNvSpPr txBox="1"/>
          <p:nvPr/>
        </p:nvSpPr>
        <p:spPr>
          <a:xfrm>
            <a:off x="8170856" y="5100582"/>
            <a:ext cx="17508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sz="1400" b="1" dirty="0" err="1">
                <a:latin typeface="Ubuntu"/>
              </a:rPr>
              <a:t>Anhawster</a:t>
            </a:r>
            <a:r>
              <a:rPr sz="1400" b="1" dirty="0">
                <a:latin typeface="Ubuntu"/>
              </a:rPr>
              <a:t> </a:t>
            </a:r>
            <a:r>
              <a:rPr sz="1400" b="1" dirty="0" err="1">
                <a:latin typeface="Ubuntu"/>
              </a:rPr>
              <a:t>Codiad</a:t>
            </a:r>
            <a:endParaRPr lang="en-GB" sz="1400" b="1" dirty="0" err="1">
              <a:latin typeface="Ubuntu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195EA5-5596-F5E2-632C-1EB58EB9894A}"/>
              </a:ext>
            </a:extLst>
          </p:cNvPr>
          <p:cNvSpPr txBox="1"/>
          <p:nvPr/>
        </p:nvSpPr>
        <p:spPr>
          <a:xfrm>
            <a:off x="562943" y="1550038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Dannedd Melyn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B1B1B3-6D06-819E-9317-DA41A002CDC2}"/>
              </a:ext>
            </a:extLst>
          </p:cNvPr>
          <p:cNvSpPr txBox="1"/>
          <p:nvPr/>
        </p:nvSpPr>
        <p:spPr>
          <a:xfrm>
            <a:off x="3418099" y="1492710"/>
            <a:ext cx="9941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Pesychu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48DBACD-4414-2B83-D083-B49F9F4E7B14}"/>
              </a:ext>
            </a:extLst>
          </p:cNvPr>
          <p:cNvSpPr txBox="1"/>
          <p:nvPr/>
        </p:nvSpPr>
        <p:spPr>
          <a:xfrm>
            <a:off x="519124" y="3151386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Dolur Gwddf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B49E77-5A66-845F-7753-30F95A31A2BA}"/>
              </a:ext>
            </a:extLst>
          </p:cNvPr>
          <p:cNvSpPr txBox="1"/>
          <p:nvPr/>
        </p:nvSpPr>
        <p:spPr>
          <a:xfrm>
            <a:off x="3013716" y="3177644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Yn niweidio baban heb ei eni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BD3019-3A25-2ABB-E65E-88F15916F826}"/>
              </a:ext>
            </a:extLst>
          </p:cNvPr>
          <p:cNvSpPr txBox="1"/>
          <p:nvPr/>
        </p:nvSpPr>
        <p:spPr>
          <a:xfrm>
            <a:off x="79419" y="4949385"/>
            <a:ext cx="1973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 dirty="0">
                <a:solidFill>
                  <a:schemeClr val="tx1"/>
                </a:solidFill>
                <a:latin typeface="Ubuntu" panose="020B0504030602030204" pitchFamily="34" charset="0"/>
              </a:rPr>
              <a:t>Cyfradd Curiad y Galon yn Uwch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30DB33-9C58-362B-1057-7C59A2A474A6}"/>
              </a:ext>
            </a:extLst>
          </p:cNvPr>
          <p:cNvSpPr txBox="1"/>
          <p:nvPr/>
        </p:nvSpPr>
        <p:spPr>
          <a:xfrm>
            <a:off x="3004416" y="4946693"/>
            <a:ext cx="1486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20533" rtl="0">
              <a:spcAft>
                <a:spcPts val="378"/>
              </a:spcAft>
            </a:pPr>
            <a:r>
              <a:rPr lang="cy" sz="1400" b="1" kern="1200">
                <a:solidFill>
                  <a:schemeClr val="tx1"/>
                </a:solidFill>
                <a:latin typeface="Ubuntu" panose="020B0504030602030204" pitchFamily="34" charset="0"/>
              </a:rPr>
              <a:t>Diffyg Anadl</a:t>
            </a:r>
            <a:endParaRPr lang="en-GB" sz="1400" b="1" dirty="0">
              <a:latin typeface="Ubuntu" panose="020B0504030602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E00A82-506F-96CA-19ED-FCCCC79304A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7989" r="31781" b="-1058"/>
          <a:stretch>
            <a:fillRect/>
          </a:stretch>
        </p:blipFill>
        <p:spPr>
          <a:xfrm>
            <a:off x="3050380" y="3562349"/>
            <a:ext cx="1878206" cy="144658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AA4E794A-B148-30F6-7CC2-868463E94E7E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dirty="0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 dirty="0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13" name="Picture 12" descr="A cigarette with a cigarette butt&#10;&#10;Description automatically generated">
            <a:extLst>
              <a:ext uri="{FF2B5EF4-FFF2-40B4-BE49-F238E27FC236}">
                <a16:creationId xmlns:a16="http://schemas.microsoft.com/office/drawing/2014/main" id="{57937520-08C2-6927-94C2-2267E6B4D4E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325" b="36585"/>
          <a:stretch>
            <a:fillRect/>
          </a:stretch>
        </p:blipFill>
        <p:spPr>
          <a:xfrm>
            <a:off x="7959512" y="5407705"/>
            <a:ext cx="2180531" cy="76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B8B7CB-CA91-E20A-C89F-8592B927BB4E}"/>
              </a:ext>
            </a:extLst>
          </p:cNvPr>
          <p:cNvSpPr txBox="1"/>
          <p:nvPr/>
        </p:nvSpPr>
        <p:spPr>
          <a:xfrm>
            <a:off x="3484880" y="186174"/>
            <a:ext cx="58420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000" b="1" dirty="0" err="1">
                <a:solidFill>
                  <a:schemeClr val="accent1"/>
                </a:solidFill>
                <a:latin typeface="Ubuntu"/>
              </a:rPr>
              <a:t>Canser</a:t>
            </a:r>
            <a:r>
              <a:rPr lang="cy" sz="4000" b="1" dirty="0">
                <a:solidFill>
                  <a:schemeClr val="accent1"/>
                </a:solidFill>
                <a:latin typeface="Ubuntu"/>
              </a:rPr>
              <a:t> yr </a:t>
            </a:r>
            <a:r>
              <a:rPr lang="cy" sz="4000" b="1" dirty="0" err="1">
                <a:solidFill>
                  <a:schemeClr val="accent1"/>
                </a:solidFill>
                <a:latin typeface="Ubuntu"/>
              </a:rPr>
              <a:t>organau</a:t>
            </a:r>
            <a:endParaRPr lang="en-US" sz="4000" dirty="0" err="1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64FD7-131D-B951-26EE-470F652BF3DE}"/>
              </a:ext>
            </a:extLst>
          </p:cNvPr>
          <p:cNvSpPr txBox="1"/>
          <p:nvPr/>
        </p:nvSpPr>
        <p:spPr>
          <a:xfrm>
            <a:off x="528320" y="1779677"/>
            <a:ext cx="4785360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>
                <a:latin typeface="Ubuntu"/>
              </a:rPr>
              <a:t>Mae ysmygu yn achosi 1 o bob 4 marwolaeth sy’n gysylltiedig â chanser yn y DU, a bron i un rhan o bump o'r holl achosion o ganser yn gyffredinol. Mae 4 o bob 5 o gleifion canser yr ysgyfaint yn ysmygwyr. </a:t>
            </a:r>
          </a:p>
          <a:p>
            <a:pPr rtl="0"/>
            <a:endParaRPr lang="en-GB" sz="2000" dirty="0">
              <a:latin typeface="Ubuntu" panose="020B0504030602030204" pitchFamily="34" charset="0"/>
            </a:endParaRPr>
          </a:p>
          <a:p>
            <a:pPr rtl="0"/>
            <a:r>
              <a:rPr lang="cy" sz="2000">
                <a:latin typeface="Ubuntu"/>
              </a:rPr>
              <a:t>Roedd tybaco yn gyfrifol am 100 miliwn o farwolaethau ledled y byd yn yr 20fed Ganrif. Ychydig iawn o organau yn y corff sydd heb eu heffeithio gan ganserau sy'n gysylltiedig ag ysmygu.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7025B1-317E-704B-C0E1-3589C6952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202" y="889680"/>
            <a:ext cx="4811939" cy="5543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152DEA-6188-543E-2BB5-80AE35990EED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4299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3884D0-277C-AA1E-B7C8-B6F0C68E2A37}"/>
              </a:ext>
            </a:extLst>
          </p:cNvPr>
          <p:cNvSpPr txBox="1"/>
          <p:nvPr/>
        </p:nvSpPr>
        <p:spPr>
          <a:xfrm>
            <a:off x="432526" y="1715499"/>
            <a:ext cx="609600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>
                <a:latin typeface="Ubuntu" panose="020B0504030602030204" pitchFamily="34" charset="0"/>
              </a:rPr>
              <a:t>Canser yr ysgyfaint sydd ag un o'r cyfraddau goroesi isaf ymhlith yr holl ganserau a’r canser hwnnw yw’r achos mwyaf cyffredin o farwolaeth sy’n gysylltiedig â chanser yn y DU. </a:t>
            </a:r>
          </a:p>
          <a:p>
            <a:pPr rtl="0"/>
            <a:endParaRPr lang="en-GB" sz="2000" dirty="0">
              <a:latin typeface="Ubuntu" panose="020B0504030602030204" pitchFamily="34" charset="0"/>
            </a:endParaRPr>
          </a:p>
          <a:p>
            <a:pPr rtl="0"/>
            <a:r>
              <a:rPr lang="cy" sz="2000">
                <a:latin typeface="Ubuntu"/>
              </a:rPr>
              <a:t>Mae ysmygu hefyd yn cynyddu'r risg o ganserau eraill gan gynnwys canserau'r laryncs (y llais), y tafod a'r geg, y trwyn, y bledren, y pancreas, yr aren, yr iau/afu, y stumog, y coluddyn, ceg y groth, yr ofari, y pidyn a rhai mathau o lewcemia.</a:t>
            </a:r>
          </a:p>
          <a:p>
            <a:pPr rtl="0"/>
            <a:endParaRPr lang="en-GB" sz="2000" dirty="0">
              <a:latin typeface="Ubuntu" panose="020B0504030602030204" pitchFamily="34" charset="0"/>
            </a:endParaRPr>
          </a:p>
          <a:p>
            <a:pPr rtl="0"/>
            <a:r>
              <a:rPr lang="cy" sz="2000">
                <a:latin typeface="Ubuntu" panose="020B0504030602030204" pitchFamily="34" charset="0"/>
              </a:rPr>
              <a:t>Mae rhywfaint o dystiolaeth hefyd yn dangos y gallai ysmygu gynyddu'r risg o rai mathau o ganser y fron.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FE4901-C7D6-910C-B1CE-C4EF01FF4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718" y="1105210"/>
            <a:ext cx="4536168" cy="2471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2754C4-2237-EE54-283C-04E88E640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129" y="4146111"/>
            <a:ext cx="3657346" cy="1992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F2780A-B985-A568-41CB-12DAC83FC1A6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27799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764875" y="878007"/>
            <a:ext cx="11109847" cy="532453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sz="2000" b="1" dirty="0">
                <a:solidFill>
                  <a:schemeClr val="tx2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Awgrymiadau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dysgu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pellach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posibl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-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defnyddiwch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dudalennau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Iechyd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Cyhoeddus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Cymru, y GIG ac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Ymchwil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Canser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y DU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yn</a:t>
            </a:r>
            <a:r>
              <a:rPr lang="cy" sz="1600" b="1" dirty="0">
                <a:solidFill>
                  <a:schemeClr val="accent1"/>
                </a:solidFill>
                <a:latin typeface="Ubuntu"/>
                <a:cs typeface="Calibri"/>
              </a:rPr>
              <a:t> </a:t>
            </a:r>
            <a:r>
              <a:rPr lang="cy" sz="1600" b="1" dirty="0" err="1">
                <a:solidFill>
                  <a:schemeClr val="accent1"/>
                </a:solidFill>
                <a:latin typeface="Ubuntu"/>
                <a:cs typeface="Calibri"/>
              </a:rPr>
              <a:t>ffynonellau</a:t>
            </a:r>
            <a:endParaRPr lang="en-US" sz="1600" b="1" dirty="0" err="1">
              <a:solidFill>
                <a:schemeClr val="accent1"/>
              </a:solidFill>
              <a:latin typeface="Ubuntu"/>
              <a:cs typeface="Calibri"/>
            </a:endParaRPr>
          </a:p>
          <a:p>
            <a:pPr rtl="0"/>
            <a:r>
              <a:rPr lang="cy" sz="1600" b="1" dirty="0" err="1">
                <a:latin typeface="Ubuntu"/>
              </a:rPr>
              <a:t>Tasg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Ditectif</a:t>
            </a:r>
            <a:r>
              <a:rPr lang="cy" sz="1600" b="1" dirty="0">
                <a:latin typeface="Ubuntu"/>
              </a:rPr>
              <a:t> System y </a:t>
            </a:r>
            <a:r>
              <a:rPr lang="cy" sz="1600" b="1">
                <a:latin typeface="Ubuntu"/>
              </a:rPr>
              <a:t>Corff</a:t>
            </a:r>
            <a:endParaRPr lang="en-US" sz="1600">
              <a:latin typeface="Ubuntu"/>
            </a:endParaRPr>
          </a:p>
          <a:p>
            <a:pPr rtl="0"/>
            <a:r>
              <a:rPr lang="cy" sz="1600" dirty="0">
                <a:latin typeface="Ubuntu"/>
                <a:ea typeface="+mn-lt"/>
                <a:cs typeface="+mn-lt"/>
              </a:rPr>
              <a:t>Mae </a:t>
            </a:r>
            <a:r>
              <a:rPr lang="cy" sz="1600" dirty="0" err="1">
                <a:latin typeface="Ubuntu"/>
                <a:ea typeface="+mn-lt"/>
                <a:cs typeface="+mn-lt"/>
              </a:rPr>
              <a:t>dysgwyr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dewis</a:t>
            </a:r>
            <a:r>
              <a:rPr lang="cy" sz="1600" dirty="0">
                <a:latin typeface="Ubuntu"/>
                <a:ea typeface="+mn-lt"/>
                <a:cs typeface="+mn-lt"/>
              </a:rPr>
              <a:t> system </a:t>
            </a:r>
            <a:r>
              <a:rPr lang="cy" sz="1600" dirty="0" err="1">
                <a:latin typeface="Ubuntu"/>
                <a:ea typeface="+mn-lt"/>
                <a:cs typeface="+mn-lt"/>
              </a:rPr>
              <a:t>organau</a:t>
            </a:r>
            <a:r>
              <a:rPr lang="cy" sz="1600" dirty="0">
                <a:latin typeface="Ubuntu"/>
                <a:ea typeface="+mn-lt"/>
                <a:cs typeface="+mn-lt"/>
              </a:rPr>
              <a:t> (</a:t>
            </a:r>
            <a:r>
              <a:rPr lang="cy" sz="1600" dirty="0" err="1">
                <a:latin typeface="Ubuntu"/>
                <a:ea typeface="+mn-lt"/>
                <a:cs typeface="+mn-lt"/>
              </a:rPr>
              <a:t>ysgyfaint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calon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cylchrediad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ceg</a:t>
            </a:r>
            <a:r>
              <a:rPr lang="cy" sz="1600" dirty="0">
                <a:latin typeface="Ubuntu"/>
                <a:ea typeface="+mn-lt"/>
                <a:cs typeface="+mn-lt"/>
              </a:rPr>
              <a:t>, system </a:t>
            </a:r>
            <a:r>
              <a:rPr lang="cy" sz="1600" dirty="0" err="1">
                <a:latin typeface="Ubuntu"/>
                <a:ea typeface="+mn-lt"/>
                <a:cs typeface="+mn-lt"/>
              </a:rPr>
              <a:t>atgenhedlu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golwg</a:t>
            </a:r>
            <a:r>
              <a:rPr lang="cy" sz="1600" dirty="0">
                <a:latin typeface="Ubuntu"/>
                <a:ea typeface="+mn-lt"/>
                <a:cs typeface="+mn-lt"/>
              </a:rPr>
              <a:t>) ac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ymchwilio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</a:t>
            </a:r>
            <a:r>
              <a:rPr lang="cy" sz="1600" dirty="0">
                <a:latin typeface="Ubuntu"/>
                <a:ea typeface="+mn-lt"/>
                <a:cs typeface="+mn-lt"/>
              </a:rPr>
              <a:t>: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Beth </a:t>
            </a:r>
            <a:r>
              <a:rPr lang="cy" sz="1600" dirty="0" err="1">
                <a:latin typeface="Ubuntu"/>
                <a:ea typeface="+mn-lt"/>
                <a:cs typeface="+mn-lt"/>
              </a:rPr>
              <a:t>mae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ysmygu'n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ei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wneud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y </a:t>
            </a:r>
            <a:r>
              <a:rPr lang="cy" sz="1600" dirty="0" err="1">
                <a:latin typeface="Ubuntu"/>
                <a:ea typeface="+mn-lt"/>
                <a:cs typeface="+mn-lt"/>
              </a:rPr>
              <a:t>tymor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byr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Beth </a:t>
            </a:r>
            <a:r>
              <a:rPr lang="cy" sz="1600" dirty="0" err="1">
                <a:latin typeface="Ubuntu"/>
                <a:ea typeface="+mn-lt"/>
                <a:cs typeface="+mn-lt"/>
              </a:rPr>
              <a:t>mae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ysmygu'n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ei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wneud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yr </a:t>
            </a:r>
            <a:r>
              <a:rPr lang="cy" sz="1600" dirty="0" err="1">
                <a:latin typeface="Ubuntu"/>
                <a:ea typeface="+mn-lt"/>
                <a:cs typeface="+mn-lt"/>
              </a:rPr>
              <a:t>hirdymor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Pam </a:t>
            </a:r>
            <a:r>
              <a:rPr lang="cy" sz="1600" dirty="0" err="1">
                <a:latin typeface="Ubuntu"/>
                <a:ea typeface="+mn-lt"/>
                <a:cs typeface="+mn-lt"/>
              </a:rPr>
              <a:t>mae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cyrff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ifanc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arbennig</a:t>
            </a:r>
            <a:r>
              <a:rPr lang="cy" sz="1600" dirty="0">
                <a:latin typeface="Ubuntu"/>
                <a:ea typeface="+mn-lt"/>
                <a:cs typeface="+mn-lt"/>
              </a:rPr>
              <a:t> o </a:t>
            </a:r>
            <a:r>
              <a:rPr lang="cy" sz="1600" dirty="0" err="1">
                <a:latin typeface="Ubuntu"/>
                <a:ea typeface="+mn-lt"/>
                <a:cs typeface="+mn-lt"/>
              </a:rPr>
              <a:t>agored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niwed</a:t>
            </a:r>
            <a:br>
              <a:rPr lang="en-US" sz="1600" dirty="0">
                <a:latin typeface="Ubuntu"/>
                <a:ea typeface="+mn-lt"/>
                <a:cs typeface="+mn-lt"/>
              </a:rPr>
            </a:br>
            <a:endParaRPr lang="en-US" sz="1600" dirty="0">
              <a:latin typeface="Ubuntu"/>
            </a:endParaRPr>
          </a:p>
          <a:p>
            <a:pPr rtl="0"/>
            <a:r>
              <a:rPr lang="cy" sz="1600" b="1" dirty="0">
                <a:latin typeface="Ubuntu"/>
              </a:rPr>
              <a:t>Creu Poster Iechyd y </a:t>
            </a:r>
            <a:r>
              <a:rPr lang="cy" sz="1600" b="1" dirty="0" err="1">
                <a:latin typeface="Ubuntu"/>
              </a:rPr>
              <a:t>Cyhoedd</a:t>
            </a:r>
            <a:r>
              <a:rPr lang="cy" sz="1600" b="1" dirty="0">
                <a:latin typeface="Ubuntu"/>
              </a:rPr>
              <a:t> </a:t>
            </a:r>
            <a:endParaRPr lang="en-US" sz="1600" dirty="0">
              <a:latin typeface="Ubuntu"/>
            </a:endParaRPr>
          </a:p>
          <a:p>
            <a:pPr rtl="0"/>
            <a:r>
              <a:rPr lang="cy" sz="1600" dirty="0">
                <a:latin typeface="Ubuntu"/>
                <a:ea typeface="+mn-lt"/>
                <a:cs typeface="+mn-lt"/>
              </a:rPr>
              <a:t>Mae </a:t>
            </a:r>
            <a:r>
              <a:rPr lang="cy" sz="1600" dirty="0" err="1">
                <a:latin typeface="Ubuntu"/>
                <a:ea typeface="+mn-lt"/>
                <a:cs typeface="+mn-lt"/>
              </a:rPr>
              <a:t>dysgwyr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dylunio</a:t>
            </a:r>
            <a:r>
              <a:rPr lang="cy" sz="1600" dirty="0">
                <a:latin typeface="Ubuntu"/>
                <a:ea typeface="+mn-lt"/>
                <a:cs typeface="+mn-lt"/>
              </a:rPr>
              <a:t> poster </a:t>
            </a:r>
            <a:r>
              <a:rPr lang="cy" sz="1600" dirty="0" err="1">
                <a:latin typeface="Ubuntu"/>
                <a:ea typeface="+mn-lt"/>
                <a:cs typeface="+mn-lt"/>
              </a:rPr>
              <a:t>ar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gyfer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pobl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ifanc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eraill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egluro</a:t>
            </a:r>
            <a:r>
              <a:rPr lang="cy" sz="1600" dirty="0">
                <a:latin typeface="Ubuntu"/>
                <a:ea typeface="+mn-lt"/>
                <a:cs typeface="+mn-lt"/>
              </a:rPr>
              <a:t>: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Un </a:t>
            </a:r>
            <a:r>
              <a:rPr lang="cy" sz="1600" dirty="0" err="1">
                <a:latin typeface="Ubuntu"/>
                <a:ea typeface="+mn-lt"/>
                <a:cs typeface="+mn-lt"/>
              </a:rPr>
              <a:t>ffactor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niweidiol</a:t>
            </a:r>
            <a:r>
              <a:rPr lang="cy" sz="1600" dirty="0">
                <a:latin typeface="Ubuntu"/>
                <a:ea typeface="+mn-lt"/>
                <a:cs typeface="+mn-lt"/>
              </a:rPr>
              <a:t> o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Sut </a:t>
            </a:r>
            <a:r>
              <a:rPr lang="cy" sz="1600" dirty="0" err="1">
                <a:latin typeface="Ubuntu"/>
                <a:ea typeface="+mn-lt"/>
                <a:cs typeface="+mn-lt"/>
              </a:rPr>
              <a:t>mae'r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corff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cael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ei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effeithio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Un </a:t>
            </a:r>
            <a:r>
              <a:rPr lang="cy" sz="1600" dirty="0" err="1">
                <a:latin typeface="Ubuntu"/>
                <a:ea typeface="+mn-lt"/>
                <a:cs typeface="+mn-lt"/>
              </a:rPr>
              <a:t>ffordd</a:t>
            </a:r>
            <a:r>
              <a:rPr lang="cy" sz="1600" dirty="0">
                <a:latin typeface="Ubuntu"/>
                <a:ea typeface="+mn-lt"/>
                <a:cs typeface="+mn-lt"/>
              </a:rPr>
              <a:t> o </a:t>
            </a:r>
            <a:r>
              <a:rPr lang="cy" sz="1600" dirty="0" err="1">
                <a:latin typeface="Ubuntu"/>
                <a:ea typeface="+mn-lt"/>
                <a:cs typeface="+mn-lt"/>
              </a:rPr>
              <a:t>gael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cymorth</a:t>
            </a:r>
            <a:br>
              <a:rPr lang="en-US" sz="1600" dirty="0">
                <a:latin typeface="Ubuntu"/>
                <a:ea typeface="+mn-lt"/>
                <a:cs typeface="+mn-lt"/>
              </a:rPr>
            </a:b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endParaRPr lang="en-US" sz="1600" dirty="0">
              <a:latin typeface="Ubuntu"/>
            </a:endParaRPr>
          </a:p>
          <a:p>
            <a:pPr rtl="0"/>
            <a:r>
              <a:rPr lang="cy" sz="1600" b="1" dirty="0" err="1">
                <a:latin typeface="Ubuntu"/>
              </a:rPr>
              <a:t>Cymhariaeth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Senario</a:t>
            </a:r>
            <a:r>
              <a:rPr lang="cy" sz="1600" b="1" dirty="0">
                <a:latin typeface="Ubuntu"/>
              </a:rPr>
              <a:t> - </a:t>
            </a:r>
            <a:r>
              <a:rPr lang="cy" sz="1600" b="1" dirty="0" err="1">
                <a:latin typeface="Ubuntu"/>
              </a:rPr>
              <a:t>Athletwr</a:t>
            </a:r>
            <a:r>
              <a:rPr lang="cy" sz="1600" b="1" dirty="0">
                <a:latin typeface="Ubuntu"/>
              </a:rPr>
              <a:t> ac </a:t>
            </a:r>
            <a:r>
              <a:rPr lang="cy" sz="1600" b="1" dirty="0" err="1">
                <a:latin typeface="Ubuntu"/>
              </a:rPr>
              <a:t>Ysmygwr</a:t>
            </a:r>
            <a:r>
              <a:rPr lang="cy" sz="1600" b="1" dirty="0">
                <a:latin typeface="Ubuntu"/>
              </a:rPr>
              <a:t>  </a:t>
            </a:r>
            <a:r>
              <a:rPr lang="cy" sz="1600" dirty="0">
                <a:latin typeface="Ubuntu"/>
              </a:rPr>
              <a:t>Yn </a:t>
            </a:r>
            <a:r>
              <a:rPr lang="cy" sz="1600" dirty="0" err="1">
                <a:latin typeface="Ubuntu"/>
              </a:rPr>
              <a:t>helpu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i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gysylltu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ysmygu'n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uniongyrchol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â'u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profiad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bywyd</a:t>
            </a:r>
            <a:r>
              <a:rPr lang="cy" sz="1600" dirty="0">
                <a:latin typeface="Ubuntu"/>
              </a:rPr>
              <a:t> (Add. Gorff., </a:t>
            </a:r>
            <a:r>
              <a:rPr lang="cy" sz="1600" dirty="0" err="1">
                <a:latin typeface="Ubuntu"/>
              </a:rPr>
              <a:t>chwaraeon</a:t>
            </a:r>
            <a:r>
              <a:rPr lang="cy" sz="1600" dirty="0">
                <a:latin typeface="Ubuntu"/>
              </a:rPr>
              <a:t>). </a:t>
            </a:r>
            <a:r>
              <a:rPr lang="cy" sz="1600" dirty="0">
                <a:latin typeface="Ubuntu"/>
                <a:ea typeface="+mn-lt"/>
                <a:cs typeface="+mn-lt"/>
              </a:rPr>
              <a:t>Rhowch </a:t>
            </a:r>
            <a:r>
              <a:rPr lang="cy" sz="1600" dirty="0" err="1">
                <a:latin typeface="Ubuntu"/>
                <a:ea typeface="+mn-lt"/>
                <a:cs typeface="+mn-lt"/>
              </a:rPr>
              <a:t>broffiliau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i’r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dysgwyr</a:t>
            </a:r>
            <a:r>
              <a:rPr lang="cy" sz="1600" dirty="0">
                <a:latin typeface="Ubuntu"/>
                <a:ea typeface="+mn-lt"/>
                <a:cs typeface="+mn-lt"/>
              </a:rPr>
              <a:t> o </a:t>
            </a:r>
            <a:r>
              <a:rPr lang="cy" sz="1600" dirty="0" err="1">
                <a:latin typeface="Ubuntu"/>
                <a:ea typeface="+mn-lt"/>
                <a:cs typeface="+mn-lt"/>
              </a:rPr>
              <a:t>ddau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berson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ifanc</a:t>
            </a:r>
            <a:r>
              <a:rPr lang="cy" sz="1600" dirty="0">
                <a:latin typeface="Ubuntu"/>
                <a:ea typeface="+mn-lt"/>
                <a:cs typeface="+mn-lt"/>
              </a:rPr>
              <a:t> - un </a:t>
            </a:r>
            <a:r>
              <a:rPr lang="cy" sz="1600" dirty="0" err="1">
                <a:latin typeface="Ubuntu"/>
                <a:ea typeface="+mn-lt"/>
                <a:cs typeface="+mn-lt"/>
              </a:rPr>
              <a:t>sy’n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</a:t>
            </a:r>
            <a:r>
              <a:rPr lang="cy" sz="1600" dirty="0">
                <a:latin typeface="Ubuntu"/>
                <a:ea typeface="+mn-lt"/>
                <a:cs typeface="+mn-lt"/>
              </a:rPr>
              <a:t>, un </a:t>
            </a:r>
            <a:r>
              <a:rPr lang="cy" sz="1600" dirty="0" err="1">
                <a:latin typeface="Ubuntu"/>
                <a:ea typeface="+mn-lt"/>
                <a:cs typeface="+mn-lt"/>
              </a:rPr>
              <a:t>nad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yw’n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</a:t>
            </a:r>
            <a:r>
              <a:rPr lang="cy" sz="1600" dirty="0">
                <a:latin typeface="Ubuntu"/>
                <a:ea typeface="+mn-lt"/>
                <a:cs typeface="+mn-lt"/>
              </a:rPr>
              <a:t> - a </a:t>
            </a:r>
            <a:r>
              <a:rPr lang="cy" sz="1600" dirty="0" err="1">
                <a:latin typeface="Ubuntu"/>
                <a:ea typeface="+mn-lt"/>
                <a:cs typeface="+mn-lt"/>
              </a:rPr>
              <a:t>chymharwch</a:t>
            </a:r>
            <a:r>
              <a:rPr lang="cy" sz="1600" dirty="0">
                <a:latin typeface="Ubuntu"/>
                <a:ea typeface="+mn-lt"/>
                <a:cs typeface="+mn-lt"/>
              </a:rPr>
              <a:t>: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Capasiti'r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ysgyfaint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Ffitrwydd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Cyfradd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curiad</a:t>
            </a:r>
            <a:r>
              <a:rPr lang="cy" sz="1600" dirty="0">
                <a:latin typeface="Ubuntu"/>
                <a:ea typeface="+mn-lt"/>
                <a:cs typeface="+mn-lt"/>
              </a:rPr>
              <a:t> y </a:t>
            </a:r>
            <a:r>
              <a:rPr lang="cy" sz="1600" dirty="0" err="1">
                <a:latin typeface="Ubuntu"/>
                <a:ea typeface="+mn-lt"/>
                <a:cs typeface="+mn-lt"/>
              </a:rPr>
              <a:t>galon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Stamina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9AC029B-28C6-905E-F46A-1D38F3A3173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2400" b="1" dirty="0">
                <a:latin typeface="Ubuntu"/>
                <a:ea typeface="Calibri"/>
                <a:cs typeface="Calibri"/>
              </a:rPr>
              <a:t>Gellir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cael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b="1" dirty="0">
                <a:latin typeface="Ubuntu"/>
                <a:ea typeface="Calibri"/>
                <a:cs typeface="Calibri"/>
              </a:rPr>
              <a:t> a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yma</a:t>
            </a:r>
            <a:r>
              <a:rPr lang="cy" sz="2400" b="1" dirty="0">
                <a:latin typeface="Ubuntu"/>
                <a:ea typeface="Calibri"/>
                <a:cs typeface="Calibri"/>
              </a:rPr>
              <a:t>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 dirty="0">
              <a:latin typeface="Ubuntu"/>
              <a:ea typeface="Calibri"/>
              <a:cs typeface="Calibri"/>
            </a:endParaRPr>
          </a:p>
          <a:p>
            <a:pPr rtl="0"/>
            <a:r>
              <a:rPr lang="cy" sz="2400" dirty="0">
                <a:latin typeface="Ubuntu"/>
                <a:ea typeface="Calibri"/>
                <a:cs typeface="Calibri"/>
              </a:rPr>
              <a:t>Gwasanaethau Nyrsio Ysgol: Pan fo sesiynau galw heibio ar gael yn eich ysgol, mae nyrsys ysgol yn gallu rhoi cyngor a chymorth i ddysgwyr. </a:t>
            </a:r>
            <a:endParaRPr lang="en-GB" sz="2400" dirty="0"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Helpa Fi i Stopio: Gall ysmygwyr a defnyddwyr fepiau sydd am roi'r gorau iddi gael cyngor dwyieithog arbenigol am ddim gan y GIG. Ffoniwch 0800 085 2219, tecstiwch HMQ i 80818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DAN 24/7: Llinell gymorth ddwyieithog am ddim i unrhyw un yng Nghymru sydd eisiau rhagor o wybodaeth a/neu gymorth yn ymwneud â chyffuriau ac/neu alcohol. Ffoniwch 0808 808 2234, tecstiwch DAN i 81066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Props1.xml><?xml version="1.0" encoding="utf-8"?>
<ds:datastoreItem xmlns:ds="http://schemas.openxmlformats.org/officeDocument/2006/customXml" ds:itemID="{AB1A5E70-D48E-44AC-8C60-E7E1BC244D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7921a-042b-4eb0-b7a0-a3fc5587e9ac"/>
    <ds:schemaRef ds:uri="d6550f9a-f14e-418b-a53a-e888529f4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5F37D6-1E52-4261-A840-21156401F2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B921A4-EBA6-44B5-B152-6142C175A8CD}">
  <ds:schemaRefs>
    <ds:schemaRef ds:uri="http://schemas.openxmlformats.org/package/2006/metadata/core-properties"/>
    <ds:schemaRef ds:uri="bbd7921a-042b-4eb0-b7a0-a3fc5587e9ac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d6550f9a-f14e-418b-a53a-e888529f43a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1474</Words>
  <Application>Microsoft Office PowerPoint</Application>
  <PresentationFormat>Widescreen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Public Health Wales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Flood (Public Health Wales - Matrix House)</dc:creator>
  <cp:lastModifiedBy>Brenda Basweti (Public Health Wales - Matrix House)</cp:lastModifiedBy>
  <cp:revision>248</cp:revision>
  <dcterms:created xsi:type="dcterms:W3CDTF">2025-11-11T09:58:50Z</dcterms:created>
  <dcterms:modified xsi:type="dcterms:W3CDTF">2026-09-16T13:10:08Z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