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5" r:id="rId4"/>
    <p:sldMasterId id="2147483704" r:id="rId5"/>
  </p:sldMasterIdLst>
  <p:notesMasterIdLst>
    <p:notesMasterId r:id="rId21"/>
  </p:notesMasterIdLst>
  <p:sldIdLst>
    <p:sldId id="298" r:id="rId6"/>
    <p:sldId id="275" r:id="rId7"/>
    <p:sldId id="281" r:id="rId8"/>
    <p:sldId id="300" r:id="rId9"/>
    <p:sldId id="301" r:id="rId10"/>
    <p:sldId id="257" r:id="rId11"/>
    <p:sldId id="292" r:id="rId12"/>
    <p:sldId id="302" r:id="rId13"/>
    <p:sldId id="303" r:id="rId14"/>
    <p:sldId id="304" r:id="rId15"/>
    <p:sldId id="305" r:id="rId16"/>
    <p:sldId id="306" r:id="rId17"/>
    <p:sldId id="307" r:id="rId18"/>
    <p:sldId id="293" r:id="rId19"/>
    <p:sldId id="295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4962B06-79D3-4634-3738-D4FB73426C13}" name="Emily van de Venter (Public Health Wales - No. 2 Capital Quarter)" initials="EQ" userId="S::emily.vandeventer@wales.nhs.uk::c3ee82f5-72f1-4d25-b87c-32c11ca79278" providerId="AD"/>
  <p188:author id="{D267B11F-970E-24C6-E2A5-5502D013E9F2}" name="Lucy Jayne (Public Health Wales - No. 2 Capital Quarter)" initials="LQ" userId="S::lucy.jayne@wales.nhs.uk::7eb58db9-16aa-42b3-9796-7f97c022edec" providerId="AD"/>
  <p188:author id="{F95C8337-EE5E-75FD-1769-61102AA6FA7A}" name="Mary-Ann McKibben (Public Health Wales - No. 2 Capital Quarter)" initials="MQ" userId="S::mary-ann.mckibben@wales.nhs.uk::35459770-b51a-4e1a-abfa-0a28574af725" providerId="AD"/>
  <p188:author id="{9CEF4D41-7E19-87B1-FCC0-3FB9C95F00ED}" name="Grace Lawson (Public Health Wales - No. 2 Capital Quarter)" initials="GQ" userId="S::grace.lawson@wales.nhs.uk::88c6baf7-06f7-4e16-85cb-71260126bd16" providerId="AD"/>
  <p188:author id="{9790A088-8B12-CC17-EF6E-C8B35853A029}" name="Amy Davies (Public Health Wales - Matrix House)" initials="AH" userId="S::amy.davies8@wales.nhs.uk::d74f735d-d47c-4db5-a27a-af25ef95d298" providerId="AD"/>
  <p188:author id="{519C988B-5CEE-D4DB-C133-21D4C2804E0E}" name="Lorna Bennett (Public Health Wales - No. 2 Capital Quarter)" initials="LQ" userId="S::lorna.bennett3@wales.nhs.uk::41cbff77-5434-42c9-8874-6f16723207f9" providerId="AD"/>
  <p188:author id="{E58F7FA5-3CAA-A446-7CD7-87A433194C0F}" name="Lorna Bennett" initials="LB" userId="Lorna Bennett" providerId="None"/>
  <p188:author id="{311702CD-2FE8-6362-4115-878685D0A7F7}" name="Leanne Small (Public Health Wales - No. 2 Capital Quarter)" initials="LQ" userId="S::leanne.small@wales.nhs.uk::d76cf426-005f-434f-ac47-a5eb582e6007" providerId="AD"/>
  <p188:author id="{82A8F2DC-3481-B692-14F4-D4F0F1F9B7EB}" name="Sophie Flood (Public Health Wales - Matrix House)" initials="SH" userId="S::sophie.flood@wales.nhs.uk::f1b68508-ff1d-4a78-a875-f6aa95017de1" providerId="AD"/>
  <p188:author id="{A0A299E4-C092-AEC1-06CE-81608E9C237A}" name="Gareth Thomas (Public Health Wales, No. 2 Capital Quarter)" initials="GQ" userId="S::gareth.thomas17@wales.nhs.uk::74ed2807-8d61-45c7-a3b0-de76cb24c3dd" providerId="AD"/>
  <p188:author id="{0D24BCFB-EFAE-C323-685B-1F105898CE7A}" name="Gemma James (Public Health Wales - Matrix House)" initials="GH" userId="S::gemma.james@wales.nhs.uk::b3a5e94b-8a93-4dff-bbb6-33ecacad91f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424657C-6772-6D5D-BEBC-2D23892468BB}" v="5" dt="2026-09-02T15:35:24.079"/>
    <p1510:client id="{EED207D8-433B-D9FD-09EF-7496398A9CAF}" v="17" dt="2026-09-03T08:38:55.22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presProps" Target="presProps.xml"/><Relationship Id="rId27" Type="http://schemas.microsoft.com/office/2018/10/relationships/authors" Target="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3C5D82-122C-8E42-B3D6-67347C6BA68D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BF1F24-30D7-5740-9F64-AE7FBFFC83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4585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BDC0EE8-50B0-E896-5852-F4B8BFA027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 descr="A black and white logo&#10;&#10;Description automatically generated">
            <a:extLst>
              <a:ext uri="{FF2B5EF4-FFF2-40B4-BE49-F238E27FC236}">
                <a16:creationId xmlns:a16="http://schemas.microsoft.com/office/drawing/2014/main" id="{8D59E697-43E9-29BA-4D8B-B1E926BCE74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85750" y="275383"/>
            <a:ext cx="2365080" cy="72662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ABDD363-0CD0-EE10-96A3-9A8EC2A57CE3}"/>
              </a:ext>
            </a:extLst>
          </p:cNvPr>
          <p:cNvSpPr txBox="1"/>
          <p:nvPr userDrawn="1"/>
        </p:nvSpPr>
        <p:spPr>
          <a:xfrm>
            <a:off x="285750" y="6342357"/>
            <a:ext cx="18696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Public Health Wales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103AC217-C30D-89C1-4460-322363FEBF7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85750" y="2710836"/>
            <a:ext cx="6327775" cy="72662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3600" b="1">
                <a:solidFill>
                  <a:schemeClr val="bg1"/>
                </a:solidFill>
                <a:latin typeface="Ubuntu" panose="020B0504030602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GB"/>
              <a:t>Presentation Title</a:t>
            </a:r>
            <a:endParaRPr lang="en-US"/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66D54DB3-E380-84BD-93B3-8BA649F37B6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85750" y="3387964"/>
            <a:ext cx="6327775" cy="45311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2200">
                <a:solidFill>
                  <a:schemeClr val="bg1"/>
                </a:solidFill>
                <a:latin typeface="Ubuntu" panose="020B0504030602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GB"/>
              <a:t>Subtitle</a:t>
            </a:r>
            <a:endParaRPr lang="en-US"/>
          </a:p>
        </p:txBody>
      </p:sp>
      <p:sp>
        <p:nvSpPr>
          <p:cNvPr id="16" name="Text Placeholder 13">
            <a:extLst>
              <a:ext uri="{FF2B5EF4-FFF2-40B4-BE49-F238E27FC236}">
                <a16:creationId xmlns:a16="http://schemas.microsoft.com/office/drawing/2014/main" id="{13832E92-EF7C-04E7-8DBD-C53D35568A6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85750" y="4204682"/>
            <a:ext cx="6327775" cy="45311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  <a:latin typeface="Ubuntu" panose="020B0504030602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GB"/>
              <a:t>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6610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and Text only -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3E64A41-9A05-2CAE-A840-51E35F1B3A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85750" y="275384"/>
            <a:ext cx="1654753" cy="50838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F478532-AA67-095D-17D0-9369A6CF187C}"/>
              </a:ext>
            </a:extLst>
          </p:cNvPr>
          <p:cNvSpPr txBox="1"/>
          <p:nvPr userDrawn="1"/>
        </p:nvSpPr>
        <p:spPr>
          <a:xfrm>
            <a:off x="285750" y="6342357"/>
            <a:ext cx="16547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Public Health Wales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832A63B7-B6C6-2D5C-D2FC-18184746ACB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812016" y="6362447"/>
            <a:ext cx="3772354" cy="239713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000">
                <a:solidFill>
                  <a:schemeClr val="accent1"/>
                </a:solidFill>
                <a:latin typeface="Ubuntu" panose="020B0504030602030204" pitchFamily="34" charset="0"/>
              </a:defRPr>
            </a:lvl1pPr>
          </a:lstStyle>
          <a:p>
            <a:pPr lvl="0"/>
            <a:r>
              <a:rPr lang="en-US"/>
              <a:t>Chapter title goes here</a:t>
            </a:r>
          </a:p>
        </p:txBody>
      </p:sp>
      <p:pic>
        <p:nvPicPr>
          <p:cNvPr id="2" name="Picture 1" descr="A blue rectangle on a black background&#10;&#10;Description automatically generated">
            <a:extLst>
              <a:ext uri="{FF2B5EF4-FFF2-40B4-BE49-F238E27FC236}">
                <a16:creationId xmlns:a16="http://schemas.microsoft.com/office/drawing/2014/main" id="{701B4431-6E99-FB30-9E4A-E84060F127F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25437" t="2543" r="5912" b="3059"/>
          <a:stretch/>
        </p:blipFill>
        <p:spPr>
          <a:xfrm rot="5400000">
            <a:off x="6649025" y="-657741"/>
            <a:ext cx="2405273" cy="372075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D1E15D4-58F0-B835-2EDB-5B041DEA7E6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8359749" y="2620284"/>
            <a:ext cx="3527371" cy="3968293"/>
          </a:xfrm>
          <a:prstGeom prst="rect">
            <a:avLst/>
          </a:prstGeom>
        </p:spPr>
      </p:pic>
      <p:sp>
        <p:nvSpPr>
          <p:cNvPr id="4" name="Text Placeholder 16">
            <a:extLst>
              <a:ext uri="{FF2B5EF4-FFF2-40B4-BE49-F238E27FC236}">
                <a16:creationId xmlns:a16="http://schemas.microsoft.com/office/drawing/2014/main" id="{2D62E1EC-A6F5-D23A-565E-A7AF64CD936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4879" y="1501776"/>
            <a:ext cx="4432300" cy="669925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3200" b="1">
                <a:solidFill>
                  <a:schemeClr val="accent1"/>
                </a:solidFill>
                <a:latin typeface="Ubuntu" panose="020B0504030602030204" pitchFamily="34" charset="0"/>
              </a:defRPr>
            </a:lvl1pPr>
          </a:lstStyle>
          <a:p>
            <a:pPr lvl="0"/>
            <a:r>
              <a:rPr lang="en-US"/>
              <a:t>Main Title</a:t>
            </a:r>
          </a:p>
        </p:txBody>
      </p:sp>
      <p:sp>
        <p:nvSpPr>
          <p:cNvPr id="5" name="Text Placeholder 16">
            <a:extLst>
              <a:ext uri="{FF2B5EF4-FFF2-40B4-BE49-F238E27FC236}">
                <a16:creationId xmlns:a16="http://schemas.microsoft.com/office/drawing/2014/main" id="{CE7DE11A-7B6A-14CA-A499-F25F2F9AF82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04879" y="2139971"/>
            <a:ext cx="4432300" cy="36761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  <a:latin typeface="Ubuntu" panose="020B0504030602030204" pitchFamily="34" charset="0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6" name="Text Placeholder 19">
            <a:extLst>
              <a:ext uri="{FF2B5EF4-FFF2-40B4-BE49-F238E27FC236}">
                <a16:creationId xmlns:a16="http://schemas.microsoft.com/office/drawing/2014/main" id="{AF447B3A-3F6B-32F0-90F8-3CEF5AAF4EB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4879" y="2926024"/>
            <a:ext cx="6710362" cy="2319337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1pPr>
            <a:lvl2pPr marL="45720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2pPr>
            <a:lvl3pPr marL="91440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3pPr>
            <a:lvl4pPr marL="137160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4pPr>
            <a:lvl5pPr marL="182880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31037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. text -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n orange curved object on a black background&#10;&#10;Description automatically generated">
            <a:extLst>
              <a:ext uri="{FF2B5EF4-FFF2-40B4-BE49-F238E27FC236}">
                <a16:creationId xmlns:a16="http://schemas.microsoft.com/office/drawing/2014/main" id="{24D3D47D-7075-66E1-8396-F4103DF0112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3065" b="50000"/>
          <a:stretch/>
        </p:blipFill>
        <p:spPr>
          <a:xfrm>
            <a:off x="8685957" y="4843391"/>
            <a:ext cx="3113591" cy="201460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3E64A41-9A05-2CAE-A840-51E35F1B3A8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85750" y="275384"/>
            <a:ext cx="1654753" cy="50838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F478532-AA67-095D-17D0-9369A6CF187C}"/>
              </a:ext>
            </a:extLst>
          </p:cNvPr>
          <p:cNvSpPr txBox="1"/>
          <p:nvPr userDrawn="1"/>
        </p:nvSpPr>
        <p:spPr>
          <a:xfrm>
            <a:off x="285750" y="6342357"/>
            <a:ext cx="16547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Public Health Wales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832A63B7-B6C6-2D5C-D2FC-18184746ACB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812016" y="6362447"/>
            <a:ext cx="3772354" cy="239713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000">
                <a:solidFill>
                  <a:schemeClr val="accent1"/>
                </a:solidFill>
                <a:latin typeface="Ubuntu" panose="020B0504030602030204" pitchFamily="34" charset="0"/>
              </a:defRPr>
            </a:lvl1pPr>
          </a:lstStyle>
          <a:p>
            <a:pPr lvl="0"/>
            <a:r>
              <a:rPr lang="en-US"/>
              <a:t>Chapter title goes here</a:t>
            </a:r>
          </a:p>
        </p:txBody>
      </p:sp>
      <p:pic>
        <p:nvPicPr>
          <p:cNvPr id="8" name="Picture 7" descr="A blue rectangle on a black background&#10;&#10;Description automatically generated">
            <a:extLst>
              <a:ext uri="{FF2B5EF4-FFF2-40B4-BE49-F238E27FC236}">
                <a16:creationId xmlns:a16="http://schemas.microsoft.com/office/drawing/2014/main" id="{FD5D17FF-AF1C-545F-E3DC-DDD6BD78E5A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11058" t="2107" r="2991" b="47971"/>
          <a:stretch/>
        </p:blipFill>
        <p:spPr>
          <a:xfrm rot="10800000" flipH="1">
            <a:off x="4995863" y="0"/>
            <a:ext cx="3011357" cy="1967696"/>
          </a:xfrm>
          <a:prstGeom prst="rect">
            <a:avLst/>
          </a:prstGeom>
        </p:spPr>
      </p:pic>
      <p:sp>
        <p:nvSpPr>
          <p:cNvPr id="2" name="Text Placeholder 19">
            <a:extLst>
              <a:ext uri="{FF2B5EF4-FFF2-40B4-BE49-F238E27FC236}">
                <a16:creationId xmlns:a16="http://schemas.microsoft.com/office/drawing/2014/main" id="{CF8766FF-E3F7-54FE-61D9-A29B5C42AF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816081" y="2925582"/>
            <a:ext cx="5020807" cy="2319337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1pPr>
            <a:lvl2pPr marL="45720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2pPr>
            <a:lvl3pPr marL="91440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3pPr>
            <a:lvl4pPr marL="137160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4pPr>
            <a:lvl5pPr marL="182880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3" name="Text Placeholder 16">
            <a:extLst>
              <a:ext uri="{FF2B5EF4-FFF2-40B4-BE49-F238E27FC236}">
                <a16:creationId xmlns:a16="http://schemas.microsoft.com/office/drawing/2014/main" id="{4E25F6C2-19E2-B16F-2ECE-F7248C893CC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4879" y="1501776"/>
            <a:ext cx="4432300" cy="669925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3200" b="1">
                <a:solidFill>
                  <a:schemeClr val="accent1"/>
                </a:solidFill>
                <a:latin typeface="Ubuntu" panose="020B0504030602030204" pitchFamily="34" charset="0"/>
              </a:defRPr>
            </a:lvl1pPr>
          </a:lstStyle>
          <a:p>
            <a:pPr lvl="0"/>
            <a:r>
              <a:rPr lang="en-US"/>
              <a:t>Main Title</a:t>
            </a:r>
          </a:p>
        </p:txBody>
      </p:sp>
      <p:sp>
        <p:nvSpPr>
          <p:cNvPr id="5" name="Text Placeholder 16">
            <a:extLst>
              <a:ext uri="{FF2B5EF4-FFF2-40B4-BE49-F238E27FC236}">
                <a16:creationId xmlns:a16="http://schemas.microsoft.com/office/drawing/2014/main" id="{08B8FB3E-8875-A86C-9BA3-D0129447E8D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04879" y="2139971"/>
            <a:ext cx="4432300" cy="36761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  <a:latin typeface="Ubuntu" panose="020B0504030602030204" pitchFamily="34" charset="0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9" name="Text Placeholder 19">
            <a:extLst>
              <a:ext uri="{FF2B5EF4-FFF2-40B4-BE49-F238E27FC236}">
                <a16:creationId xmlns:a16="http://schemas.microsoft.com/office/drawing/2014/main" id="{AAB91901-4FF0-2D7E-65B2-9DF4E55D78F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4879" y="2926024"/>
            <a:ext cx="5266653" cy="2319337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1pPr>
            <a:lvl2pPr marL="45720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2pPr>
            <a:lvl3pPr marL="91440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3pPr>
            <a:lvl4pPr marL="137160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4pPr>
            <a:lvl5pPr marL="182880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4539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-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BDC0EE8-50B0-E896-5852-F4B8BFA0274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3175"/>
            <a:ext cx="12192000" cy="6851650"/>
          </a:xfrm>
          <a:prstGeom prst="rect">
            <a:avLst/>
          </a:prstGeom>
        </p:spPr>
      </p:pic>
      <p:pic>
        <p:nvPicPr>
          <p:cNvPr id="11" name="Picture 10" descr="A black and white logo&#10;&#10;Description automatically generated">
            <a:extLst>
              <a:ext uri="{FF2B5EF4-FFF2-40B4-BE49-F238E27FC236}">
                <a16:creationId xmlns:a16="http://schemas.microsoft.com/office/drawing/2014/main" id="{8D59E697-43E9-29BA-4D8B-B1E926BCE74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85750" y="275383"/>
            <a:ext cx="2365080" cy="72662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ABDD363-0CD0-EE10-96A3-9A8EC2A57CE3}"/>
              </a:ext>
            </a:extLst>
          </p:cNvPr>
          <p:cNvSpPr txBox="1"/>
          <p:nvPr userDrawn="1"/>
        </p:nvSpPr>
        <p:spPr>
          <a:xfrm>
            <a:off x="285750" y="6342357"/>
            <a:ext cx="18696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Public Health Wales</a:t>
            </a:r>
          </a:p>
        </p:txBody>
      </p:sp>
      <p:sp>
        <p:nvSpPr>
          <p:cNvPr id="3" name="Text Placeholder 13">
            <a:extLst>
              <a:ext uri="{FF2B5EF4-FFF2-40B4-BE49-F238E27FC236}">
                <a16:creationId xmlns:a16="http://schemas.microsoft.com/office/drawing/2014/main" id="{5F8C3108-99AA-BE1B-0102-55204CAE52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85750" y="3065689"/>
            <a:ext cx="6327775" cy="726622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3600" b="1">
                <a:solidFill>
                  <a:schemeClr val="bg1"/>
                </a:solidFill>
                <a:latin typeface="Ubuntu" panose="020B0504030602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GB"/>
              <a:t>Divider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1558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-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4">
            <a:extLst>
              <a:ext uri="{FF2B5EF4-FFF2-40B4-BE49-F238E27FC236}">
                <a16:creationId xmlns:a16="http://schemas.microsoft.com/office/drawing/2014/main" id="{C75D8DA0-FA5D-E4A4-348F-1B27185447F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6000" y="333272"/>
            <a:ext cx="5718175" cy="6191457"/>
          </a:xfrm>
          <a:prstGeom prst="roundRect">
            <a:avLst>
              <a:gd name="adj" fmla="val 2233"/>
            </a:avLst>
          </a:prstGeom>
        </p:spPr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21D8264-1EB3-39E9-379D-1E494B0B89B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85750" y="275384"/>
            <a:ext cx="1654753" cy="50838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BB6815D-7426-E4F1-F536-CD871B71713E}"/>
              </a:ext>
            </a:extLst>
          </p:cNvPr>
          <p:cNvSpPr txBox="1"/>
          <p:nvPr userDrawn="1"/>
        </p:nvSpPr>
        <p:spPr>
          <a:xfrm>
            <a:off x="285750" y="6342357"/>
            <a:ext cx="16547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Public Health Wales</a:t>
            </a:r>
          </a:p>
        </p:txBody>
      </p:sp>
      <p:sp>
        <p:nvSpPr>
          <p:cNvPr id="6" name="Text Placeholder 11">
            <a:extLst>
              <a:ext uri="{FF2B5EF4-FFF2-40B4-BE49-F238E27FC236}">
                <a16:creationId xmlns:a16="http://schemas.microsoft.com/office/drawing/2014/main" id="{B88EED20-7E87-4DFD-D9CA-B1A1FAA8545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812016" y="6362447"/>
            <a:ext cx="3772354" cy="239713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000">
                <a:solidFill>
                  <a:schemeClr val="accent1"/>
                </a:solidFill>
                <a:latin typeface="Ubuntu" panose="020B0504030602030204" pitchFamily="34" charset="0"/>
              </a:defRPr>
            </a:lvl1pPr>
          </a:lstStyle>
          <a:p>
            <a:pPr lvl="0"/>
            <a:r>
              <a:rPr lang="en-US"/>
              <a:t>Chapter title goes here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304FA74-24F0-045A-C516-E3564055D32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b="34365"/>
          <a:stretch/>
        </p:blipFill>
        <p:spPr>
          <a:xfrm rot="10800000">
            <a:off x="5464465" y="-1"/>
            <a:ext cx="3010823" cy="2223164"/>
          </a:xfrm>
          <a:prstGeom prst="rect">
            <a:avLst/>
          </a:prstGeom>
        </p:spPr>
      </p:pic>
      <p:sp>
        <p:nvSpPr>
          <p:cNvPr id="3" name="Text Placeholder 16">
            <a:extLst>
              <a:ext uri="{FF2B5EF4-FFF2-40B4-BE49-F238E27FC236}">
                <a16:creationId xmlns:a16="http://schemas.microsoft.com/office/drawing/2014/main" id="{BB3D2668-6A46-5D77-93AC-94BF8FA300B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4879" y="1501776"/>
            <a:ext cx="4432300" cy="669925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3200" b="1">
                <a:solidFill>
                  <a:schemeClr val="accent1"/>
                </a:solidFill>
                <a:latin typeface="Ubuntu" panose="020B0504030602030204" pitchFamily="34" charset="0"/>
              </a:defRPr>
            </a:lvl1pPr>
          </a:lstStyle>
          <a:p>
            <a:pPr lvl="0"/>
            <a:r>
              <a:rPr lang="en-US"/>
              <a:t>Main Title</a:t>
            </a:r>
          </a:p>
        </p:txBody>
      </p:sp>
      <p:sp>
        <p:nvSpPr>
          <p:cNvPr id="7" name="Text Placeholder 16">
            <a:extLst>
              <a:ext uri="{FF2B5EF4-FFF2-40B4-BE49-F238E27FC236}">
                <a16:creationId xmlns:a16="http://schemas.microsoft.com/office/drawing/2014/main" id="{08E733D0-84C6-0B71-429D-6FE9FF42DEA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04879" y="2139971"/>
            <a:ext cx="4432300" cy="36761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  <a:latin typeface="Ubuntu" panose="020B0504030602030204" pitchFamily="34" charset="0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10" name="Text Placeholder 19">
            <a:extLst>
              <a:ext uri="{FF2B5EF4-FFF2-40B4-BE49-F238E27FC236}">
                <a16:creationId xmlns:a16="http://schemas.microsoft.com/office/drawing/2014/main" id="{33D77F80-4716-8565-12CF-9518883585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4879" y="2926024"/>
            <a:ext cx="5279491" cy="2319337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1pPr>
            <a:lvl2pPr marL="45720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2pPr>
            <a:lvl3pPr marL="91440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3pPr>
            <a:lvl4pPr marL="137160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4pPr>
            <a:lvl5pPr marL="182880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6607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ande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6AEBD5D-6322-B406-0D4B-2DC10493173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85750" y="275384"/>
            <a:ext cx="1654753" cy="50838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9DC72F6-8F17-9EF3-5DE2-AD7D14DDFBB4}"/>
              </a:ext>
            </a:extLst>
          </p:cNvPr>
          <p:cNvSpPr txBox="1"/>
          <p:nvPr userDrawn="1"/>
        </p:nvSpPr>
        <p:spPr>
          <a:xfrm>
            <a:off x="285750" y="6342357"/>
            <a:ext cx="16547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Public Health Wales</a:t>
            </a:r>
          </a:p>
        </p:txBody>
      </p:sp>
    </p:spTree>
    <p:extLst>
      <p:ext uri="{BB962C8B-B14F-4D97-AF65-F5344CB8AC3E}">
        <p14:creationId xmlns:p14="http://schemas.microsoft.com/office/powerpoint/2010/main" val="1012884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Screen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8EC966F-C3A2-10A4-74A3-25D0347C513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3537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Screen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dia Placeholder 2">
            <a:extLst>
              <a:ext uri="{FF2B5EF4-FFF2-40B4-BE49-F238E27FC236}">
                <a16:creationId xmlns:a16="http://schemas.microsoft.com/office/drawing/2014/main" id="{040293FF-3E51-2EB7-6DBB-A815093091B2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0228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 - Nav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08849E8-9E1B-97A6-16F5-727C3313434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A black and white logo&#10;&#10;Description automatically generated">
            <a:extLst>
              <a:ext uri="{FF2B5EF4-FFF2-40B4-BE49-F238E27FC236}">
                <a16:creationId xmlns:a16="http://schemas.microsoft.com/office/drawing/2014/main" id="{757ECEED-71CF-563E-44EC-80FFD859756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85750" y="275383"/>
            <a:ext cx="2365080" cy="72662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6CEE91C-570F-B1A8-8A99-CA82C9ED4788}"/>
              </a:ext>
            </a:extLst>
          </p:cNvPr>
          <p:cNvSpPr txBox="1"/>
          <p:nvPr userDrawn="1"/>
        </p:nvSpPr>
        <p:spPr>
          <a:xfrm>
            <a:off x="285750" y="6342357"/>
            <a:ext cx="18696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Public Health Wales</a:t>
            </a:r>
          </a:p>
        </p:txBody>
      </p:sp>
      <p:sp>
        <p:nvSpPr>
          <p:cNvPr id="6" name="Text Placeholder 13">
            <a:extLst>
              <a:ext uri="{FF2B5EF4-FFF2-40B4-BE49-F238E27FC236}">
                <a16:creationId xmlns:a16="http://schemas.microsoft.com/office/drawing/2014/main" id="{9A0DC161-F583-C874-FD6C-D410169078F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85750" y="2399892"/>
            <a:ext cx="6327775" cy="1641245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4800" b="1">
                <a:solidFill>
                  <a:schemeClr val="bg1"/>
                </a:solidFill>
                <a:latin typeface="Ubuntu" panose="020B0504030602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GB"/>
              <a:t>Thank you </a:t>
            </a:r>
            <a:br>
              <a:rPr lang="en-GB"/>
            </a:br>
            <a:r>
              <a:rPr lang="en-GB"/>
              <a:t>for listening.</a:t>
            </a:r>
            <a:endParaRPr lang="en-US"/>
          </a:p>
        </p:txBody>
      </p:sp>
      <p:sp>
        <p:nvSpPr>
          <p:cNvPr id="7" name="Text Placeholder 13">
            <a:extLst>
              <a:ext uri="{FF2B5EF4-FFF2-40B4-BE49-F238E27FC236}">
                <a16:creationId xmlns:a16="http://schemas.microsoft.com/office/drawing/2014/main" id="{4B627C22-1FB4-BAE3-8444-E2668100FF6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85750" y="4053871"/>
            <a:ext cx="6327775" cy="45311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  <a:latin typeface="Ubuntu" panose="020B0504030602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GB"/>
              <a:t>Further info or contact details to go here.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7844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- Nav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white logo&#10;&#10;Description automatically generated">
            <a:extLst>
              <a:ext uri="{FF2B5EF4-FFF2-40B4-BE49-F238E27FC236}">
                <a16:creationId xmlns:a16="http://schemas.microsoft.com/office/drawing/2014/main" id="{8CB4B491-7B2E-0971-899D-3D27CEAB21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 descr="A black and white logo&#10;&#10;Description automatically generated">
            <a:extLst>
              <a:ext uri="{FF2B5EF4-FFF2-40B4-BE49-F238E27FC236}">
                <a16:creationId xmlns:a16="http://schemas.microsoft.com/office/drawing/2014/main" id="{8D59E697-43E9-29BA-4D8B-B1E926BCE74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85750" y="275383"/>
            <a:ext cx="2365080" cy="72662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ABDD363-0CD0-EE10-96A3-9A8EC2A57CE3}"/>
              </a:ext>
            </a:extLst>
          </p:cNvPr>
          <p:cNvSpPr txBox="1"/>
          <p:nvPr userDrawn="1"/>
        </p:nvSpPr>
        <p:spPr>
          <a:xfrm>
            <a:off x="285750" y="6342357"/>
            <a:ext cx="18696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Public Health Wales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103AC217-C30D-89C1-4460-322363FEBF7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85750" y="2399892"/>
            <a:ext cx="6327775" cy="1641245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4800" b="1">
                <a:solidFill>
                  <a:schemeClr val="bg1"/>
                </a:solidFill>
                <a:latin typeface="Ubuntu" panose="020B0504030602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GB"/>
              <a:t>Thank you </a:t>
            </a:r>
            <a:br>
              <a:rPr lang="en-GB"/>
            </a:br>
            <a:r>
              <a:rPr lang="en-GB"/>
              <a:t>for listening.</a:t>
            </a:r>
            <a:endParaRPr lang="en-US"/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66D54DB3-E380-84BD-93B3-8BA649F37B6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85750" y="4053871"/>
            <a:ext cx="6327775" cy="45311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  <a:latin typeface="Ubuntu" panose="020B0504030602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GB"/>
              <a:t>Further info or contact details to go here.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065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and Text only - Nav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3E64A41-9A05-2CAE-A840-51E35F1B3A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85750" y="275384"/>
            <a:ext cx="1654753" cy="50838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F478532-AA67-095D-17D0-9369A6CF187C}"/>
              </a:ext>
            </a:extLst>
          </p:cNvPr>
          <p:cNvSpPr txBox="1"/>
          <p:nvPr userDrawn="1"/>
        </p:nvSpPr>
        <p:spPr>
          <a:xfrm>
            <a:off x="285750" y="6342357"/>
            <a:ext cx="16547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Public Health Wales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832A63B7-B6C6-2D5C-D2FC-18184746ACB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812016" y="6362447"/>
            <a:ext cx="3772354" cy="239713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000">
                <a:solidFill>
                  <a:schemeClr val="accent1"/>
                </a:solidFill>
                <a:latin typeface="Ubuntu" panose="020B0504030602030204" pitchFamily="34" charset="0"/>
              </a:defRPr>
            </a:lvl1pPr>
          </a:lstStyle>
          <a:p>
            <a:pPr lvl="0"/>
            <a:r>
              <a:rPr lang="en-US"/>
              <a:t>Chapter title goes here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57A28305-E86E-6BEA-B62A-37C15E7688D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4879" y="1501776"/>
            <a:ext cx="4432300" cy="669925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3200" b="1">
                <a:solidFill>
                  <a:schemeClr val="accent1"/>
                </a:solidFill>
                <a:latin typeface="Ubuntu" panose="020B0504030602030204" pitchFamily="34" charset="0"/>
              </a:defRPr>
            </a:lvl1pPr>
          </a:lstStyle>
          <a:p>
            <a:pPr lvl="0"/>
            <a:r>
              <a:rPr lang="en-US"/>
              <a:t>Main Title</a:t>
            </a:r>
          </a:p>
        </p:txBody>
      </p: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62FF2678-D547-1EB7-8171-17F6A2826D1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04879" y="2139971"/>
            <a:ext cx="4432300" cy="36761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  <a:latin typeface="Ubuntu" panose="020B0504030602030204" pitchFamily="34" charset="0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D967881B-99AE-11D6-ADD8-1B405DDD2D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4879" y="2926024"/>
            <a:ext cx="6710362" cy="2319337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1pPr>
            <a:lvl2pPr marL="45720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2pPr>
            <a:lvl3pPr marL="91440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3pPr>
            <a:lvl4pPr marL="137160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4pPr>
            <a:lvl5pPr marL="182880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pic>
        <p:nvPicPr>
          <p:cNvPr id="5" name="Picture 4" descr="A blue rectangle on a black background&#10;&#10;Description automatically generated">
            <a:extLst>
              <a:ext uri="{FF2B5EF4-FFF2-40B4-BE49-F238E27FC236}">
                <a16:creationId xmlns:a16="http://schemas.microsoft.com/office/drawing/2014/main" id="{8023AF1C-BD47-7ECC-237E-4843CE5DC98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25000"/>
          </a:blip>
          <a:stretch>
            <a:fillRect/>
          </a:stretch>
        </p:blipFill>
        <p:spPr>
          <a:xfrm>
            <a:off x="8359749" y="2620284"/>
            <a:ext cx="3527372" cy="3968294"/>
          </a:xfrm>
          <a:prstGeom prst="rect">
            <a:avLst/>
          </a:prstGeom>
          <a:noFill/>
        </p:spPr>
      </p:pic>
      <p:pic>
        <p:nvPicPr>
          <p:cNvPr id="8" name="Picture 7" descr="A blue rectangle on a black background&#10;&#10;Description automatically generated">
            <a:extLst>
              <a:ext uri="{FF2B5EF4-FFF2-40B4-BE49-F238E27FC236}">
                <a16:creationId xmlns:a16="http://schemas.microsoft.com/office/drawing/2014/main" id="{CDB4D158-FD1E-DBFE-626C-A02A658F3AC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25437" t="2543" r="5912" b="3059"/>
          <a:stretch/>
        </p:blipFill>
        <p:spPr>
          <a:xfrm rot="5400000">
            <a:off x="6649025" y="-657741"/>
            <a:ext cx="2405273" cy="3720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8705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Nav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white logo&#10;&#10;Description automatically generated">
            <a:extLst>
              <a:ext uri="{FF2B5EF4-FFF2-40B4-BE49-F238E27FC236}">
                <a16:creationId xmlns:a16="http://schemas.microsoft.com/office/drawing/2014/main" id="{8CB4B491-7B2E-0971-899D-3D27CEAB21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 descr="A black and white logo&#10;&#10;Description automatically generated">
            <a:extLst>
              <a:ext uri="{FF2B5EF4-FFF2-40B4-BE49-F238E27FC236}">
                <a16:creationId xmlns:a16="http://schemas.microsoft.com/office/drawing/2014/main" id="{8D59E697-43E9-29BA-4D8B-B1E926BCE74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85750" y="275383"/>
            <a:ext cx="2365080" cy="72662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ABDD363-0CD0-EE10-96A3-9A8EC2A57CE3}"/>
              </a:ext>
            </a:extLst>
          </p:cNvPr>
          <p:cNvSpPr txBox="1"/>
          <p:nvPr userDrawn="1"/>
        </p:nvSpPr>
        <p:spPr>
          <a:xfrm>
            <a:off x="285750" y="6342357"/>
            <a:ext cx="18696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Public Health Wales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103AC217-C30D-89C1-4460-322363FEBF7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85750" y="2710836"/>
            <a:ext cx="6327775" cy="72662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3600" b="1">
                <a:solidFill>
                  <a:schemeClr val="bg1"/>
                </a:solidFill>
                <a:latin typeface="Ubuntu" panose="020B0504030602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GB"/>
              <a:t>Presentation Title</a:t>
            </a:r>
            <a:endParaRPr lang="en-US"/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66D54DB3-E380-84BD-93B3-8BA649F37B6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85750" y="3387964"/>
            <a:ext cx="6327775" cy="45311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2200">
                <a:solidFill>
                  <a:schemeClr val="bg1"/>
                </a:solidFill>
                <a:latin typeface="Ubuntu" panose="020B0504030602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GB"/>
              <a:t>Subtitle</a:t>
            </a:r>
            <a:endParaRPr lang="en-US"/>
          </a:p>
        </p:txBody>
      </p:sp>
      <p:sp>
        <p:nvSpPr>
          <p:cNvPr id="16" name="Text Placeholder 13">
            <a:extLst>
              <a:ext uri="{FF2B5EF4-FFF2-40B4-BE49-F238E27FC236}">
                <a16:creationId xmlns:a16="http://schemas.microsoft.com/office/drawing/2014/main" id="{13832E92-EF7C-04E7-8DBD-C53D35568A6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85750" y="4204682"/>
            <a:ext cx="6327775" cy="45311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  <a:latin typeface="Ubuntu" panose="020B0504030602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GB"/>
              <a:t>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0410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51D49-EE0F-5642-AE4A-D88F56CE5BD0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3B2AA-8EE5-0E49-B5D5-F85568A574C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7913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51D49-EE0F-5642-AE4A-D88F56CE5BD0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3B2AA-8EE5-0E49-B5D5-F85568A574C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87033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51D49-EE0F-5642-AE4A-D88F56CE5BD0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3B2AA-8EE5-0E49-B5D5-F85568A574C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8934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51D49-EE0F-5642-AE4A-D88F56CE5BD0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3B2AA-8EE5-0E49-B5D5-F85568A574C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02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51D49-EE0F-5642-AE4A-D88F56CE5BD0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3B2AA-8EE5-0E49-B5D5-F85568A574C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2744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51D49-EE0F-5642-AE4A-D88F56CE5BD0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3B2AA-8EE5-0E49-B5D5-F85568A574C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1556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51D49-EE0F-5642-AE4A-D88F56CE5BD0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3B2AA-8EE5-0E49-B5D5-F85568A574C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0726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51D49-EE0F-5642-AE4A-D88F56CE5BD0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3B2AA-8EE5-0E49-B5D5-F85568A574C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93864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51D49-EE0F-5642-AE4A-D88F56CE5BD0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3B2AA-8EE5-0E49-B5D5-F85568A574C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33116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51D49-EE0F-5642-AE4A-D88F56CE5BD0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3B2AA-8EE5-0E49-B5D5-F85568A574C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28430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51D49-EE0F-5642-AE4A-D88F56CE5BD0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3B2AA-8EE5-0E49-B5D5-F85568A574C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0928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 - Nav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white logo&#10;&#10;Description automatically generated">
            <a:extLst>
              <a:ext uri="{FF2B5EF4-FFF2-40B4-BE49-F238E27FC236}">
                <a16:creationId xmlns:a16="http://schemas.microsoft.com/office/drawing/2014/main" id="{8CB4B491-7B2E-0971-899D-3D27CEAB21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 descr="A black and white logo&#10;&#10;Description automatically generated">
            <a:extLst>
              <a:ext uri="{FF2B5EF4-FFF2-40B4-BE49-F238E27FC236}">
                <a16:creationId xmlns:a16="http://schemas.microsoft.com/office/drawing/2014/main" id="{8D59E697-43E9-29BA-4D8B-B1E926BCE74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85750" y="275383"/>
            <a:ext cx="2365080" cy="72662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ABDD363-0CD0-EE10-96A3-9A8EC2A57CE3}"/>
              </a:ext>
            </a:extLst>
          </p:cNvPr>
          <p:cNvSpPr txBox="1"/>
          <p:nvPr userDrawn="1"/>
        </p:nvSpPr>
        <p:spPr>
          <a:xfrm>
            <a:off x="285750" y="6342357"/>
            <a:ext cx="18696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Public Health Wales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103AC217-C30D-89C1-4460-322363FEBF7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85750" y="2710836"/>
            <a:ext cx="6327775" cy="726622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3600" b="1">
                <a:solidFill>
                  <a:schemeClr val="bg1"/>
                </a:solidFill>
                <a:latin typeface="Ubuntu" panose="020B0504030602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GB"/>
              <a:t>Presentation Title</a:t>
            </a:r>
            <a:endParaRPr lang="en-US"/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66D54DB3-E380-84BD-93B3-8BA649F37B6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85750" y="3387964"/>
            <a:ext cx="6327775" cy="45311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2200">
                <a:solidFill>
                  <a:schemeClr val="bg1"/>
                </a:solidFill>
                <a:latin typeface="Ubuntu" panose="020B0504030602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GB"/>
              <a:t>Subtitle</a:t>
            </a:r>
            <a:endParaRPr lang="en-US"/>
          </a:p>
        </p:txBody>
      </p:sp>
      <p:sp>
        <p:nvSpPr>
          <p:cNvPr id="16" name="Text Placeholder 13">
            <a:extLst>
              <a:ext uri="{FF2B5EF4-FFF2-40B4-BE49-F238E27FC236}">
                <a16:creationId xmlns:a16="http://schemas.microsoft.com/office/drawing/2014/main" id="{13832E92-EF7C-04E7-8DBD-C53D35568A6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85750" y="4204682"/>
            <a:ext cx="6327775" cy="453119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  <a:latin typeface="Ubuntu" panose="020B0504030602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GB"/>
              <a:t>Date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11016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er and Text only - Nav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3E64A41-9A05-2CAE-A840-51E35F1B3A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85750" y="275384"/>
            <a:ext cx="1654753" cy="50838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F478532-AA67-095D-17D0-9369A6CF187C}"/>
              </a:ext>
            </a:extLst>
          </p:cNvPr>
          <p:cNvSpPr txBox="1"/>
          <p:nvPr userDrawn="1"/>
        </p:nvSpPr>
        <p:spPr>
          <a:xfrm>
            <a:off x="285750" y="6342357"/>
            <a:ext cx="16547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Public Health Wales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832A63B7-B6C6-2D5C-D2FC-18184746ACB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812016" y="6362447"/>
            <a:ext cx="3772354" cy="239713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1000">
                <a:solidFill>
                  <a:schemeClr val="accent1"/>
                </a:solidFill>
                <a:latin typeface="Ubuntu" panose="020B0504030602030204" pitchFamily="34" charset="0"/>
              </a:defRPr>
            </a:lvl1pPr>
          </a:lstStyle>
          <a:p>
            <a:pPr lvl="0"/>
            <a:r>
              <a:rPr lang="en-US"/>
              <a:t>Chapter title goes here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57A28305-E86E-6BEA-B62A-37C15E7688D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04879" y="1501776"/>
            <a:ext cx="4432300" cy="669925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3200" b="1">
                <a:solidFill>
                  <a:schemeClr val="accent1"/>
                </a:solidFill>
                <a:latin typeface="Ubuntu" panose="020B0504030602030204" pitchFamily="34" charset="0"/>
              </a:defRPr>
            </a:lvl1pPr>
          </a:lstStyle>
          <a:p>
            <a:pPr lvl="0"/>
            <a:r>
              <a:rPr lang="en-US"/>
              <a:t>Main Title</a:t>
            </a:r>
          </a:p>
        </p:txBody>
      </p: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62FF2678-D547-1EB7-8171-17F6A2826D1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04879" y="2139971"/>
            <a:ext cx="4432300" cy="36761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  <a:latin typeface="Ubuntu" panose="020B0504030602030204" pitchFamily="34" charset="0"/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D967881B-99AE-11D6-ADD8-1B405DDD2D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4879" y="2926024"/>
            <a:ext cx="6710362" cy="2319337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 marL="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1pPr>
            <a:lvl2pPr marL="45720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2pPr>
            <a:lvl3pPr marL="91440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3pPr>
            <a:lvl4pPr marL="137160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4pPr>
            <a:lvl5pPr marL="1828800" indent="0">
              <a:buFontTx/>
              <a:buNone/>
              <a:defRPr sz="1400">
                <a:solidFill>
                  <a:schemeClr val="accent1"/>
                </a:solidFill>
                <a:latin typeface="Ubuntu" panose="020B050403060203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pic>
        <p:nvPicPr>
          <p:cNvPr id="5" name="Picture 4" descr="A blue rectangle on a black background&#10;&#10;Description automatically generated">
            <a:extLst>
              <a:ext uri="{FF2B5EF4-FFF2-40B4-BE49-F238E27FC236}">
                <a16:creationId xmlns:a16="http://schemas.microsoft.com/office/drawing/2014/main" id="{8023AF1C-BD47-7ECC-237E-4843CE5DC98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25000"/>
          </a:blip>
          <a:stretch>
            <a:fillRect/>
          </a:stretch>
        </p:blipFill>
        <p:spPr>
          <a:xfrm>
            <a:off x="8359749" y="2620284"/>
            <a:ext cx="3527372" cy="3968294"/>
          </a:xfrm>
          <a:prstGeom prst="rect">
            <a:avLst/>
          </a:prstGeom>
          <a:noFill/>
        </p:spPr>
      </p:pic>
      <p:pic>
        <p:nvPicPr>
          <p:cNvPr id="8" name="Picture 7" descr="A blue rectangle on a black background&#10;&#10;Description automatically generated">
            <a:extLst>
              <a:ext uri="{FF2B5EF4-FFF2-40B4-BE49-F238E27FC236}">
                <a16:creationId xmlns:a16="http://schemas.microsoft.com/office/drawing/2014/main" id="{CDB4D158-FD1E-DBFE-626C-A02A658F3AC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25437" t="2543" r="5912" b="3059"/>
          <a:stretch/>
        </p:blipFill>
        <p:spPr>
          <a:xfrm rot="5400000">
            <a:off x="6649025" y="-657741"/>
            <a:ext cx="2405273" cy="3720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87535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nd Slide - Nav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and white logo&#10;&#10;Description automatically generated">
            <a:extLst>
              <a:ext uri="{FF2B5EF4-FFF2-40B4-BE49-F238E27FC236}">
                <a16:creationId xmlns:a16="http://schemas.microsoft.com/office/drawing/2014/main" id="{8CB4B491-7B2E-0971-899D-3D27CEAB21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 descr="A black and white logo&#10;&#10;Description automatically generated">
            <a:extLst>
              <a:ext uri="{FF2B5EF4-FFF2-40B4-BE49-F238E27FC236}">
                <a16:creationId xmlns:a16="http://schemas.microsoft.com/office/drawing/2014/main" id="{8D59E697-43E9-29BA-4D8B-B1E926BCE74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85750" y="275383"/>
            <a:ext cx="2365080" cy="72662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ABDD363-0CD0-EE10-96A3-9A8EC2A57CE3}"/>
              </a:ext>
            </a:extLst>
          </p:cNvPr>
          <p:cNvSpPr txBox="1"/>
          <p:nvPr userDrawn="1"/>
        </p:nvSpPr>
        <p:spPr>
          <a:xfrm>
            <a:off x="285750" y="6342357"/>
            <a:ext cx="18696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Public Health Wales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103AC217-C30D-89C1-4460-322363FEBF7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85750" y="2399892"/>
            <a:ext cx="6327775" cy="1641245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4800" b="1">
                <a:solidFill>
                  <a:schemeClr val="bg1"/>
                </a:solidFill>
                <a:latin typeface="Ubuntu" panose="020B0504030602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GB"/>
              <a:t>Thank you </a:t>
            </a:r>
            <a:br>
              <a:rPr lang="en-GB"/>
            </a:br>
            <a:r>
              <a:rPr lang="en-GB"/>
              <a:t>for listening.</a:t>
            </a:r>
            <a:endParaRPr lang="en-US"/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66D54DB3-E380-84BD-93B3-8BA649F37B6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85750" y="4053871"/>
            <a:ext cx="6327775" cy="453119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  <a:latin typeface="Ubuntu" panose="020B050403060203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3716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828800" indent="0">
              <a:buNone/>
              <a:defRPr sz="18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GB"/>
              <a:t>Further info or contact details to go here.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4395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C7A4B6-E657-EDCC-59CE-FE172E9D17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F656F4-6DF7-415A-4697-2904325800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7D5691-D849-353F-2C40-B394ED7422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  <a:latin typeface="Ubuntu" panose="020B0504030602030204" pitchFamily="34" charset="0"/>
              </a:defRPr>
            </a:lvl1pPr>
          </a:lstStyle>
          <a:p>
            <a:fld id="{82B51D49-EE0F-5642-AE4A-D88F56CE5BD0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0902D5-1DEE-9B02-E0A7-6B8BD7EADC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  <a:latin typeface="Ubuntu" panose="020B050403060203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DC985D-423A-9E41-BE08-22CCE6FC18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  <a:latin typeface="Ubuntu" panose="020B0504030602030204" pitchFamily="34" charset="0"/>
              </a:defRPr>
            </a:lvl1pPr>
          </a:lstStyle>
          <a:p>
            <a:fld id="{8BF3B2AA-8EE5-0E49-B5D5-F85568A574C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482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7" r:id="rId2"/>
    <p:sldLayoutId id="2147483662" r:id="rId3"/>
    <p:sldLayoutId id="2147483672" r:id="rId4"/>
    <p:sldLayoutId id="2147483667" r:id="rId5"/>
    <p:sldLayoutId id="2147483700" r:id="rId6"/>
    <p:sldLayoutId id="2147483689" r:id="rId7"/>
    <p:sldLayoutId id="2147483690" r:id="rId8"/>
    <p:sldLayoutId id="2147483699" r:id="rId9"/>
    <p:sldLayoutId id="2147483701" r:id="rId10"/>
    <p:sldLayoutId id="2147483702" r:id="rId11"/>
    <p:sldLayoutId id="214748370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Ubuntu" panose="020B050403060203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accent1"/>
          </a:solidFill>
          <a:latin typeface="Ubuntu" panose="020B050403060203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accent1"/>
          </a:solidFill>
          <a:latin typeface="Ubuntu" panose="020B0504030602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accent1"/>
          </a:solidFill>
          <a:latin typeface="Ubuntu" panose="020B050403060203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1"/>
          </a:solidFill>
          <a:latin typeface="Ubuntu" panose="020B050403060203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1"/>
          </a:solidFill>
          <a:latin typeface="Ubuntu" panose="020B0504030602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B51D49-EE0F-5642-AE4A-D88F56CE5BD0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F3B2AA-8EE5-0E49-B5D5-F85568A574C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004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  <p:sldLayoutId id="2147483716" r:id="rId12"/>
    <p:sldLayoutId id="2147483717" r:id="rId13"/>
    <p:sldLayoutId id="2147483718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s://www.helpmequit.wales/?utm_source=chatgpt.com" TargetMode="External"/><Relationship Id="rId1" Type="http://schemas.openxmlformats.org/officeDocument/2006/relationships/slideLayout" Target="../slideLayouts/slideLayout2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mayoclinic.org/diseases-conditions/nicotine-dependence/symptoms-causes/syc-20351584#:~:text=In%20many%20people%2C%20nicotine%20from,affects%20your%20habits%20and%20feelings." TargetMode="External"/><Relationship Id="rId3" Type="http://schemas.openxmlformats.org/officeDocument/2006/relationships/hyperlink" Target="https://www.helpmequit.wales/?utm_source=chatgpt.com" TargetMode="External"/><Relationship Id="rId7" Type="http://schemas.openxmlformats.org/officeDocument/2006/relationships/hyperlink" Target="https://phw.nhs.wales/topic/tobacco-smoking-and-vaping/smoking-and-vaping/" TargetMode="External"/><Relationship Id="rId2" Type="http://schemas.openxmlformats.org/officeDocument/2006/relationships/hyperlink" Target="https://www.nhs.uk/better-health/quit-smoking/why-quit-smoking/understanding-the-true-impact-of-smoking/" TargetMode="External"/><Relationship Id="rId1" Type="http://schemas.openxmlformats.org/officeDocument/2006/relationships/slideLayout" Target="../slideLayouts/slideLayout25.xml"/><Relationship Id="rId6" Type="http://schemas.openxmlformats.org/officeDocument/2006/relationships/hyperlink" Target="https://mecc.publichealthnetwork.cymru/" TargetMode="External"/><Relationship Id="rId5" Type="http://schemas.openxmlformats.org/officeDocument/2006/relationships/hyperlink" Target="https://www.mentalhealth.org.uk/explore-mental-health/a-z-topics/smoking-and-mental-health" TargetMode="External"/><Relationship Id="rId4" Type="http://schemas.openxmlformats.org/officeDocument/2006/relationships/hyperlink" Target="https://www.gov.wales/tobacco-control-strategy-wales-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B25A081-365D-DD19-33B2-68B6C9B7EBCD}"/>
              </a:ext>
            </a:extLst>
          </p:cNvPr>
          <p:cNvSpPr txBox="1"/>
          <p:nvPr/>
        </p:nvSpPr>
        <p:spPr>
          <a:xfrm>
            <a:off x="792079" y="2225842"/>
            <a:ext cx="4451683" cy="206210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3200" b="1">
                <a:solidFill>
                  <a:schemeClr val="bg1"/>
                </a:solidFill>
                <a:latin typeface="Ubuntu"/>
                <a:ea typeface="Calibri"/>
                <a:cs typeface="Calibri"/>
              </a:rPr>
              <a:t>How Tobacco and Nicotine Use Affects your Emotional and Mental Well-being</a:t>
            </a:r>
            <a:endParaRPr lang="en-US" sz="3200" b="1">
              <a:solidFill>
                <a:schemeClr val="bg1"/>
              </a:solidFill>
              <a:latin typeface="Ubuntu"/>
              <a:ea typeface="Calibri"/>
              <a:cs typeface="Calibri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378AA81-B257-981F-D8ED-717212FED1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3677" y="1729196"/>
            <a:ext cx="5756793" cy="3223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363782"/>
      </p:ext>
    </p:extLst>
  </p:cSld>
  <p:clrMapOvr>
    <a:masterClrMapping/>
  </p:clrMapOvr>
  <p:transition spd="slow">
    <p:push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CFDC5076-1137-C1CE-A590-AB01525C9BA4}"/>
              </a:ext>
            </a:extLst>
          </p:cNvPr>
          <p:cNvSpPr txBox="1"/>
          <p:nvPr/>
        </p:nvSpPr>
        <p:spPr>
          <a:xfrm>
            <a:off x="494575" y="1717903"/>
            <a:ext cx="7803135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>
                <a:solidFill>
                  <a:schemeClr val="accent1"/>
                </a:solidFill>
                <a:latin typeface="Ubuntu"/>
                <a:ea typeface="Calibri"/>
                <a:cs typeface="Calibri"/>
              </a:rPr>
              <a:t>In</a:t>
            </a:r>
            <a:r>
              <a:rPr lang="en-US" sz="2400" b="1">
                <a:solidFill>
                  <a:schemeClr val="accent1"/>
                </a:solidFill>
                <a:latin typeface="Ubuntu"/>
                <a:ea typeface="+mn-lt"/>
                <a:cs typeface="+mn-lt"/>
              </a:rPr>
              <a:t> this slide set we’ll explore: </a:t>
            </a:r>
            <a:endParaRPr lang="en-US" sz="2400" b="1">
              <a:solidFill>
                <a:schemeClr val="accent1"/>
              </a:solidFill>
              <a:latin typeface="Ubuntu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CE83674-29FC-1BA5-613F-460ED95A33B4}"/>
              </a:ext>
            </a:extLst>
          </p:cNvPr>
          <p:cNvSpPr txBox="1"/>
          <p:nvPr/>
        </p:nvSpPr>
        <p:spPr>
          <a:xfrm>
            <a:off x="199292" y="2338753"/>
            <a:ext cx="5685692" cy="452431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Wingdings"/>
              <a:buChar char="Ø"/>
            </a:pPr>
            <a:r>
              <a:rPr lang="en-US" b="1">
                <a:latin typeface="Ubuntu"/>
              </a:rPr>
              <a:t>Understanding the Connection</a:t>
            </a:r>
            <a:br>
              <a:rPr lang="en-US">
                <a:latin typeface="Ubuntu"/>
              </a:rPr>
            </a:br>
            <a:r>
              <a:rPr lang="en-US">
                <a:latin typeface="Ubuntu"/>
              </a:rPr>
              <a:t>How nicotine affects the brain and emotions.</a:t>
            </a:r>
            <a:endParaRPr lang="en-US"/>
          </a:p>
          <a:p>
            <a:pPr marL="285750" indent="-285750">
              <a:buFont typeface="Wingdings"/>
              <a:buChar char="Ø"/>
            </a:pPr>
            <a:r>
              <a:rPr lang="en-US" b="1">
                <a:latin typeface="Ubuntu"/>
              </a:rPr>
              <a:t>What Nicotine Does in the Brain</a:t>
            </a:r>
            <a:br>
              <a:rPr lang="en-US">
                <a:latin typeface="Ubuntu"/>
              </a:rPr>
            </a:br>
            <a:r>
              <a:rPr lang="en-US">
                <a:latin typeface="Ubuntu"/>
              </a:rPr>
              <a:t>The science behind nicotine’s impact on mood and dependence.</a:t>
            </a:r>
            <a:endParaRPr lang="en-US">
              <a:latin typeface="Ubuntu"/>
              <a:ea typeface="Calibri"/>
              <a:cs typeface="Calibri"/>
            </a:endParaRPr>
          </a:p>
          <a:p>
            <a:pPr marL="285750" indent="-285750">
              <a:buFont typeface="Wingdings"/>
              <a:buChar char="Ø"/>
            </a:pPr>
            <a:r>
              <a:rPr lang="en-US" b="1">
                <a:latin typeface="Ubuntu"/>
              </a:rPr>
              <a:t>The Emotional Cycle of Nicotine Dependence</a:t>
            </a:r>
            <a:br>
              <a:rPr lang="en-US">
                <a:latin typeface="Ubuntu"/>
              </a:rPr>
            </a:br>
            <a:r>
              <a:rPr lang="en-US">
                <a:latin typeface="Ubuntu"/>
              </a:rPr>
              <a:t>Why nicotine seems to relieve stress – and how it  maintains it.</a:t>
            </a:r>
            <a:endParaRPr lang="en-US">
              <a:latin typeface="Ubuntu"/>
              <a:ea typeface="Calibri"/>
              <a:cs typeface="Calibri"/>
            </a:endParaRPr>
          </a:p>
          <a:p>
            <a:pPr marL="285750" indent="-285750">
              <a:buFont typeface="Wingdings"/>
              <a:buChar char="Ø"/>
            </a:pPr>
            <a:r>
              <a:rPr lang="en-US" b="1">
                <a:latin typeface="Ubuntu"/>
              </a:rPr>
              <a:t>How Tobacco and Nicotine Affect Emotions</a:t>
            </a:r>
            <a:br>
              <a:rPr lang="en-US">
                <a:latin typeface="Ubuntu"/>
              </a:rPr>
            </a:br>
            <a:r>
              <a:rPr lang="en-US">
                <a:latin typeface="Ubuntu"/>
              </a:rPr>
              <a:t>Common emotional and psychological effects of nicotine use.</a:t>
            </a:r>
            <a:endParaRPr lang="en-US">
              <a:latin typeface="Ubuntu"/>
              <a:ea typeface="Calibri"/>
              <a:cs typeface="Calibri"/>
            </a:endParaRPr>
          </a:p>
          <a:p>
            <a:pPr marL="285750" indent="-285750">
              <a:buFont typeface="Wingdings"/>
              <a:buChar char="Ø"/>
            </a:pPr>
            <a:r>
              <a:rPr lang="en-US" b="1">
                <a:latin typeface="Ubuntu"/>
              </a:rPr>
              <a:t>Smoking and Mental Health</a:t>
            </a:r>
            <a:br>
              <a:rPr lang="en-US">
                <a:latin typeface="Ubuntu"/>
              </a:rPr>
            </a:br>
            <a:r>
              <a:rPr lang="en-US">
                <a:latin typeface="Ubuntu"/>
              </a:rPr>
              <a:t>The relationship between tobacco use and mental health conditions.</a:t>
            </a:r>
            <a:endParaRPr lang="en-US">
              <a:latin typeface="Ubuntu"/>
              <a:ea typeface="Calibri"/>
              <a:cs typeface="Calibri"/>
            </a:endParaRPr>
          </a:p>
          <a:p>
            <a:pPr marL="228600" indent="-228600">
              <a:buFont typeface="Wingdings"/>
              <a:buChar char="Ø"/>
            </a:pPr>
            <a:endParaRPr lang="en-US">
              <a:ea typeface="Calibri"/>
              <a:cs typeface="Calibri"/>
            </a:endParaRPr>
          </a:p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85727B8-5D2F-D2B2-9F65-62211B926F2E}"/>
              </a:ext>
            </a:extLst>
          </p:cNvPr>
          <p:cNvSpPr txBox="1"/>
          <p:nvPr/>
        </p:nvSpPr>
        <p:spPr>
          <a:xfrm>
            <a:off x="5533292" y="2655277"/>
            <a:ext cx="6096000" cy="45910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rtl="0">
              <a:lnSpc>
                <a:spcPts val="680"/>
              </a:lnSpc>
            </a:pPr>
            <a:r>
              <a:rPr lang="en-US"/>
              <a:t>.</a:t>
            </a:r>
          </a:p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9939626-7D36-B7D9-C07B-9607152326A4}"/>
              </a:ext>
            </a:extLst>
          </p:cNvPr>
          <p:cNvSpPr txBox="1"/>
          <p:nvPr/>
        </p:nvSpPr>
        <p:spPr>
          <a:xfrm>
            <a:off x="5967046" y="2338754"/>
            <a:ext cx="6060831" cy="452431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Wingdings"/>
              <a:buChar char="Ø"/>
            </a:pPr>
            <a:r>
              <a:rPr lang="en-US" b="1">
                <a:latin typeface="Ubuntu"/>
              </a:rPr>
              <a:t>The Myth of Stress Relief</a:t>
            </a:r>
            <a:br>
              <a:rPr lang="en-US">
                <a:latin typeface="Ubuntu"/>
              </a:rPr>
            </a:br>
            <a:r>
              <a:rPr lang="en-US">
                <a:latin typeface="Ubuntu"/>
              </a:rPr>
              <a:t>Why smoking doesn’t truly reduce stress or anxiety.</a:t>
            </a:r>
            <a:endParaRPr lang="en-US"/>
          </a:p>
          <a:p>
            <a:pPr marL="285750" indent="-285750">
              <a:buFont typeface="Wingdings"/>
              <a:buChar char="Ø"/>
            </a:pPr>
            <a:r>
              <a:rPr lang="en-US" b="1">
                <a:latin typeface="Ubuntu"/>
              </a:rPr>
              <a:t>Nicotine and Specific Mental Health Conditions</a:t>
            </a:r>
            <a:br>
              <a:rPr lang="en-US">
                <a:latin typeface="Ubuntu"/>
              </a:rPr>
            </a:br>
            <a:r>
              <a:rPr lang="en-US">
                <a:latin typeface="Ubuntu"/>
              </a:rPr>
              <a:t>How nicotine interacts with anxiety, depression, ADHD and other conditions.</a:t>
            </a:r>
            <a:endParaRPr lang="en-US">
              <a:latin typeface="Ubuntu"/>
              <a:ea typeface="Calibri"/>
              <a:cs typeface="Calibri"/>
            </a:endParaRPr>
          </a:p>
          <a:p>
            <a:pPr marL="285750" indent="-285750">
              <a:buFont typeface="Wingdings"/>
              <a:buChar char="Ø"/>
            </a:pPr>
            <a:r>
              <a:rPr lang="en-US" b="1">
                <a:latin typeface="Ubuntu"/>
              </a:rPr>
              <a:t>Benefits of Quitting for Emotional Well-Being</a:t>
            </a:r>
            <a:br>
              <a:rPr lang="en-US">
                <a:latin typeface="Ubuntu"/>
              </a:rPr>
            </a:br>
            <a:r>
              <a:rPr lang="en-US">
                <a:latin typeface="Ubuntu"/>
              </a:rPr>
              <a:t>How mood, confidence and focus improve after stopping.</a:t>
            </a:r>
            <a:endParaRPr lang="en-US">
              <a:latin typeface="Ubuntu"/>
              <a:ea typeface="Calibri"/>
              <a:cs typeface="Calibri"/>
            </a:endParaRPr>
          </a:p>
          <a:p>
            <a:pPr marL="285750" indent="-285750">
              <a:buFont typeface="Wingdings"/>
              <a:buChar char="Ø"/>
            </a:pPr>
            <a:r>
              <a:rPr lang="en-US" b="1">
                <a:latin typeface="Ubuntu"/>
              </a:rPr>
              <a:t>Quitting Support in Wales</a:t>
            </a:r>
            <a:br>
              <a:rPr lang="en-US">
                <a:latin typeface="Ubuntu"/>
              </a:rPr>
            </a:br>
            <a:r>
              <a:rPr lang="en-US">
                <a:latin typeface="Ubuntu"/>
              </a:rPr>
              <a:t>Services and resources to help people quit safely.</a:t>
            </a:r>
            <a:endParaRPr lang="en-US">
              <a:latin typeface="Ubuntu"/>
              <a:ea typeface="Calibri"/>
              <a:cs typeface="Calibri"/>
            </a:endParaRPr>
          </a:p>
          <a:p>
            <a:pPr marL="285750" indent="-285750">
              <a:buFont typeface="Wingdings"/>
              <a:buChar char="Ø"/>
            </a:pPr>
            <a:r>
              <a:rPr lang="en-US" b="1">
                <a:latin typeface="Ubuntu"/>
              </a:rPr>
              <a:t>Building Positive Emotional Health After Quitting</a:t>
            </a:r>
            <a:br>
              <a:rPr lang="en-US">
                <a:latin typeface="Ubuntu"/>
              </a:rPr>
            </a:br>
            <a:r>
              <a:rPr lang="en-US">
                <a:latin typeface="Ubuntu"/>
              </a:rPr>
              <a:t>Practical ways to maintain mental well-being.</a:t>
            </a:r>
            <a:endParaRPr lang="en-US">
              <a:latin typeface="Ubuntu"/>
              <a:ea typeface="Calibri"/>
              <a:cs typeface="Calibri"/>
            </a:endParaRPr>
          </a:p>
          <a:p>
            <a:pPr marL="285750" indent="-285750">
              <a:buFont typeface="Wingdings"/>
              <a:buChar char="Ø"/>
            </a:pPr>
            <a:r>
              <a:rPr lang="en-US" b="1">
                <a:latin typeface="Ubuntu"/>
              </a:rPr>
              <a:t>Communities and Mental Well-Being</a:t>
            </a:r>
            <a:br>
              <a:rPr lang="en-US">
                <a:latin typeface="Ubuntu"/>
              </a:rPr>
            </a:br>
            <a:r>
              <a:rPr lang="en-US">
                <a:latin typeface="Ubuntu"/>
              </a:rPr>
              <a:t>How Wales promotes smoke-free, supportive environments</a:t>
            </a:r>
            <a:r>
              <a:rPr lang="en-US"/>
              <a:t>.</a:t>
            </a:r>
            <a:endParaRPr lang="en-US">
              <a:ea typeface="Calibri"/>
              <a:cs typeface="Calibri"/>
            </a:endParaRPr>
          </a:p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7871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53EFA4EF-0D9C-63F6-F3E3-E33B427A1960}"/>
              </a:ext>
            </a:extLst>
          </p:cNvPr>
          <p:cNvSpPr txBox="1">
            <a:spLocks/>
          </p:cNvSpPr>
          <p:nvPr/>
        </p:nvSpPr>
        <p:spPr>
          <a:xfrm>
            <a:off x="453278" y="1177661"/>
            <a:ext cx="8306694" cy="820178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1"/>
                </a:solidFill>
                <a:latin typeface="Ubuntu" panose="020B050403060203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1"/>
                </a:solidFill>
                <a:latin typeface="Ubuntu" panose="020B0504030602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1"/>
                </a:solidFill>
                <a:latin typeface="Ubuntu" panose="020B0504030602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/>
                </a:solidFill>
                <a:latin typeface="Ubuntu" panose="020B0504030602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/>
                </a:solidFill>
                <a:latin typeface="Ubuntu" panose="020B0504030602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b="1">
                <a:latin typeface="Ubuntu"/>
              </a:rPr>
              <a:t>Understanding the Connection </a:t>
            </a:r>
            <a:endParaRPr lang="en-US" b="1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F65A53C-2471-922B-7CEC-91B1440B964C}"/>
              </a:ext>
            </a:extLst>
          </p:cNvPr>
          <p:cNvSpPr txBox="1"/>
          <p:nvPr/>
        </p:nvSpPr>
        <p:spPr>
          <a:xfrm>
            <a:off x="457199" y="1997839"/>
            <a:ext cx="6281058" cy="313932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GB">
                <a:latin typeface="Ubuntu"/>
              </a:rPr>
              <a:t>Tobacco and nicotine use do not only harm physical health - they also affect how we think, feel and manage </a:t>
            </a:r>
            <a:r>
              <a:rPr lang="en-GB" dirty="0">
                <a:latin typeface="Ubuntu"/>
              </a:rPr>
              <a:t>emotions.</a:t>
            </a:r>
            <a:endParaRPr lang="en-US">
              <a:latin typeface="Ubuntu"/>
            </a:endParaRPr>
          </a:p>
          <a:p>
            <a:endParaRPr lang="en-GB" dirty="0">
              <a:latin typeface="Ubuntu"/>
            </a:endParaRPr>
          </a:p>
          <a:p>
            <a:r>
              <a:rPr lang="en-GB">
                <a:latin typeface="Ubuntu"/>
              </a:rPr>
              <a:t>Nicotine changes brain chemistry, influencing mood, stress levels and concentration.</a:t>
            </a:r>
            <a:endParaRPr lang="en-GB">
              <a:latin typeface="Ubuntu"/>
              <a:ea typeface="Calibri"/>
              <a:cs typeface="Calibri"/>
            </a:endParaRPr>
          </a:p>
          <a:p>
            <a:endParaRPr lang="en-GB" dirty="0">
              <a:latin typeface="Ubuntu" panose="020B0504030602030204" pitchFamily="34" charset="0"/>
            </a:endParaRPr>
          </a:p>
          <a:p>
            <a:r>
              <a:rPr lang="en-GB">
                <a:latin typeface="Ubuntu"/>
              </a:rPr>
              <a:t>Over time, dependence develops, creating emotional highs and lows linked to nicotine use. </a:t>
            </a:r>
            <a:endParaRPr lang="en-GB" dirty="0">
              <a:latin typeface="Ubuntu"/>
            </a:endParaRPr>
          </a:p>
          <a:p>
            <a:endParaRPr lang="en-GB" dirty="0">
              <a:latin typeface="Ubuntu" panose="020B0504030602030204" pitchFamily="34" charset="0"/>
            </a:endParaRPr>
          </a:p>
          <a:p>
            <a:r>
              <a:rPr lang="en-GB">
                <a:latin typeface="Ubuntu"/>
              </a:rPr>
              <a:t>Recognising this connection helps explain why quitting can improve both mental and emotional well-being.</a:t>
            </a:r>
          </a:p>
        </p:txBody>
      </p:sp>
      <p:pic>
        <p:nvPicPr>
          <p:cNvPr id="1026" name="Picture 2" descr="How to Overcome Social Isolation">
            <a:extLst>
              <a:ext uri="{FF2B5EF4-FFF2-40B4-BE49-F238E27FC236}">
                <a16:creationId xmlns:a16="http://schemas.microsoft.com/office/drawing/2014/main" id="{6E5DD999-495F-BEFB-2217-D36C47F91A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4455" y="2051617"/>
            <a:ext cx="4139676" cy="2754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4223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83CC9687-4FE2-1BF8-2173-28D997B34810}"/>
              </a:ext>
            </a:extLst>
          </p:cNvPr>
          <p:cNvSpPr>
            <a:spLocks noGrp="1"/>
          </p:cNvSpPr>
          <p:nvPr/>
        </p:nvSpPr>
        <p:spPr>
          <a:xfrm>
            <a:off x="427166" y="964780"/>
            <a:ext cx="7924201" cy="66992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1" kern="1200">
                <a:solidFill>
                  <a:schemeClr val="accent1"/>
                </a:solidFill>
                <a:latin typeface="Ubuntu" panose="020B050403060203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1"/>
                </a:solidFill>
                <a:latin typeface="Ubuntu" panose="020B0504030602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1"/>
                </a:solidFill>
                <a:latin typeface="Ubuntu" panose="020B0504030602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/>
                </a:solidFill>
                <a:latin typeface="Ubuntu" panose="020B0504030602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/>
                </a:solidFill>
                <a:latin typeface="Ubuntu" panose="020B0504030602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What Nicotine Does in the Brain</a:t>
            </a:r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9CF7D56-532B-AB4E-D366-045810D70E22}"/>
              </a:ext>
            </a:extLst>
          </p:cNvPr>
          <p:cNvSpPr txBox="1"/>
          <p:nvPr/>
        </p:nvSpPr>
        <p:spPr>
          <a:xfrm>
            <a:off x="424543" y="1828523"/>
            <a:ext cx="6716486" cy="203132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GB">
                <a:latin typeface="Ubuntu" panose="020B0504030602030204" pitchFamily="34" charset="0"/>
              </a:rPr>
              <a:t>Nicotine enters the bloodstream within seconds and reaches the brain rapidly. </a:t>
            </a:r>
          </a:p>
          <a:p>
            <a:endParaRPr lang="en-GB">
              <a:latin typeface="Ubuntu" panose="020B0504030602030204" pitchFamily="34" charset="0"/>
            </a:endParaRPr>
          </a:p>
          <a:p>
            <a:r>
              <a:rPr lang="en-GB">
                <a:latin typeface="Ubuntu"/>
              </a:rPr>
              <a:t>It binds to special receptors and triggers the release of dopamine and other “feel-good” chemicals. These chemicals create a temporary feeling of pleasure, calm or focus.</a:t>
            </a:r>
          </a:p>
          <a:p>
            <a:endParaRPr lang="en-GB">
              <a:latin typeface="Ubuntu" panose="020B0504030602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DAEC54F-47E0-96E0-57CE-F13EE78B23AA}"/>
              </a:ext>
            </a:extLst>
          </p:cNvPr>
          <p:cNvSpPr txBox="1"/>
          <p:nvPr/>
        </p:nvSpPr>
        <p:spPr>
          <a:xfrm>
            <a:off x="424543" y="3696185"/>
            <a:ext cx="6096000" cy="203132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GB" dirty="0">
                <a:latin typeface="Ubuntu"/>
              </a:rPr>
              <a:t>Over time, the brain reduces its own dopamine </a:t>
            </a:r>
            <a:r>
              <a:rPr lang="en-GB">
                <a:latin typeface="Ubuntu"/>
              </a:rPr>
              <a:t>production - this leads to:</a:t>
            </a:r>
            <a:endParaRPr lang="en-US"/>
          </a:p>
          <a:p>
            <a:pPr marL="285750" indent="-285750">
              <a:buFont typeface="Wingdings"/>
              <a:buChar char="Ø"/>
            </a:pPr>
            <a:r>
              <a:rPr lang="en-GB">
                <a:latin typeface="Ubuntu"/>
              </a:rPr>
              <a:t>Tolerance levels rising – this means more nicotine is needed to gain the same effect as before.</a:t>
            </a:r>
            <a:endParaRPr lang="en-GB">
              <a:latin typeface="Calibri" panose="020F0502020204030204"/>
              <a:ea typeface="Calibri" panose="020F0502020204030204"/>
              <a:cs typeface="Calibri" panose="020F0502020204030204"/>
            </a:endParaRPr>
          </a:p>
          <a:p>
            <a:pPr marL="285750" indent="-285750">
              <a:buFont typeface="Wingdings"/>
              <a:buChar char="Ø"/>
            </a:pPr>
            <a:r>
              <a:rPr lang="en-GB">
                <a:latin typeface="Ubuntu"/>
              </a:rPr>
              <a:t>Dependence - when nicotine levels fall, withdrawal symptoms appear, such as irritability, low mood and restlessness.</a:t>
            </a:r>
            <a:endParaRPr lang="en-GB">
              <a:ea typeface="Calibri"/>
              <a:cs typeface="Calibri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24D764E-B16A-98C8-F222-E6814BA711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1029" y="2295525"/>
            <a:ext cx="4572000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4181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E0AED1E-44D3-4D7A-06B4-05424CBB807E}"/>
              </a:ext>
            </a:extLst>
          </p:cNvPr>
          <p:cNvSpPr txBox="1"/>
          <p:nvPr/>
        </p:nvSpPr>
        <p:spPr>
          <a:xfrm>
            <a:off x="430647" y="1004557"/>
            <a:ext cx="8266546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3000" b="1">
                <a:solidFill>
                  <a:schemeClr val="accent1"/>
                </a:solidFill>
                <a:latin typeface="Ubuntu"/>
              </a:rPr>
              <a:t>The Emotional Cycle of Nicotine Dependence</a:t>
            </a:r>
            <a:endParaRPr lang="en-US" sz="3000" b="1">
              <a:solidFill>
                <a:schemeClr val="accent1"/>
              </a:solidFill>
              <a:latin typeface="Ubuntu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89E6D18-C970-1644-D16A-145C406037A1}"/>
              </a:ext>
            </a:extLst>
          </p:cNvPr>
          <p:cNvSpPr txBox="1"/>
          <p:nvPr/>
        </p:nvSpPr>
        <p:spPr>
          <a:xfrm>
            <a:off x="432412" y="2283461"/>
            <a:ext cx="6096000" cy="313932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buNone/>
            </a:pPr>
            <a:r>
              <a:rPr lang="en-GB">
                <a:latin typeface="Ubuntu"/>
              </a:rPr>
              <a:t>Nicotine creates a repeating emotional pattern:</a:t>
            </a:r>
          </a:p>
          <a:p>
            <a:endParaRPr lang="en-GB">
              <a:latin typeface="Ubuntu"/>
            </a:endParaRPr>
          </a:p>
          <a:p>
            <a:pPr>
              <a:buFont typeface="+mj-lt"/>
              <a:buAutoNum type="arabicPeriod"/>
            </a:pPr>
            <a:r>
              <a:rPr lang="en-GB" b="1">
                <a:latin typeface="Ubuntu"/>
              </a:rPr>
              <a:t>Use nicotine</a:t>
            </a:r>
            <a:r>
              <a:rPr lang="en-GB">
                <a:latin typeface="Ubuntu"/>
              </a:rPr>
              <a:t> → short burst of calm or focus.</a:t>
            </a:r>
          </a:p>
          <a:p>
            <a:pPr>
              <a:buFont typeface="+mj-lt"/>
              <a:buAutoNum type="arabicPeriod"/>
            </a:pPr>
            <a:r>
              <a:rPr lang="en-GB" b="1">
                <a:latin typeface="Ubuntu"/>
              </a:rPr>
              <a:t>Nicotine wears off</a:t>
            </a:r>
            <a:r>
              <a:rPr lang="en-GB">
                <a:latin typeface="Ubuntu"/>
              </a:rPr>
              <a:t> → withdrawal begins (tension, anxiety, low mood).</a:t>
            </a:r>
          </a:p>
          <a:p>
            <a:pPr>
              <a:buFont typeface="+mj-lt"/>
              <a:buAutoNum type="arabicPeriod"/>
            </a:pPr>
            <a:r>
              <a:rPr lang="en-GB" b="1">
                <a:latin typeface="Ubuntu"/>
              </a:rPr>
              <a:t>Craving</a:t>
            </a:r>
            <a:r>
              <a:rPr lang="en-GB">
                <a:latin typeface="Ubuntu"/>
              </a:rPr>
              <a:t> → desire to smoke or vape to feel better.</a:t>
            </a:r>
          </a:p>
          <a:p>
            <a:pPr>
              <a:buFont typeface="+mj-lt"/>
              <a:buAutoNum type="arabicPeriod"/>
            </a:pPr>
            <a:r>
              <a:rPr lang="en-GB" b="1">
                <a:latin typeface="Ubuntu"/>
              </a:rPr>
              <a:t>Relief after smoking</a:t>
            </a:r>
            <a:r>
              <a:rPr lang="en-GB">
                <a:latin typeface="Ubuntu"/>
              </a:rPr>
              <a:t> → withdrawal symptoms stop temporarily.</a:t>
            </a:r>
          </a:p>
          <a:p>
            <a:endParaRPr lang="en-GB">
              <a:latin typeface="Ubuntu" panose="020B0504030602030204" pitchFamily="34" charset="0"/>
            </a:endParaRPr>
          </a:p>
          <a:p>
            <a:r>
              <a:rPr lang="en-GB">
                <a:latin typeface="Ubuntu"/>
              </a:rPr>
              <a:t>This cycle tricks the brain into believing nicotine relieves stress, when it is really easing withdrawal discomfort.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7A6F0D6-CF05-56CB-A549-C5C4CC0FE2A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7676" r="1986"/>
          <a:stretch/>
        </p:blipFill>
        <p:spPr>
          <a:xfrm>
            <a:off x="6890657" y="1954368"/>
            <a:ext cx="4767943" cy="3799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0984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53EFA4EF-0D9C-63F6-F3E3-E33B427A1960}"/>
              </a:ext>
            </a:extLst>
          </p:cNvPr>
          <p:cNvSpPr txBox="1">
            <a:spLocks/>
          </p:cNvSpPr>
          <p:nvPr/>
        </p:nvSpPr>
        <p:spPr>
          <a:xfrm>
            <a:off x="594" y="892409"/>
            <a:ext cx="8127954" cy="820178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1"/>
                </a:solidFill>
                <a:latin typeface="Ubuntu" panose="020B050403060203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1"/>
                </a:solidFill>
                <a:latin typeface="Ubuntu" panose="020B050403060203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1"/>
                </a:solidFill>
                <a:latin typeface="Ubuntu" panose="020B050403060203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/>
                </a:solidFill>
                <a:latin typeface="Ubuntu" panose="020B050403060203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1"/>
                </a:solidFill>
                <a:latin typeface="Ubuntu" panose="020B0504030602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b="1">
                <a:latin typeface="Ubuntu"/>
              </a:rPr>
              <a:t>How Tobacco and Nicotine Affect Emotions</a:t>
            </a:r>
            <a:endParaRPr lang="en-US" b="1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41FA1CDA-59BF-ABE7-68EC-F35F6A85D545}"/>
              </a:ext>
            </a:extLst>
          </p:cNvPr>
          <p:cNvSpPr txBox="1">
            <a:spLocks/>
          </p:cNvSpPr>
          <p:nvPr/>
        </p:nvSpPr>
        <p:spPr>
          <a:xfrm>
            <a:off x="162837" y="1494572"/>
            <a:ext cx="11874098" cy="472363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1400" kern="1200">
                <a:solidFill>
                  <a:schemeClr val="accent1"/>
                </a:solidFill>
                <a:latin typeface="Ubuntu" panose="020B050403060203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accent1"/>
                </a:solidFill>
                <a:latin typeface="Ubuntu" panose="020B0504030602030204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accent1"/>
                </a:solidFill>
                <a:latin typeface="Ubuntu" panose="020B0504030602030204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accent1"/>
                </a:solidFill>
                <a:latin typeface="Ubuntu" panose="020B0504030602030204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400" kern="1200">
                <a:solidFill>
                  <a:schemeClr val="accent1"/>
                </a:solidFill>
                <a:latin typeface="Ubuntu" panose="020B0504030602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200"/>
          </a:p>
          <a:p>
            <a:endParaRPr lang="en-US" sz="2200"/>
          </a:p>
          <a:p>
            <a:endParaRPr lang="en-US" sz="2200"/>
          </a:p>
          <a:p>
            <a:endParaRPr lang="en-US"/>
          </a:p>
          <a:p>
            <a:endParaRPr lang="en-US"/>
          </a:p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A9C7E0D-1844-5399-CC1B-C408FA80EB7C}"/>
              </a:ext>
            </a:extLst>
          </p:cNvPr>
          <p:cNvSpPr txBox="1"/>
          <p:nvPr/>
        </p:nvSpPr>
        <p:spPr>
          <a:xfrm>
            <a:off x="163018" y="1837032"/>
            <a:ext cx="7252437" cy="397031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buNone/>
            </a:pPr>
            <a:r>
              <a:rPr lang="en-GB">
                <a:latin typeface="Ubuntu"/>
              </a:rPr>
              <a:t>Nicotine alters how the brain regulates emotion and stress. Common effects include: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b="1">
                <a:latin typeface="Ubuntu"/>
              </a:rPr>
              <a:t>Mood swings:</a:t>
            </a:r>
            <a:r>
              <a:rPr lang="en-GB">
                <a:latin typeface="Ubuntu"/>
              </a:rPr>
              <a:t> sudden changes between calmness and irritability.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b="1">
                <a:latin typeface="Ubuntu"/>
              </a:rPr>
              <a:t>Anxiety:</a:t>
            </a:r>
            <a:r>
              <a:rPr lang="en-GB">
                <a:latin typeface="Ubuntu"/>
              </a:rPr>
              <a:t> nicotine raises adrenaline and heart rate, increasing tension.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b="1">
                <a:latin typeface="Ubuntu"/>
              </a:rPr>
              <a:t>Depression:</a:t>
            </a:r>
            <a:r>
              <a:rPr lang="en-GB">
                <a:latin typeface="Ubuntu"/>
              </a:rPr>
              <a:t> long-term use disrupts the brain’s natural reward system.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b="1">
                <a:latin typeface="Ubuntu"/>
              </a:rPr>
              <a:t>Sleep problems:</a:t>
            </a:r>
            <a:r>
              <a:rPr lang="en-GB">
                <a:latin typeface="Ubuntu"/>
              </a:rPr>
              <a:t> nicotine keeps the brain alert and disturbs rest.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b="1">
                <a:latin typeface="Ubuntu"/>
              </a:rPr>
              <a:t>Poor focus:</a:t>
            </a:r>
            <a:r>
              <a:rPr lang="en-GB">
                <a:latin typeface="Ubuntu"/>
              </a:rPr>
              <a:t> cravings distract from tasks and affect concentration.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b="1">
                <a:latin typeface="Ubuntu"/>
              </a:rPr>
              <a:t>Low confidence or guilt:</a:t>
            </a:r>
            <a:r>
              <a:rPr lang="en-GB">
                <a:latin typeface="Ubuntu"/>
              </a:rPr>
              <a:t> dependence may reduce self-esteem.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GB">
              <a:latin typeface="Ubuntu" panose="020B0504030602030204" pitchFamily="34" charset="0"/>
            </a:endParaRPr>
          </a:p>
          <a:p>
            <a:r>
              <a:rPr lang="en-GB">
                <a:latin typeface="Ubuntu"/>
              </a:rPr>
              <a:t>These emotional impacts can feel stronger during withdrawal but gradually ease after quitting.</a:t>
            </a:r>
            <a:endParaRPr lang="en-GB">
              <a:latin typeface="Ubuntu" panose="020B0504030602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313D159-E85E-A2C7-03D9-838C5E6AF6B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963"/>
          <a:stretch/>
        </p:blipFill>
        <p:spPr>
          <a:xfrm>
            <a:off x="7843634" y="1996689"/>
            <a:ext cx="4015946" cy="3366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3964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977F5A3-D535-4A58-C943-8DABF5079BEC}"/>
              </a:ext>
            </a:extLst>
          </p:cNvPr>
          <p:cNvSpPr txBox="1"/>
          <p:nvPr/>
        </p:nvSpPr>
        <p:spPr>
          <a:xfrm>
            <a:off x="408072" y="1006730"/>
            <a:ext cx="8469915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2800" b="1">
                <a:solidFill>
                  <a:schemeClr val="accent1"/>
                </a:solidFill>
                <a:latin typeface="Ubuntu" panose="020B0504030602030204" pitchFamily="34" charset="0"/>
              </a:rPr>
              <a:t>Smoking and Mental Health</a:t>
            </a:r>
            <a:endParaRPr lang="en-US" sz="2800" b="1">
              <a:solidFill>
                <a:schemeClr val="accent1"/>
              </a:solidFill>
              <a:latin typeface="Ubuntu" panose="020B0504030602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0B15FEF-C902-F43A-D8DA-D7BF52C7C25A}"/>
              </a:ext>
            </a:extLst>
          </p:cNvPr>
          <p:cNvSpPr txBox="1"/>
          <p:nvPr/>
        </p:nvSpPr>
        <p:spPr>
          <a:xfrm>
            <a:off x="408072" y="1885968"/>
            <a:ext cx="6096000" cy="397031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GB" dirty="0">
                <a:latin typeface="Ubuntu"/>
              </a:rPr>
              <a:t>People with mental health conditions are more likely to smoke - often as a way to manage stress or low mood.</a:t>
            </a:r>
          </a:p>
          <a:p>
            <a:endParaRPr lang="en-GB">
              <a:latin typeface="Ubuntu" panose="020B0504030602030204" pitchFamily="34" charset="0"/>
            </a:endParaRPr>
          </a:p>
          <a:p>
            <a:r>
              <a:rPr lang="en-GB">
                <a:latin typeface="Ubuntu" panose="020B0504030602030204" pitchFamily="34" charset="0"/>
              </a:rPr>
              <a:t>In Wales, people living with mental health problems are twice as likely to smoke compared to the general population. </a:t>
            </a:r>
          </a:p>
          <a:p>
            <a:endParaRPr lang="en-GB">
              <a:latin typeface="Ubuntu" panose="020B0504030602030204" pitchFamily="34" charset="0"/>
            </a:endParaRPr>
          </a:p>
          <a:p>
            <a:r>
              <a:rPr lang="en-GB">
                <a:latin typeface="Ubuntu"/>
              </a:rPr>
              <a:t>Nicotine dependence can worsen anxiety, depression and stress symptoms over time. It can also interfere with medications for mental health by changing how the body processes them.</a:t>
            </a:r>
          </a:p>
          <a:p>
            <a:endParaRPr lang="en-GB">
              <a:latin typeface="Ubuntu" panose="020B0504030602030204" pitchFamily="34" charset="0"/>
            </a:endParaRPr>
          </a:p>
          <a:p>
            <a:r>
              <a:rPr lang="en-GB">
                <a:latin typeface="Ubuntu"/>
              </a:rPr>
              <a:t>Quitting smoking benefits both physical and mental health, even for those with long-term conditions.</a:t>
            </a:r>
            <a:endParaRPr lang="en-GB">
              <a:latin typeface="Ubuntu" panose="020B0504030602030204" pitchFamily="34" charset="0"/>
            </a:endParaRPr>
          </a:p>
        </p:txBody>
      </p:sp>
      <p:pic>
        <p:nvPicPr>
          <p:cNvPr id="2050" name="Picture 2" descr="Quit Smoking Word Cloud Background Health Stock Photo 416986480 |  Shutterstock">
            <a:extLst>
              <a:ext uri="{FF2B5EF4-FFF2-40B4-BE49-F238E27FC236}">
                <a16:creationId xmlns:a16="http://schemas.microsoft.com/office/drawing/2014/main" id="{1335EE6A-B318-7C98-43BF-61FA5642BB9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-845" b="6038"/>
          <a:stretch/>
        </p:blipFill>
        <p:spPr bwMode="auto">
          <a:xfrm>
            <a:off x="6966857" y="1384328"/>
            <a:ext cx="4713515" cy="4684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57743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2BE046-6826-7745-6183-CC0F4F444E6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84696" y="778148"/>
            <a:ext cx="4432300" cy="669925"/>
          </a:xfrm>
        </p:spPr>
        <p:txBody>
          <a:bodyPr>
            <a:normAutofit fontScale="85000" lnSpcReduction="10000"/>
          </a:bodyPr>
          <a:lstStyle/>
          <a:p>
            <a:r>
              <a:rPr lang="en-GB"/>
              <a:t>The Myth of Stress Relief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80E4243-922E-7E1F-85B2-7F5976C614CB}"/>
              </a:ext>
            </a:extLst>
          </p:cNvPr>
          <p:cNvSpPr txBox="1"/>
          <p:nvPr/>
        </p:nvSpPr>
        <p:spPr>
          <a:xfrm>
            <a:off x="483003" y="1602681"/>
            <a:ext cx="7554685" cy="36933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GB" dirty="0">
                <a:latin typeface="Ubuntu"/>
              </a:rPr>
              <a:t>Many people believe smoking helps them relax - but this is a </a:t>
            </a:r>
            <a:r>
              <a:rPr lang="en-GB" b="1" dirty="0">
                <a:latin typeface="Ubuntu"/>
              </a:rPr>
              <a:t>myth</a:t>
            </a:r>
            <a:r>
              <a:rPr lang="en-GB" dirty="0">
                <a:latin typeface="Ubuntu"/>
              </a:rPr>
              <a:t>.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ED42DE31-3B81-A790-6344-42ABEEC20F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4213400"/>
              </p:ext>
            </p:extLst>
          </p:nvPr>
        </p:nvGraphicFramePr>
        <p:xfrm>
          <a:off x="569826" y="2472211"/>
          <a:ext cx="9850516" cy="24823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4294">
                  <a:extLst>
                    <a:ext uri="{9D8B030D-6E8A-4147-A177-3AD203B41FA5}">
                      <a16:colId xmlns:a16="http://schemas.microsoft.com/office/drawing/2014/main" val="2445903299"/>
                    </a:ext>
                  </a:extLst>
                </a:gridCol>
                <a:gridCol w="4926222">
                  <a:extLst>
                    <a:ext uri="{9D8B030D-6E8A-4147-A177-3AD203B41FA5}">
                      <a16:colId xmlns:a16="http://schemas.microsoft.com/office/drawing/2014/main" val="1677791034"/>
                    </a:ext>
                  </a:extLst>
                </a:gridCol>
              </a:tblGrid>
              <a:tr h="470691">
                <a:tc>
                  <a:txBody>
                    <a:bodyPr/>
                    <a:lstStyle/>
                    <a:p>
                      <a:r>
                        <a:rPr lang="en-GB">
                          <a:latin typeface="Ubuntu"/>
                        </a:rPr>
                        <a:t>What Really Happens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>
                          <a:latin typeface="Ubuntu"/>
                        </a:rPr>
                        <a:t>True Stress relief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7418653"/>
                  </a:ext>
                </a:extLst>
              </a:tr>
              <a:tr h="1920749"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GB">
                          <a:latin typeface="Ubuntu"/>
                        </a:rPr>
                        <a:t>Smoking briefly eases withdrawal symptoms, creating a false sense of calm.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GB" dirty="0">
                          <a:latin typeface="Ubuntu"/>
                        </a:rPr>
                        <a:t>Nicotine actually increases cortisol, the body’s stress hormone.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GB">
                          <a:latin typeface="Ubuntu"/>
                        </a:rPr>
                        <a:t>Heart rate and blood pressure rise, mimicking stress rather than relieving it.</a:t>
                      </a:r>
                    </a:p>
                    <a:p>
                      <a:endParaRPr lang="en-GB">
                        <a:latin typeface="Ubuntu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GB">
                          <a:latin typeface="Ubuntu"/>
                        </a:rPr>
                        <a:t>Deep breathing or mindfulness.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GB">
                          <a:latin typeface="Ubuntu"/>
                        </a:rPr>
                        <a:t>Talking with supportive people.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GB">
                          <a:latin typeface="Ubuntu"/>
                        </a:rPr>
                        <a:t>Physical activity or relaxation exercises.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GB">
                          <a:latin typeface="Ubuntu"/>
                        </a:rPr>
                        <a:t>Quitting allows the body to regulate stress naturally again.</a:t>
                      </a:r>
                    </a:p>
                    <a:p>
                      <a:endParaRPr lang="en-GB">
                        <a:latin typeface="Ubuntu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23784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997946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858F77-4C28-CA3E-BCDE-95951919D9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3BA055-8882-F530-8F68-3034663A062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74251" y="919260"/>
            <a:ext cx="4432300" cy="669925"/>
          </a:xfrm>
        </p:spPr>
        <p:txBody>
          <a:bodyPr>
            <a:normAutofit fontScale="85000" lnSpcReduction="20000"/>
          </a:bodyPr>
          <a:lstStyle/>
          <a:p>
            <a:r>
              <a:rPr lang="en-GB"/>
              <a:t>Nicotine and Specific Mental Health Conditions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195252D1-AA38-3337-85FC-3592E02AD1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7027614"/>
              </p:ext>
            </p:extLst>
          </p:nvPr>
        </p:nvGraphicFramePr>
        <p:xfrm>
          <a:off x="174251" y="1728216"/>
          <a:ext cx="11566645" cy="42763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1385">
                  <a:extLst>
                    <a:ext uri="{9D8B030D-6E8A-4147-A177-3AD203B41FA5}">
                      <a16:colId xmlns:a16="http://schemas.microsoft.com/office/drawing/2014/main" val="2445903299"/>
                    </a:ext>
                  </a:extLst>
                </a:gridCol>
                <a:gridCol w="3872630">
                  <a:extLst>
                    <a:ext uri="{9D8B030D-6E8A-4147-A177-3AD203B41FA5}">
                      <a16:colId xmlns:a16="http://schemas.microsoft.com/office/drawing/2014/main" val="1677791034"/>
                    </a:ext>
                  </a:extLst>
                </a:gridCol>
                <a:gridCol w="3872630">
                  <a:extLst>
                    <a:ext uri="{9D8B030D-6E8A-4147-A177-3AD203B41FA5}">
                      <a16:colId xmlns:a16="http://schemas.microsoft.com/office/drawing/2014/main" val="136266385"/>
                    </a:ext>
                  </a:extLst>
                </a:gridCol>
              </a:tblGrid>
              <a:tr h="329343">
                <a:tc>
                  <a:txBody>
                    <a:bodyPr/>
                    <a:lstStyle/>
                    <a:p>
                      <a:r>
                        <a:rPr lang="en-GB">
                          <a:latin typeface="Ubuntu"/>
                        </a:rPr>
                        <a:t>Mental Health Condition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>
                          <a:latin typeface="Ubuntu"/>
                        </a:rPr>
                        <a:t>Impact of Nicotine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>
                          <a:latin typeface="Ubuntu"/>
                        </a:rPr>
                        <a:t>Benefits After Quitting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7418653"/>
                  </a:ext>
                </a:extLst>
              </a:tr>
              <a:tr h="977656">
                <a:tc>
                  <a:txBody>
                    <a:bodyPr/>
                    <a:lstStyle/>
                    <a:p>
                      <a:r>
                        <a:rPr lang="en-GB">
                          <a:latin typeface="Ubuntu"/>
                        </a:rPr>
                        <a:t>Anxiety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>
                          <a:latin typeface="Ubuntu"/>
                        </a:rPr>
                        <a:t>Increases adrenaline and tension, causing jitteriness.</a:t>
                      </a:r>
                    </a:p>
                    <a:p>
                      <a:endParaRPr lang="en-GB">
                        <a:latin typeface="Ubuntu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>
                          <a:latin typeface="Ubuntu"/>
                        </a:rPr>
                        <a:t>Reduced anxiety levels and calmer mood.</a:t>
                      </a:r>
                    </a:p>
                    <a:p>
                      <a:endParaRPr lang="en-GB">
                        <a:latin typeface="Ubuntu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2378478"/>
                  </a:ext>
                </a:extLst>
              </a:tr>
              <a:tr h="977656">
                <a:tc>
                  <a:txBody>
                    <a:bodyPr/>
                    <a:lstStyle/>
                    <a:p>
                      <a:r>
                        <a:rPr lang="en-GB">
                          <a:latin typeface="Ubuntu"/>
                        </a:rPr>
                        <a:t>Depression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>
                          <a:latin typeface="Ubuntu"/>
                        </a:rPr>
                        <a:t>Disrupts dopamine and emotional stability.</a:t>
                      </a:r>
                    </a:p>
                    <a:p>
                      <a:endParaRPr lang="en-GB">
                        <a:latin typeface="Ubuntu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>
                          <a:latin typeface="Ubuntu"/>
                        </a:rPr>
                        <a:t>Improved mood and motivation.</a:t>
                      </a:r>
                    </a:p>
                    <a:p>
                      <a:endParaRPr lang="en-GB">
                        <a:latin typeface="Ubuntu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6977435"/>
                  </a:ext>
                </a:extLst>
              </a:tr>
              <a:tr h="977656">
                <a:tc>
                  <a:txBody>
                    <a:bodyPr/>
                    <a:lstStyle/>
                    <a:p>
                      <a:r>
                        <a:rPr lang="en-GB">
                          <a:latin typeface="Ubuntu"/>
                        </a:rPr>
                        <a:t>ADHD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>
                          <a:latin typeface="Ubuntu"/>
                        </a:rPr>
                        <a:t>Temporary focus boost followed by distraction and irritability.</a:t>
                      </a:r>
                    </a:p>
                    <a:p>
                      <a:endParaRPr lang="en-GB">
                        <a:latin typeface="Ubuntu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>
                          <a:latin typeface="Ubuntu"/>
                        </a:rPr>
                        <a:t>Steadier attention and energy.</a:t>
                      </a:r>
                    </a:p>
                    <a:p>
                      <a:endParaRPr lang="en-GB">
                        <a:latin typeface="Ubuntu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1073305"/>
                  </a:ext>
                </a:extLst>
              </a:tr>
              <a:tr h="977656">
                <a:tc>
                  <a:txBody>
                    <a:bodyPr/>
                    <a:lstStyle/>
                    <a:p>
                      <a:r>
                        <a:rPr lang="en-GB">
                          <a:latin typeface="Ubuntu"/>
                        </a:rPr>
                        <a:t>Schizophrenia/Bipolar Disorder</a:t>
                      </a:r>
                    </a:p>
                    <a:p>
                      <a:endParaRPr lang="en-GB">
                        <a:latin typeface="Ubuntu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>
                          <a:latin typeface="Ubuntu"/>
                        </a:rPr>
                        <a:t>May interfere with medications and mood regulation.</a:t>
                      </a:r>
                    </a:p>
                    <a:p>
                      <a:endParaRPr lang="en-GB">
                        <a:latin typeface="Ubuntu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>
                          <a:latin typeface="Ubuntu"/>
                        </a:rPr>
                        <a:t>Better treatment balance and overall well-being.</a:t>
                      </a:r>
                    </a:p>
                    <a:p>
                      <a:endParaRPr lang="en-GB">
                        <a:latin typeface="Ubuntu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15154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627006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F4E7BB-8F14-A622-F3E6-C83DA0ECA0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4B6D70-34AC-C530-E2AD-E86792A6B0B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1454" y="1038836"/>
            <a:ext cx="5662516" cy="669925"/>
          </a:xfrm>
        </p:spPr>
        <p:txBody>
          <a:bodyPr>
            <a:normAutofit fontScale="85000" lnSpcReduction="20000"/>
          </a:bodyPr>
          <a:lstStyle/>
          <a:p>
            <a:r>
              <a:rPr lang="en-GB"/>
              <a:t>Benefits of Quitting for Emotional Well-Being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F42B694-60BB-2C91-CB6A-E463835092FC}"/>
              </a:ext>
            </a:extLst>
          </p:cNvPr>
          <p:cNvSpPr txBox="1"/>
          <p:nvPr/>
        </p:nvSpPr>
        <p:spPr>
          <a:xfrm>
            <a:off x="555144" y="1717064"/>
            <a:ext cx="8111599" cy="286232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GB">
                <a:latin typeface="Ubuntu"/>
              </a:rPr>
              <a:t>Stopping nicotine use restores the brain’s natural balance.</a:t>
            </a:r>
            <a:br>
              <a:rPr lang="en-GB">
                <a:latin typeface="Ubuntu" panose="020B0504030602030204" pitchFamily="34" charset="0"/>
              </a:rPr>
            </a:br>
            <a:endParaRPr lang="en-GB">
              <a:latin typeface="Ubuntu"/>
            </a:endParaRPr>
          </a:p>
          <a:p>
            <a:pPr>
              <a:buNone/>
            </a:pPr>
            <a:r>
              <a:rPr lang="en-GB" b="1">
                <a:latin typeface="Ubuntu"/>
              </a:rPr>
              <a:t>After quitting:</a:t>
            </a:r>
            <a:endParaRPr lang="en-GB">
              <a:latin typeface="Ubuntu"/>
            </a:endParaRPr>
          </a:p>
          <a:p>
            <a:pPr>
              <a:buNone/>
            </a:pPr>
            <a:endParaRPr lang="en-GB">
              <a:latin typeface="Ubuntu" panose="020B0504030602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>
                <a:latin typeface="Ubuntu" panose="020B0504030602030204" pitchFamily="34" charset="0"/>
              </a:rPr>
              <a:t>Mood becomes more stable and positive.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>
                <a:latin typeface="Ubuntu" panose="020B0504030602030204" pitchFamily="34" charset="0"/>
              </a:rPr>
              <a:t>Stress levels decrease over time.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>
                <a:latin typeface="Ubuntu" panose="020B0504030602030204" pitchFamily="34" charset="0"/>
              </a:rPr>
              <a:t>Sleep and concentration improve.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>
                <a:latin typeface="Ubuntu" panose="020B0504030602030204" pitchFamily="34" charset="0"/>
              </a:rPr>
              <a:t>Energy and confidence increase.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>
                <a:latin typeface="Ubuntu" panose="020B0504030602030204" pitchFamily="34" charset="0"/>
              </a:rPr>
              <a:t>People report greater self-control and satisfaction.</a:t>
            </a:r>
          </a:p>
          <a:p>
            <a:endParaRPr lang="en-GB">
              <a:latin typeface="Ubuntu" panose="020B0504030602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0BC7891-2ACE-0CA1-ADD4-D6633FE1887D}"/>
              </a:ext>
            </a:extLst>
          </p:cNvPr>
          <p:cNvSpPr txBox="1"/>
          <p:nvPr/>
        </p:nvSpPr>
        <p:spPr>
          <a:xfrm>
            <a:off x="611588" y="4420790"/>
            <a:ext cx="80454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>
                <a:latin typeface="Ubuntu" panose="020B0504030602030204" pitchFamily="34" charset="0"/>
              </a:rPr>
              <a:t>Research shows people who quit smoking experience lower anxiety and depression and better quality of life than those who continue.</a:t>
            </a:r>
          </a:p>
        </p:txBody>
      </p:sp>
    </p:spTree>
    <p:extLst>
      <p:ext uri="{BB962C8B-B14F-4D97-AF65-F5344CB8AC3E}">
        <p14:creationId xmlns:p14="http://schemas.microsoft.com/office/powerpoint/2010/main" val="27335763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683059-11D6-32C0-8592-DBFAB38255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BAE3D4-7928-B169-FD7B-EEF4BF36B8C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63805" y="1292356"/>
            <a:ext cx="6988628" cy="669925"/>
          </a:xfrm>
        </p:spPr>
        <p:txBody>
          <a:bodyPr>
            <a:normAutofit fontScale="85000" lnSpcReduction="20000"/>
          </a:bodyPr>
          <a:lstStyle/>
          <a:p>
            <a:r>
              <a:rPr lang="en-GB"/>
              <a:t>Quitting Support for Mental and Emotional Health (Wales)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282BBAC-80AB-88BC-4C7E-444F7CE3BF8A}"/>
              </a:ext>
            </a:extLst>
          </p:cNvPr>
          <p:cNvSpPr txBox="1"/>
          <p:nvPr/>
        </p:nvSpPr>
        <p:spPr>
          <a:xfrm>
            <a:off x="451663" y="2356892"/>
            <a:ext cx="4789714" cy="258532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GB" b="1">
                <a:latin typeface="Ubuntu"/>
              </a:rPr>
              <a:t>Help Me Quit Wales</a:t>
            </a:r>
            <a:r>
              <a:rPr lang="en-GB">
                <a:latin typeface="Ubuntu"/>
              </a:rPr>
              <a:t> — Free NHS service offering expert, professional help: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>
                <a:latin typeface="Ubuntu"/>
              </a:rPr>
              <a:t>One-to-one or group sessions (in person, on the phone or online).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>
                <a:latin typeface="Ubuntu" panose="020B0504030602030204" pitchFamily="34" charset="0"/>
              </a:rPr>
              <a:t>Free nicotine replacement therapies and medications.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dirty="0">
                <a:latin typeface="Ubuntu"/>
              </a:rPr>
              <a:t>Bilingual support in English and Welsh.</a:t>
            </a:r>
            <a:br>
              <a:rPr lang="en-GB" dirty="0">
                <a:latin typeface="Ubuntu" panose="020B0504030602030204" pitchFamily="34" charset="0"/>
              </a:rPr>
            </a:br>
            <a:r>
              <a:rPr lang="en-GB" b="1" dirty="0">
                <a:latin typeface="Ubuntu"/>
              </a:rPr>
              <a:t>0800 085 2219</a:t>
            </a:r>
            <a:r>
              <a:rPr lang="en-GB" dirty="0">
                <a:latin typeface="Ubuntu"/>
              </a:rPr>
              <a:t> or text </a:t>
            </a:r>
            <a:r>
              <a:rPr lang="en-GB" b="1" dirty="0">
                <a:latin typeface="Ubuntu"/>
              </a:rPr>
              <a:t>“HMQ”</a:t>
            </a:r>
            <a:r>
              <a:rPr lang="en-GB" dirty="0">
                <a:latin typeface="Ubuntu"/>
              </a:rPr>
              <a:t> to </a:t>
            </a:r>
            <a:r>
              <a:rPr lang="en-GB" b="1" dirty="0">
                <a:latin typeface="Ubuntu"/>
              </a:rPr>
              <a:t>80818</a:t>
            </a:r>
            <a:br>
              <a:rPr lang="en-GB" dirty="0">
                <a:latin typeface="Ubuntu" panose="020B0504030602030204" pitchFamily="34" charset="0"/>
              </a:rPr>
            </a:br>
            <a:r>
              <a:rPr lang="en-GB" dirty="0" err="1">
                <a:latin typeface="Ubuntu"/>
                <a:hlinkClick r:id="rId2"/>
              </a:rPr>
              <a:t>helpmequit.wales</a:t>
            </a:r>
            <a:endParaRPr lang="en-GB" dirty="0" err="1">
              <a:latin typeface="Ubuntu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C62FCC6-0409-6F25-8A43-1504860D2367}"/>
              </a:ext>
            </a:extLst>
          </p:cNvPr>
          <p:cNvSpPr txBox="1"/>
          <p:nvPr/>
        </p:nvSpPr>
        <p:spPr>
          <a:xfrm>
            <a:off x="5713937" y="2356891"/>
            <a:ext cx="5586476" cy="286232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</a:rPr>
              <a:t>Additional</a:t>
            </a:r>
            <a:r>
              <a:rPr lang="en-GB" b="1">
                <a:solidFill>
                  <a:prstClr val="black"/>
                </a:solidFill>
                <a:latin typeface="Ubuntu"/>
              </a:rPr>
              <a:t> Support</a:t>
            </a: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</a:rPr>
              <a:t>:</a:t>
            </a: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buntu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</a:rPr>
              <a:t>Mind Cymru: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</a:rPr>
              <a:t> information on mental </a:t>
            </a:r>
            <a:r>
              <a:rPr lang="en-GB">
                <a:solidFill>
                  <a:prstClr val="black"/>
                </a:solidFill>
                <a:latin typeface="Ubuntu"/>
              </a:rPr>
              <a:t>well-being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</a:rPr>
              <a:t> and smoking.</a:t>
            </a:r>
            <a:endParaRPr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buntu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 panose="020B0504030602030204" pitchFamily="34" charset="0"/>
              </a:rPr>
              <a:t>NHS 111 Wales: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 panose="020B0504030602030204" pitchFamily="34" charset="0"/>
              </a:rPr>
              <a:t> advice on coping strategies and local services.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 panose="020B0504030602030204" pitchFamily="34" charset="0"/>
              </a:rPr>
              <a:t>GPs and community pharmacies:</a:t>
            </a: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 panose="020B0504030602030204" pitchFamily="34" charset="0"/>
              </a:rPr>
              <a:t> medical support for quitting safely.</a:t>
            </a: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endParaRPr lang="en-GB" dirty="0">
              <a:solidFill>
                <a:prstClr val="black"/>
              </a:solidFill>
              <a:latin typeface="Ubuntu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buntu"/>
              </a:rPr>
              <a:t>Quitting support works best when emotional health is supported at the same time</a:t>
            </a:r>
            <a:r>
              <a:rPr lang="en-GB">
                <a:solidFill>
                  <a:prstClr val="black"/>
                </a:solidFill>
                <a:latin typeface="Ubuntu"/>
              </a:rPr>
              <a:t>.</a:t>
            </a:r>
            <a:endParaRPr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buntu" panose="020B0504030602030204" pitchFamily="34" charset="0"/>
            </a:endParaRPr>
          </a:p>
        </p:txBody>
      </p:sp>
      <p:pic>
        <p:nvPicPr>
          <p:cNvPr id="4" name="Picture 3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97AE9AFC-9FCB-7A91-BD58-560A3ADC5B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1398" y="349196"/>
            <a:ext cx="1726930" cy="1897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695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369868-4DCA-8D82-8C72-BCC88FB2F6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0EE4E8-C097-E175-FCDB-A9442C51E5F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29657" y="1038356"/>
            <a:ext cx="5822110" cy="669925"/>
          </a:xfrm>
        </p:spPr>
        <p:txBody>
          <a:bodyPr>
            <a:normAutofit fontScale="85000" lnSpcReduction="20000"/>
          </a:bodyPr>
          <a:lstStyle/>
          <a:p>
            <a:r>
              <a:rPr lang="en-GB"/>
              <a:t>Building Positive Emotional Health After Quitting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B04AC40-62F3-0812-A910-3058E9FA2B7C}"/>
              </a:ext>
            </a:extLst>
          </p:cNvPr>
          <p:cNvSpPr txBox="1"/>
          <p:nvPr/>
        </p:nvSpPr>
        <p:spPr>
          <a:xfrm>
            <a:off x="494748" y="1892890"/>
            <a:ext cx="6988629" cy="397031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buNone/>
            </a:pPr>
            <a:r>
              <a:rPr lang="en-GB">
                <a:latin typeface="Ubuntu"/>
              </a:rPr>
              <a:t>Quitting can feel challenging at first, but emotional well-being improves with new routines.</a:t>
            </a:r>
            <a:br>
              <a:rPr lang="en-GB" dirty="0">
                <a:latin typeface="Ubuntu" panose="020B0504030602030204" pitchFamily="34" charset="0"/>
              </a:rPr>
            </a:br>
            <a:endParaRPr lang="en-GB">
              <a:latin typeface="Ubuntu" panose="020B0504030602030204" pitchFamily="34" charset="0"/>
            </a:endParaRPr>
          </a:p>
          <a:p>
            <a:pPr>
              <a:buNone/>
            </a:pPr>
            <a:r>
              <a:rPr lang="en-GB">
                <a:latin typeface="Ubuntu" panose="020B0504030602030204" pitchFamily="34" charset="0"/>
              </a:rPr>
              <a:t>Helpful strategies include: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b="1">
                <a:latin typeface="Ubuntu" panose="020B0504030602030204" pitchFamily="34" charset="0"/>
              </a:rPr>
              <a:t>Physical activity:</a:t>
            </a:r>
            <a:r>
              <a:rPr lang="en-GB">
                <a:latin typeface="Ubuntu" panose="020B0504030602030204" pitchFamily="34" charset="0"/>
              </a:rPr>
              <a:t> reduces stress hormones and releases endorphins.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b="1" dirty="0">
                <a:latin typeface="Ubuntu"/>
              </a:rPr>
              <a:t>Relaxation:</a:t>
            </a:r>
            <a:r>
              <a:rPr lang="en-GB" dirty="0">
                <a:latin typeface="Ubuntu"/>
              </a:rPr>
              <a:t> practice deep breathing, mindfulness or gentle stretching.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b="1" dirty="0">
                <a:latin typeface="Ubuntu"/>
              </a:rPr>
              <a:t>Healthy distractions:</a:t>
            </a:r>
            <a:r>
              <a:rPr lang="en-GB" dirty="0">
                <a:latin typeface="Ubuntu"/>
              </a:rPr>
              <a:t> creative activities, reading, music or time outdoors.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b="1">
                <a:latin typeface="Ubuntu"/>
              </a:rPr>
              <a:t>Support networks:</a:t>
            </a:r>
            <a:r>
              <a:rPr lang="en-GB">
                <a:latin typeface="Ubuntu"/>
              </a:rPr>
              <a:t> friends, family or quit groups for encouragement.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b="1">
                <a:latin typeface="Ubuntu" panose="020B0504030602030204" pitchFamily="34" charset="0"/>
              </a:rPr>
              <a:t>Celebrate progress:</a:t>
            </a:r>
            <a:r>
              <a:rPr lang="en-GB">
                <a:latin typeface="Ubuntu" panose="020B0504030602030204" pitchFamily="34" charset="0"/>
              </a:rPr>
              <a:t> reward milestones to stay motivated.</a:t>
            </a:r>
          </a:p>
          <a:p>
            <a:endParaRPr lang="en-GB">
              <a:latin typeface="Ubuntu" panose="020B0504030602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E2A538-EF60-EFF7-577D-B3CC45768F1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05" r="310" b="14019"/>
          <a:stretch>
            <a:fillRect/>
          </a:stretch>
        </p:blipFill>
        <p:spPr>
          <a:xfrm>
            <a:off x="7463721" y="2313252"/>
            <a:ext cx="3768963" cy="329047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CF194E4-DDCE-6F02-2012-1FDECA2D5FDD}"/>
              </a:ext>
            </a:extLst>
          </p:cNvPr>
          <p:cNvSpPr txBox="1"/>
          <p:nvPr/>
        </p:nvSpPr>
        <p:spPr>
          <a:xfrm>
            <a:off x="774916" y="5753746"/>
            <a:ext cx="8704881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rtl="0"/>
            <a:r>
              <a:rPr lang="en-GB"/>
              <a:t>​</a:t>
            </a:r>
            <a:endParaRPr lang="en-US">
              <a:latin typeface="Ubuntu"/>
              <a:ea typeface="Calibri" panose="020F0502020204030204"/>
              <a:cs typeface="Calibri" panose="020F0502020204030204"/>
            </a:endParaRPr>
          </a:p>
          <a:p>
            <a:pPr algn="ctr"/>
            <a:endParaRPr lang="en-US">
              <a:ea typeface="Calibri" panose="020F0502020204030204"/>
              <a:cs typeface="Calibri" panose="020F0502020204030204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A2E46B6-0E1E-831D-C679-51D6E5C8459B}"/>
              </a:ext>
            </a:extLst>
          </p:cNvPr>
          <p:cNvSpPr txBox="1"/>
          <p:nvPr/>
        </p:nvSpPr>
        <p:spPr>
          <a:xfrm>
            <a:off x="426204" y="5753746"/>
            <a:ext cx="8188270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rtl="0"/>
            <a:r>
              <a:rPr lang="en-GB" sz="1800" baseline="0">
                <a:latin typeface="Calibri"/>
                <a:ea typeface="Segoe UI"/>
                <a:cs typeface="Segoe UI"/>
              </a:rPr>
              <a:t>"</a:t>
            </a:r>
            <a:r>
              <a:rPr lang="en-US" sz="1800">
                <a:latin typeface="Calibri"/>
                <a:ea typeface="Segoe UI"/>
                <a:cs typeface="Segoe UI"/>
              </a:rPr>
              <a:t>​</a:t>
            </a:r>
            <a:r>
              <a:rPr lang="en-GB" sz="1800">
                <a:latin typeface="Ubuntu"/>
                <a:ea typeface="Segoe UI"/>
                <a:cs typeface="Segoe UI"/>
              </a:rPr>
              <a:t>Each smoke-free day strengthens confidence and emotional balance."</a:t>
            </a:r>
            <a:endParaRPr lang="en-US"/>
          </a:p>
          <a:p>
            <a:endParaRPr lang="en-US"/>
          </a:p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8957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D7E22C-6153-2028-DB55-ABC967965E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11C7FE-4815-0819-EAE2-74BB18AD2F6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92027" y="1243975"/>
            <a:ext cx="6988628" cy="669925"/>
          </a:xfrm>
        </p:spPr>
        <p:txBody>
          <a:bodyPr>
            <a:normAutofit fontScale="92500"/>
          </a:bodyPr>
          <a:lstStyle/>
          <a:p>
            <a:r>
              <a:rPr lang="en-GB"/>
              <a:t>Communities and Mental Well-Being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11A329E-0B90-E2DF-75DB-BDA9ECD2377D}"/>
              </a:ext>
            </a:extLst>
          </p:cNvPr>
          <p:cNvSpPr txBox="1"/>
          <p:nvPr/>
        </p:nvSpPr>
        <p:spPr>
          <a:xfrm>
            <a:off x="392320" y="2177242"/>
            <a:ext cx="8294480" cy="397031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GB">
                <a:latin typeface="Ubuntu"/>
              </a:rPr>
              <a:t>Communities across Wales promote smoke-free spaces to protect everyone's well-being, the Welsh Government currently has the ambition of a smoke-free Wales by 2030, as part of this they have brought in smoke free legislation in places such </a:t>
            </a:r>
            <a:r>
              <a:rPr lang="en-GB" dirty="0">
                <a:latin typeface="Ubuntu"/>
              </a:rPr>
              <a:t>as:</a:t>
            </a:r>
            <a:endParaRPr lang="en-GB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>
                <a:latin typeface="Ubuntu"/>
              </a:rPr>
              <a:t>Parks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>
                <a:latin typeface="Ubuntu"/>
              </a:rPr>
              <a:t>Playgrounds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>
                <a:latin typeface="Ubuntu"/>
              </a:rPr>
              <a:t>Schools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>
                <a:latin typeface="Ubuntu"/>
              </a:rPr>
              <a:t>Hospital grounds</a:t>
            </a:r>
            <a:endParaRPr lang="en-GB" dirty="0">
              <a:latin typeface="Ubuntu"/>
            </a:endParaRPr>
          </a:p>
          <a:p>
            <a:pPr>
              <a:buNone/>
            </a:pPr>
            <a:endParaRPr lang="en-GB">
              <a:latin typeface="Ubuntu" panose="020B0504030602030204" pitchFamily="34" charset="0"/>
            </a:endParaRPr>
          </a:p>
          <a:p>
            <a:pPr>
              <a:buNone/>
            </a:pPr>
            <a:r>
              <a:rPr lang="en-GB">
                <a:latin typeface="Ubuntu"/>
              </a:rPr>
              <a:t>Creating smoke-free environments helps change social norms, reduces triggers, and encourages positive mental and physical health. Collective action makes quitting easier and reinforces the message that well-being is a shared goal.</a:t>
            </a:r>
          </a:p>
          <a:p>
            <a:endParaRPr lang="en-GB" dirty="0">
              <a:latin typeface="Ubuntu"/>
            </a:endParaRPr>
          </a:p>
        </p:txBody>
      </p:sp>
    </p:spTree>
    <p:extLst>
      <p:ext uri="{BB962C8B-B14F-4D97-AF65-F5344CB8AC3E}">
        <p14:creationId xmlns:p14="http://schemas.microsoft.com/office/powerpoint/2010/main" val="8761930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8B1F218-F71A-CC2A-46E7-E299CFB80F7B}"/>
              </a:ext>
            </a:extLst>
          </p:cNvPr>
          <p:cNvSpPr txBox="1"/>
          <p:nvPr/>
        </p:nvSpPr>
        <p:spPr>
          <a:xfrm>
            <a:off x="431497" y="1256814"/>
            <a:ext cx="9265556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b="1">
                <a:solidFill>
                  <a:schemeClr val="accent1"/>
                </a:solidFill>
                <a:latin typeface="Ubuntu"/>
              </a:rPr>
              <a:t>Summary</a:t>
            </a:r>
            <a:r>
              <a:rPr lang="en-US" sz="2800" b="1">
                <a:solidFill>
                  <a:srgbClr val="15518B"/>
                </a:solidFill>
                <a:latin typeface="Ubuntu"/>
              </a:rPr>
              <a:t> </a:t>
            </a:r>
            <a:endParaRPr lang="en-US" sz="2800">
              <a:ea typeface="Calibri"/>
              <a:cs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9D25B47-B6D7-BC63-B0FA-B552F1454745}"/>
              </a:ext>
            </a:extLst>
          </p:cNvPr>
          <p:cNvSpPr txBox="1"/>
          <p:nvPr/>
        </p:nvSpPr>
        <p:spPr>
          <a:xfrm>
            <a:off x="427917" y="1897624"/>
            <a:ext cx="7714858" cy="369331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dirty="0">
                <a:latin typeface="Ubuntu"/>
              </a:rPr>
              <a:t>Tobacco and nicotine affect brain chemistry, mood and emotions.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dirty="0">
                <a:latin typeface="Ubuntu"/>
              </a:rPr>
              <a:t>Dependence creates a cycle of stress and relief that feels calming but maintains addiction.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dirty="0">
                <a:latin typeface="Ubuntu"/>
              </a:rPr>
              <a:t>Smoking and vaping are linked to higher anxiety, depression and irritability.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dirty="0">
                <a:latin typeface="Ubuntu"/>
              </a:rPr>
              <a:t>Quitting improves mental health, emotional stability and quality of life.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dirty="0">
                <a:latin typeface="Ubuntu"/>
              </a:rPr>
              <a:t>Support in Wales - such as </a:t>
            </a:r>
            <a:r>
              <a:rPr lang="en-GB" b="1" dirty="0">
                <a:latin typeface="Ubuntu"/>
              </a:rPr>
              <a:t>Help Me Quit</a:t>
            </a:r>
            <a:r>
              <a:rPr lang="en-GB" dirty="0">
                <a:latin typeface="Ubuntu"/>
              </a:rPr>
              <a:t> and </a:t>
            </a:r>
            <a:r>
              <a:rPr lang="en-GB" b="1" dirty="0">
                <a:latin typeface="Ubuntu"/>
              </a:rPr>
              <a:t>Mind Cymru</a:t>
            </a:r>
            <a:r>
              <a:rPr lang="en-GB" dirty="0">
                <a:latin typeface="Ubuntu"/>
              </a:rPr>
              <a:t> - makes quitting safer, easier and more effective.</a:t>
            </a:r>
          </a:p>
          <a:p>
            <a:endParaRPr lang="en-GB" b="1">
              <a:latin typeface="Ubuntu"/>
            </a:endParaRPr>
          </a:p>
          <a:p>
            <a:r>
              <a:rPr lang="en-GB" b="1" dirty="0">
                <a:latin typeface="Ubuntu"/>
              </a:rPr>
              <a:t>Remember:</a:t>
            </a:r>
            <a:br>
              <a:rPr lang="en-GB" dirty="0">
                <a:latin typeface="Ubuntu"/>
              </a:rPr>
            </a:br>
            <a:r>
              <a:rPr lang="en-GB" dirty="0">
                <a:latin typeface="Ubuntu"/>
              </a:rPr>
              <a:t>Every step towards quitting is a step towards better mental and emotional well-being.</a:t>
            </a:r>
          </a:p>
        </p:txBody>
      </p:sp>
    </p:spTree>
    <p:extLst>
      <p:ext uri="{BB962C8B-B14F-4D97-AF65-F5344CB8AC3E}">
        <p14:creationId xmlns:p14="http://schemas.microsoft.com/office/powerpoint/2010/main" val="42830535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E4E7046-484D-4B2C-D451-804C8132165C}"/>
              </a:ext>
            </a:extLst>
          </p:cNvPr>
          <p:cNvSpPr txBox="1"/>
          <p:nvPr/>
        </p:nvSpPr>
        <p:spPr>
          <a:xfrm>
            <a:off x="287062" y="1136907"/>
            <a:ext cx="3695700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b="1">
                <a:solidFill>
                  <a:schemeClr val="accent1"/>
                </a:solidFill>
                <a:latin typeface="Ubuntu"/>
              </a:rPr>
              <a:t>References</a:t>
            </a:r>
            <a:r>
              <a:rPr lang="en-US" sz="2800" b="1">
                <a:solidFill>
                  <a:srgbClr val="15518B"/>
                </a:solidFill>
                <a:latin typeface="Ubuntu"/>
              </a:rPr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71E3A57-86BA-85EC-9B2C-E92836920D7E}"/>
              </a:ext>
            </a:extLst>
          </p:cNvPr>
          <p:cNvSpPr txBox="1"/>
          <p:nvPr/>
        </p:nvSpPr>
        <p:spPr>
          <a:xfrm>
            <a:off x="413085" y="2267952"/>
            <a:ext cx="9190120" cy="5539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>
              <a:solidFill>
                <a:srgbClr val="0070C0"/>
              </a:solidFill>
              <a:latin typeface="Ubuntu"/>
              <a:ea typeface="Calibri"/>
              <a:cs typeface="Calibri"/>
            </a:endParaRPr>
          </a:p>
          <a:p>
            <a:endParaRPr lang="en-US" sz="1200" u="sng">
              <a:solidFill>
                <a:srgbClr val="0070C0"/>
              </a:solidFill>
              <a:latin typeface="Aptos"/>
              <a:cs typeface="Segoe U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08DB2A8-9976-8883-9D6E-A66BC839F336}"/>
              </a:ext>
            </a:extLst>
          </p:cNvPr>
          <p:cNvSpPr txBox="1"/>
          <p:nvPr/>
        </p:nvSpPr>
        <p:spPr>
          <a:xfrm>
            <a:off x="283732" y="1797711"/>
            <a:ext cx="9945179" cy="31393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latin typeface="Ubuntu"/>
                <a:ea typeface="Calibri"/>
                <a:cs typeface="Calibri"/>
              </a:rPr>
              <a:t>The information provided in this slide uses the following sources:</a:t>
            </a:r>
          </a:p>
          <a:p>
            <a:endParaRPr lang="en-US">
              <a:latin typeface="Ubuntu"/>
              <a:ea typeface="Calibri"/>
              <a:cs typeface="Calibri"/>
            </a:endParaRPr>
          </a:p>
          <a:p>
            <a:r>
              <a:rPr lang="en-GB" dirty="0">
                <a:hlinkClick r:id="rId2"/>
              </a:rPr>
              <a:t>Understanding the true impact of smoking - Better Health – NHS</a:t>
            </a:r>
            <a:endParaRPr lang="en-GB" dirty="0"/>
          </a:p>
          <a:p>
            <a:r>
              <a:rPr lang="en-GB" dirty="0">
                <a:ea typeface="+mn-lt"/>
                <a:cs typeface="+mn-lt"/>
                <a:hlinkClick r:id="rId3"/>
              </a:rPr>
              <a:t>https://www.helpmequit.wales/</a:t>
            </a:r>
            <a:endParaRPr lang="en-GB" dirty="0"/>
          </a:p>
          <a:p>
            <a:r>
              <a:rPr lang="en-GB" dirty="0">
                <a:ea typeface="+mn-lt"/>
                <a:cs typeface="+mn-lt"/>
                <a:hlinkClick r:id="rId4"/>
              </a:rPr>
              <a:t>https://www.gov.wales/tobacco-control-strategy-wales-html</a:t>
            </a:r>
            <a:endParaRPr lang="en-GB" dirty="0"/>
          </a:p>
          <a:p>
            <a:r>
              <a:rPr lang="en-GB" dirty="0">
                <a:ea typeface="+mn-lt"/>
                <a:cs typeface="+mn-lt"/>
                <a:hlinkClick r:id="rId5"/>
              </a:rPr>
              <a:t>Smoking and mental health | Mental Health Foundation</a:t>
            </a:r>
            <a:endParaRPr lang="en-GB"/>
          </a:p>
          <a:p>
            <a:r>
              <a:rPr lang="en-GB" dirty="0">
                <a:ea typeface="+mn-lt"/>
                <a:cs typeface="+mn-lt"/>
                <a:hlinkClick r:id="rId6"/>
              </a:rPr>
              <a:t>https://mecc.publichealthnetwork.cymru/</a:t>
            </a:r>
            <a:r>
              <a:rPr lang="en-GB" dirty="0">
                <a:ea typeface="+mn-lt"/>
                <a:cs typeface="+mn-lt"/>
              </a:rPr>
              <a:t> </a:t>
            </a:r>
            <a:endParaRPr lang="en-GB" dirty="0"/>
          </a:p>
          <a:p>
            <a:r>
              <a:rPr lang="en-GB" dirty="0">
                <a:ea typeface="+mn-lt"/>
                <a:cs typeface="+mn-lt"/>
                <a:hlinkClick r:id="rId7"/>
              </a:rPr>
              <a:t>Smoking and vaping - Public Health Wales</a:t>
            </a:r>
            <a:endParaRPr lang="en-GB"/>
          </a:p>
          <a:p>
            <a:r>
              <a:rPr lang="en-GB" dirty="0">
                <a:ea typeface="+mn-lt"/>
                <a:cs typeface="+mn-lt"/>
                <a:hlinkClick r:id="rId8"/>
              </a:rPr>
              <a:t>Nicotine dependence - Symptoms and causes - Mayo Clinic</a:t>
            </a:r>
            <a:endParaRPr lang="en-GB" dirty="0"/>
          </a:p>
          <a:p>
            <a:endParaRPr lang="en-GB">
              <a:latin typeface="Ubuntu"/>
              <a:ea typeface="Calibri"/>
              <a:cs typeface="Calibri"/>
            </a:endParaRPr>
          </a:p>
          <a:p>
            <a:endParaRPr lang="en-US">
              <a:latin typeface="Ubuntu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75810426"/>
      </p:ext>
    </p:extLst>
  </p:cSld>
  <p:clrMapOvr>
    <a:masterClrMapping/>
  </p:clrMapOvr>
</p:sld>
</file>

<file path=ppt/theme/theme1.xml><?xml version="1.0" encoding="utf-8"?>
<a:theme xmlns:a="http://schemas.openxmlformats.org/drawingml/2006/main" name="PHW - Master Deck - Orange">
  <a:themeElements>
    <a:clrScheme name="PHW - Health &amp; Wellbeing Resources">
      <a:dk1>
        <a:srgbClr val="000000"/>
      </a:dk1>
      <a:lt1>
        <a:srgbClr val="FFFFFF"/>
      </a:lt1>
      <a:dk2>
        <a:srgbClr val="285087"/>
      </a:dk2>
      <a:lt2>
        <a:srgbClr val="E8E8E8"/>
      </a:lt2>
      <a:accent1>
        <a:srgbClr val="15518B"/>
      </a:accent1>
      <a:accent2>
        <a:srgbClr val="24FFC0"/>
      </a:accent2>
      <a:accent3>
        <a:srgbClr val="E8FF3E"/>
      </a:accent3>
      <a:accent4>
        <a:srgbClr val="FF5D0C"/>
      </a:accent4>
      <a:accent5>
        <a:srgbClr val="C288FF"/>
      </a:accent5>
      <a:accent6>
        <a:srgbClr val="E0E0E0"/>
      </a:accent6>
      <a:hlink>
        <a:srgbClr val="E8FF3E"/>
      </a:hlink>
      <a:folHlink>
        <a:srgbClr val="24FFC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d6550f9a-f14e-418b-a53a-e888529f43ac">
      <UserInfo>
        <DisplayName/>
        <AccountId xsi:nil="true"/>
        <AccountType/>
      </UserInfo>
    </SharedWithUsers>
    <MediaLengthInSeconds xmlns="bbd7921a-042b-4eb0-b7a0-a3fc5587e9ac" xsi:nil="true"/>
    <lcf76f155ced4ddcb4097134ff3c332f xmlns="bbd7921a-042b-4eb0-b7a0-a3fc5587e9ac">
      <Terms xmlns="http://schemas.microsoft.com/office/infopath/2007/PartnerControls"/>
    </lcf76f155ced4ddcb4097134ff3c332f>
    <TaxCatchAll xmlns="d6550f9a-f14e-418b-a53a-e888529f43ac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A6A6F83751BC542A98DC5A0AC630D3D" ma:contentTypeVersion="15" ma:contentTypeDescription="Create a new document." ma:contentTypeScope="" ma:versionID="196b9e01c9c66793c24b53ebaebe0b41">
  <xsd:schema xmlns:xsd="http://www.w3.org/2001/XMLSchema" xmlns:xs="http://www.w3.org/2001/XMLSchema" xmlns:p="http://schemas.microsoft.com/office/2006/metadata/properties" xmlns:ns2="bbd7921a-042b-4eb0-b7a0-a3fc5587e9ac" xmlns:ns3="d6550f9a-f14e-418b-a53a-e888529f43ac" targetNamespace="http://schemas.microsoft.com/office/2006/metadata/properties" ma:root="true" ma:fieldsID="5b5aff93ad5912248a6a26172dd04027" ns2:_="" ns3:_="">
    <xsd:import namespace="bbd7921a-042b-4eb0-b7a0-a3fc5587e9ac"/>
    <xsd:import namespace="d6550f9a-f14e-418b-a53a-e888529f43a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d7921a-042b-4eb0-b7a0-a3fc5587e9a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cefaef41-70dc-4075-804e-d4e4dbdaeee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2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550f9a-f14e-418b-a53a-e888529f43ac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3d3ce685-6bcb-45ae-998a-d25e5acaad24}" ma:internalName="TaxCatchAll" ma:showField="CatchAllData" ma:web="d6550f9a-f14e-418b-a53a-e888529f43a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786DA86-E1FB-44EE-B0F0-78AE5479C1BE}">
  <ds:schemaRefs>
    <ds:schemaRef ds:uri="b7e247b7-cca8-429f-8688-16f83c8fba5f"/>
    <ds:schemaRef ds:uri="bbd7921a-042b-4eb0-b7a0-a3fc5587e9ac"/>
    <ds:schemaRef ds:uri="d6550f9a-f14e-418b-a53a-e888529f43ac"/>
    <ds:schemaRef ds:uri="f30bebb2-c01f-48d0-81da-dc8b123879c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9772CF89-D81E-4226-8067-2255C6B4F3C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A6358DF-AF92-4C3A-B968-65C713919C50}">
  <ds:schemaRefs>
    <ds:schemaRef ds:uri="bbd7921a-042b-4eb0-b7a0-a3fc5587e9ac"/>
    <ds:schemaRef ds:uri="d6550f9a-f14e-418b-a53a-e888529f43a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15</Slides>
  <Notes>0</Notes>
  <HiddenSlides>0</HiddenSlide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PHW - Master Deck - Orange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Emily</dc:creator>
  <cp:revision>113</cp:revision>
  <dcterms:created xsi:type="dcterms:W3CDTF">2024-01-29T16:09:21Z</dcterms:created>
  <dcterms:modified xsi:type="dcterms:W3CDTF">2026-09-16T11:30:26Z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0x0101008A6A6F83751BC542A98DC5A0AC630D3D</vt:lpwstr>
  </property>
  <property fmtid="{D5CDD505-2E9C-101B-9397-08002B2CF9AE}" pid="3" name="Order">
    <vt:r8>228500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Reviewd">
    <vt:bool>false</vt:bool>
  </property>
  <property fmtid="{D5CDD505-2E9C-101B-9397-08002B2CF9AE}" pid="7" name="ComplianceAssetId">
    <vt:lpwstr/>
  </property>
  <property fmtid="{D5CDD505-2E9C-101B-9397-08002B2CF9AE}" pid="8" name="TemplateUrl">
    <vt:lpwstr/>
  </property>
  <property fmtid="{D5CDD505-2E9C-101B-9397-08002B2CF9AE}" pid="9" name="_ExtendedDescription">
    <vt:lpwstr/>
  </property>
  <property fmtid="{D5CDD505-2E9C-101B-9397-08002B2CF9AE}" pid="10" name="TriggerFlowInfo">
    <vt:lpwstr/>
  </property>
  <property fmtid="{D5CDD505-2E9C-101B-9397-08002B2CF9AE}" pid="11" name="MediaServiceImageTags">
    <vt:lpwstr/>
  </property>
</Properties>
</file>