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4"/>
  </p:sldMasterIdLst>
  <p:notesMasterIdLst>
    <p:notesMasterId r:id="rId14"/>
  </p:notesMasterIdLst>
  <p:sldIdLst>
    <p:sldId id="314" r:id="rId5"/>
    <p:sldId id="315" r:id="rId6"/>
    <p:sldId id="286" r:id="rId7"/>
    <p:sldId id="287" r:id="rId8"/>
    <p:sldId id="288" r:id="rId9"/>
    <p:sldId id="307" r:id="rId10"/>
    <p:sldId id="308" r:id="rId11"/>
    <p:sldId id="289" r:id="rId12"/>
    <p:sldId id="310" r:id="rId13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6A0B2B-E484-B3E6-4D87-696A63D8C100}" name="Alexa Gainsbury (Public Health Wales - No. 2 Capital Quarter)" initials="AQ" userId="S::alexa.gainsbury@wales.nhs.uk::c5186529-ff50-472f-a883-baa2f4f2271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6587167B-AB0A-1FD3-96B8-990F783EA243}" name="Alexa Gainsbury (Public Health Wales - No. 2 Capital Quarter)" initials="" userId="S::Alexa.Gainsbury@wales.nhs.uk::c5186529-ff50-472f-a883-baa2f4f2271c" providerId="AD"/>
  <p188:author id="{5A994FA8-9F88-B734-D575-CD153A46D4F4}" name="Anthony Priest (Public Health Wales - No. 2 Capital Quarter)" initials="" userId="S::Anthony.Priest2@wales.nhs.uk::46692481-554a-429c-bc03-d4cca9c03c2b" providerId="AD"/>
  <p188:author id="{311702CD-2FE8-6362-4115-878685D0A7F7}" name="Leanne Small (Public Health Wales - No. 2 Capital Quarter)" initials="LQ" userId="S::leanne.small@wales.nhs.uk::d76cf426-005f-434f-ac47-a5eb582e600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489855-8F02-C288-2484-11BF04FAE7AC}" v="1" dt="2026-09-02T15:18:04.6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F1F24-30D7-5740-9F64-AE7FBFFC83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cy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F1F24-30D7-5740-9F64-AE7FBFFC83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10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8E0ED43-A537-75F8-3B40-FACDD890427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8CC64B-142E-58F7-6B3F-B0517A3CF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71899" y="0"/>
            <a:ext cx="8420101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9EEEC7A5-BEBE-218F-2CA7-7C15F21B037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543242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DD23FB2A-DF5E-3AF2-38DF-C7DF86551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CCB7028-9028-5AAA-F266-1BA4C1BB37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543242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F69A33-999F-7261-9535-B2A9E2043E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22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rtlCol="0" anchor="t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95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98EFCF-C246-005C-498D-271681A00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359749" y="2620284"/>
            <a:ext cx="3527372" cy="3968293"/>
          </a:xfrm>
          <a:prstGeom prst="rect">
            <a:avLst/>
          </a:prstGeom>
        </p:spPr>
      </p:pic>
      <p:pic>
        <p:nvPicPr>
          <p:cNvPr id="4" name="Picture 3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4A6CD33D-CE15-C6EA-E9D7-A276F96458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0E5CFCF9-4FEA-684C-9249-6CB4258FF9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1D7A6BE0-A3A3-00EF-966D-ED9E9646A8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3DC193FF-EE37-7665-A88F-6D82E3E41B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138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een curved object on a black background&#10;&#10;Description automatically generated">
            <a:extLst>
              <a:ext uri="{FF2B5EF4-FFF2-40B4-BE49-F238E27FC236}">
                <a16:creationId xmlns:a16="http://schemas.microsoft.com/office/drawing/2014/main" id="{5BE47017-229C-E9B0-9136-346518C9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170" b="50222"/>
          <a:stretch/>
        </p:blipFill>
        <p:spPr>
          <a:xfrm>
            <a:off x="8678735" y="4849885"/>
            <a:ext cx="3113591" cy="2008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0FAC1D26-CC7D-E97A-3F21-2D75E28C94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F32C9CDA-6E98-BDBB-22CC-3331CBEB2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CB3808F5-2977-2430-671D-201C708FDA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631F4810-3655-6AC4-612B-0F5ED1F823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1E2E994-007A-4BF6-1A75-386E1DE02E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03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FD7FFEF-DD76-C8F1-63F4-63C982059D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36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68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7E004D3-DBCA-1C37-97A3-960F3197F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 rtlCol="0"/>
          <a:lstStyle/>
          <a:p>
            <a:pPr rtl="0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DEB40E7-645B-EFDF-08C9-EF3FCF11D1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F444B3-DCDC-AEAE-C9E4-7E25D26EE1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35E72E3-FB2A-CE9B-8A97-5095BD60FD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64FA1C60-516A-E812-0696-9110D645B8D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98BB7B6D-035A-422E-9B5C-4C0B73E96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38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35204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0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/>
          <a:p>
            <a:pPr rt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8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E04A0E-7116-D43A-EF7E-9E7B920E93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E1D216-83C4-383F-5127-29C1F1C984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2B3495-9D10-4CA2-AB77-C01FF170FF10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D15ADB2-ED3A-0348-BADB-D21C55C9FA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ACCC9AE-D598-DAC1-8F65-F73D0EE594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432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2A89E4-01F1-D603-91B2-5BD4E9CB45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EBD4023A-5511-58D4-11BC-1B17DA73A0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4579856-9FB6-8DA6-9886-277F1B8743F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748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A02B95-454C-436A-2495-4BD8989920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E66055-0316-3311-FD19-CCA64B9377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3"/>
            <a:ext cx="2365080" cy="7266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443EDF-457C-1F18-EF76-CFD02BB1935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E4047BBA-C9F9-8630-437C-D87D9ED7D9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rtlCol="0" anchor="ctr">
            <a:noAutofit/>
          </a:bodyPr>
          <a:lstStyle>
            <a:lvl1pPr marL="0" indent="0">
              <a:buNone/>
              <a:defRPr sz="4800" b="1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Thank you </a:t>
            </a:r>
            <a:br>
              <a:rPr lang="en-GB"/>
            </a:br>
            <a:r>
              <a:rPr lang="cy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FC7BFF3C-A959-AC30-52EA-3320FA2A0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rtl="0"/>
            <a:r>
              <a:rPr lang="cy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4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2986317-7467-DE3F-6C0B-DD058A986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3CBCA-3BED-A47C-B4C8-D30F0AB68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CC687-9ECD-F6E3-5184-EFAF7E46F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84E63EC1-32C7-C148-9B23-6C189CE1C2B7}" type="datetimeFigureOut">
              <a:rPr lang="en-US" smtClean="0"/>
              <a:pPr rtl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2B47E-A058-0DAF-B59E-CC2E267BDA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73786-2D0C-15B4-1EB1-4F191CCD8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rtl="0"/>
            <a:fld id="{1A6076B7-25FF-134B-B2FE-8DDBCA4A7BA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55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650" r:id="rId2"/>
    <p:sldLayoutId id="2147483655" r:id="rId3"/>
    <p:sldLayoutId id="2147483660" r:id="rId4"/>
    <p:sldLayoutId id="2147483670" r:id="rId5"/>
    <p:sldLayoutId id="2147483665" r:id="rId6"/>
    <p:sldLayoutId id="2147483698" r:id="rId7"/>
    <p:sldLayoutId id="2147483693" r:id="rId8"/>
    <p:sldLayoutId id="2147483694" r:id="rId9"/>
    <p:sldLayoutId id="2147483702" r:id="rId10"/>
    <p:sldLayoutId id="2147483703" r:id="rId11"/>
    <p:sldLayoutId id="214748369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n247.org.uk/cy/hafan/" TargetMode="External"/><Relationship Id="rId2" Type="http://schemas.openxmlformats.org/officeDocument/2006/relationships/hyperlink" Target="https://helpafiistopio.cymru/?_gl=1%2Aodqkzv%2A_gcl_au%2ANDkzMTAzMTE2LjE3ODMzMzAzNzQ.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FD1B2-43EC-31A1-56FC-9807F0ECD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3B3AF5-7F06-1CDF-C5C2-4B253B6920F4}"/>
              </a:ext>
            </a:extLst>
          </p:cNvPr>
          <p:cNvSpPr txBox="1"/>
          <p:nvPr/>
        </p:nvSpPr>
        <p:spPr>
          <a:xfrm>
            <a:off x="135264" y="1538690"/>
            <a:ext cx="12055589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2000" err="1">
                <a:latin typeface="Ubuntu"/>
              </a:rPr>
              <a:t>Mae'r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gweithgaredd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hwn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yn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cysylltu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â'r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Banciau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Gwybodaeth</a:t>
            </a:r>
            <a:r>
              <a:rPr lang="cy" sz="2000">
                <a:latin typeface="Ubuntu"/>
              </a:rPr>
              <a:t> </a:t>
            </a:r>
            <a:r>
              <a:rPr lang="cy" sz="2000" err="1">
                <a:latin typeface="Ubuntu"/>
              </a:rPr>
              <a:t>canlynol</a:t>
            </a:r>
            <a:r>
              <a:rPr lang="cy" sz="2000">
                <a:latin typeface="Ubuntu"/>
              </a:rPr>
              <a:t>: </a:t>
            </a:r>
            <a:endParaRPr lang="en-US" sz="2000"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rgbClr val="103D68"/>
                </a:solidFill>
                <a:latin typeface="Ubuntu"/>
              </a:rPr>
              <a:t>Deall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tybaco</a:t>
            </a:r>
            <a:r>
              <a:rPr lang="cy" sz="2000">
                <a:solidFill>
                  <a:srgbClr val="103D68"/>
                </a:solidFill>
                <a:latin typeface="Ubuntu"/>
              </a:rPr>
              <a:t> a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nicotin</a:t>
            </a:r>
            <a:r>
              <a:rPr lang="cy" sz="2000">
                <a:solidFill>
                  <a:srgbClr val="103D68"/>
                </a:solidFill>
                <a:latin typeface="Ubuntu"/>
              </a:rPr>
              <a:t> –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beth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yw'r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sylweddau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hyn</a:t>
            </a:r>
            <a:r>
              <a:rPr lang="cy" sz="2000">
                <a:solidFill>
                  <a:srgbClr val="103D68"/>
                </a:solidFill>
                <a:latin typeface="Ubuntu"/>
              </a:rPr>
              <a:t> a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sut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maen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nhw'n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gweithio</a:t>
            </a:r>
            <a:endParaRPr lang="en-US" sz="2000" err="1"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 err="1">
                <a:solidFill>
                  <a:srgbClr val="103D68"/>
                </a:solidFill>
                <a:latin typeface="Ubuntu"/>
              </a:rPr>
              <a:t>Effeithiau</a:t>
            </a:r>
            <a:r>
              <a:rPr lang="cy" sz="2000">
                <a:solidFill>
                  <a:srgbClr val="103D68"/>
                </a:solidFill>
                <a:latin typeface="Ubuntu"/>
              </a:rPr>
              <a:t> a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risgiau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tybaco</a:t>
            </a:r>
            <a:r>
              <a:rPr lang="cy" sz="2000">
                <a:solidFill>
                  <a:srgbClr val="103D68"/>
                </a:solidFill>
                <a:latin typeface="Ubuntu"/>
              </a:rPr>
              <a:t> a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nicotin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ar</a:t>
            </a:r>
            <a:r>
              <a:rPr lang="cy" sz="2000">
                <a:solidFill>
                  <a:srgbClr val="103D68"/>
                </a:solidFill>
                <a:latin typeface="Ubuntu"/>
              </a:rPr>
              <a:t> iechyd – yr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effeithiau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corfforol</a:t>
            </a:r>
            <a:r>
              <a:rPr lang="cy" sz="2000">
                <a:solidFill>
                  <a:srgbClr val="103D68"/>
                </a:solidFill>
                <a:latin typeface="Ubuntu"/>
              </a:rPr>
              <a:t>,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meddyliol</a:t>
            </a:r>
            <a:r>
              <a:rPr lang="cy" sz="2000">
                <a:solidFill>
                  <a:srgbClr val="103D68"/>
                </a:solidFill>
                <a:latin typeface="Ubuntu"/>
              </a:rPr>
              <a:t> a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hirdymor</a:t>
            </a:r>
            <a:r>
              <a:rPr lang="cy" sz="2000">
                <a:solidFill>
                  <a:srgbClr val="103D68"/>
                </a:solidFill>
                <a:latin typeface="Ubuntu"/>
              </a:rPr>
              <a:t> </a:t>
            </a:r>
            <a:r>
              <a:rPr lang="cy" sz="2000" err="1">
                <a:solidFill>
                  <a:srgbClr val="103D68"/>
                </a:solidFill>
                <a:latin typeface="Ubuntu"/>
              </a:rPr>
              <a:t>ar</a:t>
            </a:r>
            <a:r>
              <a:rPr lang="cy" sz="2000">
                <a:solidFill>
                  <a:srgbClr val="103D68"/>
                </a:solidFill>
                <a:latin typeface="Ubuntu"/>
              </a:rPr>
              <a:t> iechyd 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Sut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mae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defnyddio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tybaco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nicotin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yn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effeithio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ar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eich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lles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emosiynol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meddyliol</a:t>
            </a:r>
          </a:p>
          <a:p>
            <a:pPr marL="342900" indent="-342900" rtl="0">
              <a:buFont typeface="Arial"/>
              <a:buChar char="•"/>
            </a:pP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Ymddygiad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,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dewis</a:t>
            </a: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 a </a:t>
            </a:r>
            <a:r>
              <a:rPr lang="cy" sz="2000" err="1">
                <a:solidFill>
                  <a:schemeClr val="accent1">
                    <a:lumMod val="75000"/>
                  </a:schemeClr>
                </a:solidFill>
                <a:latin typeface="Ubuntu"/>
              </a:rPr>
              <a:t>dylanwad</a:t>
            </a:r>
            <a:endParaRPr lang="en-US" sz="2000" err="1">
              <a:solidFill>
                <a:schemeClr val="accent1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  <a:p>
            <a:pPr rtl="0"/>
            <a:endParaRPr lang="en-US" dirty="0">
              <a:latin typeface="Aptos"/>
            </a:endParaRPr>
          </a:p>
          <a:p>
            <a:pPr marL="228600" indent="-228600" rtl="0"/>
            <a:r>
              <a:rPr lang="cy" err="1">
                <a:latin typeface="Ubuntu"/>
              </a:rPr>
              <a:t>Mae'r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gweithgareddau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hyn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yn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darparu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datganiadau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i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herio</a:t>
            </a:r>
            <a:r>
              <a:rPr lang="cy">
                <a:latin typeface="Ubuntu"/>
              </a:rPr>
              <a:t> a </a:t>
            </a:r>
            <a:r>
              <a:rPr lang="cy" err="1">
                <a:latin typeface="Ubuntu"/>
              </a:rPr>
              <a:t>gwrthbrofi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mythau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cyffredin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ynghylch</a:t>
            </a:r>
            <a:r>
              <a:rPr lang="cy">
                <a:latin typeface="Ubuntu"/>
              </a:rPr>
              <a:t> </a:t>
            </a:r>
            <a:r>
              <a:rPr lang="cy" err="1">
                <a:latin typeface="Ubuntu"/>
              </a:rPr>
              <a:t>tybaco</a:t>
            </a:r>
            <a:r>
              <a:rPr lang="cy">
                <a:latin typeface="Ubuntu"/>
              </a:rPr>
              <a:t>.</a:t>
            </a:r>
            <a:endParaRPr lang="en-US" sz="2000" dirty="0">
              <a:latin typeface="Ubuntu"/>
            </a:endParaRPr>
          </a:p>
          <a:p>
            <a:pPr marL="228600" indent="-228600" rtl="0"/>
            <a:endParaRPr lang="en-GB" dirty="0">
              <a:latin typeface="Ubuntu"/>
              <a:ea typeface="Calibri"/>
              <a:cs typeface="Calibri"/>
            </a:endParaRP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5E8D59AB-3C2C-0D61-13A4-26FB062F0FB8}"/>
              </a:ext>
            </a:extLst>
          </p:cNvPr>
          <p:cNvSpPr txBox="1">
            <a:spLocks/>
          </p:cNvSpPr>
          <p:nvPr/>
        </p:nvSpPr>
        <p:spPr>
          <a:xfrm>
            <a:off x="101010" y="771781"/>
            <a:ext cx="5271089" cy="942841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4800" b="1" dirty="0">
                <a:latin typeface="Ubuntu"/>
              </a:rPr>
              <a:t>Chwalu’r Mythau</a:t>
            </a:r>
            <a:endParaRPr lang="en-US" sz="4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D305A2-3C76-F6DD-5275-B180E222E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19689"/>
              </p:ext>
            </p:extLst>
          </p:nvPr>
        </p:nvGraphicFramePr>
        <p:xfrm>
          <a:off x="111804" y="3828936"/>
          <a:ext cx="11963400" cy="26924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343150">
                  <a:extLst>
                    <a:ext uri="{9D8B030D-6E8A-4147-A177-3AD203B41FA5}">
                      <a16:colId xmlns:a16="http://schemas.microsoft.com/office/drawing/2014/main" val="925729695"/>
                    </a:ext>
                  </a:extLst>
                </a:gridCol>
                <a:gridCol w="2295525">
                  <a:extLst>
                    <a:ext uri="{9D8B030D-6E8A-4147-A177-3AD203B41FA5}">
                      <a16:colId xmlns:a16="http://schemas.microsoft.com/office/drawing/2014/main" val="2044794292"/>
                    </a:ext>
                  </a:extLst>
                </a:gridCol>
                <a:gridCol w="2428875">
                  <a:extLst>
                    <a:ext uri="{9D8B030D-6E8A-4147-A177-3AD203B41FA5}">
                      <a16:colId xmlns:a16="http://schemas.microsoft.com/office/drawing/2014/main" val="1990334926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1525866467"/>
                    </a:ext>
                  </a:extLst>
                </a:gridCol>
                <a:gridCol w="2371725">
                  <a:extLst>
                    <a:ext uri="{9D8B030D-6E8A-4147-A177-3AD203B41FA5}">
                      <a16:colId xmlns:a16="http://schemas.microsoft.com/office/drawing/2014/main" val="3178726896"/>
                    </a:ext>
                  </a:extLst>
                </a:gridCol>
              </a:tblGrid>
              <a:tr h="387457">
                <a:tc gridSpan="5">
                  <a:txBody>
                    <a:bodyPr/>
                    <a:lstStyle/>
                    <a:p>
                      <a:pPr rtl="0" fontAlgn="base">
                        <a:lnSpc>
                          <a:spcPts val="2175"/>
                        </a:lnSpc>
                        <a:buNone/>
                      </a:pPr>
                      <a:r>
                        <a:rPr lang="cy" sz="1800" b="1" dirty="0" err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Disgrifiadau</a:t>
                      </a:r>
                      <a:r>
                        <a:rPr lang="cy" sz="18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 </a:t>
                      </a:r>
                      <a:r>
                        <a:rPr lang="cy" sz="1800" b="1" dirty="0" err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Dysgu</a:t>
                      </a:r>
                      <a:r>
                        <a:rPr lang="cy" sz="18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 Iechyd a </a:t>
                      </a:r>
                      <a:r>
                        <a:rPr lang="cy" sz="1800" b="1" dirty="0" err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Lles</a:t>
                      </a:r>
                      <a:r>
                        <a:rPr lang="cy" sz="18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 </a:t>
                      </a:r>
                      <a:r>
                        <a:rPr lang="cy" sz="1800" b="1" dirty="0" err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posibl</a:t>
                      </a:r>
                      <a:r>
                        <a:rPr lang="cy" sz="1800" b="1" dirty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Mae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datblygu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iechyd a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y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corff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arwain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at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fuddiannau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gydol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800" b="0" i="0" u="none" strike="noStrike" noProof="0" dirty="0" err="1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oes</a:t>
                      </a:r>
                      <a:r>
                        <a:rPr lang="en-US" sz="1800" b="0" i="0" u="none" strike="noStrike" noProof="0" dirty="0">
                          <a:solidFill>
                            <a:srgbClr val="FFFFFF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dirty="0"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11605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rtl="0" fontAlgn="base">
                        <a:lnSpc>
                          <a:spcPts val="1425"/>
                        </a:lnSpc>
                        <a:buNone/>
                      </a:pP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 </a:t>
                      </a:r>
                      <a:r>
                        <a:rPr lang="cy" sz="1200" b="1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 1</a:t>
                      </a:r>
                      <a:endParaRPr lang="en-US" sz="1200"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dechrau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rhai</a:t>
                      </a:r>
                      <a:endParaRPr lang="en-US" sz="1200" b="0" i="0" u="none" strike="noStrike" noProof="0" dirty="0">
                        <a:solidFill>
                          <a:schemeClr val="tx2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Mathau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dechrau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chael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cymorth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sz="1200" b="0" i="0" u="none" strike="noStrike" noProof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endParaRPr lang="en-US" sz="1200" dirty="0">
                        <a:solidFill>
                          <a:srgbClr val="0E2841"/>
                        </a:solidFill>
                        <a:effectLst/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endParaRPr lang="en-US" sz="1200" dirty="0">
                        <a:solidFill>
                          <a:srgbClr val="0E2841"/>
                        </a:solidFill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425"/>
                        </a:lnSpc>
                        <a:buNone/>
                      </a:pP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 </a:t>
                      </a:r>
                      <a:r>
                        <a:rPr lang="cy" sz="1200" b="1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 2</a:t>
                      </a:r>
                      <a:endParaRPr lang="en-US" sz="1200">
                        <a:effectLst/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adnabod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rhai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mathau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chael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cymorth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mewn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ffordd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sz="1200" b="0" i="0" u="none" strike="noStrike" noProof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endParaRPr lang="en-US" sz="1200" dirty="0">
                        <a:solidFill>
                          <a:srgbClr val="0E2841"/>
                        </a:solidFill>
                        <a:effectLst/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endParaRPr lang="en-US" sz="1200" b="0" i="0" u="none" strike="noStrike" noProof="0" dirty="0">
                        <a:solidFill>
                          <a:srgbClr val="1F1F1F"/>
                        </a:solidFill>
                        <a:effectLst/>
                        <a:latin typeface="Ubuntu"/>
                        <a:cs typeface="Arial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425"/>
                        </a:lnSpc>
                        <a:buNone/>
                      </a:pP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 </a:t>
                      </a:r>
                      <a:r>
                        <a:rPr lang="cy" sz="1200" b="1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 3</a:t>
                      </a:r>
                      <a:endParaRPr lang="en-US" sz="1200">
                        <a:effectLst/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disgrifio’r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gwahonol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gwybod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sut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a/neu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reoli'r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gweithredu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leihau’r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risg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niwed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mi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. </a:t>
                      </a:r>
                      <a:endParaRPr lang="en-US" sz="1200"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425"/>
                        </a:lnSpc>
                        <a:buNone/>
                      </a:pP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 </a:t>
                      </a:r>
                      <a:r>
                        <a:rPr lang="cy" sz="1200" b="1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 4</a:t>
                      </a:r>
                      <a:endParaRPr lang="en-US" sz="1200"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esbonio'r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gwahanol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endParaRPr lang="en-US" sz="1200" b="0" i="0" u="none" strike="noStrike" noProof="0">
                        <a:solidFill>
                          <a:srgbClr val="000000"/>
                        </a:solidFill>
                        <a:effectLst/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sy’n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thrwy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ngweithredoedd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ymateb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a/neu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reoli’r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rhain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gweithredu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lleihau’r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risg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niwed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mi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i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sz="1200" b="0" i="0" u="none" strike="noStrike" noProof="0">
                        <a:solidFill>
                          <a:schemeClr val="tx2"/>
                        </a:solidFill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>
                        <a:lnSpc>
                          <a:spcPts val="1425"/>
                        </a:lnSpc>
                        <a:buNone/>
                      </a:pP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Cam </a:t>
                      </a:r>
                      <a:r>
                        <a:rPr lang="cy" sz="1200" b="1" dirty="0" err="1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cynnydd</a:t>
                      </a:r>
                      <a:r>
                        <a:rPr lang="cy" sz="1200" b="1" dirty="0">
                          <a:solidFill>
                            <a:srgbClr val="0E2841"/>
                          </a:solidFill>
                          <a:effectLst/>
                          <a:latin typeface="Ubuntu"/>
                        </a:rPr>
                        <a:t> 5</a:t>
                      </a:r>
                      <a:endParaRPr lang="en-US" sz="1200">
                        <a:latin typeface="Ubuntu"/>
                      </a:endParaRPr>
                    </a:p>
                    <a:p>
                      <a:pPr lvl="0">
                        <a:lnSpc>
                          <a:spcPts val="1425"/>
                        </a:lnSpc>
                        <a:buNone/>
                      </a:pP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cymhwyso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ngwybodaeth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wahanol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fathau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o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ymddygiad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cyflyrau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sefyllfaoedd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sy'n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effeithio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ar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iechyd a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lles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er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mwyn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cadw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fy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hun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ac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.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Rwy'n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gallu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ymyrryd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yn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ddiogel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gan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ddefnyddio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technegau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wedi'u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dysgu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, pan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mae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iechyd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corfforol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 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eraill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mewn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 </a:t>
                      </a:r>
                      <a:r>
                        <a:rPr lang="en-US" sz="1200" b="0" i="0" u="none" strike="noStrike" noProof="0" dirty="0" err="1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perygl</a:t>
                      </a:r>
                      <a:r>
                        <a:rPr lang="en-US" sz="1200" b="0" i="0" u="none" strike="noStrike" noProof="0" dirty="0">
                          <a:solidFill>
                            <a:schemeClr val="tx2"/>
                          </a:solidFill>
                          <a:effectLst/>
                          <a:latin typeface="Ubuntu"/>
                        </a:rPr>
                        <a:t>.</a:t>
                      </a:r>
                      <a:endParaRPr lang="en-US" sz="1200">
                        <a:effectLst/>
                        <a:latin typeface="Ubuntu"/>
                      </a:endParaRPr>
                    </a:p>
                  </a:txBody>
                  <a:tcPr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269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620251"/>
                  </a:ext>
                </a:extLst>
              </a:tr>
            </a:tbl>
          </a:graphicData>
        </a:graphic>
      </p:graphicFrame>
      <p:sp>
        <p:nvSpPr>
          <p:cNvPr id="3" name="TextBox 1">
            <a:extLst>
              <a:ext uri="{FF2B5EF4-FFF2-40B4-BE49-F238E27FC236}">
                <a16:creationId xmlns:a16="http://schemas.microsoft.com/office/drawing/2014/main" id="{D582EECE-99C9-3090-A2CE-3733DA43032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72392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8CD700-F06C-7C89-C8D1-2101EB950865}"/>
              </a:ext>
            </a:extLst>
          </p:cNvPr>
          <p:cNvSpPr txBox="1"/>
          <p:nvPr/>
        </p:nvSpPr>
        <p:spPr>
          <a:xfrm>
            <a:off x="147851" y="1006522"/>
            <a:ext cx="10963701" cy="38779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dirty="0" err="1">
                <a:solidFill>
                  <a:schemeClr val="accent1"/>
                </a:solidFill>
                <a:latin typeface="Ubuntu"/>
              </a:rPr>
              <a:t>Cyflwyniad</a:t>
            </a:r>
            <a:endParaRPr lang="en-US" dirty="0" err="1">
              <a:solidFill>
                <a:schemeClr val="accent1"/>
              </a:solidFill>
            </a:endParaRPr>
          </a:p>
          <a:p>
            <a:endParaRPr lang="en-US" sz="3600" b="1" dirty="0">
              <a:solidFill>
                <a:srgbClr val="FF0000"/>
              </a:solidFill>
              <a:latin typeface="Ubuntu"/>
              <a:ea typeface="+mn-lt"/>
              <a:cs typeface="+mn-lt"/>
            </a:endParaRPr>
          </a:p>
          <a:p>
            <a:r>
              <a:rPr lang="en-US" sz="2000" dirty="0">
                <a:latin typeface="Ubuntu"/>
                <a:ea typeface="+mn-lt"/>
                <a:cs typeface="+mn-lt"/>
              </a:rPr>
              <a:t>Mae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camddealltwriaethau</a:t>
            </a:r>
            <a:r>
              <a:rPr lang="en-US" sz="2000" dirty="0">
                <a:latin typeface="Ubuntu"/>
                <a:ea typeface="+mn-lt"/>
                <a:cs typeface="+mn-lt"/>
              </a:rPr>
              <a:t> am </a:t>
            </a:r>
            <a:r>
              <a:rPr lang="en-US" sz="2000" dirty="0" err="1">
                <a:latin typeface="Ubuntu"/>
                <a:ea typeface="+mn-lt"/>
                <a:cs typeface="+mn-lt"/>
              </a:rPr>
              <a:t>ysmygu</a:t>
            </a:r>
            <a:r>
              <a:rPr lang="en-US" sz="2000" dirty="0">
                <a:latin typeface="Ubuntu"/>
                <a:ea typeface="+mn-lt"/>
                <a:cs typeface="+mn-lt"/>
              </a:rPr>
              <a:t> a </a:t>
            </a:r>
            <a:r>
              <a:rPr lang="en-US" sz="2000" dirty="0" err="1">
                <a:latin typeface="Ubuntu"/>
                <a:ea typeface="+mn-lt"/>
                <a:cs typeface="+mn-lt"/>
              </a:rPr>
              <a:t>nicotin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yn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gyffredin</a:t>
            </a:r>
            <a:r>
              <a:rPr lang="en-US" sz="2000" dirty="0">
                <a:latin typeface="Ubuntu"/>
                <a:ea typeface="+mn-lt"/>
                <a:cs typeface="+mn-lt"/>
              </a:rPr>
              <a:t> ac </a:t>
            </a:r>
            <a:r>
              <a:rPr lang="en-US" sz="2000" dirty="0" err="1">
                <a:latin typeface="Ubuntu"/>
                <a:ea typeface="+mn-lt"/>
                <a:cs typeface="+mn-lt"/>
              </a:rPr>
              <a:t>mae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llawer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o'r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credoau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hyn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wedi'u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dylanwadu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gan</a:t>
            </a:r>
            <a:r>
              <a:rPr lang="en-US" sz="2000" dirty="0">
                <a:latin typeface="Ubuntu"/>
                <a:ea typeface="+mn-lt"/>
                <a:cs typeface="+mn-lt"/>
              </a:rPr>
              <a:t> y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cyfryngau</a:t>
            </a:r>
            <a:r>
              <a:rPr lang="en-US" sz="2000" dirty="0">
                <a:latin typeface="Ubuntu"/>
                <a:ea typeface="+mn-lt"/>
                <a:cs typeface="+mn-lt"/>
              </a:rPr>
              <a:t>, </a:t>
            </a:r>
            <a:r>
              <a:rPr lang="en-US" sz="2000" dirty="0" err="1">
                <a:latin typeface="Ubuntu"/>
                <a:ea typeface="+mn-lt"/>
                <a:cs typeface="+mn-lt"/>
              </a:rPr>
              <a:t>hysbysebu</a:t>
            </a:r>
            <a:r>
              <a:rPr lang="en-US" sz="2000" dirty="0">
                <a:latin typeface="Ubuntu"/>
                <a:ea typeface="+mn-lt"/>
                <a:cs typeface="+mn-lt"/>
              </a:rPr>
              <a:t> a </a:t>
            </a:r>
            <a:r>
              <a:rPr lang="en-US" sz="2000" dirty="0" err="1">
                <a:latin typeface="Ubuntu"/>
                <a:ea typeface="+mn-lt"/>
                <a:cs typeface="+mn-lt"/>
              </a:rPr>
              <a:t>phwysau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cymdeithasol</a:t>
            </a:r>
            <a:r>
              <a:rPr lang="en-US" sz="2000" dirty="0">
                <a:latin typeface="Ubuntu"/>
                <a:ea typeface="+mn-lt"/>
                <a:cs typeface="+mn-lt"/>
              </a:rPr>
              <a:t>. Mae </a:t>
            </a:r>
            <a:r>
              <a:rPr lang="en-US" sz="2000" dirty="0" err="1">
                <a:latin typeface="Ubuntu"/>
                <a:ea typeface="+mn-lt"/>
                <a:cs typeface="+mn-lt"/>
              </a:rPr>
              <a:t>datblygu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gwybodaeth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gywir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yn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rhan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bwysig</a:t>
            </a:r>
            <a:r>
              <a:rPr lang="en-US" sz="2000" dirty="0">
                <a:latin typeface="Ubuntu"/>
                <a:ea typeface="+mn-lt"/>
                <a:cs typeface="+mn-lt"/>
              </a:rPr>
              <a:t> o </a:t>
            </a:r>
            <a:r>
              <a:rPr lang="en-US" sz="2000" dirty="0" err="1">
                <a:latin typeface="Ubuntu"/>
                <a:ea typeface="+mn-lt"/>
                <a:cs typeface="+mn-lt"/>
              </a:rPr>
              <a:t>ddiogelu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eich</a:t>
            </a:r>
            <a:r>
              <a:rPr lang="en-US" sz="2000" dirty="0">
                <a:latin typeface="Ubuntu"/>
                <a:ea typeface="+mn-lt"/>
                <a:cs typeface="+mn-lt"/>
              </a:rPr>
              <a:t> iechyd </a:t>
            </a:r>
            <a:r>
              <a:rPr lang="en-US" sz="2000" dirty="0" err="1">
                <a:latin typeface="Ubuntu"/>
                <a:ea typeface="+mn-lt"/>
                <a:cs typeface="+mn-lt"/>
              </a:rPr>
              <a:t>a'ch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lles</a:t>
            </a:r>
            <a:r>
              <a:rPr lang="en-US" sz="2000" dirty="0">
                <a:latin typeface="Ubuntu"/>
                <a:ea typeface="+mn-lt"/>
                <a:cs typeface="+mn-lt"/>
              </a:rPr>
              <a:t>.</a:t>
            </a:r>
            <a:endParaRPr lang="en-US">
              <a:latin typeface="Ubuntu"/>
              <a:ea typeface="+mn-lt"/>
              <a:cs typeface="+mn-lt"/>
            </a:endParaRPr>
          </a:p>
          <a:p>
            <a:endParaRPr lang="en-US" sz="2000" dirty="0">
              <a:latin typeface="Ubuntu"/>
              <a:ea typeface="Calibri"/>
              <a:cs typeface="Calibri"/>
            </a:endParaRPr>
          </a:p>
          <a:p>
            <a:r>
              <a:rPr lang="en-US" sz="2000" dirty="0" err="1">
                <a:latin typeface="Ubuntu"/>
                <a:ea typeface="+mn-lt"/>
                <a:cs typeface="+mn-lt"/>
              </a:rPr>
              <a:t>Mae'r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gweithgaredd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hwn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wedi'i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gynllunio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i'ch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helpu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i</a:t>
            </a:r>
            <a:r>
              <a:rPr lang="en-US" sz="2000" dirty="0">
                <a:latin typeface="Ubuntu"/>
                <a:ea typeface="+mn-lt"/>
                <a:cs typeface="+mn-lt"/>
              </a:rPr>
              <a:t> nodi </a:t>
            </a:r>
            <a:r>
              <a:rPr lang="en-US" sz="2000" dirty="0" err="1">
                <a:latin typeface="Ubuntu"/>
                <a:ea typeface="+mn-lt"/>
                <a:cs typeface="+mn-lt"/>
              </a:rPr>
              <a:t>mythau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cyffredin</a:t>
            </a:r>
            <a:r>
              <a:rPr lang="en-US" sz="2000" dirty="0">
                <a:latin typeface="Ubuntu"/>
                <a:ea typeface="+mn-lt"/>
                <a:cs typeface="+mn-lt"/>
              </a:rPr>
              <a:t>, </a:t>
            </a:r>
            <a:r>
              <a:rPr lang="en-US" sz="2000" dirty="0" err="1">
                <a:latin typeface="Ubuntu"/>
                <a:ea typeface="+mn-lt"/>
                <a:cs typeface="+mn-lt"/>
              </a:rPr>
              <a:t>deall</a:t>
            </a:r>
            <a:r>
              <a:rPr lang="en-US" sz="2000" dirty="0">
                <a:latin typeface="Ubuntu"/>
                <a:ea typeface="+mn-lt"/>
                <a:cs typeface="+mn-lt"/>
              </a:rPr>
              <a:t> y </a:t>
            </a:r>
            <a:r>
              <a:rPr lang="en-US" sz="2000" dirty="0" err="1">
                <a:latin typeface="Ubuntu"/>
                <a:ea typeface="+mn-lt"/>
                <a:cs typeface="+mn-lt"/>
              </a:rPr>
              <a:t>dystiolaeth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wrth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wraidd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iddynt</a:t>
            </a:r>
            <a:r>
              <a:rPr lang="en-US" sz="2000" dirty="0">
                <a:latin typeface="Ubuntu"/>
                <a:ea typeface="+mn-lt"/>
                <a:cs typeface="+mn-lt"/>
              </a:rPr>
              <a:t> a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chydnabod</a:t>
            </a:r>
            <a:r>
              <a:rPr lang="en-US" sz="2000" dirty="0">
                <a:latin typeface="Ubuntu"/>
                <a:ea typeface="+mn-lt"/>
                <a:cs typeface="+mn-lt"/>
              </a:rPr>
              <a:t> yr </a:t>
            </a:r>
            <a:r>
              <a:rPr lang="en-US" sz="2000" dirty="0" err="1">
                <a:latin typeface="Ubuntu"/>
                <a:ea typeface="+mn-lt"/>
                <a:cs typeface="+mn-lt"/>
              </a:rPr>
              <a:t>effeithiau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gwirioneddol</a:t>
            </a:r>
            <a:r>
              <a:rPr lang="en-US" sz="2000" dirty="0">
                <a:latin typeface="Ubuntu"/>
                <a:ea typeface="+mn-lt"/>
                <a:cs typeface="+mn-lt"/>
              </a:rPr>
              <a:t> y gall </a:t>
            </a:r>
            <a:r>
              <a:rPr lang="en-US" sz="2000" dirty="0" err="1">
                <a:latin typeface="Ubuntu"/>
                <a:ea typeface="+mn-lt"/>
                <a:cs typeface="+mn-lt"/>
              </a:rPr>
              <a:t>ysmygu</a:t>
            </a:r>
            <a:r>
              <a:rPr lang="en-US" sz="2000" dirty="0">
                <a:latin typeface="Ubuntu"/>
                <a:ea typeface="+mn-lt"/>
                <a:cs typeface="+mn-lt"/>
              </a:rPr>
              <a:t> a </a:t>
            </a:r>
            <a:r>
              <a:rPr lang="en-US" sz="2000" dirty="0" err="1">
                <a:latin typeface="Ubuntu"/>
                <a:ea typeface="+mn-lt"/>
                <a:cs typeface="+mn-lt"/>
              </a:rPr>
              <a:t>defnyddio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nicotin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eu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cael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ar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unigolion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a'r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rhai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o'u</a:t>
            </a:r>
            <a:r>
              <a:rPr lang="en-US" sz="2000" dirty="0">
                <a:latin typeface="Ubuntu"/>
                <a:ea typeface="+mn-lt"/>
                <a:cs typeface="+mn-lt"/>
              </a:rPr>
              <a:t> </a:t>
            </a:r>
            <a:r>
              <a:rPr lang="en-US" sz="2000" dirty="0" err="1">
                <a:latin typeface="Ubuntu"/>
                <a:ea typeface="+mn-lt"/>
                <a:cs typeface="+mn-lt"/>
              </a:rPr>
              <a:t>cwmpas</a:t>
            </a:r>
            <a:r>
              <a:rPr lang="en-US" sz="2000" dirty="0">
                <a:latin typeface="Ubuntu"/>
                <a:ea typeface="+mn-lt"/>
                <a:cs typeface="+mn-lt"/>
              </a:rPr>
              <a:t>.</a:t>
            </a:r>
            <a:endParaRPr lang="en-US" dirty="0">
              <a:latin typeface="Ubuntu"/>
            </a:endParaRPr>
          </a:p>
          <a:p>
            <a:endParaRPr lang="en-US" sz="2000" dirty="0">
              <a:solidFill>
                <a:srgbClr val="FF0000"/>
              </a:solidFill>
              <a:latin typeface="Ubuntu"/>
              <a:ea typeface="+mn-lt"/>
              <a:cs typeface="+mn-lt"/>
            </a:endParaRPr>
          </a:p>
          <a:p>
            <a:pPr algn="ctr"/>
            <a:endParaRPr lang="en-US">
              <a:ea typeface="+mn-lt"/>
              <a:cs typeface="+mn-lt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5E75200-D94C-7961-8C83-56FB54B0BC5A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09183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C01702-07E5-9B59-E7A3-FFC8DF9F4270}"/>
              </a:ext>
            </a:extLst>
          </p:cNvPr>
          <p:cNvSpPr txBox="1"/>
          <p:nvPr/>
        </p:nvSpPr>
        <p:spPr>
          <a:xfrm>
            <a:off x="391885" y="1048435"/>
            <a:ext cx="609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None/>
            </a:pPr>
            <a:r>
              <a:rPr lang="cy" sz="1800" b="0" i="0" u="none" strike="noStrike">
                <a:solidFill>
                  <a:srgbClr val="2F5597"/>
                </a:solidFill>
                <a:effectLst/>
                <a:latin typeface="Ubuntu" panose="020B0504030602030204" pitchFamily="34" charset="0"/>
              </a:rPr>
              <a:t>Darllenwch y datganiadau isod. </a:t>
            </a:r>
            <a:r>
              <a:rPr lang="cy" sz="18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cy" sz="1800" b="0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Trafodwch a ydych chi'n meddwl eu bod nhw'n </a:t>
            </a:r>
            <a:r>
              <a:rPr lang="cy" sz="1800" b="1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Ffaith</a:t>
            </a:r>
            <a:r>
              <a:rPr lang="cy" sz="1800" b="0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 neu'n </a:t>
            </a:r>
            <a:r>
              <a:rPr lang="cy" sz="1800" b="1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Fyth</a:t>
            </a:r>
            <a:r>
              <a:rPr lang="cy" sz="1800" b="0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 .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0AC831-6C8F-8E97-E9C8-427855EBC2B9}"/>
              </a:ext>
            </a:extLst>
          </p:cNvPr>
          <p:cNvSpPr txBox="1"/>
          <p:nvPr/>
        </p:nvSpPr>
        <p:spPr>
          <a:xfrm>
            <a:off x="6229350" y="768309"/>
            <a:ext cx="5014941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ddeniadol ac yn cŵl.</a:t>
            </a:r>
            <a:endParaRPr lang="en-GB" sz="1600" dirty="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1CD8CE-776E-ACAF-92B4-C8A0AAD509DB}"/>
              </a:ext>
            </a:extLst>
          </p:cNvPr>
          <p:cNvSpPr txBox="1"/>
          <p:nvPr/>
        </p:nvSpPr>
        <p:spPr>
          <a:xfrm>
            <a:off x="391885" y="1993676"/>
            <a:ext cx="4435308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denau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3CA66F-9892-100A-D48C-9DAE41291C9B}"/>
              </a:ext>
            </a:extLst>
          </p:cNvPr>
          <p:cNvSpPr txBox="1"/>
          <p:nvPr/>
        </p:nvSpPr>
        <p:spPr>
          <a:xfrm>
            <a:off x="6939611" y="2685889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Nid yw shisha (pibell neu hwca) yn niweidiol, dim ond blas fel ffrwyth ydyw</a:t>
            </a:r>
            <a:r>
              <a:rPr lang="cy">
                <a:solidFill>
                  <a:schemeClr val="bg1"/>
                </a:solidFill>
                <a:latin typeface="Ubuntu" panose="020B0504030602030204" pitchFamily="34" charset="0"/>
                <a:cs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0B3FF0-0032-5931-3249-CC1B55657842}"/>
              </a:ext>
            </a:extLst>
          </p:cNvPr>
          <p:cNvSpPr txBox="1"/>
          <p:nvPr/>
        </p:nvSpPr>
        <p:spPr>
          <a:xfrm>
            <a:off x="391885" y="3565095"/>
            <a:ext cx="5267480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gwneud i chi deimlo llai o straen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35D02C-F4AD-854A-6BB7-450843690864}"/>
              </a:ext>
            </a:extLst>
          </p:cNvPr>
          <p:cNvSpPr txBox="1"/>
          <p:nvPr/>
        </p:nvSpPr>
        <p:spPr>
          <a:xfrm>
            <a:off x="6623925" y="3933611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Dydw i ddim yn creu niwed i unrhyw un arall wrth ysmygu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94D044-A097-6DD0-B519-BF01CF994F8A}"/>
              </a:ext>
            </a:extLst>
          </p:cNvPr>
          <p:cNvSpPr txBox="1"/>
          <p:nvPr/>
        </p:nvSpPr>
        <p:spPr>
          <a:xfrm>
            <a:off x="1224057" y="4261965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/>
              </a:rPr>
              <a:t>Mae llai o bethau drwg mewn sigaréts wedi’u rholio na sigaréts arferol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CBE1E-49F1-C0EC-C8B9-4FB97D226427}"/>
              </a:ext>
            </a:extLst>
          </p:cNvPr>
          <p:cNvSpPr txBox="1"/>
          <p:nvPr/>
        </p:nvSpPr>
        <p:spPr>
          <a:xfrm>
            <a:off x="6096000" y="1538482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/>
              </a:rPr>
              <a:t>Mae nicotin yr un mor gaethiwus â heroin a chocên</a:t>
            </a:r>
            <a:r>
              <a:rPr lang="cy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7804D3-0280-ED21-2254-CC3EF5425B90}"/>
              </a:ext>
            </a:extLst>
          </p:cNvPr>
          <p:cNvSpPr txBox="1"/>
          <p:nvPr/>
        </p:nvSpPr>
        <p:spPr>
          <a:xfrm>
            <a:off x="323850" y="2690746"/>
            <a:ext cx="5339390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/>
              </a:rPr>
              <a:t>Mae tua 4000 o bobl yn marw bob blwyddyn yng Nghymru o salwch sy'n gysylltiedig ag ysmygu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1A530E-1A75-AD3D-4B3F-9A92B80F1272}"/>
              </a:ext>
            </a:extLst>
          </p:cNvPr>
          <p:cNvSpPr txBox="1"/>
          <p:nvPr/>
        </p:nvSpPr>
        <p:spPr>
          <a:xfrm>
            <a:off x="6623925" y="5181333"/>
            <a:ext cx="4750994" cy="923330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Gall e-sigaréts gynnwys carsinogenau a chemegau gwenwynig, yn ogystal â symiau bach o fetelau a allai fod yn wenwynig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56D7E2-785A-7B96-D0E8-EFA06E2DA4F9}"/>
              </a:ext>
            </a:extLst>
          </p:cNvPr>
          <p:cNvSpPr txBox="1"/>
          <p:nvPr/>
        </p:nvSpPr>
        <p:spPr>
          <a:xfrm>
            <a:off x="127454" y="5116018"/>
            <a:ext cx="5065978" cy="1200329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/>
              </a:rPr>
              <a:t>Yn 2020-2022, roedd dros 17000 o dderbyniadau i'r ysbyty bob blwyddyn ymhlith oedolion dros 35 oed yng Nghymru yn ganlyniad i ysmygu.</a:t>
            </a:r>
            <a:endParaRPr lang="en-GB" dirty="0">
              <a:solidFill>
                <a:schemeClr val="bg1"/>
              </a:solidFill>
              <a:latin typeface="Ubuntu"/>
              <a:cs typeface="Calibri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495F4AD8-77CE-5F02-6415-B19D923A2918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332212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4108D4-2D63-A33C-330C-E0AFC68E14D5}"/>
              </a:ext>
            </a:extLst>
          </p:cNvPr>
          <p:cNvSpPr txBox="1"/>
          <p:nvPr/>
        </p:nvSpPr>
        <p:spPr>
          <a:xfrm>
            <a:off x="1863895" y="734959"/>
            <a:ext cx="1690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4000" b="1" i="0" u="none" strike="noStrike" dirty="0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Ffaith</a:t>
            </a:r>
            <a:endParaRPr lang="en-GB" sz="40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93BAF-F545-7D71-55AB-88AD1BD4730A}"/>
              </a:ext>
            </a:extLst>
          </p:cNvPr>
          <p:cNvSpPr txBox="1">
            <a:spLocks/>
          </p:cNvSpPr>
          <p:nvPr/>
        </p:nvSpPr>
        <p:spPr>
          <a:xfrm>
            <a:off x="8694783" y="865248"/>
            <a:ext cx="1656069" cy="4473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9pPr>
          </a:lstStyle>
          <a:p>
            <a:pPr rtl="0"/>
            <a:r>
              <a:rPr lang="cy" sz="4000" b="1">
                <a:solidFill>
                  <a:schemeClr val="accent1"/>
                </a:solidFill>
                <a:latin typeface="Ubuntu"/>
              </a:rPr>
              <a:t>Myth </a:t>
            </a:r>
            <a:endParaRPr lang="en-US" sz="4000" dirty="0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27976D-6F58-ECFC-CFAD-734B67075464}"/>
              </a:ext>
            </a:extLst>
          </p:cNvPr>
          <p:cNvSpPr txBox="1"/>
          <p:nvPr/>
        </p:nvSpPr>
        <p:spPr>
          <a:xfrm>
            <a:off x="460174" y="2579096"/>
            <a:ext cx="4492173" cy="953405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/>
              </a:rPr>
              <a:t>Mae tua 4000 o bobl yn marw bob blwyddyn yng Nghymru o salwch sy'n gysylltiedig ag ysmygu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C3EB47-B8EE-28FE-6913-F8956ED3B677}"/>
              </a:ext>
            </a:extLst>
          </p:cNvPr>
          <p:cNvSpPr txBox="1"/>
          <p:nvPr/>
        </p:nvSpPr>
        <p:spPr>
          <a:xfrm>
            <a:off x="6939611" y="3231986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Nid yw shisha (pibell neu hwca) yn niweidiol, dim ond blas fel ffrwyth ydyw</a:t>
            </a:r>
            <a:r>
              <a:rPr lang="cy">
                <a:solidFill>
                  <a:schemeClr val="bg1"/>
                </a:solidFill>
                <a:latin typeface="Ubuntu" panose="020B0504030602030204" pitchFamily="34" charset="0"/>
                <a:cs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BCF08C-E186-99E7-F642-E24434BD4A9C}"/>
              </a:ext>
            </a:extLst>
          </p:cNvPr>
          <p:cNvSpPr txBox="1"/>
          <p:nvPr/>
        </p:nvSpPr>
        <p:spPr>
          <a:xfrm>
            <a:off x="6939611" y="2577815"/>
            <a:ext cx="4435308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denau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965416-0F2F-94A1-DC50-9AD7CDE8C106}"/>
              </a:ext>
            </a:extLst>
          </p:cNvPr>
          <p:cNvSpPr txBox="1"/>
          <p:nvPr/>
        </p:nvSpPr>
        <p:spPr>
          <a:xfrm>
            <a:off x="6939610" y="1579882"/>
            <a:ext cx="4526965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ddeniadol ac yn cŵl.</a:t>
            </a:r>
            <a:endParaRPr lang="en-GB" sz="1600" dirty="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F58C2E-2C9C-D87A-086F-EFB344EF1106}"/>
              </a:ext>
            </a:extLst>
          </p:cNvPr>
          <p:cNvSpPr txBox="1"/>
          <p:nvPr/>
        </p:nvSpPr>
        <p:spPr>
          <a:xfrm>
            <a:off x="495268" y="1579238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/>
              </a:rPr>
              <a:t>Mae nicotin yr un mor gaethiwus â heroin a chocên</a:t>
            </a:r>
            <a:r>
              <a:rPr lang="cy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E117EF-7FC8-20E2-C65C-63CD77CD4B66}"/>
              </a:ext>
            </a:extLst>
          </p:cNvPr>
          <p:cNvSpPr txBox="1"/>
          <p:nvPr/>
        </p:nvSpPr>
        <p:spPr>
          <a:xfrm>
            <a:off x="422696" y="3879837"/>
            <a:ext cx="4435308" cy="923330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Gall e-sigaréts gynnwys carsinogenau a chemegau gwenwynig, yn ogystal â symiau bach o fetelau a allai fod yn wenwynig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FFD5CE-7BDE-564D-302C-06FD40ED2067}"/>
              </a:ext>
            </a:extLst>
          </p:cNvPr>
          <p:cNvSpPr txBox="1"/>
          <p:nvPr/>
        </p:nvSpPr>
        <p:spPr>
          <a:xfrm>
            <a:off x="6939610" y="3981186"/>
            <a:ext cx="4435309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gwneud i chi deimlo llai o straen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A5EC0B-A3AF-7678-BCB5-4F2855169C76}"/>
              </a:ext>
            </a:extLst>
          </p:cNvPr>
          <p:cNvSpPr txBox="1"/>
          <p:nvPr/>
        </p:nvSpPr>
        <p:spPr>
          <a:xfrm>
            <a:off x="6939611" y="5748497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Mae llai o bethau drwg mewn sigaréts wedi’u rholio na sigaréts arferol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F80315-36DF-4AE2-439F-FCC961C1558A}"/>
              </a:ext>
            </a:extLst>
          </p:cNvPr>
          <p:cNvSpPr txBox="1"/>
          <p:nvPr/>
        </p:nvSpPr>
        <p:spPr>
          <a:xfrm>
            <a:off x="6939611" y="4817327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Dydw i ddim yn creu niwed i unrhyw un arall wrth ysmygu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BE57EE-C9CA-ACB5-9BBD-B3F0E241E07B}"/>
              </a:ext>
            </a:extLst>
          </p:cNvPr>
          <p:cNvSpPr txBox="1"/>
          <p:nvPr/>
        </p:nvSpPr>
        <p:spPr>
          <a:xfrm>
            <a:off x="382451" y="4987111"/>
            <a:ext cx="4518726" cy="1200329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/>
              </a:rPr>
              <a:t>Yn 2020-2022, roedd dros 17000 o dderbyniadau i'r ysbyty bob blwyddyn ymhlith oedolion dros 35 oed yng Nghymru yn ganlyniad i ysmygu.</a:t>
            </a:r>
            <a:endParaRPr lang="en-GB" dirty="0">
              <a:solidFill>
                <a:schemeClr val="bg1"/>
              </a:solidFill>
              <a:latin typeface="Ubuntu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91837-0069-7520-5009-B2620DFFE028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726806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A12CDEE-8543-E715-6D34-C99A52952791}"/>
              </a:ext>
            </a:extLst>
          </p:cNvPr>
          <p:cNvSpPr txBox="1">
            <a:spLocks/>
          </p:cNvSpPr>
          <p:nvPr/>
        </p:nvSpPr>
        <p:spPr>
          <a:xfrm>
            <a:off x="1696729" y="1605146"/>
            <a:ext cx="1330941" cy="447308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9pPr>
          </a:lstStyle>
          <a:p>
            <a:pPr rtl="0"/>
            <a:r>
              <a:rPr lang="cy" sz="2400" b="1">
                <a:solidFill>
                  <a:schemeClr val="accent1"/>
                </a:solidFill>
                <a:latin typeface="Ubuntu"/>
              </a:rPr>
              <a:t>Myth </a:t>
            </a:r>
            <a:endParaRPr lang="en-US" sz="2400" dirty="0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E2D1C354-357E-FE44-E879-DAC3811CFA8D}"/>
              </a:ext>
            </a:extLst>
          </p:cNvPr>
          <p:cNvSpPr txBox="1"/>
          <p:nvPr/>
        </p:nvSpPr>
        <p:spPr>
          <a:xfrm>
            <a:off x="6881094" y="2797467"/>
            <a:ext cx="4438725" cy="116955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b="1">
                <a:solidFill>
                  <a:schemeClr val="bg1"/>
                </a:solidFill>
                <a:latin typeface="Ubuntu"/>
                <a:cs typeface="Calibri"/>
              </a:rPr>
              <a:t>Mythau yw'r datganiadau ar y chwith. </a:t>
            </a:r>
          </a:p>
          <a:p>
            <a:pPr rtl="0">
              <a:defRPr/>
            </a:pPr>
            <a:endParaRPr lang="en-GB" b="1" dirty="0">
              <a:solidFill>
                <a:schemeClr val="bg1"/>
              </a:solidFill>
              <a:latin typeface="Ubuntu"/>
              <a:cs typeface="Calibri"/>
            </a:endParaRPr>
          </a:p>
          <a:p>
            <a:pPr rtl="0">
              <a:defRPr/>
            </a:pPr>
            <a:r>
              <a:rPr lang="cy" b="1">
                <a:solidFill>
                  <a:schemeClr val="bg1"/>
                </a:solidFill>
                <a:latin typeface="Ubuntu"/>
                <a:cs typeface="Calibri"/>
              </a:rPr>
              <a:t>Beth yw'r pethau gwir?</a:t>
            </a:r>
          </a:p>
          <a:p>
            <a:pPr rtl="0">
              <a:defRPr/>
            </a:pPr>
            <a:endParaRPr lang="en-GB" sz="1600" dirty="0">
              <a:solidFill>
                <a:schemeClr val="accent1"/>
              </a:solidFill>
              <a:latin typeface="Ubuntu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E58671-1E89-8663-8D0E-BBD9B89A9D2C}"/>
              </a:ext>
            </a:extLst>
          </p:cNvPr>
          <p:cNvSpPr txBox="1"/>
          <p:nvPr/>
        </p:nvSpPr>
        <p:spPr>
          <a:xfrm>
            <a:off x="560582" y="2189920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ddeniadol ac yn cŵl.</a:t>
            </a:r>
            <a:endParaRPr lang="en-GB" sz="1600" dirty="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ED049D-61C0-A9BE-A639-7BD1E4F552DE}"/>
              </a:ext>
            </a:extLst>
          </p:cNvPr>
          <p:cNvSpPr txBox="1"/>
          <p:nvPr/>
        </p:nvSpPr>
        <p:spPr>
          <a:xfrm>
            <a:off x="560582" y="3059668"/>
            <a:ext cx="4435308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denau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747D1B-18AE-4C8A-6BA0-C3231BE35122}"/>
              </a:ext>
            </a:extLst>
          </p:cNvPr>
          <p:cNvSpPr txBox="1"/>
          <p:nvPr/>
        </p:nvSpPr>
        <p:spPr>
          <a:xfrm>
            <a:off x="560582" y="3929415"/>
            <a:ext cx="4435308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Dydw i ddim yn creu niwed i unrhyw un arall wrth ysmygu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AAAB27-5DC5-1356-1736-048C307EB4D6}"/>
              </a:ext>
            </a:extLst>
          </p:cNvPr>
          <p:cNvSpPr txBox="1"/>
          <p:nvPr/>
        </p:nvSpPr>
        <p:spPr>
          <a:xfrm>
            <a:off x="560582" y="5076160"/>
            <a:ext cx="4340602" cy="646331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gwneud i chi deimlo llai o straen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E7619B1-3CBD-58D7-4E01-FCCCA13D38B5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53488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8D512-8DDF-036E-4FD8-C020B955A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A90AD74-A03E-4E77-C892-A7598051FE64}"/>
              </a:ext>
            </a:extLst>
          </p:cNvPr>
          <p:cNvSpPr txBox="1">
            <a:spLocks/>
          </p:cNvSpPr>
          <p:nvPr/>
        </p:nvSpPr>
        <p:spPr>
          <a:xfrm>
            <a:off x="5476703" y="349865"/>
            <a:ext cx="1882292" cy="4473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9pPr>
          </a:lstStyle>
          <a:p>
            <a:pPr rtl="0"/>
            <a:r>
              <a:rPr lang="cy" sz="4000" b="1">
                <a:solidFill>
                  <a:schemeClr val="accent1"/>
                </a:solidFill>
                <a:latin typeface="Ubuntu"/>
              </a:rPr>
              <a:t>Myth </a:t>
            </a:r>
            <a:endParaRPr lang="en-US" sz="4000" dirty="0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B140A7-944F-21DF-C14B-D97664116818}"/>
              </a:ext>
            </a:extLst>
          </p:cNvPr>
          <p:cNvSpPr txBox="1"/>
          <p:nvPr/>
        </p:nvSpPr>
        <p:spPr>
          <a:xfrm>
            <a:off x="530303" y="930879"/>
            <a:ext cx="6718222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ddeniadol ac yn cŵl.</a:t>
            </a:r>
            <a:endParaRPr lang="en-GB" sz="1600" dirty="0">
              <a:solidFill>
                <a:schemeClr val="bg1"/>
              </a:solidFill>
              <a:latin typeface="Ubuntu" panose="020B0504030602030204" pitchFamily="34" charset="0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04335B-C0FD-F742-72E7-F6B13BF1DA5A}"/>
              </a:ext>
            </a:extLst>
          </p:cNvPr>
          <p:cNvSpPr txBox="1"/>
          <p:nvPr/>
        </p:nvSpPr>
        <p:spPr>
          <a:xfrm>
            <a:off x="530304" y="3601874"/>
            <a:ext cx="6828691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Dydw i ddim yn creu niwed i unrhyw un arall wrth ysmygu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D76F00-988F-FFEF-25EE-13665FF34B4F}"/>
              </a:ext>
            </a:extLst>
          </p:cNvPr>
          <p:cNvSpPr txBox="1"/>
          <p:nvPr/>
        </p:nvSpPr>
        <p:spPr>
          <a:xfrm>
            <a:off x="143892" y="1433917"/>
            <a:ext cx="9925393" cy="18652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dirty="0">
                <a:solidFill>
                  <a:srgbClr val="0A0A0A"/>
                </a:solidFill>
                <a:latin typeface="Ubuntu"/>
              </a:rPr>
              <a:t>Mae'r farn hon 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yn aml yn cael ei dylanwadu gan bortreadau ar y teledu ac mewn ffilmiau a</a:t>
            </a:r>
            <a:r>
              <a:rPr lang="cy" dirty="0">
                <a:solidFill>
                  <a:srgbClr val="0A0A0A"/>
                </a:solidFill>
                <a:latin typeface="Ubuntu"/>
              </a:rPr>
              <a:t> chartwnau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.  </a:t>
            </a:r>
          </a:p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Gall cwmnïau cyfryngau elwa'n ariannol </a:t>
            </a:r>
            <a:r>
              <a:rPr lang="cy" dirty="0">
                <a:solidFill>
                  <a:srgbClr val="0A0A0A"/>
                </a:solidFill>
                <a:latin typeface="Ubuntu"/>
              </a:rPr>
              <a:t>o ddangos cynhyrchion penodol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, a all greu cymhelliant i gynnwys cymeriadau sy'n defnyddio cynhyrchion penodol, fel tybaco.</a:t>
            </a:r>
          </a:p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Pan gaiff cymeriad </a:t>
            </a:r>
            <a:r>
              <a:rPr lang="cy" dirty="0">
                <a:solidFill>
                  <a:srgbClr val="0A0A0A"/>
                </a:solidFill>
                <a:latin typeface="Ubuntu"/>
              </a:rPr>
              <a:t>deniadol, dymunol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 </a:t>
            </a:r>
            <a:r>
              <a:rPr lang="cy" dirty="0">
                <a:solidFill>
                  <a:srgbClr val="0A0A0A"/>
                </a:solidFill>
                <a:latin typeface="Ubuntu"/>
              </a:rPr>
              <a:t>neu ddylanwadol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 ei bortreadu fel ysmygwr </a:t>
            </a:r>
            <a:r>
              <a:rPr lang="cy" dirty="0">
                <a:solidFill>
                  <a:srgbClr val="0A0A0A"/>
                </a:solidFill>
                <a:latin typeface="Ubuntu"/>
              </a:rPr>
              <a:t>ar y teledu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, efallai y bydd cynulleidfaoedd yn fwy tueddol o </a:t>
            </a:r>
            <a:r>
              <a:rPr lang="cy" dirty="0">
                <a:solidFill>
                  <a:srgbClr val="0A0A0A"/>
                </a:solidFill>
                <a:latin typeface="Ubuntu"/>
              </a:rPr>
              <a:t>fod eisiau rhoi cynnig ar ysmygu.</a:t>
            </a:r>
            <a:endParaRPr lang="en-GB" b="0" i="0" dirty="0">
              <a:solidFill>
                <a:srgbClr val="0A0A0A"/>
              </a:solidFill>
              <a:effectLst/>
              <a:latin typeface="Ubuntu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3EC568-E49B-F576-9D4E-2FA093EE012B}"/>
              </a:ext>
            </a:extLst>
          </p:cNvPr>
          <p:cNvSpPr txBox="1"/>
          <p:nvPr/>
        </p:nvSpPr>
        <p:spPr>
          <a:xfrm>
            <a:off x="143892" y="4039390"/>
            <a:ext cx="10665622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Mae </a:t>
            </a:r>
            <a:r>
              <a:rPr lang="cy" dirty="0">
                <a:solidFill>
                  <a:srgbClr val="0A0A0A"/>
                </a:solidFill>
                <a:latin typeface="Ubuntu"/>
              </a:rPr>
              <a:t>cyfran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 sylweddol o fwg sigaréts, oddeutu 80%, yn anweledig, gan ei gwneud hi'n amhosibl gweld </a:t>
            </a:r>
            <a:r>
              <a:rPr lang="cy" dirty="0">
                <a:solidFill>
                  <a:srgbClr val="0A0A0A"/>
                </a:solidFill>
                <a:latin typeface="Ubuntu"/>
              </a:rPr>
              <a:t>i ble mae'n mynd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 .</a:t>
            </a:r>
          </a:p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Mae mwg ail-law, a ddiffinnir fel y mwg a anadlir gan bobl nad ydynt yn ysmygu, yn peri risgiau iechyd i unigolion gan gynnwys ffrindiau</a:t>
            </a:r>
            <a:r>
              <a:rPr lang="cy" dirty="0">
                <a:solidFill>
                  <a:srgbClr val="0A0A0A"/>
                </a:solidFill>
                <a:latin typeface="Ubuntu"/>
              </a:rPr>
              <a:t> a 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theulu</a:t>
            </a:r>
            <a:r>
              <a:rPr lang="cy" dirty="0">
                <a:solidFill>
                  <a:srgbClr val="0A0A0A"/>
                </a:solidFill>
                <a:latin typeface="Ubuntu"/>
              </a:rPr>
              <a:t> (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a</a:t>
            </a:r>
            <a:r>
              <a:rPr lang="cy" dirty="0">
                <a:solidFill>
                  <a:srgbClr val="0A0A0A"/>
                </a:solidFill>
                <a:latin typeface="Ubuntu"/>
              </a:rPr>
              <a:t> hefyd 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anifeiliaid anwes</a:t>
            </a:r>
            <a:r>
              <a:rPr lang="cy" dirty="0">
                <a:solidFill>
                  <a:srgbClr val="0A0A0A"/>
                </a:solidFill>
                <a:latin typeface="Ubuntu"/>
              </a:rPr>
              <a:t>), 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yn ogystal ag unrhyw un sydd yng nghyffiniau uniongyrchol ysmygwr.</a:t>
            </a:r>
          </a:p>
          <a:p>
            <a:pPr marL="285750" indent="-285750" algn="l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Nid yw dulliau awyru, fel agor drysau neu ffenestri, yn effeithiol wrth gael gwared ar fwg </a:t>
            </a:r>
            <a:r>
              <a:rPr lang="cy" dirty="0">
                <a:solidFill>
                  <a:srgbClr val="0A0A0A"/>
                </a:solidFill>
                <a:latin typeface="Ubuntu"/>
              </a:rPr>
              <a:t>ail-law</a:t>
            </a:r>
            <a:r>
              <a:rPr lang="cy" b="0" i="0" dirty="0">
                <a:solidFill>
                  <a:srgbClr val="0A0A0A"/>
                </a:solidFill>
                <a:effectLst/>
                <a:latin typeface="Ubuntu"/>
              </a:rPr>
              <a:t> a all aros mewn amgylchedd dan do am hyd at dair awr.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1CB8372F-5992-879D-2340-00753F13B9D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218600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82270A9-2586-D3CB-4D40-07F7EA73DF7F}"/>
              </a:ext>
            </a:extLst>
          </p:cNvPr>
          <p:cNvSpPr txBox="1"/>
          <p:nvPr/>
        </p:nvSpPr>
        <p:spPr>
          <a:xfrm>
            <a:off x="503775" y="1317669"/>
            <a:ext cx="4435308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>
                <a:solidFill>
                  <a:schemeClr val="bg1"/>
                </a:solidFill>
                <a:latin typeface="Ubuntu" panose="020B0504030602030204" pitchFamily="34" charset="0"/>
              </a:rPr>
              <a:t>Mae ysmygu yn eich gwneud chi'n denau</a:t>
            </a:r>
            <a:r>
              <a:rPr lang="cy" sz="160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E3B27E3-2B7A-92BB-3328-D0886AE72435}"/>
              </a:ext>
            </a:extLst>
          </p:cNvPr>
          <p:cNvSpPr txBox="1">
            <a:spLocks/>
          </p:cNvSpPr>
          <p:nvPr/>
        </p:nvSpPr>
        <p:spPr>
          <a:xfrm>
            <a:off x="5476450" y="345489"/>
            <a:ext cx="1882292" cy="4473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Calibri" panose="020F0502020204030204"/>
                <a:ea typeface="+mn-ea"/>
                <a:cs typeface="+mn-cs"/>
              </a:defRPr>
            </a:lvl9pPr>
          </a:lstStyle>
          <a:p>
            <a:pPr rtl="0"/>
            <a:r>
              <a:rPr lang="cy" sz="4000" b="1">
                <a:solidFill>
                  <a:schemeClr val="accent1"/>
                </a:solidFill>
                <a:latin typeface="Ubuntu"/>
              </a:rPr>
              <a:t>Myth </a:t>
            </a:r>
            <a:endParaRPr lang="en-US" sz="4000" dirty="0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B4ABD1-7284-9DEF-972F-25E22DDC4AFC}"/>
              </a:ext>
            </a:extLst>
          </p:cNvPr>
          <p:cNvSpPr txBox="1"/>
          <p:nvPr/>
        </p:nvSpPr>
        <p:spPr>
          <a:xfrm>
            <a:off x="503775" y="3244334"/>
            <a:ext cx="5238658" cy="369332"/>
          </a:xfrm>
          <a:prstGeom prst="rect">
            <a:avLst/>
          </a:prstGeom>
          <a:solidFill>
            <a:schemeClr val="accent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defRPr/>
            </a:pPr>
            <a:r>
              <a:rPr lang="cy" dirty="0">
                <a:solidFill>
                  <a:schemeClr val="bg1"/>
                </a:solidFill>
                <a:latin typeface="Ubuntu" panose="020B0504030602030204" pitchFamily="34" charset="0"/>
              </a:rPr>
              <a:t>Mae ysmygu yn gwneud i chi deimlo llai o straen</a:t>
            </a:r>
            <a:r>
              <a:rPr lang="cy" sz="1600" dirty="0">
                <a:solidFill>
                  <a:schemeClr val="bg1"/>
                </a:solidFill>
                <a:latin typeface="Ubuntu"/>
                <a:cs typeface="Calibri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AA7F52-14D7-4A92-4FF3-CC5B1AD63EA7}"/>
              </a:ext>
            </a:extLst>
          </p:cNvPr>
          <p:cNvSpPr txBox="1"/>
          <p:nvPr/>
        </p:nvSpPr>
        <p:spPr>
          <a:xfrm>
            <a:off x="321595" y="1865365"/>
            <a:ext cx="9622922" cy="10958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l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>
                <a:solidFill>
                  <a:srgbClr val="0A0A0A"/>
                </a:solidFill>
                <a:effectLst/>
                <a:latin typeface="Ubuntu"/>
              </a:rPr>
              <a:t>Nid oes unrhyw gynhwysion mewn sigaréts sy'n achosi colli pwysau.</a:t>
            </a:r>
          </a:p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 b="0" i="0">
                <a:solidFill>
                  <a:srgbClr val="0A0A0A"/>
                </a:solidFill>
                <a:effectLst/>
                <a:latin typeface="Ubuntu"/>
              </a:rPr>
              <a:t>Gall unigolion sy'n ysmygu fagu pwysau </a:t>
            </a:r>
            <a:r>
              <a:rPr lang="cy">
                <a:solidFill>
                  <a:srgbClr val="0A0A0A"/>
                </a:solidFill>
                <a:latin typeface="Ubuntu"/>
              </a:rPr>
              <a:t>pan fyddant yn rhoi'r gorau i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</a:rPr>
              <a:t> ysmygu, yn aml oherwydd eu bod yn mabwysiadu arferion bwyta byrbrydau afiach yn lle ysmygu.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404E75-7DA7-C58F-07FA-9997A6981892}"/>
              </a:ext>
            </a:extLst>
          </p:cNvPr>
          <p:cNvSpPr txBox="1"/>
          <p:nvPr/>
        </p:nvSpPr>
        <p:spPr>
          <a:xfrm>
            <a:off x="321595" y="3896822"/>
            <a:ext cx="9895903" cy="18620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Mae bod yn gaeth 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i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unrhyw beth yn gwaethygu 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straen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yn y lle cyntaf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.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</a:t>
            </a:r>
          </a:p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Mae ysmygwyr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 dan straen yn teimlo'r 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angen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 i ysmygu er mwyn teimlo’n 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'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normal 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' oherwydd bod eu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 lefelau nicotin 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yn gostwng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.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</a:t>
            </a:r>
            <a:endParaRPr lang="en-US">
              <a:solidFill>
                <a:srgbClr val="000000"/>
              </a:solidFill>
              <a:latin typeface="Ubuntu"/>
              <a:ea typeface="+mn-lt"/>
              <a:cs typeface="+mn-lt"/>
            </a:endParaRPr>
          </a:p>
          <a:p>
            <a:pPr marL="285750" indent="-285750" rtl="0">
              <a:lnSpc>
                <a:spcPts val="18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Dim ond bwydo eu chwantau mae ysmygu 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sigarét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yn ei wneud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,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sef chwantau na fyddent yn eu cael 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pe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na 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fyddent</a:t>
            </a:r>
            <a:r>
              <a:rPr lang="cy">
                <a:solidFill>
                  <a:srgbClr val="0A0A0A"/>
                </a:solidFill>
                <a:latin typeface="Ubuntu"/>
                <a:ea typeface="+mn-lt"/>
                <a:cs typeface="+mn-lt"/>
              </a:rPr>
              <a:t> yn ysmygwr</a:t>
            </a:r>
            <a:r>
              <a:rPr lang="cy" b="0" i="0">
                <a:solidFill>
                  <a:srgbClr val="0A0A0A"/>
                </a:solidFill>
                <a:effectLst/>
                <a:latin typeface="Ubuntu"/>
                <a:ea typeface="+mn-lt"/>
                <a:cs typeface="+mn-lt"/>
              </a:rPr>
              <a:t>.</a:t>
            </a:r>
            <a:endParaRPr lang="en-US" dirty="0">
              <a:latin typeface="Calibri" panose="020F0502020204030204"/>
              <a:ea typeface="+mn-lt"/>
              <a:cs typeface="+mn-lt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EFE03A1-1865-5A6D-8669-08A4E0F2AB25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942073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807561" y="920621"/>
            <a:ext cx="10295525" cy="338554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/>
            <a:r>
              <a:rPr lang="cy" sz="2000" b="1">
                <a:solidFill>
                  <a:schemeClr val="tx2"/>
                </a:solidFill>
                <a:latin typeface="Ubuntu"/>
                <a:cs typeface="Calibri"/>
              </a:rPr>
              <a:t> Awgrymiadau dysgu posibl pellach </a:t>
            </a:r>
          </a:p>
          <a:p>
            <a:pPr rtl="0"/>
            <a:endParaRPr lang="en-US" sz="1600" b="1" dirty="0">
              <a:solidFill>
                <a:schemeClr val="tx2"/>
              </a:solidFill>
              <a:latin typeface="Ubuntu"/>
              <a:ea typeface="+mn-lt"/>
              <a:cs typeface="+mn-lt"/>
            </a:endParaRPr>
          </a:p>
          <a:p>
            <a:pPr rtl="0"/>
            <a:r>
              <a:rPr lang="cy" b="1">
                <a:latin typeface="Ubuntu"/>
                <a:ea typeface="+mn-lt"/>
                <a:cs typeface="+mn-lt"/>
              </a:rPr>
              <a:t>Ysmygu a Defnyddio Nicotin - Mythau a Ffeithiau</a:t>
            </a:r>
            <a:r>
              <a:rPr lang="cy">
                <a:latin typeface="Ubuntu"/>
                <a:ea typeface="Calibri"/>
                <a:cs typeface="Arial"/>
              </a:rPr>
              <a:t> </a:t>
            </a:r>
            <a:endParaRPr lang="en-US">
              <a:latin typeface="Ubuntu"/>
            </a:endParaRPr>
          </a:p>
          <a:p>
            <a:pPr rtl="0"/>
            <a:r>
              <a:rPr lang="cy">
                <a:latin typeface="Ubuntu"/>
                <a:ea typeface="+mn-lt"/>
                <a:cs typeface="+mn-lt"/>
              </a:rPr>
              <a:t>Cadarnhau gwybodaeth gywir am ysmygu a defnyddio nicotin a chwalu mythau cyffredin.</a:t>
            </a:r>
            <a:r>
              <a:rPr lang="cy">
                <a:latin typeface="Ubuntu"/>
                <a:ea typeface="Calibri"/>
                <a:cs typeface="Arial"/>
              </a:rPr>
              <a:t> </a:t>
            </a:r>
            <a:endParaRPr lang="en-US">
              <a:latin typeface="Ubuntu"/>
            </a:endParaRPr>
          </a:p>
          <a:p>
            <a:pPr rtl="0"/>
            <a:r>
              <a:rPr lang="cy">
                <a:latin typeface="Ubuntu"/>
                <a:ea typeface="+mn-lt"/>
                <a:cs typeface="+mn-lt"/>
              </a:rPr>
              <a:t>Fel dosbarth, crëwch siart 'Ffaith a Ffuglen' i'w chadw i gyfeirio ati yn y dyfodol.</a:t>
            </a:r>
            <a:endParaRPr lang="en-US">
              <a:latin typeface="Ubuntu"/>
            </a:endParaRPr>
          </a:p>
          <a:p>
            <a:pPr rtl="0"/>
            <a:r>
              <a:rPr lang="cy">
                <a:latin typeface="Ubuntu"/>
                <a:ea typeface="+mn-lt"/>
                <a:cs typeface="+mn-lt"/>
              </a:rPr>
              <a:t>Mae hyn yn hyrwyddo meddwl beirniadol, yn cadarnhau gwybodaeth gywir am ysmygu a defnyddio nicotin ac yn annog gwaith tîm a thrafodaeth.</a:t>
            </a:r>
            <a:endParaRPr lang="en-US" dirty="0">
              <a:latin typeface="Ubuntu"/>
            </a:endParaRPr>
          </a:p>
          <a:p>
            <a:pPr marL="228600" indent="-228600" rtl="0"/>
            <a:endParaRPr lang="en-US" b="1" dirty="0">
              <a:latin typeface="Ubuntu"/>
              <a:ea typeface="Calibri"/>
              <a:cs typeface="Calibri"/>
            </a:endParaRPr>
          </a:p>
          <a:p>
            <a:pPr rtl="0"/>
            <a:r>
              <a:rPr lang="cy" b="1">
                <a:latin typeface="Ubuntu"/>
              </a:rPr>
              <a:t>Gêm Grŵp Gwir neu Anwir ynglŷn ag Ysmygu a Defnyddio Nicotin</a:t>
            </a:r>
            <a:endParaRPr lang="en-US">
              <a:latin typeface="Ubuntu"/>
            </a:endParaRPr>
          </a:p>
          <a:p>
            <a:pPr rtl="0"/>
            <a:r>
              <a:rPr lang="cy">
                <a:latin typeface="Ubuntu"/>
                <a:ea typeface="+mn-lt"/>
                <a:cs typeface="+mn-lt"/>
              </a:rPr>
              <a:t>Cadarnhau ffeithiau am ysmygu a defnyddio nicotin ymhlith pobl ifanc. Dysgwyr i ysgrifennu eu ffeithiau gwir ac anwir eu hunain.                                                                                                </a:t>
            </a:r>
            <a:endParaRPr lang="en-US">
              <a:latin typeface="Ubuntu"/>
              <a:ea typeface="Calibri" panose="020F0502020204030204"/>
              <a:cs typeface="Calibri" panose="020F0502020204030204"/>
            </a:endParaRPr>
          </a:p>
          <a:p>
            <a:pPr marL="742950" lvl="1" indent="-285750" rtl="0">
              <a:buFont typeface="Arial"/>
              <a:buChar char="•"/>
            </a:pPr>
            <a:endParaRPr lang="en-US" sz="1600" dirty="0">
              <a:solidFill>
                <a:srgbClr val="285087"/>
              </a:solidFill>
              <a:latin typeface="Ubuntu"/>
              <a:ea typeface="+mn-lt"/>
              <a:cs typeface="+mn-lt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0A2024E7-E2EA-A419-82DC-A35C5FF9D51E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77FCE2B-30E9-1965-E941-5E3AD120726E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cy" sz="2400" b="1" dirty="0">
                <a:latin typeface="Ubuntu"/>
                <a:ea typeface="Calibri"/>
                <a:cs typeface="Calibri"/>
              </a:rPr>
              <a:t>Gellir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cael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b="1" dirty="0">
                <a:latin typeface="Ubuntu"/>
                <a:ea typeface="Calibri"/>
                <a:cs typeface="Calibri"/>
              </a:rPr>
              <a:t> a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chymorth</a:t>
            </a:r>
            <a:r>
              <a:rPr lang="cy" sz="2400" b="1" dirty="0">
                <a:latin typeface="Ubuntu"/>
                <a:ea typeface="Calibri"/>
                <a:cs typeface="Calibri"/>
              </a:rPr>
              <a:t> </a:t>
            </a:r>
            <a:r>
              <a:rPr lang="cy" sz="2400" b="1" dirty="0" err="1">
                <a:latin typeface="Ubuntu"/>
                <a:ea typeface="Calibri"/>
                <a:cs typeface="Calibri"/>
              </a:rPr>
              <a:t>yma</a:t>
            </a:r>
            <a:r>
              <a:rPr lang="cy" sz="2400" b="1" dirty="0">
                <a:latin typeface="Ubuntu"/>
                <a:ea typeface="Calibri"/>
                <a:cs typeface="Calibri"/>
              </a:rPr>
              <a:t>:</a:t>
            </a:r>
            <a:endParaRPr lang="en-US" b="1">
              <a:ea typeface="Calibri"/>
              <a:cs typeface="Calibri"/>
            </a:endParaRPr>
          </a:p>
          <a:p>
            <a:pPr rtl="0"/>
            <a:endParaRPr lang="en-GB" sz="2400" dirty="0">
              <a:latin typeface="Ubuntu"/>
              <a:ea typeface="Calibri"/>
              <a:cs typeface="Calibri"/>
            </a:endParaRPr>
          </a:p>
          <a:p>
            <a:pPr rtl="0"/>
            <a:r>
              <a:rPr lang="cy" sz="2400" dirty="0" err="1">
                <a:latin typeface="Ubuntu"/>
                <a:ea typeface="Calibri"/>
                <a:cs typeface="Calibri"/>
              </a:rPr>
              <a:t>Gwasanaethau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Nyrsio</a:t>
            </a:r>
            <a:r>
              <a:rPr lang="cy" sz="2400" dirty="0">
                <a:latin typeface="Ubuntu"/>
                <a:ea typeface="Calibri"/>
                <a:cs typeface="Calibri"/>
              </a:rPr>
              <a:t> Ysgol: Pan </a:t>
            </a:r>
            <a:r>
              <a:rPr lang="cy" sz="2400" dirty="0" err="1">
                <a:latin typeface="Ubuntu"/>
                <a:ea typeface="Calibri"/>
                <a:cs typeface="Calibri"/>
              </a:rPr>
              <a:t>fo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sesiynau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galw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heibio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ar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gael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eich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ysgol</a:t>
            </a:r>
            <a:r>
              <a:rPr lang="cy" sz="2400" dirty="0">
                <a:latin typeface="Ubuntu"/>
                <a:ea typeface="Calibri"/>
                <a:cs typeface="Calibri"/>
              </a:rPr>
              <a:t>, </a:t>
            </a:r>
            <a:r>
              <a:rPr lang="cy" sz="2400" dirty="0" err="1">
                <a:latin typeface="Ubuntu"/>
                <a:ea typeface="Calibri"/>
                <a:cs typeface="Calibri"/>
              </a:rPr>
              <a:t>mae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nyrsys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ysgol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gallu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rhoi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dirty="0">
                <a:latin typeface="Ubuntu"/>
                <a:ea typeface="Calibri"/>
                <a:cs typeface="Calibri"/>
              </a:rPr>
              <a:t> a </a:t>
            </a:r>
            <a:r>
              <a:rPr lang="cy" sz="2400" dirty="0" err="1">
                <a:latin typeface="Ubuntu"/>
                <a:ea typeface="Calibri"/>
                <a:cs typeface="Calibri"/>
              </a:rPr>
              <a:t>chymorth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ddysgwyr</a:t>
            </a:r>
            <a:r>
              <a:rPr lang="cy" sz="2400" dirty="0">
                <a:latin typeface="Ubuntu"/>
                <a:ea typeface="Calibri"/>
                <a:cs typeface="Calibri"/>
              </a:rPr>
              <a:t>. </a:t>
            </a:r>
            <a:endParaRPr lang="en-GB" sz="2400" dirty="0"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 err="1">
                <a:latin typeface="Ubuntu"/>
                <a:ea typeface="Calibri"/>
                <a:cs typeface="Calibri"/>
              </a:rPr>
              <a:t>Helpa</a:t>
            </a:r>
            <a:r>
              <a:rPr lang="cy" sz="2400" dirty="0">
                <a:latin typeface="Ubuntu"/>
                <a:ea typeface="Calibri"/>
                <a:cs typeface="Calibri"/>
              </a:rPr>
              <a:t> Fi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Stopio</a:t>
            </a:r>
            <a:r>
              <a:rPr lang="cy" sz="2400" dirty="0">
                <a:latin typeface="Ubuntu"/>
                <a:ea typeface="Calibri"/>
                <a:cs typeface="Calibri"/>
              </a:rPr>
              <a:t>: Gall </a:t>
            </a:r>
            <a:r>
              <a:rPr lang="cy" sz="2400" dirty="0" err="1">
                <a:latin typeface="Ubuntu"/>
                <a:ea typeface="Calibri"/>
                <a:cs typeface="Calibri"/>
              </a:rPr>
              <a:t>ysmygwyr</a:t>
            </a:r>
            <a:r>
              <a:rPr lang="cy" sz="2400" dirty="0">
                <a:latin typeface="Ubuntu"/>
                <a:ea typeface="Calibri"/>
                <a:cs typeface="Calibri"/>
              </a:rPr>
              <a:t> a </a:t>
            </a:r>
            <a:r>
              <a:rPr lang="cy" sz="2400" dirty="0" err="1">
                <a:latin typeface="Ubuntu"/>
                <a:ea typeface="Calibri"/>
                <a:cs typeface="Calibri"/>
              </a:rPr>
              <a:t>defnyddwyr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fepiau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sydd</a:t>
            </a:r>
            <a:r>
              <a:rPr lang="cy" sz="2400" dirty="0">
                <a:latin typeface="Ubuntu"/>
                <a:ea typeface="Calibri"/>
                <a:cs typeface="Calibri"/>
              </a:rPr>
              <a:t> am </a:t>
            </a:r>
            <a:r>
              <a:rPr lang="cy" sz="2400" dirty="0" err="1">
                <a:latin typeface="Ubuntu"/>
                <a:ea typeface="Calibri"/>
                <a:cs typeface="Calibri"/>
              </a:rPr>
              <a:t>roi'r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gorau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iddi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gael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cyngor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dwyieithog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arbenigol</a:t>
            </a:r>
            <a:r>
              <a:rPr lang="cy" sz="2400" dirty="0">
                <a:latin typeface="Ubuntu"/>
                <a:ea typeface="Calibri"/>
                <a:cs typeface="Calibri"/>
              </a:rPr>
              <a:t> am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ddim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gan</a:t>
            </a:r>
            <a:r>
              <a:rPr lang="cy" sz="2400" dirty="0">
                <a:latin typeface="Ubuntu"/>
                <a:ea typeface="Calibri"/>
                <a:cs typeface="Calibri"/>
              </a:rPr>
              <a:t> y GIG. </a:t>
            </a:r>
            <a:r>
              <a:rPr lang="cy" sz="2400" dirty="0" err="1">
                <a:latin typeface="Ubuntu"/>
                <a:ea typeface="Calibri"/>
                <a:cs typeface="Calibri"/>
              </a:rPr>
              <a:t>Ffoniwch</a:t>
            </a:r>
            <a:r>
              <a:rPr lang="cy" sz="2400" dirty="0">
                <a:latin typeface="Ubuntu"/>
                <a:ea typeface="Calibri"/>
                <a:cs typeface="Calibri"/>
              </a:rPr>
              <a:t> 0800 085 2219, </a:t>
            </a:r>
            <a:r>
              <a:rPr lang="cy" sz="2400" dirty="0" err="1">
                <a:latin typeface="Ubuntu"/>
                <a:ea typeface="Calibri"/>
                <a:cs typeface="Calibri"/>
              </a:rPr>
              <a:t>tecstiwch</a:t>
            </a:r>
            <a:r>
              <a:rPr lang="cy" sz="2400" dirty="0">
                <a:latin typeface="Ubuntu"/>
                <a:ea typeface="Calibri"/>
                <a:cs typeface="Calibri"/>
              </a:rPr>
              <a:t> HMQ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80818 neu </a:t>
            </a:r>
            <a:r>
              <a:rPr lang="cy" sz="2400" dirty="0" err="1">
                <a:latin typeface="Ubuntu"/>
                <a:ea typeface="Calibri"/>
                <a:cs typeface="Calibri"/>
              </a:rPr>
              <a:t>ewch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en-US" sz="2400" dirty="0"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Hafan - Helpa Fi i Stopio</a:t>
            </a:r>
            <a:endParaRPr lang="en-US" sz="2400">
              <a:latin typeface="Ubuntu"/>
              <a:ea typeface="Calibri"/>
              <a:cs typeface="Calibri"/>
            </a:endParaRPr>
          </a:p>
          <a:p>
            <a:pPr rtl="0"/>
            <a:endParaRPr lang="en-GB" sz="2400" dirty="0">
              <a:ea typeface="Calibri"/>
              <a:cs typeface="Calibri"/>
            </a:endParaRPr>
          </a:p>
          <a:p>
            <a:r>
              <a:rPr lang="cy" sz="2400" dirty="0">
                <a:latin typeface="Ubuntu"/>
                <a:ea typeface="Calibri"/>
                <a:cs typeface="Calibri"/>
              </a:rPr>
              <a:t>DAN 24/7: </a:t>
            </a:r>
            <a:r>
              <a:rPr lang="cy" sz="2400" dirty="0" err="1">
                <a:latin typeface="Ubuntu"/>
                <a:ea typeface="Calibri"/>
                <a:cs typeface="Calibri"/>
              </a:rPr>
              <a:t>Llinell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gymorth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ddwyieithog</a:t>
            </a:r>
            <a:r>
              <a:rPr lang="cy" sz="2400" dirty="0">
                <a:latin typeface="Ubuntu"/>
                <a:ea typeface="Calibri"/>
                <a:cs typeface="Calibri"/>
              </a:rPr>
              <a:t> am </a:t>
            </a:r>
            <a:r>
              <a:rPr lang="cy" sz="2400" dirty="0" err="1">
                <a:latin typeface="Ubuntu"/>
                <a:ea typeface="Calibri"/>
                <a:cs typeface="Calibri"/>
              </a:rPr>
              <a:t>ddim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unrhyw</a:t>
            </a:r>
            <a:r>
              <a:rPr lang="cy" sz="2400" dirty="0">
                <a:latin typeface="Ubuntu"/>
                <a:ea typeface="Calibri"/>
                <a:cs typeface="Calibri"/>
              </a:rPr>
              <a:t> un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yng</a:t>
            </a:r>
            <a:r>
              <a:rPr lang="cy" sz="2400" dirty="0">
                <a:latin typeface="Ubuntu"/>
                <a:ea typeface="Calibri"/>
                <a:cs typeface="Calibri"/>
              </a:rPr>
              <a:t> Nghymru </a:t>
            </a:r>
            <a:r>
              <a:rPr lang="cy" sz="2400" dirty="0" err="1">
                <a:latin typeface="Ubuntu"/>
                <a:ea typeface="Calibri"/>
                <a:cs typeface="Calibri"/>
              </a:rPr>
              <a:t>sydd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eisiau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rhagor</a:t>
            </a:r>
            <a:r>
              <a:rPr lang="cy" sz="2400" dirty="0">
                <a:latin typeface="Ubuntu"/>
                <a:ea typeface="Calibri"/>
                <a:cs typeface="Calibri"/>
              </a:rPr>
              <a:t> o </a:t>
            </a:r>
            <a:r>
              <a:rPr lang="cy" sz="2400" dirty="0" err="1">
                <a:latin typeface="Ubuntu"/>
                <a:ea typeface="Calibri"/>
                <a:cs typeface="Calibri"/>
              </a:rPr>
              <a:t>wybodaeth</a:t>
            </a:r>
            <a:r>
              <a:rPr lang="cy" sz="2400" dirty="0">
                <a:latin typeface="Ubuntu"/>
                <a:ea typeface="Calibri"/>
                <a:cs typeface="Calibri"/>
              </a:rPr>
              <a:t> a/neu </a:t>
            </a:r>
            <a:r>
              <a:rPr lang="cy" sz="2400" dirty="0" err="1">
                <a:latin typeface="Ubuntu"/>
                <a:ea typeface="Calibri"/>
                <a:cs typeface="Calibri"/>
              </a:rPr>
              <a:t>gymorth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yn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ymwneud</a:t>
            </a:r>
            <a:r>
              <a:rPr lang="cy" sz="2400" dirty="0">
                <a:latin typeface="Ubuntu"/>
                <a:ea typeface="Calibri"/>
                <a:cs typeface="Calibri"/>
              </a:rPr>
              <a:t> â </a:t>
            </a:r>
            <a:r>
              <a:rPr lang="cy" sz="2400" dirty="0" err="1">
                <a:latin typeface="Ubuntu"/>
                <a:ea typeface="Calibri"/>
                <a:cs typeface="Calibri"/>
              </a:rPr>
              <a:t>chyffuriau</a:t>
            </a:r>
            <a:r>
              <a:rPr lang="cy" sz="2400" dirty="0">
                <a:latin typeface="Ubuntu"/>
                <a:ea typeface="Calibri"/>
                <a:cs typeface="Calibri"/>
              </a:rPr>
              <a:t> ac/neu alcohol. </a:t>
            </a:r>
            <a:r>
              <a:rPr lang="cy" sz="2400" dirty="0" err="1">
                <a:latin typeface="Ubuntu"/>
                <a:ea typeface="Calibri"/>
                <a:cs typeface="Calibri"/>
              </a:rPr>
              <a:t>Ffoniwch</a:t>
            </a:r>
            <a:r>
              <a:rPr lang="cy" sz="2400" dirty="0">
                <a:latin typeface="Ubuntu"/>
                <a:ea typeface="Calibri"/>
                <a:cs typeface="Calibri"/>
              </a:rPr>
              <a:t> 0808 808 2234, </a:t>
            </a:r>
            <a:r>
              <a:rPr lang="cy" sz="2400" dirty="0" err="1">
                <a:latin typeface="Ubuntu"/>
                <a:ea typeface="Calibri"/>
                <a:cs typeface="Calibri"/>
              </a:rPr>
              <a:t>tecstiwch</a:t>
            </a:r>
            <a:r>
              <a:rPr lang="cy" sz="2400" dirty="0">
                <a:latin typeface="Ubuntu"/>
                <a:ea typeface="Calibri"/>
                <a:cs typeface="Calibri"/>
              </a:rPr>
              <a:t> DAN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81066 neu </a:t>
            </a:r>
            <a:r>
              <a:rPr lang="cy" sz="2400" dirty="0" err="1">
                <a:latin typeface="Ubuntu"/>
                <a:ea typeface="Calibri"/>
                <a:cs typeface="Calibri"/>
              </a:rPr>
              <a:t>ewch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cy" sz="2400" dirty="0" err="1">
                <a:latin typeface="Ubuntu"/>
                <a:ea typeface="Calibri"/>
                <a:cs typeface="Calibri"/>
              </a:rPr>
              <a:t>i</a:t>
            </a:r>
            <a:r>
              <a:rPr lang="cy" sz="2400" dirty="0">
                <a:latin typeface="Ubuntu"/>
                <a:ea typeface="Calibri"/>
                <a:cs typeface="Calibri"/>
              </a:rPr>
              <a:t> </a:t>
            </a:r>
            <a:r>
              <a:rPr lang="en-US" sz="2400" dirty="0"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 247 – Llinnell Gymorth Cyffuriau ac Alcohol Cymru</a:t>
            </a:r>
          </a:p>
        </p:txBody>
      </p:sp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EDC4FDB-183B-D9FC-60DF-387DF8FA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696" y="153698"/>
            <a:ext cx="1908464" cy="186776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BD822D3-2B8F-B213-5678-767AA46422E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2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Green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39ABE9-D76A-4687-AB72-03C3AAE03A52}">
  <ds:schemaRefs>
    <ds:schemaRef ds:uri="1371cf2b-a7fc-4369-aa35-cbfbf200dd64"/>
    <ds:schemaRef ds:uri="5a69ffab-4136-4b66-a00e-5dffdbe6cbba"/>
    <ds:schemaRef ds:uri="d6550f9a-f14e-418b-a53a-e888529f43ac"/>
    <ds:schemaRef ds:uri="http://schemas.microsoft.com/office/2006/metadata/properties"/>
    <ds:schemaRef ds:uri="http://schemas.microsoft.com/office/infopath/2007/PartnerControls"/>
    <ds:schemaRef ds:uri="bbd7921a-042b-4eb0-b7a0-a3fc5587e9ac"/>
    <ds:schemaRef ds:uri="0f48412d-ddfc-4aa8-a215-3f71bcac9f89"/>
    <ds:schemaRef ds:uri="b13e4bc7-c5cb-421c-81ff-b3dfe25311ab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8068E69A-15B7-4E44-92C4-03960E707F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d7921a-042b-4eb0-b7a0-a3fc5587e9ac"/>
    <ds:schemaRef ds:uri="d6550f9a-f14e-418b-a53a-e888529f43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C887AD-F699-4BAC-A2F2-71BA570DA6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1226</Words>
  <Application>Microsoft Office PowerPoint</Application>
  <PresentationFormat>Widescreen</PresentationFormat>
  <Paragraphs>86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PHW - Master Deck - Green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Sophie Flood (Public Health Wales - Matrix House)</cp:lastModifiedBy>
  <cp:revision>372</cp:revision>
  <dcterms:created xsi:type="dcterms:W3CDTF">2024-01-29T16:09:21Z</dcterms:created>
  <dcterms:modified xsi:type="dcterms:W3CDTF">2026-09-16T13:09:52Z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