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314" r:id="rId5"/>
    <p:sldId id="316" r:id="rId6"/>
    <p:sldId id="288" r:id="rId7"/>
    <p:sldId id="311" r:id="rId8"/>
    <p:sldId id="299" r:id="rId9"/>
    <p:sldId id="319" r:id="rId10"/>
    <p:sldId id="303" r:id="rId11"/>
    <p:sldId id="302" r:id="rId12"/>
    <p:sldId id="301" r:id="rId13"/>
    <p:sldId id="308" r:id="rId14"/>
    <p:sldId id="317" r:id="rId15"/>
    <p:sldId id="306" r:id="rId16"/>
    <p:sldId id="315" r:id="rId17"/>
    <p:sldId id="305" r:id="rId18"/>
    <p:sldId id="289" r:id="rId19"/>
    <p:sldId id="310" r:id="rId20"/>
  </p:sldIdLst>
  <p:sldSz cx="12192000" cy="6858000"/>
  <p:notesSz cx="6858000" cy="9144000"/>
  <p:defaultTextStyle>
    <a:defPPr rtl="0">
      <a:defRPr lang="cy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5C8337-EE5E-75FD-1769-61102AA6FA7A}" name="Mary-Ann McKibben (Public Health Wales - No. 2 Capital Quarter)" initials="MQ" userId="S::mary-ann.mckibben@wales.nhs.uk::35459770-b51a-4e1a-abfa-0a28574af72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D0894C-420E-908C-349A-9DCC24367D6D}" v="1" dt="2026-09-16T08:22:57.771"/>
    <p1510:client id="{FE4BFE9F-2CA3-42E0-A18F-641589DD88B2}" v="72" dt="2026-09-16T08:27:46.7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E3BF285-D218-462D-AFF1-BD8E075ED0F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DB9D381-1CAB-4B44-B1CE-22F9F3061B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816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DB9D381-1CAB-4B44-B1CE-22F9F3061BD4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162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FD34A-CBDE-43E9-2BE2-7974FFE11B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1B42A-04FC-9A6A-BA8F-03A604A3D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cy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51A2A2-B139-90BD-AACC-5C25F7614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841126-03E1-FC11-ABC7-B15C05BFB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791CBA-CDC6-394E-5659-024C612C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438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15B8-16A6-7495-43E2-EBA322E86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A2041-FA97-5AA5-D343-E9CE14527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15498-5DF4-F08D-CEA8-51D6A8B79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FD469-B384-B567-2159-AFCA5F677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7E9AD-82BC-C882-015E-9FB1A42A1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972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EFBB7-102C-74F7-0D9B-183E1BBF9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F21B61-13D0-F084-DACF-046E02CF0B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91EBB7-BB78-56B6-E517-41810C6EC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EC08B-EC06-DF91-7347-0A77050E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FEAE7F-E4AB-803F-C6D6-63D04332F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704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58BC7-3498-9C8C-6E6D-90CAEA2D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B5B5C0-2661-90F7-0D09-7FC31FE6C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3682E6-7E7F-AC4D-4C00-EEDB1D5F2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4FA9E-58B7-0592-F6D6-4EF5BEB5E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95ED7-E0CC-58BE-6171-DF08F4A96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F97BC-C012-70A8-87FC-0162F22D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35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ED69-91F0-0709-E072-97A9D3641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F3426-C4B7-7207-DC7C-338441834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53C848-5C61-BA2F-3DEC-1AFEAAD7D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E9FE7B-C6B6-4DA4-32BE-2ECAB1FEA4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440FC0-F18A-FCB2-4BC3-2CE0D614FA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E0ED66-39FC-E6FF-8102-6546E4400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A5D964-0E90-6424-3D93-0C6B27EA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9DD167-A911-9E70-E1AB-E032D4331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525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307E5-D206-2328-1EFA-E1C369A24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E63889-896F-7C89-B09A-979B675BE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79E5BE-AAC9-F4F3-07AC-1E3162D4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A535D1-A233-0E76-AB44-2978E1880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20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9259B-2C71-EAFE-29A3-54ADEF762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1D3813-0476-77A3-FAB4-6EE61AC5A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24674-A9F1-A54E-EFF1-43FF09B0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194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F74CC-575D-8233-B08A-706EE102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2634C-9220-104D-A395-249862B1B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C2E09-3C9C-DA3E-1505-FF56B3AA24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CC39C-DEA9-F15D-A48F-BD7DB6EDF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DEECD-211F-1FEC-A074-CF06077F4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A8805A-8BCD-92DC-10BB-1DA0D37D9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9475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0A020-4916-DDB6-0FF7-1642359AB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5FCD16-3283-7A70-32A8-9476A422D0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6F8CB-87F2-92E4-88BB-2791AD13C3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cy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678D6D-19CD-A9B8-7268-EB251A790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3707A1-8572-083F-71DE-23A99287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8E023D-6797-E487-DF12-DC8631CFD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216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EEE0-9963-3698-0151-7A2F5E19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01FF9E-21CA-1B88-49B9-13AE2AB3C0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76B547-B3AF-1356-C563-4D3B357CC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CB432-4CC9-A5B0-68D8-84F15B6CC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ACA292-6306-9810-9737-62FB34C8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359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B4BFA9-28BB-30C0-540D-B97FC63280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45DFC5-49D1-2ACD-0655-F64BEAD7D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3948E-C4E1-C0C1-1F05-BC7C9CB8D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F2DA0-C0C8-A476-5840-35B66E4B3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F2F02-D3BB-A5CA-FC60-9A3AF652A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4072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3917102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Text only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cy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Chapter title goes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A28305-E86E-6BEA-B62A-37C15E768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rtlCol="0"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Main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2FF2678-D547-1EB7-8171-17F6A2826D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rtlCol="0"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 rtl="0"/>
            <a:r>
              <a:rPr lang="cy"/>
              <a:t>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67881B-99AE-11D6-ADD8-1B405DDD2D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US"/>
          </a:p>
        </p:txBody>
      </p:sp>
      <p:pic>
        <p:nvPicPr>
          <p:cNvPr id="5" name="Picture 4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8023AF1C-BD47-7ECC-237E-4843CE5DC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359749" y="2620284"/>
            <a:ext cx="3527372" cy="3968294"/>
          </a:xfrm>
          <a:prstGeom prst="rect">
            <a:avLst/>
          </a:prstGeom>
          <a:noFill/>
        </p:spPr>
      </p:pic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CDB4D158-FD1E-DBFE-626C-A02A658F3A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94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4E3266-8634-A3D6-2BC5-9812092D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cy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1FFA50-6432-2531-4E14-D55BB27AA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y"/>
              <a:t>Click to edit Master text styles</a:t>
            </a:r>
          </a:p>
          <a:p>
            <a:pPr lvl="1" rtl="0"/>
            <a:r>
              <a:rPr lang="cy"/>
              <a:t>Second level</a:t>
            </a:r>
          </a:p>
          <a:p>
            <a:pPr lvl="2" rtl="0"/>
            <a:r>
              <a:rPr lang="cy"/>
              <a:t>Third level</a:t>
            </a:r>
          </a:p>
          <a:p>
            <a:pPr lvl="3" rtl="0"/>
            <a:r>
              <a:rPr lang="cy"/>
              <a:t>Fourth level</a:t>
            </a:r>
          </a:p>
          <a:p>
            <a:pPr lvl="4" rtl="0"/>
            <a:r>
              <a:rPr lang="cy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37791-E58F-DF62-CB39-B75EB0BEC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D83AEFF2-A7F6-47EC-AB35-49D5B4350DF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B7DB1-B5B0-7CF5-7D9C-7DADDEBAD6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7D623-1218-113F-8F47-A83922338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rtl="0"/>
            <a:fld id="{19DBDC9E-B44B-4CE5-B819-58BCF333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7704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7.jpeg"/><Relationship Id="rId7" Type="http://schemas.openxmlformats.org/officeDocument/2006/relationships/hyperlink" Target="http://www.google.co.uk/url?sa=i&amp;rct=j&amp;q=&amp;esrc=s&amp;source=images&amp;cd=&amp;cad=rja&amp;uact=8&amp;ved=0ahUKEwinsrWdtLbNAhWF0xoKHVT7AhQQjRwIBw&amp;url=http://gta.wikia.com/wiki/Big_Smoke&amp;bvm=bv.124817099,d.d2s&amp;psig=AFQjCNEpltKfYjYgiZtbf1kTzP-5ShHbEQ&amp;ust=1466505299721265" TargetMode="Externa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openxmlformats.org/officeDocument/2006/relationships/image" Target="../media/image28.png"/><Relationship Id="rId10" Type="http://schemas.openxmlformats.org/officeDocument/2006/relationships/image" Target="../media/image32.jpeg"/><Relationship Id="rId4" Type="http://schemas.openxmlformats.org/officeDocument/2006/relationships/hyperlink" Target="http://www.google.co.uk/url?sa=i&amp;rct=j&amp;q=&amp;esrc=s&amp;source=images&amp;cd=&amp;cad=rja&amp;uact=8&amp;ved=0ahUKEwjd39-8tLbNAhVfF8AKHaEmCQ4QjRwIBw&amp;url=http://callofduty.wikia.com/wiki/File:Shepherd_smoking_a_cigar_Loose_Ends_MW2.png&amp;psig=AFQjCNEnWX3JXfRj3BvTMAr0NLjWP-sJdA&amp;ust=1466505391302105" TargetMode="External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12" Type="http://schemas.openxmlformats.org/officeDocument/2006/relationships/image" Target="../media/image44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36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lpafiistopio.cymru/" TargetMode="Externa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an247.org.uk/cy/hafan/" TargetMode="External"/><Relationship Id="rId2" Type="http://schemas.openxmlformats.org/officeDocument/2006/relationships/hyperlink" Target="https://helpafiistopio.cymru/?_gl=1%2Aodqkzv%2A_gcl_au%2ANDkzMTAzMTE2LjE3ODMzMzAzNzQ.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0A7D3-90C3-CEFC-DE55-324B2B22C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073CA0-1AA6-5834-112E-BCD90C9F4175}"/>
              </a:ext>
            </a:extLst>
          </p:cNvPr>
          <p:cNvSpPr txBox="1"/>
          <p:nvPr/>
        </p:nvSpPr>
        <p:spPr>
          <a:xfrm>
            <a:off x="190865" y="1712861"/>
            <a:ext cx="11609423" cy="215443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2000">
                <a:latin typeface="Ubuntu"/>
              </a:rPr>
              <a:t>Mae'r gweithgaredd hwn yn cysylltu â'r Banciau Gwybodaeth canlynol: 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Deddfau, rheoliadau a dylanwad y diwydiant</a:t>
            </a:r>
            <a:endParaRPr lang="en-US" sz="2000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Yr effaith gymdeithasol ac amgylcheddol</a:t>
            </a:r>
          </a:p>
          <a:p>
            <a:pPr marL="342900" indent="-342900" rtl="0">
              <a:buFont typeface="Arial"/>
              <a:buChar char="•"/>
            </a:pPr>
            <a:r>
              <a:rPr lang="cy" sz="2000">
                <a:solidFill>
                  <a:schemeClr val="accent1">
                    <a:lumMod val="75000"/>
                  </a:schemeClr>
                </a:solidFill>
                <a:latin typeface="Ubuntu"/>
              </a:rPr>
              <a:t>Ymddygiad, dewis a dylanwad</a:t>
            </a:r>
            <a:endParaRPr lang="en-US" sz="2000">
              <a:solidFill>
                <a:schemeClr val="accent1">
                  <a:lumMod val="75000"/>
                </a:schemeClr>
              </a:solidFill>
              <a:latin typeface="Ubuntu"/>
            </a:endParaRPr>
          </a:p>
          <a:p>
            <a:pPr rtl="0"/>
            <a:endParaRPr lang="en-US">
              <a:solidFill>
                <a:srgbClr val="103D68"/>
              </a:solidFill>
              <a:latin typeface="Ubuntu"/>
            </a:endParaRPr>
          </a:p>
          <a:p>
            <a:pPr rtl="0"/>
            <a:r>
              <a:rPr lang="cy">
                <a:latin typeface="Ubuntu"/>
              </a:rPr>
              <a:t>Mae'r gweithgaredd hwn yn rhoi gwybodaeth i ddysgwyr am y technegau a ddefnyddir gan hysbysebwyr i werthu cynhyrchion a gwasanaethau (lleoli cynnyrch a chymeradwyaethau gan enwogion).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93703E-5225-67EF-C3C4-F3D1966EFE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7495045"/>
              </p:ext>
            </p:extLst>
          </p:nvPr>
        </p:nvGraphicFramePr>
        <p:xfrm>
          <a:off x="97785" y="3866898"/>
          <a:ext cx="11996429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0603">
                  <a:extLst>
                    <a:ext uri="{9D8B030D-6E8A-4147-A177-3AD203B41FA5}">
                      <a16:colId xmlns:a16="http://schemas.microsoft.com/office/drawing/2014/main" val="4270850206"/>
                    </a:ext>
                  </a:extLst>
                </a:gridCol>
                <a:gridCol w="2302807">
                  <a:extLst>
                    <a:ext uri="{9D8B030D-6E8A-4147-A177-3AD203B41FA5}">
                      <a16:colId xmlns:a16="http://schemas.microsoft.com/office/drawing/2014/main" val="2021095819"/>
                    </a:ext>
                  </a:extLst>
                </a:gridCol>
                <a:gridCol w="2437279">
                  <a:extLst>
                    <a:ext uri="{9D8B030D-6E8A-4147-A177-3AD203B41FA5}">
                      <a16:colId xmlns:a16="http://schemas.microsoft.com/office/drawing/2014/main" val="3723673179"/>
                    </a:ext>
                  </a:extLst>
                </a:gridCol>
                <a:gridCol w="2526914">
                  <a:extLst>
                    <a:ext uri="{9D8B030D-6E8A-4147-A177-3AD203B41FA5}">
                      <a16:colId xmlns:a16="http://schemas.microsoft.com/office/drawing/2014/main" val="1260354662"/>
                    </a:ext>
                  </a:extLst>
                </a:gridCol>
                <a:gridCol w="2378826">
                  <a:extLst>
                    <a:ext uri="{9D8B030D-6E8A-4147-A177-3AD203B41FA5}">
                      <a16:colId xmlns:a16="http://schemas.microsoft.com/office/drawing/2014/main" val="407647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pPr rtl="0"/>
                      <a:r>
                        <a:rPr lang="cy"/>
                        <a:t>Disgrifiadau Dysgu Iechyd a Lles posibl: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Mae’r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ffordd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rydym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yn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gwneud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penderfyniadau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yn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effeithio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ansawdd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bywydau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bywydau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eraill</a:t>
                      </a:r>
                      <a:r>
                        <a:rPr lang="en-GB" sz="18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c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400" b="1" i="0" u="none" strike="noStrike" noProof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 1</a:t>
                      </a:r>
                    </a:p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Rwyf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wedi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datblygu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ymwybyddiaeth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y gall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fy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mhenderfyniadau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effeithio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arnaf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ac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eraill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.</a:t>
                      </a:r>
                      <a:endParaRPr lang="en-US" sz="1400" b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Ubuntu"/>
                        <a:ea typeface="+mn-ea"/>
                        <a:cs typeface="+mn-cs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Ubuntu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400" b="1" i="0" u="none" strike="noStrike" noProof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 2</a:t>
                      </a:r>
                    </a:p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Rwy’n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gallu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adnabod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y gall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fy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mhenderfyniadau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effeithio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arnaf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ac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eraill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nawr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ac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yn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y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dyfodol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.</a:t>
                      </a:r>
                      <a:endParaRPr lang="en-US" sz="1400" b="0">
                        <a:solidFill>
                          <a:schemeClr val="tx2"/>
                        </a:solidFill>
                        <a:latin typeface="Ubuntu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Ubuntu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400" b="1" i="0" u="none" strike="noStrike" noProof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 3</a:t>
                      </a:r>
                    </a:p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Rwy’n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gallu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adnabod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y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bydd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rhai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penderfyniadau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rwy’n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gwneud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yn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cael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effaith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hirdymor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fy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mywyd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ac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fywydau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pobl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eraill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. 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Ubuntu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400" b="1" i="0" u="none" strike="noStrike" noProof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 4</a:t>
                      </a:r>
                    </a:p>
                    <a:p>
                      <a:pPr lvl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Rwy’n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gallu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ystyried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 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ffactorau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 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perthnasol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goblygiadau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wrth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wneud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penderfyniadau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yn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unigol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ac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y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cyd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Ubuntu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rtl="0">
                        <a:buNone/>
                      </a:pP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Cam </a:t>
                      </a:r>
                      <a:r>
                        <a:rPr lang="cy" sz="1400" b="1" i="0" u="none" strike="noStrike" noProof="0" err="1">
                          <a:solidFill>
                            <a:schemeClr val="tx2"/>
                          </a:solidFill>
                          <a:latin typeface="Ubuntu"/>
                        </a:rPr>
                        <a:t>cynnydd</a:t>
                      </a:r>
                      <a:r>
                        <a:rPr lang="cy" sz="1400" b="1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 5      </a:t>
                      </a:r>
                      <a:r>
                        <a:rPr lang="cy" sz="1400" b="0" i="0" u="none" strike="noStrike" noProof="0">
                          <a:solidFill>
                            <a:schemeClr val="tx2"/>
                          </a:solidFill>
                          <a:latin typeface="Ubuntu"/>
                        </a:rPr>
                        <a:t>                  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Rwy’n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gallu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gwerthuso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 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ffactorau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 a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goblygiadau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gan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gynnwys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risg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mewn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ffordd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feirniadol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wrth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wneud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penderfyniadau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yn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unigol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ac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ar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 y </a:t>
                      </a:r>
                      <a:r>
                        <a:rPr lang="en-GB" sz="1400" b="0" i="0" kern="1200" err="1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cyd</a:t>
                      </a:r>
                      <a:r>
                        <a:rPr lang="en-GB" sz="1400" b="0" i="0" kern="1200">
                          <a:solidFill>
                            <a:schemeClr val="dk1"/>
                          </a:solidFill>
                          <a:effectLst/>
                          <a:latin typeface="Ubuntu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lvl="0">
                        <a:buNone/>
                      </a:pPr>
                      <a:endParaRPr lang="en-GB" sz="1400" b="0" i="0" kern="1200">
                        <a:solidFill>
                          <a:schemeClr val="dk1"/>
                        </a:solidFill>
                        <a:effectLst/>
                        <a:latin typeface="Ubuntu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262021"/>
                  </a:ext>
                </a:extLst>
              </a:tr>
            </a:tbl>
          </a:graphicData>
        </a:graphic>
      </p:graphicFrame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39214CC7-6F95-78CA-1BDF-1EF3B70AF623}"/>
              </a:ext>
            </a:extLst>
          </p:cNvPr>
          <p:cNvSpPr txBox="1">
            <a:spLocks/>
          </p:cNvSpPr>
          <p:nvPr/>
        </p:nvSpPr>
        <p:spPr>
          <a:xfrm>
            <a:off x="194796" y="871373"/>
            <a:ext cx="9653292" cy="837333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4600" b="1">
                <a:latin typeface="Ubuntu"/>
              </a:rPr>
              <a:t>Sut rydyn ni'n cael ein dylanwadu</a:t>
            </a:r>
            <a:endParaRPr lang="en-US" sz="4600" b="1">
              <a:latin typeface="Ubuntu"/>
              <a:ea typeface="Verdana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D582EECE-99C9-3090-A2CE-3733DA43032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2053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08CD700-F06C-7C89-C8D1-2101EB950865}"/>
              </a:ext>
            </a:extLst>
          </p:cNvPr>
          <p:cNvSpPr txBox="1"/>
          <p:nvPr/>
        </p:nvSpPr>
        <p:spPr>
          <a:xfrm>
            <a:off x="215773" y="744924"/>
            <a:ext cx="11761986" cy="557075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chemeClr val="accent1"/>
                </a:solidFill>
                <a:latin typeface="Ubuntu"/>
              </a:rPr>
              <a:t>Cyflwyniad</a:t>
            </a:r>
            <a:endParaRPr lang="en-US" err="1">
              <a:solidFill>
                <a:schemeClr val="accent1"/>
              </a:solidFill>
            </a:endParaRPr>
          </a:p>
          <a:p>
            <a:endParaRPr lang="en-US" b="1">
              <a:highlight>
                <a:srgbClr val="FF0000"/>
              </a:highlight>
              <a:latin typeface="Ubuntu"/>
            </a:endParaRPr>
          </a:p>
          <a:p>
            <a:r>
              <a:rPr lang="en-US" sz="1700" err="1">
                <a:latin typeface="Ubuntu"/>
                <a:ea typeface="+mn-lt"/>
                <a:cs typeface="+mn-lt"/>
              </a:rPr>
              <a:t>Mae'r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gweithgaredd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hwn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eich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helpu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archwilio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sut</a:t>
            </a:r>
            <a:r>
              <a:rPr lang="en-US" sz="1700">
                <a:latin typeface="Ubuntu"/>
                <a:ea typeface="+mn-lt"/>
                <a:cs typeface="+mn-lt"/>
              </a:rPr>
              <a:t> y gall </a:t>
            </a:r>
            <a:r>
              <a:rPr lang="en-US" sz="1700" err="1">
                <a:latin typeface="Ubuntu"/>
                <a:ea typeface="+mn-lt"/>
                <a:cs typeface="+mn-lt"/>
              </a:rPr>
              <a:t>hysbysebu</a:t>
            </a:r>
            <a:r>
              <a:rPr lang="en-US" sz="1700">
                <a:latin typeface="Ubuntu"/>
                <a:ea typeface="+mn-lt"/>
                <a:cs typeface="+mn-lt"/>
              </a:rPr>
              <a:t>, y </a:t>
            </a:r>
            <a:r>
              <a:rPr lang="en-US" sz="1700" err="1">
                <a:latin typeface="Ubuntu"/>
                <a:ea typeface="+mn-lt"/>
                <a:cs typeface="+mn-lt"/>
              </a:rPr>
              <a:t>cyfryngau</a:t>
            </a:r>
            <a:r>
              <a:rPr lang="en-US" sz="1700">
                <a:latin typeface="Ubuntu"/>
                <a:ea typeface="+mn-lt"/>
                <a:cs typeface="+mn-lt"/>
              </a:rPr>
              <a:t> a </a:t>
            </a:r>
            <a:r>
              <a:rPr lang="en-US" sz="1700" err="1">
                <a:latin typeface="Ubuntu"/>
                <a:ea typeface="+mn-lt"/>
                <a:cs typeface="+mn-lt"/>
              </a:rPr>
              <a:t>dylanwadwyr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lywio'r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dewisiadau</a:t>
            </a:r>
            <a:r>
              <a:rPr lang="en-US" sz="1700">
                <a:latin typeface="Ubuntu"/>
                <a:ea typeface="+mn-lt"/>
                <a:cs typeface="+mn-lt"/>
              </a:rPr>
              <a:t> y </a:t>
            </a:r>
            <a:r>
              <a:rPr lang="en-US" sz="1700" err="1">
                <a:latin typeface="Ubuntu"/>
                <a:ea typeface="+mn-lt"/>
                <a:cs typeface="+mn-lt"/>
              </a:rPr>
              <a:t>mae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pobl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gwneud</a:t>
            </a:r>
            <a:r>
              <a:rPr lang="en-US" sz="1700">
                <a:latin typeface="Ubuntu"/>
                <a:ea typeface="+mn-lt"/>
                <a:cs typeface="+mn-lt"/>
              </a:rPr>
              <a:t>. Byddwch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dysgu</a:t>
            </a:r>
            <a:r>
              <a:rPr lang="en-US" sz="1700">
                <a:latin typeface="Ubuntu"/>
                <a:ea typeface="+mn-lt"/>
                <a:cs typeface="+mn-lt"/>
              </a:rPr>
              <a:t> am y </a:t>
            </a:r>
            <a:r>
              <a:rPr lang="en-US" sz="1700" err="1">
                <a:latin typeface="Ubuntu"/>
                <a:ea typeface="+mn-lt"/>
                <a:cs typeface="+mn-lt"/>
              </a:rPr>
              <a:t>technegau</a:t>
            </a:r>
            <a:r>
              <a:rPr lang="en-US" sz="1700">
                <a:latin typeface="Ubuntu"/>
                <a:ea typeface="+mn-lt"/>
                <a:cs typeface="+mn-lt"/>
              </a:rPr>
              <a:t> y </a:t>
            </a:r>
            <a:r>
              <a:rPr lang="en-US" sz="1700" err="1">
                <a:latin typeface="Ubuntu"/>
                <a:ea typeface="+mn-lt"/>
                <a:cs typeface="+mn-lt"/>
              </a:rPr>
              <a:t>mae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cwmnïau'n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defnyddio</a:t>
            </a:r>
            <a:r>
              <a:rPr lang="en-US" sz="1700">
                <a:latin typeface="Ubuntu"/>
                <a:ea typeface="+mn-lt"/>
                <a:cs typeface="+mn-lt"/>
              </a:rPr>
              <a:t> - </a:t>
            </a:r>
            <a:r>
              <a:rPr lang="en-US" sz="1700" err="1">
                <a:latin typeface="Ubuntu"/>
                <a:ea typeface="+mn-lt"/>
                <a:cs typeface="+mn-lt"/>
              </a:rPr>
              <a:t>fel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lleoli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cynnyrch</a:t>
            </a:r>
            <a:r>
              <a:rPr lang="en-US" sz="1700">
                <a:latin typeface="Ubuntu"/>
                <a:ea typeface="+mn-lt"/>
                <a:cs typeface="+mn-lt"/>
              </a:rPr>
              <a:t>, </a:t>
            </a:r>
            <a:r>
              <a:rPr lang="en-US" sz="1700" err="1">
                <a:latin typeface="Ubuntu"/>
                <a:ea typeface="+mn-lt"/>
                <a:cs typeface="+mn-lt"/>
              </a:rPr>
              <a:t>cymeradwyaeth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gan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enwogion</a:t>
            </a:r>
            <a:r>
              <a:rPr lang="en-US" sz="1700">
                <a:latin typeface="Ubuntu"/>
                <a:ea typeface="+mn-lt"/>
                <a:cs typeface="+mn-lt"/>
              </a:rPr>
              <a:t> a </a:t>
            </a:r>
            <a:r>
              <a:rPr lang="en-US" sz="1700" err="1">
                <a:latin typeface="Ubuntu"/>
                <a:ea typeface="+mn-lt"/>
                <a:cs typeface="+mn-lt"/>
              </a:rPr>
              <a:t>hysbysebu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</a:t>
            </a:r>
            <a:r>
              <a:rPr lang="en-US" sz="1700">
                <a:latin typeface="Ubuntu"/>
                <a:ea typeface="+mn-lt"/>
                <a:cs typeface="+mn-lt"/>
              </a:rPr>
              <a:t> y </a:t>
            </a:r>
            <a:r>
              <a:rPr lang="en-US" sz="1700" err="1">
                <a:latin typeface="Ubuntu"/>
                <a:ea typeface="+mn-lt"/>
                <a:cs typeface="+mn-lt"/>
              </a:rPr>
              <a:t>cyfryngau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cymdeithasol</a:t>
            </a:r>
            <a:r>
              <a:rPr lang="en-US" sz="1700">
                <a:latin typeface="Ubuntu"/>
                <a:ea typeface="+mn-lt"/>
                <a:cs typeface="+mn-lt"/>
              </a:rPr>
              <a:t> - a </a:t>
            </a:r>
            <a:r>
              <a:rPr lang="en-US" sz="1700" err="1">
                <a:latin typeface="Ubuntu"/>
                <a:ea typeface="+mn-lt"/>
                <a:cs typeface="+mn-lt"/>
              </a:rPr>
              <a:t>sut</a:t>
            </a:r>
            <a:r>
              <a:rPr lang="en-US" sz="1700">
                <a:latin typeface="Ubuntu"/>
                <a:ea typeface="+mn-lt"/>
                <a:cs typeface="+mn-lt"/>
              </a:rPr>
              <a:t> y gall y </a:t>
            </a:r>
            <a:r>
              <a:rPr lang="en-US" sz="1700" err="1">
                <a:latin typeface="Ubuntu"/>
                <a:ea typeface="+mn-lt"/>
                <a:cs typeface="+mn-lt"/>
              </a:rPr>
              <a:t>rhain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effeithio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ymddygiad</a:t>
            </a:r>
            <a:r>
              <a:rPr lang="en-US" sz="1700">
                <a:latin typeface="Ubuntu"/>
                <a:ea typeface="+mn-lt"/>
                <a:cs typeface="+mn-lt"/>
              </a:rPr>
              <a:t>,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enwedig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mewn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perthynas</a:t>
            </a:r>
            <a:r>
              <a:rPr lang="en-US" sz="1700">
                <a:latin typeface="Ubuntu"/>
                <a:ea typeface="+mn-lt"/>
                <a:cs typeface="+mn-lt"/>
              </a:rPr>
              <a:t> â </a:t>
            </a:r>
            <a:r>
              <a:rPr lang="en-US" sz="1700" err="1">
                <a:latin typeface="Ubuntu"/>
                <a:ea typeface="+mn-lt"/>
                <a:cs typeface="+mn-lt"/>
              </a:rPr>
              <a:t>chynhyrchion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niweidiol</a:t>
            </a:r>
            <a:r>
              <a:rPr lang="en-US" sz="1700">
                <a:latin typeface="Ubuntu"/>
                <a:ea typeface="+mn-lt"/>
                <a:cs typeface="+mn-lt"/>
              </a:rPr>
              <a:t>.</a:t>
            </a:r>
          </a:p>
          <a:p>
            <a:endParaRPr lang="en-US" sz="1700">
              <a:latin typeface="Ubuntu"/>
              <a:ea typeface="+mn-lt"/>
              <a:cs typeface="+mn-lt"/>
            </a:endParaRPr>
          </a:p>
          <a:p>
            <a:r>
              <a:rPr lang="en-US" sz="1700" b="1">
                <a:latin typeface="Ubuntu"/>
                <a:ea typeface="+mn-lt"/>
                <a:cs typeface="+mn-lt"/>
              </a:rPr>
              <a:t>Beth </a:t>
            </a:r>
            <a:r>
              <a:rPr lang="en-US" sz="1700" b="1" err="1">
                <a:latin typeface="Ubuntu"/>
                <a:ea typeface="+mn-lt"/>
                <a:cs typeface="+mn-lt"/>
              </a:rPr>
              <a:t>fyddwch</a:t>
            </a:r>
            <a:r>
              <a:rPr lang="en-US" sz="1700" b="1">
                <a:latin typeface="Ubuntu"/>
                <a:ea typeface="+mn-lt"/>
                <a:cs typeface="+mn-lt"/>
              </a:rPr>
              <a:t> </a:t>
            </a:r>
            <a:r>
              <a:rPr lang="en-US" sz="1700" b="1" err="1">
                <a:latin typeface="Ubuntu"/>
                <a:ea typeface="+mn-lt"/>
                <a:cs typeface="+mn-lt"/>
              </a:rPr>
              <a:t>chi’n</a:t>
            </a:r>
            <a:r>
              <a:rPr lang="en-US" sz="1700" b="1">
                <a:latin typeface="Ubuntu"/>
                <a:ea typeface="+mn-lt"/>
                <a:cs typeface="+mn-lt"/>
              </a:rPr>
              <a:t> </a:t>
            </a:r>
            <a:r>
              <a:rPr lang="en-US" sz="1700" b="1" err="1">
                <a:latin typeface="Ubuntu"/>
                <a:ea typeface="+mn-lt"/>
                <a:cs typeface="+mn-lt"/>
              </a:rPr>
              <a:t>ei</a:t>
            </a:r>
            <a:r>
              <a:rPr lang="en-US" sz="1700" b="1">
                <a:latin typeface="Ubuntu"/>
                <a:ea typeface="+mn-lt"/>
                <a:cs typeface="+mn-lt"/>
              </a:rPr>
              <a:t> </a:t>
            </a:r>
            <a:r>
              <a:rPr lang="en-US" sz="1700" b="1" err="1">
                <a:latin typeface="Ubuntu"/>
                <a:ea typeface="+mn-lt"/>
                <a:cs typeface="+mn-lt"/>
              </a:rPr>
              <a:t>wneud</a:t>
            </a:r>
            <a:r>
              <a:rPr lang="en-US" sz="1700" b="1">
                <a:latin typeface="Ubuntu"/>
                <a:ea typeface="+mn-lt"/>
                <a:cs typeface="+mn-lt"/>
              </a:rPr>
              <a:t>:</a:t>
            </a:r>
            <a:endParaRPr lang="en-US" sz="1700">
              <a:latin typeface="Ubuntu"/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1700" err="1">
                <a:latin typeface="Ubuntu"/>
                <a:ea typeface="+mn-lt"/>
                <a:cs typeface="+mn-lt"/>
              </a:rPr>
              <a:t>Dysgu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beth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yw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ystyr</a:t>
            </a:r>
            <a:r>
              <a:rPr lang="en-US" sz="1700">
                <a:latin typeface="Ubuntu"/>
                <a:ea typeface="+mn-lt"/>
                <a:cs typeface="+mn-lt"/>
              </a:rPr>
              <a:t> “</a:t>
            </a:r>
            <a:r>
              <a:rPr lang="en-US" sz="1700" err="1">
                <a:latin typeface="Ubuntu"/>
                <a:ea typeface="+mn-lt"/>
                <a:cs typeface="+mn-lt"/>
              </a:rPr>
              <a:t>dylanwad</a:t>
            </a:r>
            <a:r>
              <a:rPr lang="en-US" sz="1700">
                <a:latin typeface="Ubuntu"/>
                <a:ea typeface="+mn-lt"/>
                <a:cs typeface="+mn-lt"/>
              </a:rPr>
              <a:t>” a </a:t>
            </a:r>
            <a:r>
              <a:rPr lang="en-US" sz="1700" err="1">
                <a:latin typeface="Ubuntu"/>
                <a:ea typeface="+mn-lt"/>
                <a:cs typeface="+mn-lt"/>
              </a:rPr>
              <a:t>meddwl</a:t>
            </a:r>
            <a:r>
              <a:rPr lang="en-US" sz="1700">
                <a:latin typeface="Ubuntu"/>
                <a:ea typeface="+mn-lt"/>
                <a:cs typeface="+mn-lt"/>
              </a:rPr>
              <a:t> am </a:t>
            </a:r>
            <a:r>
              <a:rPr lang="en-US" sz="1700" err="1">
                <a:latin typeface="Ubuntu"/>
                <a:ea typeface="+mn-lt"/>
                <a:cs typeface="+mn-lt"/>
              </a:rPr>
              <a:t>bwy</a:t>
            </a:r>
            <a:r>
              <a:rPr lang="en-US" sz="1700">
                <a:latin typeface="Ubuntu"/>
                <a:ea typeface="+mn-lt"/>
                <a:cs typeface="+mn-lt"/>
              </a:rPr>
              <a:t> a </a:t>
            </a:r>
            <a:r>
              <a:rPr lang="en-US" sz="1700" err="1">
                <a:latin typeface="Ubuntu"/>
                <a:ea typeface="+mn-lt"/>
                <a:cs typeface="+mn-lt"/>
              </a:rPr>
              <a:t>beth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sy’n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dylanwadu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arnoch</a:t>
            </a:r>
            <a:r>
              <a:rPr lang="en-US" sz="1700">
                <a:latin typeface="Ubuntu"/>
                <a:ea typeface="+mn-lt"/>
                <a:cs typeface="+mn-lt"/>
              </a:rPr>
              <a:t> chi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eich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bywyd</a:t>
            </a:r>
            <a:r>
              <a:rPr lang="en-US" sz="1700">
                <a:latin typeface="Ubuntu"/>
                <a:ea typeface="+mn-lt"/>
                <a:cs typeface="+mn-lt"/>
              </a:rPr>
              <a:t> bob </a:t>
            </a:r>
            <a:r>
              <a:rPr lang="en-US" sz="1700" err="1">
                <a:latin typeface="Ubuntu"/>
                <a:ea typeface="+mn-lt"/>
                <a:cs typeface="+mn-lt"/>
              </a:rPr>
              <a:t>dydd</a:t>
            </a:r>
            <a:r>
              <a:rPr lang="en-US" sz="1700">
                <a:latin typeface="Ubuntu"/>
                <a:ea typeface="+mn-lt"/>
                <a:cs typeface="+mn-lt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err="1">
                <a:latin typeface="Ubuntu"/>
                <a:ea typeface="+mn-lt"/>
                <a:cs typeface="+mn-lt"/>
              </a:rPr>
              <a:t>Archwilio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sut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mae'r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diwydiant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tybaco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wedi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defnyddio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hysbysebu</a:t>
            </a:r>
            <a:r>
              <a:rPr lang="en-US" sz="1700">
                <a:latin typeface="Ubuntu"/>
                <a:ea typeface="+mn-lt"/>
                <a:cs typeface="+mn-lt"/>
              </a:rPr>
              <a:t>, y </a:t>
            </a:r>
            <a:r>
              <a:rPr lang="en-US" sz="1700" err="1">
                <a:latin typeface="Ubuntu"/>
                <a:ea typeface="+mn-lt"/>
                <a:cs typeface="+mn-lt"/>
              </a:rPr>
              <a:t>cyfryngau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cymdeithasol</a:t>
            </a:r>
            <a:r>
              <a:rPr lang="en-US" sz="1700">
                <a:latin typeface="Ubuntu"/>
                <a:ea typeface="+mn-lt"/>
                <a:cs typeface="+mn-lt"/>
              </a:rPr>
              <a:t> ac </a:t>
            </a:r>
            <a:r>
              <a:rPr lang="en-US" sz="1700" err="1">
                <a:latin typeface="Ubuntu"/>
                <a:ea typeface="+mn-lt"/>
                <a:cs typeface="+mn-lt"/>
              </a:rPr>
              <a:t>adloniant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dargedu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pobl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ifanc</a:t>
            </a:r>
            <a:r>
              <a:rPr lang="en-US" sz="1700">
                <a:latin typeface="Ubuntu"/>
                <a:ea typeface="+mn-lt"/>
                <a:cs typeface="+mn-lt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>
                <a:latin typeface="Ubuntu"/>
                <a:ea typeface="+mn-lt"/>
                <a:cs typeface="+mn-lt"/>
              </a:rPr>
              <a:t>Edrych </a:t>
            </a:r>
            <a:r>
              <a:rPr lang="en-US" sz="1700" err="1">
                <a:latin typeface="Ubuntu"/>
                <a:ea typeface="+mn-lt"/>
                <a:cs typeface="+mn-lt"/>
              </a:rPr>
              <a:t>ar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enghreifftiau</a:t>
            </a:r>
            <a:r>
              <a:rPr lang="en-US" sz="1700">
                <a:latin typeface="Ubuntu"/>
                <a:ea typeface="+mn-lt"/>
                <a:cs typeface="+mn-lt"/>
              </a:rPr>
              <a:t> o </a:t>
            </a:r>
            <a:r>
              <a:rPr lang="en-US" sz="1700" err="1">
                <a:latin typeface="Ubuntu"/>
                <a:ea typeface="+mn-lt"/>
                <a:cs typeface="+mn-lt"/>
              </a:rPr>
              <a:t>ysmygu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mewn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ffilmiau</a:t>
            </a:r>
            <a:r>
              <a:rPr lang="en-US" sz="1700">
                <a:latin typeface="Ubuntu"/>
                <a:ea typeface="+mn-lt"/>
                <a:cs typeface="+mn-lt"/>
              </a:rPr>
              <a:t>, </a:t>
            </a:r>
            <a:r>
              <a:rPr lang="en-US" sz="1700" err="1">
                <a:latin typeface="Ubuntu"/>
                <a:ea typeface="+mn-lt"/>
                <a:cs typeface="+mn-lt"/>
              </a:rPr>
              <a:t>fideos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cerddoriaeth</a:t>
            </a:r>
            <a:r>
              <a:rPr lang="en-US" sz="1700">
                <a:latin typeface="Ubuntu"/>
                <a:ea typeface="+mn-lt"/>
                <a:cs typeface="+mn-lt"/>
              </a:rPr>
              <a:t>, </a:t>
            </a:r>
            <a:r>
              <a:rPr lang="en-US" sz="1700" err="1">
                <a:latin typeface="Ubuntu"/>
                <a:ea typeface="+mn-lt"/>
                <a:cs typeface="+mn-lt"/>
              </a:rPr>
              <a:t>gemau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fideo</a:t>
            </a:r>
            <a:r>
              <a:rPr lang="en-US" sz="1700">
                <a:latin typeface="Ubuntu"/>
                <a:ea typeface="+mn-lt"/>
                <a:cs typeface="+mn-lt"/>
              </a:rPr>
              <a:t> a </a:t>
            </a:r>
            <a:r>
              <a:rPr lang="en-US" sz="1700" err="1">
                <a:latin typeface="Ubuntu"/>
                <a:ea typeface="+mn-lt"/>
                <a:cs typeface="+mn-lt"/>
              </a:rPr>
              <a:t>llwyfannau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ffrydio</a:t>
            </a:r>
            <a:r>
              <a:rPr lang="en-US" sz="1700">
                <a:latin typeface="Ubuntu"/>
                <a:ea typeface="+mn-lt"/>
                <a:cs typeface="+mn-lt"/>
              </a:rPr>
              <a:t>, a </a:t>
            </a:r>
            <a:r>
              <a:rPr lang="en-US" sz="1700" err="1">
                <a:latin typeface="Ubuntu"/>
                <a:ea typeface="+mn-lt"/>
                <a:cs typeface="+mn-lt"/>
              </a:rPr>
              <a:t>thrafod</a:t>
            </a:r>
            <a:r>
              <a:rPr lang="en-US" sz="1700">
                <a:latin typeface="Ubuntu"/>
                <a:ea typeface="+mn-lt"/>
                <a:cs typeface="+mn-lt"/>
              </a:rPr>
              <a:t> pam </a:t>
            </a:r>
            <a:r>
              <a:rPr lang="en-US" sz="1700" err="1">
                <a:latin typeface="Ubuntu"/>
                <a:ea typeface="+mn-lt"/>
                <a:cs typeface="+mn-lt"/>
              </a:rPr>
              <a:t>mae’n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ymddangos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yno</a:t>
            </a:r>
            <a:r>
              <a:rPr lang="en-US" sz="1700">
                <a:latin typeface="Ubuntu"/>
                <a:ea typeface="+mn-lt"/>
                <a:cs typeface="+mn-lt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sz="1700" err="1">
                <a:latin typeface="Ubuntu"/>
                <a:ea typeface="+mn-lt"/>
                <a:cs typeface="+mn-lt"/>
              </a:rPr>
              <a:t>Archwilio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postiadau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gan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ddylanwadwyr</a:t>
            </a:r>
            <a:r>
              <a:rPr lang="en-US" sz="1700">
                <a:latin typeface="Ubuntu"/>
                <a:ea typeface="+mn-lt"/>
                <a:cs typeface="+mn-lt"/>
              </a:rPr>
              <a:t> a nodi a </a:t>
            </a:r>
            <a:r>
              <a:rPr lang="en-US" sz="1700" err="1">
                <a:latin typeface="Ubuntu"/>
                <a:ea typeface="+mn-lt"/>
                <a:cs typeface="+mn-lt"/>
              </a:rPr>
              <a:t>ydynt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hysbysebion</a:t>
            </a:r>
            <a:r>
              <a:rPr lang="en-US" sz="1700">
                <a:latin typeface="Ubuntu"/>
                <a:ea typeface="+mn-lt"/>
                <a:cs typeface="+mn-lt"/>
              </a:rPr>
              <a:t> (#Ad, #Gifted). </a:t>
            </a:r>
            <a:endParaRPr lang="en-US" sz="1700">
              <a:latin typeface="Ubuntu"/>
            </a:endParaRPr>
          </a:p>
          <a:p>
            <a:pPr marL="285750" indent="-285750">
              <a:buFont typeface="Arial"/>
              <a:buChar char="•"/>
            </a:pPr>
            <a:r>
              <a:rPr lang="en-US" sz="1700" err="1">
                <a:latin typeface="Ubuntu"/>
                <a:ea typeface="+mn-lt"/>
                <a:cs typeface="+mn-lt"/>
              </a:rPr>
              <a:t>Trafod</a:t>
            </a:r>
            <a:r>
              <a:rPr lang="en-US" sz="1700">
                <a:latin typeface="Ubuntu"/>
                <a:ea typeface="+mn-lt"/>
                <a:cs typeface="+mn-lt"/>
              </a:rPr>
              <a:t> pam </a:t>
            </a:r>
            <a:r>
              <a:rPr lang="en-US" sz="1700" err="1">
                <a:latin typeface="Ubuntu"/>
                <a:ea typeface="+mn-lt"/>
                <a:cs typeface="+mn-lt"/>
              </a:rPr>
              <a:t>ei</a:t>
            </a:r>
            <a:r>
              <a:rPr lang="en-US" sz="1700">
                <a:latin typeface="Ubuntu"/>
                <a:ea typeface="+mn-lt"/>
                <a:cs typeface="+mn-lt"/>
              </a:rPr>
              <a:t> bod </a:t>
            </a:r>
            <a:r>
              <a:rPr lang="en-US" sz="1700" err="1">
                <a:latin typeface="Ubuntu"/>
                <a:ea typeface="+mn-lt"/>
                <a:cs typeface="+mn-lt"/>
              </a:rPr>
              <a:t>hi'n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bwysig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adnabod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tactegau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hysbysebu</a:t>
            </a:r>
            <a:r>
              <a:rPr lang="en-US" sz="1700">
                <a:latin typeface="Ubuntu"/>
                <a:ea typeface="+mn-lt"/>
                <a:cs typeface="+mn-lt"/>
              </a:rPr>
              <a:t> a </a:t>
            </a:r>
            <a:r>
              <a:rPr lang="en-US" sz="1700" err="1">
                <a:latin typeface="Ubuntu"/>
                <a:ea typeface="+mn-lt"/>
                <a:cs typeface="+mn-lt"/>
              </a:rPr>
              <a:t>sut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maent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effeithio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brosesau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gwneud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penderfyniadau</a:t>
            </a:r>
            <a:r>
              <a:rPr lang="en-US" sz="1700">
                <a:latin typeface="Ubuntu"/>
                <a:ea typeface="+mn-lt"/>
                <a:cs typeface="+mn-lt"/>
              </a:rPr>
              <a:t>.</a:t>
            </a:r>
          </a:p>
          <a:p>
            <a:endParaRPr lang="en-US" sz="1700">
              <a:highlight>
                <a:srgbClr val="FF0000"/>
              </a:highlight>
              <a:latin typeface="Ubuntu"/>
              <a:ea typeface="+mn-lt"/>
              <a:cs typeface="+mn-lt"/>
            </a:endParaRPr>
          </a:p>
          <a:p>
            <a:r>
              <a:rPr lang="en-US" sz="1700" b="1">
                <a:latin typeface="Ubuntu"/>
                <a:ea typeface="+mn-lt"/>
                <a:cs typeface="+mn-lt"/>
              </a:rPr>
              <a:t>Eich </a:t>
            </a:r>
            <a:r>
              <a:rPr lang="en-US" sz="1700" b="1" err="1">
                <a:latin typeface="Ubuntu"/>
                <a:ea typeface="+mn-lt"/>
                <a:cs typeface="+mn-lt"/>
              </a:rPr>
              <a:t>tasg</a:t>
            </a:r>
            <a:r>
              <a:rPr lang="en-US" sz="1700" b="1">
                <a:latin typeface="Ubuntu"/>
                <a:ea typeface="+mn-lt"/>
                <a:cs typeface="+mn-lt"/>
              </a:rPr>
              <a:t>: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Defnyddiwch</a:t>
            </a:r>
            <a:r>
              <a:rPr lang="en-US" sz="1700">
                <a:latin typeface="Ubuntu"/>
                <a:ea typeface="+mn-lt"/>
                <a:cs typeface="+mn-lt"/>
              </a:rPr>
              <a:t> yr </a:t>
            </a:r>
            <a:r>
              <a:rPr lang="en-US" sz="1700" err="1">
                <a:latin typeface="Ubuntu"/>
                <a:ea typeface="+mn-lt"/>
                <a:cs typeface="+mn-lt"/>
              </a:rPr>
              <a:t>wybodaeth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y </a:t>
            </a:r>
            <a:r>
              <a:rPr lang="en-US" sz="1700" err="1">
                <a:latin typeface="Ubuntu"/>
                <a:ea typeface="+mn-lt"/>
                <a:cs typeface="+mn-lt"/>
              </a:rPr>
              <a:t>sleidiau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feddwl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feirniadol</a:t>
            </a:r>
            <a:r>
              <a:rPr lang="en-US" sz="1700">
                <a:latin typeface="Ubuntu"/>
                <a:ea typeface="+mn-lt"/>
                <a:cs typeface="+mn-lt"/>
              </a:rPr>
              <a:t> am </a:t>
            </a:r>
            <a:r>
              <a:rPr lang="en-US" sz="1700" err="1">
                <a:latin typeface="Ubuntu"/>
                <a:ea typeface="+mn-lt"/>
                <a:cs typeface="+mn-lt"/>
              </a:rPr>
              <a:t>sut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mae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cwmnïau'n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ceisio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dylanwadu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arnoch</a:t>
            </a:r>
            <a:r>
              <a:rPr lang="en-US" sz="1700">
                <a:latin typeface="Ubuntu"/>
                <a:ea typeface="+mn-lt"/>
                <a:cs typeface="+mn-lt"/>
              </a:rPr>
              <a:t> chi, pam </a:t>
            </a:r>
            <a:r>
              <a:rPr lang="en-US" sz="1700" err="1">
                <a:latin typeface="Ubuntu"/>
                <a:ea typeface="+mn-lt"/>
                <a:cs typeface="+mn-lt"/>
              </a:rPr>
              <a:t>maent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wneud</a:t>
            </a:r>
            <a:r>
              <a:rPr lang="en-US" sz="1700">
                <a:latin typeface="Ubuntu"/>
                <a:ea typeface="+mn-lt"/>
                <a:cs typeface="+mn-lt"/>
              </a:rPr>
              <a:t> a </a:t>
            </a:r>
            <a:r>
              <a:rPr lang="en-US" sz="1700" err="1">
                <a:latin typeface="Ubuntu"/>
                <a:ea typeface="+mn-lt"/>
                <a:cs typeface="+mn-lt"/>
              </a:rPr>
              <a:t>sut</a:t>
            </a:r>
            <a:r>
              <a:rPr lang="en-US" sz="1700">
                <a:latin typeface="Ubuntu"/>
                <a:ea typeface="+mn-lt"/>
                <a:cs typeface="+mn-lt"/>
              </a:rPr>
              <a:t> y gall bod </a:t>
            </a:r>
            <a:r>
              <a:rPr lang="en-US" sz="1700" err="1">
                <a:latin typeface="Ubuntu"/>
                <a:ea typeface="+mn-lt"/>
                <a:cs typeface="+mn-lt"/>
              </a:rPr>
              <a:t>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ymwybodol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o'r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tactegau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hyn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eich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helpu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i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wneud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dewisiadau</a:t>
            </a:r>
            <a:r>
              <a:rPr lang="en-US" sz="1700">
                <a:latin typeface="Ubuntu"/>
                <a:ea typeface="+mn-lt"/>
                <a:cs typeface="+mn-lt"/>
              </a:rPr>
              <a:t> </a:t>
            </a:r>
            <a:r>
              <a:rPr lang="en-US" sz="1700" err="1">
                <a:latin typeface="Ubuntu"/>
                <a:ea typeface="+mn-lt"/>
                <a:cs typeface="+mn-lt"/>
              </a:rPr>
              <a:t>ar</a:t>
            </a:r>
            <a:r>
              <a:rPr lang="en-US" sz="1700">
                <a:latin typeface="Ubuntu"/>
                <a:ea typeface="+mn-lt"/>
                <a:cs typeface="+mn-lt"/>
              </a:rPr>
              <a:t> sail </a:t>
            </a:r>
            <a:r>
              <a:rPr lang="en-US" sz="1700" err="1">
                <a:latin typeface="Ubuntu"/>
                <a:ea typeface="+mn-lt"/>
                <a:cs typeface="+mn-lt"/>
              </a:rPr>
              <a:t>gwybodaeth</a:t>
            </a:r>
            <a:r>
              <a:rPr lang="en-US" sz="1700">
                <a:latin typeface="Ubuntu"/>
                <a:ea typeface="+mn-lt"/>
                <a:cs typeface="+mn-lt"/>
              </a:rPr>
              <a:t>.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909E9A6-E5A0-D2EC-8186-772A9DB109A3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0918344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8C7521CE-8CFC-57A8-3E38-750E965CFA31}"/>
              </a:ext>
            </a:extLst>
          </p:cNvPr>
          <p:cNvSpPr txBox="1">
            <a:spLocks/>
          </p:cNvSpPr>
          <p:nvPr/>
        </p:nvSpPr>
        <p:spPr>
          <a:xfrm>
            <a:off x="1001551" y="1389348"/>
            <a:ext cx="10647984" cy="409152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Font typeface="Arial" panose="020B0604020202020204" pitchFamily="34" charset="0"/>
              <a:buNone/>
            </a:pPr>
            <a:r>
              <a:rPr lang="cy" sz="2400">
                <a:latin typeface="Ubuntu"/>
                <a:cs typeface="Segoe UI"/>
              </a:rPr>
              <a:t>Diffiniad dylanwad:</a:t>
            </a:r>
          </a:p>
          <a:p>
            <a:pPr marL="0" indent="0" rtl="0">
              <a:buFont typeface="Arial" panose="020B0604020202020204" pitchFamily="34" charset="0"/>
              <a:buNone/>
            </a:pPr>
            <a:r>
              <a:rPr lang="cy" sz="2200" b="1" i="1">
                <a:latin typeface="Ubuntu"/>
                <a:cs typeface="Segoe UI"/>
              </a:rPr>
              <a:t>'Y gallu i gael effaith ar gymeriad, datblygiad neu ymddygiad rhywun neu rywbeth, neu'r effaith ei hun'</a:t>
            </a:r>
            <a:endParaRPr lang="en-US" b="1">
              <a:latin typeface="Ubuntu"/>
            </a:endParaRPr>
          </a:p>
          <a:p>
            <a:pPr rtl="0"/>
            <a:endParaRPr lang="en-US" sz="2200" i="1">
              <a:latin typeface="Ubuntu"/>
              <a:ea typeface="Calibri"/>
              <a:cs typeface="Calibri"/>
            </a:endParaRPr>
          </a:p>
          <a:p>
            <a:pPr marL="0" indent="0" rtl="0">
              <a:buFont typeface="Arial" panose="020B0604020202020204" pitchFamily="34" charset="0"/>
              <a:buNone/>
            </a:pPr>
            <a:r>
              <a:rPr lang="cy" sz="2200">
                <a:latin typeface="Ubuntu"/>
                <a:ea typeface="Calibri"/>
                <a:cs typeface="Calibri"/>
              </a:rPr>
              <a:t>Gall bron unrhyw beth ddylanwadu ar eich proses gwneud penderfyniadau, ymddygiad a gwerthoedd ond po fwyaf y byddwn yn dod i gysylltiad â rhywbeth, po fwyaf normal y gall ymddangos. Er enghraifft, efallai y byddwch chi'n cael eich dylanwadu i wisgo mathau penodol o ddillad, i wrando ar gerddoriaeth benodol neu hyd yn oed i yfed diodydd penodol.</a:t>
            </a:r>
          </a:p>
          <a:p>
            <a:pPr marL="0" indent="0" rtl="0">
              <a:buFont typeface="Arial" panose="020B0604020202020204" pitchFamily="34" charset="0"/>
              <a:buNone/>
            </a:pPr>
            <a:endParaRPr lang="en-US" sz="2200">
              <a:latin typeface="Ubuntu"/>
              <a:ea typeface="Calibri"/>
              <a:cs typeface="Calibri"/>
            </a:endParaRPr>
          </a:p>
          <a:p>
            <a:pPr marL="0" indent="0" rtl="0">
              <a:buNone/>
            </a:pPr>
            <a:r>
              <a:rPr lang="cy" sz="2200">
                <a:latin typeface="Ubuntu"/>
                <a:ea typeface="Calibri"/>
                <a:cs typeface="Calibri"/>
              </a:rPr>
              <a:t>Ystyriwch sut rydych chi'n cael eich dylanwadu gan eich ffrindiau, teulu, y cyfryngau cymdeithasol a cherddoriaeth yn ogystal â'r riliau a'r hysbysebion rydych chi'n eu gweld.</a:t>
            </a:r>
          </a:p>
          <a:p>
            <a:pPr marL="0" indent="0" rtl="0">
              <a:buFont typeface="Arial" panose="020B0604020202020204" pitchFamily="34" charset="0"/>
              <a:buNone/>
            </a:pPr>
            <a:endParaRPr lang="en-US" sz="2200">
              <a:solidFill>
                <a:srgbClr val="15518B"/>
              </a:solidFill>
              <a:highlight>
                <a:srgbClr val="FFFF00"/>
              </a:highlight>
              <a:latin typeface="Ubuntu"/>
              <a:ea typeface="Calibri"/>
              <a:cs typeface="Calibri"/>
            </a:endParaRPr>
          </a:p>
          <a:p>
            <a:pPr marL="0" indent="0" rtl="0">
              <a:buNone/>
            </a:pPr>
            <a:endParaRPr lang="en-US" sz="24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563AFE-FBB5-591D-3A6C-F6CF833BBB06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95348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6E972B-352F-5F7C-36E6-09ADC430CB24}"/>
              </a:ext>
            </a:extLst>
          </p:cNvPr>
          <p:cNvSpPr txBox="1">
            <a:spLocks/>
          </p:cNvSpPr>
          <p:nvPr/>
        </p:nvSpPr>
        <p:spPr>
          <a:xfrm>
            <a:off x="2448837" y="412258"/>
            <a:ext cx="8306694" cy="820178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b="1"/>
              <a:t>Marchnata a Dylanwad y Diwydiant</a:t>
            </a:r>
            <a:endParaRPr lang="en-US" b="1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E7F919-92E4-77D7-5C55-499E873E8357}"/>
              </a:ext>
            </a:extLst>
          </p:cNvPr>
          <p:cNvSpPr/>
          <p:nvPr/>
        </p:nvSpPr>
        <p:spPr>
          <a:xfrm>
            <a:off x="1469608" y="1227008"/>
            <a:ext cx="9084091" cy="4093428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2000">
                <a:latin typeface="Ubuntu" panose="020B0504030602030204"/>
              </a:rPr>
              <a:t>Mae gan y diwydiant tybaco hanes hir o </a:t>
            </a:r>
            <a:r>
              <a:rPr lang="cy" sz="2000" b="1">
                <a:latin typeface="Ubuntu" panose="020B0504030602030204"/>
              </a:rPr>
              <a:t>dargedu pobl ifanc.</a:t>
            </a:r>
          </a:p>
          <a:p>
            <a:pPr rtl="0"/>
            <a:endParaRPr lang="en-GB" sz="2000">
              <a:latin typeface="Ubuntu" panose="020B0504030602030204"/>
            </a:endParaRP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cy" sz="2000">
                <a:latin typeface="Ubuntu" panose="020B0504030602030204"/>
              </a:rPr>
              <a:t>Yn y gorffennol, roedd marchnata'n cysylltu ysmygu â </a:t>
            </a:r>
            <a:r>
              <a:rPr lang="cy" sz="2000" b="1">
                <a:latin typeface="Ubuntu" panose="020B0504030602030204"/>
              </a:rPr>
              <a:t>hwyl, annibyniaeth a statws cymdeithasol.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cy" sz="2000">
                <a:latin typeface="Ubuntu" panose="020B0504030602030204"/>
              </a:rPr>
              <a:t>Heddiw, mae cwmnïau'n defnyddio’r </a:t>
            </a:r>
            <a:r>
              <a:rPr lang="cy" sz="2000" b="1">
                <a:latin typeface="Ubuntu" panose="020B0504030602030204"/>
              </a:rPr>
              <a:t>cyfryngau cymdeithasol, marchnata dylanwadwyr a dylunio pecynnu</a:t>
            </a:r>
            <a:r>
              <a:rPr lang="cy" sz="2000">
                <a:latin typeface="Ubuntu" panose="020B0504030602030204"/>
              </a:rPr>
              <a:t> i apelio at bobl ifanc ac oedolion ifanc.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cy" sz="2000">
                <a:latin typeface="Ubuntu" panose="020B0504030602030204"/>
              </a:rPr>
              <a:t>Mae marchnata yn manteisio ar </a:t>
            </a:r>
            <a:r>
              <a:rPr lang="cy" sz="2000" b="1">
                <a:latin typeface="Ubuntu" panose="020B0504030602030204"/>
              </a:rPr>
              <a:t>bwysau gan gyfoedion, chwilfrydedd a theyrngarwch i frand,</a:t>
            </a:r>
            <a:r>
              <a:rPr lang="cy" sz="2000">
                <a:latin typeface="Ubuntu" panose="020B0504030602030204"/>
              </a:rPr>
              <a:t> gan gynyddu'r tebygolrwydd y bydd pobl ifanc yn dechrau defnyddio - ac yna'n parhau i ddefnyddio - cynhyrchion tybaco neu fepio.</a:t>
            </a:r>
          </a:p>
          <a:p>
            <a:pPr marL="285750" indent="-285750" rtl="0">
              <a:buFont typeface="Wingdings" panose="05000000000000000000" pitchFamily="2" charset="2"/>
              <a:buChar char="Ø"/>
            </a:pPr>
            <a:r>
              <a:rPr lang="cy" sz="2000">
                <a:latin typeface="Ubuntu" panose="020B0504030602030204"/>
              </a:rPr>
              <a:t>Mae ymwybyddiaeth o'r tactegau hyn yn dangos </a:t>
            </a:r>
            <a:r>
              <a:rPr lang="cy" sz="2000" b="1">
                <a:latin typeface="Ubuntu" panose="020B0504030602030204"/>
              </a:rPr>
              <a:t>nad dewis personol yn unig yw caethiwed</a:t>
            </a:r>
            <a:r>
              <a:rPr lang="cy" sz="2000">
                <a:latin typeface="Ubuntu" panose="020B0504030602030204"/>
              </a:rPr>
              <a:t> — mae buddiannau masnachol yn llywio ymddygiad yn weithredol.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5B8EC8-5486-A8A8-24A9-FA60951CF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025" y="4704883"/>
            <a:ext cx="2844722" cy="21514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10">
            <a:extLst>
              <a:ext uri="{FF2B5EF4-FFF2-40B4-BE49-F238E27FC236}">
                <a16:creationId xmlns:a16="http://schemas.microsoft.com/office/drawing/2014/main" id="{E285910C-FD36-6759-C781-0D9061E462B7}"/>
              </a:ext>
            </a:extLst>
          </p:cNvPr>
          <p:cNvSpPr txBox="1"/>
          <p:nvPr/>
        </p:nvSpPr>
        <p:spPr>
          <a:xfrm>
            <a:off x="400049" y="5519633"/>
            <a:ext cx="97189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r>
              <a:rPr lang="cy" sz="2600" b="1" kern="1200">
                <a:solidFill>
                  <a:schemeClr val="accent1"/>
                </a:solidFill>
                <a:latin typeface="Ubuntu" panose="020B0504030602030204" pitchFamily="34" charset="0"/>
                <a:ea typeface="+mj-ea"/>
                <a:cs typeface="+mj-cs"/>
              </a:rPr>
              <a:t>Pam ei bod hi'n bwysig bod yn ymwybodol o'r tactegau hysbysebu a ddefnyddir gan gwmnïau tybaco?</a:t>
            </a:r>
            <a:endParaRPr lang="en-GB" sz="2600" b="1">
              <a:solidFill>
                <a:schemeClr val="accent1"/>
              </a:solidFill>
              <a:latin typeface="Ubuntu" panose="020B0504030602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5DD314-9CA4-4C2C-C574-855D6F7FACD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8200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8641A-9C54-087A-C613-FB4CB8426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0B978-235F-EBDE-FDC5-68B2C6C71807}"/>
              </a:ext>
            </a:extLst>
          </p:cNvPr>
          <p:cNvSpPr txBox="1">
            <a:spLocks/>
          </p:cNvSpPr>
          <p:nvPr/>
        </p:nvSpPr>
        <p:spPr>
          <a:xfrm>
            <a:off x="2299695" y="425514"/>
            <a:ext cx="8140096" cy="896044"/>
          </a:xfrm>
          <a:prstGeom prst="rect">
            <a:avLst/>
          </a:prstGeom>
        </p:spPr>
        <p:txBody>
          <a:bodyPr lIns="91440" tIns="45720" rIns="91440" bIns="45720" rtlCol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Hanes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hysbysebu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tybaco</a:t>
            </a:r>
            <a:endParaRPr lang="en-US" sz="4000" b="1" err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330478-6E5A-DA31-66C6-A6FF4DF2674E}"/>
              </a:ext>
            </a:extLst>
          </p:cNvPr>
          <p:cNvSpPr txBox="1"/>
          <p:nvPr/>
        </p:nvSpPr>
        <p:spPr>
          <a:xfrm>
            <a:off x="94206" y="1885158"/>
            <a:ext cx="2078848" cy="1464231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Yn hanesyddol, hysbysebwyd ysmygu yn rhywbeth 'iach</a:t>
            </a:r>
            <a:r>
              <a:rPr lang="cy" sz="2000">
                <a:solidFill>
                  <a:schemeClr val="accent1"/>
                </a:solidFill>
                <a:latin typeface="Inter" panose="02000503000000020004" pitchFamily="2" charset="0"/>
                <a:ea typeface="Inter" panose="02000503000000020004" pitchFamily="2" charset="0"/>
              </a:rPr>
              <a:t>'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4C5548-E3E5-6AA4-118B-DE063B62965A}"/>
              </a:ext>
            </a:extLst>
          </p:cNvPr>
          <p:cNvSpPr txBox="1"/>
          <p:nvPr/>
        </p:nvSpPr>
        <p:spPr>
          <a:xfrm>
            <a:off x="9835287" y="1885158"/>
            <a:ext cx="2262507" cy="1804749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6350">
            <a:noFill/>
          </a:ln>
          <a:effectLst>
            <a:softEdge rad="1270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Gwaharddwyd hysbysebu ar fyrddau poster ym mis Chwefror 2003</a:t>
            </a:r>
          </a:p>
        </p:txBody>
      </p:sp>
      <p:pic>
        <p:nvPicPr>
          <p:cNvPr id="10" name="Picture 2" descr="http://www.prwatch.org/files/images/formula_one_marlboro.jpg">
            <a:extLst>
              <a:ext uri="{FF2B5EF4-FFF2-40B4-BE49-F238E27FC236}">
                <a16:creationId xmlns:a16="http://schemas.microsoft.com/office/drawing/2014/main" id="{47357127-7DD6-0ED4-7420-559B45C81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00172" y="4060922"/>
            <a:ext cx="3756493" cy="25906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66012E-4308-EA23-6095-8DDCA980338F}"/>
              </a:ext>
            </a:extLst>
          </p:cNvPr>
          <p:cNvSpPr txBox="1"/>
          <p:nvPr/>
        </p:nvSpPr>
        <p:spPr>
          <a:xfrm>
            <a:off x="530352" y="4066217"/>
            <a:ext cx="2217249" cy="1804749"/>
          </a:xfrm>
          <a:prstGeom prst="roundRect">
            <a:avLst/>
          </a:prstGeom>
          <a:solidFill>
            <a:srgbClr val="C2E4BE"/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Gwaharddwyd noddi tybaco mewn chwaraeon byd-eang yn 2005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FA15D0-54FB-4E8C-F41B-F0645F220CE9}"/>
              </a:ext>
            </a:extLst>
          </p:cNvPr>
          <p:cNvSpPr txBox="1"/>
          <p:nvPr/>
        </p:nvSpPr>
        <p:spPr>
          <a:xfrm>
            <a:off x="7431212" y="4590790"/>
            <a:ext cx="3871289" cy="231552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 sz="2600" b="1">
                <a:latin typeface="Ubuntu"/>
                <a:ea typeface="Inter" panose="02000503000000020004" pitchFamily="2" charset="0"/>
              </a:rPr>
              <a:t>Pam gwahardd hysbysebu ar fyrddau poster ac mewn digwyddiadau chwaraeon?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3FCDC14A-043B-1BCF-BD82-8FC5BBCF3352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9DD970-F818-727C-4C20-F9C9DE2A78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14" y="1394382"/>
            <a:ext cx="3441700" cy="22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8FFAF12-A5B3-1427-0CD1-317E413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413" y="1527930"/>
            <a:ext cx="3396842" cy="2265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949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46186-001A-7915-1E7F-37F3A266A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60E1CB5-EC0E-E32D-B1A6-3797137F5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932" y="2717340"/>
            <a:ext cx="2781929" cy="20864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4267E2-CA97-730E-D933-B6C0FF6A093A}"/>
              </a:ext>
            </a:extLst>
          </p:cNvPr>
          <p:cNvSpPr txBox="1"/>
          <p:nvPr/>
        </p:nvSpPr>
        <p:spPr>
          <a:xfrm>
            <a:off x="2791932" y="538882"/>
            <a:ext cx="9154273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Atal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hysbysebu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tybaco</a:t>
            </a:r>
            <a:endParaRPr lang="en-US" sz="4000" b="1" err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DC6D09-6150-DA6F-8E7D-099753BF1C1F}"/>
              </a:ext>
            </a:extLst>
          </p:cNvPr>
          <p:cNvSpPr txBox="1"/>
          <p:nvPr/>
        </p:nvSpPr>
        <p:spPr>
          <a:xfrm>
            <a:off x="666449" y="1889920"/>
            <a:ext cx="2158944" cy="78319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2006</a:t>
            </a:r>
          </a:p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Ymgyrch y GIG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0A3AF1-2D67-009D-E47F-130055DDE90F}"/>
              </a:ext>
            </a:extLst>
          </p:cNvPr>
          <p:cNvSpPr txBox="1"/>
          <p:nvPr/>
        </p:nvSpPr>
        <p:spPr>
          <a:xfrm>
            <a:off x="6884564" y="1889920"/>
            <a:ext cx="2011978" cy="78319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2015</a:t>
            </a:r>
          </a:p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Caeadau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4AB712-3C23-0715-7CFB-3CF2BD559C1C}"/>
              </a:ext>
            </a:extLst>
          </p:cNvPr>
          <p:cNvSpPr txBox="1"/>
          <p:nvPr/>
        </p:nvSpPr>
        <p:spPr>
          <a:xfrm>
            <a:off x="3585398" y="4904748"/>
            <a:ext cx="2481781" cy="11237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2008</a:t>
            </a:r>
          </a:p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Rhybuddion iechyd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9A0998-DC4A-D406-8F62-26E53CF995D8}"/>
              </a:ext>
            </a:extLst>
          </p:cNvPr>
          <p:cNvSpPr txBox="1"/>
          <p:nvPr/>
        </p:nvSpPr>
        <p:spPr>
          <a:xfrm>
            <a:off x="9650516" y="4957012"/>
            <a:ext cx="2297286" cy="78319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2016</a:t>
            </a:r>
          </a:p>
          <a:p>
            <a:pPr algn="ctr" rtl="0"/>
            <a:r>
              <a:rPr lang="cy" sz="2000" b="1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Pecynnu plaen</a:t>
            </a:r>
          </a:p>
        </p:txBody>
      </p:sp>
      <p:pic>
        <p:nvPicPr>
          <p:cNvPr id="12" name="Picture 11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48455B64-0C77-8078-1194-CB2AB4A07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66869" flipV="1">
            <a:off x="3978590" y="2046716"/>
            <a:ext cx="2769179" cy="490948"/>
          </a:xfrm>
          <a:prstGeom prst="rect">
            <a:avLst/>
          </a:prstGeom>
        </p:spPr>
      </p:pic>
      <p:pic>
        <p:nvPicPr>
          <p:cNvPr id="13" name="Picture 12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F7A80A1F-B9F2-0F1E-14FB-1479483AD3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5121">
            <a:off x="919383" y="4998911"/>
            <a:ext cx="2647177" cy="469318"/>
          </a:xfrm>
          <a:prstGeom prst="rect">
            <a:avLst/>
          </a:prstGeom>
        </p:spPr>
      </p:pic>
      <p:pic>
        <p:nvPicPr>
          <p:cNvPr id="14" name="Picture 13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B391DD34-D739-65DF-5CD1-75B6153625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5121">
            <a:off x="6861426" y="5049767"/>
            <a:ext cx="2647177" cy="469318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88605FD1-A1FE-FF14-D1F6-C2CF91691E3A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7D9FEF8-EBE0-8085-8D69-5D9979971F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10"/>
          <a:stretch>
            <a:fillRect/>
          </a:stretch>
        </p:blipFill>
        <p:spPr>
          <a:xfrm>
            <a:off x="4979194" y="1957388"/>
            <a:ext cx="1864984" cy="31337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9E9FBE-35E1-304C-2C60-C3EC629AC28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346"/>
          <a:stretch>
            <a:fillRect/>
          </a:stretch>
        </p:blipFill>
        <p:spPr>
          <a:xfrm>
            <a:off x="6939825" y="2752097"/>
            <a:ext cx="1901456" cy="2459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235E26-81C0-BF02-84E4-1BF3005669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1" y="2894028"/>
            <a:ext cx="2913353" cy="194341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E6A9C0-10A3-7EF1-433D-745CF9DAF2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592" y="2794042"/>
            <a:ext cx="2459750" cy="18455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266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09C86-753A-A80C-BF6C-DE26A83F3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76BF831-7A6E-6CD7-5326-AC2565EB7E53}"/>
              </a:ext>
            </a:extLst>
          </p:cNvPr>
          <p:cNvSpPr/>
          <p:nvPr/>
        </p:nvSpPr>
        <p:spPr>
          <a:xfrm>
            <a:off x="4270248" y="2203159"/>
            <a:ext cx="3540140" cy="3981331"/>
          </a:xfrm>
          <a:prstGeom prst="roundRect">
            <a:avLst/>
          </a:prstGeom>
          <a:solidFill>
            <a:schemeClr val="accent1">
              <a:lumMod val="10000"/>
              <a:lumOff val="90000"/>
            </a:schemeClr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pPr algn="ctr" rtl="0"/>
            <a:r>
              <a:rPr lang="cy" sz="3600" b="1">
                <a:latin typeface="Ubuntu" panose="020B0504030602030204" pitchFamily="34" charset="0"/>
              </a:rPr>
              <a:t>Lleoli cynnyrch</a:t>
            </a:r>
          </a:p>
          <a:p>
            <a:pPr algn="ctr" rtl="0">
              <a:buNone/>
            </a:pPr>
            <a:r>
              <a:rPr lang="cy" sz="2000">
                <a:latin typeface="Ubuntu" panose="020B0504030602030204" pitchFamily="34" charset="0"/>
                <a:ea typeface="Inter" panose="02000503000000020004" pitchFamily="2" charset="0"/>
                <a:cs typeface="Arial" pitchFamily="34" charset="0"/>
              </a:rPr>
              <a:t>Pan fydd cwmnïau'n talu i'w cynhyrchion gael eu dangos mewn:</a:t>
            </a:r>
          </a:p>
          <a:p>
            <a:pPr algn="ctr" rtl="0">
              <a:buFont typeface="Arial" pitchFamily="34" charset="0"/>
              <a:buChar char="•"/>
            </a:pPr>
            <a:r>
              <a:rPr lang="cy" sz="2000">
                <a:latin typeface="Ubuntu" panose="020B0504030602030204" pitchFamily="34" charset="0"/>
                <a:ea typeface="Inter" panose="02000503000000020004" pitchFamily="2" charset="0"/>
                <a:cs typeface="Arial" pitchFamily="34" charset="0"/>
              </a:rPr>
              <a:t> Sioeau teledu</a:t>
            </a:r>
          </a:p>
          <a:p>
            <a:pPr algn="ctr" rtl="0">
              <a:buFont typeface="Arial" pitchFamily="34" charset="0"/>
              <a:buChar char="•"/>
            </a:pPr>
            <a:r>
              <a:rPr lang="cy" sz="2000">
                <a:latin typeface="Ubuntu" panose="020B0504030602030204" pitchFamily="34" charset="0"/>
                <a:ea typeface="Inter" panose="02000503000000020004" pitchFamily="2" charset="0"/>
                <a:cs typeface="Arial" pitchFamily="34" charset="0"/>
              </a:rPr>
              <a:t> Ffilmiau</a:t>
            </a:r>
          </a:p>
          <a:p>
            <a:pPr algn="ctr" rtl="0">
              <a:buFont typeface="Arial" pitchFamily="34" charset="0"/>
              <a:buChar char="•"/>
            </a:pPr>
            <a:r>
              <a:rPr lang="cy" sz="2000">
                <a:latin typeface="Ubuntu" panose="020B0504030602030204" pitchFamily="34" charset="0"/>
                <a:ea typeface="Inter" panose="02000503000000020004" pitchFamily="2" charset="0"/>
                <a:cs typeface="Arial" pitchFamily="34" charset="0"/>
              </a:rPr>
              <a:t> Fideos cerddoriaeth</a:t>
            </a:r>
          </a:p>
          <a:p>
            <a:pPr algn="ctr" rtl="0">
              <a:buFont typeface="Arial" pitchFamily="34" charset="0"/>
              <a:buChar char="•"/>
            </a:pPr>
            <a:r>
              <a:rPr lang="cy" sz="2000">
                <a:latin typeface="Ubuntu" panose="020B0504030602030204" pitchFamily="34" charset="0"/>
                <a:ea typeface="Inter" panose="02000503000000020004" pitchFamily="2" charset="0"/>
                <a:cs typeface="Arial" pitchFamily="34" charset="0"/>
              </a:rPr>
              <a:t> A chael eu defnyddio gan enwogion </a:t>
            </a:r>
          </a:p>
        </p:txBody>
      </p:sp>
      <p:pic>
        <p:nvPicPr>
          <p:cNvPr id="3" name="Picture 2" descr="Product placement on TV – not a bad thing - Brands &amp; Films">
            <a:extLst>
              <a:ext uri="{FF2B5EF4-FFF2-40B4-BE49-F238E27FC236}">
                <a16:creationId xmlns:a16="http://schemas.microsoft.com/office/drawing/2014/main" id="{1380EDEF-F138-9361-B2F4-A3791AFC61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8229" r="66085" b="8440"/>
          <a:stretch/>
        </p:blipFill>
        <p:spPr bwMode="auto">
          <a:xfrm rot="20421454">
            <a:off x="5991584" y="1328977"/>
            <a:ext cx="749196" cy="9876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2" descr="Product placement on TV – not a bad thing - Brands &amp; Films">
            <a:extLst>
              <a:ext uri="{FF2B5EF4-FFF2-40B4-BE49-F238E27FC236}">
                <a16:creationId xmlns:a16="http://schemas.microsoft.com/office/drawing/2014/main" id="{290062C9-65B1-9551-2D96-7B0DF8F29A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8229" r="66085" b="8440"/>
          <a:stretch/>
        </p:blipFill>
        <p:spPr bwMode="auto">
          <a:xfrm rot="1955458">
            <a:off x="6715461" y="5931253"/>
            <a:ext cx="647250" cy="85329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DFD7B216-CD26-80D5-0D35-5835FC5218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157">
            <a:off x="3778737" y="2102702"/>
            <a:ext cx="1464811" cy="785123"/>
          </a:xfrm>
          <a:prstGeom prst="rect">
            <a:avLst/>
          </a:prstGeom>
        </p:spPr>
      </p:pic>
      <p:pic>
        <p:nvPicPr>
          <p:cNvPr id="6" name="Picture 5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550A9C3B-6FD8-7C79-2B48-D706F921B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438182">
            <a:off x="7046770" y="2200927"/>
            <a:ext cx="1464811" cy="785123"/>
          </a:xfrm>
          <a:prstGeom prst="rect">
            <a:avLst/>
          </a:prstGeom>
        </p:spPr>
      </p:pic>
      <p:pic>
        <p:nvPicPr>
          <p:cNvPr id="7" name="Picture 6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4F4FA8AB-9C5D-E75F-3F62-0B950A6C3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4690">
            <a:off x="3376599" y="5075285"/>
            <a:ext cx="1464811" cy="785123"/>
          </a:xfrm>
          <a:prstGeom prst="rect">
            <a:avLst/>
          </a:prstGeom>
        </p:spPr>
      </p:pic>
      <p:pic>
        <p:nvPicPr>
          <p:cNvPr id="8" name="Picture 7" descr="A black background with a black square&#10;&#10;Description automatically generated">
            <a:extLst>
              <a:ext uri="{FF2B5EF4-FFF2-40B4-BE49-F238E27FC236}">
                <a16:creationId xmlns:a16="http://schemas.microsoft.com/office/drawing/2014/main" id="{0AF9E6E4-444C-C0B1-CBAB-06EBFB09B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12960">
            <a:off x="6979928" y="5338823"/>
            <a:ext cx="1464811" cy="785123"/>
          </a:xfrm>
          <a:prstGeom prst="rect">
            <a:avLst/>
          </a:prstGeom>
        </p:spPr>
      </p:pic>
      <p:pic>
        <p:nvPicPr>
          <p:cNvPr id="9" name="Picture 8" descr="Related image">
            <a:extLst>
              <a:ext uri="{FF2B5EF4-FFF2-40B4-BE49-F238E27FC236}">
                <a16:creationId xmlns:a16="http://schemas.microsoft.com/office/drawing/2014/main" id="{0DD20B74-E332-69BC-DD9C-8BA2D30EA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093" y="1570147"/>
            <a:ext cx="2721553" cy="204661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4" descr="Image result for product placement">
            <a:extLst>
              <a:ext uri="{FF2B5EF4-FFF2-40B4-BE49-F238E27FC236}">
                <a16:creationId xmlns:a16="http://schemas.microsoft.com/office/drawing/2014/main" id="{95D15944-FDA3-1F31-94C0-52815D4B16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7603" b="-2"/>
          <a:stretch/>
        </p:blipFill>
        <p:spPr bwMode="auto">
          <a:xfrm>
            <a:off x="570666" y="4279497"/>
            <a:ext cx="2474334" cy="173200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2" descr="Image source ">
            <a:extLst>
              <a:ext uri="{FF2B5EF4-FFF2-40B4-BE49-F238E27FC236}">
                <a16:creationId xmlns:a16="http://schemas.microsoft.com/office/drawing/2014/main" id="{74970731-2717-4073-6BA9-20DC4C24C4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0" r="14360"/>
          <a:stretch/>
        </p:blipFill>
        <p:spPr bwMode="auto">
          <a:xfrm>
            <a:off x="8800624" y="1398711"/>
            <a:ext cx="2571114" cy="203028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E56C5B1-FE32-16CD-AB0B-4181BBF95ECF}"/>
              </a:ext>
            </a:extLst>
          </p:cNvPr>
          <p:cNvSpPr txBox="1"/>
          <p:nvPr/>
        </p:nvSpPr>
        <p:spPr>
          <a:xfrm>
            <a:off x="988641" y="-79010"/>
            <a:ext cx="9717468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Sut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mae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cwmnïau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sigaréts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yn</a:t>
            </a:r>
            <a:endParaRPr lang="en-US" sz="4000" b="1" err="1">
              <a:solidFill>
                <a:schemeClr val="tx2">
                  <a:lumMod val="76000"/>
                  <a:lumOff val="24000"/>
                </a:schemeClr>
              </a:solidFill>
              <a:effectLst/>
              <a:latin typeface="Ubuntu"/>
              <a:ea typeface="Calibri"/>
              <a:cs typeface="Times New Roman"/>
            </a:endParaRPr>
          </a:p>
          <a:p>
            <a:pPr algn="ctr" rtl="0"/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hysbysebu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eu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effectLst/>
                <a:latin typeface="Ubuntu"/>
                <a:ea typeface="Calibri"/>
                <a:cs typeface="Times New Roman"/>
              </a:rPr>
              <a:t>cynhyrchion</a:t>
            </a:r>
            <a:r>
              <a:rPr lang="cy" sz="4000">
                <a:effectLst/>
                <a:latin typeface="Ubuntu"/>
                <a:ea typeface="Calibri"/>
                <a:cs typeface="Times New Roman"/>
              </a:rPr>
              <a:t> </a:t>
            </a:r>
            <a:endParaRPr lang="en-GB" sz="4000">
              <a:latin typeface="Ubuntu" panose="020B0504030602030204" pitchFamily="34" charset="0"/>
              <a:ea typeface="Calibri"/>
              <a:cs typeface="Times New Roman"/>
            </a:endParaRPr>
          </a:p>
        </p:txBody>
      </p:sp>
      <p:pic>
        <p:nvPicPr>
          <p:cNvPr id="1026" name="Picture 2" descr="A group of products on sand&#10;&#10;AI-generated content may be incorrect.">
            <a:extLst>
              <a:ext uri="{FF2B5EF4-FFF2-40B4-BE49-F238E27FC236}">
                <a16:creationId xmlns:a16="http://schemas.microsoft.com/office/drawing/2014/main" id="{2B609BAD-C514-DA67-D72F-0DC7142B2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679" y="4278022"/>
            <a:ext cx="3277943" cy="2185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">
            <a:extLst>
              <a:ext uri="{FF2B5EF4-FFF2-40B4-BE49-F238E27FC236}">
                <a16:creationId xmlns:a16="http://schemas.microsoft.com/office/drawing/2014/main" id="{2946DBE3-0BC0-8838-1EEA-0006A2A3F584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460216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FF255-651A-ABCC-3344-FC03D0450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9ED58D0-EF0A-4C09-D1CD-701C72F605C9}"/>
              </a:ext>
            </a:extLst>
          </p:cNvPr>
          <p:cNvSpPr txBox="1">
            <a:spLocks/>
          </p:cNvSpPr>
          <p:nvPr/>
        </p:nvSpPr>
        <p:spPr>
          <a:xfrm>
            <a:off x="582303" y="703780"/>
            <a:ext cx="6287592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cy" sz="6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Ysmygu</a:t>
            </a:r>
            <a:r>
              <a:rPr lang="cy" sz="6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6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ar</a:t>
            </a:r>
            <a:r>
              <a:rPr lang="cy" sz="6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y </a:t>
            </a:r>
            <a:r>
              <a:rPr lang="cy" sz="6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sgrin</a:t>
            </a:r>
            <a:endParaRPr lang="en-US" sz="6000" b="1" err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242D6B-6D12-8ABB-A92D-49D6E33408B8}"/>
              </a:ext>
            </a:extLst>
          </p:cNvPr>
          <p:cNvSpPr txBox="1"/>
          <p:nvPr/>
        </p:nvSpPr>
        <p:spPr>
          <a:xfrm>
            <a:off x="340612" y="2160031"/>
            <a:ext cx="2973473" cy="1861006"/>
          </a:xfrm>
          <a:prstGeom prst="flowChartConnector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Nid yw ysmygu wedi'i wahardd ar y sgrin ar hyn o bryd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3E5501-DEDF-97E1-871D-40C2D5D6AF94}"/>
              </a:ext>
            </a:extLst>
          </p:cNvPr>
          <p:cNvSpPr txBox="1"/>
          <p:nvPr/>
        </p:nvSpPr>
        <p:spPr>
          <a:xfrm>
            <a:off x="3529479" y="1826655"/>
            <a:ext cx="3343107" cy="2435509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 rtl="0">
              <a:lnSpc>
                <a:spcPct val="90000"/>
              </a:lnSpc>
              <a:spcAft>
                <a:spcPts val="600"/>
              </a:spcAft>
            </a:pPr>
            <a:r>
              <a:rPr lang="cy" sz="2000">
                <a:solidFill>
                  <a:schemeClr val="accent1"/>
                </a:solidFill>
                <a:latin typeface="Ubuntu"/>
                <a:ea typeface="Inter" panose="02000503000000020004" pitchFamily="2" charset="0"/>
              </a:rPr>
              <a:t>Mae pobl ifanc sy'n gweld cynnwys tybaco ar y sgrin dro ar ôl tro yn fwy tebygol o ddechrau ysmygu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90AEFD-2FB2-6962-C144-CC0823CB842C}"/>
              </a:ext>
            </a:extLst>
          </p:cNvPr>
          <p:cNvSpPr txBox="1"/>
          <p:nvPr/>
        </p:nvSpPr>
        <p:spPr>
          <a:xfrm>
            <a:off x="1480068" y="4089147"/>
            <a:ext cx="3883429" cy="2466915"/>
          </a:xfrm>
          <a:prstGeom prst="flowChartConnector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 rtl="0">
              <a:lnSpc>
                <a:spcPct val="90000"/>
              </a:lnSpc>
              <a:spcAft>
                <a:spcPts val="600"/>
              </a:spcAft>
            </a:pPr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Mae'n anghyfreithlon yn y DU i gwmnïau tybaco dalu enwogion i roi cynnwys tybaco yn eu fideos cerddoriaeth.</a:t>
            </a:r>
          </a:p>
        </p:txBody>
      </p:sp>
      <p:pic>
        <p:nvPicPr>
          <p:cNvPr id="1026" name="Picture 2" descr="A person in a hat smoking a cigarette&#10;&#10;AI-generated content may be incorrect.">
            <a:extLst>
              <a:ext uri="{FF2B5EF4-FFF2-40B4-BE49-F238E27FC236}">
                <a16:creationId xmlns:a16="http://schemas.microsoft.com/office/drawing/2014/main" id="{A6AD9CE2-B092-398F-F445-E2A13A90AF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813" y="510576"/>
            <a:ext cx="2133600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Tourist, 33% off, ↘️ $9.99! - Discover great deals on fantastic ...">
            <a:extLst>
              <a:ext uri="{FF2B5EF4-FFF2-40B4-BE49-F238E27FC236}">
                <a16:creationId xmlns:a16="http://schemas.microsoft.com/office/drawing/2014/main" id="{9403D318-1963-4DFA-6679-B82773D5D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708" y="2670775"/>
            <a:ext cx="248602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n on Grease">
            <a:extLst>
              <a:ext uri="{FF2B5EF4-FFF2-40B4-BE49-F238E27FC236}">
                <a16:creationId xmlns:a16="http://schemas.microsoft.com/office/drawing/2014/main" id="{A4A9F067-A7D2-5664-337C-80944B2EF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588" y="4869074"/>
            <a:ext cx="26860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8723B34D-C76C-832A-AC77-055153F07F3D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474348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3F9F4-7908-775A-6BC9-98798AE7D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C8F02D-C3C1-A401-38DA-8AF5332CB8D7}"/>
              </a:ext>
            </a:extLst>
          </p:cNvPr>
          <p:cNvSpPr txBox="1"/>
          <p:nvPr/>
        </p:nvSpPr>
        <p:spPr>
          <a:xfrm>
            <a:off x="2017486" y="188073"/>
            <a:ext cx="9451702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Ysmygu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mewn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fideos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cerddoriaeth</a:t>
            </a:r>
            <a:endParaRPr lang="en-US" sz="4000" b="1" err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164191-D500-17BB-43C7-4F29077DAC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5" t="19484" r="35057" b="20239"/>
          <a:stretch/>
        </p:blipFill>
        <p:spPr>
          <a:xfrm>
            <a:off x="1730911" y="1296540"/>
            <a:ext cx="4248471" cy="23173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432DF2-2913-FFB9-20EB-A3632517A3FF}"/>
              </a:ext>
            </a:extLst>
          </p:cNvPr>
          <p:cNvSpPr txBox="1"/>
          <p:nvPr/>
        </p:nvSpPr>
        <p:spPr>
          <a:xfrm>
            <a:off x="2489314" y="1828279"/>
            <a:ext cx="2731663" cy="11918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cy" sz="3200">
                <a:solidFill>
                  <a:schemeClr val="accent6">
                    <a:lumMod val="1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Zayn Malik – Still got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F3B44-36A7-B0B7-10A9-0DCA7D0BE3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5" t="27562" r="35057" b="19886"/>
          <a:stretch/>
        </p:blipFill>
        <p:spPr>
          <a:xfrm>
            <a:off x="6289964" y="1296539"/>
            <a:ext cx="4482687" cy="23173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F62F0E-70E2-F790-644A-542F28AB1929}"/>
              </a:ext>
            </a:extLst>
          </p:cNvPr>
          <p:cNvSpPr txBox="1"/>
          <p:nvPr/>
        </p:nvSpPr>
        <p:spPr>
          <a:xfrm>
            <a:off x="7194507" y="1828279"/>
            <a:ext cx="2935812" cy="11918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cy" sz="3200">
                <a:solidFill>
                  <a:schemeClr val="accent6">
                    <a:lumMod val="1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Ellie Goulding - Sixteen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A811D6-BBDB-03AC-E7B6-E22B656767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5" t="27628" r="35057" b="19495"/>
          <a:stretch/>
        </p:blipFill>
        <p:spPr>
          <a:xfrm>
            <a:off x="1694906" y="3863437"/>
            <a:ext cx="4320480" cy="23509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3376F1-3C99-2A66-15DB-260F9D560EF5}"/>
              </a:ext>
            </a:extLst>
          </p:cNvPr>
          <p:cNvSpPr txBox="1"/>
          <p:nvPr/>
        </p:nvSpPr>
        <p:spPr>
          <a:xfrm>
            <a:off x="2443103" y="4401301"/>
            <a:ext cx="2691792" cy="11918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cy" sz="3200">
                <a:solidFill>
                  <a:schemeClr val="accent6">
                    <a:lumMod val="1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Post Malone - Psycho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B81DE2-9578-830E-A073-4BFC49E36C8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775" t="36832" r="31737" b="23564"/>
          <a:stretch/>
        </p:blipFill>
        <p:spPr>
          <a:xfrm>
            <a:off x="6308155" y="3863437"/>
            <a:ext cx="4464496" cy="23764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D9CACE-100D-293F-1BE9-5FEF5BEA6016}"/>
              </a:ext>
            </a:extLst>
          </p:cNvPr>
          <p:cNvSpPr txBox="1"/>
          <p:nvPr/>
        </p:nvSpPr>
        <p:spPr>
          <a:xfrm>
            <a:off x="7284415" y="4401301"/>
            <a:ext cx="2691792" cy="1191816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cy" sz="3200">
                <a:solidFill>
                  <a:schemeClr val="accent6">
                    <a:lumMod val="10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</a:rPr>
              <a:t>Cardi B - Press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BB813E-06D4-B3D7-9A01-E86F74932376}"/>
              </a:ext>
            </a:extLst>
          </p:cNvPr>
          <p:cNvSpPr txBox="1"/>
          <p:nvPr/>
        </p:nvSpPr>
        <p:spPr>
          <a:xfrm>
            <a:off x="55155" y="1828279"/>
            <a:ext cx="15802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</a:rPr>
              <a:t>Pwy sy'n gwylio'r fideos cerddoriaeth hyn?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C1BD49-5141-34D0-B8C8-B6AF73738A91}"/>
              </a:ext>
            </a:extLst>
          </p:cNvPr>
          <p:cNvSpPr txBox="1"/>
          <p:nvPr/>
        </p:nvSpPr>
        <p:spPr>
          <a:xfrm>
            <a:off x="66383" y="4085264"/>
            <a:ext cx="15802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2000">
                <a:solidFill>
                  <a:schemeClr val="accent1"/>
                </a:solidFill>
                <a:latin typeface="Ubuntu" panose="020B0504030602030204" pitchFamily="34" charset="0"/>
              </a:rPr>
              <a:t>Oes angen cael ysmygu ynddyn nhw? 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89BA6814-57FA-E5AF-4B55-8E1AA5E3AA52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747227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9371D-D56D-088E-E6E4-7B3718EDF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254063-D1EB-648D-E839-0711E8D82099}"/>
              </a:ext>
            </a:extLst>
          </p:cNvPr>
          <p:cNvSpPr txBox="1"/>
          <p:nvPr/>
        </p:nvSpPr>
        <p:spPr>
          <a:xfrm>
            <a:off x="2203704" y="196733"/>
            <a:ext cx="686843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rtl="0"/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Ysmygu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mewn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gemau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fideo</a:t>
            </a:r>
            <a:endParaRPr lang="en-US" sz="4000" b="1" err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pic>
        <p:nvPicPr>
          <p:cNvPr id="4" name="Picture 2" descr="Related image">
            <a:extLst>
              <a:ext uri="{FF2B5EF4-FFF2-40B4-BE49-F238E27FC236}">
                <a16:creationId xmlns:a16="http://schemas.microsoft.com/office/drawing/2014/main" id="{187E191B-3ABC-2585-B48D-65D6624D1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397" y="1476262"/>
            <a:ext cx="3425104" cy="1926622"/>
          </a:xfrm>
          <a:prstGeom prst="rect">
            <a:avLst/>
          </a:prstGeom>
          <a:noFill/>
        </p:spPr>
      </p:pic>
      <p:pic>
        <p:nvPicPr>
          <p:cNvPr id="5" name="Picture 2" descr="Logo BioShock - YouTube">
            <a:extLst>
              <a:ext uri="{FF2B5EF4-FFF2-40B4-BE49-F238E27FC236}">
                <a16:creationId xmlns:a16="http://schemas.microsoft.com/office/drawing/2014/main" id="{DDA500C1-0952-5AF4-D092-59413DEE7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608" y="1746126"/>
            <a:ext cx="2555776" cy="1437624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vignette1.wikia.nocookie.net/callofduty/images/5/5e/Shepherd_smoking_a_cigar_Loose_Ends_MW2.png/revision/latest?cb=20121229211812">
            <a:hlinkClick r:id="rId4"/>
            <a:extLst>
              <a:ext uri="{FF2B5EF4-FFF2-40B4-BE49-F238E27FC236}">
                <a16:creationId xmlns:a16="http://schemas.microsoft.com/office/drawing/2014/main" id="{6F10A080-29B9-F7EF-B8CB-96598623D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7481" y="1476262"/>
            <a:ext cx="3291020" cy="1926622"/>
          </a:xfrm>
          <a:prstGeom prst="rect">
            <a:avLst/>
          </a:prstGeom>
          <a:noFill/>
        </p:spPr>
      </p:pic>
      <p:pic>
        <p:nvPicPr>
          <p:cNvPr id="7" name="Picture 6" descr="Hold Onto Your Sniper Rifles, A New Call of Duty Game is Coming This Year">
            <a:extLst>
              <a:ext uri="{FF2B5EF4-FFF2-40B4-BE49-F238E27FC236}">
                <a16:creationId xmlns:a16="http://schemas.microsoft.com/office/drawing/2014/main" id="{1640E61F-0EDF-A0F2-2010-6DA82E6D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255" y="1724515"/>
            <a:ext cx="2689472" cy="1407150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vignette3.wikia.nocookie.net/gtawiki/images/4/4b/BigSmoke-Artwork2.jpg/revision/latest?cb=20091115222901">
            <a:hlinkClick r:id="rId7"/>
            <a:extLst>
              <a:ext uri="{FF2B5EF4-FFF2-40B4-BE49-F238E27FC236}">
                <a16:creationId xmlns:a16="http://schemas.microsoft.com/office/drawing/2014/main" id="{95AD7BBD-A30C-FA5B-C2A8-69F356D59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t="2292" b="8342"/>
          <a:stretch/>
        </p:blipFill>
        <p:spPr bwMode="auto">
          <a:xfrm>
            <a:off x="828397" y="3647323"/>
            <a:ext cx="3425104" cy="2343492"/>
          </a:xfrm>
          <a:prstGeom prst="rect">
            <a:avLst/>
          </a:prstGeom>
          <a:noFill/>
        </p:spPr>
      </p:pic>
      <p:pic>
        <p:nvPicPr>
          <p:cNvPr id="9" name="Picture 12" descr="Grand Theft Auto VI [rumored title] - IGN">
            <a:extLst>
              <a:ext uri="{FF2B5EF4-FFF2-40B4-BE49-F238E27FC236}">
                <a16:creationId xmlns:a16="http://schemas.microsoft.com/office/drawing/2014/main" id="{1E7D8957-4BB5-A409-BADA-5D65622AB2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715" y="3795132"/>
            <a:ext cx="2047874" cy="2047874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9F66B7-1BD0-6184-0482-C5F90DF983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81" y="3698054"/>
            <a:ext cx="3322708" cy="2334347"/>
          </a:xfrm>
          <a:prstGeom prst="rect">
            <a:avLst/>
          </a:prstGeom>
        </p:spPr>
      </p:pic>
      <p:pic>
        <p:nvPicPr>
          <p:cNvPr id="11" name="Picture 10" descr="Enter to Win the Red Dead Redemption 2 Logo T-Shirt - Rockstar Games">
            <a:extLst>
              <a:ext uri="{FF2B5EF4-FFF2-40B4-BE49-F238E27FC236}">
                <a16:creationId xmlns:a16="http://schemas.microsoft.com/office/drawing/2014/main" id="{B604856B-D5A9-C9B9-6445-224335144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73"/>
          <a:stretch/>
        </p:blipFill>
        <p:spPr bwMode="auto">
          <a:xfrm>
            <a:off x="4898050" y="4026344"/>
            <a:ext cx="2821569" cy="1657542"/>
          </a:xfrm>
          <a:prstGeom prst="rect">
            <a:avLst/>
          </a:prstGeom>
          <a:noFill/>
          <a:ln w="5715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A62D90E-B2A6-EB5A-7B9E-42C137EE9CA8}"/>
              </a:ext>
            </a:extLst>
          </p:cNvPr>
          <p:cNvSpPr txBox="1"/>
          <p:nvPr/>
        </p:nvSpPr>
        <p:spPr>
          <a:xfrm>
            <a:off x="8799695" y="1559797"/>
            <a:ext cx="28233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cy" sz="32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Pwy sy'n chwarae'r gemau hyn?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6CEA44-72DA-3573-0936-3684D44E59B5}"/>
              </a:ext>
            </a:extLst>
          </p:cNvPr>
          <p:cNvSpPr txBox="1"/>
          <p:nvPr/>
        </p:nvSpPr>
        <p:spPr>
          <a:xfrm>
            <a:off x="8619644" y="3292193"/>
            <a:ext cx="3183480" cy="2151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07000"/>
              </a:lnSpc>
              <a:spcAft>
                <a:spcPts val="800"/>
              </a:spcAft>
            </a:pPr>
            <a:r>
              <a:rPr lang="cy" sz="3200">
                <a:solidFill>
                  <a:schemeClr val="accent1"/>
                </a:solidFill>
                <a:effectLst/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yw ysmygu yn gwneud gwahaniaeth i'r gêm?</a:t>
            </a: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4DBD30E2-6A71-FE39-7F63-FDF1AECD10C1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114526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38136-C6D0-FA3C-1A82-4203CA348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Related image">
            <a:extLst>
              <a:ext uri="{FF2B5EF4-FFF2-40B4-BE49-F238E27FC236}">
                <a16:creationId xmlns:a16="http://schemas.microsoft.com/office/drawing/2014/main" id="{31680A03-9DD0-1D1A-2EF7-A139A50B1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546" y="1257983"/>
            <a:ext cx="1746383" cy="1296144"/>
          </a:xfrm>
          <a:prstGeom prst="rect">
            <a:avLst/>
          </a:prstGeom>
          <a:noFill/>
        </p:spPr>
      </p:pic>
      <p:pic>
        <p:nvPicPr>
          <p:cNvPr id="23" name="Picture 4" descr="Image result for smoking in disney">
            <a:extLst>
              <a:ext uri="{FF2B5EF4-FFF2-40B4-BE49-F238E27FC236}">
                <a16:creationId xmlns:a16="http://schemas.microsoft.com/office/drawing/2014/main" id="{B9FE6101-DB23-DEE0-67E4-D97C7A15F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9199" y="1252912"/>
            <a:ext cx="1734954" cy="1301215"/>
          </a:xfrm>
          <a:prstGeom prst="rect">
            <a:avLst/>
          </a:prstGeom>
          <a:noFill/>
        </p:spPr>
      </p:pic>
      <p:pic>
        <p:nvPicPr>
          <p:cNvPr id="25" name="Picture 6" descr="Image result for smoking in disney">
            <a:extLst>
              <a:ext uri="{FF2B5EF4-FFF2-40B4-BE49-F238E27FC236}">
                <a16:creationId xmlns:a16="http://schemas.microsoft.com/office/drawing/2014/main" id="{AD57854E-8F54-4A98-40E0-423F23637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1435" y="1257983"/>
            <a:ext cx="1825120" cy="1321639"/>
          </a:xfrm>
          <a:prstGeom prst="rect">
            <a:avLst/>
          </a:prstGeom>
          <a:noFill/>
        </p:spPr>
      </p:pic>
      <p:pic>
        <p:nvPicPr>
          <p:cNvPr id="27" name="Picture 26" descr="Related image">
            <a:extLst>
              <a:ext uri="{FF2B5EF4-FFF2-40B4-BE49-F238E27FC236}">
                <a16:creationId xmlns:a16="http://schemas.microsoft.com/office/drawing/2014/main" id="{6EC90986-FF2A-0D7F-EABB-76969CB44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96565" y="1292247"/>
            <a:ext cx="1836453" cy="1302193"/>
          </a:xfrm>
          <a:prstGeom prst="rect">
            <a:avLst/>
          </a:prstGeom>
          <a:noFill/>
        </p:spPr>
      </p:pic>
      <p:pic>
        <p:nvPicPr>
          <p:cNvPr id="29" name="Picture 10" descr="Image result for smoking in disney">
            <a:extLst>
              <a:ext uri="{FF2B5EF4-FFF2-40B4-BE49-F238E27FC236}">
                <a16:creationId xmlns:a16="http://schemas.microsoft.com/office/drawing/2014/main" id="{89850BE8-C0A1-C3FC-9EE7-CA5C78A3B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4998" y="2835957"/>
            <a:ext cx="1755480" cy="1316610"/>
          </a:xfrm>
          <a:prstGeom prst="rect">
            <a:avLst/>
          </a:prstGeom>
          <a:noFill/>
        </p:spPr>
      </p:pic>
      <p:pic>
        <p:nvPicPr>
          <p:cNvPr id="31" name="Picture 12" descr="Image result for smoking in disney">
            <a:extLst>
              <a:ext uri="{FF2B5EF4-FFF2-40B4-BE49-F238E27FC236}">
                <a16:creationId xmlns:a16="http://schemas.microsoft.com/office/drawing/2014/main" id="{6CD9727D-56DB-6168-E7FD-5637CC66A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18936" y="2842779"/>
            <a:ext cx="1755480" cy="1316610"/>
          </a:xfrm>
          <a:prstGeom prst="rect">
            <a:avLst/>
          </a:prstGeom>
          <a:noFill/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48CE77F-5D1A-8623-66D6-CB3E7BEAAC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2497" y="2842986"/>
            <a:ext cx="1737177" cy="1302657"/>
          </a:xfrm>
          <a:prstGeom prst="rect">
            <a:avLst/>
          </a:prstGeom>
        </p:spPr>
      </p:pic>
      <p:pic>
        <p:nvPicPr>
          <p:cNvPr id="34" name="Picture 22" descr="Image result for smoking in disney">
            <a:extLst>
              <a:ext uri="{FF2B5EF4-FFF2-40B4-BE49-F238E27FC236}">
                <a16:creationId xmlns:a16="http://schemas.microsoft.com/office/drawing/2014/main" id="{A916EF3A-4738-7DAC-2AA9-63D91B6A5D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0800000" flipV="1">
            <a:off x="6482983" y="2846626"/>
            <a:ext cx="1812864" cy="1312763"/>
          </a:xfrm>
          <a:prstGeom prst="rect">
            <a:avLst/>
          </a:prstGeom>
          <a:noFill/>
        </p:spPr>
      </p:pic>
      <p:pic>
        <p:nvPicPr>
          <p:cNvPr id="36" name="Picture 24" descr="Related image">
            <a:extLst>
              <a:ext uri="{FF2B5EF4-FFF2-40B4-BE49-F238E27FC236}">
                <a16:creationId xmlns:a16="http://schemas.microsoft.com/office/drawing/2014/main" id="{3436E272-CC16-6A5D-D4B6-56CA7FCA3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36278" y="4448291"/>
            <a:ext cx="1755480" cy="1316610"/>
          </a:xfrm>
          <a:prstGeom prst="rect">
            <a:avLst/>
          </a:prstGeom>
          <a:noFill/>
        </p:spPr>
      </p:pic>
      <p:pic>
        <p:nvPicPr>
          <p:cNvPr id="38" name="Picture 26" descr="Image result for smoking in disney">
            <a:extLst>
              <a:ext uri="{FF2B5EF4-FFF2-40B4-BE49-F238E27FC236}">
                <a16:creationId xmlns:a16="http://schemas.microsoft.com/office/drawing/2014/main" id="{23DC1CFE-6416-05EC-317B-1FAABFFEF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23484" y="4455113"/>
            <a:ext cx="1746384" cy="1309788"/>
          </a:xfrm>
          <a:prstGeom prst="rect">
            <a:avLst/>
          </a:prstGeom>
          <a:noFill/>
        </p:spPr>
      </p:pic>
      <p:pic>
        <p:nvPicPr>
          <p:cNvPr id="40" name="Picture 28" descr="Related image">
            <a:extLst>
              <a:ext uri="{FF2B5EF4-FFF2-40B4-BE49-F238E27FC236}">
                <a16:creationId xmlns:a16="http://schemas.microsoft.com/office/drawing/2014/main" id="{6FC2F43A-B0D4-01A0-DFFA-BDAA3214D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502587" y="4448291"/>
            <a:ext cx="1833439" cy="1327663"/>
          </a:xfrm>
          <a:prstGeom prst="rect">
            <a:avLst/>
          </a:prstGeom>
          <a:noFill/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4767EDB-4FA6-8F4E-64A6-7801B98F62C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87432" y="4448629"/>
            <a:ext cx="1829707" cy="13208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048E80E-C43B-460E-921A-44D0FE5594D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103"/>
          <a:stretch>
            <a:fillRect/>
          </a:stretch>
        </p:blipFill>
        <p:spPr>
          <a:xfrm>
            <a:off x="991961" y="1496558"/>
            <a:ext cx="7022189" cy="40100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2E5F1F-1DB1-EC23-9C22-B865D50EBEED}"/>
              </a:ext>
            </a:extLst>
          </p:cNvPr>
          <p:cNvSpPr txBox="1"/>
          <p:nvPr/>
        </p:nvSpPr>
        <p:spPr>
          <a:xfrm>
            <a:off x="3496676" y="267070"/>
            <a:ext cx="559941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Ysmygu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yn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Disney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C6771-4318-6135-1FB0-4077BDBC076D}"/>
              </a:ext>
            </a:extLst>
          </p:cNvPr>
          <p:cNvSpPr txBox="1"/>
          <p:nvPr/>
        </p:nvSpPr>
        <p:spPr>
          <a:xfrm>
            <a:off x="8723376" y="1498728"/>
            <a:ext cx="2914701" cy="465659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rtl="0"/>
            <a:r>
              <a:rPr lang="cy" sz="2800">
                <a:solidFill>
                  <a:schemeClr val="accent1"/>
                </a:solidFill>
                <a:latin typeface="Ubuntu" panose="020B0504030602030204" pitchFamily="34" charset="0"/>
                <a:ea typeface="Inter" panose="02000503000000020004" pitchFamily="2" charset="0"/>
              </a:rPr>
              <a:t>Mae Disney bellach wedi gwahardd ysmygu ym mhob un o'i ffilmiau PG yn y dyfodol er mwyn atal normaleiddio ysmygu.</a:t>
            </a:r>
          </a:p>
        </p:txBody>
      </p:sp>
    </p:spTree>
    <p:extLst>
      <p:ext uri="{BB962C8B-B14F-4D97-AF65-F5344CB8AC3E}">
        <p14:creationId xmlns:p14="http://schemas.microsoft.com/office/powerpoint/2010/main" val="420101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D6852-3359-AA25-BB8C-D0DD47B2C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0CFEE3F2-A741-10C3-0756-9D409596C4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65" t="21328" r="59539" b="39446"/>
          <a:stretch/>
        </p:blipFill>
        <p:spPr>
          <a:xfrm>
            <a:off x="621676" y="1190721"/>
            <a:ext cx="2488580" cy="1880721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C60DF2-3A62-CD5D-3485-804FEDD36C5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9" t="-757" r="26835" b="757"/>
          <a:stretch/>
        </p:blipFill>
        <p:spPr>
          <a:xfrm>
            <a:off x="3488980" y="1190721"/>
            <a:ext cx="2488580" cy="210541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9BFF636-8F55-8072-2001-7B8A8970C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51" r="26148"/>
          <a:stretch/>
        </p:blipFill>
        <p:spPr bwMode="auto">
          <a:xfrm>
            <a:off x="587193" y="3561869"/>
            <a:ext cx="2566033" cy="2105410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BCC20BB-8C33-3EE5-5BD5-441AD323923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605" t="25597" r="60826" b="41849"/>
          <a:stretch/>
        </p:blipFill>
        <p:spPr>
          <a:xfrm>
            <a:off x="3476666" y="3733810"/>
            <a:ext cx="2488580" cy="1933469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6" descr="Modern Family Png Logo : Logo family, healthy human thought modern ...">
            <a:extLst>
              <a:ext uri="{FF2B5EF4-FFF2-40B4-BE49-F238E27FC236}">
                <a16:creationId xmlns:a16="http://schemas.microsoft.com/office/drawing/2014/main" id="{840B7AFE-4FE0-C70F-AF4D-C091AABFA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95" y="1362799"/>
            <a:ext cx="1834319" cy="1588035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Logo Stranger Things 3D model | CGTrader">
            <a:extLst>
              <a:ext uri="{FF2B5EF4-FFF2-40B4-BE49-F238E27FC236}">
                <a16:creationId xmlns:a16="http://schemas.microsoft.com/office/drawing/2014/main" id="{18D0BA9F-F8FC-8D7E-C0ED-FC1AF4A7E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253" y="1694131"/>
            <a:ext cx="2158033" cy="1213893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&quot;Atypical logo&quot; Poster by cattrow | Redbubble">
            <a:extLst>
              <a:ext uri="{FF2B5EF4-FFF2-40B4-BE49-F238E27FC236}">
                <a16:creationId xmlns:a16="http://schemas.microsoft.com/office/drawing/2014/main" id="{F1F6FE4A-D2F1-E75F-5F0A-351B9C901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2" y="3783480"/>
            <a:ext cx="1652773" cy="1652773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Fuller House Logo Decal/Sticker | Etsy">
            <a:extLst>
              <a:ext uri="{FF2B5EF4-FFF2-40B4-BE49-F238E27FC236}">
                <a16:creationId xmlns:a16="http://schemas.microsoft.com/office/drawing/2014/main" id="{ECEBFA1C-B2C1-6EBF-14A1-BDDB241957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0" t="22039" r="13250" b="21651"/>
          <a:stretch/>
        </p:blipFill>
        <p:spPr bwMode="auto">
          <a:xfrm>
            <a:off x="3755874" y="3951595"/>
            <a:ext cx="1983051" cy="1497897"/>
          </a:xfrm>
          <a:prstGeom prst="rect">
            <a:avLst/>
          </a:prstGeom>
          <a:noFill/>
          <a:ln w="57150">
            <a:solidFill>
              <a:schemeClr val="bg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2">
            <a:extLst>
              <a:ext uri="{FF2B5EF4-FFF2-40B4-BE49-F238E27FC236}">
                <a16:creationId xmlns:a16="http://schemas.microsoft.com/office/drawing/2014/main" id="{8707BFE9-C7CB-BC96-BFEB-2973AB6DB2DB}"/>
              </a:ext>
            </a:extLst>
          </p:cNvPr>
          <p:cNvSpPr txBox="1">
            <a:spLocks/>
          </p:cNvSpPr>
          <p:nvPr/>
        </p:nvSpPr>
        <p:spPr>
          <a:xfrm>
            <a:off x="6423854" y="14741"/>
            <a:ext cx="5502222" cy="15972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Ysmygu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ar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Alw</a:t>
            </a:r>
            <a:r>
              <a:rPr lang="cy" sz="3200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(Netflix, Prime, Disney ac </a:t>
            </a:r>
            <a:r>
              <a:rPr lang="cy" sz="3200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ati</a:t>
            </a:r>
            <a:r>
              <a:rPr lang="cy" sz="3200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4B7176-6B3E-884D-B540-E28B623AFD82}"/>
              </a:ext>
            </a:extLst>
          </p:cNvPr>
          <p:cNvSpPr txBox="1"/>
          <p:nvPr/>
        </p:nvSpPr>
        <p:spPr>
          <a:xfrm>
            <a:off x="6752366" y="1361396"/>
            <a:ext cx="5277192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1700">
                <a:latin typeface="Ubuntu" panose="020B0504030602030204" pitchFamily="34" charset="0"/>
              </a:rPr>
              <a:t>Yn aml, mae llwyfannau ffrydio a chyfryngau nad ydynt yn darlledu yn cynnwys mwy o gynnwys ysmygu o'u cymharu â theledu darlledu traddodiadol.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sz="170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1700">
                <a:latin typeface="Ubuntu" panose="020B0504030602030204" pitchFamily="34" charset="0"/>
              </a:rPr>
              <a:t>Mae llawer iawn o gynnwys ysmygu mewn rhaglenni sydd wedi'u targedu'n benodol at blant a phobl ifanc.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sz="170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1700">
                <a:latin typeface="Ubuntu" panose="020B0504030602030204" pitchFamily="34" charset="0"/>
              </a:rPr>
              <a:t>Gall defnyddwyr osgoi systemau gwirio oedran a chategorïau cynnwys wedi’u rhoi ar waith gan wasanaethau ffrydio yn rhwydd.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endParaRPr lang="en-GB" sz="1700">
              <a:latin typeface="Ubuntu" panose="020B0504030602030204" pitchFamily="34" charset="0"/>
            </a:endParaRP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cy" sz="1700">
                <a:latin typeface="Ubuntu" panose="020B0504030602030204" pitchFamily="34" charset="0"/>
              </a:rPr>
              <a:t>Mae Netflix wedi mabwysiadu polisi i eithrio darluniau o ysmygu mewn rhaglenni ar gyfer cynulleidfaoedd iau (e.e., 12 oed neu is), ac mae eithriadau wedi'u gwneud ar gyfer cynnwys sy'n dangos cywirdeb hanesyddol neu ffeithiol y gellir ei wirio yn unig.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03FE6DD1-26D9-71B0-6B24-58AD839A8D32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178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B425A-05BB-7526-4F4A-71C9495C3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72C8D483-BDAE-960A-949B-0057751FCDED}"/>
              </a:ext>
            </a:extLst>
          </p:cNvPr>
          <p:cNvSpPr txBox="1">
            <a:spLocks/>
          </p:cNvSpPr>
          <p:nvPr/>
        </p:nvSpPr>
        <p:spPr>
          <a:xfrm>
            <a:off x="3046471" y="191804"/>
            <a:ext cx="7266800" cy="873477"/>
          </a:xfrm>
          <a:prstGeom prst="rect">
            <a:avLst/>
          </a:prstGeom>
        </p:spPr>
        <p:txBody>
          <a:bodyPr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cy" sz="34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Hysbysebu</a:t>
            </a:r>
            <a:r>
              <a:rPr lang="cy" sz="34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 </a:t>
            </a:r>
            <a:r>
              <a:rPr lang="cy" sz="34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ar</a:t>
            </a:r>
            <a:r>
              <a:rPr lang="cy" sz="34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 y </a:t>
            </a:r>
            <a:r>
              <a:rPr lang="cy" sz="34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Cyfryngau</a:t>
            </a:r>
            <a:r>
              <a:rPr lang="cy" sz="34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 </a:t>
            </a:r>
            <a:r>
              <a:rPr lang="cy" sz="34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Cymdeithasol</a:t>
            </a:r>
            <a:r>
              <a:rPr lang="cy" sz="34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: Beth </a:t>
            </a:r>
            <a:r>
              <a:rPr lang="cy" sz="34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Yw'r</a:t>
            </a:r>
            <a:r>
              <a:rPr lang="cy" sz="34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 </a:t>
            </a:r>
            <a:r>
              <a:rPr lang="cy" sz="34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Rheolau</a:t>
            </a:r>
            <a:r>
              <a:rPr lang="cy" sz="34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  <a:ea typeface="+mj-lt"/>
                <a:cs typeface="+mj-lt"/>
              </a:rPr>
              <a:t>?</a:t>
            </a:r>
            <a:endParaRPr lang="en-GB" sz="3400" b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7DE4FD-F0D6-CC94-4B21-2555C0AF0DCC}"/>
              </a:ext>
            </a:extLst>
          </p:cNvPr>
          <p:cNvSpPr txBox="1"/>
          <p:nvPr/>
        </p:nvSpPr>
        <p:spPr>
          <a:xfrm rot="19817612">
            <a:off x="1738014" y="447005"/>
            <a:ext cx="1211172" cy="715089"/>
          </a:xfrm>
          <a:prstGeom prst="roundRect">
            <a:avLst/>
          </a:prstGeom>
          <a:solidFill>
            <a:srgbClr val="C2E4BE"/>
          </a:solidFill>
        </p:spPr>
        <p:txBody>
          <a:bodyPr wrap="square" rtlCol="0">
            <a:spAutoFit/>
          </a:bodyPr>
          <a:lstStyle/>
          <a:p>
            <a:pPr rtl="0"/>
            <a:r>
              <a:rPr lang="cy" sz="3600" b="1">
                <a:latin typeface="Inter" panose="02000503000000020004" pitchFamily="2" charset="0"/>
                <a:ea typeface="Inter" panose="02000503000000020004" pitchFamily="2" charset="0"/>
              </a:rPr>
              <a:t>#AD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49B6C9-6623-3F3E-ECF5-05B796BCDEE8}"/>
              </a:ext>
            </a:extLst>
          </p:cNvPr>
          <p:cNvSpPr txBox="1"/>
          <p:nvPr/>
        </p:nvSpPr>
        <p:spPr>
          <a:xfrm rot="19652031">
            <a:off x="10186282" y="483708"/>
            <a:ext cx="1803360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rtl="0"/>
            <a:r>
              <a:rPr lang="cy" sz="3200" b="1">
                <a:latin typeface="Inter" panose="02000503000000020004" pitchFamily="2" charset="0"/>
                <a:ea typeface="Inter" panose="02000503000000020004" pitchFamily="2" charset="0"/>
              </a:rPr>
              <a:t>#Gifted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C4FE19-2145-9467-7E6D-4A41DCF75A67}"/>
              </a:ext>
            </a:extLst>
          </p:cNvPr>
          <p:cNvSpPr txBox="1"/>
          <p:nvPr/>
        </p:nvSpPr>
        <p:spPr>
          <a:xfrm>
            <a:off x="1046613" y="5383859"/>
            <a:ext cx="10285227" cy="67710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 fontAlgn="base">
              <a:buNone/>
            </a:pPr>
            <a:endParaRPr lang="en-US" sz="2000" b="0" i="0">
              <a:solidFill>
                <a:srgbClr val="000000"/>
              </a:solidFill>
              <a:effectLst/>
              <a:latin typeface="Ubuntu" panose="020B0504030602030204" pitchFamily="34" charset="0"/>
            </a:endParaRPr>
          </a:p>
          <a:p>
            <a:pPr algn="l" rtl="0" fontAlgn="base"/>
            <a:r>
              <a:rPr lang="cy" sz="18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50DA82-51D6-91C2-925B-1BDD72301681}"/>
              </a:ext>
            </a:extLst>
          </p:cNvPr>
          <p:cNvSpPr txBox="1"/>
          <p:nvPr/>
        </p:nvSpPr>
        <p:spPr>
          <a:xfrm>
            <a:off x="434050" y="1413076"/>
            <a:ext cx="1028271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1700">
                <a:latin typeface="Ubuntu"/>
              </a:rPr>
              <a:t>Mae dylanwadwyr cyfryngau cymdeithasol yn aml yn hyrwyddo cynhyrchion i'w dilynwyr. Er mwyn amddiffyn defnyddwyr, mae rheolau ynglŷn â bod yn agored ac yn onest ynglŷn â hysbysebu.</a:t>
            </a:r>
          </a:p>
          <a:p>
            <a:pPr algn="ctr" rtl="0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138715-932C-0BF2-4B89-22031C9E4D70}"/>
              </a:ext>
            </a:extLst>
          </p:cNvPr>
          <p:cNvSpPr txBox="1"/>
          <p:nvPr/>
        </p:nvSpPr>
        <p:spPr>
          <a:xfrm>
            <a:off x="101021" y="2064402"/>
            <a:ext cx="6830120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1700" b="1">
                <a:latin typeface="Ubuntu"/>
              </a:rPr>
              <a:t>Rheolau allweddol ar gyfer dylanwadwyr:</a:t>
            </a:r>
          </a:p>
          <a:p>
            <a:pPr marL="285750" indent="-285750" rtl="0">
              <a:buFont typeface="Wingdings"/>
              <a:buChar char="Ø"/>
            </a:pPr>
            <a:r>
              <a:rPr lang="cy" sz="1700">
                <a:latin typeface="Ubuntu"/>
              </a:rPr>
              <a:t>Os yw postiad yn hysbysebu â thâl, rhaid ei labelu'n glir gyda hashnodau fel #Ad, #Advert neu ‘Paid Partnership’.</a:t>
            </a:r>
          </a:p>
          <a:p>
            <a:pPr marL="285750" indent="-285750" rtl="0">
              <a:buFont typeface="Wingdings"/>
              <a:buChar char="Ø"/>
            </a:pPr>
            <a:r>
              <a:rPr lang="cy" sz="1700">
                <a:latin typeface="Ubuntu"/>
              </a:rPr>
              <a:t>Os yw dylanwadwr yn derbyn cynhyrchion, anrhegion neu wobrau eraill am ddim, gallant ddefnyddio labeli fel #Gifted.</a:t>
            </a:r>
          </a:p>
          <a:p>
            <a:pPr marL="285750" indent="-285750" rtl="0">
              <a:buFont typeface="Wingdings"/>
              <a:buChar char="Ø"/>
            </a:pPr>
            <a:r>
              <a:rPr lang="cy" sz="1700">
                <a:latin typeface="Ubuntu"/>
              </a:rPr>
              <a:t>Rhaid i'r label fod yn glir ac yn hawdd i wylwyr sylwi arno.</a:t>
            </a:r>
          </a:p>
          <a:p>
            <a:pPr marL="285750" indent="-285750" rtl="0">
              <a:buFont typeface="Wingdings"/>
              <a:buChar char="Ø"/>
            </a:pPr>
            <a:r>
              <a:rPr lang="cy" sz="1700">
                <a:latin typeface="Ubuntu"/>
              </a:rPr>
              <a:t>Mae'r rheolau hyn yn helpu i sicrhau bod pobl yn gwybod eu bod yn gweld hysbysebion yn hytrach nag argymhellion personol.</a:t>
            </a:r>
          </a:p>
          <a:p>
            <a:pPr algn="ctr" rtl="0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183A72-34FA-B54D-F39F-FBC749C6E745}"/>
              </a:ext>
            </a:extLst>
          </p:cNvPr>
          <p:cNvSpPr txBox="1"/>
          <p:nvPr/>
        </p:nvSpPr>
        <p:spPr>
          <a:xfrm>
            <a:off x="6838708" y="2416216"/>
            <a:ext cx="470703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1700" b="1">
                <a:latin typeface="Ubuntu"/>
              </a:rPr>
              <a:t>Pam mae hyn yn bwysig?</a:t>
            </a:r>
          </a:p>
          <a:p>
            <a:pPr marL="285750" indent="-285750" rtl="0">
              <a:buFont typeface="Wingdings"/>
              <a:buChar char="ü"/>
            </a:pPr>
            <a:r>
              <a:rPr lang="cy" sz="1700">
                <a:latin typeface="Ubuntu" panose="020B0504030602030204" pitchFamily="34" charset="0"/>
              </a:rPr>
              <a:t> Mae'n helpu pobl i ddeall pan mae pobl yn marchnata iddynt.</a:t>
            </a:r>
          </a:p>
          <a:p>
            <a:pPr marL="285750" indent="-285750" rtl="0">
              <a:buFont typeface="Wingdings"/>
              <a:buChar char="ü"/>
            </a:pPr>
            <a:r>
              <a:rPr lang="cy" sz="1700">
                <a:latin typeface="Ubuntu" panose="020B0504030602030204" pitchFamily="34" charset="0"/>
              </a:rPr>
              <a:t>Mae'n caniatáu i gynulleidfaoedd wneud dewisiadau gwybodus am gynhyrchion.</a:t>
            </a:r>
            <a:endParaRPr lang="en-US" sz="1700">
              <a:latin typeface="Ubuntu" panose="020B0504030602030204" pitchFamily="34" charset="0"/>
            </a:endParaRPr>
          </a:p>
          <a:p>
            <a:pPr marL="285750" indent="-285750" rtl="0">
              <a:buFont typeface="Wingdings"/>
              <a:buChar char="ü"/>
            </a:pPr>
            <a:r>
              <a:rPr lang="cy" sz="1700">
                <a:latin typeface="Ubuntu" panose="020B0504030602030204" pitchFamily="34" charset="0"/>
              </a:rPr>
              <a:t>Mae'n atal hysbysebu cudd.</a:t>
            </a:r>
            <a:endParaRPr lang="en-US" sz="1700">
              <a:latin typeface="Ubuntu" panose="020B0504030602030204" pitchFamily="34" charset="0"/>
            </a:endParaRPr>
          </a:p>
          <a:p>
            <a:pPr algn="ctr" rtl="0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CC1441-1845-213F-46D5-7849BC70C246}"/>
              </a:ext>
            </a:extLst>
          </p:cNvPr>
          <p:cNvSpPr txBox="1"/>
          <p:nvPr/>
        </p:nvSpPr>
        <p:spPr>
          <a:xfrm>
            <a:off x="2748923" y="4355208"/>
            <a:ext cx="817957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cy" sz="1700" b="1">
                <a:latin typeface="Ubuntu"/>
              </a:rPr>
              <a:t>Trafodaeth</a:t>
            </a:r>
          </a:p>
          <a:p>
            <a:pPr rtl="0"/>
            <a:r>
              <a:rPr lang="cy" sz="1700">
                <a:latin typeface="Ubuntu"/>
              </a:rPr>
              <a:t>Edrychwch ar y sleid nesaf sy'n dangos enghreifftiau o bostiadau dylanwadwyr.</a:t>
            </a:r>
            <a:endParaRPr lang="en-US" sz="1700">
              <a:latin typeface="Ubuntu"/>
            </a:endParaRPr>
          </a:p>
          <a:p>
            <a:pPr rtl="0"/>
            <a:r>
              <a:rPr lang="cy" sz="1700">
                <a:latin typeface="Ubuntu"/>
              </a:rPr>
              <a:t>Meddyliwch am y canlynol:</a:t>
            </a:r>
            <a:endParaRPr lang="en-US" sz="1700">
              <a:latin typeface="Ubuntu"/>
            </a:endParaRPr>
          </a:p>
          <a:p>
            <a:pPr marL="228600" indent="-228600" rtl="0">
              <a:buFont typeface=""/>
              <a:buChar char="•"/>
            </a:pPr>
            <a:r>
              <a:rPr lang="cy" sz="1700">
                <a:latin typeface="Ubuntu"/>
              </a:rPr>
              <a:t>Allwch chi weld yn hawdd a yw'r postiad yn hysbyseb?</a:t>
            </a:r>
          </a:p>
          <a:p>
            <a:pPr marL="228600" indent="-228600" rtl="0">
              <a:buFont typeface=""/>
              <a:buChar char="•"/>
            </a:pPr>
            <a:r>
              <a:rPr lang="cy" sz="1700">
                <a:latin typeface="Ubuntu"/>
              </a:rPr>
              <a:t>Ble mae'r label </a:t>
            </a:r>
            <a:r>
              <a:rPr lang="cy" sz="1700" b="1">
                <a:latin typeface="Ubuntu"/>
              </a:rPr>
              <a:t>#Ad</a:t>
            </a:r>
            <a:r>
              <a:rPr lang="cy" sz="1700">
                <a:latin typeface="Ubuntu"/>
              </a:rPr>
              <a:t> neu </a:t>
            </a:r>
            <a:r>
              <a:rPr lang="cy" sz="1700" b="1">
                <a:latin typeface="Ubuntu"/>
              </a:rPr>
              <a:t>#Gifted</a:t>
            </a:r>
            <a:r>
              <a:rPr lang="cy" sz="1700">
                <a:latin typeface="Ubuntu"/>
              </a:rPr>
              <a:t> wedi'i osod?</a:t>
            </a:r>
            <a:endParaRPr lang="en-US" sz="1700">
              <a:latin typeface="Ubuntu"/>
            </a:endParaRPr>
          </a:p>
          <a:p>
            <a:pPr marL="228600" indent="-228600" rtl="0">
              <a:buFont typeface=""/>
              <a:buChar char="•"/>
            </a:pPr>
            <a:r>
              <a:rPr lang="cy" sz="1700">
                <a:latin typeface="Ubuntu"/>
              </a:rPr>
              <a:t>Pam efallai bod cwmnïau’n defnyddio dylanwadwyr i hyrwyddo cynhyrchion?</a:t>
            </a:r>
          </a:p>
          <a:p>
            <a:pPr algn="ctr" rtl="0"/>
            <a:endParaRPr lang="en-US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32265BDA-712E-8FE7-F4DB-2DC22F51A5B7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775899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3CE263-F3F2-0F0F-9280-EA0924A3A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6BCFFD3A-75DE-E375-627C-6EB568AD1A0E}"/>
              </a:ext>
            </a:extLst>
          </p:cNvPr>
          <p:cNvSpPr txBox="1">
            <a:spLocks/>
          </p:cNvSpPr>
          <p:nvPr/>
        </p:nvSpPr>
        <p:spPr>
          <a:xfrm>
            <a:off x="2478024" y="191804"/>
            <a:ext cx="6606493" cy="873477"/>
          </a:xfrm>
          <a:prstGeom prst="rect">
            <a:avLst/>
          </a:prstGeom>
        </p:spPr>
        <p:txBody>
          <a:bodyPr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Y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cyfryngau</a:t>
            </a:r>
            <a:r>
              <a:rPr lang="cy" sz="4000" b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 </a:t>
            </a:r>
            <a:r>
              <a:rPr lang="cy" sz="4000" b="1" err="1">
                <a:solidFill>
                  <a:schemeClr val="tx2">
                    <a:lumMod val="76000"/>
                    <a:lumOff val="24000"/>
                  </a:schemeClr>
                </a:solidFill>
                <a:latin typeface="Ubuntu"/>
              </a:rPr>
              <a:t>cymdeithasol</a:t>
            </a:r>
            <a:endParaRPr lang="en-US" sz="4000" b="1" err="1">
              <a:solidFill>
                <a:schemeClr val="tx2">
                  <a:lumMod val="76000"/>
                  <a:lumOff val="24000"/>
                </a:schemeClr>
              </a:solidFill>
              <a:latin typeface="Ubuntu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0A84C9-17F2-308F-DA89-106BDF33F0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12" b="9593"/>
          <a:stretch/>
        </p:blipFill>
        <p:spPr bwMode="auto">
          <a:xfrm>
            <a:off x="526903" y="935016"/>
            <a:ext cx="2594954" cy="37948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8772C59D-0D12-3181-9C8A-D0AECB0AE4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93" b="9258"/>
          <a:stretch/>
        </p:blipFill>
        <p:spPr bwMode="auto">
          <a:xfrm>
            <a:off x="388104" y="3850598"/>
            <a:ext cx="3758238" cy="1253466"/>
          </a:xfrm>
          <a:prstGeom prst="round2DiagRect">
            <a:avLst>
              <a:gd name="adj1" fmla="val 16667"/>
              <a:gd name="adj2" fmla="val 0"/>
            </a:avLst>
          </a:prstGeom>
          <a:ln w="57150">
            <a:solidFill>
              <a:srgbClr val="00000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A8CDBF0D-0919-A006-9BD8-26C87F57B37D}"/>
              </a:ext>
            </a:extLst>
          </p:cNvPr>
          <p:cNvSpPr txBox="1">
            <a:spLocks/>
          </p:cNvSpPr>
          <p:nvPr/>
        </p:nvSpPr>
        <p:spPr>
          <a:xfrm>
            <a:off x="4469757" y="989299"/>
            <a:ext cx="3438941" cy="2551343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rtlCol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cy" sz="2400">
                <a:solidFill>
                  <a:schemeClr val="accent1"/>
                </a:solidFill>
                <a:latin typeface="Ubuntu" panose="020B0504030602030204" pitchFamily="34" charset="0"/>
              </a:rPr>
              <a:t>Mae enwogion a dylanwadwyr sydd â miloedd o ddilynwyr yn cael eitemau am ddim ac yn cael eu talu i hyrwyddo cynhyrchion. </a:t>
            </a:r>
          </a:p>
          <a:p>
            <a:pPr rtl="0"/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83989-1CC7-C277-1A69-4F8A80EED437}"/>
              </a:ext>
            </a:extLst>
          </p:cNvPr>
          <p:cNvSpPr txBox="1"/>
          <p:nvPr/>
        </p:nvSpPr>
        <p:spPr>
          <a:xfrm rot="19817612">
            <a:off x="4887458" y="3997688"/>
            <a:ext cx="1259399" cy="715089"/>
          </a:xfrm>
          <a:prstGeom prst="roundRect">
            <a:avLst/>
          </a:prstGeom>
          <a:solidFill>
            <a:srgbClr val="C2E4BE"/>
          </a:solidFill>
        </p:spPr>
        <p:txBody>
          <a:bodyPr wrap="square" rtlCol="0">
            <a:spAutoFit/>
          </a:bodyPr>
          <a:lstStyle/>
          <a:p>
            <a:pPr rtl="0"/>
            <a:r>
              <a:rPr lang="cy" sz="3600" b="1">
                <a:latin typeface="Inter" panose="02000503000000020004" pitchFamily="2" charset="0"/>
                <a:ea typeface="Inter" panose="02000503000000020004" pitchFamily="2" charset="0"/>
              </a:rPr>
              <a:t>#AD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F7D91A-6F09-90BD-0EE6-45B4338BDAD4}"/>
              </a:ext>
            </a:extLst>
          </p:cNvPr>
          <p:cNvSpPr txBox="1"/>
          <p:nvPr/>
        </p:nvSpPr>
        <p:spPr>
          <a:xfrm rot="19652031">
            <a:off x="6221954" y="4284062"/>
            <a:ext cx="1803360" cy="646986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rtl="0"/>
            <a:r>
              <a:rPr lang="cy" sz="3200" b="1">
                <a:latin typeface="Inter" panose="02000503000000020004" pitchFamily="2" charset="0"/>
                <a:ea typeface="Inter" panose="02000503000000020004" pitchFamily="2" charset="0"/>
              </a:rPr>
              <a:t>#Gifted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85E5C8F0-45FA-BBF4-40EC-BD74A97461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8" b="10774"/>
          <a:stretch/>
        </p:blipFill>
        <p:spPr bwMode="auto">
          <a:xfrm>
            <a:off x="9068343" y="175061"/>
            <a:ext cx="2405863" cy="38855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1384FA-649E-8EF4-4E29-E40A4A6754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81" r="40530" b="10774"/>
          <a:stretch/>
        </p:blipFill>
        <p:spPr bwMode="auto">
          <a:xfrm>
            <a:off x="8946669" y="3641147"/>
            <a:ext cx="2527537" cy="87231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1DC73B8-98B7-C94C-6F68-A337A324767A}"/>
              </a:ext>
            </a:extLst>
          </p:cNvPr>
          <p:cNvSpPr txBox="1"/>
          <p:nvPr/>
        </p:nvSpPr>
        <p:spPr>
          <a:xfrm>
            <a:off x="1453013" y="5260488"/>
            <a:ext cx="1028522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 fontAlgn="base">
              <a:buNone/>
            </a:pPr>
            <a:r>
              <a:rPr lang="cy" sz="2000" b="0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Pa dechnegau lleoli cynnyrch y mae'r diwydiant tybaco yn eu defnyddio i hyrwyddo eu cynhyrchion, er enghraifft, cyfryngau cymdeithasol a dylanwadwyr?</a:t>
            </a:r>
            <a:r>
              <a:rPr lang="cy" sz="20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​</a:t>
            </a:r>
          </a:p>
          <a:p>
            <a:pPr algn="ctr" rtl="0" fontAlgn="base"/>
            <a:r>
              <a:rPr lang="cy" sz="20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​</a:t>
            </a:r>
          </a:p>
          <a:p>
            <a:pPr algn="ctr" rtl="0" fontAlgn="base">
              <a:buNone/>
            </a:pPr>
            <a:r>
              <a:rPr lang="cy" sz="2000" b="0" i="0" u="none" strike="noStrike">
                <a:solidFill>
                  <a:srgbClr val="15518B"/>
                </a:solidFill>
                <a:effectLst/>
                <a:latin typeface="Ubuntu" panose="020B0504030602030204" pitchFamily="34" charset="0"/>
              </a:rPr>
              <a:t>Beth mae eu dull yn ei ddweud wrthych chi am eu cynulleidfaoedd targed?</a:t>
            </a:r>
            <a:r>
              <a:rPr lang="cy" sz="20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​</a:t>
            </a:r>
          </a:p>
          <a:p>
            <a:pPr algn="l" rtl="0" fontAlgn="base"/>
            <a:r>
              <a:rPr lang="cy" sz="1800" b="0" i="0">
                <a:solidFill>
                  <a:srgbClr val="000000"/>
                </a:solidFill>
                <a:effectLst/>
                <a:latin typeface="Ubuntu" panose="020B0504030602030204" pitchFamily="34" charset="0"/>
              </a:rPr>
              <a:t>​</a:t>
            </a:r>
            <a:endParaRPr lang="en-US" b="0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0DEFBC8F-DE97-55E4-989C-9BCFA03B137C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387023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103866BA-957E-B8AA-D2ED-29464CD5EA14}"/>
              </a:ext>
            </a:extLst>
          </p:cNvPr>
          <p:cNvSpPr txBox="1"/>
          <p:nvPr/>
        </p:nvSpPr>
        <p:spPr>
          <a:xfrm>
            <a:off x="807561" y="920621"/>
            <a:ext cx="10576878" cy="504753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rtl="0"/>
            <a:r>
              <a:rPr lang="cy" sz="2000" b="1">
                <a:solidFill>
                  <a:schemeClr val="tx2"/>
                </a:solidFill>
                <a:latin typeface="Ubuntu"/>
                <a:cs typeface="Calibri"/>
              </a:rPr>
              <a:t> </a:t>
            </a:r>
            <a:r>
              <a:rPr lang="cy" sz="2000" b="1">
                <a:solidFill>
                  <a:schemeClr val="accent1"/>
                </a:solidFill>
                <a:latin typeface="Ubuntu"/>
                <a:cs typeface="Calibri"/>
              </a:rPr>
              <a:t>Awgrymiadau dysgu posibl pellach</a:t>
            </a:r>
          </a:p>
          <a:p>
            <a:pPr rtl="0"/>
            <a:endParaRPr lang="en-US" sz="1600" b="1">
              <a:solidFill>
                <a:srgbClr val="FF0000"/>
              </a:solidFill>
              <a:latin typeface="Ubuntu"/>
              <a:ea typeface="+mn-lt"/>
              <a:cs typeface="+mn-lt"/>
            </a:endParaRPr>
          </a:p>
          <a:p>
            <a:pPr rtl="0"/>
            <a:r>
              <a:rPr lang="cy" b="1">
                <a:latin typeface="Ubuntu"/>
              </a:rPr>
              <a:t>Tasgau Dysgu Creadigol</a:t>
            </a:r>
            <a:endParaRPr lang="en-GB">
              <a:solidFill>
                <a:srgbClr val="FF0000"/>
              </a:solidFill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Dyluniwch eich ymgyrch gwrth-ysmygu eich hun, gan gynnwys posteri, fideos neu bostiadau cyfryngau cymdeithasol.</a:t>
            </a:r>
            <a:endParaRPr lang="en-GB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Paratowch </a:t>
            </a:r>
            <a:r>
              <a:rPr lang="cy" err="1">
                <a:latin typeface="Ubuntu"/>
                <a:ea typeface="+mn-lt"/>
                <a:cs typeface="+mn-lt"/>
              </a:rPr>
              <a:t>ffeithlun</a:t>
            </a:r>
            <a:r>
              <a:rPr lang="cy">
                <a:latin typeface="Ubuntu"/>
                <a:ea typeface="+mn-lt"/>
                <a:cs typeface="+mn-lt"/>
              </a:rPr>
              <a:t> “</a:t>
            </a:r>
            <a:r>
              <a:rPr lang="cy" err="1">
                <a:latin typeface="Ubuntu"/>
                <a:ea typeface="+mn-lt"/>
                <a:cs typeface="+mn-lt"/>
              </a:rPr>
              <a:t>chwalu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mythau</a:t>
            </a:r>
            <a:r>
              <a:rPr lang="cy">
                <a:latin typeface="Ubuntu"/>
                <a:ea typeface="+mn-lt"/>
                <a:cs typeface="+mn-lt"/>
              </a:rPr>
              <a:t>” </a:t>
            </a:r>
            <a:r>
              <a:rPr lang="cy" err="1">
                <a:latin typeface="Ubuntu"/>
                <a:ea typeface="+mn-lt"/>
                <a:cs typeface="+mn-lt"/>
              </a:rPr>
              <a:t>ar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gyfer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dysgwyr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iau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gan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ddefnyddio</a:t>
            </a:r>
            <a:r>
              <a:rPr lang="cy">
                <a:latin typeface="Ubuntu"/>
                <a:ea typeface="+mn-lt"/>
                <a:cs typeface="+mn-lt"/>
              </a:rPr>
              <a:t> </a:t>
            </a:r>
            <a:r>
              <a:rPr lang="cy" err="1">
                <a:latin typeface="Ubuntu"/>
                <a:ea typeface="+mn-lt"/>
                <a:cs typeface="+mn-lt"/>
              </a:rPr>
              <a:t>ffeithiau</a:t>
            </a:r>
            <a:r>
              <a:rPr lang="cy">
                <a:latin typeface="Ubuntu"/>
                <a:ea typeface="+mn-lt"/>
                <a:cs typeface="+mn-lt"/>
              </a:rPr>
              <a:t> o </a:t>
            </a:r>
            <a:r>
              <a:rPr lang="cy" err="1">
                <a:latin typeface="Ubuntu"/>
                <a:ea typeface="+mn-lt"/>
                <a:cs typeface="+mn-lt"/>
              </a:rPr>
              <a:t>Helpa</a:t>
            </a:r>
            <a:r>
              <a:rPr lang="cy">
                <a:latin typeface="Ubuntu"/>
                <a:ea typeface="+mn-lt"/>
                <a:cs typeface="+mn-lt"/>
              </a:rPr>
              <a:t> Fi </a:t>
            </a:r>
            <a:r>
              <a:rPr lang="cy" err="1">
                <a:latin typeface="Ubuntu"/>
                <a:ea typeface="+mn-lt"/>
                <a:cs typeface="+mn-lt"/>
              </a:rPr>
              <a:t>i</a:t>
            </a:r>
            <a:r>
              <a:rPr lang="cy">
                <a:latin typeface="Ubuntu"/>
                <a:ea typeface="+mn-lt"/>
                <a:cs typeface="+mn-lt"/>
              </a:rPr>
              <a:t> Stopio. </a:t>
            </a:r>
            <a:r>
              <a:rPr lang="cy">
                <a:ea typeface="+mn-lt"/>
                <a:cs typeface="+mn-lt"/>
                <a:hlinkClick r:id="rId2"/>
              </a:rPr>
              <a:t>Hafan - </a:t>
            </a:r>
            <a:r>
              <a:rPr lang="cy" err="1">
                <a:ea typeface="+mn-lt"/>
                <a:cs typeface="+mn-lt"/>
                <a:hlinkClick r:id="rId2"/>
              </a:rPr>
              <a:t>Helpa</a:t>
            </a:r>
            <a:r>
              <a:rPr lang="cy">
                <a:ea typeface="+mn-lt"/>
                <a:cs typeface="+mn-lt"/>
                <a:hlinkClick r:id="rId2"/>
              </a:rPr>
              <a:t> Fi </a:t>
            </a:r>
            <a:r>
              <a:rPr lang="cy" err="1">
                <a:ea typeface="+mn-lt"/>
                <a:cs typeface="+mn-lt"/>
                <a:hlinkClick r:id="rId2"/>
              </a:rPr>
              <a:t>i</a:t>
            </a:r>
            <a:r>
              <a:rPr lang="cy">
                <a:ea typeface="+mn-lt"/>
                <a:cs typeface="+mn-lt"/>
                <a:hlinkClick r:id="rId2"/>
              </a:rPr>
              <a:t> </a:t>
            </a:r>
            <a:r>
              <a:rPr lang="cy" err="1">
                <a:ea typeface="+mn-lt"/>
                <a:cs typeface="+mn-lt"/>
                <a:hlinkClick r:id="rId2"/>
              </a:rPr>
              <a:t>Stopio</a:t>
            </a:r>
            <a:endParaRPr lang="en-GB" err="1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Chwarae rôl: asiantaeth hysbysebu ac ymgyrch iechyd y cyhoedd - dysgwyr yn creu ymgyrchoedd sy’n cystadlu.</a:t>
            </a:r>
            <a:endParaRPr lang="en-GB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endParaRPr lang="en-GB">
              <a:latin typeface="Ubuntu"/>
            </a:endParaRPr>
          </a:p>
          <a:p>
            <a:pPr rtl="0"/>
            <a:r>
              <a:rPr lang="cy" b="1">
                <a:latin typeface="Ubuntu"/>
              </a:rPr>
              <a:t>Dylanwad Digidol a’r Cyfryngau Cymdeithasol</a:t>
            </a:r>
            <a:endParaRPr lang="en-GB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Dadansoddwch gynnwys dylanwadwyr a thrafodwch sut mae rheolau #Ad a #Gifted yn diogelu defnyddwyr.</a:t>
            </a:r>
            <a:endParaRPr lang="en-GB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Archwiliwch sut mae algorithmau'n ymhelaethu ar ymddygiadau a thueddiadau penodol.</a:t>
            </a:r>
            <a:endParaRPr lang="en-GB">
              <a:latin typeface="Ubuntu"/>
            </a:endParaRPr>
          </a:p>
          <a:p>
            <a:pPr marL="285750" indent="-285750" rtl="0">
              <a:buFont typeface="Arial"/>
              <a:buChar char="•"/>
            </a:pPr>
            <a:r>
              <a:rPr lang="cy">
                <a:latin typeface="Ubuntu"/>
                <a:ea typeface="+mn-lt"/>
                <a:cs typeface="+mn-lt"/>
              </a:rPr>
              <a:t>Lluniwch ganllaw i bobl ifanc ar </a:t>
            </a:r>
            <a:r>
              <a:rPr lang="cy" i="1">
                <a:latin typeface="Ubuntu"/>
                <a:ea typeface="+mn-lt"/>
                <a:cs typeface="+mn-lt"/>
              </a:rPr>
              <a:t>Sut i adnabod marchnata cyfrwys ar-lein</a:t>
            </a:r>
            <a:r>
              <a:rPr lang="cy">
                <a:latin typeface="Ubuntu"/>
                <a:ea typeface="+mn-lt"/>
                <a:cs typeface="+mn-lt"/>
              </a:rPr>
              <a:t>.</a:t>
            </a:r>
            <a:endParaRPr lang="en-GB">
              <a:latin typeface="Ubuntu"/>
            </a:endParaRPr>
          </a:p>
          <a:p>
            <a:pPr rtl="0"/>
            <a:endParaRPr lang="en-GB"/>
          </a:p>
          <a:p>
            <a:pPr rtl="0"/>
            <a:endParaRPr lang="en-GB">
              <a:solidFill>
                <a:srgbClr val="FF0000"/>
              </a:solidFill>
            </a:endParaRPr>
          </a:p>
          <a:p>
            <a:pPr marL="742950" lvl="1" indent="-285750" rtl="0">
              <a:buFont typeface="Arial"/>
              <a:buChar char="•"/>
            </a:pPr>
            <a:endParaRPr lang="en-US" sz="1600">
              <a:solidFill>
                <a:schemeClr val="tx2"/>
              </a:solidFill>
              <a:latin typeface="Ubuntu"/>
              <a:ea typeface="Calibri"/>
              <a:cs typeface="Calibri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C6FC393-2838-7F7B-519F-34C402FCC06B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033820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777FCE2B-30E9-1965-E941-5E3AD120726E}"/>
              </a:ext>
            </a:extLst>
          </p:cNvPr>
          <p:cNvSpPr txBox="1">
            <a:spLocks/>
          </p:cNvSpPr>
          <p:nvPr/>
        </p:nvSpPr>
        <p:spPr>
          <a:xfrm>
            <a:off x="571571" y="1249196"/>
            <a:ext cx="10916594" cy="4293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buNone/>
            </a:pPr>
            <a:r>
              <a:rPr lang="cy" sz="2400" b="1">
                <a:latin typeface="Ubuntu"/>
                <a:ea typeface="Calibri"/>
                <a:cs typeface="Calibri"/>
              </a:rPr>
              <a:t>Gellir </a:t>
            </a:r>
            <a:r>
              <a:rPr lang="cy" sz="2400" b="1" err="1">
                <a:latin typeface="Ubuntu"/>
                <a:ea typeface="Calibri"/>
                <a:cs typeface="Calibri"/>
              </a:rPr>
              <a:t>cael</a:t>
            </a:r>
            <a:r>
              <a:rPr lang="cy" sz="2400" b="1">
                <a:latin typeface="Ubuntu"/>
                <a:ea typeface="Calibri"/>
                <a:cs typeface="Calibri"/>
              </a:rPr>
              <a:t> </a:t>
            </a:r>
            <a:r>
              <a:rPr lang="cy" sz="2400" b="1" err="1">
                <a:latin typeface="Ubuntu"/>
                <a:ea typeface="Calibri"/>
                <a:cs typeface="Calibri"/>
              </a:rPr>
              <a:t>cyngor</a:t>
            </a:r>
            <a:r>
              <a:rPr lang="cy" sz="2400" b="1">
                <a:latin typeface="Ubuntu"/>
                <a:ea typeface="Calibri"/>
                <a:cs typeface="Calibri"/>
              </a:rPr>
              <a:t> a </a:t>
            </a:r>
            <a:r>
              <a:rPr lang="cy" sz="2400" b="1" err="1">
                <a:latin typeface="Ubuntu"/>
                <a:ea typeface="Calibri"/>
                <a:cs typeface="Calibri"/>
              </a:rPr>
              <a:t>chymorth</a:t>
            </a:r>
            <a:r>
              <a:rPr lang="cy" sz="2400" b="1">
                <a:latin typeface="Ubuntu"/>
                <a:ea typeface="Calibri"/>
                <a:cs typeface="Calibri"/>
              </a:rPr>
              <a:t> </a:t>
            </a:r>
            <a:r>
              <a:rPr lang="cy" sz="2400" b="1" err="1">
                <a:latin typeface="Ubuntu"/>
                <a:ea typeface="Calibri"/>
                <a:cs typeface="Calibri"/>
              </a:rPr>
              <a:t>yma</a:t>
            </a:r>
            <a:r>
              <a:rPr lang="cy" sz="2400" b="1">
                <a:latin typeface="Ubuntu"/>
                <a:ea typeface="Calibri"/>
                <a:cs typeface="Calibri"/>
              </a:rPr>
              <a:t>:</a:t>
            </a:r>
            <a:endParaRPr lang="en-US" b="1">
              <a:ea typeface="Calibri"/>
              <a:cs typeface="Calibri"/>
            </a:endParaRPr>
          </a:p>
          <a:p>
            <a:pPr rtl="0"/>
            <a:endParaRPr lang="en-GB" sz="2400">
              <a:latin typeface="Ubuntu"/>
              <a:ea typeface="Calibri"/>
              <a:cs typeface="Calibri"/>
            </a:endParaRPr>
          </a:p>
          <a:p>
            <a:pPr rtl="0"/>
            <a:r>
              <a:rPr lang="cy" sz="2400" err="1">
                <a:latin typeface="Ubuntu"/>
                <a:ea typeface="Calibri"/>
                <a:cs typeface="Calibri"/>
              </a:rPr>
              <a:t>Gwasanaethau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Nyrsio</a:t>
            </a:r>
            <a:r>
              <a:rPr lang="cy" sz="2400">
                <a:latin typeface="Ubuntu"/>
                <a:ea typeface="Calibri"/>
                <a:cs typeface="Calibri"/>
              </a:rPr>
              <a:t> Ysgol: Pan </a:t>
            </a:r>
            <a:r>
              <a:rPr lang="cy" sz="2400" err="1">
                <a:latin typeface="Ubuntu"/>
                <a:ea typeface="Calibri"/>
                <a:cs typeface="Calibri"/>
              </a:rPr>
              <a:t>fo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sesiynau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galw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heibio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ar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gael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yn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eich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ysgol</a:t>
            </a:r>
            <a:r>
              <a:rPr lang="cy" sz="2400">
                <a:latin typeface="Ubuntu"/>
                <a:ea typeface="Calibri"/>
                <a:cs typeface="Calibri"/>
              </a:rPr>
              <a:t>, </a:t>
            </a:r>
            <a:r>
              <a:rPr lang="cy" sz="2400" err="1">
                <a:latin typeface="Ubuntu"/>
                <a:ea typeface="Calibri"/>
                <a:cs typeface="Calibri"/>
              </a:rPr>
              <a:t>mae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nyrsys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ysgol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yn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gallu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rhoi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cyngor</a:t>
            </a:r>
            <a:r>
              <a:rPr lang="cy" sz="2400">
                <a:latin typeface="Ubuntu"/>
                <a:ea typeface="Calibri"/>
                <a:cs typeface="Calibri"/>
              </a:rPr>
              <a:t> a </a:t>
            </a:r>
            <a:r>
              <a:rPr lang="cy" sz="2400" err="1">
                <a:latin typeface="Ubuntu"/>
                <a:ea typeface="Calibri"/>
                <a:cs typeface="Calibri"/>
              </a:rPr>
              <a:t>chymorth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ddysgwyr</a:t>
            </a:r>
            <a:r>
              <a:rPr lang="cy" sz="2400">
                <a:latin typeface="Ubuntu"/>
                <a:ea typeface="Calibri"/>
                <a:cs typeface="Calibri"/>
              </a:rPr>
              <a:t>. </a:t>
            </a:r>
            <a:endParaRPr lang="en-GB" sz="2400">
              <a:ea typeface="Calibri"/>
              <a:cs typeface="Calibri"/>
            </a:endParaRPr>
          </a:p>
          <a:p>
            <a:pPr rtl="0"/>
            <a:endParaRPr lang="en-GB" sz="2400">
              <a:ea typeface="Calibri"/>
              <a:cs typeface="Calibri"/>
            </a:endParaRPr>
          </a:p>
          <a:p>
            <a:r>
              <a:rPr lang="cy" sz="2400" err="1">
                <a:latin typeface="Ubuntu"/>
                <a:ea typeface="Calibri"/>
                <a:cs typeface="Calibri"/>
              </a:rPr>
              <a:t>Helpa</a:t>
            </a:r>
            <a:r>
              <a:rPr lang="cy" sz="2400">
                <a:latin typeface="Ubuntu"/>
                <a:ea typeface="Calibri"/>
                <a:cs typeface="Calibri"/>
              </a:rPr>
              <a:t> Fi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Stopio</a:t>
            </a:r>
            <a:r>
              <a:rPr lang="cy" sz="2400">
                <a:latin typeface="Ubuntu"/>
                <a:ea typeface="Calibri"/>
                <a:cs typeface="Calibri"/>
              </a:rPr>
              <a:t>: Gall </a:t>
            </a:r>
            <a:r>
              <a:rPr lang="cy" sz="2400" err="1">
                <a:latin typeface="Ubuntu"/>
                <a:ea typeface="Calibri"/>
                <a:cs typeface="Calibri"/>
              </a:rPr>
              <a:t>ysmygwyr</a:t>
            </a:r>
            <a:r>
              <a:rPr lang="cy" sz="2400">
                <a:latin typeface="Ubuntu"/>
                <a:ea typeface="Calibri"/>
                <a:cs typeface="Calibri"/>
              </a:rPr>
              <a:t> a </a:t>
            </a:r>
            <a:r>
              <a:rPr lang="cy" sz="2400" err="1">
                <a:latin typeface="Ubuntu"/>
                <a:ea typeface="Calibri"/>
                <a:cs typeface="Calibri"/>
              </a:rPr>
              <a:t>defnyddwyr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fepiau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sydd</a:t>
            </a:r>
            <a:r>
              <a:rPr lang="cy" sz="2400">
                <a:latin typeface="Ubuntu"/>
                <a:ea typeface="Calibri"/>
                <a:cs typeface="Calibri"/>
              </a:rPr>
              <a:t> am </a:t>
            </a:r>
            <a:r>
              <a:rPr lang="cy" sz="2400" err="1">
                <a:latin typeface="Ubuntu"/>
                <a:ea typeface="Calibri"/>
                <a:cs typeface="Calibri"/>
              </a:rPr>
              <a:t>roi'r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gorau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iddi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gael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cyngor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dwyieithog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arbenigol</a:t>
            </a:r>
            <a:r>
              <a:rPr lang="cy" sz="2400">
                <a:latin typeface="Ubuntu"/>
                <a:ea typeface="Calibri"/>
                <a:cs typeface="Calibri"/>
              </a:rPr>
              <a:t> am </a:t>
            </a:r>
            <a:r>
              <a:rPr lang="cy" sz="2400" err="1">
                <a:latin typeface="Ubuntu"/>
                <a:ea typeface="Calibri"/>
                <a:cs typeface="Calibri"/>
              </a:rPr>
              <a:t>ddim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gan</a:t>
            </a:r>
            <a:r>
              <a:rPr lang="cy" sz="2400">
                <a:latin typeface="Ubuntu"/>
                <a:ea typeface="Calibri"/>
                <a:cs typeface="Calibri"/>
              </a:rPr>
              <a:t> y GIG. </a:t>
            </a:r>
            <a:r>
              <a:rPr lang="cy" sz="2400" err="1">
                <a:latin typeface="Ubuntu"/>
                <a:ea typeface="Calibri"/>
                <a:cs typeface="Calibri"/>
              </a:rPr>
              <a:t>Ffoniwch</a:t>
            </a:r>
            <a:r>
              <a:rPr lang="cy" sz="2400">
                <a:latin typeface="Ubuntu"/>
                <a:ea typeface="Calibri"/>
                <a:cs typeface="Calibri"/>
              </a:rPr>
              <a:t> 0800 085 2219, </a:t>
            </a:r>
            <a:r>
              <a:rPr lang="cy" sz="2400" err="1">
                <a:latin typeface="Ubuntu"/>
                <a:ea typeface="Calibri"/>
                <a:cs typeface="Calibri"/>
              </a:rPr>
              <a:t>tecstiwch</a:t>
            </a:r>
            <a:r>
              <a:rPr lang="cy" sz="2400">
                <a:latin typeface="Ubuntu"/>
                <a:ea typeface="Calibri"/>
                <a:cs typeface="Calibri"/>
              </a:rPr>
              <a:t> HMQ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80818 neu </a:t>
            </a:r>
            <a:r>
              <a:rPr lang="cy" sz="2400" err="1">
                <a:latin typeface="Ubuntu"/>
                <a:ea typeface="Calibri"/>
                <a:cs typeface="Calibri"/>
              </a:rPr>
              <a:t>ewch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en-US" sz="2400">
                <a:latin typeface="Ubuntu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Hafan - Helpa Fi i Stopio</a:t>
            </a:r>
            <a:endParaRPr lang="en-US" sz="2400">
              <a:latin typeface="Ubuntu"/>
              <a:ea typeface="Calibri"/>
              <a:cs typeface="Calibri"/>
            </a:endParaRPr>
          </a:p>
          <a:p>
            <a:pPr rtl="0"/>
            <a:endParaRPr lang="en-GB" sz="2400">
              <a:ea typeface="Calibri"/>
              <a:cs typeface="Calibri"/>
            </a:endParaRPr>
          </a:p>
          <a:p>
            <a:r>
              <a:rPr lang="cy" sz="2400">
                <a:latin typeface="Ubuntu"/>
                <a:ea typeface="Calibri"/>
                <a:cs typeface="Calibri"/>
              </a:rPr>
              <a:t>DAN 24/7: </a:t>
            </a:r>
            <a:r>
              <a:rPr lang="cy" sz="2400" err="1">
                <a:latin typeface="Ubuntu"/>
                <a:ea typeface="Calibri"/>
                <a:cs typeface="Calibri"/>
              </a:rPr>
              <a:t>Llinell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gymorth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ddwyieithog</a:t>
            </a:r>
            <a:r>
              <a:rPr lang="cy" sz="2400">
                <a:latin typeface="Ubuntu"/>
                <a:ea typeface="Calibri"/>
                <a:cs typeface="Calibri"/>
              </a:rPr>
              <a:t> am </a:t>
            </a:r>
            <a:r>
              <a:rPr lang="cy" sz="2400" err="1">
                <a:latin typeface="Ubuntu"/>
                <a:ea typeface="Calibri"/>
                <a:cs typeface="Calibri"/>
              </a:rPr>
              <a:t>ddim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unrhyw</a:t>
            </a:r>
            <a:r>
              <a:rPr lang="cy" sz="2400">
                <a:latin typeface="Ubuntu"/>
                <a:ea typeface="Calibri"/>
                <a:cs typeface="Calibri"/>
              </a:rPr>
              <a:t> un </a:t>
            </a:r>
            <a:r>
              <a:rPr lang="cy" sz="2400" err="1">
                <a:latin typeface="Ubuntu"/>
                <a:ea typeface="Calibri"/>
                <a:cs typeface="Calibri"/>
              </a:rPr>
              <a:t>yng</a:t>
            </a:r>
            <a:r>
              <a:rPr lang="cy" sz="2400">
                <a:latin typeface="Ubuntu"/>
                <a:ea typeface="Calibri"/>
                <a:cs typeface="Calibri"/>
              </a:rPr>
              <a:t> Nghymru </a:t>
            </a:r>
            <a:r>
              <a:rPr lang="cy" sz="2400" err="1">
                <a:latin typeface="Ubuntu"/>
                <a:ea typeface="Calibri"/>
                <a:cs typeface="Calibri"/>
              </a:rPr>
              <a:t>sydd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eisiau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rhagor</a:t>
            </a:r>
            <a:r>
              <a:rPr lang="cy" sz="2400">
                <a:latin typeface="Ubuntu"/>
                <a:ea typeface="Calibri"/>
                <a:cs typeface="Calibri"/>
              </a:rPr>
              <a:t> o </a:t>
            </a:r>
            <a:r>
              <a:rPr lang="cy" sz="2400" err="1">
                <a:latin typeface="Ubuntu"/>
                <a:ea typeface="Calibri"/>
                <a:cs typeface="Calibri"/>
              </a:rPr>
              <a:t>wybodaeth</a:t>
            </a:r>
            <a:r>
              <a:rPr lang="cy" sz="2400">
                <a:latin typeface="Ubuntu"/>
                <a:ea typeface="Calibri"/>
                <a:cs typeface="Calibri"/>
              </a:rPr>
              <a:t> a/neu </a:t>
            </a:r>
            <a:r>
              <a:rPr lang="cy" sz="2400" err="1">
                <a:latin typeface="Ubuntu"/>
                <a:ea typeface="Calibri"/>
                <a:cs typeface="Calibri"/>
              </a:rPr>
              <a:t>gymorth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yn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ymwneud</a:t>
            </a:r>
            <a:r>
              <a:rPr lang="cy" sz="2400">
                <a:latin typeface="Ubuntu"/>
                <a:ea typeface="Calibri"/>
                <a:cs typeface="Calibri"/>
              </a:rPr>
              <a:t> â </a:t>
            </a:r>
            <a:r>
              <a:rPr lang="cy" sz="2400" err="1">
                <a:latin typeface="Ubuntu"/>
                <a:ea typeface="Calibri"/>
                <a:cs typeface="Calibri"/>
              </a:rPr>
              <a:t>chyffuriau</a:t>
            </a:r>
            <a:r>
              <a:rPr lang="cy" sz="2400">
                <a:latin typeface="Ubuntu"/>
                <a:ea typeface="Calibri"/>
                <a:cs typeface="Calibri"/>
              </a:rPr>
              <a:t> ac/neu alcohol. </a:t>
            </a:r>
            <a:r>
              <a:rPr lang="cy" sz="2400" err="1">
                <a:latin typeface="Ubuntu"/>
                <a:ea typeface="Calibri"/>
                <a:cs typeface="Calibri"/>
              </a:rPr>
              <a:t>Ffoniwch</a:t>
            </a:r>
            <a:r>
              <a:rPr lang="cy" sz="2400">
                <a:latin typeface="Ubuntu"/>
                <a:ea typeface="Calibri"/>
                <a:cs typeface="Calibri"/>
              </a:rPr>
              <a:t> 0808 808 2234, </a:t>
            </a:r>
            <a:r>
              <a:rPr lang="cy" sz="2400" err="1">
                <a:latin typeface="Ubuntu"/>
                <a:ea typeface="Calibri"/>
                <a:cs typeface="Calibri"/>
              </a:rPr>
              <a:t>tecstiwch</a:t>
            </a:r>
            <a:r>
              <a:rPr lang="cy" sz="2400">
                <a:latin typeface="Ubuntu"/>
                <a:ea typeface="Calibri"/>
                <a:cs typeface="Calibri"/>
              </a:rPr>
              <a:t> DAN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81066 neu </a:t>
            </a:r>
            <a:r>
              <a:rPr lang="cy" sz="2400" err="1">
                <a:latin typeface="Ubuntu"/>
                <a:ea typeface="Calibri"/>
                <a:cs typeface="Calibri"/>
              </a:rPr>
              <a:t>ewch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cy" sz="2400" err="1">
                <a:latin typeface="Ubuntu"/>
                <a:ea typeface="Calibri"/>
                <a:cs typeface="Calibri"/>
              </a:rPr>
              <a:t>i</a:t>
            </a:r>
            <a:r>
              <a:rPr lang="cy" sz="2400">
                <a:latin typeface="Ubuntu"/>
                <a:ea typeface="Calibri"/>
                <a:cs typeface="Calibri"/>
              </a:rPr>
              <a:t> </a:t>
            </a:r>
            <a:r>
              <a:rPr lang="en-US" sz="2400">
                <a:latin typeface="Ubuntu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DAN 247 – Llinnell Gymorth Cyffuriau ac Alcohol Cymru</a:t>
            </a:r>
          </a:p>
        </p:txBody>
      </p:sp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EDC4FDB-183B-D9FC-60DF-387DF8FAB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0696" y="153698"/>
            <a:ext cx="1908464" cy="1867767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BD822D3-2B8F-B213-5678-767AA46422E0}"/>
              </a:ext>
            </a:extLst>
          </p:cNvPr>
          <p:cNvSpPr txBox="1"/>
          <p:nvPr/>
        </p:nvSpPr>
        <p:spPr>
          <a:xfrm>
            <a:off x="130665" y="6310147"/>
            <a:ext cx="2042389" cy="276999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rtl="0">
              <a:defRPr lang="cy-GB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Iechyd </a:t>
            </a:r>
            <a:r>
              <a:rPr lang="en-US" sz="1200" b="1" err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Cyhoeddus</a:t>
            </a:r>
            <a:r>
              <a:rPr lang="en-US" sz="1200" b="1">
                <a:solidFill>
                  <a:schemeClr val="accent1">
                    <a:lumMod val="76000"/>
                  </a:schemeClr>
                </a:solidFill>
                <a:latin typeface="Ubuntu"/>
                <a:ea typeface="Calibri"/>
                <a:cs typeface="Calibri"/>
              </a:rPr>
              <a:t> Cymru</a:t>
            </a:r>
            <a:endParaRPr lang="en-US" sz="1200" b="1">
              <a:solidFill>
                <a:schemeClr val="accent1">
                  <a:lumMod val="76000"/>
                </a:schemeClr>
              </a:solidFill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2622768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Props1.xml><?xml version="1.0" encoding="utf-8"?>
<ds:datastoreItem xmlns:ds="http://schemas.openxmlformats.org/officeDocument/2006/customXml" ds:itemID="{0EF4C155-A9A0-4626-817C-80FD22A0C557}">
  <ds:schemaRefs>
    <ds:schemaRef ds:uri="bbd7921a-042b-4eb0-b7a0-a3fc5587e9ac"/>
    <ds:schemaRef ds:uri="d6550f9a-f14e-418b-a53a-e888529f43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7D778F7-7670-4582-9572-96428CE65A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5A955B-22D4-4202-A162-48EBDC415C2A}">
  <ds:schemaRefs>
    <ds:schemaRef ds:uri="bbd7921a-042b-4eb0-b7a0-a3fc5587e9ac"/>
    <ds:schemaRef ds:uri="d6550f9a-f14e-418b-a53a-e888529f43a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Public Health Wales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Flood (Public Health Wales - Matrix House)</dc:creator>
  <cp:revision>2</cp:revision>
  <dcterms:created xsi:type="dcterms:W3CDTF">2025-11-10T11:38:25Z</dcterms:created>
  <dcterms:modified xsi:type="dcterms:W3CDTF">2026-09-16T13:09:39Z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MediaServiceImageTags">
    <vt:lpwstr/>
  </property>
</Properties>
</file>