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4"/>
    <p:sldMasterId id="2147483704" r:id="rId5"/>
  </p:sldMasterIdLst>
  <p:notesMasterIdLst>
    <p:notesMasterId r:id="rId18"/>
  </p:notesMasterIdLst>
  <p:sldIdLst>
    <p:sldId id="298" r:id="rId6"/>
    <p:sldId id="275" r:id="rId7"/>
    <p:sldId id="281" r:id="rId8"/>
    <p:sldId id="300" r:id="rId9"/>
    <p:sldId id="257" r:id="rId10"/>
    <p:sldId id="304" r:id="rId11"/>
    <p:sldId id="302" r:id="rId12"/>
    <p:sldId id="303" r:id="rId13"/>
    <p:sldId id="301" r:id="rId14"/>
    <p:sldId id="292" r:id="rId15"/>
    <p:sldId id="293" r:id="rId16"/>
    <p:sldId id="29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4962B06-79D3-4634-3738-D4FB73426C13}" name="Emily van de Venter (Public Health Wales - No. 2 Capital Quarter)" initials="EQ" userId="S::emily.vandeventer@wales.nhs.uk::c3ee82f5-72f1-4d25-b87c-32c11ca79278" providerId="AD"/>
  <p188:author id="{D267B11F-970E-24C6-E2A5-5502D013E9F2}" name="Lucy Jayne (Public Health Wales - No. 2 Capital Quarter)" initials="LQ" userId="S::lucy.jayne@wales.nhs.uk::7eb58db9-16aa-42b3-9796-7f97c022edec" providerId="AD"/>
  <p188:author id="{F95C8337-EE5E-75FD-1769-61102AA6FA7A}" name="Mary-Ann McKibben (Public Health Wales - No. 2 Capital Quarter)" initials="MQ" userId="S::mary-ann.mckibben@wales.nhs.uk::35459770-b51a-4e1a-abfa-0a28574af725" providerId="AD"/>
  <p188:author id="{9CEF4D41-7E19-87B1-FCC0-3FB9C95F00ED}" name="Grace Lawson (Public Health Wales - No. 2 Capital Quarter)" initials="GQ" userId="S::grace.lawson@wales.nhs.uk::88c6baf7-06f7-4e16-85cb-71260126bd16" providerId="AD"/>
  <p188:author id="{9790A088-8B12-CC17-EF6E-C8B35853A029}" name="Amy Davies (Public Health Wales - Matrix House)" initials="AH" userId="S::amy.davies8@wales.nhs.uk::d74f735d-d47c-4db5-a27a-af25ef95d298" providerId="AD"/>
  <p188:author id="{519C988B-5CEE-D4DB-C133-21D4C2804E0E}" name="Lorna Bennett (Public Health Wales - No. 2 Capital Quarter)" initials="LQ" userId="S::lorna.bennett3@wales.nhs.uk::41cbff77-5434-42c9-8874-6f16723207f9" providerId="AD"/>
  <p188:author id="{62E91E8E-1F7E-7A50-C028-78895F47D938}" name="Gareth Thomas (Public Health Wales, No. 2 Capital Quarter)" initials="" userId="S::Gareth.Thomas17@wales.nhs.uk::74ed2807-8d61-45c7-a3b0-de76cb24c3dd" providerId="AD"/>
  <p188:author id="{E58F7FA5-3CAA-A446-7CD7-87A433194C0F}" name="Lorna Bennett" initials="LB" userId="Lorna Bennett" providerId="None"/>
  <p188:author id="{311702CD-2FE8-6362-4115-878685D0A7F7}" name="Leanne Small (Public Health Wales - No. 2 Capital Quarter)" initials="LQ" userId="S::leanne.small@wales.nhs.uk::d76cf426-005f-434f-ac47-a5eb582e6007" providerId="AD"/>
  <p188:author id="{82A8F2DC-3481-B692-14F4-D4F0F1F9B7EB}" name="Sophie Flood (Public Health Wales - Matrix House)" initials="SH" userId="S::sophie.flood@wales.nhs.uk::f1b68508-ff1d-4a78-a875-f6aa95017de1" providerId="AD"/>
  <p188:author id="{A0A299E4-C092-AEC1-06CE-81608E9C237A}" name="Gareth Thomas (Public Health Wales, No. 2 Capital Quarter)" initials="GQ" userId="S::gareth.thomas17@wales.nhs.uk::74ed2807-8d61-45c7-a3b0-de76cb24c3dd" providerId="AD"/>
  <p188:author id="{0D24BCFB-EFAE-C323-685B-1F105898CE7A}" name="Gemma James (Public Health Wales - Matrix House)" initials="GH" userId="S::gemma.james@wales.nhs.uk::b3a5e94b-8a93-4dff-bbb6-33ecacad91f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DD2D99-A8D5-7CB5-103A-2F8ADE6EED81}" v="5" dt="2026-09-02T15:31:50.114"/>
    <p1510:client id="{06F79414-98D9-43A8-7AB0-D14921505259}" v="51" dt="2026-09-03T08:28:48.4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2" d="100"/>
          <a:sy n="152" d="100"/>
        </p:scale>
        <p:origin x="604"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C5D82-122C-8E42-B3D6-67347C6BA68D}"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F1F24-30D7-5740-9F64-AE7FBFFC8324}" type="slidenum">
              <a:rPr lang="en-US" smtClean="0"/>
              <a:t>‹#›</a:t>
            </a:fld>
            <a:endParaRPr lang="en-US"/>
          </a:p>
        </p:txBody>
      </p:sp>
    </p:spTree>
    <p:extLst>
      <p:ext uri="{BB962C8B-B14F-4D97-AF65-F5344CB8AC3E}">
        <p14:creationId xmlns:p14="http://schemas.microsoft.com/office/powerpoint/2010/main" val="2773458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DC0EE8-50B0-E896-5852-F4B8BFA0274B}"/>
              </a:ext>
            </a:extLst>
          </p:cNvPr>
          <p:cNvPicPr>
            <a:picLocks noChangeAspect="1"/>
          </p:cNvPicPr>
          <p:nvPr userDrawn="1"/>
        </p:nvPicPr>
        <p:blipFill>
          <a:blip r:embed="rId2"/>
          <a:src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4186661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and Text only - Orang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2" name="Picture 1" descr="A blue rectangle on a black background&#10;&#10;Description automatically generated">
            <a:extLst>
              <a:ext uri="{FF2B5EF4-FFF2-40B4-BE49-F238E27FC236}">
                <a16:creationId xmlns:a16="http://schemas.microsoft.com/office/drawing/2014/main" id="{701B4431-6E99-FB30-9E4A-E84060F127FB}"/>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pic>
        <p:nvPicPr>
          <p:cNvPr id="3" name="Picture 2">
            <a:extLst>
              <a:ext uri="{FF2B5EF4-FFF2-40B4-BE49-F238E27FC236}">
                <a16:creationId xmlns:a16="http://schemas.microsoft.com/office/drawing/2014/main" id="{3D1E15D4-58F0-B835-2EDB-5B041DEA7E6E}"/>
              </a:ext>
            </a:extLst>
          </p:cNvPr>
          <p:cNvPicPr>
            <a:picLocks noChangeAspect="1"/>
          </p:cNvPicPr>
          <p:nvPr userDrawn="1"/>
        </p:nvPicPr>
        <p:blipFill>
          <a:blip r:embed="rId4"/>
          <a:srcRect/>
          <a:stretch/>
        </p:blipFill>
        <p:spPr>
          <a:xfrm>
            <a:off x="8359749" y="2620284"/>
            <a:ext cx="3527371" cy="3968293"/>
          </a:xfrm>
          <a:prstGeom prst="rect">
            <a:avLst/>
          </a:prstGeom>
        </p:spPr>
      </p:pic>
      <p:sp>
        <p:nvSpPr>
          <p:cNvPr id="4" name="Text Placeholder 16">
            <a:extLst>
              <a:ext uri="{FF2B5EF4-FFF2-40B4-BE49-F238E27FC236}">
                <a16:creationId xmlns:a16="http://schemas.microsoft.com/office/drawing/2014/main" id="{2D62E1EC-A6F5-D23A-565E-A7AF64CD936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CE7DE11A-7B6A-14CA-A499-F25F2F9AF82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6" name="Text Placeholder 19">
            <a:extLst>
              <a:ext uri="{FF2B5EF4-FFF2-40B4-BE49-F238E27FC236}">
                <a16:creationId xmlns:a16="http://schemas.microsoft.com/office/drawing/2014/main" id="{AF447B3A-3F6B-32F0-90F8-3CEF5AAF4EB9}"/>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310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 text - Orange">
    <p:spTree>
      <p:nvGrpSpPr>
        <p:cNvPr id="1" name=""/>
        <p:cNvGrpSpPr/>
        <p:nvPr/>
      </p:nvGrpSpPr>
      <p:grpSpPr>
        <a:xfrm>
          <a:off x="0" y="0"/>
          <a:ext cx="0" cy="0"/>
          <a:chOff x="0" y="0"/>
          <a:chExt cx="0" cy="0"/>
        </a:xfrm>
      </p:grpSpPr>
      <p:pic>
        <p:nvPicPr>
          <p:cNvPr id="14" name="Picture 13" descr="An orange curved object on a black background&#10;&#10;Description automatically generated">
            <a:extLst>
              <a:ext uri="{FF2B5EF4-FFF2-40B4-BE49-F238E27FC236}">
                <a16:creationId xmlns:a16="http://schemas.microsoft.com/office/drawing/2014/main" id="{24D3D47D-7075-66E1-8396-F4103DF0112F}"/>
              </a:ext>
            </a:extLst>
          </p:cNvPr>
          <p:cNvPicPr>
            <a:picLocks noChangeAspect="1"/>
          </p:cNvPicPr>
          <p:nvPr userDrawn="1"/>
        </p:nvPicPr>
        <p:blipFill rotWithShape="1">
          <a:blip r:embed="rId2"/>
          <a:srcRect l="13065" b="50000"/>
          <a:stretch/>
        </p:blipFill>
        <p:spPr>
          <a:xfrm>
            <a:off x="8685957" y="4843391"/>
            <a:ext cx="3113591" cy="2014609"/>
          </a:xfrm>
          <a:prstGeom prst="rect">
            <a:avLst/>
          </a:prstGeom>
        </p:spPr>
      </p:pic>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3"/>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8" name="Picture 7" descr="A blue rectangle on a black background&#10;&#10;Description automatically generated">
            <a:extLst>
              <a:ext uri="{FF2B5EF4-FFF2-40B4-BE49-F238E27FC236}">
                <a16:creationId xmlns:a16="http://schemas.microsoft.com/office/drawing/2014/main" id="{FD5D17FF-AF1C-545F-E3DC-DDD6BD78E5AE}"/>
              </a:ext>
            </a:extLst>
          </p:cNvPr>
          <p:cNvPicPr>
            <a:picLocks noChangeAspect="1"/>
          </p:cNvPicPr>
          <p:nvPr userDrawn="1"/>
        </p:nvPicPr>
        <p:blipFill rotWithShape="1">
          <a:blip r:embed="rId4"/>
          <a:srcRect l="11058" t="2107" r="2991" b="47971"/>
          <a:stretch/>
        </p:blipFill>
        <p:spPr>
          <a:xfrm rot="10800000" flipH="1">
            <a:off x="4995863" y="0"/>
            <a:ext cx="3011357" cy="1967696"/>
          </a:xfrm>
          <a:prstGeom prst="rect">
            <a:avLst/>
          </a:prstGeom>
        </p:spPr>
      </p:pic>
      <p:sp>
        <p:nvSpPr>
          <p:cNvPr id="2" name="Text Placeholder 19">
            <a:extLst>
              <a:ext uri="{FF2B5EF4-FFF2-40B4-BE49-F238E27FC236}">
                <a16:creationId xmlns:a16="http://schemas.microsoft.com/office/drawing/2014/main" id="{CF8766FF-E3F7-54FE-61D9-A29B5C42AF4B}"/>
              </a:ext>
            </a:extLst>
          </p:cNvPr>
          <p:cNvSpPr>
            <a:spLocks noGrp="1"/>
          </p:cNvSpPr>
          <p:nvPr>
            <p:ph type="body" sz="quarter" idx="14"/>
          </p:nvPr>
        </p:nvSpPr>
        <p:spPr>
          <a:xfrm>
            <a:off x="5816081" y="2925582"/>
            <a:ext cx="5020807"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ext Placeholder 16">
            <a:extLst>
              <a:ext uri="{FF2B5EF4-FFF2-40B4-BE49-F238E27FC236}">
                <a16:creationId xmlns:a16="http://schemas.microsoft.com/office/drawing/2014/main" id="{4E25F6C2-19E2-B16F-2ECE-F7248C893CC7}"/>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08B8FB3E-8875-A86C-9BA3-D0129447E8DA}"/>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9" name="Text Placeholder 19">
            <a:extLst>
              <a:ext uri="{FF2B5EF4-FFF2-40B4-BE49-F238E27FC236}">
                <a16:creationId xmlns:a16="http://schemas.microsoft.com/office/drawing/2014/main" id="{AAB91901-4FF0-2D7E-65B2-9DF4E55D78F8}"/>
              </a:ext>
            </a:extLst>
          </p:cNvPr>
          <p:cNvSpPr>
            <a:spLocks noGrp="1"/>
          </p:cNvSpPr>
          <p:nvPr>
            <p:ph type="body" sz="quarter" idx="13"/>
          </p:nvPr>
        </p:nvSpPr>
        <p:spPr>
          <a:xfrm>
            <a:off x="304879" y="2926024"/>
            <a:ext cx="5266653"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05453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DC0EE8-50B0-E896-5852-F4B8BFA0274B}"/>
              </a:ext>
            </a:extLst>
          </p:cNvPr>
          <p:cNvPicPr>
            <a:picLocks noChangeAspect="1"/>
          </p:cNvPicPr>
          <p:nvPr userDrawn="1"/>
        </p:nvPicPr>
        <p:blipFill>
          <a:blip r:embed="rId2"/>
          <a:srcRect/>
          <a:stretch/>
        </p:blipFill>
        <p:spPr>
          <a:xfrm>
            <a:off x="0" y="3175"/>
            <a:ext cx="12192000" cy="685165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3" name="Text Placeholder 13">
            <a:extLst>
              <a:ext uri="{FF2B5EF4-FFF2-40B4-BE49-F238E27FC236}">
                <a16:creationId xmlns:a16="http://schemas.microsoft.com/office/drawing/2014/main" id="{5F8C3108-99AA-BE1B-0102-55204CAE5262}"/>
              </a:ext>
            </a:extLst>
          </p:cNvPr>
          <p:cNvSpPr>
            <a:spLocks noGrp="1"/>
          </p:cNvSpPr>
          <p:nvPr>
            <p:ph type="body" sz="quarter" idx="10" hasCustomPrompt="1"/>
          </p:nvPr>
        </p:nvSpPr>
        <p:spPr>
          <a:xfrm>
            <a:off x="285750" y="3065689"/>
            <a:ext cx="6327775" cy="726622"/>
          </a:xfrm>
          <a:prstGeom prst="rect">
            <a:avLst/>
          </a:prstGeom>
        </p:spPr>
        <p:txBody>
          <a:bodyPr anchor="ctr">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Divider title</a:t>
            </a:r>
            <a:endParaRPr lang="en-US"/>
          </a:p>
        </p:txBody>
      </p:sp>
    </p:spTree>
    <p:extLst>
      <p:ext uri="{BB962C8B-B14F-4D97-AF65-F5344CB8AC3E}">
        <p14:creationId xmlns:p14="http://schemas.microsoft.com/office/powerpoint/2010/main" val="2295155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Image - Orang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75D8DA0-FA5D-E4A4-348F-1B27185447F4}"/>
              </a:ext>
            </a:extLst>
          </p:cNvPr>
          <p:cNvSpPr>
            <a:spLocks noGrp="1"/>
          </p:cNvSpPr>
          <p:nvPr>
            <p:ph type="pic" sz="quarter" idx="14"/>
          </p:nvPr>
        </p:nvSpPr>
        <p:spPr>
          <a:xfrm>
            <a:off x="6096000" y="333272"/>
            <a:ext cx="5718175" cy="6191457"/>
          </a:xfrm>
          <a:prstGeom prst="roundRect">
            <a:avLst>
              <a:gd name="adj" fmla="val 2233"/>
            </a:avLst>
          </a:prstGeom>
        </p:spPr>
        <p:txBody>
          <a:bodyPr/>
          <a:lstStyle/>
          <a:p>
            <a:endParaRPr lang="en-US"/>
          </a:p>
        </p:txBody>
      </p:sp>
      <p:pic>
        <p:nvPicPr>
          <p:cNvPr id="4" name="Picture 3">
            <a:extLst>
              <a:ext uri="{FF2B5EF4-FFF2-40B4-BE49-F238E27FC236}">
                <a16:creationId xmlns:a16="http://schemas.microsoft.com/office/drawing/2014/main" id="{D21D8264-1EB3-39E9-379D-1E494B0B89BE}"/>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5BB6815D-7426-E4F1-F536-CD871B71713E}"/>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1">
            <a:extLst>
              <a:ext uri="{FF2B5EF4-FFF2-40B4-BE49-F238E27FC236}">
                <a16:creationId xmlns:a16="http://schemas.microsoft.com/office/drawing/2014/main" id="{B88EED20-7E87-4DFD-D9CA-B1A1FAA85455}"/>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15" name="Picture 14">
            <a:extLst>
              <a:ext uri="{FF2B5EF4-FFF2-40B4-BE49-F238E27FC236}">
                <a16:creationId xmlns:a16="http://schemas.microsoft.com/office/drawing/2014/main" id="{1304FA74-24F0-045A-C516-E3564055D32B}"/>
              </a:ext>
            </a:extLst>
          </p:cNvPr>
          <p:cNvPicPr>
            <a:picLocks noChangeAspect="1"/>
          </p:cNvPicPr>
          <p:nvPr userDrawn="1"/>
        </p:nvPicPr>
        <p:blipFill rotWithShape="1">
          <a:blip r:embed="rId3"/>
          <a:srcRect b="34365"/>
          <a:stretch/>
        </p:blipFill>
        <p:spPr>
          <a:xfrm rot="10800000">
            <a:off x="5464465" y="-1"/>
            <a:ext cx="3010823" cy="2223164"/>
          </a:xfrm>
          <a:prstGeom prst="rect">
            <a:avLst/>
          </a:prstGeom>
        </p:spPr>
      </p:pic>
      <p:sp>
        <p:nvSpPr>
          <p:cNvPr id="3" name="Text Placeholder 16">
            <a:extLst>
              <a:ext uri="{FF2B5EF4-FFF2-40B4-BE49-F238E27FC236}">
                <a16:creationId xmlns:a16="http://schemas.microsoft.com/office/drawing/2014/main" id="{BB3D2668-6A46-5D77-93AC-94BF8FA300B3}"/>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7" name="Text Placeholder 16">
            <a:extLst>
              <a:ext uri="{FF2B5EF4-FFF2-40B4-BE49-F238E27FC236}">
                <a16:creationId xmlns:a16="http://schemas.microsoft.com/office/drawing/2014/main" id="{08E733D0-84C6-0B71-429D-6FE9FF42DEA4}"/>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10" name="Text Placeholder 19">
            <a:extLst>
              <a:ext uri="{FF2B5EF4-FFF2-40B4-BE49-F238E27FC236}">
                <a16:creationId xmlns:a16="http://schemas.microsoft.com/office/drawing/2014/main" id="{33D77F80-4716-8565-12CF-951888358537}"/>
              </a:ext>
            </a:extLst>
          </p:cNvPr>
          <p:cNvSpPr>
            <a:spLocks noGrp="1"/>
          </p:cNvSpPr>
          <p:nvPr>
            <p:ph type="body" sz="quarter" idx="13"/>
          </p:nvPr>
        </p:nvSpPr>
        <p:spPr>
          <a:xfrm>
            <a:off x="304879" y="2926024"/>
            <a:ext cx="5279491"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20660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rande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Tree>
    <p:extLst>
      <p:ext uri="{BB962C8B-B14F-4D97-AF65-F5344CB8AC3E}">
        <p14:creationId xmlns:p14="http://schemas.microsoft.com/office/powerpoint/2010/main" val="10128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8EC966F-C3A2-10A4-74A3-25D0347C513C}"/>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1341353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Screen Video">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040293FF-3E51-2EB7-6DBB-A815093091B2}"/>
              </a:ext>
            </a:extLst>
          </p:cNvPr>
          <p:cNvSpPr>
            <a:spLocks noGrp="1"/>
          </p:cNvSpPr>
          <p:nvPr>
            <p:ph type="media"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3398022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8849E8-9E1B-97A6-16F5-727C3313434E}"/>
              </a:ext>
            </a:extLst>
          </p:cNvPr>
          <p:cNvPicPr>
            <a:picLocks noChangeAspect="1"/>
          </p:cNvPicPr>
          <p:nvPr userDrawn="1"/>
        </p:nvPicPr>
        <p:blipFill>
          <a:blip r:embed="rId2"/>
          <a:srcRect/>
          <a:stretch/>
        </p:blipFill>
        <p:spPr>
          <a:xfrm>
            <a:off x="0" y="0"/>
            <a:ext cx="12192000" cy="6858000"/>
          </a:xfrm>
          <a:prstGeom prst="rect">
            <a:avLst/>
          </a:prstGeom>
        </p:spPr>
      </p:pic>
      <p:pic>
        <p:nvPicPr>
          <p:cNvPr id="4" name="Picture 3" descr="A black and white logo&#10;&#10;Description automatically generated">
            <a:extLst>
              <a:ext uri="{FF2B5EF4-FFF2-40B4-BE49-F238E27FC236}">
                <a16:creationId xmlns:a16="http://schemas.microsoft.com/office/drawing/2014/main" id="{757ECEED-71CF-563E-44EC-80FFD859756D}"/>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5" name="TextBox 4">
            <a:extLst>
              <a:ext uri="{FF2B5EF4-FFF2-40B4-BE49-F238E27FC236}">
                <a16:creationId xmlns:a16="http://schemas.microsoft.com/office/drawing/2014/main" id="{A6CEE91C-570F-B1A8-8A99-CA82C9ED4788}"/>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3">
            <a:extLst>
              <a:ext uri="{FF2B5EF4-FFF2-40B4-BE49-F238E27FC236}">
                <a16:creationId xmlns:a16="http://schemas.microsoft.com/office/drawing/2014/main" id="{9A0DC161-F583-C874-FD6C-D410169078F1}"/>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7" name="Text Placeholder 13">
            <a:extLst>
              <a:ext uri="{FF2B5EF4-FFF2-40B4-BE49-F238E27FC236}">
                <a16:creationId xmlns:a16="http://schemas.microsoft.com/office/drawing/2014/main" id="{4B627C22-1FB4-BAE3-8444-E2668100FF6D}"/>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867784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2078065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 and Text only - Nav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sp>
        <p:nvSpPr>
          <p:cNvPr id="17" name="Text Placeholder 16">
            <a:extLst>
              <a:ext uri="{FF2B5EF4-FFF2-40B4-BE49-F238E27FC236}">
                <a16:creationId xmlns:a16="http://schemas.microsoft.com/office/drawing/2014/main" id="{57A28305-E86E-6BEA-B62A-37C15E7688D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18" name="Text Placeholder 16">
            <a:extLst>
              <a:ext uri="{FF2B5EF4-FFF2-40B4-BE49-F238E27FC236}">
                <a16:creationId xmlns:a16="http://schemas.microsoft.com/office/drawing/2014/main" id="{62FF2678-D547-1EB7-8171-17F6A2826D1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20" name="Text Placeholder 19">
            <a:extLst>
              <a:ext uri="{FF2B5EF4-FFF2-40B4-BE49-F238E27FC236}">
                <a16:creationId xmlns:a16="http://schemas.microsoft.com/office/drawing/2014/main" id="{D967881B-99AE-11D6-ADD8-1B405DDD2DE6}"/>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A blue rectangle on a black background&#10;&#10;Description automatically generated">
            <a:extLst>
              <a:ext uri="{FF2B5EF4-FFF2-40B4-BE49-F238E27FC236}">
                <a16:creationId xmlns:a16="http://schemas.microsoft.com/office/drawing/2014/main" id="{8023AF1C-BD47-7ECC-237E-4843CE5DC980}"/>
              </a:ext>
            </a:extLst>
          </p:cNvPr>
          <p:cNvPicPr>
            <a:picLocks noChangeAspect="1"/>
          </p:cNvPicPr>
          <p:nvPr userDrawn="1"/>
        </p:nvPicPr>
        <p:blipFill>
          <a:blip r:embed="rId3">
            <a:alphaModFix amt="25000"/>
          </a:blip>
          <a:stretch>
            <a:fillRect/>
          </a:stretch>
        </p:blipFill>
        <p:spPr>
          <a:xfrm>
            <a:off x="8359749" y="2620284"/>
            <a:ext cx="3527372" cy="3968294"/>
          </a:xfrm>
          <a:prstGeom prst="rect">
            <a:avLst/>
          </a:prstGeom>
          <a:noFill/>
        </p:spPr>
      </p:pic>
      <p:pic>
        <p:nvPicPr>
          <p:cNvPr id="8" name="Picture 7" descr="A blue rectangle on a black background&#10;&#10;Description automatically generated">
            <a:extLst>
              <a:ext uri="{FF2B5EF4-FFF2-40B4-BE49-F238E27FC236}">
                <a16:creationId xmlns:a16="http://schemas.microsoft.com/office/drawing/2014/main" id="{CDB4D158-FD1E-DBFE-626C-A02A658F3AC5}"/>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spTree>
    <p:extLst>
      <p:ext uri="{BB962C8B-B14F-4D97-AF65-F5344CB8AC3E}">
        <p14:creationId xmlns:p14="http://schemas.microsoft.com/office/powerpoint/2010/main" val="3034870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2526041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11087913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2887033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839893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16980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B51D49-EE0F-5642-AE4A-D88F56CE5BD0}"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9642744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2B51D49-EE0F-5642-AE4A-D88F56CE5BD0}"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3981556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B51D49-EE0F-5642-AE4A-D88F56CE5BD0}"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4290072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27649386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017331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6692843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2083092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2886110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Header and Text only - Nav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sp>
        <p:nvSpPr>
          <p:cNvPr id="17" name="Text Placeholder 16">
            <a:extLst>
              <a:ext uri="{FF2B5EF4-FFF2-40B4-BE49-F238E27FC236}">
                <a16:creationId xmlns:a16="http://schemas.microsoft.com/office/drawing/2014/main" id="{57A28305-E86E-6BEA-B62A-37C15E7688D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18" name="Text Placeholder 16">
            <a:extLst>
              <a:ext uri="{FF2B5EF4-FFF2-40B4-BE49-F238E27FC236}">
                <a16:creationId xmlns:a16="http://schemas.microsoft.com/office/drawing/2014/main" id="{62FF2678-D547-1EB7-8171-17F6A2826D1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20" name="Text Placeholder 19">
            <a:extLst>
              <a:ext uri="{FF2B5EF4-FFF2-40B4-BE49-F238E27FC236}">
                <a16:creationId xmlns:a16="http://schemas.microsoft.com/office/drawing/2014/main" id="{D967881B-99AE-11D6-ADD8-1B405DDD2DE6}"/>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A blue rectangle on a black background&#10;&#10;Description automatically generated">
            <a:extLst>
              <a:ext uri="{FF2B5EF4-FFF2-40B4-BE49-F238E27FC236}">
                <a16:creationId xmlns:a16="http://schemas.microsoft.com/office/drawing/2014/main" id="{8023AF1C-BD47-7ECC-237E-4843CE5DC980}"/>
              </a:ext>
            </a:extLst>
          </p:cNvPr>
          <p:cNvPicPr>
            <a:picLocks noChangeAspect="1"/>
          </p:cNvPicPr>
          <p:nvPr userDrawn="1"/>
        </p:nvPicPr>
        <p:blipFill>
          <a:blip r:embed="rId3">
            <a:alphaModFix amt="25000"/>
          </a:blip>
          <a:stretch>
            <a:fillRect/>
          </a:stretch>
        </p:blipFill>
        <p:spPr>
          <a:xfrm>
            <a:off x="8359749" y="2620284"/>
            <a:ext cx="3527372" cy="3968294"/>
          </a:xfrm>
          <a:prstGeom prst="rect">
            <a:avLst/>
          </a:prstGeom>
          <a:noFill/>
        </p:spPr>
      </p:pic>
      <p:pic>
        <p:nvPicPr>
          <p:cNvPr id="8" name="Picture 7" descr="A blue rectangle on a black background&#10;&#10;Description automatically generated">
            <a:extLst>
              <a:ext uri="{FF2B5EF4-FFF2-40B4-BE49-F238E27FC236}">
                <a16:creationId xmlns:a16="http://schemas.microsoft.com/office/drawing/2014/main" id="{CDB4D158-FD1E-DBFE-626C-A02A658F3AC5}"/>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spTree>
    <p:extLst>
      <p:ext uri="{BB962C8B-B14F-4D97-AF65-F5344CB8AC3E}">
        <p14:creationId xmlns:p14="http://schemas.microsoft.com/office/powerpoint/2010/main" val="23498753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nd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2904439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7A4B6-E657-EDCC-59CE-FE172E9D17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BF656F4-6DF7-415A-4697-2904325800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A7D5691-D849-353F-2C40-B394ED7422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solidFill>
                <a:latin typeface="Ubuntu" panose="020B0504030602030204" pitchFamily="34" charset="0"/>
              </a:defRPr>
            </a:lvl1pPr>
          </a:lstStyle>
          <a:p>
            <a:fld id="{82B51D49-EE0F-5642-AE4A-D88F56CE5BD0}" type="datetimeFigureOut">
              <a:rPr lang="en-US" smtClean="0"/>
              <a:pPr/>
              <a:t>9/16/2026</a:t>
            </a:fld>
            <a:endParaRPr lang="en-US"/>
          </a:p>
        </p:txBody>
      </p:sp>
      <p:sp>
        <p:nvSpPr>
          <p:cNvPr id="5" name="Footer Placeholder 4">
            <a:extLst>
              <a:ext uri="{FF2B5EF4-FFF2-40B4-BE49-F238E27FC236}">
                <a16:creationId xmlns:a16="http://schemas.microsoft.com/office/drawing/2014/main" id="{9B0902D5-1DEE-9B02-E0A7-6B8BD7EADC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solidFill>
                <a:latin typeface="Ubuntu" panose="020B0504030602030204" pitchFamily="34" charset="0"/>
              </a:defRPr>
            </a:lvl1pPr>
          </a:lstStyle>
          <a:p>
            <a:endParaRPr lang="en-US"/>
          </a:p>
        </p:txBody>
      </p:sp>
      <p:sp>
        <p:nvSpPr>
          <p:cNvPr id="6" name="Slide Number Placeholder 5">
            <a:extLst>
              <a:ext uri="{FF2B5EF4-FFF2-40B4-BE49-F238E27FC236}">
                <a16:creationId xmlns:a16="http://schemas.microsoft.com/office/drawing/2014/main" id="{E8DC985D-423A-9E41-BE08-22CCE6FC18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solidFill>
                <a:latin typeface="Ubuntu" panose="020B0504030602030204" pitchFamily="34" charset="0"/>
              </a:defRPr>
            </a:lvl1pPr>
          </a:lstStyle>
          <a:p>
            <a:fld id="{8BF3B2AA-8EE5-0E49-B5D5-F85568A574C4}" type="slidenum">
              <a:rPr lang="en-US" smtClean="0"/>
              <a:pPr/>
              <a:t>‹#›</a:t>
            </a:fld>
            <a:endParaRPr lang="en-US"/>
          </a:p>
        </p:txBody>
      </p:sp>
    </p:spTree>
    <p:extLst>
      <p:ext uri="{BB962C8B-B14F-4D97-AF65-F5344CB8AC3E}">
        <p14:creationId xmlns:p14="http://schemas.microsoft.com/office/powerpoint/2010/main" val="1333482334"/>
      </p:ext>
    </p:extLst>
  </p:cSld>
  <p:clrMap bg1="lt1" tx1="dk1" bg2="lt2" tx2="dk2" accent1="accent1" accent2="accent2" accent3="accent3" accent4="accent4" accent5="accent5" accent6="accent6" hlink="hlink" folHlink="folHlink"/>
  <p:sldLayoutIdLst>
    <p:sldLayoutId id="2147483652" r:id="rId1"/>
    <p:sldLayoutId id="2147483657" r:id="rId2"/>
    <p:sldLayoutId id="2147483662" r:id="rId3"/>
    <p:sldLayoutId id="2147483672" r:id="rId4"/>
    <p:sldLayoutId id="2147483667" r:id="rId5"/>
    <p:sldLayoutId id="2147483700" r:id="rId6"/>
    <p:sldLayoutId id="2147483689" r:id="rId7"/>
    <p:sldLayoutId id="2147483690" r:id="rId8"/>
    <p:sldLayoutId id="2147483699" r:id="rId9"/>
    <p:sldLayoutId id="2147483701" r:id="rId10"/>
    <p:sldLayoutId id="2147483702" r:id="rId11"/>
    <p:sldLayoutId id="2147483703" r:id="rId12"/>
  </p:sldLayoutIdLst>
  <p:txStyles>
    <p:titleStyle>
      <a:lvl1pPr algn="l" defTabSz="914400" rtl="0" eaLnBrk="1" latinLnBrk="0" hangingPunct="1">
        <a:lnSpc>
          <a:spcPct val="90000"/>
        </a:lnSpc>
        <a:spcBef>
          <a:spcPct val="0"/>
        </a:spcBef>
        <a:buNone/>
        <a:defRPr sz="4400" kern="1200">
          <a:solidFill>
            <a:schemeClr val="accent1"/>
          </a:solidFill>
          <a:latin typeface="Ubuntu" panose="020B05040306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B51D49-EE0F-5642-AE4A-D88F56CE5BD0}" type="datetimeFigureOut">
              <a:rPr lang="en-US" smtClean="0"/>
              <a:pPr/>
              <a:t>9/16/2026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F3B2AA-8EE5-0E49-B5D5-F85568A574C4}" type="slidenum">
              <a:rPr lang="en-US" smtClean="0"/>
              <a:pPr/>
              <a:t>‹#›</a:t>
            </a:fld>
            <a:endParaRPr lang="en-US"/>
          </a:p>
        </p:txBody>
      </p:sp>
    </p:spTree>
    <p:extLst>
      <p:ext uri="{BB962C8B-B14F-4D97-AF65-F5344CB8AC3E}">
        <p14:creationId xmlns:p14="http://schemas.microsoft.com/office/powerpoint/2010/main" val="67100471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hyperlink" Target="https://evidence.nejm.org/doi/full/10.1056/EVIDoa2300272" TargetMode="External"/><Relationship Id="rId2" Type="http://schemas.openxmlformats.org/officeDocument/2006/relationships/hyperlink" Target="https://www.nhs.uk/better-health/quit-smoking/why-quit-smoking/understanding-the-true-impact-of-smoking/" TargetMode="External"/><Relationship Id="rId1" Type="http://schemas.openxmlformats.org/officeDocument/2006/relationships/slideLayout" Target="../slideLayouts/slideLayout25.xml"/><Relationship Id="rId6" Type="http://schemas.openxmlformats.org/officeDocument/2006/relationships/hyperlink" Target="https://www.hhs.gov/surgeongeneral/reports-and-publications/tobacco" TargetMode="External"/><Relationship Id="rId5" Type="http://schemas.openxmlformats.org/officeDocument/2006/relationships/hyperlink" Target="https://www.nhs.uk/smokefree/why-quit/smoking-health-problems" TargetMode="External"/><Relationship Id="rId4" Type="http://schemas.openxmlformats.org/officeDocument/2006/relationships/hyperlink" Target="https://www.nhs.uk/live-well/quit-smoking/passive-smoking-protect-your-family-and-friend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25A081-365D-DD19-33B2-68B6C9B7EBCD}"/>
              </a:ext>
            </a:extLst>
          </p:cNvPr>
          <p:cNvSpPr txBox="1"/>
          <p:nvPr/>
        </p:nvSpPr>
        <p:spPr>
          <a:xfrm>
            <a:off x="792079" y="2225842"/>
            <a:ext cx="5129015"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latin typeface="Ubuntu"/>
                <a:ea typeface="+mn-lt"/>
                <a:cs typeface="+mn-lt"/>
              </a:rPr>
              <a:t>How Tobacco and Nicotine Use Affects Your Physical Well-Being</a:t>
            </a:r>
            <a:endParaRPr lang="en-US" b="1">
              <a:solidFill>
                <a:schemeClr val="bg1"/>
              </a:solidFill>
              <a:latin typeface="Ubuntu"/>
            </a:endParaRPr>
          </a:p>
          <a:p>
            <a:endParaRPr lang="en-GB" sz="1600" b="1">
              <a:solidFill>
                <a:schemeClr val="bg1"/>
              </a:solidFill>
              <a:latin typeface="Ubuntu"/>
              <a:ea typeface="Calibri"/>
              <a:cs typeface="Calibri"/>
            </a:endParaRPr>
          </a:p>
        </p:txBody>
      </p:sp>
      <p:pic>
        <p:nvPicPr>
          <p:cNvPr id="3" name="Picture 2"/>
          <p:cNvPicPr>
            <a:picLocks noChangeAspect="1"/>
          </p:cNvPicPr>
          <p:nvPr/>
        </p:nvPicPr>
        <p:blipFill>
          <a:blip r:embed="rId2"/>
          <a:stretch>
            <a:fillRect/>
          </a:stretch>
        </p:blipFill>
        <p:spPr>
          <a:xfrm>
            <a:off x="6623852" y="1743062"/>
            <a:ext cx="4485674" cy="3377245"/>
          </a:xfrm>
          <a:prstGeom prst="rect">
            <a:avLst/>
          </a:prstGeom>
        </p:spPr>
      </p:pic>
    </p:spTree>
    <p:extLst>
      <p:ext uri="{BB962C8B-B14F-4D97-AF65-F5344CB8AC3E}">
        <p14:creationId xmlns:p14="http://schemas.microsoft.com/office/powerpoint/2010/main" val="1624363782"/>
      </p:ext>
    </p:extLst>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05B9BFE-62B3-3977-9435-59B551FFFFE4}"/>
              </a:ext>
            </a:extLst>
          </p:cNvPr>
          <p:cNvSpPr txBox="1"/>
          <p:nvPr/>
        </p:nvSpPr>
        <p:spPr>
          <a:xfrm>
            <a:off x="786205" y="1995057"/>
            <a:ext cx="6739192"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Ø"/>
            </a:pPr>
            <a:endParaRPr lang="en-US" b="1">
              <a:latin typeface="Ubuntu"/>
            </a:endParaRPr>
          </a:p>
          <a:p>
            <a:pPr marL="285750" indent="-285750">
              <a:buFont typeface="Wingdings"/>
              <a:buChar char="Ø"/>
            </a:pPr>
            <a:r>
              <a:rPr lang="en-US" b="1">
                <a:latin typeface="Ubuntu"/>
              </a:rPr>
              <a:t>The Short and Long-term Effects of Smoking </a:t>
            </a:r>
          </a:p>
          <a:p>
            <a:r>
              <a:rPr lang="en-US">
                <a:latin typeface="Ubuntu"/>
              </a:rPr>
              <a:t>How tobacco and nicotine physically affect the smoker</a:t>
            </a:r>
          </a:p>
          <a:p>
            <a:pPr marL="285750" indent="-285750">
              <a:buFont typeface="Wingdings"/>
              <a:buChar char="Ø"/>
            </a:pPr>
            <a:r>
              <a:rPr lang="en-US" b="1">
                <a:latin typeface="Ubuntu"/>
              </a:rPr>
              <a:t>The Effects on the Lungs and Breathing </a:t>
            </a:r>
          </a:p>
          <a:p>
            <a:r>
              <a:rPr lang="en-US">
                <a:latin typeface="Ubuntu"/>
              </a:rPr>
              <a:t>The physiological changes to a smoker's lungs </a:t>
            </a:r>
          </a:p>
          <a:p>
            <a:r>
              <a:rPr lang="en-US">
                <a:latin typeface="Ubuntu"/>
              </a:rPr>
              <a:t>The long-term exposure risks </a:t>
            </a:r>
          </a:p>
          <a:p>
            <a:pPr marL="285750" indent="-285750">
              <a:buFont typeface="Wingdings"/>
              <a:buChar char="Ø"/>
            </a:pPr>
            <a:r>
              <a:rPr lang="en-US" b="1">
                <a:solidFill>
                  <a:srgbClr val="000000"/>
                </a:solidFill>
                <a:latin typeface="Ubuntu"/>
              </a:rPr>
              <a:t>The Effects on the Heart and Circulation </a:t>
            </a:r>
          </a:p>
          <a:p>
            <a:r>
              <a:rPr lang="en-US">
                <a:solidFill>
                  <a:srgbClr val="000000"/>
                </a:solidFill>
                <a:latin typeface="Ubuntu"/>
              </a:rPr>
              <a:t>The impact of nicotine on the cardiovascular system</a:t>
            </a:r>
          </a:p>
          <a:p>
            <a:r>
              <a:rPr lang="en-US">
                <a:solidFill>
                  <a:srgbClr val="000000"/>
                </a:solidFill>
                <a:latin typeface="Ubuntu"/>
              </a:rPr>
              <a:t>The risks over time </a:t>
            </a:r>
          </a:p>
          <a:p>
            <a:pPr marL="285750" indent="-285750">
              <a:buFont typeface="Wingdings"/>
              <a:buChar char="Ø"/>
            </a:pPr>
            <a:r>
              <a:rPr lang="en-US" b="1">
                <a:solidFill>
                  <a:srgbClr val="000000"/>
                </a:solidFill>
                <a:latin typeface="Ubuntu"/>
              </a:rPr>
              <a:t>The Effects on the Brain and Body Systems</a:t>
            </a:r>
            <a:r>
              <a:rPr lang="en-US">
                <a:solidFill>
                  <a:srgbClr val="000000"/>
                </a:solidFill>
                <a:latin typeface="Ubuntu"/>
              </a:rPr>
              <a:t> </a:t>
            </a:r>
          </a:p>
          <a:p>
            <a:r>
              <a:rPr lang="en-US">
                <a:solidFill>
                  <a:srgbClr val="000000"/>
                </a:solidFill>
                <a:latin typeface="Ubuntu"/>
              </a:rPr>
              <a:t>How nicotine affects the brain </a:t>
            </a:r>
          </a:p>
          <a:p>
            <a:r>
              <a:rPr lang="en-US">
                <a:solidFill>
                  <a:srgbClr val="000000"/>
                </a:solidFill>
                <a:latin typeface="Ubuntu"/>
              </a:rPr>
              <a:t>How tobacco weakens the immune system </a:t>
            </a:r>
          </a:p>
          <a:p>
            <a:pPr marL="285750" indent="-285750">
              <a:buFont typeface="Wingdings"/>
              <a:buChar char="Ø"/>
            </a:pPr>
            <a:r>
              <a:rPr lang="en-US" b="1">
                <a:solidFill>
                  <a:srgbClr val="000000"/>
                </a:solidFill>
                <a:latin typeface="Ubuntu"/>
              </a:rPr>
              <a:t>Second and Third-hand Exposure to Smoking Tobacco </a:t>
            </a:r>
          </a:p>
          <a:p>
            <a:endParaRPr lang="en-US">
              <a:solidFill>
                <a:srgbClr val="000000"/>
              </a:solidFill>
              <a:latin typeface="Ubuntu"/>
            </a:endParaRPr>
          </a:p>
        </p:txBody>
      </p:sp>
      <p:sp>
        <p:nvSpPr>
          <p:cNvPr id="12" name="TextBox 11">
            <a:extLst>
              <a:ext uri="{FF2B5EF4-FFF2-40B4-BE49-F238E27FC236}">
                <a16:creationId xmlns:a16="http://schemas.microsoft.com/office/drawing/2014/main" id="{CFDC5076-1137-C1CE-A590-AB01525C9BA4}"/>
              </a:ext>
            </a:extLst>
          </p:cNvPr>
          <p:cNvSpPr txBox="1"/>
          <p:nvPr/>
        </p:nvSpPr>
        <p:spPr>
          <a:xfrm>
            <a:off x="786205" y="1633236"/>
            <a:ext cx="4905654" cy="461665"/>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4472C4"/>
                </a:solidFill>
                <a:latin typeface="Ubuntu"/>
                <a:ea typeface="Calibri"/>
                <a:cs typeface="Calibri"/>
              </a:rPr>
              <a:t>In</a:t>
            </a:r>
            <a:r>
              <a:rPr lang="en-US" sz="2400" b="1">
                <a:solidFill>
                  <a:srgbClr val="4472C4"/>
                </a:solidFill>
                <a:latin typeface="Ubuntu"/>
                <a:ea typeface="+mn-lt"/>
                <a:cs typeface="+mn-lt"/>
              </a:rPr>
              <a:t> this slide set we’ll explore: </a:t>
            </a:r>
            <a:endParaRPr lang="en-US" sz="2400" b="1">
              <a:solidFill>
                <a:srgbClr val="4472C4"/>
              </a:solidFill>
              <a:latin typeface="Ubuntu"/>
            </a:endParaRPr>
          </a:p>
        </p:txBody>
      </p:sp>
    </p:spTree>
    <p:extLst>
      <p:ext uri="{BB962C8B-B14F-4D97-AF65-F5344CB8AC3E}">
        <p14:creationId xmlns:p14="http://schemas.microsoft.com/office/powerpoint/2010/main" val="3990787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53EFA4EF-0D9C-63F6-F3E3-E33B427A1960}"/>
              </a:ext>
            </a:extLst>
          </p:cNvPr>
          <p:cNvSpPr txBox="1">
            <a:spLocks/>
          </p:cNvSpPr>
          <p:nvPr/>
        </p:nvSpPr>
        <p:spPr>
          <a:xfrm>
            <a:off x="507707" y="1031150"/>
            <a:ext cx="8306694" cy="82017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a:latin typeface="Ubuntu"/>
              </a:rPr>
              <a:t>Physical Effects of Nicotine and Tobacco Overview </a:t>
            </a:r>
            <a:endParaRPr lang="en-US" b="1"/>
          </a:p>
        </p:txBody>
      </p:sp>
      <p:sp>
        <p:nvSpPr>
          <p:cNvPr id="9" name="Rectangle 8"/>
          <p:cNvSpPr/>
          <p:nvPr/>
        </p:nvSpPr>
        <p:spPr>
          <a:xfrm>
            <a:off x="154986" y="1442178"/>
            <a:ext cx="3775292" cy="331501"/>
          </a:xfrm>
          <a:prstGeom prst="rect">
            <a:avLst/>
          </a:prstGeom>
        </p:spPr>
        <p:txBody>
          <a:bodyPr wrap="square" lIns="91440" tIns="45720" rIns="91440" bIns="45720" anchor="t">
            <a:spAutoFit/>
          </a:bodyPr>
          <a:lstStyle/>
          <a:p>
            <a:pPr>
              <a:lnSpc>
                <a:spcPct val="107000"/>
              </a:lnSpc>
              <a:spcAft>
                <a:spcPts val="800"/>
              </a:spcAft>
            </a:pPr>
            <a:endParaRPr lang="en-GB" sz="1600" b="1" u="sng">
              <a:effectLst/>
              <a:latin typeface="Ubuntu" panose="020B0504030602030204"/>
              <a:ea typeface="Calibri"/>
              <a:cs typeface="Times New Roman"/>
            </a:endParaRPr>
          </a:p>
        </p:txBody>
      </p:sp>
      <p:sp>
        <p:nvSpPr>
          <p:cNvPr id="10" name="Rectangle 9"/>
          <p:cNvSpPr/>
          <p:nvPr/>
        </p:nvSpPr>
        <p:spPr>
          <a:xfrm>
            <a:off x="4108526" y="1930974"/>
            <a:ext cx="8161536" cy="331501"/>
          </a:xfrm>
          <a:prstGeom prst="rect">
            <a:avLst/>
          </a:prstGeom>
        </p:spPr>
        <p:txBody>
          <a:bodyPr wrap="square" lIns="91440" tIns="45720" rIns="91440" bIns="45720" anchor="t">
            <a:spAutoFit/>
          </a:bodyPr>
          <a:lstStyle/>
          <a:p>
            <a:pPr>
              <a:lnSpc>
                <a:spcPct val="107000"/>
              </a:lnSpc>
              <a:spcAft>
                <a:spcPts val="800"/>
              </a:spcAft>
            </a:pPr>
            <a:endParaRPr lang="en-GB" sz="1600" b="1" u="sng">
              <a:effectLst/>
              <a:latin typeface="Ubuntu" panose="020B0504030602030204"/>
              <a:ea typeface="Calibri"/>
              <a:cs typeface="Times New Roman"/>
            </a:endParaRPr>
          </a:p>
        </p:txBody>
      </p:sp>
      <p:sp>
        <p:nvSpPr>
          <p:cNvPr id="11" name="Rectangle 10"/>
          <p:cNvSpPr/>
          <p:nvPr/>
        </p:nvSpPr>
        <p:spPr>
          <a:xfrm>
            <a:off x="4194290" y="4563109"/>
            <a:ext cx="7720987" cy="331501"/>
          </a:xfrm>
          <a:prstGeom prst="rect">
            <a:avLst/>
          </a:prstGeom>
        </p:spPr>
        <p:txBody>
          <a:bodyPr wrap="square" lIns="91440" tIns="45720" rIns="91440" bIns="45720" anchor="t">
            <a:spAutoFit/>
          </a:bodyPr>
          <a:lstStyle/>
          <a:p>
            <a:pPr>
              <a:lnSpc>
                <a:spcPct val="107000"/>
              </a:lnSpc>
              <a:spcAft>
                <a:spcPts val="800"/>
              </a:spcAft>
            </a:pPr>
            <a:endParaRPr lang="en-GB" sz="1600" b="1" u="sng">
              <a:effectLst/>
              <a:latin typeface="Ubuntu" panose="020B0504030602030204"/>
              <a:ea typeface="Calibri"/>
              <a:cs typeface="Times New Roman"/>
            </a:endParaRPr>
          </a:p>
        </p:txBody>
      </p:sp>
      <p:sp>
        <p:nvSpPr>
          <p:cNvPr id="2" name="TextBox 1">
            <a:extLst>
              <a:ext uri="{FF2B5EF4-FFF2-40B4-BE49-F238E27FC236}">
                <a16:creationId xmlns:a16="http://schemas.microsoft.com/office/drawing/2014/main" id="{644E02DF-9425-40D8-F072-51791AC5021A}"/>
              </a:ext>
            </a:extLst>
          </p:cNvPr>
          <p:cNvSpPr txBox="1"/>
          <p:nvPr/>
        </p:nvSpPr>
        <p:spPr>
          <a:xfrm>
            <a:off x="504940" y="2091109"/>
            <a:ext cx="6334124"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Ubuntu"/>
              </a:rPr>
              <a:t>Tobacco and nicotine affect nearly every part of the body, not just the lungs.</a:t>
            </a:r>
          </a:p>
          <a:p>
            <a:br>
              <a:rPr lang="en-US" sz="2000">
                <a:latin typeface="Ubuntu"/>
              </a:rPr>
            </a:br>
            <a:r>
              <a:rPr lang="en-US" sz="2000">
                <a:latin typeface="Ubuntu"/>
              </a:rPr>
              <a:t>While nicotine drives addiction, the chemicals in tobacco smoke cause long-term damage to organs, blood vessels and the immune system.</a:t>
            </a:r>
          </a:p>
          <a:p>
            <a:br>
              <a:rPr lang="en-US" sz="2000">
                <a:latin typeface="Ubuntu"/>
              </a:rPr>
            </a:br>
            <a:r>
              <a:rPr lang="en-US" sz="2000">
                <a:latin typeface="Ubuntu"/>
              </a:rPr>
              <a:t>Even smokeless or “safer” products still carry physical risks.</a:t>
            </a:r>
            <a:br>
              <a:rPr lang="en-US" sz="2000">
                <a:latin typeface="Ubuntu"/>
              </a:rPr>
            </a:br>
            <a:endParaRPr lang="en-US" sz="2000">
              <a:latin typeface="Ubuntu"/>
            </a:endParaRPr>
          </a:p>
          <a:p>
            <a:r>
              <a:rPr lang="en-US" sz="2000">
                <a:latin typeface="Ubuntu"/>
              </a:rPr>
              <a:t>Understanding these effects helps young people see how tobacco use impacts the body both now and in the future.</a:t>
            </a:r>
            <a:endParaRPr lang="en-US" sz="2000">
              <a:latin typeface="Ubuntu"/>
              <a:ea typeface="Calibri"/>
              <a:cs typeface="Calibri"/>
            </a:endParaRPr>
          </a:p>
          <a:p>
            <a:pPr algn="ctr"/>
            <a:endParaRPr lang="en-US"/>
          </a:p>
        </p:txBody>
      </p:sp>
      <p:pic>
        <p:nvPicPr>
          <p:cNvPr id="3" name="Picture 2" descr="90+ Smoking Withdrawal Symptoms Stock Illustrations, Royalty-Free Vector  Graphics &amp; Clip Art - iStock">
            <a:extLst>
              <a:ext uri="{FF2B5EF4-FFF2-40B4-BE49-F238E27FC236}">
                <a16:creationId xmlns:a16="http://schemas.microsoft.com/office/drawing/2014/main" id="{1E58178F-B892-83CB-BF87-4233E1247890}"/>
              </a:ext>
            </a:extLst>
          </p:cNvPr>
          <p:cNvPicPr>
            <a:picLocks noChangeAspect="1"/>
          </p:cNvPicPr>
          <p:nvPr/>
        </p:nvPicPr>
        <p:blipFill>
          <a:blip r:embed="rId2"/>
          <a:stretch>
            <a:fillRect/>
          </a:stretch>
        </p:blipFill>
        <p:spPr>
          <a:xfrm>
            <a:off x="7386121" y="1441603"/>
            <a:ext cx="4296120" cy="4296120"/>
          </a:xfrm>
          <a:prstGeom prst="rect">
            <a:avLst/>
          </a:prstGeom>
        </p:spPr>
      </p:pic>
    </p:spTree>
    <p:extLst>
      <p:ext uri="{BB962C8B-B14F-4D97-AF65-F5344CB8AC3E}">
        <p14:creationId xmlns:p14="http://schemas.microsoft.com/office/powerpoint/2010/main" val="159422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3CC9687-4FE2-1BF8-2173-28D997B34810}"/>
              </a:ext>
            </a:extLst>
          </p:cNvPr>
          <p:cNvSpPr>
            <a:spLocks noGrp="1"/>
          </p:cNvSpPr>
          <p:nvPr/>
        </p:nvSpPr>
        <p:spPr>
          <a:xfrm>
            <a:off x="314277" y="945965"/>
            <a:ext cx="7924201" cy="669925"/>
          </a:xfrm>
          <a:prstGeom prst="rect">
            <a:avLst/>
          </a:prstGeom>
        </p:spPr>
        <p:txBody>
          <a:bodyPr vert="horz" lIns="91440" tIns="45720" rIns="91440" bIns="45720" rtlCol="0" anchor="b">
            <a:normAutofit fontScale="85000" lnSpcReduction="1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atin typeface="Ubuntu"/>
              </a:rPr>
              <a:t>The Short and Long-Term Health Outcomes </a:t>
            </a:r>
            <a:endParaRPr lang="en-US"/>
          </a:p>
        </p:txBody>
      </p:sp>
      <p:graphicFrame>
        <p:nvGraphicFramePr>
          <p:cNvPr id="6" name="Table 5"/>
          <p:cNvGraphicFramePr>
            <a:graphicFrameLocks noGrp="1"/>
          </p:cNvGraphicFramePr>
          <p:nvPr>
            <p:extLst>
              <p:ext uri="{D42A27DB-BD31-4B8C-83A1-F6EECF244321}">
                <p14:modId xmlns:p14="http://schemas.microsoft.com/office/powerpoint/2010/main" val="568520274"/>
              </p:ext>
            </p:extLst>
          </p:nvPr>
        </p:nvGraphicFramePr>
        <p:xfrm>
          <a:off x="384994" y="1615890"/>
          <a:ext cx="10844332" cy="4541811"/>
        </p:xfrm>
        <a:graphic>
          <a:graphicData uri="http://schemas.openxmlformats.org/drawingml/2006/table">
            <a:tbl>
              <a:tblPr firstRow="1" bandRow="1">
                <a:tableStyleId>{5C22544A-7EE6-4342-B048-85BDC9FD1C3A}</a:tableStyleId>
              </a:tblPr>
              <a:tblGrid>
                <a:gridCol w="3254411">
                  <a:extLst>
                    <a:ext uri="{9D8B030D-6E8A-4147-A177-3AD203B41FA5}">
                      <a16:colId xmlns:a16="http://schemas.microsoft.com/office/drawing/2014/main" val="2445903299"/>
                    </a:ext>
                  </a:extLst>
                </a:gridCol>
                <a:gridCol w="7589921">
                  <a:extLst>
                    <a:ext uri="{9D8B030D-6E8A-4147-A177-3AD203B41FA5}">
                      <a16:colId xmlns:a16="http://schemas.microsoft.com/office/drawing/2014/main" val="1677791034"/>
                    </a:ext>
                  </a:extLst>
                </a:gridCol>
              </a:tblGrid>
              <a:tr h="443765">
                <a:tc>
                  <a:txBody>
                    <a:bodyPr/>
                    <a:lstStyle/>
                    <a:p>
                      <a:r>
                        <a:rPr lang="en-GB" dirty="0">
                          <a:latin typeface="Ubuntu"/>
                        </a:rPr>
                        <a:t>Time frame </a:t>
                      </a:r>
                    </a:p>
                  </a:txBody>
                  <a:tcPr/>
                </a:tc>
                <a:tc>
                  <a:txBody>
                    <a:bodyPr/>
                    <a:lstStyle/>
                    <a:p>
                      <a:r>
                        <a:rPr lang="en-GB" dirty="0">
                          <a:latin typeface="Ubuntu"/>
                        </a:rPr>
                        <a:t>Health</a:t>
                      </a:r>
                      <a:r>
                        <a:rPr lang="en-GB" baseline="0" dirty="0">
                          <a:latin typeface="Ubuntu"/>
                        </a:rPr>
                        <a:t> Impacts </a:t>
                      </a:r>
                      <a:endParaRPr lang="en-GB" dirty="0">
                        <a:latin typeface="Ubuntu"/>
                      </a:endParaRPr>
                    </a:p>
                  </a:txBody>
                  <a:tcPr/>
                </a:tc>
                <a:extLst>
                  <a:ext uri="{0D108BD9-81ED-4DB2-BD59-A6C34878D82A}">
                    <a16:rowId xmlns:a16="http://schemas.microsoft.com/office/drawing/2014/main" val="3167418653"/>
                  </a:ext>
                </a:extLst>
              </a:tr>
              <a:tr h="2159659">
                <a:tc>
                  <a:txBody>
                    <a:bodyPr/>
                    <a:lstStyle/>
                    <a:p>
                      <a:r>
                        <a:rPr lang="en-GB" dirty="0">
                          <a:latin typeface="Ubuntu"/>
                        </a:rPr>
                        <a:t>Short-</a:t>
                      </a:r>
                      <a:r>
                        <a:rPr lang="en-GB" baseline="0" dirty="0">
                          <a:latin typeface="Ubuntu"/>
                        </a:rPr>
                        <a:t> Term </a:t>
                      </a:r>
                      <a:endParaRPr lang="en-GB" dirty="0">
                        <a:latin typeface="Ubuntu"/>
                      </a:endParaRPr>
                    </a:p>
                  </a:txBody>
                  <a:tcPr/>
                </a:tc>
                <a:tc>
                  <a:txBody>
                    <a:bodyPr/>
                    <a:lstStyle/>
                    <a:p>
                      <a:pPr marL="285750" indent="-285750">
                        <a:buFont typeface="Wingdings" panose="05000000000000000000" pitchFamily="2" charset="2"/>
                        <a:buChar char="Ø"/>
                      </a:pPr>
                      <a:r>
                        <a:rPr lang="en-GB" dirty="0">
                          <a:latin typeface="Ubuntu"/>
                        </a:rPr>
                        <a:t>Increased alertness and mild euphoria due to dopamine release</a:t>
                      </a:r>
                    </a:p>
                    <a:p>
                      <a:pPr marL="285750" indent="-285750">
                        <a:buFont typeface="Wingdings" panose="05000000000000000000" pitchFamily="2" charset="2"/>
                        <a:buChar char="Ø"/>
                      </a:pPr>
                      <a:r>
                        <a:rPr lang="en-GB" dirty="0">
                          <a:latin typeface="Ubuntu"/>
                        </a:rPr>
                        <a:t>Elevated heart rate and blood pressure</a:t>
                      </a:r>
                    </a:p>
                    <a:p>
                      <a:pPr marL="285750" indent="-285750">
                        <a:buFont typeface="Wingdings" panose="05000000000000000000" pitchFamily="2" charset="2"/>
                        <a:buChar char="Ø"/>
                      </a:pPr>
                      <a:r>
                        <a:rPr lang="en-GB" dirty="0">
                          <a:latin typeface="Ubuntu"/>
                        </a:rPr>
                        <a:t>Reduced taste and smell sensitivity</a:t>
                      </a:r>
                    </a:p>
                    <a:p>
                      <a:pPr marL="285750" indent="-285750">
                        <a:buFont typeface="Wingdings" panose="05000000000000000000" pitchFamily="2" charset="2"/>
                        <a:buChar char="Ø"/>
                      </a:pPr>
                      <a:r>
                        <a:rPr lang="en-GB" dirty="0">
                          <a:latin typeface="Ubuntu"/>
                        </a:rPr>
                        <a:t>Irritation of throat, eyes and airways</a:t>
                      </a:r>
                    </a:p>
                    <a:p>
                      <a:pPr marL="285750" indent="-285750">
                        <a:buFont typeface="Wingdings" panose="05000000000000000000" pitchFamily="2" charset="2"/>
                        <a:buChar char="Ø"/>
                      </a:pPr>
                      <a:r>
                        <a:rPr lang="en-GB" sz="1800" b="0" i="0" u="none" strike="noStrike" noProof="0" dirty="0">
                          <a:solidFill>
                            <a:srgbClr val="000000"/>
                          </a:solidFill>
                          <a:latin typeface="Ubuntu"/>
                        </a:rPr>
                        <a:t>More frequent colds and chest infections</a:t>
                      </a:r>
                    </a:p>
                    <a:p>
                      <a:pPr marL="285750" lvl="0" indent="-285750">
                        <a:buFont typeface="Wingdings" panose="05000000000000000000" pitchFamily="2" charset="2"/>
                        <a:buChar char="Ø"/>
                      </a:pPr>
                      <a:r>
                        <a:rPr lang="en-GB" dirty="0">
                          <a:latin typeface="Ubuntu"/>
                        </a:rPr>
                        <a:t>Temporary stress relief - often followed by rebound anxiety when nicotine wears off</a:t>
                      </a:r>
                      <a:endParaRPr lang="en-GB" dirty="0"/>
                    </a:p>
                    <a:p>
                      <a:pPr marL="285750" lvl="0" indent="-285750">
                        <a:buFont typeface="Wingdings" panose="05000000000000000000" pitchFamily="2" charset="2"/>
                        <a:buChar char="Ø"/>
                      </a:pPr>
                      <a:endParaRPr lang="en-GB">
                        <a:latin typeface="Ubuntu"/>
                      </a:endParaRPr>
                    </a:p>
                  </a:txBody>
                  <a:tcPr/>
                </a:tc>
                <a:extLst>
                  <a:ext uri="{0D108BD9-81ED-4DB2-BD59-A6C34878D82A}">
                    <a16:rowId xmlns:a16="http://schemas.microsoft.com/office/drawing/2014/main" val="1842378478"/>
                  </a:ext>
                </a:extLst>
              </a:tr>
              <a:tr h="1812046">
                <a:tc>
                  <a:txBody>
                    <a:bodyPr/>
                    <a:lstStyle/>
                    <a:p>
                      <a:r>
                        <a:rPr lang="en-GB" dirty="0">
                          <a:latin typeface="Ubuntu"/>
                        </a:rPr>
                        <a:t>Long</a:t>
                      </a:r>
                      <a:r>
                        <a:rPr lang="en-GB" baseline="0" dirty="0">
                          <a:latin typeface="Ubuntu"/>
                        </a:rPr>
                        <a:t>- Term </a:t>
                      </a:r>
                      <a:endParaRPr lang="en-GB" dirty="0">
                        <a:latin typeface="Ubuntu"/>
                      </a:endParaRPr>
                    </a:p>
                  </a:txBody>
                  <a:tcPr/>
                </a:tc>
                <a:tc>
                  <a:txBody>
                    <a:bodyPr/>
                    <a:lstStyle/>
                    <a:p>
                      <a:pPr marL="285750" indent="-285750">
                        <a:buFont typeface="Wingdings" panose="05000000000000000000" pitchFamily="2" charset="2"/>
                        <a:buChar char="Ø"/>
                      </a:pPr>
                      <a:r>
                        <a:rPr lang="en-GB" dirty="0">
                          <a:latin typeface="Ubuntu"/>
                        </a:rPr>
                        <a:t>Chronic diseases (lung cancer, COPD, heart disease)</a:t>
                      </a:r>
                    </a:p>
                    <a:p>
                      <a:pPr marL="285750" indent="-285750">
                        <a:buClr>
                          <a:srgbClr val="000000"/>
                        </a:buClr>
                        <a:buFont typeface="Wingdings,Sans-Serif" panose="05000000000000000000" pitchFamily="2" charset="2"/>
                        <a:buChar char="Ø"/>
                      </a:pPr>
                      <a:r>
                        <a:rPr lang="en-GB" sz="1800" b="0" i="0" u="none" strike="noStrike" noProof="0" dirty="0">
                          <a:solidFill>
                            <a:srgbClr val="000000"/>
                          </a:solidFill>
                          <a:latin typeface="Ubuntu"/>
                        </a:rPr>
                        <a:t>Weakened immune system and repeated infections</a:t>
                      </a:r>
                      <a:endParaRPr lang="en-US" sz="1800" b="0" i="0" u="none" strike="noStrike" noProof="0" dirty="0">
                        <a:solidFill>
                          <a:srgbClr val="000000"/>
                        </a:solidFill>
                        <a:latin typeface="Ubuntu"/>
                      </a:endParaRPr>
                    </a:p>
                    <a:p>
                      <a:pPr marL="285750" indent="-285750">
                        <a:buFont typeface="Wingdings" panose="05000000000000000000" pitchFamily="2" charset="2"/>
                        <a:buChar char="Ø"/>
                      </a:pPr>
                      <a:r>
                        <a:rPr lang="en-GB" dirty="0">
                          <a:latin typeface="Ubuntu"/>
                        </a:rPr>
                        <a:t>Premature aging of skin and tissues</a:t>
                      </a:r>
                    </a:p>
                    <a:p>
                      <a:pPr marL="285750" indent="-285750">
                        <a:buFont typeface="Wingdings" panose="05000000000000000000" pitchFamily="2" charset="2"/>
                        <a:buChar char="Ø"/>
                      </a:pPr>
                      <a:r>
                        <a:rPr lang="en-GB" dirty="0">
                          <a:latin typeface="Ubuntu"/>
                        </a:rPr>
                        <a:t>Fertility issues and complications in pregnancy</a:t>
                      </a:r>
                    </a:p>
                    <a:p>
                      <a:pPr marL="285750" indent="-285750">
                        <a:buFont typeface="Wingdings" panose="05000000000000000000" pitchFamily="2" charset="2"/>
                        <a:buChar char="Ø"/>
                      </a:pPr>
                      <a:r>
                        <a:rPr lang="en-GB" dirty="0">
                          <a:latin typeface="Ubuntu"/>
                        </a:rPr>
                        <a:t>Persistent fatigue and reduced physical performance</a:t>
                      </a:r>
                    </a:p>
                  </a:txBody>
                  <a:tcPr/>
                </a:tc>
                <a:extLst>
                  <a:ext uri="{0D108BD9-81ED-4DB2-BD59-A6C34878D82A}">
                    <a16:rowId xmlns:a16="http://schemas.microsoft.com/office/drawing/2014/main" val="2021515411"/>
                  </a:ext>
                </a:extLst>
              </a:tr>
            </a:tbl>
          </a:graphicData>
        </a:graphic>
      </p:graphicFrame>
    </p:spTree>
    <p:extLst>
      <p:ext uri="{BB962C8B-B14F-4D97-AF65-F5344CB8AC3E}">
        <p14:creationId xmlns:p14="http://schemas.microsoft.com/office/powerpoint/2010/main" val="3069418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85297" y="2582394"/>
            <a:ext cx="11194687" cy="646331"/>
          </a:xfrm>
          <a:prstGeom prst="rect">
            <a:avLst/>
          </a:prstGeom>
        </p:spPr>
        <p:txBody>
          <a:bodyPr wrap="square" lIns="91440" tIns="45720" rIns="91440" bIns="45720" anchor="t">
            <a:spAutoFit/>
          </a:bodyPr>
          <a:lstStyle/>
          <a:p>
            <a:endParaRPr lang="en-GB">
              <a:latin typeface="Ubuntu" panose="020B0504030602030204"/>
            </a:endParaRPr>
          </a:p>
          <a:p>
            <a:endParaRPr lang="en-GB">
              <a:ea typeface="Calibri"/>
              <a:cs typeface="Calibri"/>
            </a:endParaRPr>
          </a:p>
        </p:txBody>
      </p:sp>
      <p:sp>
        <p:nvSpPr>
          <p:cNvPr id="2" name="TextBox 1">
            <a:extLst>
              <a:ext uri="{FF2B5EF4-FFF2-40B4-BE49-F238E27FC236}">
                <a16:creationId xmlns:a16="http://schemas.microsoft.com/office/drawing/2014/main" id="{194FA8CE-24F9-D386-779B-EF1DFB077BAE}"/>
              </a:ext>
            </a:extLst>
          </p:cNvPr>
          <p:cNvSpPr txBox="1"/>
          <p:nvPr/>
        </p:nvSpPr>
        <p:spPr>
          <a:xfrm>
            <a:off x="284602" y="1491867"/>
            <a:ext cx="729867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baseline="0">
                <a:latin typeface="Ubuntu"/>
                <a:ea typeface="Segoe UI"/>
                <a:cs typeface="Segoe UI"/>
              </a:rPr>
              <a:t> </a:t>
            </a:r>
            <a:endParaRPr lang="en-US"/>
          </a:p>
          <a:p>
            <a:pPr algn="ctr"/>
            <a:endParaRPr lang="en-US"/>
          </a:p>
        </p:txBody>
      </p:sp>
      <p:sp>
        <p:nvSpPr>
          <p:cNvPr id="3" name="TextBox 2">
            <a:extLst>
              <a:ext uri="{FF2B5EF4-FFF2-40B4-BE49-F238E27FC236}">
                <a16:creationId xmlns:a16="http://schemas.microsoft.com/office/drawing/2014/main" id="{0B0771BB-05D5-D81E-5142-322962D0F06A}"/>
              </a:ext>
            </a:extLst>
          </p:cNvPr>
          <p:cNvSpPr txBox="1"/>
          <p:nvPr/>
        </p:nvSpPr>
        <p:spPr>
          <a:xfrm>
            <a:off x="525465" y="1512594"/>
            <a:ext cx="68293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Ubuntu"/>
                <a:ea typeface="+mn-lt"/>
                <a:cs typeface="+mn-lt"/>
              </a:rPr>
              <a:t>Smoking can affect fertility in both men and women, making it harder to conceive.</a:t>
            </a:r>
            <a:endParaRPr lang="en-US">
              <a:latin typeface="Ubuntu"/>
              <a:ea typeface="Calibri"/>
              <a:cs typeface="Calibri"/>
            </a:endParaRPr>
          </a:p>
        </p:txBody>
      </p:sp>
      <p:sp>
        <p:nvSpPr>
          <p:cNvPr id="10" name="TextBox 9">
            <a:extLst>
              <a:ext uri="{FF2B5EF4-FFF2-40B4-BE49-F238E27FC236}">
                <a16:creationId xmlns:a16="http://schemas.microsoft.com/office/drawing/2014/main" id="{C2837991-2DDC-9D64-2617-17514CB19B58}"/>
              </a:ext>
            </a:extLst>
          </p:cNvPr>
          <p:cNvSpPr txBox="1"/>
          <p:nvPr/>
        </p:nvSpPr>
        <p:spPr>
          <a:xfrm>
            <a:off x="539282" y="913708"/>
            <a:ext cx="704161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1"/>
                </a:solidFill>
                <a:latin typeface="Ubuntu"/>
              </a:rPr>
              <a:t>Smoking and Fertility (Men and Women)</a:t>
            </a:r>
          </a:p>
        </p:txBody>
      </p:sp>
      <p:sp>
        <p:nvSpPr>
          <p:cNvPr id="4" name="TextBox 3">
            <a:extLst>
              <a:ext uri="{FF2B5EF4-FFF2-40B4-BE49-F238E27FC236}">
                <a16:creationId xmlns:a16="http://schemas.microsoft.com/office/drawing/2014/main" id="{1C5586FA-E30C-116C-EB35-A0CAC435E681}"/>
              </a:ext>
            </a:extLst>
          </p:cNvPr>
          <p:cNvSpPr txBox="1"/>
          <p:nvPr/>
        </p:nvSpPr>
        <p:spPr>
          <a:xfrm>
            <a:off x="535781" y="2583656"/>
            <a:ext cx="5322094"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Ubuntu"/>
              </a:rPr>
              <a:t>In women:</a:t>
            </a:r>
          </a:p>
          <a:p>
            <a:pPr marL="228600" indent="-228600">
              <a:buFont typeface=""/>
              <a:buChar char="•"/>
            </a:pPr>
            <a:r>
              <a:rPr lang="en-US">
                <a:latin typeface="Ubuntu"/>
              </a:rPr>
              <a:t>Smoking can damage the ovaries and reduce the number and quality of eggs.</a:t>
            </a:r>
          </a:p>
          <a:p>
            <a:pPr marL="228600" indent="-228600">
              <a:buFont typeface=""/>
              <a:buChar char="•"/>
            </a:pPr>
            <a:r>
              <a:rPr lang="en-US">
                <a:latin typeface="Ubuntu"/>
              </a:rPr>
              <a:t>It can disrupt hormone levels and menstrual cycles.</a:t>
            </a:r>
          </a:p>
          <a:p>
            <a:pPr marL="228600" indent="-228600">
              <a:buFont typeface=""/>
              <a:buChar char="•"/>
            </a:pPr>
            <a:r>
              <a:rPr lang="en-US">
                <a:latin typeface="Ubuntu"/>
              </a:rPr>
              <a:t>Women who smoke may take longer to become pregnant and have a higher risk of infertility.</a:t>
            </a:r>
          </a:p>
          <a:p>
            <a:pPr marL="228600" indent="-228600">
              <a:buFont typeface=""/>
              <a:buChar char="•"/>
            </a:pPr>
            <a:r>
              <a:rPr lang="en-US">
                <a:latin typeface="Ubuntu"/>
              </a:rPr>
              <a:t>Smoking is also linked to an increased risk of ectopic pregnancy (pregnancy outside the womb).</a:t>
            </a:r>
          </a:p>
          <a:p>
            <a:pPr algn="ctr"/>
            <a:endParaRPr lang="en-US"/>
          </a:p>
        </p:txBody>
      </p:sp>
      <p:sp>
        <p:nvSpPr>
          <p:cNvPr id="8" name="TextBox 7">
            <a:extLst>
              <a:ext uri="{FF2B5EF4-FFF2-40B4-BE49-F238E27FC236}">
                <a16:creationId xmlns:a16="http://schemas.microsoft.com/office/drawing/2014/main" id="{53FE60AF-209E-4C1D-4D34-442F0554189E}"/>
              </a:ext>
            </a:extLst>
          </p:cNvPr>
          <p:cNvSpPr txBox="1"/>
          <p:nvPr/>
        </p:nvSpPr>
        <p:spPr>
          <a:xfrm>
            <a:off x="6095999" y="2583656"/>
            <a:ext cx="5667376"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Ubuntu"/>
              </a:rPr>
              <a:t>In men:</a:t>
            </a:r>
          </a:p>
          <a:p>
            <a:pPr marL="228600" indent="-228600">
              <a:buFont typeface=""/>
              <a:buChar char="•"/>
            </a:pPr>
            <a:r>
              <a:rPr lang="en-US" dirty="0">
                <a:latin typeface="Ubuntu"/>
              </a:rPr>
              <a:t>Smoking can reduce sperm count and sperm quality.</a:t>
            </a:r>
          </a:p>
          <a:p>
            <a:pPr marL="228600" indent="-228600">
              <a:buFont typeface=""/>
              <a:buChar char="•"/>
            </a:pPr>
            <a:r>
              <a:rPr lang="en-US" dirty="0">
                <a:latin typeface="Ubuntu"/>
              </a:rPr>
              <a:t>It can affect sperm movement (the ability of sperm to swim effectively, move and navigate the female reproductive tract to fertilise an egg), making fertilisation more difficult.</a:t>
            </a:r>
          </a:p>
          <a:p>
            <a:pPr marL="228600" indent="-228600">
              <a:buFont typeface=""/>
              <a:buChar char="•"/>
            </a:pPr>
            <a:r>
              <a:rPr lang="en-US" dirty="0">
                <a:latin typeface="Ubuntu"/>
              </a:rPr>
              <a:t>Smoking may damage sperm DNA, which can affect embryo development.</a:t>
            </a:r>
          </a:p>
          <a:p>
            <a:endParaRPr lang="en-US">
              <a:latin typeface="Ubuntu"/>
            </a:endParaRPr>
          </a:p>
          <a:p>
            <a:pPr algn="ctr"/>
            <a:endParaRPr lang="en-US"/>
          </a:p>
        </p:txBody>
      </p:sp>
      <p:pic>
        <p:nvPicPr>
          <p:cNvPr id="11" name="Picture 10" descr="Effect of smoking on fertility ...">
            <a:extLst>
              <a:ext uri="{FF2B5EF4-FFF2-40B4-BE49-F238E27FC236}">
                <a16:creationId xmlns:a16="http://schemas.microsoft.com/office/drawing/2014/main" id="{634B4665-9126-93F6-9AF1-CD6D1AA58DAC}"/>
              </a:ext>
            </a:extLst>
          </p:cNvPr>
          <p:cNvPicPr>
            <a:picLocks noChangeAspect="1"/>
          </p:cNvPicPr>
          <p:nvPr/>
        </p:nvPicPr>
        <p:blipFill>
          <a:blip r:embed="rId2"/>
          <a:stretch>
            <a:fillRect/>
          </a:stretch>
        </p:blipFill>
        <p:spPr>
          <a:xfrm>
            <a:off x="8193881" y="607218"/>
            <a:ext cx="2876549" cy="1976437"/>
          </a:xfrm>
          <a:prstGeom prst="rect">
            <a:avLst/>
          </a:prstGeom>
        </p:spPr>
      </p:pic>
      <p:sp>
        <p:nvSpPr>
          <p:cNvPr id="5" name="TextBox 4">
            <a:extLst>
              <a:ext uri="{FF2B5EF4-FFF2-40B4-BE49-F238E27FC236}">
                <a16:creationId xmlns:a16="http://schemas.microsoft.com/office/drawing/2014/main" id="{D0D23634-F538-AD8B-2105-36E8C2D130BC}"/>
              </a:ext>
            </a:extLst>
          </p:cNvPr>
          <p:cNvSpPr txBox="1"/>
          <p:nvPr/>
        </p:nvSpPr>
        <p:spPr>
          <a:xfrm>
            <a:off x="1416844" y="5726906"/>
            <a:ext cx="1023937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1" baseline="0">
                <a:latin typeface="Ubuntu"/>
                <a:ea typeface="Segoe UI"/>
                <a:cs typeface="Segoe UI"/>
              </a:rPr>
              <a:t>Stopping smoking can improve fertility and increase the chances of a healthy pregnancy.</a:t>
            </a:r>
            <a:endParaRPr lang="en-US" b="1"/>
          </a:p>
          <a:p>
            <a:pPr algn="ctr"/>
            <a:endParaRPr lang="en-US"/>
          </a:p>
        </p:txBody>
      </p:sp>
    </p:spTree>
    <p:extLst>
      <p:ext uri="{BB962C8B-B14F-4D97-AF65-F5344CB8AC3E}">
        <p14:creationId xmlns:p14="http://schemas.microsoft.com/office/powerpoint/2010/main" val="2167396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026DCD-12B9-AE8A-3884-1FD75C5B36CC}"/>
            </a:ext>
          </a:extLst>
        </p:cNvPr>
        <p:cNvGrpSpPr/>
        <p:nvPr/>
      </p:nvGrpSpPr>
      <p:grpSpPr>
        <a:xfrm>
          <a:off x="0" y="0"/>
          <a:ext cx="0" cy="0"/>
          <a:chOff x="0" y="0"/>
          <a:chExt cx="0" cy="0"/>
        </a:xfrm>
      </p:grpSpPr>
      <p:sp>
        <p:nvSpPr>
          <p:cNvPr id="6" name="Text Placeholder 4">
            <a:extLst>
              <a:ext uri="{FF2B5EF4-FFF2-40B4-BE49-F238E27FC236}">
                <a16:creationId xmlns:a16="http://schemas.microsoft.com/office/drawing/2014/main" id="{28282F1D-F1B4-E068-08B1-5E9671401EC7}"/>
              </a:ext>
            </a:extLst>
          </p:cNvPr>
          <p:cNvSpPr txBox="1">
            <a:spLocks/>
          </p:cNvSpPr>
          <p:nvPr/>
        </p:nvSpPr>
        <p:spPr>
          <a:xfrm>
            <a:off x="162837" y="1494572"/>
            <a:ext cx="11874098" cy="4723630"/>
          </a:xfrm>
          <a:prstGeom prst="rect">
            <a:avLst/>
          </a:prstGeom>
          <a:ln>
            <a:noFill/>
          </a:ln>
        </p:spPr>
        <p:txBody>
          <a:bodyPr vert="horz" lIns="91440" tIns="45720" rIns="91440" bIns="45720" rtlCol="0" anchor="t">
            <a:normAutofit/>
          </a:bodyPr>
          <a:lstStyle>
            <a:lvl1pPr marL="0" indent="0" algn="l" defTabSz="914400" rtl="0" eaLnBrk="1" latinLnBrk="0" hangingPunct="1">
              <a:lnSpc>
                <a:spcPct val="90000"/>
              </a:lnSpc>
              <a:spcBef>
                <a:spcPts val="1000"/>
              </a:spcBef>
              <a:buFontTx/>
              <a:buNone/>
              <a:defRPr sz="1400" kern="1200">
                <a:solidFill>
                  <a:schemeClr val="accent1"/>
                </a:solidFill>
                <a:latin typeface="Ubuntu" panose="020B0504030602030204" pitchFamily="34" charset="0"/>
                <a:ea typeface="+mn-ea"/>
                <a:cs typeface="+mn-cs"/>
              </a:defRPr>
            </a:lvl1pPr>
            <a:lvl2pPr marL="4572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2pPr>
            <a:lvl3pPr marL="9144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3pPr>
            <a:lvl4pPr marL="13716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4pPr>
            <a:lvl5pPr marL="18288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a:p>
          <a:p>
            <a:endParaRPr lang="en-US" sz="2200"/>
          </a:p>
          <a:p>
            <a:endParaRPr lang="en-US" sz="2200"/>
          </a:p>
          <a:p>
            <a:endParaRPr lang="en-US"/>
          </a:p>
          <a:p>
            <a:endParaRPr lang="en-US"/>
          </a:p>
          <a:p>
            <a:endParaRPr lang="en-US"/>
          </a:p>
        </p:txBody>
      </p:sp>
      <p:sp>
        <p:nvSpPr>
          <p:cNvPr id="7" name="Rectangle 6">
            <a:extLst>
              <a:ext uri="{FF2B5EF4-FFF2-40B4-BE49-F238E27FC236}">
                <a16:creationId xmlns:a16="http://schemas.microsoft.com/office/drawing/2014/main" id="{9CA79D94-4CAF-31F9-BC74-B8613E17F38B}"/>
              </a:ext>
            </a:extLst>
          </p:cNvPr>
          <p:cNvSpPr/>
          <p:nvPr/>
        </p:nvSpPr>
        <p:spPr>
          <a:xfrm>
            <a:off x="285297" y="2582394"/>
            <a:ext cx="11194687" cy="646331"/>
          </a:xfrm>
          <a:prstGeom prst="rect">
            <a:avLst/>
          </a:prstGeom>
        </p:spPr>
        <p:txBody>
          <a:bodyPr wrap="square" lIns="91440" tIns="45720" rIns="91440" bIns="45720" anchor="t">
            <a:spAutoFit/>
          </a:bodyPr>
          <a:lstStyle/>
          <a:p>
            <a:endParaRPr lang="en-GB">
              <a:latin typeface="Ubuntu" panose="020B0504030602030204"/>
            </a:endParaRPr>
          </a:p>
          <a:p>
            <a:endParaRPr lang="en-GB">
              <a:ea typeface="Calibri"/>
              <a:cs typeface="Calibri"/>
            </a:endParaRPr>
          </a:p>
        </p:txBody>
      </p:sp>
      <p:sp>
        <p:nvSpPr>
          <p:cNvPr id="2" name="TextBox 1">
            <a:extLst>
              <a:ext uri="{FF2B5EF4-FFF2-40B4-BE49-F238E27FC236}">
                <a16:creationId xmlns:a16="http://schemas.microsoft.com/office/drawing/2014/main" id="{0525AA5E-7FA4-4A1F-A29D-27D97045A139}"/>
              </a:ext>
            </a:extLst>
          </p:cNvPr>
          <p:cNvSpPr txBox="1"/>
          <p:nvPr/>
        </p:nvSpPr>
        <p:spPr>
          <a:xfrm>
            <a:off x="284602" y="1491867"/>
            <a:ext cx="729867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baseline="0">
                <a:latin typeface="Ubuntu"/>
                <a:ea typeface="Segoe UI"/>
                <a:cs typeface="Segoe UI"/>
              </a:rPr>
              <a:t> </a:t>
            </a:r>
            <a:endParaRPr lang="en-US"/>
          </a:p>
          <a:p>
            <a:pPr algn="ctr"/>
            <a:endParaRPr lang="en-US"/>
          </a:p>
        </p:txBody>
      </p:sp>
      <p:sp>
        <p:nvSpPr>
          <p:cNvPr id="3" name="TextBox 2">
            <a:extLst>
              <a:ext uri="{FF2B5EF4-FFF2-40B4-BE49-F238E27FC236}">
                <a16:creationId xmlns:a16="http://schemas.microsoft.com/office/drawing/2014/main" id="{AF5C2612-7850-5774-69AB-AD7280A6F6D8}"/>
              </a:ext>
            </a:extLst>
          </p:cNvPr>
          <p:cNvSpPr txBox="1"/>
          <p:nvPr/>
        </p:nvSpPr>
        <p:spPr>
          <a:xfrm>
            <a:off x="501653" y="1548312"/>
            <a:ext cx="5591061"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Ubuntu"/>
                <a:ea typeface="+mn-lt"/>
                <a:cs typeface="+mn-lt"/>
              </a:rPr>
              <a:t>Tobacco smoke contains thousands of chemicals that irritate and damage the lining of the airways. This makes it harder for the lungs to take in oxygen and remove waste gases. Over time, the tiny air sacs in the lungs can become weakened, inflamed or permanently scarred, reducing overall lung capacity.</a:t>
            </a:r>
            <a:endParaRPr lang="en-US">
              <a:latin typeface="Ubuntu"/>
            </a:endParaRPr>
          </a:p>
          <a:p>
            <a:endParaRPr lang="en-US">
              <a:latin typeface="Ubuntu"/>
              <a:ea typeface="+mn-lt"/>
              <a:cs typeface="+mn-lt"/>
            </a:endParaRPr>
          </a:p>
          <a:p>
            <a:r>
              <a:rPr lang="en-US">
                <a:latin typeface="Ubuntu"/>
                <a:ea typeface="+mn-lt"/>
                <a:cs typeface="+mn-lt"/>
              </a:rPr>
              <a:t>Regular smoking can cause:</a:t>
            </a:r>
          </a:p>
          <a:p>
            <a:pPr marL="285750" indent="-285750">
              <a:buFont typeface="Wingdings"/>
              <a:buChar char="Ø"/>
            </a:pPr>
            <a:r>
              <a:rPr lang="en-US" b="1">
                <a:latin typeface="Ubuntu"/>
                <a:ea typeface="+mn-lt"/>
                <a:cs typeface="+mn-lt"/>
              </a:rPr>
              <a:t>breathlessness </a:t>
            </a:r>
            <a:endParaRPr lang="en-US">
              <a:latin typeface="Ubuntu"/>
              <a:ea typeface="+mn-lt"/>
              <a:cs typeface="+mn-lt"/>
            </a:endParaRPr>
          </a:p>
          <a:p>
            <a:pPr marL="285750" indent="-285750">
              <a:buFont typeface="Wingdings"/>
              <a:buChar char="Ø"/>
            </a:pPr>
            <a:r>
              <a:rPr lang="en-US" b="1">
                <a:latin typeface="Ubuntu"/>
                <a:ea typeface="+mn-lt"/>
                <a:cs typeface="+mn-lt"/>
              </a:rPr>
              <a:t>persistent coughing</a:t>
            </a:r>
            <a:endParaRPr lang="en-US">
              <a:latin typeface="Ubuntu"/>
              <a:ea typeface="+mn-lt"/>
              <a:cs typeface="+mn-lt"/>
            </a:endParaRPr>
          </a:p>
          <a:p>
            <a:pPr marL="285750" indent="-285750">
              <a:buFont typeface="Wingdings"/>
              <a:buChar char="Ø"/>
            </a:pPr>
            <a:r>
              <a:rPr lang="en-US" b="1">
                <a:latin typeface="Ubuntu"/>
                <a:ea typeface="+mn-lt"/>
                <a:cs typeface="+mn-lt"/>
              </a:rPr>
              <a:t>wheezing  </a:t>
            </a:r>
            <a:endParaRPr lang="en-US">
              <a:latin typeface="Ubuntu"/>
              <a:ea typeface="+mn-lt"/>
              <a:cs typeface="+mn-lt"/>
            </a:endParaRPr>
          </a:p>
          <a:p>
            <a:pPr marL="285750" indent="-285750">
              <a:buFont typeface="Wingdings"/>
              <a:buChar char="Ø"/>
            </a:pPr>
            <a:r>
              <a:rPr lang="en-US" b="1">
                <a:latin typeface="Ubuntu"/>
                <a:ea typeface="+mn-lt"/>
                <a:cs typeface="+mn-lt"/>
              </a:rPr>
              <a:t>more frequent chest infections</a:t>
            </a:r>
            <a:endParaRPr lang="en-US">
              <a:latin typeface="Ubuntu"/>
              <a:ea typeface="+mn-lt"/>
              <a:cs typeface="+mn-lt"/>
            </a:endParaRPr>
          </a:p>
          <a:p>
            <a:endParaRPr lang="en-US">
              <a:latin typeface="Ubuntu"/>
              <a:ea typeface="+mn-lt"/>
              <a:cs typeface="+mn-lt"/>
            </a:endParaRPr>
          </a:p>
          <a:p>
            <a:r>
              <a:rPr lang="en-US">
                <a:latin typeface="Ubuntu"/>
                <a:ea typeface="+mn-lt"/>
                <a:cs typeface="+mn-lt"/>
              </a:rPr>
              <a:t>These symptoms appear because the lungs are working much harder than they should and are less able to fight off germs.</a:t>
            </a:r>
            <a:endParaRPr lang="en-US">
              <a:latin typeface="Ubuntu"/>
            </a:endParaRPr>
          </a:p>
        </p:txBody>
      </p:sp>
      <p:sp>
        <p:nvSpPr>
          <p:cNvPr id="5" name="TextBox 4">
            <a:extLst>
              <a:ext uri="{FF2B5EF4-FFF2-40B4-BE49-F238E27FC236}">
                <a16:creationId xmlns:a16="http://schemas.microsoft.com/office/drawing/2014/main" id="{E517AF32-D39E-67C6-00D5-7DE8680507DF}"/>
              </a:ext>
            </a:extLst>
          </p:cNvPr>
          <p:cNvSpPr txBox="1"/>
          <p:nvPr/>
        </p:nvSpPr>
        <p:spPr>
          <a:xfrm>
            <a:off x="6628481" y="3236205"/>
            <a:ext cx="5315639" cy="2934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025"/>
              </a:lnSpc>
            </a:pPr>
            <a:r>
              <a:rPr lang="en-US" sz="1800" baseline="0" dirty="0">
                <a:latin typeface="Ubuntu"/>
                <a:ea typeface="Segoe UI"/>
                <a:cs typeface="Segoe UI"/>
              </a:rPr>
              <a:t>Long-term exposure increases the risk of asthma attacks, chronic bronchitis, emphysema and lung cancer</a:t>
            </a:r>
            <a:r>
              <a:rPr lang="en-US" dirty="0">
                <a:latin typeface="Ubuntu"/>
                <a:ea typeface="Segoe UI"/>
                <a:cs typeface="Segoe UI"/>
              </a:rPr>
              <a:t> -</a:t>
            </a:r>
            <a:r>
              <a:rPr lang="en-US" sz="1800" baseline="0" dirty="0">
                <a:latin typeface="Ubuntu"/>
                <a:ea typeface="Segoe UI"/>
                <a:cs typeface="Segoe UI"/>
              </a:rPr>
              <a:t> conditions that can seriously affect quality of life.</a:t>
            </a:r>
            <a:r>
              <a:rPr lang="en-US" sz="1800" dirty="0">
                <a:latin typeface="Ubuntu"/>
                <a:ea typeface="Segoe UI"/>
                <a:cs typeface="Segoe UI"/>
              </a:rPr>
              <a:t>​</a:t>
            </a:r>
          </a:p>
          <a:p>
            <a:pPr>
              <a:lnSpc>
                <a:spcPts val="2025"/>
              </a:lnSpc>
            </a:pPr>
            <a:endParaRPr lang="en-US">
              <a:latin typeface="Ubuntu"/>
              <a:ea typeface="Segoe UI"/>
              <a:cs typeface="Segoe UI"/>
            </a:endParaRPr>
          </a:p>
          <a:p>
            <a:pPr>
              <a:lnSpc>
                <a:spcPts val="2025"/>
              </a:lnSpc>
            </a:pPr>
            <a:r>
              <a:rPr lang="en-US" sz="1800" baseline="0" dirty="0">
                <a:latin typeface="Ubuntu"/>
                <a:ea typeface="Segoe UI"/>
                <a:cs typeface="Segoe UI"/>
              </a:rPr>
              <a:t>Children and young people exposed to </a:t>
            </a:r>
            <a:r>
              <a:rPr lang="en-US" dirty="0">
                <a:latin typeface="Ubuntu"/>
                <a:ea typeface="Segoe UI"/>
                <a:cs typeface="Segoe UI"/>
              </a:rPr>
              <a:t>smoke and second-hand</a:t>
            </a:r>
            <a:r>
              <a:rPr lang="en-US" sz="1800" baseline="0" dirty="0">
                <a:latin typeface="Ubuntu"/>
                <a:ea typeface="Segoe UI"/>
                <a:cs typeface="Segoe UI"/>
              </a:rPr>
              <a:t> smoke are also at higher risk of glue ear, repeated chest infections and breathing difficulties, as their smaller lungs and developing immune systems are more sensitive to harm.</a:t>
            </a:r>
            <a:r>
              <a:rPr lang="en-US" sz="1800" dirty="0">
                <a:latin typeface="Ubuntu"/>
                <a:ea typeface="Segoe UI"/>
                <a:cs typeface="Segoe UI"/>
              </a:rPr>
              <a:t>​</a:t>
            </a:r>
          </a:p>
          <a:p>
            <a:pPr algn="ctr"/>
            <a:endParaRPr lang="en-US"/>
          </a:p>
        </p:txBody>
      </p:sp>
      <p:sp>
        <p:nvSpPr>
          <p:cNvPr id="10" name="TextBox 9">
            <a:extLst>
              <a:ext uri="{FF2B5EF4-FFF2-40B4-BE49-F238E27FC236}">
                <a16:creationId xmlns:a16="http://schemas.microsoft.com/office/drawing/2014/main" id="{188FC1BB-424B-EF8C-D09F-73F461B443F5}"/>
              </a:ext>
            </a:extLst>
          </p:cNvPr>
          <p:cNvSpPr txBox="1"/>
          <p:nvPr/>
        </p:nvSpPr>
        <p:spPr>
          <a:xfrm>
            <a:off x="539282" y="913708"/>
            <a:ext cx="704161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1"/>
                </a:solidFill>
                <a:latin typeface="Ubuntu"/>
              </a:rPr>
              <a:t>Effects on the Lungs and Breathing</a:t>
            </a:r>
          </a:p>
        </p:txBody>
      </p:sp>
      <p:pic>
        <p:nvPicPr>
          <p:cNvPr id="8" name="Picture 7">
            <a:extLst>
              <a:ext uri="{FF2B5EF4-FFF2-40B4-BE49-F238E27FC236}">
                <a16:creationId xmlns:a16="http://schemas.microsoft.com/office/drawing/2014/main" id="{F928CD52-DCD5-365C-AB0F-2654F8764A6B}"/>
              </a:ext>
            </a:extLst>
          </p:cNvPr>
          <p:cNvPicPr>
            <a:picLocks noChangeAspect="1"/>
          </p:cNvPicPr>
          <p:nvPr/>
        </p:nvPicPr>
        <p:blipFill>
          <a:blip r:embed="rId2"/>
          <a:stretch>
            <a:fillRect/>
          </a:stretch>
        </p:blipFill>
        <p:spPr>
          <a:xfrm>
            <a:off x="7167319" y="913708"/>
            <a:ext cx="3795010" cy="2067359"/>
          </a:xfrm>
          <a:prstGeom prst="rect">
            <a:avLst/>
          </a:prstGeom>
        </p:spPr>
      </p:pic>
    </p:spTree>
    <p:extLst>
      <p:ext uri="{BB962C8B-B14F-4D97-AF65-F5344CB8AC3E}">
        <p14:creationId xmlns:p14="http://schemas.microsoft.com/office/powerpoint/2010/main" val="700545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D675AA-5283-AD11-06DB-8F6B22FB2D0D}"/>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11EE85D3-13F6-4285-B6C5-77B86B40A03D}"/>
              </a:ext>
            </a:extLst>
          </p:cNvPr>
          <p:cNvSpPr txBox="1">
            <a:spLocks/>
          </p:cNvSpPr>
          <p:nvPr/>
        </p:nvSpPr>
        <p:spPr>
          <a:xfrm>
            <a:off x="287654" y="892409"/>
            <a:ext cx="8306694" cy="82017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a:latin typeface="Ubuntu"/>
              </a:rPr>
              <a:t>Effects on the Heart and Circulation </a:t>
            </a:r>
            <a:endParaRPr lang="en-US" b="1"/>
          </a:p>
        </p:txBody>
      </p:sp>
      <p:sp>
        <p:nvSpPr>
          <p:cNvPr id="7" name="Rectangle 6">
            <a:extLst>
              <a:ext uri="{FF2B5EF4-FFF2-40B4-BE49-F238E27FC236}">
                <a16:creationId xmlns:a16="http://schemas.microsoft.com/office/drawing/2014/main" id="{EB120D7C-08BD-F94E-AE83-C1DD897C5085}"/>
              </a:ext>
            </a:extLst>
          </p:cNvPr>
          <p:cNvSpPr/>
          <p:nvPr/>
        </p:nvSpPr>
        <p:spPr>
          <a:xfrm>
            <a:off x="285297" y="2582394"/>
            <a:ext cx="11194687" cy="646331"/>
          </a:xfrm>
          <a:prstGeom prst="rect">
            <a:avLst/>
          </a:prstGeom>
        </p:spPr>
        <p:txBody>
          <a:bodyPr wrap="square" lIns="91440" tIns="45720" rIns="91440" bIns="45720" anchor="t">
            <a:spAutoFit/>
          </a:bodyPr>
          <a:lstStyle/>
          <a:p>
            <a:endParaRPr lang="en-GB">
              <a:latin typeface="Ubuntu" panose="020B0504030602030204"/>
            </a:endParaRPr>
          </a:p>
          <a:p>
            <a:endParaRPr lang="en-GB">
              <a:ea typeface="Calibri"/>
              <a:cs typeface="Calibri"/>
            </a:endParaRPr>
          </a:p>
        </p:txBody>
      </p:sp>
      <p:sp>
        <p:nvSpPr>
          <p:cNvPr id="2" name="TextBox 1">
            <a:extLst>
              <a:ext uri="{FF2B5EF4-FFF2-40B4-BE49-F238E27FC236}">
                <a16:creationId xmlns:a16="http://schemas.microsoft.com/office/drawing/2014/main" id="{3A277A2F-4A12-0D76-B300-2578781AB270}"/>
              </a:ext>
            </a:extLst>
          </p:cNvPr>
          <p:cNvSpPr txBox="1"/>
          <p:nvPr/>
        </p:nvSpPr>
        <p:spPr>
          <a:xfrm>
            <a:off x="284602" y="1491867"/>
            <a:ext cx="729867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baseline="0">
                <a:latin typeface="Ubuntu"/>
                <a:ea typeface="Segoe UI"/>
                <a:cs typeface="Segoe UI"/>
              </a:rPr>
              <a:t> </a:t>
            </a:r>
            <a:endParaRPr lang="en-US"/>
          </a:p>
          <a:p>
            <a:pPr algn="ctr"/>
            <a:endParaRPr lang="en-US"/>
          </a:p>
        </p:txBody>
      </p:sp>
      <p:sp>
        <p:nvSpPr>
          <p:cNvPr id="5" name="TextBox 4">
            <a:extLst>
              <a:ext uri="{FF2B5EF4-FFF2-40B4-BE49-F238E27FC236}">
                <a16:creationId xmlns:a16="http://schemas.microsoft.com/office/drawing/2014/main" id="{553D8E7D-70AB-32D0-5F34-9D88176400D8}"/>
              </a:ext>
            </a:extLst>
          </p:cNvPr>
          <p:cNvSpPr txBox="1"/>
          <p:nvPr/>
        </p:nvSpPr>
        <p:spPr>
          <a:xfrm>
            <a:off x="284603" y="2657819"/>
            <a:ext cx="5701230"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ea typeface="Calibri"/>
              <a:cs typeface="Calibri"/>
            </a:endParaRPr>
          </a:p>
          <a:p>
            <a:r>
              <a:rPr lang="en-US">
                <a:latin typeface="Ubuntu"/>
                <a:ea typeface="+mn-lt"/>
                <a:cs typeface="+mn-lt"/>
              </a:rPr>
              <a:t>The chemicals in tobacco smoke also damage the inner lining of blood vessels (the endothelium). This damage makes it easier for fatty deposits to build up, increasing the risk of blood clots, high blood pressure and blocked arteries.</a:t>
            </a:r>
            <a:endParaRPr lang="en-US">
              <a:latin typeface="Ubuntu"/>
            </a:endParaRPr>
          </a:p>
          <a:p>
            <a:endParaRPr lang="en-US">
              <a:latin typeface="Ubuntu"/>
              <a:ea typeface="+mn-lt"/>
              <a:cs typeface="+mn-lt"/>
            </a:endParaRPr>
          </a:p>
          <a:p>
            <a:r>
              <a:rPr lang="en-US">
                <a:latin typeface="Ubuntu"/>
                <a:ea typeface="+mn-lt"/>
                <a:cs typeface="+mn-lt"/>
              </a:rPr>
              <a:t>Even light or occasional smoking can harm the cardiovascular system, raising the risk of heart disease, stroke, heart attacks and poor circulation later in life. </a:t>
            </a:r>
            <a:endParaRPr lang="en-US">
              <a:latin typeface="Ubuntu"/>
              <a:ea typeface="Calibri"/>
              <a:cs typeface="Calibri"/>
            </a:endParaRPr>
          </a:p>
        </p:txBody>
      </p:sp>
      <p:sp>
        <p:nvSpPr>
          <p:cNvPr id="8" name="TextBox 7">
            <a:extLst>
              <a:ext uri="{FF2B5EF4-FFF2-40B4-BE49-F238E27FC236}">
                <a16:creationId xmlns:a16="http://schemas.microsoft.com/office/drawing/2014/main" id="{31A2AF34-4C1A-97A8-0770-488CF81DEB6B}"/>
              </a:ext>
            </a:extLst>
          </p:cNvPr>
          <p:cNvSpPr txBox="1"/>
          <p:nvPr/>
        </p:nvSpPr>
        <p:spPr>
          <a:xfrm>
            <a:off x="284602" y="1491866"/>
            <a:ext cx="6536674"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aseline="0">
                <a:latin typeface="Ubuntu"/>
                <a:ea typeface="Segoe UI"/>
                <a:cs typeface="Segoe UI"/>
              </a:rPr>
              <a:t>Nicotine has an immediate impact on the cardiovascular system. It speeds up the heart rate and causes blood vessels to narrow and stiffen, which </a:t>
            </a:r>
            <a:r>
              <a:rPr lang="en-US">
                <a:latin typeface="Ubuntu"/>
                <a:ea typeface="Segoe UI"/>
                <a:cs typeface="Segoe UI"/>
              </a:rPr>
              <a:t>means</a:t>
            </a:r>
            <a:r>
              <a:rPr lang="en-US" sz="1800" baseline="0">
                <a:latin typeface="Ubuntu"/>
                <a:ea typeface="Segoe UI"/>
                <a:cs typeface="Segoe UI"/>
              </a:rPr>
              <a:t> the heart </a:t>
            </a:r>
            <a:r>
              <a:rPr lang="en-US">
                <a:latin typeface="Ubuntu"/>
                <a:ea typeface="Segoe UI"/>
                <a:cs typeface="Segoe UI"/>
              </a:rPr>
              <a:t>has to pump</a:t>
            </a:r>
            <a:r>
              <a:rPr lang="en-US" sz="1800" baseline="0">
                <a:latin typeface="Ubuntu"/>
                <a:ea typeface="Segoe UI"/>
                <a:cs typeface="Segoe UI"/>
              </a:rPr>
              <a:t> harder to move blood around the body.</a:t>
            </a:r>
            <a:endParaRPr lang="en-US">
              <a:latin typeface="Ubuntu"/>
            </a:endParaRPr>
          </a:p>
          <a:p>
            <a:pPr algn="ctr"/>
            <a:endParaRPr lang="en-US"/>
          </a:p>
        </p:txBody>
      </p:sp>
      <p:sp>
        <p:nvSpPr>
          <p:cNvPr id="9" name="TextBox 8">
            <a:extLst>
              <a:ext uri="{FF2B5EF4-FFF2-40B4-BE49-F238E27FC236}">
                <a16:creationId xmlns:a16="http://schemas.microsoft.com/office/drawing/2014/main" id="{85259521-2C5B-204C-9808-229154A93CC6}"/>
              </a:ext>
            </a:extLst>
          </p:cNvPr>
          <p:cNvSpPr txBox="1"/>
          <p:nvPr/>
        </p:nvSpPr>
        <p:spPr>
          <a:xfrm>
            <a:off x="6518313" y="3888036"/>
            <a:ext cx="5176908"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sz="1800" baseline="0" dirty="0">
                <a:latin typeface="Ubuntu"/>
                <a:ea typeface="Segoe UI"/>
                <a:cs typeface="Segoe UI"/>
              </a:rPr>
              <a:t>These risks accumulate over time and the effects can begin early </a:t>
            </a:r>
            <a:r>
              <a:rPr lang="en-US" dirty="0">
                <a:latin typeface="Ubuntu"/>
                <a:ea typeface="Segoe UI"/>
                <a:cs typeface="Segoe UI"/>
              </a:rPr>
              <a:t>-</a:t>
            </a:r>
            <a:r>
              <a:rPr lang="en-US" sz="1800" baseline="0" dirty="0">
                <a:latin typeface="Ubuntu"/>
                <a:ea typeface="Segoe UI"/>
                <a:cs typeface="Segoe UI"/>
              </a:rPr>
              <a:t> even in teenage smokers, because their bodies and blood vessels are still developing.</a:t>
            </a:r>
            <a:r>
              <a:rPr lang="en-US" sz="1800" dirty="0">
                <a:latin typeface="Ubuntu"/>
                <a:ea typeface="Segoe UI"/>
                <a:cs typeface="Segoe UI"/>
              </a:rPr>
              <a:t>​</a:t>
            </a:r>
          </a:p>
          <a:p>
            <a:endParaRPr lang="en-US">
              <a:latin typeface="Ubuntu"/>
              <a:ea typeface="Segoe UI"/>
              <a:cs typeface="Segoe UI"/>
            </a:endParaRPr>
          </a:p>
          <a:p>
            <a:r>
              <a:rPr lang="en-US" sz="1800" baseline="0" dirty="0">
                <a:latin typeface="Ubuntu"/>
                <a:ea typeface="Segoe UI"/>
                <a:cs typeface="Segoe UI"/>
              </a:rPr>
              <a:t>Smoking also reduces oxygen in the bloodstream, meaning the heart has to work harder during exercise, which can affect fitness and physical performance.</a:t>
            </a:r>
            <a:r>
              <a:rPr lang="en-US" sz="1800" dirty="0">
                <a:latin typeface="Ubuntu"/>
                <a:ea typeface="Segoe UI"/>
                <a:cs typeface="Segoe UI"/>
              </a:rPr>
              <a:t>​</a:t>
            </a:r>
            <a:endParaRPr lang="en-US" dirty="0"/>
          </a:p>
        </p:txBody>
      </p:sp>
      <p:pic>
        <p:nvPicPr>
          <p:cNvPr id="10" name="Picture 9" descr="Blood Circulation&quot; Images – Browse 181 ...">
            <a:extLst>
              <a:ext uri="{FF2B5EF4-FFF2-40B4-BE49-F238E27FC236}">
                <a16:creationId xmlns:a16="http://schemas.microsoft.com/office/drawing/2014/main" id="{11A3D60D-4C94-341E-504B-9D886B028EAE}"/>
              </a:ext>
            </a:extLst>
          </p:cNvPr>
          <p:cNvPicPr>
            <a:picLocks noChangeAspect="1"/>
          </p:cNvPicPr>
          <p:nvPr/>
        </p:nvPicPr>
        <p:blipFill>
          <a:blip r:embed="rId2"/>
          <a:stretch>
            <a:fillRect/>
          </a:stretch>
        </p:blipFill>
        <p:spPr>
          <a:xfrm>
            <a:off x="7365521" y="530473"/>
            <a:ext cx="3703847" cy="3042835"/>
          </a:xfrm>
          <a:prstGeom prst="rect">
            <a:avLst/>
          </a:prstGeom>
        </p:spPr>
      </p:pic>
    </p:spTree>
    <p:extLst>
      <p:ext uri="{BB962C8B-B14F-4D97-AF65-F5344CB8AC3E}">
        <p14:creationId xmlns:p14="http://schemas.microsoft.com/office/powerpoint/2010/main" val="2938531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BBF474-A7A0-E2CF-EB15-4046831A9929}"/>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3309B7EB-7BF4-5C6E-91E1-DD2988CEEA16}"/>
              </a:ext>
            </a:extLst>
          </p:cNvPr>
          <p:cNvSpPr txBox="1">
            <a:spLocks/>
          </p:cNvSpPr>
          <p:nvPr/>
        </p:nvSpPr>
        <p:spPr>
          <a:xfrm>
            <a:off x="409951" y="892409"/>
            <a:ext cx="8306694" cy="82017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a:latin typeface="Ubuntu"/>
              </a:rPr>
              <a:t>Effects on the Brain and Body Systems</a:t>
            </a:r>
            <a:endParaRPr lang="en-US" b="1"/>
          </a:p>
        </p:txBody>
      </p:sp>
      <p:sp>
        <p:nvSpPr>
          <p:cNvPr id="7" name="Rectangle 6">
            <a:extLst>
              <a:ext uri="{FF2B5EF4-FFF2-40B4-BE49-F238E27FC236}">
                <a16:creationId xmlns:a16="http://schemas.microsoft.com/office/drawing/2014/main" id="{43D31482-3B04-7CB6-8072-408B55749736}"/>
              </a:ext>
            </a:extLst>
          </p:cNvPr>
          <p:cNvSpPr/>
          <p:nvPr/>
        </p:nvSpPr>
        <p:spPr>
          <a:xfrm>
            <a:off x="285297" y="2582394"/>
            <a:ext cx="11194687" cy="646331"/>
          </a:xfrm>
          <a:prstGeom prst="rect">
            <a:avLst/>
          </a:prstGeom>
        </p:spPr>
        <p:txBody>
          <a:bodyPr wrap="square" lIns="91440" tIns="45720" rIns="91440" bIns="45720" anchor="t">
            <a:spAutoFit/>
          </a:bodyPr>
          <a:lstStyle/>
          <a:p>
            <a:endParaRPr lang="en-GB">
              <a:latin typeface="Ubuntu" panose="020B0504030602030204"/>
            </a:endParaRPr>
          </a:p>
          <a:p>
            <a:endParaRPr lang="en-GB">
              <a:ea typeface="Calibri"/>
              <a:cs typeface="Calibri"/>
            </a:endParaRPr>
          </a:p>
        </p:txBody>
      </p:sp>
      <p:sp>
        <p:nvSpPr>
          <p:cNvPr id="2" name="TextBox 1">
            <a:extLst>
              <a:ext uri="{FF2B5EF4-FFF2-40B4-BE49-F238E27FC236}">
                <a16:creationId xmlns:a16="http://schemas.microsoft.com/office/drawing/2014/main" id="{5B5E72DF-2C05-E248-4AF7-CFCFCE6B8A5D}"/>
              </a:ext>
            </a:extLst>
          </p:cNvPr>
          <p:cNvSpPr txBox="1"/>
          <p:nvPr/>
        </p:nvSpPr>
        <p:spPr>
          <a:xfrm>
            <a:off x="284602" y="1491867"/>
            <a:ext cx="729867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baseline="0">
                <a:latin typeface="Ubuntu"/>
                <a:ea typeface="Segoe UI"/>
                <a:cs typeface="Segoe UI"/>
              </a:rPr>
              <a:t> </a:t>
            </a:r>
            <a:endParaRPr lang="en-US"/>
          </a:p>
          <a:p>
            <a:pPr algn="ctr"/>
            <a:endParaRPr lang="en-US"/>
          </a:p>
        </p:txBody>
      </p:sp>
      <p:sp>
        <p:nvSpPr>
          <p:cNvPr id="3" name="TextBox 2">
            <a:extLst>
              <a:ext uri="{FF2B5EF4-FFF2-40B4-BE49-F238E27FC236}">
                <a16:creationId xmlns:a16="http://schemas.microsoft.com/office/drawing/2014/main" id="{0E86FF83-38CC-DB6E-99CE-35054B0C26A6}"/>
              </a:ext>
            </a:extLst>
          </p:cNvPr>
          <p:cNvSpPr txBox="1"/>
          <p:nvPr/>
        </p:nvSpPr>
        <p:spPr>
          <a:xfrm>
            <a:off x="413133" y="1657121"/>
            <a:ext cx="6096000"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Ubuntu"/>
              </a:rPr>
              <a:t>Nicotine affects the developing teenage brain, especially areas involved in attention, decision-making and impulse control.</a:t>
            </a:r>
          </a:p>
          <a:p>
            <a:br>
              <a:rPr lang="en-US">
                <a:latin typeface="Ubuntu"/>
              </a:rPr>
            </a:br>
            <a:r>
              <a:rPr lang="en-US">
                <a:latin typeface="Ubuntu"/>
              </a:rPr>
              <a:t>It changes the way the brain responds to stress and reward, increasing the risk of addiction.</a:t>
            </a:r>
            <a:br>
              <a:rPr lang="en-US">
                <a:latin typeface="Ubuntu"/>
              </a:rPr>
            </a:br>
            <a:endParaRPr lang="en-US">
              <a:latin typeface="Ubuntu"/>
            </a:endParaRPr>
          </a:p>
          <a:p>
            <a:r>
              <a:rPr lang="en-US">
                <a:latin typeface="Ubuntu"/>
              </a:rPr>
              <a:t>Smoking also weakens the immune system, making it harder to fight illnesses and infections.</a:t>
            </a:r>
            <a:br>
              <a:rPr lang="en-US">
                <a:latin typeface="Ubuntu"/>
              </a:rPr>
            </a:br>
            <a:endParaRPr lang="en-US">
              <a:latin typeface="Ubuntu"/>
            </a:endParaRPr>
          </a:p>
          <a:p>
            <a:r>
              <a:rPr lang="en-US">
                <a:latin typeface="Ubuntu"/>
              </a:rPr>
              <a:t>Smokers heal more slowly from injuries and are more likely to have: </a:t>
            </a:r>
          </a:p>
          <a:p>
            <a:pPr marL="285750" indent="-285750">
              <a:buFont typeface="Wingdings"/>
              <a:buChar char="Ø"/>
            </a:pPr>
            <a:r>
              <a:rPr lang="en-US" b="1">
                <a:latin typeface="Ubuntu"/>
              </a:rPr>
              <a:t>gum disease </a:t>
            </a:r>
            <a:endParaRPr lang="en-US">
              <a:latin typeface="Ubuntu"/>
            </a:endParaRPr>
          </a:p>
          <a:p>
            <a:pPr marL="285750" indent="-285750">
              <a:buFont typeface="Wingdings"/>
              <a:buChar char="Ø"/>
            </a:pPr>
            <a:r>
              <a:rPr lang="en-US" b="1">
                <a:latin typeface="Ubuntu"/>
              </a:rPr>
              <a:t>dental problems </a:t>
            </a:r>
            <a:endParaRPr lang="en-US">
              <a:latin typeface="Ubuntu"/>
            </a:endParaRPr>
          </a:p>
          <a:p>
            <a:pPr marL="285750" indent="-285750">
              <a:buFont typeface="Wingdings"/>
              <a:buChar char="Ø"/>
            </a:pPr>
            <a:r>
              <a:rPr lang="en-US" b="1">
                <a:latin typeface="Ubuntu"/>
              </a:rPr>
              <a:t>reduced fitness</a:t>
            </a:r>
            <a:endParaRPr lang="en-US">
              <a:latin typeface="Ubuntu"/>
            </a:endParaRPr>
          </a:p>
          <a:p>
            <a:pPr algn="ctr"/>
            <a:endParaRPr lang="en-US"/>
          </a:p>
        </p:txBody>
      </p:sp>
      <p:pic>
        <p:nvPicPr>
          <p:cNvPr id="8" name="Picture 7" descr="Spinal cord injury and its effect on ...">
            <a:extLst>
              <a:ext uri="{FF2B5EF4-FFF2-40B4-BE49-F238E27FC236}">
                <a16:creationId xmlns:a16="http://schemas.microsoft.com/office/drawing/2014/main" id="{3392E076-642F-FC86-FB3A-8DA8401F442C}"/>
              </a:ext>
            </a:extLst>
          </p:cNvPr>
          <p:cNvPicPr>
            <a:picLocks noChangeAspect="1"/>
          </p:cNvPicPr>
          <p:nvPr/>
        </p:nvPicPr>
        <p:blipFill>
          <a:blip r:embed="rId2"/>
          <a:stretch>
            <a:fillRect/>
          </a:stretch>
        </p:blipFill>
        <p:spPr>
          <a:xfrm>
            <a:off x="7733497" y="1653849"/>
            <a:ext cx="3390211" cy="4569359"/>
          </a:xfrm>
          <a:prstGeom prst="rect">
            <a:avLst/>
          </a:prstGeom>
        </p:spPr>
      </p:pic>
    </p:spTree>
    <p:extLst>
      <p:ext uri="{BB962C8B-B14F-4D97-AF65-F5344CB8AC3E}">
        <p14:creationId xmlns:p14="http://schemas.microsoft.com/office/powerpoint/2010/main" val="3660550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E0AED1E-44D3-4D7A-06B4-05424CBB807E}"/>
              </a:ext>
            </a:extLst>
          </p:cNvPr>
          <p:cNvSpPr txBox="1"/>
          <p:nvPr/>
        </p:nvSpPr>
        <p:spPr>
          <a:xfrm>
            <a:off x="147350" y="1279791"/>
            <a:ext cx="8266546"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000" b="1">
                <a:solidFill>
                  <a:schemeClr val="accent1"/>
                </a:solidFill>
                <a:latin typeface="Ubuntu"/>
              </a:rPr>
              <a:t>Second-hand Smoke and Passive Exposure</a:t>
            </a:r>
            <a:endParaRPr lang="en-US" sz="3000" b="1">
              <a:solidFill>
                <a:schemeClr val="accent1"/>
              </a:solidFill>
              <a:latin typeface="Ubuntu"/>
            </a:endParaRPr>
          </a:p>
        </p:txBody>
      </p:sp>
      <p:sp>
        <p:nvSpPr>
          <p:cNvPr id="12" name="Rectangle 11"/>
          <p:cNvSpPr/>
          <p:nvPr/>
        </p:nvSpPr>
        <p:spPr>
          <a:xfrm>
            <a:off x="150217" y="2115635"/>
            <a:ext cx="7705817" cy="3552832"/>
          </a:xfrm>
          <a:prstGeom prst="rect">
            <a:avLst/>
          </a:prstGeom>
        </p:spPr>
        <p:txBody>
          <a:bodyPr wrap="square" lIns="91440" tIns="45720" rIns="91440" bIns="45720" anchor="t">
            <a:spAutoFit/>
          </a:bodyPr>
          <a:lstStyle/>
          <a:p>
            <a:pPr lvl="0">
              <a:lnSpc>
                <a:spcPct val="107000"/>
              </a:lnSpc>
              <a:spcAft>
                <a:spcPts val="800"/>
              </a:spcAft>
              <a:buSzPts val="1000"/>
              <a:tabLst>
                <a:tab pos="457200" algn="l"/>
              </a:tabLst>
            </a:pPr>
            <a:r>
              <a:rPr lang="en-GB">
                <a:latin typeface="Ubuntu" panose="020B0504030602030204"/>
                <a:ea typeface="Calibri"/>
                <a:cs typeface="Times New Roman"/>
              </a:rPr>
              <a:t>Second-hand smoke (SHS) is the combination of smoke from the burning end of a cigarette and smoke exhaled by the smoker.</a:t>
            </a:r>
          </a:p>
          <a:p>
            <a:pPr lvl="0">
              <a:lnSpc>
                <a:spcPct val="107000"/>
              </a:lnSpc>
              <a:spcAft>
                <a:spcPts val="800"/>
              </a:spcAft>
              <a:buSzPts val="1000"/>
              <a:tabLst>
                <a:tab pos="457200" algn="l"/>
              </a:tabLst>
            </a:pPr>
            <a:r>
              <a:rPr lang="en-GB">
                <a:latin typeface="Ubuntu" panose="020B0504030602030204"/>
                <a:ea typeface="Calibri"/>
                <a:cs typeface="Times New Roman"/>
              </a:rPr>
              <a:t>Non-smokers exposed to SHS inhale many of the same toxic chemicals.</a:t>
            </a:r>
          </a:p>
          <a:p>
            <a:pPr lvl="0">
              <a:lnSpc>
                <a:spcPct val="107000"/>
              </a:lnSpc>
              <a:spcAft>
                <a:spcPts val="800"/>
              </a:spcAft>
              <a:buSzPts val="1000"/>
              <a:tabLst>
                <a:tab pos="457200" algn="l"/>
              </a:tabLst>
            </a:pPr>
            <a:r>
              <a:rPr lang="en-GB" b="1">
                <a:latin typeface="Ubuntu" panose="020B0504030602030204"/>
                <a:ea typeface="Calibri"/>
                <a:cs typeface="Times New Roman"/>
              </a:rPr>
              <a:t>Health risks include:</a:t>
            </a:r>
            <a:endParaRPr lang="en-GB">
              <a:latin typeface="Ubuntu" panose="020B0504030602030204"/>
              <a:ea typeface="Calibri"/>
              <a:cs typeface="Times New Roman"/>
            </a:endParaRPr>
          </a:p>
          <a:p>
            <a:pPr marL="742950" lvl="1" indent="-285750">
              <a:lnSpc>
                <a:spcPct val="107000"/>
              </a:lnSpc>
              <a:spcAft>
                <a:spcPts val="800"/>
              </a:spcAft>
              <a:buSzPts val="1000"/>
              <a:buFont typeface="Wingdings" panose="05000000000000000000" pitchFamily="2" charset="2"/>
              <a:buChar char="Ø"/>
              <a:tabLst>
                <a:tab pos="914400" algn="l"/>
              </a:tabLst>
            </a:pPr>
            <a:r>
              <a:rPr lang="en-GB">
                <a:latin typeface="Ubuntu" panose="020B0504030602030204"/>
                <a:ea typeface="Calibri"/>
                <a:cs typeface="Times New Roman"/>
              </a:rPr>
              <a:t>Increased risk of heart disease, stroke and lung cancer in adults.</a:t>
            </a:r>
          </a:p>
          <a:p>
            <a:pPr marL="742950" lvl="1" indent="-285750">
              <a:lnSpc>
                <a:spcPct val="107000"/>
              </a:lnSpc>
              <a:spcAft>
                <a:spcPts val="800"/>
              </a:spcAft>
              <a:buSzPts val="1000"/>
              <a:buFont typeface="Wingdings" panose="05000000000000000000" pitchFamily="2" charset="2"/>
              <a:buChar char="Ø"/>
              <a:tabLst>
                <a:tab pos="914400" algn="l"/>
              </a:tabLst>
            </a:pPr>
            <a:r>
              <a:rPr lang="en-GB">
                <a:latin typeface="Ubuntu" panose="020B0504030602030204"/>
                <a:ea typeface="Calibri"/>
                <a:cs typeface="Times New Roman"/>
              </a:rPr>
              <a:t>In children: asthma, ear infections, respiratory illnesses and sudden infant death syndrome (SIDS).</a:t>
            </a:r>
          </a:p>
          <a:p>
            <a:pPr>
              <a:lnSpc>
                <a:spcPct val="107000"/>
              </a:lnSpc>
              <a:spcAft>
                <a:spcPts val="800"/>
              </a:spcAft>
              <a:buSzPts val="1000"/>
              <a:tabLst>
                <a:tab pos="457200" algn="l"/>
              </a:tabLst>
            </a:pPr>
            <a:r>
              <a:rPr lang="en-GB" b="1">
                <a:latin typeface="Ubuntu" panose="020B0504030602030204"/>
                <a:ea typeface="Calibri"/>
                <a:cs typeface="Times New Roman"/>
              </a:rPr>
              <a:t>Third-hand smoke</a:t>
            </a:r>
            <a:r>
              <a:rPr lang="en-GB">
                <a:latin typeface="Ubuntu" panose="020B0504030602030204"/>
                <a:ea typeface="Calibri"/>
                <a:cs typeface="Times New Roman"/>
              </a:rPr>
              <a:t> (residue that clings to clothing, furniture, and surfaces) can also expose people to harmful particles long after smoking has stopped.</a:t>
            </a:r>
            <a:endParaRPr lang="en-GB"/>
          </a:p>
        </p:txBody>
      </p:sp>
      <p:pic>
        <p:nvPicPr>
          <p:cNvPr id="13" name="Picture 12"/>
          <p:cNvPicPr>
            <a:picLocks noChangeAspect="1"/>
          </p:cNvPicPr>
          <p:nvPr/>
        </p:nvPicPr>
        <p:blipFill>
          <a:blip r:embed="rId2"/>
          <a:stretch>
            <a:fillRect/>
          </a:stretch>
        </p:blipFill>
        <p:spPr>
          <a:xfrm>
            <a:off x="8276069" y="2115917"/>
            <a:ext cx="3292751" cy="2755159"/>
          </a:xfrm>
          <a:prstGeom prst="rect">
            <a:avLst/>
          </a:prstGeom>
        </p:spPr>
      </p:pic>
    </p:spTree>
    <p:extLst>
      <p:ext uri="{BB962C8B-B14F-4D97-AF65-F5344CB8AC3E}">
        <p14:creationId xmlns:p14="http://schemas.microsoft.com/office/powerpoint/2010/main" val="4046098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77F5A3-D535-4A58-C943-8DABF5079BEC}"/>
              </a:ext>
            </a:extLst>
          </p:cNvPr>
          <p:cNvSpPr txBox="1"/>
          <p:nvPr/>
        </p:nvSpPr>
        <p:spPr>
          <a:xfrm>
            <a:off x="488841" y="860781"/>
            <a:ext cx="703058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a:solidFill>
                  <a:schemeClr val="accent1"/>
                </a:solidFill>
                <a:latin typeface="Ubuntu" panose="020B0504030602030204"/>
              </a:rPr>
              <a:t>Myths vs. Facts About Vaping and “Safer” Products</a:t>
            </a:r>
            <a:endParaRPr lang="en-US" sz="2800" b="1">
              <a:solidFill>
                <a:schemeClr val="accent1"/>
              </a:solidFill>
              <a:latin typeface="Ubuntu" panose="020B0504030602030204"/>
            </a:endParaRPr>
          </a:p>
        </p:txBody>
      </p:sp>
      <p:graphicFrame>
        <p:nvGraphicFramePr>
          <p:cNvPr id="9" name="Table 8"/>
          <p:cNvGraphicFramePr>
            <a:graphicFrameLocks noGrp="1"/>
          </p:cNvGraphicFramePr>
          <p:nvPr>
            <p:extLst>
              <p:ext uri="{D42A27DB-BD31-4B8C-83A1-F6EECF244321}">
                <p14:modId xmlns:p14="http://schemas.microsoft.com/office/powerpoint/2010/main" val="2997843004"/>
              </p:ext>
            </p:extLst>
          </p:nvPr>
        </p:nvGraphicFramePr>
        <p:xfrm>
          <a:off x="321430" y="1817103"/>
          <a:ext cx="11722443" cy="4812906"/>
        </p:xfrm>
        <a:graphic>
          <a:graphicData uri="http://schemas.openxmlformats.org/drawingml/2006/table">
            <a:tbl>
              <a:tblPr firstRow="1" bandRow="1">
                <a:tableStyleId>{5C22544A-7EE6-4342-B048-85BDC9FD1C3A}</a:tableStyleId>
              </a:tblPr>
              <a:tblGrid>
                <a:gridCol w="3561415">
                  <a:extLst>
                    <a:ext uri="{9D8B030D-6E8A-4147-A177-3AD203B41FA5}">
                      <a16:colId xmlns:a16="http://schemas.microsoft.com/office/drawing/2014/main" val="2445903299"/>
                    </a:ext>
                  </a:extLst>
                </a:gridCol>
                <a:gridCol w="8161028">
                  <a:extLst>
                    <a:ext uri="{9D8B030D-6E8A-4147-A177-3AD203B41FA5}">
                      <a16:colId xmlns:a16="http://schemas.microsoft.com/office/drawing/2014/main" val="1677791034"/>
                    </a:ext>
                  </a:extLst>
                </a:gridCol>
              </a:tblGrid>
              <a:tr h="411844">
                <a:tc>
                  <a:txBody>
                    <a:bodyPr/>
                    <a:lstStyle/>
                    <a:p>
                      <a:r>
                        <a:rPr lang="en-GB">
                          <a:latin typeface="Ubuntu"/>
                        </a:rPr>
                        <a:t>Myth</a:t>
                      </a:r>
                    </a:p>
                  </a:txBody>
                  <a:tcPr/>
                </a:tc>
                <a:tc>
                  <a:txBody>
                    <a:bodyPr/>
                    <a:lstStyle/>
                    <a:p>
                      <a:r>
                        <a:rPr lang="en-GB">
                          <a:latin typeface="Ubuntu"/>
                        </a:rPr>
                        <a:t>Fact</a:t>
                      </a:r>
                      <a:r>
                        <a:rPr lang="en-GB" baseline="0" dirty="0">
                          <a:latin typeface="Ubuntu"/>
                        </a:rPr>
                        <a:t> </a:t>
                      </a:r>
                      <a:endParaRPr lang="en-GB" dirty="0">
                        <a:latin typeface="Ubuntu"/>
                      </a:endParaRPr>
                    </a:p>
                  </a:txBody>
                  <a:tcPr/>
                </a:tc>
                <a:extLst>
                  <a:ext uri="{0D108BD9-81ED-4DB2-BD59-A6C34878D82A}">
                    <a16:rowId xmlns:a16="http://schemas.microsoft.com/office/drawing/2014/main" val="3167418653"/>
                  </a:ext>
                </a:extLst>
              </a:tr>
              <a:tr h="831759">
                <a:tc>
                  <a:txBody>
                    <a:bodyPr/>
                    <a:lstStyle/>
                    <a:p>
                      <a:r>
                        <a:rPr lang="en-GB">
                          <a:latin typeface="Ubuntu"/>
                        </a:rPr>
                        <a:t>Nicotine itself causes cancer</a:t>
                      </a:r>
                    </a:p>
                  </a:txBody>
                  <a:tcPr/>
                </a:tc>
                <a:tc>
                  <a:txBody>
                    <a:bodyPr/>
                    <a:lstStyle/>
                    <a:p>
                      <a:r>
                        <a:rPr lang="en-GB" dirty="0">
                          <a:latin typeface="Ubuntu"/>
                        </a:rPr>
                        <a:t>Nicotine is not a carcinogen but it sustains addiction to cigarettes which contain many cancer-causing chemicals.</a:t>
                      </a:r>
                    </a:p>
                  </a:txBody>
                  <a:tcPr/>
                </a:tc>
                <a:extLst>
                  <a:ext uri="{0D108BD9-81ED-4DB2-BD59-A6C34878D82A}">
                    <a16:rowId xmlns:a16="http://schemas.microsoft.com/office/drawing/2014/main" val="2021515411"/>
                  </a:ext>
                </a:extLst>
              </a:tr>
              <a:tr h="1009417">
                <a:tc>
                  <a:txBody>
                    <a:bodyPr/>
                    <a:lstStyle/>
                    <a:p>
                      <a:r>
                        <a:rPr lang="en-GB">
                          <a:latin typeface="Ubuntu"/>
                        </a:rPr>
                        <a:t>Smokeless products like snus or pouches are harmless</a:t>
                      </a:r>
                    </a:p>
                  </a:txBody>
                  <a:tcPr/>
                </a:tc>
                <a:tc>
                  <a:txBody>
                    <a:bodyPr/>
                    <a:lstStyle/>
                    <a:p>
                      <a:r>
                        <a:rPr lang="en-GB" dirty="0">
                          <a:latin typeface="Ubuntu"/>
                        </a:rPr>
                        <a:t>These products reduce some of the risks (and more research is needed to understand the long-term effects) but can still cause nicotine addiction, gum disease and cardiovascular strain.</a:t>
                      </a:r>
                    </a:p>
                  </a:txBody>
                  <a:tcPr/>
                </a:tc>
                <a:extLst>
                  <a:ext uri="{0D108BD9-81ED-4DB2-BD59-A6C34878D82A}">
                    <a16:rowId xmlns:a16="http://schemas.microsoft.com/office/drawing/2014/main" val="191825400"/>
                  </a:ext>
                </a:extLst>
              </a:tr>
              <a:tr h="1138623">
                <a:tc>
                  <a:txBody>
                    <a:bodyPr/>
                    <a:lstStyle/>
                    <a:p>
                      <a:r>
                        <a:rPr lang="en-GB">
                          <a:latin typeface="Ubuntu"/>
                        </a:rPr>
                        <a:t>Switching to low-tar or ‘light’ cigarettes makes smoking safer</a:t>
                      </a:r>
                    </a:p>
                  </a:txBody>
                  <a:tcPr/>
                </a:tc>
                <a:tc>
                  <a:txBody>
                    <a:bodyPr/>
                    <a:lstStyle/>
                    <a:p>
                      <a:r>
                        <a:rPr lang="en-GB">
                          <a:latin typeface="Ubuntu"/>
                        </a:rPr>
                        <a:t>“Light” cigarettes still expose users to harmful chemicals; smokers often inhale more deeply to compensate for reduced nicotine, negating the benefit.</a:t>
                      </a:r>
                    </a:p>
                  </a:txBody>
                  <a:tcPr/>
                </a:tc>
                <a:extLst>
                  <a:ext uri="{0D108BD9-81ED-4DB2-BD59-A6C34878D82A}">
                    <a16:rowId xmlns:a16="http://schemas.microsoft.com/office/drawing/2014/main" val="3544286121"/>
                  </a:ext>
                </a:extLst>
              </a:tr>
              <a:tr h="710631">
                <a:tc>
                  <a:txBody>
                    <a:bodyPr/>
                    <a:lstStyle/>
                    <a:p>
                      <a:pPr lvl="0">
                        <a:buNone/>
                      </a:pPr>
                      <a:r>
                        <a:rPr lang="en-GB" sz="1800" b="0" i="0" u="none" strike="noStrike" noProof="0">
                          <a:latin typeface="Ubuntu"/>
                        </a:rPr>
                        <a:t>Vaping is just harmless water vapour</a:t>
                      </a:r>
                      <a:endParaRPr lang="en-US">
                        <a:latin typeface="Ubuntu"/>
                      </a:endParaRPr>
                    </a:p>
                  </a:txBody>
                  <a:tcPr/>
                </a:tc>
                <a:tc>
                  <a:txBody>
                    <a:bodyPr/>
                    <a:lstStyle/>
                    <a:p>
                      <a:pPr lvl="0">
                        <a:buNone/>
                      </a:pPr>
                      <a:r>
                        <a:rPr lang="en-GB" sz="1800" b="0" i="0" u="none" strike="noStrike" baseline="0" noProof="0">
                          <a:solidFill>
                            <a:srgbClr val="000000"/>
                          </a:solidFill>
                          <a:latin typeface="Ubuntu"/>
                        </a:rPr>
                        <a:t>Vaping aerosols are not just water vapour - they can contain nicotine, </a:t>
                      </a:r>
                      <a:r>
                        <a:rPr lang="en-GB" sz="1800" b="0" i="0" u="none" strike="noStrike" baseline="0" noProof="0" dirty="0">
                          <a:solidFill>
                            <a:srgbClr val="000000"/>
                          </a:solidFill>
                          <a:latin typeface="Ubuntu"/>
                        </a:rPr>
                        <a:t>ultrafine particles, and chemicals that may harm the lungs and overall health.</a:t>
                      </a:r>
                      <a:endParaRPr lang="en-US" dirty="0"/>
                    </a:p>
                  </a:txBody>
                  <a:tcPr/>
                </a:tc>
                <a:extLst>
                  <a:ext uri="{0D108BD9-81ED-4DB2-BD59-A6C34878D82A}">
                    <a16:rowId xmlns:a16="http://schemas.microsoft.com/office/drawing/2014/main" val="436395107"/>
                  </a:ext>
                </a:extLst>
              </a:tr>
              <a:tr h="710632">
                <a:tc>
                  <a:txBody>
                    <a:bodyPr/>
                    <a:lstStyle/>
                    <a:p>
                      <a:r>
                        <a:rPr lang="en-GB" dirty="0">
                          <a:latin typeface="Ubuntu"/>
                        </a:rPr>
                        <a:t>Once you’ve smoked for years, quitting doesn’t help</a:t>
                      </a:r>
                    </a:p>
                  </a:txBody>
                  <a:tcPr/>
                </a:tc>
                <a:tc>
                  <a:txBody>
                    <a:bodyPr/>
                    <a:lstStyle/>
                    <a:p>
                      <a:r>
                        <a:rPr lang="en-GB">
                          <a:latin typeface="Ubuntu"/>
                        </a:rPr>
                        <a:t>Quitting improves health at any age - lung function starts to recover within </a:t>
                      </a:r>
                      <a:r>
                        <a:rPr lang="en-GB" dirty="0">
                          <a:latin typeface="Ubuntu"/>
                        </a:rPr>
                        <a:t>weeks, and heart attack risk drops within a year.</a:t>
                      </a:r>
                    </a:p>
                  </a:txBody>
                  <a:tcPr/>
                </a:tc>
                <a:extLst>
                  <a:ext uri="{0D108BD9-81ED-4DB2-BD59-A6C34878D82A}">
                    <a16:rowId xmlns:a16="http://schemas.microsoft.com/office/drawing/2014/main" val="2294032999"/>
                  </a:ext>
                </a:extLst>
              </a:tr>
            </a:tbl>
          </a:graphicData>
        </a:graphic>
      </p:graphicFrame>
    </p:spTree>
    <p:extLst>
      <p:ext uri="{BB962C8B-B14F-4D97-AF65-F5344CB8AC3E}">
        <p14:creationId xmlns:p14="http://schemas.microsoft.com/office/powerpoint/2010/main" val="2405774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B1F218-F71A-CC2A-46E7-E299CFB80F7B}"/>
              </a:ext>
            </a:extLst>
          </p:cNvPr>
          <p:cNvSpPr txBox="1"/>
          <p:nvPr/>
        </p:nvSpPr>
        <p:spPr>
          <a:xfrm>
            <a:off x="478534" y="1200370"/>
            <a:ext cx="926555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1"/>
                </a:solidFill>
                <a:latin typeface="Ubuntu"/>
              </a:rPr>
              <a:t>Summary</a:t>
            </a:r>
            <a:r>
              <a:rPr lang="en-US" sz="2800" b="1">
                <a:solidFill>
                  <a:srgbClr val="15518B"/>
                </a:solidFill>
                <a:latin typeface="Ubuntu"/>
              </a:rPr>
              <a:t> </a:t>
            </a:r>
            <a:endParaRPr lang="en-US" sz="2800">
              <a:ea typeface="Calibri"/>
              <a:cs typeface="Calibri"/>
            </a:endParaRPr>
          </a:p>
        </p:txBody>
      </p:sp>
      <p:sp>
        <p:nvSpPr>
          <p:cNvPr id="5" name="TextBox 4">
            <a:extLst>
              <a:ext uri="{FF2B5EF4-FFF2-40B4-BE49-F238E27FC236}">
                <a16:creationId xmlns:a16="http://schemas.microsoft.com/office/drawing/2014/main" id="{59D25B47-B6D7-BC63-B0FA-B552F1454745}"/>
              </a:ext>
            </a:extLst>
          </p:cNvPr>
          <p:cNvSpPr txBox="1"/>
          <p:nvPr/>
        </p:nvSpPr>
        <p:spPr>
          <a:xfrm>
            <a:off x="481867" y="2571217"/>
            <a:ext cx="10923606"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a:solidFill>
                <a:srgbClr val="000000"/>
              </a:solidFill>
              <a:latin typeface="Ubuntu"/>
              <a:ea typeface="Calibri"/>
              <a:cs typeface="Calibri"/>
            </a:endParaRPr>
          </a:p>
          <a:p>
            <a:r>
              <a:rPr lang="en-GB">
                <a:solidFill>
                  <a:srgbClr val="000000"/>
                </a:solidFill>
                <a:latin typeface="Ubuntu"/>
                <a:ea typeface="Calibri"/>
                <a:cs typeface="Calibri"/>
              </a:rPr>
              <a:t>Even smokeless or “safer” alternatives still carry health risks and can lead to long-term dependency. </a:t>
            </a:r>
            <a:endParaRPr lang="en-US">
              <a:solidFill>
                <a:srgbClr val="231F20"/>
              </a:solidFill>
              <a:latin typeface="Proxima Nova"/>
              <a:ea typeface="Calibri"/>
              <a:cs typeface="Calibri"/>
            </a:endParaRPr>
          </a:p>
          <a:p>
            <a:endParaRPr lang="en-GB">
              <a:solidFill>
                <a:srgbClr val="000000"/>
              </a:solidFill>
              <a:latin typeface="Ubuntu"/>
              <a:ea typeface="Calibri"/>
              <a:cs typeface="Calibri"/>
            </a:endParaRPr>
          </a:p>
          <a:p>
            <a:r>
              <a:rPr lang="en-GB">
                <a:solidFill>
                  <a:srgbClr val="000000"/>
                </a:solidFill>
                <a:latin typeface="Ubuntu"/>
                <a:ea typeface="Calibri"/>
                <a:cs typeface="Calibri"/>
              </a:rPr>
              <a:t>Understanding these effects helps people make informed choices and highlights the clear health benefits of quitting.</a:t>
            </a:r>
            <a:endParaRPr lang="en-US">
              <a:solidFill>
                <a:srgbClr val="231F20"/>
              </a:solidFill>
              <a:latin typeface="Proxima Nova"/>
            </a:endParaRPr>
          </a:p>
        </p:txBody>
      </p:sp>
      <p:pic>
        <p:nvPicPr>
          <p:cNvPr id="2" name="Picture 1" descr="A cigarette with different types of chemicals&#10;&#10;AI-generated content may be incorrect.">
            <a:extLst>
              <a:ext uri="{FF2B5EF4-FFF2-40B4-BE49-F238E27FC236}">
                <a16:creationId xmlns:a16="http://schemas.microsoft.com/office/drawing/2014/main" id="{1ADF96B6-5E8F-3B8D-3963-C780C0A604AF}"/>
              </a:ext>
            </a:extLst>
          </p:cNvPr>
          <p:cNvPicPr>
            <a:picLocks noChangeAspect="1"/>
          </p:cNvPicPr>
          <p:nvPr/>
        </p:nvPicPr>
        <p:blipFill>
          <a:blip r:embed="rId2"/>
          <a:stretch>
            <a:fillRect/>
          </a:stretch>
        </p:blipFill>
        <p:spPr>
          <a:xfrm>
            <a:off x="3313036" y="3929120"/>
            <a:ext cx="4776386" cy="2929110"/>
          </a:xfrm>
          <a:prstGeom prst="rect">
            <a:avLst/>
          </a:prstGeom>
        </p:spPr>
      </p:pic>
      <p:sp>
        <p:nvSpPr>
          <p:cNvPr id="4" name="TextBox 3">
            <a:extLst>
              <a:ext uri="{FF2B5EF4-FFF2-40B4-BE49-F238E27FC236}">
                <a16:creationId xmlns:a16="http://schemas.microsoft.com/office/drawing/2014/main" id="{BCCE1813-592E-963C-20C9-5B321211B098}"/>
              </a:ext>
            </a:extLst>
          </p:cNvPr>
          <p:cNvSpPr txBox="1"/>
          <p:nvPr/>
        </p:nvSpPr>
        <p:spPr>
          <a:xfrm>
            <a:off x="482385" y="1849916"/>
            <a:ext cx="771180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baseline="0" dirty="0">
                <a:latin typeface="Ubuntu"/>
              </a:rPr>
              <a:t>Tobacco and nicotine affect almost every organ in the body. While nicotine fuels addiction, the thousands of chemicals in tobacco smoke </a:t>
            </a:r>
            <a:r>
              <a:rPr lang="en-GB" sz="1800" baseline="0">
                <a:latin typeface="Ubuntu"/>
              </a:rPr>
              <a:t>cause serious harm </a:t>
            </a:r>
            <a:r>
              <a:rPr lang="en-GB">
                <a:latin typeface="Ubuntu"/>
              </a:rPr>
              <a:t>- </a:t>
            </a:r>
            <a:r>
              <a:rPr lang="en-GB" sz="1800" baseline="0">
                <a:latin typeface="Ubuntu"/>
              </a:rPr>
              <a:t>including cancers, heart disease and lung damage.</a:t>
            </a:r>
            <a:endParaRPr lang="en-US"/>
          </a:p>
        </p:txBody>
      </p:sp>
    </p:spTree>
    <p:extLst>
      <p:ext uri="{BB962C8B-B14F-4D97-AF65-F5344CB8AC3E}">
        <p14:creationId xmlns:p14="http://schemas.microsoft.com/office/powerpoint/2010/main" val="4283053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4E7046-484D-4B2C-D451-804C8132165C}"/>
              </a:ext>
            </a:extLst>
          </p:cNvPr>
          <p:cNvSpPr txBox="1"/>
          <p:nvPr/>
        </p:nvSpPr>
        <p:spPr>
          <a:xfrm>
            <a:off x="569284" y="1193351"/>
            <a:ext cx="36957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1"/>
                </a:solidFill>
                <a:latin typeface="Ubuntu"/>
              </a:rPr>
              <a:t>References</a:t>
            </a:r>
            <a:r>
              <a:rPr lang="en-US" sz="2800" b="1">
                <a:solidFill>
                  <a:srgbClr val="15518B"/>
                </a:solidFill>
                <a:latin typeface="Ubuntu"/>
              </a:rPr>
              <a:t> </a:t>
            </a:r>
          </a:p>
        </p:txBody>
      </p:sp>
      <p:sp>
        <p:nvSpPr>
          <p:cNvPr id="3" name="TextBox 2">
            <a:extLst>
              <a:ext uri="{FF2B5EF4-FFF2-40B4-BE49-F238E27FC236}">
                <a16:creationId xmlns:a16="http://schemas.microsoft.com/office/drawing/2014/main" id="{C71E3A57-86BA-85EC-9B2C-E92836920D7E}"/>
              </a:ext>
            </a:extLst>
          </p:cNvPr>
          <p:cNvSpPr txBox="1"/>
          <p:nvPr/>
        </p:nvSpPr>
        <p:spPr>
          <a:xfrm>
            <a:off x="413085" y="2267952"/>
            <a:ext cx="919012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srgbClr val="0070C0"/>
              </a:solidFill>
              <a:latin typeface="Ubuntu"/>
              <a:ea typeface="Calibri"/>
              <a:cs typeface="Calibri"/>
            </a:endParaRPr>
          </a:p>
          <a:p>
            <a:endParaRPr lang="en-US" sz="1200" u="sng">
              <a:solidFill>
                <a:srgbClr val="0070C0"/>
              </a:solidFill>
              <a:latin typeface="Aptos"/>
              <a:cs typeface="Segoe UI"/>
            </a:endParaRPr>
          </a:p>
        </p:txBody>
      </p:sp>
      <p:sp>
        <p:nvSpPr>
          <p:cNvPr id="4" name="TextBox 3">
            <a:extLst>
              <a:ext uri="{FF2B5EF4-FFF2-40B4-BE49-F238E27FC236}">
                <a16:creationId xmlns:a16="http://schemas.microsoft.com/office/drawing/2014/main" id="{608DB2A8-9976-8883-9D6E-A66BC839F336}"/>
              </a:ext>
            </a:extLst>
          </p:cNvPr>
          <p:cNvSpPr txBox="1"/>
          <p:nvPr/>
        </p:nvSpPr>
        <p:spPr>
          <a:xfrm>
            <a:off x="641213" y="1995266"/>
            <a:ext cx="994517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Ubuntu"/>
                <a:ea typeface="Calibri"/>
                <a:cs typeface="Calibri"/>
              </a:rPr>
              <a:t>The information provided in this slide set uses the following sources:</a:t>
            </a:r>
          </a:p>
          <a:p>
            <a:endParaRPr lang="en-US">
              <a:latin typeface="Ubuntu"/>
              <a:ea typeface="Calibri"/>
              <a:cs typeface="Calibri"/>
            </a:endParaRPr>
          </a:p>
          <a:p>
            <a:r>
              <a:rPr lang="en-GB">
                <a:hlinkClick r:id="rId2"/>
              </a:rPr>
              <a:t>Understanding the true impact of smoking - Better Health – NHS</a:t>
            </a:r>
            <a:endParaRPr lang="en-GB"/>
          </a:p>
          <a:p>
            <a:r>
              <a:rPr lang="en-GB">
                <a:hlinkClick r:id="rId3"/>
              </a:rPr>
              <a:t>Smoking Cessation and Short- and Longer-Term Mortality | NEJM Evidence</a:t>
            </a:r>
            <a:endParaRPr lang="en-GB"/>
          </a:p>
          <a:p>
            <a:r>
              <a:rPr lang="en-GB">
                <a:hlinkClick r:id="rId4"/>
              </a:rPr>
              <a:t>Passive smoking – NHS</a:t>
            </a:r>
            <a:endParaRPr lang="en-GB"/>
          </a:p>
          <a:p>
            <a:r>
              <a:rPr lang="en-GB">
                <a:ea typeface="+mn-lt"/>
                <a:cs typeface="+mn-lt"/>
                <a:hlinkClick r:id="rId5"/>
              </a:rPr>
              <a:t>https://www.nhs.uk/smokefree/why-quit/smoking-health-problems</a:t>
            </a:r>
            <a:r>
              <a:rPr lang="en-GB">
                <a:ea typeface="+mn-lt"/>
                <a:cs typeface="+mn-lt"/>
              </a:rPr>
              <a:t> </a:t>
            </a:r>
          </a:p>
          <a:p>
            <a:r>
              <a:rPr lang="en-GB" dirty="0">
                <a:ea typeface="+mn-lt"/>
                <a:cs typeface="+mn-lt"/>
                <a:hlinkClick r:id="rId6"/>
              </a:rPr>
              <a:t>https://www.hhs.gov/surgeongeneral/reports-and-publications/tobacco</a:t>
            </a:r>
            <a:r>
              <a:rPr lang="en-GB" dirty="0">
                <a:ea typeface="+mn-lt"/>
                <a:cs typeface="+mn-lt"/>
              </a:rPr>
              <a:t> </a:t>
            </a:r>
            <a:endParaRPr lang="en-GB">
              <a:ea typeface="Calibri" panose="020F0502020204030204"/>
              <a:cs typeface="Calibri" panose="020F0502020204030204"/>
            </a:endParaRPr>
          </a:p>
          <a:p>
            <a:endParaRPr lang="en-US">
              <a:latin typeface="Ubuntu"/>
              <a:ea typeface="Calibri"/>
              <a:cs typeface="Calibri"/>
            </a:endParaRPr>
          </a:p>
        </p:txBody>
      </p:sp>
    </p:spTree>
    <p:extLst>
      <p:ext uri="{BB962C8B-B14F-4D97-AF65-F5344CB8AC3E}">
        <p14:creationId xmlns:p14="http://schemas.microsoft.com/office/powerpoint/2010/main" val="2475810426"/>
      </p:ext>
    </p:extLst>
  </p:cSld>
  <p:clrMapOvr>
    <a:masterClrMapping/>
  </p:clrMapOvr>
</p:sld>
</file>

<file path=ppt/theme/theme1.xml><?xml version="1.0" encoding="utf-8"?>
<a:theme xmlns:a="http://schemas.openxmlformats.org/drawingml/2006/main" name="PHW - Master Deck - Orange">
  <a:themeElements>
    <a:clrScheme name="PHW - Health &amp; Wellbeing Resources">
      <a:dk1>
        <a:srgbClr val="000000"/>
      </a:dk1>
      <a:lt1>
        <a:srgbClr val="FFFFFF"/>
      </a:lt1>
      <a:dk2>
        <a:srgbClr val="285087"/>
      </a:dk2>
      <a:lt2>
        <a:srgbClr val="E8E8E8"/>
      </a:lt2>
      <a:accent1>
        <a:srgbClr val="15518B"/>
      </a:accent1>
      <a:accent2>
        <a:srgbClr val="24FFC0"/>
      </a:accent2>
      <a:accent3>
        <a:srgbClr val="E8FF3E"/>
      </a:accent3>
      <a:accent4>
        <a:srgbClr val="FF5D0C"/>
      </a:accent4>
      <a:accent5>
        <a:srgbClr val="C288FF"/>
      </a:accent5>
      <a:accent6>
        <a:srgbClr val="E0E0E0"/>
      </a:accent6>
      <a:hlink>
        <a:srgbClr val="E8FF3E"/>
      </a:hlink>
      <a:folHlink>
        <a:srgbClr val="24FFC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6A6F83751BC542A98DC5A0AC630D3D" ma:contentTypeVersion="15" ma:contentTypeDescription="Create a new document." ma:contentTypeScope="" ma:versionID="196b9e01c9c66793c24b53ebaebe0b41">
  <xsd:schema xmlns:xsd="http://www.w3.org/2001/XMLSchema" xmlns:xs="http://www.w3.org/2001/XMLSchema" xmlns:p="http://schemas.microsoft.com/office/2006/metadata/properties" xmlns:ns2="bbd7921a-042b-4eb0-b7a0-a3fc5587e9ac" xmlns:ns3="d6550f9a-f14e-418b-a53a-e888529f43ac" targetNamespace="http://schemas.microsoft.com/office/2006/metadata/properties" ma:root="true" ma:fieldsID="5b5aff93ad5912248a6a26172dd04027" ns2:_="" ns3:_="">
    <xsd:import namespace="bbd7921a-042b-4eb0-b7a0-a3fc5587e9ac"/>
    <xsd:import namespace="d6550f9a-f14e-418b-a53a-e888529f43a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d7921a-042b-4eb0-b7a0-a3fc5587e9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550f9a-f14e-418b-a53a-e888529f43a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d3ce685-6bcb-45ae-998a-d25e5acaad24}" ma:internalName="TaxCatchAll" ma:showField="CatchAllData" ma:web="d6550f9a-f14e-418b-a53a-e888529f4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6550f9a-f14e-418b-a53a-e888529f43ac">
      <UserInfo>
        <DisplayName/>
        <AccountId xsi:nil="true"/>
        <AccountType/>
      </UserInfo>
    </SharedWithUsers>
    <MediaLengthInSeconds xmlns="bbd7921a-042b-4eb0-b7a0-a3fc5587e9ac" xsi:nil="true"/>
    <lcf76f155ced4ddcb4097134ff3c332f xmlns="bbd7921a-042b-4eb0-b7a0-a3fc5587e9ac">
      <Terms xmlns="http://schemas.microsoft.com/office/infopath/2007/PartnerControls"/>
    </lcf76f155ced4ddcb4097134ff3c332f>
    <TaxCatchAll xmlns="d6550f9a-f14e-418b-a53a-e888529f43ac" xsi:nil="true"/>
  </documentManagement>
</p:properties>
</file>

<file path=customXml/itemProps1.xml><?xml version="1.0" encoding="utf-8"?>
<ds:datastoreItem xmlns:ds="http://schemas.openxmlformats.org/officeDocument/2006/customXml" ds:itemID="{32EC1E62-73DB-4BBC-AD65-E92C412989D3}">
  <ds:schemaRefs>
    <ds:schemaRef ds:uri="bbd7921a-042b-4eb0-b7a0-a3fc5587e9ac"/>
    <ds:schemaRef ds:uri="d6550f9a-f14e-418b-a53a-e888529f43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772CF89-D81E-4226-8067-2255C6B4F3C3}">
  <ds:schemaRefs>
    <ds:schemaRef ds:uri="http://schemas.microsoft.com/sharepoint/v3/contenttype/forms"/>
  </ds:schemaRefs>
</ds:datastoreItem>
</file>

<file path=customXml/itemProps3.xml><?xml version="1.0" encoding="utf-8"?>
<ds:datastoreItem xmlns:ds="http://schemas.openxmlformats.org/officeDocument/2006/customXml" ds:itemID="{D786DA86-E1FB-44EE-B0F0-78AE5479C1BE}">
  <ds:schemaRefs>
    <ds:schemaRef ds:uri="http://www.w3.org/XML/1998/namespace"/>
    <ds:schemaRef ds:uri="http://schemas.microsoft.com/office/2006/documentManagement/types"/>
    <ds:schemaRef ds:uri="http://purl.org/dc/elements/1.1/"/>
    <ds:schemaRef ds:uri="bbd7921a-042b-4eb0-b7a0-a3fc5587e9ac"/>
    <ds:schemaRef ds:uri="http://schemas.microsoft.com/office/infopath/2007/PartnerControls"/>
    <ds:schemaRef ds:uri="http://purl.org/dc/terms/"/>
    <ds:schemaRef ds:uri="d6550f9a-f14e-418b-a53a-e888529f43ac"/>
    <ds:schemaRef ds:uri="http://schemas.microsoft.com/office/2006/metadata/propertie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1287</Words>
  <Application>Microsoft Office PowerPoint</Application>
  <PresentationFormat>Widescreen</PresentationFormat>
  <Paragraphs>125</Paragraphs>
  <Slides>12</Slides>
  <Notes>0</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PHW - Master Deck - Orange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dc:creator>
  <cp:lastModifiedBy>Brenda Basweti (Public Health Wales - Matrix House)</cp:lastModifiedBy>
  <cp:revision>61</cp:revision>
  <dcterms:created xsi:type="dcterms:W3CDTF">2024-01-29T16:09:21Z</dcterms:created>
  <dcterms:modified xsi:type="dcterms:W3CDTF">2026-09-16T11:29:23Z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0x0101008A6A6F83751BC542A98DC5A0AC630D3D</vt:lpwstr>
  </property>
  <property fmtid="{D5CDD505-2E9C-101B-9397-08002B2CF9AE}" pid="3" name="Order">
    <vt:r8>228500</vt:r8>
  </property>
  <property fmtid="{D5CDD505-2E9C-101B-9397-08002B2CF9AE}" pid="4" name="xd_Signature">
    <vt:bool>false</vt:bool>
  </property>
  <property fmtid="{D5CDD505-2E9C-101B-9397-08002B2CF9AE}" pid="5" name="xd_ProgID">
    <vt:lpwstr/>
  </property>
  <property fmtid="{D5CDD505-2E9C-101B-9397-08002B2CF9AE}" pid="6" name="Reviewd">
    <vt:bool>false</vt:bool>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MediaServiceImageTags">
    <vt:lpwstr/>
  </property>
</Properties>
</file>