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  <p:sldMasterId id="2147483704" r:id="rId5"/>
  </p:sldMasterIdLst>
  <p:notesMasterIdLst>
    <p:notesMasterId r:id="rId15"/>
  </p:notesMasterIdLst>
  <p:sldIdLst>
    <p:sldId id="298" r:id="rId6"/>
    <p:sldId id="275" r:id="rId7"/>
    <p:sldId id="281" r:id="rId8"/>
    <p:sldId id="300" r:id="rId9"/>
    <p:sldId id="257" r:id="rId10"/>
    <p:sldId id="301" r:id="rId11"/>
    <p:sldId id="292" r:id="rId12"/>
    <p:sldId id="293" r:id="rId13"/>
    <p:sldId id="29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962B06-79D3-4634-3738-D4FB73426C13}" name="Emily van de Venter (Public Health Wales - No. 2 Capital Quarter)" initials="EQ" userId="S::emily.vandeventer@wales.nhs.uk::c3ee82f5-72f1-4d25-b87c-32c11ca79278" providerId="AD"/>
  <p188:author id="{D267B11F-970E-24C6-E2A5-5502D013E9F2}" name="Lucy Jayne (Public Health Wales - No. 2 Capital Quarter)" initials="LQ" userId="S::lucy.jayne@wales.nhs.uk::7eb58db9-16aa-42b3-9796-7f97c022edec" providerId="AD"/>
  <p188:author id="{F95C8337-EE5E-75FD-1769-61102AA6FA7A}" name="Mary-Ann McKibben (Public Health Wales - No. 2 Capital Quarter)" initials="MQ" userId="S::mary-ann.mckibben@wales.nhs.uk::35459770-b51a-4e1a-abfa-0a28574af725" providerId="AD"/>
  <p188:author id="{9CEF4D41-7E19-87B1-FCC0-3FB9C95F00ED}" name="Grace Lawson (Public Health Wales - No. 2 Capital Quarter)" initials="GQ" userId="S::grace.lawson@wales.nhs.uk::88c6baf7-06f7-4e16-85cb-71260126bd16" providerId="AD"/>
  <p188:author id="{9790A088-8B12-CC17-EF6E-C8B35853A029}" name="Amy Davies (Public Health Wales - Matrix House)" initials="AH" userId="S::amy.davies8@wales.nhs.uk::d74f735d-d47c-4db5-a27a-af25ef95d298" providerId="AD"/>
  <p188:author id="{519C988B-5CEE-D4DB-C133-21D4C2804E0E}" name="Lorna Bennett (Public Health Wales - No. 2 Capital Quarter)" initials="LQ" userId="S::lorna.bennett3@wales.nhs.uk::41cbff77-5434-42c9-8874-6f16723207f9" providerId="AD"/>
  <p188:author id="{00FAEB95-C101-270F-BF91-0C0B78A10B39}" name="Kirsty Thomas (Public Health Wales - Matrix House)" initials="KH" userId="S::kirsty.thomas9@wales.nhs.uk::d2526e12-be29-415e-88e8-b0b48d8c939f" providerId="AD"/>
  <p188:author id="{E58F7FA5-3CAA-A446-7CD7-87A433194C0F}" name="Lorna Bennett" initials="LB" userId="Lorna Bennett" providerId="None"/>
  <p188:author id="{311702CD-2FE8-6362-4115-878685D0A7F7}" name="Leanne Small (Public Health Wales - No. 2 Capital Quarter)" initials="LQ" userId="S::leanne.small@wales.nhs.uk::d76cf426-005f-434f-ac47-a5eb582e6007" providerId="AD"/>
  <p188:author id="{82A8F2DC-3481-B692-14F4-D4F0F1F9B7EB}" name="Sophie Flood (Public Health Wales - Matrix House)" initials="SH" userId="S::sophie.flood@wales.nhs.uk::f1b68508-ff1d-4a78-a875-f6aa95017de1" providerId="AD"/>
  <p188:author id="{A0A299E4-C092-AEC1-06CE-81608E9C237A}" name="Gareth Thomas (Public Health Wales, No. 2 Capital Quarter)" initials="GQ" userId="S::gareth.thomas17@wales.nhs.uk::74ed2807-8d61-45c7-a3b0-de76cb24c3dd" providerId="AD"/>
  <p188:author id="{0D24BCFB-EFAE-C323-685B-1F105898CE7A}" name="Gemma James (Public Health Wales - Matrix House)" initials="GH" userId="S::gemma.james@wales.nhs.uk::b3a5e94b-8a93-4dff-bbb6-33ecacad91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F54A58-FCFF-05B5-1F7C-5D0419CA3707}" v="6" dt="2026-09-03T08:22:00.105"/>
    <p1510:client id="{73889A53-D51F-36D1-72B4-57AB303294E1}" v="5" dt="2026-09-02T15:28:11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C5D82-122C-8E42-B3D6-67347C6BA6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F1F24-30D7-5740-9F64-AE7FBFFC8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58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DC0EE8-50B0-E896-5852-F4B8BFA027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6327775" cy="7266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Presentation 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Subtitle</a:t>
            </a:r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3832E92-EF7C-04E7-8DBD-C53D35568A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6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onl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pic>
        <p:nvPicPr>
          <p:cNvPr id="2" name="Picture 1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701B4431-6E99-FB30-9E4A-E84060F127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5437" t="2543" r="5912" b="3059"/>
          <a:stretch/>
        </p:blipFill>
        <p:spPr>
          <a:xfrm rot="5400000">
            <a:off x="6649025" y="-657741"/>
            <a:ext cx="2405273" cy="37207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1E15D4-58F0-B835-2EDB-5B041DEA7E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359749" y="2620284"/>
            <a:ext cx="3527371" cy="3968293"/>
          </a:xfrm>
          <a:prstGeom prst="rect">
            <a:avLst/>
          </a:prstGeom>
        </p:spPr>
      </p:pic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2D62E1EC-A6F5-D23A-565E-A7AF64CD93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CE7DE11A-7B6A-14CA-A499-F25F2F9AF8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AF447B3A-3F6B-32F0-90F8-3CEF5AAF4E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6710362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03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. text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n orange curved object on a black background&#10;&#10;Description automatically generated">
            <a:extLst>
              <a:ext uri="{FF2B5EF4-FFF2-40B4-BE49-F238E27FC236}">
                <a16:creationId xmlns:a16="http://schemas.microsoft.com/office/drawing/2014/main" id="{24D3D47D-7075-66E1-8396-F4103DF011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065" b="50000"/>
          <a:stretch/>
        </p:blipFill>
        <p:spPr>
          <a:xfrm>
            <a:off x="8685957" y="4843391"/>
            <a:ext cx="3113591" cy="20146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pic>
        <p:nvPicPr>
          <p:cNvPr id="8" name="Picture 7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FD5D17FF-AF1C-545F-E3DC-DDD6BD78E5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1058" t="2107" r="2991" b="47971"/>
          <a:stretch/>
        </p:blipFill>
        <p:spPr>
          <a:xfrm rot="10800000" flipH="1">
            <a:off x="4995863" y="0"/>
            <a:ext cx="3011357" cy="1967696"/>
          </a:xfrm>
          <a:prstGeom prst="rect">
            <a:avLst/>
          </a:prstGeom>
        </p:spPr>
      </p:pic>
      <p:sp>
        <p:nvSpPr>
          <p:cNvPr id="2" name="Text Placeholder 19">
            <a:extLst>
              <a:ext uri="{FF2B5EF4-FFF2-40B4-BE49-F238E27FC236}">
                <a16:creationId xmlns:a16="http://schemas.microsoft.com/office/drawing/2014/main" id="{CF8766FF-E3F7-54FE-61D9-A29B5C42A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6081" y="2925582"/>
            <a:ext cx="5020807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4E25F6C2-19E2-B16F-2ECE-F7248C893C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08B8FB3E-8875-A86C-9BA3-D0129447E8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AB91901-4FF0-2D7E-65B2-9DF4E55D7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66653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5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DC0EE8-50B0-E896-5852-F4B8BFA027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5F8C3108-99AA-BE1B-0102-55204CAE52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3065689"/>
            <a:ext cx="6327775" cy="7266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Divider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55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C75D8DA0-FA5D-E4A4-348F-1B27185447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33272"/>
            <a:ext cx="5718175" cy="6191457"/>
          </a:xfrm>
          <a:prstGeom prst="roundRect">
            <a:avLst>
              <a:gd name="adj" fmla="val 2233"/>
            </a:avLst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1D8264-1EB3-39E9-379D-1E494B0B89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B6815D-7426-E4F1-F536-CD871B71713E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B88EED20-7E87-4DFD-D9CA-B1A1FAA854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04FA74-24F0-045A-C516-E3564055D3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4365"/>
          <a:stretch/>
        </p:blipFill>
        <p:spPr>
          <a:xfrm rot="10800000">
            <a:off x="5464465" y="-1"/>
            <a:ext cx="3010823" cy="2223164"/>
          </a:xfrm>
          <a:prstGeom prst="rect">
            <a:avLst/>
          </a:prstGeom>
        </p:spPr>
      </p:pic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BB3D2668-6A46-5D77-93AC-94BF8FA300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08E733D0-84C6-0B71-429D-6FE9FF42DE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3D77F80-4716-8565-12CF-951888358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79491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6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</p:spTree>
    <p:extLst>
      <p:ext uri="{BB962C8B-B14F-4D97-AF65-F5344CB8AC3E}">
        <p14:creationId xmlns:p14="http://schemas.microsoft.com/office/powerpoint/2010/main" val="10128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EC966F-C3A2-10A4-74A3-25D0347C51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353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40293FF-3E51-2EB7-6DBB-A815093091B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2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8849E8-9E1B-97A6-16F5-727C331343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57ECEED-71CF-563E-44EC-80FFD85975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CEE91C-570F-B1A8-8A99-CA82C9ED4788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9A0DC161-F583-C874-FD6C-D410169078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Thank you </a:t>
            </a:r>
            <a:br>
              <a:rPr lang="en-GB"/>
            </a:br>
            <a:r>
              <a:rPr lang="en-GB"/>
              <a:t>for listening.</a:t>
            </a:r>
            <a:endParaRPr lang="en-US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4B627C22-1FB4-BAE3-8444-E2668100FF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84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8CB4B491-7B2E-0971-899D-3D27CEAB2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Thank you </a:t>
            </a:r>
            <a:br>
              <a:rPr lang="en-GB"/>
            </a:br>
            <a:r>
              <a:rPr lang="en-GB"/>
              <a:t>for listening.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065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only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7A28305-E86E-6BEA-B62A-37C15E7688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62FF2678-D547-1EB7-8171-17F6A2826D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967881B-99AE-11D6-ADD8-1B405DDD2D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6710362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8023AF1C-BD47-7ECC-237E-4843CE5DC9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8359749" y="2620284"/>
            <a:ext cx="3527372" cy="3968294"/>
          </a:xfrm>
          <a:prstGeom prst="rect">
            <a:avLst/>
          </a:prstGeom>
          <a:noFill/>
        </p:spPr>
      </p:pic>
      <p:pic>
        <p:nvPicPr>
          <p:cNvPr id="8" name="Picture 7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CDB4D158-FD1E-DBFE-626C-A02A658F3A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5437" t="2543" r="5912" b="3059"/>
          <a:stretch/>
        </p:blipFill>
        <p:spPr>
          <a:xfrm rot="5400000">
            <a:off x="6649025" y="-657741"/>
            <a:ext cx="2405273" cy="372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70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8CB4B491-7B2E-0971-899D-3D27CEAB2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6327775" cy="7266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Presentation 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Subtitle</a:t>
            </a:r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3832E92-EF7C-04E7-8DBD-C53D35568A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041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791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03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93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744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556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72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38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31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843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92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8CB4B491-7B2E-0971-899D-3D27CEAB2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6327775" cy="7266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Presentation 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Subtitle</a:t>
            </a:r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3832E92-EF7C-04E7-8DBD-C53D35568A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110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Text only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7A28305-E86E-6BEA-B62A-37C15E7688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62FF2678-D547-1EB7-8171-17F6A2826D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967881B-99AE-11D6-ADD8-1B405DDD2D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6710362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8023AF1C-BD47-7ECC-237E-4843CE5DC9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8359749" y="2620284"/>
            <a:ext cx="3527372" cy="3968294"/>
          </a:xfrm>
          <a:prstGeom prst="rect">
            <a:avLst/>
          </a:prstGeom>
          <a:noFill/>
        </p:spPr>
      </p:pic>
      <p:pic>
        <p:nvPicPr>
          <p:cNvPr id="8" name="Picture 7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CDB4D158-FD1E-DBFE-626C-A02A658F3A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5437" t="2543" r="5912" b="3059"/>
          <a:stretch/>
        </p:blipFill>
        <p:spPr>
          <a:xfrm rot="5400000">
            <a:off x="6649025" y="-657741"/>
            <a:ext cx="2405273" cy="372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753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8CB4B491-7B2E-0971-899D-3D27CEAB2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Thank you </a:t>
            </a:r>
            <a:br>
              <a:rPr lang="en-GB"/>
            </a:br>
            <a:r>
              <a:rPr lang="en-GB"/>
              <a:t>for listening.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39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C7A4B6-E657-EDCC-59CE-FE172E9D1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656F4-6DF7-415A-4697-290432580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5691-D849-353F-2C40-B394ED7422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902D5-1DEE-9B02-E0A7-6B8BD7EAD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C985D-423A-9E41-BE08-22CCE6FC1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8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7" r:id="rId2"/>
    <p:sldLayoutId id="2147483662" r:id="rId3"/>
    <p:sldLayoutId id="2147483672" r:id="rId4"/>
    <p:sldLayoutId id="2147483667" r:id="rId5"/>
    <p:sldLayoutId id="2147483700" r:id="rId6"/>
    <p:sldLayoutId id="2147483689" r:id="rId7"/>
    <p:sldLayoutId id="2147483690" r:id="rId8"/>
    <p:sldLayoutId id="2147483699" r:id="rId9"/>
    <p:sldLayoutId id="2147483701" r:id="rId10"/>
    <p:sldLayoutId id="2147483702" r:id="rId11"/>
    <p:sldLayoutId id="21474837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0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ncbi.nlm.nih.gov/articles/PMC2953858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thecabinchiangmai.com/addiction-type/chemical/" TargetMode="Externa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nida.nih.gov/publications/drugs-brains-behavior-science-addiction/drug-misuse-addiction" TargetMode="External"/><Relationship Id="rId3" Type="http://schemas.openxmlformats.org/officeDocument/2006/relationships/hyperlink" Target="https://pmc.ncbi.nlm.nih.gov/articles/PMC2953858/" TargetMode="External"/><Relationship Id="rId7" Type="http://schemas.openxmlformats.org/officeDocument/2006/relationships/hyperlink" Target="https://www.gov.uk/government/publications/delivering-better-oral-health-an-evidence-based-toolkit-for-prevention/chapter-11-smoking-and-tobacco-use" TargetMode="External"/><Relationship Id="rId2" Type="http://schemas.openxmlformats.org/officeDocument/2006/relationships/hyperlink" Target="https://pmc.ncbi.nlm.nih.gov/articles/PMC3894096/" TargetMode="Externa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www.thecabinchiangmai.com/addiction-type/chemical/" TargetMode="External"/><Relationship Id="rId5" Type="http://schemas.openxmlformats.org/officeDocument/2006/relationships/hyperlink" Target="https://pmc.ncbi.nlm.nih.gov/articles/PMC6018192/" TargetMode="External"/><Relationship Id="rId4" Type="http://schemas.openxmlformats.org/officeDocument/2006/relationships/hyperlink" Target="https://www.fda.gov/tobacco-products/health-effects-tobacco-use/nicotine-why-tobacco-products-are-addictive" TargetMode="External"/><Relationship Id="rId9" Type="http://schemas.openxmlformats.org/officeDocument/2006/relationships/hyperlink" Target="https://www.nhsinform.scot/healthy-living/stopping-smoking/reasons-to-stop/tobacc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25A081-365D-DD19-33B2-68B6C9B7EBCD}"/>
              </a:ext>
            </a:extLst>
          </p:cNvPr>
          <p:cNvSpPr txBox="1"/>
          <p:nvPr/>
        </p:nvSpPr>
        <p:spPr>
          <a:xfrm>
            <a:off x="792079" y="2225842"/>
            <a:ext cx="4451683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Ubuntu"/>
                <a:ea typeface="Calibri"/>
                <a:cs typeface="Calibri"/>
              </a:rPr>
              <a:t>Understanding Tobacco and Nicotine: </a:t>
            </a:r>
            <a:r>
              <a:rPr lang="en-GB" sz="3200" b="1">
                <a:solidFill>
                  <a:schemeClr val="bg1"/>
                </a:solidFill>
                <a:latin typeface="Ubuntu"/>
                <a:ea typeface="Calibri"/>
                <a:cs typeface="Calibri"/>
              </a:rPr>
              <a:t>What these substances are and how they work</a:t>
            </a:r>
            <a:endParaRPr lang="en-US" sz="3200" b="1">
              <a:solidFill>
                <a:schemeClr val="bg1"/>
              </a:solidFill>
              <a:latin typeface="Ubuntu"/>
              <a:ea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4494" y="2148043"/>
            <a:ext cx="4331055" cy="288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63782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05B9BFE-62B3-3977-9435-59B551FFFFE4}"/>
              </a:ext>
            </a:extLst>
          </p:cNvPr>
          <p:cNvSpPr txBox="1"/>
          <p:nvPr/>
        </p:nvSpPr>
        <p:spPr>
          <a:xfrm>
            <a:off x="645094" y="2243412"/>
            <a:ext cx="7529414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Ubuntu"/>
              </a:rPr>
              <a:t>The Origins of Tobacco </a:t>
            </a:r>
            <a:endParaRPr lang="en-US">
              <a:latin typeface="Ubuntu"/>
              <a:ea typeface="Calibri"/>
              <a:cs typeface="Calibri"/>
            </a:endParaRPr>
          </a:p>
          <a:p>
            <a:pPr marL="228600" lvl="1" indent="-228600">
              <a:buFont typeface="Wingdings"/>
              <a:buChar char="Ø"/>
            </a:pPr>
            <a:r>
              <a:rPr lang="en-US">
                <a:latin typeface="Ubuntu"/>
              </a:rPr>
              <a:t>Where tobacco comes from and how it's processed </a:t>
            </a:r>
          </a:p>
          <a:p>
            <a:pPr marL="0" lvl="1"/>
            <a:r>
              <a:rPr lang="en-GB" b="1">
                <a:latin typeface="Ubuntu"/>
              </a:rPr>
              <a:t>The Differences Between Tobacco, Nicotine and Other Substances</a:t>
            </a:r>
          </a:p>
          <a:p>
            <a:pPr marL="285750" lvl="1" indent="-285750">
              <a:buFont typeface="Wingdings" panose="020B0604020202020204" pitchFamily="34" charset="0"/>
              <a:buChar char="Ø"/>
            </a:pPr>
            <a:r>
              <a:rPr lang="en-GB">
                <a:latin typeface="Ubuntu"/>
              </a:rPr>
              <a:t>An introduction to the different tobacco and nicotine products</a:t>
            </a:r>
          </a:p>
          <a:p>
            <a:pPr marL="0" lvl="1"/>
            <a:r>
              <a:rPr lang="en-GB" b="1">
                <a:latin typeface="Ubuntu"/>
              </a:rPr>
              <a:t>Common Tobacco and Nicotine Products</a:t>
            </a:r>
            <a:endParaRPr lang="en-GB">
              <a:latin typeface="Ubuntu"/>
            </a:endParaRPr>
          </a:p>
          <a:p>
            <a:pPr marL="0" lvl="1"/>
            <a:r>
              <a:rPr lang="en-GB" b="1">
                <a:latin typeface="Ubuntu"/>
              </a:rPr>
              <a:t>How Nicotine Affects the Body and Brain</a:t>
            </a:r>
            <a:endParaRPr lang="en-GB"/>
          </a:p>
          <a:p>
            <a:pPr marL="285750" lvl="1" indent="-285750">
              <a:buFont typeface="Wingdings" panose="020B0604020202020204" pitchFamily="34" charset="0"/>
              <a:buChar char="Ø"/>
            </a:pPr>
            <a:r>
              <a:rPr lang="en-GB">
                <a:latin typeface="Ubuntu"/>
              </a:rPr>
              <a:t>How nicotine enters the bloodstream and its action on the brain</a:t>
            </a:r>
          </a:p>
          <a:p>
            <a:pPr marL="285750" lvl="1" indent="-285750">
              <a:buFont typeface="Wingdings" panose="020B0604020202020204" pitchFamily="34" charset="0"/>
              <a:buChar char="Ø"/>
            </a:pPr>
            <a:r>
              <a:rPr lang="en-GB">
                <a:latin typeface="Ubuntu"/>
              </a:rPr>
              <a:t>The long and short-term effects of nicotine </a:t>
            </a:r>
          </a:p>
          <a:p>
            <a:pPr marL="0" lvl="1"/>
            <a:r>
              <a:rPr lang="en-GB" b="1">
                <a:latin typeface="Ubuntu"/>
              </a:rPr>
              <a:t>Addiction and How Dependency Develops</a:t>
            </a:r>
          </a:p>
          <a:p>
            <a:pPr marL="285750" lvl="1" indent="-285750">
              <a:buFont typeface="Wingdings" panose="020B0604020202020204" pitchFamily="34" charset="0"/>
              <a:buChar char="Ø"/>
            </a:pPr>
            <a:r>
              <a:rPr lang="en-GB">
                <a:latin typeface="Ubuntu"/>
              </a:rPr>
              <a:t>The physiological and physical dependence </a:t>
            </a:r>
          </a:p>
          <a:p>
            <a:pPr marL="285750" lvl="1" indent="-285750">
              <a:buFont typeface="Wingdings" panose="020B0604020202020204" pitchFamily="34" charset="0"/>
              <a:buChar char="Ø"/>
            </a:pPr>
            <a:r>
              <a:rPr lang="en-GB">
                <a:latin typeface="Ubuntu"/>
              </a:rPr>
              <a:t>Withdrawal symptoms </a:t>
            </a:r>
          </a:p>
          <a:p>
            <a:pPr marL="285750" lvl="1" indent="-285750">
              <a:buFont typeface="Wingdings" panose="020B0604020202020204" pitchFamily="34" charset="0"/>
              <a:buChar char="Ø"/>
            </a:pPr>
            <a:r>
              <a:rPr lang="en-GB">
                <a:latin typeface="Ubuntu"/>
              </a:rPr>
              <a:t>Cycle of addiction </a:t>
            </a:r>
          </a:p>
          <a:p>
            <a:pPr marL="0" lvl="1"/>
            <a:endParaRPr lang="en-US" b="1">
              <a:latin typeface="Ubuntu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DC5076-1137-C1CE-A590-AB01525C9BA4}"/>
              </a:ext>
            </a:extLst>
          </p:cNvPr>
          <p:cNvSpPr txBox="1"/>
          <p:nvPr/>
        </p:nvSpPr>
        <p:spPr>
          <a:xfrm>
            <a:off x="645094" y="1623829"/>
            <a:ext cx="780313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accent1"/>
                </a:solidFill>
                <a:latin typeface="Ubuntu"/>
                <a:ea typeface="Calibri"/>
                <a:cs typeface="Calibri"/>
              </a:rPr>
              <a:t>In</a:t>
            </a:r>
            <a:r>
              <a:rPr lang="en-US" sz="2400" b="1">
                <a:solidFill>
                  <a:schemeClr val="accent1"/>
                </a:solidFill>
                <a:latin typeface="Ubuntu"/>
                <a:ea typeface="+mn-lt"/>
                <a:cs typeface="+mn-lt"/>
              </a:rPr>
              <a:t> this slide set, we’ll explore: </a:t>
            </a:r>
            <a:endParaRPr lang="en-US" sz="2400" b="1">
              <a:solidFill>
                <a:schemeClr val="accent1"/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990787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3EFA4EF-0D9C-63F6-F3E3-E33B427A1960}"/>
              </a:ext>
            </a:extLst>
          </p:cNvPr>
          <p:cNvSpPr txBox="1">
            <a:spLocks/>
          </p:cNvSpPr>
          <p:nvPr/>
        </p:nvSpPr>
        <p:spPr>
          <a:xfrm>
            <a:off x="347781" y="890039"/>
            <a:ext cx="8306694" cy="82017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>
                <a:latin typeface="Ubuntu"/>
              </a:rPr>
              <a:t>Origins of Tobacco and Nicotine</a:t>
            </a:r>
            <a:endParaRPr lang="en-US" b="1"/>
          </a:p>
        </p:txBody>
      </p:sp>
      <p:sp>
        <p:nvSpPr>
          <p:cNvPr id="7" name="Rectangle 6"/>
          <p:cNvSpPr/>
          <p:nvPr/>
        </p:nvSpPr>
        <p:spPr>
          <a:xfrm>
            <a:off x="413481" y="1434222"/>
            <a:ext cx="6419589" cy="452431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>
                <a:latin typeface="Ubuntu" panose="020B0504030602030204"/>
              </a:rPr>
              <a:t>Tobacco comes from the Nicotiana plant family, primarily Nicotiana tabacum and Nicotiana rustica.</a:t>
            </a:r>
          </a:p>
          <a:p>
            <a:endParaRPr lang="en-GB">
              <a:latin typeface="Ubuntu" panose="020B0504030602030204"/>
            </a:endParaRPr>
          </a:p>
          <a:p>
            <a:r>
              <a:rPr lang="en-GB">
                <a:latin typeface="Ubuntu" panose="020B0504030602030204"/>
              </a:rPr>
              <a:t>It is native to the Americas and has been used for centuries in cultural, medicinal and ceremonial contexts.</a:t>
            </a:r>
          </a:p>
          <a:p>
            <a:endParaRPr lang="en-GB">
              <a:latin typeface="Ubuntu" panose="020B0504030602030204"/>
            </a:endParaRPr>
          </a:p>
          <a:p>
            <a:r>
              <a:rPr lang="en-GB">
                <a:latin typeface="Ubuntu" panose="020B0504030602030204"/>
              </a:rPr>
              <a:t>European colonisation in the 16th century led to its global spread, initially as pipe or chewing tobacco and later used in cigarettes and cigars.</a:t>
            </a:r>
          </a:p>
          <a:p>
            <a:endParaRPr lang="en-GB">
              <a:latin typeface="Ubuntu" panose="020B0504030602030204"/>
            </a:endParaRPr>
          </a:p>
          <a:p>
            <a:r>
              <a:rPr lang="en-GB">
                <a:latin typeface="Ubuntu" panose="020B0504030602030204"/>
              </a:rPr>
              <a:t>Nicotine is a naturally occurring alkaloid chemical found mainly in tobacco leaves. It acts as a natural insecticide for the plant. Nicotine can also be manufactured synthetically.</a:t>
            </a:r>
          </a:p>
          <a:p>
            <a:endParaRPr lang="en-GB">
              <a:latin typeface="Ubuntu" panose="020B0504030602030204"/>
            </a:endParaRPr>
          </a:p>
          <a:p>
            <a:r>
              <a:rPr lang="en-GB">
                <a:latin typeface="Ubuntu" panose="020B0504030602030204"/>
              </a:rPr>
              <a:t>When tobacco is processed or smoked, nicotine is released and absorbed into the bloodstream.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1341" y="1962658"/>
            <a:ext cx="4322177" cy="28762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DC3F06-4C75-DA5D-50F9-DE9E2B8EEB69}"/>
              </a:ext>
            </a:extLst>
          </p:cNvPr>
          <p:cNvSpPr txBox="1"/>
          <p:nvPr/>
        </p:nvSpPr>
        <p:spPr>
          <a:xfrm>
            <a:off x="2125579" y="6316579"/>
            <a:ext cx="6096000" cy="5386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</a:t>
            </a:r>
            <a:r>
              <a:rPr lang="en-US" sz="110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Nicotine Chemistry, Metabolism, Kinetics andBiomarkers - PMC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2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3CC9687-4FE2-1BF8-2173-28D997B34810}"/>
              </a:ext>
            </a:extLst>
          </p:cNvPr>
          <p:cNvSpPr>
            <a:spLocks noGrp="1"/>
          </p:cNvSpPr>
          <p:nvPr/>
        </p:nvSpPr>
        <p:spPr>
          <a:xfrm>
            <a:off x="314277" y="945965"/>
            <a:ext cx="7820720" cy="6699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latin typeface="Ubuntu"/>
              </a:rPr>
              <a:t>The Differences Between Tobacco, Nicotine and Other Substances</a:t>
            </a:r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758207"/>
              </p:ext>
            </p:extLst>
          </p:nvPr>
        </p:nvGraphicFramePr>
        <p:xfrm>
          <a:off x="311804" y="1614027"/>
          <a:ext cx="10640631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3031">
                  <a:extLst>
                    <a:ext uri="{9D8B030D-6E8A-4147-A177-3AD203B41FA5}">
                      <a16:colId xmlns:a16="http://schemas.microsoft.com/office/drawing/2014/main" val="2445903299"/>
                    </a:ext>
                  </a:extLst>
                </a:gridCol>
                <a:gridCol w="3753800">
                  <a:extLst>
                    <a:ext uri="{9D8B030D-6E8A-4147-A177-3AD203B41FA5}">
                      <a16:colId xmlns:a16="http://schemas.microsoft.com/office/drawing/2014/main" val="1677791034"/>
                    </a:ext>
                  </a:extLst>
                </a:gridCol>
                <a:gridCol w="3753800">
                  <a:extLst>
                    <a:ext uri="{9D8B030D-6E8A-4147-A177-3AD203B41FA5}">
                      <a16:colId xmlns:a16="http://schemas.microsoft.com/office/drawing/2014/main" val="3336472506"/>
                    </a:ext>
                  </a:extLst>
                </a:gridCol>
              </a:tblGrid>
              <a:tr h="342297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Substance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What It</a:t>
                      </a:r>
                      <a:r>
                        <a:rPr lang="en-GB" baseline="0">
                          <a:latin typeface="Ubuntu"/>
                        </a:rPr>
                        <a:t> Is </a:t>
                      </a:r>
                      <a:endParaRPr lang="en-GB">
                        <a:latin typeface="Ubuntu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Key Characteristics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418653"/>
                  </a:ext>
                </a:extLst>
              </a:tr>
              <a:tr h="342297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Tobacco</a:t>
                      </a:r>
                      <a:r>
                        <a:rPr lang="en-GB" baseline="0">
                          <a:latin typeface="Ubuntu"/>
                        </a:rPr>
                        <a:t> </a:t>
                      </a:r>
                      <a:endParaRPr lang="en-GB">
                        <a:latin typeface="Ubuntu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Ubuntu" panose="020B0504030602030204"/>
                          <a:ea typeface="Calibri"/>
                          <a:cs typeface="Times New Roman"/>
                        </a:rPr>
                        <a:t>A plant product containing nicotine and other chemicals</a:t>
                      </a:r>
                      <a:r>
                        <a:rPr lang="en-GB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GB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Used in smoking, chewing and snuff forms. When burned, releases thousands of compounds, many toxic or carcinogenic.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378478"/>
                  </a:ext>
                </a:extLst>
              </a:tr>
              <a:tr h="342297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Nicotine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A stimulant drug found in tobacco.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The main addictive component; affects the brain’s reward system. Not a carcinogen on its own but reinforces use of tobacco products.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515411"/>
                  </a:ext>
                </a:extLst>
              </a:tr>
              <a:tr h="342297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Other substances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e.g., caffeine, alcohol or THC.</a:t>
                      </a:r>
                    </a:p>
                    <a:p>
                      <a:pPr lvl="0">
                        <a:buNone/>
                      </a:pPr>
                      <a:r>
                        <a:rPr lang="en-GB" sz="1800" b="0" i="0" u="none" strike="noStrike" noProof="0">
                          <a:latin typeface="Ubuntu"/>
                        </a:rPr>
                        <a:t>THC (tetrahydrocannabinol) is the primary psychoactive compound found in the cannabis plant.</a:t>
                      </a:r>
                      <a:endParaRPr lang="en-GB" sz="1800">
                        <a:latin typeface="Ubuntu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May alter brain function but differ in their mechanisms, health risks and addiction profiles. Nicotine acts faster and has a distinct dependency cycle.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531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9418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3EFA4EF-0D9C-63F6-F3E3-E33B427A1960}"/>
              </a:ext>
            </a:extLst>
          </p:cNvPr>
          <p:cNvSpPr txBox="1">
            <a:spLocks/>
          </p:cNvSpPr>
          <p:nvPr/>
        </p:nvSpPr>
        <p:spPr>
          <a:xfrm>
            <a:off x="318564" y="1028145"/>
            <a:ext cx="7572917" cy="83899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>
                <a:latin typeface="Ubuntu"/>
              </a:rPr>
              <a:t>Common Tobacco and Nicotine Products</a:t>
            </a:r>
            <a:endParaRPr lang="en-US" b="1"/>
          </a:p>
        </p:txBody>
      </p:sp>
      <p:sp>
        <p:nvSpPr>
          <p:cNvPr id="2" name="Rectangle 1"/>
          <p:cNvSpPr/>
          <p:nvPr/>
        </p:nvSpPr>
        <p:spPr>
          <a:xfrm>
            <a:off x="162837" y="1490240"/>
            <a:ext cx="4987233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GB">
              <a:solidFill>
                <a:srgbClr val="000000"/>
              </a:solidFill>
              <a:latin typeface="Ubuntu"/>
              <a:ea typeface="Open Sans"/>
              <a:cs typeface="Open San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469674"/>
              </p:ext>
            </p:extLst>
          </p:nvPr>
        </p:nvGraphicFramePr>
        <p:xfrm>
          <a:off x="316958" y="1671669"/>
          <a:ext cx="10185789" cy="4725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085">
                  <a:extLst>
                    <a:ext uri="{9D8B030D-6E8A-4147-A177-3AD203B41FA5}">
                      <a16:colId xmlns:a16="http://schemas.microsoft.com/office/drawing/2014/main" val="2748910564"/>
                    </a:ext>
                  </a:extLst>
                </a:gridCol>
                <a:gridCol w="4544337">
                  <a:extLst>
                    <a:ext uri="{9D8B030D-6E8A-4147-A177-3AD203B41FA5}">
                      <a16:colId xmlns:a16="http://schemas.microsoft.com/office/drawing/2014/main" val="3456700957"/>
                    </a:ext>
                  </a:extLst>
                </a:gridCol>
                <a:gridCol w="3708367">
                  <a:extLst>
                    <a:ext uri="{9D8B030D-6E8A-4147-A177-3AD203B41FA5}">
                      <a16:colId xmlns:a16="http://schemas.microsoft.com/office/drawing/2014/main" val="3453230490"/>
                    </a:ext>
                  </a:extLst>
                </a:gridCol>
              </a:tblGrid>
              <a:tr h="273208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Category</a:t>
                      </a:r>
                      <a:r>
                        <a:rPr lang="en-GB" baseline="0">
                          <a:latin typeface="Ubuntu"/>
                        </a:rPr>
                        <a:t> </a:t>
                      </a:r>
                      <a:endParaRPr lang="en-GB">
                        <a:latin typeface="Ubuntu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Nicotine Delivery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40849"/>
                  </a:ext>
                </a:extLst>
              </a:tr>
              <a:tr h="538931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Cigarettes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Dried, shredded tobacco rolled in paper; burned and inhaled.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Rapid absorption through the lungs.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749930"/>
                  </a:ext>
                </a:extLst>
              </a:tr>
              <a:tr h="808396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Cigars and cigarillos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Dried tobacco rolled in tobacco leaf; typically not inhaled deeply.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Absorbed through mouth lining and lungs.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890247"/>
                  </a:ext>
                </a:extLst>
              </a:tr>
              <a:tr h="808396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Smokeless tobacco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Includes: chewing tobacco - placed between gum and lip; and snuff – either dry and snorted or moist and placed between gum and lip.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Absorbed through mouth or nasal lining.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427671"/>
                  </a:ext>
                </a:extLst>
              </a:tr>
              <a:tr h="808396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Snus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Moist ground tobacco placed between the gum and lip; popular in Scandinavia.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Steady, slower nicotine absorption.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538356"/>
                  </a:ext>
                </a:extLst>
              </a:tr>
              <a:tr h="808396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Nicotine pouches (tobacco-free)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Small pouches containing synthetic or plant-derived nicotine without tobacco leaf; placed between gum and lip.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Absorbed through the mouth lining.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108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396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0AED1E-44D3-4D7A-06B4-05424CBB807E}"/>
              </a:ext>
            </a:extLst>
          </p:cNvPr>
          <p:cNvSpPr txBox="1"/>
          <p:nvPr/>
        </p:nvSpPr>
        <p:spPr>
          <a:xfrm>
            <a:off x="355388" y="957520"/>
            <a:ext cx="675247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b="1">
                <a:solidFill>
                  <a:schemeClr val="accent1"/>
                </a:solidFill>
                <a:latin typeface="Ubuntu"/>
              </a:rPr>
              <a:t>Nicotine's Relationship with the Body and Brain</a:t>
            </a:r>
          </a:p>
        </p:txBody>
      </p:sp>
      <p:sp>
        <p:nvSpPr>
          <p:cNvPr id="7" name="Rectangle 6"/>
          <p:cNvSpPr/>
          <p:nvPr/>
        </p:nvSpPr>
        <p:spPr>
          <a:xfrm>
            <a:off x="374203" y="2095629"/>
            <a:ext cx="8106748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>
                <a:latin typeface="Ubuntu" panose="020B0504030602030204"/>
              </a:rPr>
              <a:t>Absorption: Nicotine enters the bloodstream through the lungs (smoking), mouth or nasal membranes (chewing/snuffing).</a:t>
            </a:r>
          </a:p>
        </p:txBody>
      </p:sp>
      <p:sp>
        <p:nvSpPr>
          <p:cNvPr id="8" name="Rectangle 7"/>
          <p:cNvSpPr/>
          <p:nvPr/>
        </p:nvSpPr>
        <p:spPr>
          <a:xfrm>
            <a:off x="375450" y="2789963"/>
            <a:ext cx="6096000" cy="2031325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en-GB" b="1">
                <a:latin typeface="Ubuntu" panose="020B0504030602030204"/>
              </a:rPr>
              <a:t>Action on the Brain: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/>
              </a:rPr>
              <a:t>Reaches the brain in 10–20 seconds.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/>
              </a:rPr>
              <a:t>Stimulates the release of dopamine, the “pleasure” neurotransmitter.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/>
              </a:rPr>
              <a:t>Also increases norepinephrine and acetylcholine (both neurotransmitters) leading to heightened alertness and concentration.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873" y="4811077"/>
            <a:ext cx="5350275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b="1">
                <a:latin typeface="Ubuntu" panose="020B0504030602030204"/>
              </a:rPr>
              <a:t>Short-term effects: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/>
              </a:rPr>
              <a:t>Elevated heart rate and blood pressure.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/>
              </a:rPr>
              <a:t>Temporary feelings of focus, relaxation or reduced stress.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00329" y="4811077"/>
            <a:ext cx="5536707" cy="14773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b="1">
                <a:latin typeface="Ubuntu" panose="020B0504030602030204"/>
              </a:rPr>
              <a:t>Long-term effects: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/>
              </a:rPr>
              <a:t>Chronic nicotine exposure changes neural pathways leading to dependency.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/>
              </a:rPr>
              <a:t>Withdrawal causes irritability, cravings and difficulty concentrating.</a:t>
            </a:r>
          </a:p>
        </p:txBody>
      </p:sp>
      <p:pic>
        <p:nvPicPr>
          <p:cNvPr id="3" name="Picture 2" descr="A person with a human body&#10;&#10;AI-generated content may be incorrect.">
            <a:extLst>
              <a:ext uri="{FF2B5EF4-FFF2-40B4-BE49-F238E27FC236}">
                <a16:creationId xmlns:a16="http://schemas.microsoft.com/office/drawing/2014/main" id="{DBF2A9E0-1BEE-6153-6204-4D2B5BB21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0962" y="1202724"/>
            <a:ext cx="2488293" cy="360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98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77F5A3-D535-4A58-C943-8DABF5079BEC}"/>
              </a:ext>
            </a:extLst>
          </p:cNvPr>
          <p:cNvSpPr txBox="1"/>
          <p:nvPr/>
        </p:nvSpPr>
        <p:spPr>
          <a:xfrm>
            <a:off x="469899" y="859971"/>
            <a:ext cx="6339273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b="1">
                <a:solidFill>
                  <a:schemeClr val="accent1"/>
                </a:solidFill>
                <a:latin typeface="Ubuntu" panose="020B0504030602030204"/>
              </a:rPr>
              <a:t>Addiction and How Dependency Develops</a:t>
            </a:r>
            <a:endParaRPr lang="en-US" sz="2800" b="1">
              <a:solidFill>
                <a:schemeClr val="accent1"/>
              </a:solidFill>
              <a:latin typeface="Ubuntu" panose="020B0504030602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9899" y="1814078"/>
            <a:ext cx="6096000" cy="2646943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b="1" dirty="0">
                <a:latin typeface="Ubuntu" panose="020B0504030602030204"/>
                <a:ea typeface="Calibri"/>
                <a:cs typeface="Times New Roman"/>
              </a:rPr>
              <a:t>Psychological Dependence:</a:t>
            </a:r>
            <a:r>
              <a:rPr lang="en-GB" dirty="0">
                <a:latin typeface="Ubuntu" panose="020B0504030602030204"/>
                <a:ea typeface="Calibri"/>
                <a:cs typeface="Times New Roman"/>
              </a:rPr>
              <a:t> Nicotine’s dopamine release creates positive reinforcement - users crave the “reward” sensation.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b="1" dirty="0">
                <a:latin typeface="Ubuntu" panose="020B0504030602030204"/>
                <a:ea typeface="Calibri"/>
                <a:cs typeface="Times New Roman"/>
              </a:rPr>
              <a:t>Physical Dependence:</a:t>
            </a:r>
            <a:r>
              <a:rPr lang="en-GB" dirty="0">
                <a:latin typeface="Ubuntu" panose="020B0504030602030204"/>
                <a:ea typeface="Calibri"/>
                <a:cs typeface="Times New Roman"/>
              </a:rPr>
              <a:t> The body adapts to nicotine, requiring more to achieve the same effect.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b="1" dirty="0">
                <a:latin typeface="Ubuntu" panose="020B0504030602030204"/>
                <a:ea typeface="Calibri"/>
                <a:cs typeface="Times New Roman"/>
              </a:rPr>
              <a:t>Withdrawal Symptoms:</a:t>
            </a:r>
            <a:r>
              <a:rPr lang="en-GB" dirty="0">
                <a:latin typeface="Ubuntu" panose="020B0504030602030204"/>
                <a:ea typeface="Calibri"/>
                <a:cs typeface="Times New Roman"/>
              </a:rPr>
              <a:t> Include irritability, anxiety, restlessness and intense cravings when nicotine levels drop.</a:t>
            </a:r>
          </a:p>
        </p:txBody>
      </p:sp>
      <p:sp>
        <p:nvSpPr>
          <p:cNvPr id="6" name="Rectangle 5"/>
          <p:cNvSpPr/>
          <p:nvPr/>
        </p:nvSpPr>
        <p:spPr>
          <a:xfrm>
            <a:off x="6650565" y="4044444"/>
            <a:ext cx="4760149" cy="196194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b="1">
                <a:latin typeface="Ubuntu" panose="020B0504030602030204"/>
                <a:ea typeface="Calibri"/>
                <a:cs typeface="Times New Roman"/>
              </a:rPr>
              <a:t>  Cycle of Addiction:</a:t>
            </a:r>
            <a:endParaRPr lang="en-GB">
              <a:latin typeface="Ubuntu" panose="020B0504030602030204"/>
              <a:ea typeface="Calibri"/>
              <a:cs typeface="Times New Roman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GB">
                <a:latin typeface="Ubuntu" panose="020B0504030602030204"/>
                <a:ea typeface="Calibri" panose="020F0502020204030204" pitchFamily="34" charset="0"/>
                <a:cs typeface="Times New Roman" panose="02020603050405020304" pitchFamily="18" charset="0"/>
              </a:rPr>
              <a:t>Use → Nicotine enters bloodstream.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GB">
                <a:latin typeface="Ubuntu" panose="020B0504030602030204"/>
                <a:ea typeface="Calibri" panose="020F0502020204030204" pitchFamily="34" charset="0"/>
                <a:cs typeface="Times New Roman" panose="02020603050405020304" pitchFamily="18" charset="0"/>
              </a:rPr>
              <a:t>Pleasure/relief → Dopamine release.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GB">
                <a:latin typeface="Ubuntu" panose="020B0504030602030204"/>
                <a:ea typeface="Calibri" panose="020F0502020204030204" pitchFamily="34" charset="0"/>
                <a:cs typeface="Times New Roman" panose="02020603050405020304" pitchFamily="18" charset="0"/>
              </a:rPr>
              <a:t>Decline → Nicotine levels drop.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GB">
                <a:latin typeface="Ubuntu" panose="020B0504030602030204"/>
                <a:ea typeface="Calibri" panose="020F0502020204030204" pitchFamily="34" charset="0"/>
                <a:cs typeface="Times New Roman" panose="02020603050405020304" pitchFamily="18" charset="0"/>
              </a:rPr>
              <a:t>Craving → Urge to use again.</a:t>
            </a:r>
            <a:endParaRPr lang="en-GB">
              <a:effectLst/>
              <a:latin typeface="Ubuntu" panose="020B0504030602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4421" y="4679194"/>
            <a:ext cx="6341337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>
                <a:latin typeface="Ubuntu" panose="020B0504030602030204"/>
                <a:ea typeface="Calibri"/>
                <a:cs typeface="Times New Roman"/>
              </a:rPr>
              <a:t>Over time this cycle strengthens neural pathways that sustain addiction, making quitting difficult despite awareness of harm.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3815B-26C3-70E7-AD3D-48D9FC916458}"/>
              </a:ext>
            </a:extLst>
          </p:cNvPr>
          <p:cNvSpPr txBox="1"/>
          <p:nvPr/>
        </p:nvSpPr>
        <p:spPr>
          <a:xfrm>
            <a:off x="7381566" y="6216316"/>
            <a:ext cx="3747370" cy="5386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hlinkClick r:id="rId2"/>
              </a:rPr>
              <a:t>Chemical Addiction: Types, Causes, Symptoms, and Treatment</a:t>
            </a:r>
            <a:endParaRPr lang="en-US" sz="1100"/>
          </a:p>
          <a:p>
            <a:pPr algn="ctr"/>
            <a:endParaRPr lang="en-US"/>
          </a:p>
        </p:txBody>
      </p:sp>
      <p:pic>
        <p:nvPicPr>
          <p:cNvPr id="9" name="Picture 8" descr="A diagram of a diagram&#10;&#10;AI-generated content may be incorrect.">
            <a:extLst>
              <a:ext uri="{FF2B5EF4-FFF2-40B4-BE49-F238E27FC236}">
                <a16:creationId xmlns:a16="http://schemas.microsoft.com/office/drawing/2014/main" id="{F6AC125E-ED45-F195-1988-EA4513B68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0205" y="298373"/>
            <a:ext cx="2841434" cy="3663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5774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B1F218-F71A-CC2A-46E7-E299CFB80F7B}"/>
              </a:ext>
            </a:extLst>
          </p:cNvPr>
          <p:cNvSpPr txBox="1"/>
          <p:nvPr/>
        </p:nvSpPr>
        <p:spPr>
          <a:xfrm>
            <a:off x="438585" y="1279753"/>
            <a:ext cx="926555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15518B"/>
                </a:solidFill>
                <a:latin typeface="Ubuntu"/>
              </a:rPr>
              <a:t>Summary </a:t>
            </a:r>
            <a:endParaRPr lang="en-US" sz="28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D25B47-B6D7-BC63-B0FA-B552F1454745}"/>
              </a:ext>
            </a:extLst>
          </p:cNvPr>
          <p:cNvSpPr txBox="1"/>
          <p:nvPr/>
        </p:nvSpPr>
        <p:spPr>
          <a:xfrm>
            <a:off x="271571" y="2280424"/>
            <a:ext cx="1098005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endParaRPr lang="en-US" sz="1600">
              <a:solidFill>
                <a:srgbClr val="000000"/>
              </a:solidFill>
              <a:latin typeface="Ubuntu"/>
              <a:ea typeface="Calibri"/>
              <a:cs typeface="Calibri"/>
            </a:endParaRPr>
          </a:p>
          <a:p>
            <a:endParaRPr lang="en-US">
              <a:solidFill>
                <a:srgbClr val="231F20"/>
              </a:solidFill>
              <a:latin typeface="Proxima Nov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1080" y="2034233"/>
            <a:ext cx="7006124" cy="286232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>
                <a:latin typeface="Ubuntu" panose="020B0504030602030204"/>
              </a:rPr>
              <a:t>Tobacco and nicotine are closely linked but not identical: tobacco is the plant product, and nicotine is the addictive chemical it contains. Nicotine can also be manufactured synthetically. </a:t>
            </a:r>
          </a:p>
          <a:p>
            <a:endParaRPr lang="en-GB">
              <a:latin typeface="Ubuntu" panose="020B0504030602030204"/>
            </a:endParaRPr>
          </a:p>
          <a:p>
            <a:r>
              <a:rPr lang="en-GB">
                <a:latin typeface="Ubuntu" panose="020B0504030602030204"/>
              </a:rPr>
              <a:t>While nicotine itself primarily drives addiction, tobacco products expose users to many other harmful substances that contribute to disease and death. </a:t>
            </a:r>
          </a:p>
          <a:p>
            <a:endParaRPr lang="en-GB">
              <a:latin typeface="Ubuntu" panose="020B0504030602030204"/>
            </a:endParaRPr>
          </a:p>
          <a:p>
            <a:r>
              <a:rPr lang="en-GB">
                <a:latin typeface="Ubuntu" panose="020B0504030602030204"/>
              </a:rPr>
              <a:t>Understanding how nicotine works in the body is the first step toward reducing harm and supporting cessation.</a:t>
            </a:r>
          </a:p>
        </p:txBody>
      </p:sp>
      <p:pic>
        <p:nvPicPr>
          <p:cNvPr id="1026" name="Picture 2" descr="Cartoon tobacco products tabacc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250" y="2109698"/>
            <a:ext cx="3745315" cy="262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053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4E7046-484D-4B2C-D451-804C8132165C}"/>
              </a:ext>
            </a:extLst>
          </p:cNvPr>
          <p:cNvSpPr txBox="1"/>
          <p:nvPr/>
        </p:nvSpPr>
        <p:spPr>
          <a:xfrm>
            <a:off x="409100" y="1454310"/>
            <a:ext cx="36957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15518B"/>
                </a:solidFill>
                <a:latin typeface="Ubuntu"/>
              </a:rPr>
              <a:t>References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1E3A57-86BA-85EC-9B2C-E92836920D7E}"/>
              </a:ext>
            </a:extLst>
          </p:cNvPr>
          <p:cNvSpPr txBox="1"/>
          <p:nvPr/>
        </p:nvSpPr>
        <p:spPr>
          <a:xfrm>
            <a:off x="413085" y="2267952"/>
            <a:ext cx="919012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70C0"/>
              </a:solidFill>
              <a:latin typeface="Ubuntu"/>
              <a:ea typeface="Calibri"/>
              <a:cs typeface="Calibri"/>
            </a:endParaRPr>
          </a:p>
          <a:p>
            <a:endParaRPr lang="en-US" sz="1200" u="sng">
              <a:solidFill>
                <a:srgbClr val="0070C0"/>
              </a:solidFill>
              <a:latin typeface="Aptos"/>
              <a:cs typeface="Segoe U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8DB2A8-9976-8883-9D6E-A66BC839F336}"/>
              </a:ext>
            </a:extLst>
          </p:cNvPr>
          <p:cNvSpPr txBox="1"/>
          <p:nvPr/>
        </p:nvSpPr>
        <p:spPr>
          <a:xfrm>
            <a:off x="486055" y="2271560"/>
            <a:ext cx="9945179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Ubuntu"/>
                <a:ea typeface="Calibri"/>
                <a:cs typeface="Calibri"/>
              </a:rPr>
              <a:t>The information provided in this slide set used the following sources:</a:t>
            </a:r>
          </a:p>
          <a:p>
            <a:endParaRPr lang="en-US">
              <a:latin typeface="Ubuntu"/>
              <a:ea typeface="Calibri"/>
              <a:cs typeface="Calibri"/>
            </a:endParaRPr>
          </a:p>
          <a:p>
            <a:r>
              <a:rPr lang="en-GB">
                <a:hlinkClick r:id="rId2"/>
              </a:rPr>
              <a:t>Tobacco: Its historical, cultural, oral, and periodontal health association – PMC</a:t>
            </a:r>
            <a:endParaRPr lang="en-GB"/>
          </a:p>
          <a:p>
            <a:r>
              <a:rPr lang="en-GB">
                <a:ea typeface="+mn-lt"/>
                <a:cs typeface="+mn-lt"/>
                <a:hlinkClick r:id="rId3"/>
              </a:rPr>
              <a:t>Nicotine Chemistry, Metabolism, Kinetics and Biomarkers - PMC</a:t>
            </a:r>
            <a:endParaRPr lang="en-GB"/>
          </a:p>
          <a:p>
            <a:r>
              <a:rPr lang="en-GB">
                <a:hlinkClick r:id="rId4"/>
              </a:rPr>
              <a:t>Nicotine Is Why Tobacco Products Are Addictive | FDA</a:t>
            </a:r>
            <a:endParaRPr lang="en-GB"/>
          </a:p>
          <a:p>
            <a:r>
              <a:rPr lang="en-GB">
                <a:hlinkClick r:id="rId5"/>
              </a:rPr>
              <a:t>Cognitive Effects of Nicotine: Recent Progress – PMC</a:t>
            </a:r>
            <a:endParaRPr lang="en-GB"/>
          </a:p>
          <a:p>
            <a:r>
              <a:rPr lang="en-GB">
                <a:ea typeface="+mn-lt"/>
                <a:cs typeface="+mn-lt"/>
                <a:hlinkClick r:id="rId6"/>
              </a:rPr>
              <a:t>Chemical Addiction: Types, Causes, Symptoms, and Treatment</a:t>
            </a:r>
            <a:endParaRPr lang="en-GB"/>
          </a:p>
          <a:p>
            <a:r>
              <a:rPr lang="en-GB">
                <a:hlinkClick r:id="rId7"/>
              </a:rPr>
              <a:t>Chapter 11: smoking and tobacco use - GOV.UK</a:t>
            </a:r>
            <a:endParaRPr lang="en-GB"/>
          </a:p>
          <a:p>
            <a:r>
              <a:rPr lang="en-GB">
                <a:hlinkClick r:id="rId8"/>
              </a:rPr>
              <a:t>Drug Misuse and Addiction | National Institute on Drug Abuse (NIDA)</a:t>
            </a:r>
            <a:endParaRPr lang="en-GB">
              <a:ea typeface="Calibri"/>
              <a:cs typeface="Calibri"/>
              <a:hlinkClick r:id="rId8"/>
            </a:endParaRPr>
          </a:p>
          <a:p>
            <a:r>
              <a:rPr lang="en-GB">
                <a:ea typeface="+mn-lt"/>
                <a:cs typeface="+mn-lt"/>
                <a:hlinkClick r:id="rId9"/>
              </a:rPr>
              <a:t>Tobacco | NHS inform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810426"/>
      </p:ext>
    </p:extLst>
  </p:cSld>
  <p:clrMapOvr>
    <a:masterClrMapping/>
  </p:clrMapOvr>
</p:sld>
</file>

<file path=ppt/theme/theme1.xml><?xml version="1.0" encoding="utf-8"?>
<a:theme xmlns:a="http://schemas.openxmlformats.org/drawingml/2006/main" name="PHW - Master Deck - Orange">
  <a:themeElements>
    <a:clrScheme name="PHW - Health &amp; Wellbeing Resources">
      <a:dk1>
        <a:srgbClr val="000000"/>
      </a:dk1>
      <a:lt1>
        <a:srgbClr val="FFFFFF"/>
      </a:lt1>
      <a:dk2>
        <a:srgbClr val="285087"/>
      </a:dk2>
      <a:lt2>
        <a:srgbClr val="E8E8E8"/>
      </a:lt2>
      <a:accent1>
        <a:srgbClr val="15518B"/>
      </a:accent1>
      <a:accent2>
        <a:srgbClr val="24FFC0"/>
      </a:accent2>
      <a:accent3>
        <a:srgbClr val="E8FF3E"/>
      </a:accent3>
      <a:accent4>
        <a:srgbClr val="FF5D0C"/>
      </a:accent4>
      <a:accent5>
        <a:srgbClr val="C288FF"/>
      </a:accent5>
      <a:accent6>
        <a:srgbClr val="E0E0E0"/>
      </a:accent6>
      <a:hlink>
        <a:srgbClr val="E8FF3E"/>
      </a:hlink>
      <a:folHlink>
        <a:srgbClr val="24FF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6A6F83751BC542A98DC5A0AC630D3D" ma:contentTypeVersion="15" ma:contentTypeDescription="Create a new document." ma:contentTypeScope="" ma:versionID="196b9e01c9c66793c24b53ebaebe0b41">
  <xsd:schema xmlns:xsd="http://www.w3.org/2001/XMLSchema" xmlns:xs="http://www.w3.org/2001/XMLSchema" xmlns:p="http://schemas.microsoft.com/office/2006/metadata/properties" xmlns:ns2="bbd7921a-042b-4eb0-b7a0-a3fc5587e9ac" xmlns:ns3="d6550f9a-f14e-418b-a53a-e888529f43ac" targetNamespace="http://schemas.microsoft.com/office/2006/metadata/properties" ma:root="true" ma:fieldsID="5b5aff93ad5912248a6a26172dd04027" ns2:_="" ns3:_="">
    <xsd:import namespace="bbd7921a-042b-4eb0-b7a0-a3fc5587e9ac"/>
    <xsd:import namespace="d6550f9a-f14e-418b-a53a-e888529f43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7921a-042b-4eb0-b7a0-a3fc5587e9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550f9a-f14e-418b-a53a-e888529f4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d3ce685-6bcb-45ae-998a-d25e5acaad24}" ma:internalName="TaxCatchAll" ma:showField="CatchAllData" ma:web="d6550f9a-f14e-418b-a53a-e888529f4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6550f9a-f14e-418b-a53a-e888529f43ac">
      <UserInfo>
        <DisplayName/>
        <AccountId xsi:nil="true"/>
        <AccountType/>
      </UserInfo>
    </SharedWithUsers>
    <MediaLengthInSeconds xmlns="bbd7921a-042b-4eb0-b7a0-a3fc5587e9ac" xsi:nil="true"/>
    <lcf76f155ced4ddcb4097134ff3c332f xmlns="bbd7921a-042b-4eb0-b7a0-a3fc5587e9ac">
      <Terms xmlns="http://schemas.microsoft.com/office/infopath/2007/PartnerControls"/>
    </lcf76f155ced4ddcb4097134ff3c332f>
    <TaxCatchAll xmlns="d6550f9a-f14e-418b-a53a-e888529f43a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E950DF-9A3E-4F20-9317-6C2249437CDB}">
  <ds:schemaRefs>
    <ds:schemaRef ds:uri="bbd7921a-042b-4eb0-b7a0-a3fc5587e9ac"/>
    <ds:schemaRef ds:uri="d6550f9a-f14e-418b-a53a-e888529f43a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786DA86-E1FB-44EE-B0F0-78AE5479C1BE}">
  <ds:schemaRefs>
    <ds:schemaRef ds:uri="b7e247b7-cca8-429f-8688-16f83c8fba5f"/>
    <ds:schemaRef ds:uri="bbd7921a-042b-4eb0-b7a0-a3fc5587e9ac"/>
    <ds:schemaRef ds:uri="d6550f9a-f14e-418b-a53a-e888529f43ac"/>
    <ds:schemaRef ds:uri="f30bebb2-c01f-48d0-81da-dc8b123879c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772CF89-D81E-4226-8067-2255C6B4F3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PHW - Master Deck - Orange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</dc:creator>
  <cp:revision>5</cp:revision>
  <dcterms:created xsi:type="dcterms:W3CDTF">2024-01-29T16:09:21Z</dcterms:created>
  <dcterms:modified xsi:type="dcterms:W3CDTF">2026-09-16T11:27:54Z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0x0101008A6A6F83751BC542A98DC5A0AC630D3D</vt:lpwstr>
  </property>
  <property fmtid="{D5CDD505-2E9C-101B-9397-08002B2CF9AE}" pid="3" name="Order">
    <vt:r8>228500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Reviewd">
    <vt:bool>false</vt:bool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MediaServiceImageTags">
    <vt:lpwstr/>
  </property>
</Properties>
</file>