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313" r:id="rId5"/>
    <p:sldId id="312" r:id="rId6"/>
    <p:sldId id="314" r:id="rId7"/>
    <p:sldId id="302" r:id="rId8"/>
    <p:sldId id="304" r:id="rId9"/>
    <p:sldId id="301" r:id="rId10"/>
    <p:sldId id="311" r:id="rId11"/>
    <p:sldId id="310" r:id="rId12"/>
  </p:sldIdLst>
  <p:sldSz cx="12192000" cy="6858000"/>
  <p:notesSz cx="6858000" cy="9144000"/>
  <p:defaultTextStyle>
    <a:defPPr rtl="0">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95C8337-EE5E-75FD-1769-61102AA6FA7A}" name="Mary-Ann McKibben (Public Health Wales - No. 2 Capital Quarter)" initials="MQ" userId="S::mary-ann.mckibben@wales.nhs.uk::35459770-b51a-4e1a-abfa-0a28574af725" providerId="AD"/>
  <p188:author id="{08B1E03E-4DCC-1CAC-3AE4-1F29E517C8F7}" name="Sophie Flood (Public Health Wales - Matrix House)" initials="SF" userId="S::Sophie.Flood@wales.nhs.uk::f1b68508-ff1d-4a78-a875-f6aa95017de1" providerId="AD"/>
  <p188:author id="{82A8F2DC-3481-B692-14F4-D4F0F1F9B7EB}" name="Sophie Flood (Public Health Wales - Matrix House)" initials="SH" userId="S::sophie.flood@wales.nhs.uk::f1b68508-ff1d-4a78-a875-f6aa95017de1" providerId="AD"/>
  <p188:author id="{9A493EDE-0AC4-E2F0-1CE5-DB6D60D98294}" name="Mary-Ann McKibben (Public Health Wales - No. 2 Capital Quarter)" initials="" userId="S::Mary-Ann.McKibben@wales.nhs.uk::35459770-b51a-4e1a-abfa-0a28574af725" providerId="AD"/>
  <p188:author id="{0E2CF4E1-74CB-28E5-C7CE-9FB31FE4F9AC}" name="Prys Davies (NWSSP - Corporate Services)" initials="PD" userId="S::Prys.Davies@wales.nhs.uk::93d2af12-ef99-4015-b15e-ae4aa1d8456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AB319D-865C-926D-BED6-4D97550775BC}" v="6" dt="2026-09-02T15:16:59.862"/>
    <p1510:client id="{FBD8F57E-9C50-F5BE-5A6A-DA44EC23D34D}" v="2" dt="2026-09-02T14:48:26.5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EB89535B-2E61-4588-81AB-A66C1A4C7BE1}" type="datetimeFigureOut">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A4F480C-BCDE-44B8-8D4E-5EF8D013C435}" type="slidenum">
              <a:t>‹#›</a:t>
            </a:fld>
            <a:endParaRPr lang="en-US"/>
          </a:p>
        </p:txBody>
      </p:sp>
    </p:spTree>
    <p:extLst>
      <p:ext uri="{BB962C8B-B14F-4D97-AF65-F5344CB8AC3E}">
        <p14:creationId xmlns:p14="http://schemas.microsoft.com/office/powerpoint/2010/main" val="3371127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CBE90-EA6D-1685-DAFC-B05F55EEE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5D3B4E-C0F0-AB92-3B37-0071C2E438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4428DC-DB43-1673-349E-6E951E9FDB90}"/>
              </a:ext>
            </a:extLst>
          </p:cNvPr>
          <p:cNvSpPr>
            <a:spLocks noGrp="1"/>
          </p:cNvSpPr>
          <p:nvPr>
            <p:ph type="body" idx="1"/>
          </p:nvPr>
        </p:nvSpPr>
        <p:spPr/>
        <p:txBody>
          <a:bodyPr rtlCol="0"/>
          <a:lstStyle/>
          <a:p>
            <a:pPr rtl="0"/>
            <a:endParaRPr lang="en-US">
              <a:ea typeface="Calibri"/>
              <a:cs typeface="Calibri"/>
            </a:endParaRPr>
          </a:p>
        </p:txBody>
      </p:sp>
      <p:sp>
        <p:nvSpPr>
          <p:cNvPr id="4" name="Slide Number Placeholder 3">
            <a:extLst>
              <a:ext uri="{FF2B5EF4-FFF2-40B4-BE49-F238E27FC236}">
                <a16:creationId xmlns:a16="http://schemas.microsoft.com/office/drawing/2014/main" id="{1A324D2E-14E6-4048-0CF1-8671CE5E852C}"/>
              </a:ext>
            </a:extLst>
          </p:cNvPr>
          <p:cNvSpPr>
            <a:spLocks noGrp="1"/>
          </p:cNvSpPr>
          <p:nvPr>
            <p:ph type="sldNum" sz="quarter" idx="5"/>
          </p:nvPr>
        </p:nvSpPr>
        <p:spPr/>
        <p:txBody>
          <a:bodyPr rtlCol="0"/>
          <a:lstStyle/>
          <a:p>
            <a:pPr rtl="0"/>
            <a:fld id="{4A4F480C-BCDE-44B8-8D4E-5EF8D013C435}" type="slidenum">
              <a:t>2</a:t>
            </a:fld>
            <a:endParaRPr lang="en-US"/>
          </a:p>
        </p:txBody>
      </p:sp>
    </p:spTree>
    <p:extLst>
      <p:ext uri="{BB962C8B-B14F-4D97-AF65-F5344CB8AC3E}">
        <p14:creationId xmlns:p14="http://schemas.microsoft.com/office/powerpoint/2010/main" val="2046530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US">
              <a:ea typeface="Calibri"/>
              <a:cs typeface="Calibri"/>
            </a:endParaRPr>
          </a:p>
        </p:txBody>
      </p:sp>
      <p:sp>
        <p:nvSpPr>
          <p:cNvPr id="4" name="Slide Number Placeholder 3"/>
          <p:cNvSpPr>
            <a:spLocks noGrp="1"/>
          </p:cNvSpPr>
          <p:nvPr>
            <p:ph type="sldNum" sz="quarter" idx="5"/>
          </p:nvPr>
        </p:nvSpPr>
        <p:spPr/>
        <p:txBody>
          <a:bodyPr rtlCol="0"/>
          <a:lstStyle/>
          <a:p>
            <a:pPr rtl="0"/>
            <a:fld id="{4A4F480C-BCDE-44B8-8D4E-5EF8D013C435}" type="slidenum">
              <a:rPr lang="en-US"/>
              <a:t>7</a:t>
            </a:fld>
            <a:endParaRPr lang="en-US"/>
          </a:p>
        </p:txBody>
      </p:sp>
    </p:spTree>
    <p:extLst>
      <p:ext uri="{BB962C8B-B14F-4D97-AF65-F5344CB8AC3E}">
        <p14:creationId xmlns:p14="http://schemas.microsoft.com/office/powerpoint/2010/main" val="4118955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D3245-8141-5663-D2C6-6643765D8AF2}"/>
              </a:ext>
            </a:extLst>
          </p:cNvPr>
          <p:cNvSpPr>
            <a:spLocks noGrp="1"/>
          </p:cNvSpPr>
          <p:nvPr>
            <p:ph type="ctrTitle"/>
          </p:nvPr>
        </p:nvSpPr>
        <p:spPr>
          <a:xfrm>
            <a:off x="1524000" y="1122363"/>
            <a:ext cx="9144000" cy="2387600"/>
          </a:xfrm>
        </p:spPr>
        <p:txBody>
          <a:bodyPr rtlCol="0" anchor="b"/>
          <a:lstStyle>
            <a:lvl1pPr algn="ctr">
              <a:defRPr sz="6000"/>
            </a:lvl1pPr>
          </a:lstStyle>
          <a:p>
            <a:pPr rtl="0"/>
            <a:r>
              <a:rPr lang="cy"/>
              <a:t>Click to edit Master title style</a:t>
            </a:r>
            <a:endParaRPr lang="en-GB"/>
          </a:p>
        </p:txBody>
      </p:sp>
      <p:sp>
        <p:nvSpPr>
          <p:cNvPr id="3" name="Subtitle 2">
            <a:extLst>
              <a:ext uri="{FF2B5EF4-FFF2-40B4-BE49-F238E27FC236}">
                <a16:creationId xmlns:a16="http://schemas.microsoft.com/office/drawing/2014/main" id="{4DBA9488-4B62-1A16-49F9-AB2E4BBE0B22}"/>
              </a:ext>
            </a:extLst>
          </p:cNvPr>
          <p:cNvSpPr>
            <a:spLocks noGrp="1"/>
          </p:cNvSpPr>
          <p:nvPr>
            <p:ph type="subTitle" idx="1"/>
          </p:nvPr>
        </p:nvSpPr>
        <p:spPr>
          <a:xfrm>
            <a:off x="1524000" y="3602038"/>
            <a:ext cx="9144000" cy="1655762"/>
          </a:xfrm>
        </p:spPr>
        <p:txBody>
          <a:bodyPr rtlCol="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cy"/>
              <a:t>Click to edit Master subtitle style</a:t>
            </a:r>
            <a:endParaRPr lang="en-GB"/>
          </a:p>
        </p:txBody>
      </p:sp>
      <p:sp>
        <p:nvSpPr>
          <p:cNvPr id="4" name="Date Placeholder 3">
            <a:extLst>
              <a:ext uri="{FF2B5EF4-FFF2-40B4-BE49-F238E27FC236}">
                <a16:creationId xmlns:a16="http://schemas.microsoft.com/office/drawing/2014/main" id="{07BCBE39-4D83-B063-3D12-91C921F2766C}"/>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8F56E51E-83D9-8FCB-B157-E92C73C4698A}"/>
              </a:ext>
            </a:extLst>
          </p:cNvPr>
          <p:cNvSpPr>
            <a:spLocks noGrp="1"/>
          </p:cNvSpPr>
          <p:nvPr>
            <p:ph type="ftr" sz="quarter" idx="11"/>
          </p:nvPr>
        </p:nvSpPr>
        <p:spPr/>
        <p:txBody>
          <a:bodyPr rtlCol="0"/>
          <a:lstStyle/>
          <a:p>
            <a:pPr rtl="0"/>
            <a:endParaRPr lang="en-GB"/>
          </a:p>
        </p:txBody>
      </p:sp>
      <p:sp>
        <p:nvSpPr>
          <p:cNvPr id="6" name="Slide Number Placeholder 5">
            <a:extLst>
              <a:ext uri="{FF2B5EF4-FFF2-40B4-BE49-F238E27FC236}">
                <a16:creationId xmlns:a16="http://schemas.microsoft.com/office/drawing/2014/main" id="{C7FB0932-5B8B-296C-87AB-118B35FB9E27}"/>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2207893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39976-1A16-9AE6-0CA4-C50D59077B82}"/>
              </a:ext>
            </a:extLst>
          </p:cNvPr>
          <p:cNvSpPr>
            <a:spLocks noGrp="1"/>
          </p:cNvSpPr>
          <p:nvPr>
            <p:ph type="title"/>
          </p:nvPr>
        </p:nvSpPr>
        <p:spPr/>
        <p:txBody>
          <a:bodyPr rtlCol="0"/>
          <a:lstStyle/>
          <a:p>
            <a:pPr rtl="0"/>
            <a:r>
              <a:rPr lang="cy"/>
              <a:t>Click to edit Master title style</a:t>
            </a:r>
            <a:endParaRPr lang="en-GB"/>
          </a:p>
        </p:txBody>
      </p:sp>
      <p:sp>
        <p:nvSpPr>
          <p:cNvPr id="3" name="Content Placeholder 2">
            <a:extLst>
              <a:ext uri="{FF2B5EF4-FFF2-40B4-BE49-F238E27FC236}">
                <a16:creationId xmlns:a16="http://schemas.microsoft.com/office/drawing/2014/main" id="{0A0CB284-BA22-25B4-192E-12A56E45F8C8}"/>
              </a:ext>
            </a:extLst>
          </p:cNvPr>
          <p:cNvSpPr>
            <a:spLocks noGrp="1"/>
          </p:cNvSpPr>
          <p:nvPr>
            <p:ph idx="1"/>
          </p:nvPr>
        </p:nvSpPr>
        <p:spPr/>
        <p:txBody>
          <a:bodyPr rtlCol="0"/>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4" name="Date Placeholder 3">
            <a:extLst>
              <a:ext uri="{FF2B5EF4-FFF2-40B4-BE49-F238E27FC236}">
                <a16:creationId xmlns:a16="http://schemas.microsoft.com/office/drawing/2014/main" id="{09601745-6E6E-15D8-C2CF-91B32429BEAE}"/>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3C4934A5-D6DF-508F-C5A2-52FD00CBCDA0}"/>
              </a:ext>
            </a:extLst>
          </p:cNvPr>
          <p:cNvSpPr>
            <a:spLocks noGrp="1"/>
          </p:cNvSpPr>
          <p:nvPr>
            <p:ph type="ftr" sz="quarter" idx="11"/>
          </p:nvPr>
        </p:nvSpPr>
        <p:spPr/>
        <p:txBody>
          <a:bodyPr rtlCol="0"/>
          <a:lstStyle/>
          <a:p>
            <a:pPr rtl="0"/>
            <a:endParaRPr lang="en-GB"/>
          </a:p>
        </p:txBody>
      </p:sp>
      <p:sp>
        <p:nvSpPr>
          <p:cNvPr id="6" name="Slide Number Placeholder 5">
            <a:extLst>
              <a:ext uri="{FF2B5EF4-FFF2-40B4-BE49-F238E27FC236}">
                <a16:creationId xmlns:a16="http://schemas.microsoft.com/office/drawing/2014/main" id="{21074A68-9EF2-4CA8-472C-F8990ABA2F9F}"/>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922073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9B980-58FF-E4DE-6EC0-D79DA9C1E855}"/>
              </a:ext>
            </a:extLst>
          </p:cNvPr>
          <p:cNvSpPr>
            <a:spLocks noGrp="1"/>
          </p:cNvSpPr>
          <p:nvPr>
            <p:ph type="title"/>
          </p:nvPr>
        </p:nvSpPr>
        <p:spPr>
          <a:xfrm>
            <a:off x="831850" y="1709738"/>
            <a:ext cx="10515600" cy="2852737"/>
          </a:xfrm>
        </p:spPr>
        <p:txBody>
          <a:bodyPr rtlCol="0" anchor="b"/>
          <a:lstStyle>
            <a:lvl1pPr>
              <a:defRPr sz="6000"/>
            </a:lvl1pPr>
          </a:lstStyle>
          <a:p>
            <a:pPr rtl="0"/>
            <a:r>
              <a:rPr lang="cy"/>
              <a:t>Click to edit Master title style</a:t>
            </a:r>
            <a:endParaRPr lang="en-GB"/>
          </a:p>
        </p:txBody>
      </p:sp>
      <p:sp>
        <p:nvSpPr>
          <p:cNvPr id="3" name="Text Placeholder 2">
            <a:extLst>
              <a:ext uri="{FF2B5EF4-FFF2-40B4-BE49-F238E27FC236}">
                <a16:creationId xmlns:a16="http://schemas.microsoft.com/office/drawing/2014/main" id="{DAED1AB8-0B27-45DD-8B22-A4BC67D3BF94}"/>
              </a:ext>
            </a:extLst>
          </p:cNvPr>
          <p:cNvSpPr>
            <a:spLocks noGrp="1"/>
          </p:cNvSpPr>
          <p:nvPr>
            <p:ph type="body" idx="1"/>
          </p:nvPr>
        </p:nvSpPr>
        <p:spPr>
          <a:xfrm>
            <a:off x="831850" y="4589463"/>
            <a:ext cx="10515600" cy="1500187"/>
          </a:xfrm>
        </p:spPr>
        <p:txBody>
          <a:bodyPr rtlCol="0"/>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rtl="0"/>
            <a:r>
              <a:rPr lang="cy"/>
              <a:t>Click to edit Master text styles</a:t>
            </a:r>
          </a:p>
        </p:txBody>
      </p:sp>
      <p:sp>
        <p:nvSpPr>
          <p:cNvPr id="4" name="Date Placeholder 3">
            <a:extLst>
              <a:ext uri="{FF2B5EF4-FFF2-40B4-BE49-F238E27FC236}">
                <a16:creationId xmlns:a16="http://schemas.microsoft.com/office/drawing/2014/main" id="{88C42F99-AB23-F55D-D2E4-650A63E97569}"/>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290366BD-82E4-8AA4-7B11-27AAECB762EA}"/>
              </a:ext>
            </a:extLst>
          </p:cNvPr>
          <p:cNvSpPr>
            <a:spLocks noGrp="1"/>
          </p:cNvSpPr>
          <p:nvPr>
            <p:ph type="ftr" sz="quarter" idx="11"/>
          </p:nvPr>
        </p:nvSpPr>
        <p:spPr/>
        <p:txBody>
          <a:bodyPr rtlCol="0"/>
          <a:lstStyle/>
          <a:p>
            <a:pPr rtl="0"/>
            <a:endParaRPr lang="en-GB"/>
          </a:p>
        </p:txBody>
      </p:sp>
      <p:sp>
        <p:nvSpPr>
          <p:cNvPr id="6" name="Slide Number Placeholder 5">
            <a:extLst>
              <a:ext uri="{FF2B5EF4-FFF2-40B4-BE49-F238E27FC236}">
                <a16:creationId xmlns:a16="http://schemas.microsoft.com/office/drawing/2014/main" id="{9713751D-A997-0BF1-91C1-3D7236A9AA4A}"/>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365982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5ADF0-F030-9825-F8D0-B0A01020ED73}"/>
              </a:ext>
            </a:extLst>
          </p:cNvPr>
          <p:cNvSpPr>
            <a:spLocks noGrp="1"/>
          </p:cNvSpPr>
          <p:nvPr>
            <p:ph type="title"/>
          </p:nvPr>
        </p:nvSpPr>
        <p:spPr/>
        <p:txBody>
          <a:bodyPr rtlCol="0"/>
          <a:lstStyle/>
          <a:p>
            <a:pPr rtl="0"/>
            <a:r>
              <a:rPr lang="cy"/>
              <a:t>Click to edit Master title style</a:t>
            </a:r>
            <a:endParaRPr lang="en-GB"/>
          </a:p>
        </p:txBody>
      </p:sp>
      <p:sp>
        <p:nvSpPr>
          <p:cNvPr id="3" name="Content Placeholder 2">
            <a:extLst>
              <a:ext uri="{FF2B5EF4-FFF2-40B4-BE49-F238E27FC236}">
                <a16:creationId xmlns:a16="http://schemas.microsoft.com/office/drawing/2014/main" id="{D07B0BE4-1DFB-5668-0A6E-2FFC64B460AB}"/>
              </a:ext>
            </a:extLst>
          </p:cNvPr>
          <p:cNvSpPr>
            <a:spLocks noGrp="1"/>
          </p:cNvSpPr>
          <p:nvPr>
            <p:ph sz="half" idx="1"/>
          </p:nvPr>
        </p:nvSpPr>
        <p:spPr>
          <a:xfrm>
            <a:off x="838200" y="1825625"/>
            <a:ext cx="5181600" cy="4351338"/>
          </a:xfrm>
        </p:spPr>
        <p:txBody>
          <a:bodyPr rtlCol="0"/>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4" name="Content Placeholder 3">
            <a:extLst>
              <a:ext uri="{FF2B5EF4-FFF2-40B4-BE49-F238E27FC236}">
                <a16:creationId xmlns:a16="http://schemas.microsoft.com/office/drawing/2014/main" id="{9F731BF2-5D4B-DE5C-03B2-FC2FB394975F}"/>
              </a:ext>
            </a:extLst>
          </p:cNvPr>
          <p:cNvSpPr>
            <a:spLocks noGrp="1"/>
          </p:cNvSpPr>
          <p:nvPr>
            <p:ph sz="half" idx="2"/>
          </p:nvPr>
        </p:nvSpPr>
        <p:spPr>
          <a:xfrm>
            <a:off x="6172200" y="1825625"/>
            <a:ext cx="5181600" cy="4351338"/>
          </a:xfrm>
        </p:spPr>
        <p:txBody>
          <a:bodyPr rtlCol="0"/>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5" name="Date Placeholder 4">
            <a:extLst>
              <a:ext uri="{FF2B5EF4-FFF2-40B4-BE49-F238E27FC236}">
                <a16:creationId xmlns:a16="http://schemas.microsoft.com/office/drawing/2014/main" id="{812B2B36-C36C-C639-E3E2-0CD5DAAA30F0}"/>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6" name="Footer Placeholder 5">
            <a:extLst>
              <a:ext uri="{FF2B5EF4-FFF2-40B4-BE49-F238E27FC236}">
                <a16:creationId xmlns:a16="http://schemas.microsoft.com/office/drawing/2014/main" id="{513E0D91-B1D7-F16C-BB27-655AAEACFB89}"/>
              </a:ext>
            </a:extLst>
          </p:cNvPr>
          <p:cNvSpPr>
            <a:spLocks noGrp="1"/>
          </p:cNvSpPr>
          <p:nvPr>
            <p:ph type="ftr" sz="quarter" idx="11"/>
          </p:nvPr>
        </p:nvSpPr>
        <p:spPr/>
        <p:txBody>
          <a:bodyPr rtlCol="0"/>
          <a:lstStyle/>
          <a:p>
            <a:pPr rtl="0"/>
            <a:endParaRPr lang="en-GB"/>
          </a:p>
        </p:txBody>
      </p:sp>
      <p:sp>
        <p:nvSpPr>
          <p:cNvPr id="7" name="Slide Number Placeholder 6">
            <a:extLst>
              <a:ext uri="{FF2B5EF4-FFF2-40B4-BE49-F238E27FC236}">
                <a16:creationId xmlns:a16="http://schemas.microsoft.com/office/drawing/2014/main" id="{7DA657A1-F8B5-0DE0-8A38-6C4E29E153E2}"/>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3936892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023F3-22C1-A80C-A54A-1D0C7D25EEF7}"/>
              </a:ext>
            </a:extLst>
          </p:cNvPr>
          <p:cNvSpPr>
            <a:spLocks noGrp="1"/>
          </p:cNvSpPr>
          <p:nvPr>
            <p:ph type="title"/>
          </p:nvPr>
        </p:nvSpPr>
        <p:spPr>
          <a:xfrm>
            <a:off x="839788" y="365125"/>
            <a:ext cx="10515600" cy="1325563"/>
          </a:xfrm>
        </p:spPr>
        <p:txBody>
          <a:bodyPr rtlCol="0"/>
          <a:lstStyle/>
          <a:p>
            <a:pPr rtl="0"/>
            <a:r>
              <a:rPr lang="cy"/>
              <a:t>Click to edit Master title style</a:t>
            </a:r>
            <a:endParaRPr lang="en-GB"/>
          </a:p>
        </p:txBody>
      </p:sp>
      <p:sp>
        <p:nvSpPr>
          <p:cNvPr id="3" name="Text Placeholder 2">
            <a:extLst>
              <a:ext uri="{FF2B5EF4-FFF2-40B4-BE49-F238E27FC236}">
                <a16:creationId xmlns:a16="http://schemas.microsoft.com/office/drawing/2014/main" id="{6B058FBC-14D3-A5AB-285D-9A77B3784816}"/>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y"/>
              <a:t>Click to edit Master text styles</a:t>
            </a:r>
          </a:p>
        </p:txBody>
      </p:sp>
      <p:sp>
        <p:nvSpPr>
          <p:cNvPr id="4" name="Content Placeholder 3">
            <a:extLst>
              <a:ext uri="{FF2B5EF4-FFF2-40B4-BE49-F238E27FC236}">
                <a16:creationId xmlns:a16="http://schemas.microsoft.com/office/drawing/2014/main" id="{D24E51D2-4A5C-7DE8-2EA2-F275C63FCD44}"/>
              </a:ext>
            </a:extLst>
          </p:cNvPr>
          <p:cNvSpPr>
            <a:spLocks noGrp="1"/>
          </p:cNvSpPr>
          <p:nvPr>
            <p:ph sz="half" idx="2"/>
          </p:nvPr>
        </p:nvSpPr>
        <p:spPr>
          <a:xfrm>
            <a:off x="839788" y="2505075"/>
            <a:ext cx="5157787" cy="3684588"/>
          </a:xfrm>
        </p:spPr>
        <p:txBody>
          <a:bodyPr rtlCol="0"/>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5" name="Text Placeholder 4">
            <a:extLst>
              <a:ext uri="{FF2B5EF4-FFF2-40B4-BE49-F238E27FC236}">
                <a16:creationId xmlns:a16="http://schemas.microsoft.com/office/drawing/2014/main" id="{FD782B35-75FD-1956-3064-0894FD5899A9}"/>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cy"/>
              <a:t>Click to edit Master text styles</a:t>
            </a:r>
          </a:p>
        </p:txBody>
      </p:sp>
      <p:sp>
        <p:nvSpPr>
          <p:cNvPr id="6" name="Content Placeholder 5">
            <a:extLst>
              <a:ext uri="{FF2B5EF4-FFF2-40B4-BE49-F238E27FC236}">
                <a16:creationId xmlns:a16="http://schemas.microsoft.com/office/drawing/2014/main" id="{3A458B5F-0E55-7615-EC6D-329613232803}"/>
              </a:ext>
            </a:extLst>
          </p:cNvPr>
          <p:cNvSpPr>
            <a:spLocks noGrp="1"/>
          </p:cNvSpPr>
          <p:nvPr>
            <p:ph sz="quarter" idx="4"/>
          </p:nvPr>
        </p:nvSpPr>
        <p:spPr>
          <a:xfrm>
            <a:off x="6172200" y="2505075"/>
            <a:ext cx="5183188" cy="3684588"/>
          </a:xfrm>
        </p:spPr>
        <p:txBody>
          <a:bodyPr rtlCol="0"/>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7" name="Date Placeholder 6">
            <a:extLst>
              <a:ext uri="{FF2B5EF4-FFF2-40B4-BE49-F238E27FC236}">
                <a16:creationId xmlns:a16="http://schemas.microsoft.com/office/drawing/2014/main" id="{3C865CB0-B579-57C0-0A12-FC300665370C}"/>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8" name="Footer Placeholder 7">
            <a:extLst>
              <a:ext uri="{FF2B5EF4-FFF2-40B4-BE49-F238E27FC236}">
                <a16:creationId xmlns:a16="http://schemas.microsoft.com/office/drawing/2014/main" id="{1B531458-5148-7F1D-2B51-37B1FA8A2ED9}"/>
              </a:ext>
            </a:extLst>
          </p:cNvPr>
          <p:cNvSpPr>
            <a:spLocks noGrp="1"/>
          </p:cNvSpPr>
          <p:nvPr>
            <p:ph type="ftr" sz="quarter" idx="11"/>
          </p:nvPr>
        </p:nvSpPr>
        <p:spPr/>
        <p:txBody>
          <a:bodyPr rtlCol="0"/>
          <a:lstStyle/>
          <a:p>
            <a:pPr rtl="0"/>
            <a:endParaRPr lang="en-GB"/>
          </a:p>
        </p:txBody>
      </p:sp>
      <p:sp>
        <p:nvSpPr>
          <p:cNvPr id="9" name="Slide Number Placeholder 8">
            <a:extLst>
              <a:ext uri="{FF2B5EF4-FFF2-40B4-BE49-F238E27FC236}">
                <a16:creationId xmlns:a16="http://schemas.microsoft.com/office/drawing/2014/main" id="{D684E414-3FD9-BC94-F6AC-E24BFCEF3F0D}"/>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1609289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A8DD-5B54-660C-4C88-2070701DF514}"/>
              </a:ext>
            </a:extLst>
          </p:cNvPr>
          <p:cNvSpPr>
            <a:spLocks noGrp="1"/>
          </p:cNvSpPr>
          <p:nvPr>
            <p:ph type="title"/>
          </p:nvPr>
        </p:nvSpPr>
        <p:spPr/>
        <p:txBody>
          <a:bodyPr rtlCol="0"/>
          <a:lstStyle/>
          <a:p>
            <a:pPr rtl="0"/>
            <a:r>
              <a:rPr lang="cy"/>
              <a:t>Click to edit Master title style</a:t>
            </a:r>
            <a:endParaRPr lang="en-GB"/>
          </a:p>
        </p:txBody>
      </p:sp>
      <p:sp>
        <p:nvSpPr>
          <p:cNvPr id="3" name="Date Placeholder 2">
            <a:extLst>
              <a:ext uri="{FF2B5EF4-FFF2-40B4-BE49-F238E27FC236}">
                <a16:creationId xmlns:a16="http://schemas.microsoft.com/office/drawing/2014/main" id="{1BE9EF33-296F-06F9-78B3-B9D93B61FA08}"/>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4" name="Footer Placeholder 3">
            <a:extLst>
              <a:ext uri="{FF2B5EF4-FFF2-40B4-BE49-F238E27FC236}">
                <a16:creationId xmlns:a16="http://schemas.microsoft.com/office/drawing/2014/main" id="{A52D6125-431C-E3C9-9D38-A1904E21EAB5}"/>
              </a:ext>
            </a:extLst>
          </p:cNvPr>
          <p:cNvSpPr>
            <a:spLocks noGrp="1"/>
          </p:cNvSpPr>
          <p:nvPr>
            <p:ph type="ftr" sz="quarter" idx="11"/>
          </p:nvPr>
        </p:nvSpPr>
        <p:spPr/>
        <p:txBody>
          <a:bodyPr rtlCol="0"/>
          <a:lstStyle/>
          <a:p>
            <a:pPr rtl="0"/>
            <a:endParaRPr lang="en-GB"/>
          </a:p>
        </p:txBody>
      </p:sp>
      <p:sp>
        <p:nvSpPr>
          <p:cNvPr id="5" name="Slide Number Placeholder 4">
            <a:extLst>
              <a:ext uri="{FF2B5EF4-FFF2-40B4-BE49-F238E27FC236}">
                <a16:creationId xmlns:a16="http://schemas.microsoft.com/office/drawing/2014/main" id="{285DC3B8-8F16-623F-7064-5BD8C4583683}"/>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298935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476D57-8BA3-E000-23E9-789DE629E6CF}"/>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3" name="Footer Placeholder 2">
            <a:extLst>
              <a:ext uri="{FF2B5EF4-FFF2-40B4-BE49-F238E27FC236}">
                <a16:creationId xmlns:a16="http://schemas.microsoft.com/office/drawing/2014/main" id="{1E0EA5E7-97A1-2576-06A7-CE3729688E77}"/>
              </a:ext>
            </a:extLst>
          </p:cNvPr>
          <p:cNvSpPr>
            <a:spLocks noGrp="1"/>
          </p:cNvSpPr>
          <p:nvPr>
            <p:ph type="ftr" sz="quarter" idx="11"/>
          </p:nvPr>
        </p:nvSpPr>
        <p:spPr/>
        <p:txBody>
          <a:bodyPr rtlCol="0"/>
          <a:lstStyle/>
          <a:p>
            <a:pPr rtl="0"/>
            <a:endParaRPr lang="en-GB"/>
          </a:p>
        </p:txBody>
      </p:sp>
      <p:sp>
        <p:nvSpPr>
          <p:cNvPr id="4" name="Slide Number Placeholder 3">
            <a:extLst>
              <a:ext uri="{FF2B5EF4-FFF2-40B4-BE49-F238E27FC236}">
                <a16:creationId xmlns:a16="http://schemas.microsoft.com/office/drawing/2014/main" id="{E43376BE-09E7-CC70-9AFB-35CCDA70D421}"/>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2867177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34508-68CD-6250-1EC7-69370B24196F}"/>
              </a:ext>
            </a:extLst>
          </p:cNvPr>
          <p:cNvSpPr>
            <a:spLocks noGrp="1"/>
          </p:cNvSpPr>
          <p:nvPr>
            <p:ph type="title"/>
          </p:nvPr>
        </p:nvSpPr>
        <p:spPr>
          <a:xfrm>
            <a:off x="839788" y="457200"/>
            <a:ext cx="3932237" cy="1600200"/>
          </a:xfrm>
        </p:spPr>
        <p:txBody>
          <a:bodyPr rtlCol="0" anchor="b"/>
          <a:lstStyle>
            <a:lvl1pPr>
              <a:defRPr sz="3200"/>
            </a:lvl1pPr>
          </a:lstStyle>
          <a:p>
            <a:pPr rtl="0"/>
            <a:r>
              <a:rPr lang="cy"/>
              <a:t>Click to edit Master title style</a:t>
            </a:r>
            <a:endParaRPr lang="en-GB"/>
          </a:p>
        </p:txBody>
      </p:sp>
      <p:sp>
        <p:nvSpPr>
          <p:cNvPr id="3" name="Content Placeholder 2">
            <a:extLst>
              <a:ext uri="{FF2B5EF4-FFF2-40B4-BE49-F238E27FC236}">
                <a16:creationId xmlns:a16="http://schemas.microsoft.com/office/drawing/2014/main" id="{DD737738-F1D9-B0E1-5CF6-9D21D2419415}"/>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4" name="Text Placeholder 3">
            <a:extLst>
              <a:ext uri="{FF2B5EF4-FFF2-40B4-BE49-F238E27FC236}">
                <a16:creationId xmlns:a16="http://schemas.microsoft.com/office/drawing/2014/main" id="{2C79066E-AA82-FFAA-E8D6-D2F866DE59FC}"/>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cy"/>
              <a:t>Click to edit Master text styles</a:t>
            </a:r>
          </a:p>
        </p:txBody>
      </p:sp>
      <p:sp>
        <p:nvSpPr>
          <p:cNvPr id="5" name="Date Placeholder 4">
            <a:extLst>
              <a:ext uri="{FF2B5EF4-FFF2-40B4-BE49-F238E27FC236}">
                <a16:creationId xmlns:a16="http://schemas.microsoft.com/office/drawing/2014/main" id="{F86FB737-0E1C-6C69-F2B0-E2AF70CE5D82}"/>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6" name="Footer Placeholder 5">
            <a:extLst>
              <a:ext uri="{FF2B5EF4-FFF2-40B4-BE49-F238E27FC236}">
                <a16:creationId xmlns:a16="http://schemas.microsoft.com/office/drawing/2014/main" id="{E64FBA92-824F-4967-1B8E-5E03B1694012}"/>
              </a:ext>
            </a:extLst>
          </p:cNvPr>
          <p:cNvSpPr>
            <a:spLocks noGrp="1"/>
          </p:cNvSpPr>
          <p:nvPr>
            <p:ph type="ftr" sz="quarter" idx="11"/>
          </p:nvPr>
        </p:nvSpPr>
        <p:spPr/>
        <p:txBody>
          <a:bodyPr rtlCol="0"/>
          <a:lstStyle/>
          <a:p>
            <a:pPr rtl="0"/>
            <a:endParaRPr lang="en-GB"/>
          </a:p>
        </p:txBody>
      </p:sp>
      <p:sp>
        <p:nvSpPr>
          <p:cNvPr id="7" name="Slide Number Placeholder 6">
            <a:extLst>
              <a:ext uri="{FF2B5EF4-FFF2-40B4-BE49-F238E27FC236}">
                <a16:creationId xmlns:a16="http://schemas.microsoft.com/office/drawing/2014/main" id="{7960F1D6-188C-B83C-92BA-E2C5557145E1}"/>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2196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9700-8CAF-FBD2-763D-FA5A9DD9F5B9}"/>
              </a:ext>
            </a:extLst>
          </p:cNvPr>
          <p:cNvSpPr>
            <a:spLocks noGrp="1"/>
          </p:cNvSpPr>
          <p:nvPr>
            <p:ph type="title"/>
          </p:nvPr>
        </p:nvSpPr>
        <p:spPr>
          <a:xfrm>
            <a:off x="839788" y="457200"/>
            <a:ext cx="3932237" cy="1600200"/>
          </a:xfrm>
        </p:spPr>
        <p:txBody>
          <a:bodyPr rtlCol="0" anchor="b"/>
          <a:lstStyle>
            <a:lvl1pPr>
              <a:defRPr sz="3200"/>
            </a:lvl1pPr>
          </a:lstStyle>
          <a:p>
            <a:pPr rtl="0"/>
            <a:r>
              <a:rPr lang="cy"/>
              <a:t>Click to edit Master title style</a:t>
            </a:r>
            <a:endParaRPr lang="en-GB"/>
          </a:p>
        </p:txBody>
      </p:sp>
      <p:sp>
        <p:nvSpPr>
          <p:cNvPr id="3" name="Picture Placeholder 2">
            <a:extLst>
              <a:ext uri="{FF2B5EF4-FFF2-40B4-BE49-F238E27FC236}">
                <a16:creationId xmlns:a16="http://schemas.microsoft.com/office/drawing/2014/main" id="{8D1C43CE-25C2-0409-DB4F-9545ACA794F7}"/>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lang="en-GB"/>
          </a:p>
        </p:txBody>
      </p:sp>
      <p:sp>
        <p:nvSpPr>
          <p:cNvPr id="4" name="Text Placeholder 3">
            <a:extLst>
              <a:ext uri="{FF2B5EF4-FFF2-40B4-BE49-F238E27FC236}">
                <a16:creationId xmlns:a16="http://schemas.microsoft.com/office/drawing/2014/main" id="{473062E2-607B-0980-0AF0-A8BA77716BAC}"/>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cy"/>
              <a:t>Click to edit Master text styles</a:t>
            </a:r>
          </a:p>
        </p:txBody>
      </p:sp>
      <p:sp>
        <p:nvSpPr>
          <p:cNvPr id="5" name="Date Placeholder 4">
            <a:extLst>
              <a:ext uri="{FF2B5EF4-FFF2-40B4-BE49-F238E27FC236}">
                <a16:creationId xmlns:a16="http://schemas.microsoft.com/office/drawing/2014/main" id="{173C5D2B-F0A3-3747-A2C5-67A126012F16}"/>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6" name="Footer Placeholder 5">
            <a:extLst>
              <a:ext uri="{FF2B5EF4-FFF2-40B4-BE49-F238E27FC236}">
                <a16:creationId xmlns:a16="http://schemas.microsoft.com/office/drawing/2014/main" id="{6605452A-B49D-EA35-3DA3-0F1AB3C7A2DC}"/>
              </a:ext>
            </a:extLst>
          </p:cNvPr>
          <p:cNvSpPr>
            <a:spLocks noGrp="1"/>
          </p:cNvSpPr>
          <p:nvPr>
            <p:ph type="ftr" sz="quarter" idx="11"/>
          </p:nvPr>
        </p:nvSpPr>
        <p:spPr/>
        <p:txBody>
          <a:bodyPr rtlCol="0"/>
          <a:lstStyle/>
          <a:p>
            <a:pPr rtl="0"/>
            <a:endParaRPr lang="en-GB"/>
          </a:p>
        </p:txBody>
      </p:sp>
      <p:sp>
        <p:nvSpPr>
          <p:cNvPr id="7" name="Slide Number Placeholder 6">
            <a:extLst>
              <a:ext uri="{FF2B5EF4-FFF2-40B4-BE49-F238E27FC236}">
                <a16:creationId xmlns:a16="http://schemas.microsoft.com/office/drawing/2014/main" id="{16501B3E-3B7A-0778-A43A-8D21B4179AD5}"/>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2241678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7343A-6DF9-6EE7-017E-A32BC0A6B224}"/>
              </a:ext>
            </a:extLst>
          </p:cNvPr>
          <p:cNvSpPr>
            <a:spLocks noGrp="1"/>
          </p:cNvSpPr>
          <p:nvPr>
            <p:ph type="title"/>
          </p:nvPr>
        </p:nvSpPr>
        <p:spPr/>
        <p:txBody>
          <a:bodyPr rtlCol="0"/>
          <a:lstStyle/>
          <a:p>
            <a:pPr rtl="0"/>
            <a:r>
              <a:rPr lang="cy"/>
              <a:t>Click to edit Master title style</a:t>
            </a:r>
            <a:endParaRPr lang="en-GB"/>
          </a:p>
        </p:txBody>
      </p:sp>
      <p:sp>
        <p:nvSpPr>
          <p:cNvPr id="3" name="Vertical Text Placeholder 2">
            <a:extLst>
              <a:ext uri="{FF2B5EF4-FFF2-40B4-BE49-F238E27FC236}">
                <a16:creationId xmlns:a16="http://schemas.microsoft.com/office/drawing/2014/main" id="{70F9893E-3E21-E945-8262-6D40864CB736}"/>
              </a:ext>
            </a:extLst>
          </p:cNvPr>
          <p:cNvSpPr>
            <a:spLocks noGrp="1"/>
          </p:cNvSpPr>
          <p:nvPr>
            <p:ph type="body" orient="vert" idx="1"/>
          </p:nvPr>
        </p:nvSpPr>
        <p:spPr/>
        <p:txBody>
          <a:bodyPr vert="eaVert" rtlCol="0"/>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4" name="Date Placeholder 3">
            <a:extLst>
              <a:ext uri="{FF2B5EF4-FFF2-40B4-BE49-F238E27FC236}">
                <a16:creationId xmlns:a16="http://schemas.microsoft.com/office/drawing/2014/main" id="{08663170-13C4-6705-9361-6C3EBD2AAFFA}"/>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EC1C4A3B-2E05-D990-55C0-22C16CC61D8E}"/>
              </a:ext>
            </a:extLst>
          </p:cNvPr>
          <p:cNvSpPr>
            <a:spLocks noGrp="1"/>
          </p:cNvSpPr>
          <p:nvPr>
            <p:ph type="ftr" sz="quarter" idx="11"/>
          </p:nvPr>
        </p:nvSpPr>
        <p:spPr/>
        <p:txBody>
          <a:bodyPr rtlCol="0"/>
          <a:lstStyle/>
          <a:p>
            <a:pPr rtl="0"/>
            <a:endParaRPr lang="en-GB"/>
          </a:p>
        </p:txBody>
      </p:sp>
      <p:sp>
        <p:nvSpPr>
          <p:cNvPr id="6" name="Slide Number Placeholder 5">
            <a:extLst>
              <a:ext uri="{FF2B5EF4-FFF2-40B4-BE49-F238E27FC236}">
                <a16:creationId xmlns:a16="http://schemas.microsoft.com/office/drawing/2014/main" id="{DCACA337-AFE6-CE9A-DAEA-6F85039DE88C}"/>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2362092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BD6EB0-0A0E-A7E3-2700-BF1DD2010F6B}"/>
              </a:ext>
            </a:extLst>
          </p:cNvPr>
          <p:cNvSpPr>
            <a:spLocks noGrp="1"/>
          </p:cNvSpPr>
          <p:nvPr>
            <p:ph type="title" orient="vert"/>
          </p:nvPr>
        </p:nvSpPr>
        <p:spPr>
          <a:xfrm>
            <a:off x="8724900" y="365125"/>
            <a:ext cx="2628900" cy="5811838"/>
          </a:xfrm>
        </p:spPr>
        <p:txBody>
          <a:bodyPr vert="eaVert" rtlCol="0"/>
          <a:lstStyle/>
          <a:p>
            <a:pPr rtl="0"/>
            <a:r>
              <a:rPr lang="cy"/>
              <a:t>Click to edit Master title style</a:t>
            </a:r>
            <a:endParaRPr lang="en-GB"/>
          </a:p>
        </p:txBody>
      </p:sp>
      <p:sp>
        <p:nvSpPr>
          <p:cNvPr id="3" name="Vertical Text Placeholder 2">
            <a:extLst>
              <a:ext uri="{FF2B5EF4-FFF2-40B4-BE49-F238E27FC236}">
                <a16:creationId xmlns:a16="http://schemas.microsoft.com/office/drawing/2014/main" id="{7D66DA3C-3ACA-A3F2-29D2-FFE47C599879}"/>
              </a:ext>
            </a:extLst>
          </p:cNvPr>
          <p:cNvSpPr>
            <a:spLocks noGrp="1"/>
          </p:cNvSpPr>
          <p:nvPr>
            <p:ph type="body" orient="vert" idx="1"/>
          </p:nvPr>
        </p:nvSpPr>
        <p:spPr>
          <a:xfrm>
            <a:off x="838200" y="365125"/>
            <a:ext cx="7734300" cy="5811838"/>
          </a:xfrm>
        </p:spPr>
        <p:txBody>
          <a:bodyPr vert="eaVert" rtlCol="0"/>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4" name="Date Placeholder 3">
            <a:extLst>
              <a:ext uri="{FF2B5EF4-FFF2-40B4-BE49-F238E27FC236}">
                <a16:creationId xmlns:a16="http://schemas.microsoft.com/office/drawing/2014/main" id="{72670486-45A3-BD11-591C-F67AC2A67958}"/>
              </a:ext>
            </a:extLst>
          </p:cNvPr>
          <p:cNvSpPr>
            <a:spLocks noGrp="1"/>
          </p:cNvSpPr>
          <p:nvPr>
            <p:ph type="dt" sz="half" idx="10"/>
          </p:nvPr>
        </p:nvSpPr>
        <p:spPr/>
        <p:txBody>
          <a:bodyPr rtlCol="0"/>
          <a:lstStyle/>
          <a:p>
            <a:pPr rtl="0"/>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D490AE29-8635-5C07-666E-0B87FCFC3B69}"/>
              </a:ext>
            </a:extLst>
          </p:cNvPr>
          <p:cNvSpPr>
            <a:spLocks noGrp="1"/>
          </p:cNvSpPr>
          <p:nvPr>
            <p:ph type="ftr" sz="quarter" idx="11"/>
          </p:nvPr>
        </p:nvSpPr>
        <p:spPr/>
        <p:txBody>
          <a:bodyPr rtlCol="0"/>
          <a:lstStyle/>
          <a:p>
            <a:pPr rtl="0"/>
            <a:endParaRPr lang="en-GB"/>
          </a:p>
        </p:txBody>
      </p:sp>
      <p:sp>
        <p:nvSpPr>
          <p:cNvPr id="6" name="Slide Number Placeholder 5">
            <a:extLst>
              <a:ext uri="{FF2B5EF4-FFF2-40B4-BE49-F238E27FC236}">
                <a16:creationId xmlns:a16="http://schemas.microsoft.com/office/drawing/2014/main" id="{FB5ECDC5-A743-77D5-0101-A8B97B35C98F}"/>
              </a:ext>
            </a:extLst>
          </p:cNvPr>
          <p:cNvSpPr>
            <a:spLocks noGrp="1"/>
          </p:cNvSpPr>
          <p:nvPr>
            <p:ph type="sldNum" sz="quarter" idx="12"/>
          </p:nvPr>
        </p:nvSpPr>
        <p:spPr/>
        <p:txBody>
          <a:bodyPr rtlCol="0"/>
          <a:lstStyle/>
          <a:p>
            <a:pPr rtl="0"/>
            <a:fld id="{E650C83A-F5CE-465B-B56C-C5FD7A208215}" type="slidenum">
              <a:rPr lang="en-GB" smtClean="0"/>
              <a:t>‹#›</a:t>
            </a:fld>
            <a:endParaRPr lang="en-GB"/>
          </a:p>
        </p:txBody>
      </p:sp>
    </p:spTree>
    <p:extLst>
      <p:ext uri="{BB962C8B-B14F-4D97-AF65-F5344CB8AC3E}">
        <p14:creationId xmlns:p14="http://schemas.microsoft.com/office/powerpoint/2010/main" val="1122692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pPr rtl="0"/>
            <a:r>
              <a:rPr lang="cy"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3200516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72144C-4724-5E95-DB63-0D28371484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cy"/>
              <a:t>Click to edit Master title style</a:t>
            </a:r>
            <a:endParaRPr lang="en-GB"/>
          </a:p>
        </p:txBody>
      </p:sp>
      <p:sp>
        <p:nvSpPr>
          <p:cNvPr id="3" name="Text Placeholder 2">
            <a:extLst>
              <a:ext uri="{FF2B5EF4-FFF2-40B4-BE49-F238E27FC236}">
                <a16:creationId xmlns:a16="http://schemas.microsoft.com/office/drawing/2014/main" id="{C8F8C77D-63A8-9F9B-CEE5-BA60A83168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cy"/>
              <a:t>Click to edit Master text styles</a:t>
            </a:r>
          </a:p>
          <a:p>
            <a:pPr lvl="1" rtl="0"/>
            <a:r>
              <a:rPr lang="cy"/>
              <a:t>Second level</a:t>
            </a:r>
          </a:p>
          <a:p>
            <a:pPr lvl="2" rtl="0"/>
            <a:r>
              <a:rPr lang="cy"/>
              <a:t>Third level</a:t>
            </a:r>
          </a:p>
          <a:p>
            <a:pPr lvl="3" rtl="0"/>
            <a:r>
              <a:rPr lang="cy"/>
              <a:t>Fourth level</a:t>
            </a:r>
          </a:p>
          <a:p>
            <a:pPr lvl="4" rtl="0"/>
            <a:r>
              <a:rPr lang="cy"/>
              <a:t>Fifth level</a:t>
            </a:r>
            <a:endParaRPr lang="en-GB"/>
          </a:p>
        </p:txBody>
      </p:sp>
      <p:sp>
        <p:nvSpPr>
          <p:cNvPr id="4" name="Date Placeholder 3">
            <a:extLst>
              <a:ext uri="{FF2B5EF4-FFF2-40B4-BE49-F238E27FC236}">
                <a16:creationId xmlns:a16="http://schemas.microsoft.com/office/drawing/2014/main" id="{7B9DE647-E851-5BDF-57A6-4C9E09EAB2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rtl="0"/>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6B62C353-4133-2963-2FB7-7F809464DF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rtl="0"/>
            <a:endParaRPr lang="en-GB"/>
          </a:p>
        </p:txBody>
      </p:sp>
      <p:sp>
        <p:nvSpPr>
          <p:cNvPr id="6" name="Slide Number Placeholder 5">
            <a:extLst>
              <a:ext uri="{FF2B5EF4-FFF2-40B4-BE49-F238E27FC236}">
                <a16:creationId xmlns:a16="http://schemas.microsoft.com/office/drawing/2014/main" id="{B1569642-8024-51CC-8F06-B2239937E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rtl="0"/>
            <a:fld id="{E650C83A-F5CE-465B-B56C-C5FD7A208215}" type="slidenum">
              <a:rPr lang="en-GB" smtClean="0"/>
              <a:t>‹#›</a:t>
            </a:fld>
            <a:endParaRPr lang="en-GB"/>
          </a:p>
        </p:txBody>
      </p:sp>
    </p:spTree>
    <p:extLst>
      <p:ext uri="{BB962C8B-B14F-4D97-AF65-F5344CB8AC3E}">
        <p14:creationId xmlns:p14="http://schemas.microsoft.com/office/powerpoint/2010/main" val="4042665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dan247.org.uk/cy/hafan/" TargetMode="External"/><Relationship Id="rId2" Type="http://schemas.openxmlformats.org/officeDocument/2006/relationships/hyperlink" Target="https://helpafiistopio.cymru/?_gl=1%2Aodqkzv%2A_gcl_au%2ANDkzMTAzMTE2LjE3ODMzMzAzNzQ." TargetMode="Externa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D1B2-43EC-31A1-56FC-9807F0ECD3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3B3AF5-7F06-1CDF-C5C2-4B253B6920F4}"/>
              </a:ext>
            </a:extLst>
          </p:cNvPr>
          <p:cNvSpPr txBox="1"/>
          <p:nvPr/>
        </p:nvSpPr>
        <p:spPr>
          <a:xfrm>
            <a:off x="201197" y="1714577"/>
            <a:ext cx="12132217" cy="21544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2000" err="1">
                <a:latin typeface="Ubuntu"/>
              </a:rPr>
              <a:t>Mae'r</a:t>
            </a:r>
            <a:r>
              <a:rPr lang="cy" sz="2000">
                <a:latin typeface="Ubuntu"/>
              </a:rPr>
              <a:t> </a:t>
            </a:r>
            <a:r>
              <a:rPr lang="cy" sz="2000" err="1">
                <a:latin typeface="Ubuntu"/>
              </a:rPr>
              <a:t>gweithgaredd</a:t>
            </a:r>
            <a:r>
              <a:rPr lang="cy" sz="2000">
                <a:latin typeface="Ubuntu"/>
              </a:rPr>
              <a:t> </a:t>
            </a:r>
            <a:r>
              <a:rPr lang="cy" sz="2000" err="1">
                <a:latin typeface="Ubuntu"/>
              </a:rPr>
              <a:t>hwn</a:t>
            </a:r>
            <a:r>
              <a:rPr lang="cy" sz="2000">
                <a:latin typeface="Ubuntu"/>
              </a:rPr>
              <a:t> </a:t>
            </a:r>
            <a:r>
              <a:rPr lang="cy" sz="2000" err="1">
                <a:latin typeface="Ubuntu"/>
              </a:rPr>
              <a:t>yn</a:t>
            </a:r>
            <a:r>
              <a:rPr lang="cy" sz="2000">
                <a:latin typeface="Ubuntu"/>
              </a:rPr>
              <a:t> </a:t>
            </a:r>
            <a:r>
              <a:rPr lang="cy" sz="2000" err="1">
                <a:latin typeface="Ubuntu"/>
              </a:rPr>
              <a:t>cysylltu</a:t>
            </a:r>
            <a:r>
              <a:rPr lang="cy" sz="2000">
                <a:latin typeface="Ubuntu"/>
              </a:rPr>
              <a:t> </a:t>
            </a:r>
            <a:r>
              <a:rPr lang="cy" sz="2000" err="1">
                <a:latin typeface="Ubuntu"/>
              </a:rPr>
              <a:t>â'r</a:t>
            </a:r>
            <a:r>
              <a:rPr lang="cy" sz="2000">
                <a:latin typeface="Ubuntu"/>
              </a:rPr>
              <a:t> </a:t>
            </a:r>
            <a:r>
              <a:rPr lang="cy" sz="2000" err="1">
                <a:latin typeface="Ubuntu"/>
              </a:rPr>
              <a:t>Banciau</a:t>
            </a:r>
            <a:r>
              <a:rPr lang="cy" sz="2000">
                <a:latin typeface="Ubuntu"/>
              </a:rPr>
              <a:t> </a:t>
            </a:r>
            <a:r>
              <a:rPr lang="cy" sz="2000" err="1">
                <a:latin typeface="Ubuntu"/>
              </a:rPr>
              <a:t>Gwybodaeth</a:t>
            </a:r>
            <a:r>
              <a:rPr lang="cy" sz="2000">
                <a:latin typeface="Ubuntu"/>
              </a:rPr>
              <a:t> </a:t>
            </a:r>
            <a:r>
              <a:rPr lang="cy" sz="2000" err="1">
                <a:latin typeface="Ubuntu"/>
              </a:rPr>
              <a:t>canlynol</a:t>
            </a:r>
            <a:r>
              <a:rPr lang="cy" sz="2000">
                <a:latin typeface="Ubuntu"/>
              </a:rPr>
              <a:t>: </a:t>
            </a:r>
          </a:p>
          <a:p>
            <a:pPr marL="342900" indent="-342900" rtl="0">
              <a:buFont typeface="Arial"/>
              <a:buChar char="•"/>
            </a:pPr>
            <a:r>
              <a:rPr lang="cy" sz="2000">
                <a:solidFill>
                  <a:schemeClr val="tx2">
                    <a:lumMod val="76000"/>
                    <a:lumOff val="24000"/>
                  </a:schemeClr>
                </a:solidFill>
                <a:latin typeface="Ubuntu"/>
              </a:rPr>
              <a:t>Deall </a:t>
            </a:r>
            <a:r>
              <a:rPr lang="cy" sz="2000" err="1">
                <a:solidFill>
                  <a:schemeClr val="tx2">
                    <a:lumMod val="76000"/>
                    <a:lumOff val="24000"/>
                  </a:schemeClr>
                </a:solidFill>
                <a:latin typeface="Ubuntu"/>
              </a:rPr>
              <a:t>tybaco</a:t>
            </a:r>
            <a:r>
              <a:rPr lang="cy" sz="2000">
                <a:solidFill>
                  <a:schemeClr val="tx2">
                    <a:lumMod val="76000"/>
                    <a:lumOff val="24000"/>
                  </a:schemeClr>
                </a:solidFill>
                <a:latin typeface="Ubuntu"/>
              </a:rPr>
              <a:t> a </a:t>
            </a:r>
            <a:r>
              <a:rPr lang="cy" sz="2000" err="1">
                <a:solidFill>
                  <a:schemeClr val="tx2">
                    <a:lumMod val="76000"/>
                    <a:lumOff val="24000"/>
                  </a:schemeClr>
                </a:solidFill>
                <a:latin typeface="Ubuntu"/>
              </a:rPr>
              <a:t>nicotin</a:t>
            </a:r>
            <a:r>
              <a:rPr lang="cy" sz="2000">
                <a:solidFill>
                  <a:schemeClr val="tx2">
                    <a:lumMod val="76000"/>
                    <a:lumOff val="24000"/>
                  </a:schemeClr>
                </a:solidFill>
                <a:latin typeface="Ubuntu"/>
              </a:rPr>
              <a:t> – </a:t>
            </a:r>
            <a:r>
              <a:rPr lang="cy" sz="2000" err="1">
                <a:solidFill>
                  <a:schemeClr val="tx2">
                    <a:lumMod val="76000"/>
                    <a:lumOff val="24000"/>
                  </a:schemeClr>
                </a:solidFill>
                <a:latin typeface="Ubuntu"/>
              </a:rPr>
              <a:t>beth</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yw'r</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sylweddau</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hyn</a:t>
            </a:r>
            <a:r>
              <a:rPr lang="cy" sz="2000">
                <a:solidFill>
                  <a:schemeClr val="tx2">
                    <a:lumMod val="76000"/>
                    <a:lumOff val="24000"/>
                  </a:schemeClr>
                </a:solidFill>
                <a:latin typeface="Ubuntu"/>
              </a:rPr>
              <a:t> a </a:t>
            </a:r>
            <a:r>
              <a:rPr lang="cy" sz="2000" err="1">
                <a:solidFill>
                  <a:schemeClr val="tx2">
                    <a:lumMod val="76000"/>
                    <a:lumOff val="24000"/>
                  </a:schemeClr>
                </a:solidFill>
                <a:latin typeface="Ubuntu"/>
              </a:rPr>
              <a:t>sut</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maen</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nhw'n</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gweithio</a:t>
            </a:r>
            <a:endParaRPr lang="en-US" sz="2000" err="1">
              <a:solidFill>
                <a:schemeClr val="tx2">
                  <a:lumMod val="76000"/>
                  <a:lumOff val="24000"/>
                </a:schemeClr>
              </a:solidFill>
              <a:latin typeface="Ubuntu"/>
            </a:endParaRPr>
          </a:p>
          <a:p>
            <a:pPr marL="342900" indent="-342900" rtl="0">
              <a:buFont typeface="Arial"/>
              <a:buChar char="•"/>
            </a:pPr>
            <a:r>
              <a:rPr lang="cy" sz="2000" err="1">
                <a:solidFill>
                  <a:schemeClr val="tx2">
                    <a:lumMod val="76000"/>
                    <a:lumOff val="24000"/>
                  </a:schemeClr>
                </a:solidFill>
                <a:latin typeface="Ubuntu"/>
              </a:rPr>
              <a:t>Effeithiau</a:t>
            </a:r>
            <a:r>
              <a:rPr lang="cy" sz="2000">
                <a:solidFill>
                  <a:schemeClr val="tx2">
                    <a:lumMod val="76000"/>
                    <a:lumOff val="24000"/>
                  </a:schemeClr>
                </a:solidFill>
                <a:latin typeface="Ubuntu"/>
              </a:rPr>
              <a:t> a </a:t>
            </a:r>
            <a:r>
              <a:rPr lang="cy" sz="2000" err="1">
                <a:solidFill>
                  <a:schemeClr val="tx2">
                    <a:lumMod val="76000"/>
                    <a:lumOff val="24000"/>
                  </a:schemeClr>
                </a:solidFill>
                <a:latin typeface="Ubuntu"/>
              </a:rPr>
              <a:t>risgiau</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tybaco</a:t>
            </a:r>
            <a:r>
              <a:rPr lang="cy" sz="2000">
                <a:solidFill>
                  <a:schemeClr val="tx2">
                    <a:lumMod val="76000"/>
                    <a:lumOff val="24000"/>
                  </a:schemeClr>
                </a:solidFill>
                <a:latin typeface="Ubuntu"/>
              </a:rPr>
              <a:t> a </a:t>
            </a:r>
            <a:r>
              <a:rPr lang="cy" sz="2000" err="1">
                <a:solidFill>
                  <a:schemeClr val="tx2">
                    <a:lumMod val="76000"/>
                    <a:lumOff val="24000"/>
                  </a:schemeClr>
                </a:solidFill>
                <a:latin typeface="Ubuntu"/>
              </a:rPr>
              <a:t>nicotin</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ar</a:t>
            </a:r>
            <a:r>
              <a:rPr lang="cy" sz="2000">
                <a:solidFill>
                  <a:schemeClr val="tx2">
                    <a:lumMod val="76000"/>
                    <a:lumOff val="24000"/>
                  </a:schemeClr>
                </a:solidFill>
                <a:latin typeface="Ubuntu"/>
              </a:rPr>
              <a:t> iechyd – yr </a:t>
            </a:r>
            <a:r>
              <a:rPr lang="cy" sz="2000" err="1">
                <a:solidFill>
                  <a:schemeClr val="tx2">
                    <a:lumMod val="76000"/>
                    <a:lumOff val="24000"/>
                  </a:schemeClr>
                </a:solidFill>
                <a:latin typeface="Ubuntu"/>
              </a:rPr>
              <a:t>effeithiau</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corfforol</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meddyliol</a:t>
            </a:r>
            <a:r>
              <a:rPr lang="cy" sz="2000">
                <a:solidFill>
                  <a:schemeClr val="tx2">
                    <a:lumMod val="76000"/>
                    <a:lumOff val="24000"/>
                  </a:schemeClr>
                </a:solidFill>
                <a:latin typeface="Ubuntu"/>
              </a:rPr>
              <a:t> a </a:t>
            </a:r>
            <a:r>
              <a:rPr lang="cy" sz="2000" err="1">
                <a:solidFill>
                  <a:schemeClr val="tx2">
                    <a:lumMod val="76000"/>
                    <a:lumOff val="24000"/>
                  </a:schemeClr>
                </a:solidFill>
                <a:latin typeface="Ubuntu"/>
              </a:rPr>
              <a:t>hirdymor</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ar</a:t>
            </a:r>
            <a:r>
              <a:rPr lang="cy" sz="2000">
                <a:solidFill>
                  <a:schemeClr val="tx2">
                    <a:lumMod val="76000"/>
                    <a:lumOff val="24000"/>
                  </a:schemeClr>
                </a:solidFill>
                <a:latin typeface="Ubuntu"/>
              </a:rPr>
              <a:t> iechyd </a:t>
            </a:r>
            <a:endParaRPr lang="en-US" sz="2000">
              <a:solidFill>
                <a:schemeClr val="tx2">
                  <a:lumMod val="76000"/>
                  <a:lumOff val="24000"/>
                </a:schemeClr>
              </a:solidFill>
            </a:endParaRPr>
          </a:p>
          <a:p>
            <a:pPr marL="342900" indent="-342900" rtl="0">
              <a:buFont typeface="Arial"/>
              <a:buChar char="•"/>
            </a:pPr>
            <a:r>
              <a:rPr lang="cy" sz="2000" err="1">
                <a:solidFill>
                  <a:schemeClr val="tx2">
                    <a:lumMod val="76000"/>
                    <a:lumOff val="24000"/>
                  </a:schemeClr>
                </a:solidFill>
                <a:latin typeface="Ubuntu"/>
              </a:rPr>
              <a:t>Rhoi'r</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gorau</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iddi</a:t>
            </a:r>
            <a:r>
              <a:rPr lang="cy" sz="2000">
                <a:solidFill>
                  <a:schemeClr val="tx2">
                    <a:lumMod val="76000"/>
                    <a:lumOff val="24000"/>
                  </a:schemeClr>
                </a:solidFill>
                <a:latin typeface="Ubuntu"/>
              </a:rPr>
              <a:t>, </a:t>
            </a:r>
            <a:r>
              <a:rPr lang="cy" sz="2000" err="1">
                <a:solidFill>
                  <a:schemeClr val="tx2">
                    <a:lumMod val="76000"/>
                    <a:lumOff val="24000"/>
                  </a:schemeClr>
                </a:solidFill>
                <a:latin typeface="Ubuntu"/>
              </a:rPr>
              <a:t>cymorth</a:t>
            </a:r>
            <a:r>
              <a:rPr lang="cy" sz="2000">
                <a:solidFill>
                  <a:schemeClr val="tx2">
                    <a:lumMod val="76000"/>
                    <a:lumOff val="24000"/>
                  </a:schemeClr>
                </a:solidFill>
                <a:latin typeface="Ubuntu"/>
              </a:rPr>
              <a:t> a </a:t>
            </a:r>
            <a:r>
              <a:rPr lang="cy" sz="2000" err="1">
                <a:solidFill>
                  <a:schemeClr val="tx2">
                    <a:lumMod val="76000"/>
                    <a:lumOff val="24000"/>
                  </a:schemeClr>
                </a:solidFill>
                <a:latin typeface="Ubuntu"/>
              </a:rPr>
              <a:t>hybu</a:t>
            </a:r>
            <a:r>
              <a:rPr lang="cy" sz="2000">
                <a:solidFill>
                  <a:schemeClr val="tx2">
                    <a:lumMod val="76000"/>
                    <a:lumOff val="24000"/>
                  </a:schemeClr>
                </a:solidFill>
                <a:latin typeface="Ubuntu"/>
              </a:rPr>
              <a:t> iechyd</a:t>
            </a:r>
            <a:endParaRPr lang="en-US" sz="2000">
              <a:solidFill>
                <a:schemeClr val="tx2">
                  <a:lumMod val="76000"/>
                  <a:lumOff val="24000"/>
                </a:schemeClr>
              </a:solidFill>
            </a:endParaRPr>
          </a:p>
          <a:p>
            <a:pPr rtl="0"/>
            <a:endParaRPr lang="en-US">
              <a:solidFill>
                <a:srgbClr val="000000"/>
              </a:solidFill>
              <a:latin typeface="Aptos"/>
            </a:endParaRPr>
          </a:p>
          <a:p>
            <a:pPr marL="228600" indent="-228600" rtl="0"/>
            <a:r>
              <a:rPr lang="cy" err="1">
                <a:latin typeface="Ubuntu"/>
              </a:rPr>
              <a:t>Mae'r</a:t>
            </a:r>
            <a:r>
              <a:rPr lang="cy">
                <a:latin typeface="Ubuntu"/>
              </a:rPr>
              <a:t> </a:t>
            </a:r>
            <a:r>
              <a:rPr lang="cy" err="1">
                <a:latin typeface="Ubuntu"/>
              </a:rPr>
              <a:t>gweithgaredd</a:t>
            </a:r>
            <a:r>
              <a:rPr lang="cy">
                <a:latin typeface="Ubuntu"/>
              </a:rPr>
              <a:t> </a:t>
            </a:r>
            <a:r>
              <a:rPr lang="cy" err="1">
                <a:latin typeface="Ubuntu"/>
              </a:rPr>
              <a:t>hwn</a:t>
            </a:r>
            <a:r>
              <a:rPr lang="cy">
                <a:latin typeface="Ubuntu"/>
              </a:rPr>
              <a:t> </a:t>
            </a:r>
            <a:r>
              <a:rPr lang="cy" err="1">
                <a:latin typeface="Ubuntu"/>
              </a:rPr>
              <a:t>yn</a:t>
            </a:r>
            <a:r>
              <a:rPr lang="cy">
                <a:latin typeface="Ubuntu"/>
              </a:rPr>
              <a:t> </a:t>
            </a:r>
            <a:r>
              <a:rPr lang="cy" err="1">
                <a:latin typeface="Ubuntu"/>
              </a:rPr>
              <a:t>galluogi</a:t>
            </a:r>
            <a:r>
              <a:rPr lang="cy">
                <a:latin typeface="Ubuntu"/>
              </a:rPr>
              <a:t> </a:t>
            </a:r>
            <a:r>
              <a:rPr lang="cy" err="1">
                <a:latin typeface="Ubuntu"/>
              </a:rPr>
              <a:t>dysgwyr</a:t>
            </a:r>
            <a:r>
              <a:rPr lang="cy">
                <a:latin typeface="Ubuntu"/>
              </a:rPr>
              <a:t> </a:t>
            </a:r>
            <a:r>
              <a:rPr lang="cy" err="1">
                <a:latin typeface="Ubuntu"/>
              </a:rPr>
              <a:t>i</a:t>
            </a:r>
            <a:r>
              <a:rPr lang="cy">
                <a:latin typeface="Ubuntu"/>
              </a:rPr>
              <a:t> </a:t>
            </a:r>
            <a:r>
              <a:rPr lang="cy" err="1">
                <a:latin typeface="Ubuntu"/>
              </a:rPr>
              <a:t>ddeall</a:t>
            </a:r>
            <a:r>
              <a:rPr lang="cy">
                <a:latin typeface="Ubuntu"/>
              </a:rPr>
              <a:t> </a:t>
            </a:r>
            <a:r>
              <a:rPr lang="cy" err="1">
                <a:latin typeface="Ubuntu"/>
              </a:rPr>
              <a:t>cynhwysion</a:t>
            </a:r>
            <a:r>
              <a:rPr lang="cy">
                <a:latin typeface="Ubuntu"/>
              </a:rPr>
              <a:t> </a:t>
            </a:r>
            <a:r>
              <a:rPr lang="cy" err="1">
                <a:latin typeface="Ubuntu"/>
              </a:rPr>
              <a:t>sigarét</a:t>
            </a:r>
            <a:r>
              <a:rPr lang="cy">
                <a:latin typeface="Ubuntu"/>
              </a:rPr>
              <a:t> </a:t>
            </a:r>
            <a:r>
              <a:rPr lang="cy" err="1">
                <a:latin typeface="Ubuntu"/>
              </a:rPr>
              <a:t>a'r</a:t>
            </a:r>
            <a:r>
              <a:rPr lang="cy">
                <a:latin typeface="Ubuntu"/>
              </a:rPr>
              <a:t> </a:t>
            </a:r>
            <a:r>
              <a:rPr lang="cy" err="1">
                <a:latin typeface="Ubuntu"/>
              </a:rPr>
              <a:t>effeithiau</a:t>
            </a:r>
            <a:r>
              <a:rPr lang="cy">
                <a:latin typeface="Ubuntu"/>
              </a:rPr>
              <a:t> </a:t>
            </a:r>
            <a:r>
              <a:rPr lang="cy" err="1">
                <a:latin typeface="Ubuntu"/>
              </a:rPr>
              <a:t>maent</a:t>
            </a:r>
            <a:r>
              <a:rPr lang="cy">
                <a:latin typeface="Ubuntu"/>
              </a:rPr>
              <a:t> </a:t>
            </a:r>
            <a:r>
              <a:rPr lang="cy" err="1">
                <a:latin typeface="Ubuntu"/>
              </a:rPr>
              <a:t>yn</a:t>
            </a:r>
            <a:r>
              <a:rPr lang="cy">
                <a:latin typeface="Ubuntu"/>
              </a:rPr>
              <a:t> </a:t>
            </a:r>
            <a:r>
              <a:rPr lang="cy" err="1">
                <a:latin typeface="Ubuntu"/>
              </a:rPr>
              <a:t>eu</a:t>
            </a:r>
            <a:r>
              <a:rPr lang="cy">
                <a:latin typeface="Ubuntu"/>
              </a:rPr>
              <a:t> </a:t>
            </a:r>
            <a:r>
              <a:rPr lang="cy" err="1">
                <a:latin typeface="Ubuntu"/>
              </a:rPr>
              <a:t>cael</a:t>
            </a:r>
            <a:r>
              <a:rPr lang="cy">
                <a:latin typeface="Ubuntu"/>
              </a:rPr>
              <a:t> </a:t>
            </a:r>
            <a:r>
              <a:rPr lang="cy" err="1">
                <a:latin typeface="Ubuntu"/>
              </a:rPr>
              <a:t>ar</a:t>
            </a:r>
            <a:r>
              <a:rPr lang="cy">
                <a:latin typeface="Ubuntu"/>
              </a:rPr>
              <a:t> </a:t>
            </a:r>
            <a:r>
              <a:rPr lang="cy" err="1">
                <a:latin typeface="Ubuntu"/>
              </a:rPr>
              <a:t>ysmygwyr</a:t>
            </a:r>
            <a:r>
              <a:rPr lang="cy">
                <a:latin typeface="Ubuntu"/>
              </a:rPr>
              <a:t>.</a:t>
            </a:r>
            <a:r>
              <a:rPr lang="cy" sz="1600">
                <a:solidFill>
                  <a:srgbClr val="FF0000"/>
                </a:solidFill>
                <a:latin typeface="Ubuntu"/>
              </a:rPr>
              <a:t> </a:t>
            </a:r>
            <a:endParaRPr lang="en-US"/>
          </a:p>
        </p:txBody>
      </p:sp>
      <p:sp>
        <p:nvSpPr>
          <p:cNvPr id="4" name="Text Placeholder 1">
            <a:extLst>
              <a:ext uri="{FF2B5EF4-FFF2-40B4-BE49-F238E27FC236}">
                <a16:creationId xmlns:a16="http://schemas.microsoft.com/office/drawing/2014/main" id="{5E8D59AB-3C2C-0D61-13A4-26FB062F0FB8}"/>
              </a:ext>
            </a:extLst>
          </p:cNvPr>
          <p:cNvSpPr txBox="1">
            <a:spLocks/>
          </p:cNvSpPr>
          <p:nvPr/>
        </p:nvSpPr>
        <p:spPr>
          <a:xfrm>
            <a:off x="101011" y="968282"/>
            <a:ext cx="4635950" cy="942841"/>
          </a:xfrm>
          <a:prstGeom prst="rect">
            <a:avLst/>
          </a:prstGeom>
        </p:spPr>
        <p:txBody>
          <a:bodyPr lIns="91440" tIns="45720" rIns="91440" bIns="45720" rtlCol="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buNone/>
            </a:pPr>
            <a:r>
              <a:rPr lang="cy" sz="4800" b="1" err="1">
                <a:solidFill>
                  <a:schemeClr val="tx2">
                    <a:lumMod val="76000"/>
                    <a:lumOff val="24000"/>
                  </a:schemeClr>
                </a:solidFill>
                <a:latin typeface="Ubuntu"/>
              </a:rPr>
              <a:t>Cawl</a:t>
            </a:r>
            <a:r>
              <a:rPr lang="cy" sz="4800" b="1">
                <a:solidFill>
                  <a:schemeClr val="tx2">
                    <a:lumMod val="76000"/>
                    <a:lumOff val="24000"/>
                  </a:schemeClr>
                </a:solidFill>
                <a:latin typeface="Ubuntu"/>
              </a:rPr>
              <a:t> </a:t>
            </a:r>
            <a:r>
              <a:rPr lang="cy" sz="4800" b="1" err="1">
                <a:solidFill>
                  <a:schemeClr val="tx2">
                    <a:lumMod val="76000"/>
                    <a:lumOff val="24000"/>
                  </a:schemeClr>
                </a:solidFill>
                <a:latin typeface="Ubuntu"/>
              </a:rPr>
              <a:t>Cemegol</a:t>
            </a:r>
            <a:endParaRPr lang="en-US" sz="4800" b="1" err="1">
              <a:solidFill>
                <a:schemeClr val="tx2">
                  <a:lumMod val="76000"/>
                  <a:lumOff val="24000"/>
                </a:schemeClr>
              </a:solidFill>
              <a:latin typeface="Ubuntu"/>
              <a:ea typeface="Verdana"/>
            </a:endParaRPr>
          </a:p>
        </p:txBody>
      </p:sp>
      <p:graphicFrame>
        <p:nvGraphicFramePr>
          <p:cNvPr id="5" name="Table 4">
            <a:extLst>
              <a:ext uri="{FF2B5EF4-FFF2-40B4-BE49-F238E27FC236}">
                <a16:creationId xmlns:a16="http://schemas.microsoft.com/office/drawing/2014/main" id="{FF6851CA-44D8-CCF3-33C7-F067BD71E3B4}"/>
              </a:ext>
            </a:extLst>
          </p:cNvPr>
          <p:cNvGraphicFramePr>
            <a:graphicFrameLocks noGrp="1"/>
          </p:cNvGraphicFramePr>
          <p:nvPr>
            <p:extLst>
              <p:ext uri="{D42A27DB-BD31-4B8C-83A1-F6EECF244321}">
                <p14:modId xmlns:p14="http://schemas.microsoft.com/office/powerpoint/2010/main" val="105017556"/>
              </p:ext>
            </p:extLst>
          </p:nvPr>
        </p:nvGraphicFramePr>
        <p:xfrm>
          <a:off x="115525" y="3954642"/>
          <a:ext cx="11963400" cy="2868740"/>
        </p:xfrm>
        <a:graphic>
          <a:graphicData uri="http://schemas.openxmlformats.org/drawingml/2006/table">
            <a:tbl>
              <a:tblPr firstRow="1" bandRow="1">
                <a:tableStyleId>{5C22544A-7EE6-4342-B048-85BDC9FD1C3A}</a:tableStyleId>
              </a:tblPr>
              <a:tblGrid>
                <a:gridCol w="2343150">
                  <a:extLst>
                    <a:ext uri="{9D8B030D-6E8A-4147-A177-3AD203B41FA5}">
                      <a16:colId xmlns:a16="http://schemas.microsoft.com/office/drawing/2014/main" val="2308227076"/>
                    </a:ext>
                  </a:extLst>
                </a:gridCol>
                <a:gridCol w="2295525">
                  <a:extLst>
                    <a:ext uri="{9D8B030D-6E8A-4147-A177-3AD203B41FA5}">
                      <a16:colId xmlns:a16="http://schemas.microsoft.com/office/drawing/2014/main" val="2724185709"/>
                    </a:ext>
                  </a:extLst>
                </a:gridCol>
                <a:gridCol w="2428875">
                  <a:extLst>
                    <a:ext uri="{9D8B030D-6E8A-4147-A177-3AD203B41FA5}">
                      <a16:colId xmlns:a16="http://schemas.microsoft.com/office/drawing/2014/main" val="2117104326"/>
                    </a:ext>
                  </a:extLst>
                </a:gridCol>
                <a:gridCol w="2524125">
                  <a:extLst>
                    <a:ext uri="{9D8B030D-6E8A-4147-A177-3AD203B41FA5}">
                      <a16:colId xmlns:a16="http://schemas.microsoft.com/office/drawing/2014/main" val="1155172822"/>
                    </a:ext>
                  </a:extLst>
                </a:gridCol>
                <a:gridCol w="2371725">
                  <a:extLst>
                    <a:ext uri="{9D8B030D-6E8A-4147-A177-3AD203B41FA5}">
                      <a16:colId xmlns:a16="http://schemas.microsoft.com/office/drawing/2014/main" val="2168485262"/>
                    </a:ext>
                  </a:extLst>
                </a:gridCol>
              </a:tblGrid>
              <a:tr h="361950">
                <a:tc gridSpan="5">
                  <a:txBody>
                    <a:bodyPr/>
                    <a:lstStyle/>
                    <a:p>
                      <a:pPr rtl="0" fontAlgn="base">
                        <a:lnSpc>
                          <a:spcPts val="2175"/>
                        </a:lnSpc>
                        <a:buNone/>
                      </a:pPr>
                      <a:r>
                        <a:rPr lang="cy" sz="1800" b="1">
                          <a:solidFill>
                            <a:srgbClr val="FFFFFF"/>
                          </a:solidFill>
                          <a:effectLst/>
                          <a:latin typeface="Aptos" panose="020B0004020202020204" pitchFamily="34" charset="0"/>
                        </a:rPr>
                        <a:t>Disgrifiadau Dysgu Iechyd a Lles posibl:</a:t>
                      </a:r>
                    </a:p>
                    <a:p>
                      <a:pPr marL="0" marR="0" lvl="0" indent="0" algn="l" defTabSz="914400" rtl="0" eaLnBrk="1" fontAlgn="base" latinLnBrk="0" hangingPunct="1">
                        <a:lnSpc>
                          <a:spcPts val="2175"/>
                        </a:lnSpc>
                        <a:spcBef>
                          <a:spcPts val="0"/>
                        </a:spcBef>
                        <a:spcAft>
                          <a:spcPts val="0"/>
                        </a:spcAft>
                        <a:buClrTx/>
                        <a:buSzTx/>
                        <a:buFontTx/>
                        <a:buNone/>
                        <a:tabLst/>
                        <a:defRPr/>
                      </a:pPr>
                      <a:r>
                        <a:rPr lang="en-GB" sz="1800" b="1" i="0" kern="1200">
                          <a:solidFill>
                            <a:schemeClr val="lt1"/>
                          </a:solidFill>
                          <a:effectLst/>
                          <a:latin typeface="+mn-lt"/>
                          <a:ea typeface="+mn-ea"/>
                          <a:cs typeface="+mn-cs"/>
                        </a:rPr>
                        <a:t>Mae </a:t>
                      </a:r>
                      <a:r>
                        <a:rPr lang="en-GB" sz="1800" b="1" i="0" kern="1200" err="1">
                          <a:solidFill>
                            <a:schemeClr val="lt1"/>
                          </a:solidFill>
                          <a:effectLst/>
                          <a:latin typeface="+mn-lt"/>
                          <a:ea typeface="+mn-ea"/>
                          <a:cs typeface="+mn-cs"/>
                        </a:rPr>
                        <a:t>datblygu</a:t>
                      </a:r>
                      <a:r>
                        <a:rPr lang="en-GB" sz="1800" b="1" i="0" kern="1200">
                          <a:solidFill>
                            <a:schemeClr val="lt1"/>
                          </a:solidFill>
                          <a:effectLst/>
                          <a:latin typeface="+mn-lt"/>
                          <a:ea typeface="+mn-ea"/>
                          <a:cs typeface="+mn-cs"/>
                        </a:rPr>
                        <a:t> iechyd a </a:t>
                      </a:r>
                      <a:r>
                        <a:rPr lang="en-GB" sz="1800" b="1" i="0" kern="1200" err="1">
                          <a:solidFill>
                            <a:schemeClr val="lt1"/>
                          </a:solidFill>
                          <a:effectLst/>
                          <a:latin typeface="+mn-lt"/>
                          <a:ea typeface="+mn-ea"/>
                          <a:cs typeface="+mn-cs"/>
                        </a:rPr>
                        <a:t>lles</a:t>
                      </a:r>
                      <a:r>
                        <a:rPr lang="en-GB" sz="1800" b="1" i="0" kern="1200">
                          <a:solidFill>
                            <a:schemeClr val="lt1"/>
                          </a:solidFill>
                          <a:effectLst/>
                          <a:latin typeface="+mn-lt"/>
                          <a:ea typeface="+mn-ea"/>
                          <a:cs typeface="+mn-cs"/>
                        </a:rPr>
                        <a:t> y </a:t>
                      </a:r>
                      <a:r>
                        <a:rPr lang="en-GB" sz="1800" b="1" i="0" kern="1200" err="1">
                          <a:solidFill>
                            <a:schemeClr val="lt1"/>
                          </a:solidFill>
                          <a:effectLst/>
                          <a:latin typeface="+mn-lt"/>
                          <a:ea typeface="+mn-ea"/>
                          <a:cs typeface="+mn-cs"/>
                        </a:rPr>
                        <a:t>corff</a:t>
                      </a:r>
                      <a:r>
                        <a:rPr lang="en-GB" sz="1800" b="1" i="0" kern="1200">
                          <a:solidFill>
                            <a:schemeClr val="lt1"/>
                          </a:solidFill>
                          <a:effectLst/>
                          <a:latin typeface="+mn-lt"/>
                          <a:ea typeface="+mn-ea"/>
                          <a:cs typeface="+mn-cs"/>
                        </a:rPr>
                        <a:t> </a:t>
                      </a:r>
                      <a:r>
                        <a:rPr lang="en-GB" sz="1800" b="1" i="0" kern="1200" err="1">
                          <a:solidFill>
                            <a:schemeClr val="lt1"/>
                          </a:solidFill>
                          <a:effectLst/>
                          <a:latin typeface="+mn-lt"/>
                          <a:ea typeface="+mn-ea"/>
                          <a:cs typeface="+mn-cs"/>
                        </a:rPr>
                        <a:t>yn</a:t>
                      </a:r>
                      <a:r>
                        <a:rPr lang="en-GB" sz="1800" b="1" i="0" kern="1200">
                          <a:solidFill>
                            <a:schemeClr val="lt1"/>
                          </a:solidFill>
                          <a:effectLst/>
                          <a:latin typeface="+mn-lt"/>
                          <a:ea typeface="+mn-ea"/>
                          <a:cs typeface="+mn-cs"/>
                        </a:rPr>
                        <a:t> </a:t>
                      </a:r>
                      <a:r>
                        <a:rPr lang="en-GB" sz="1800" b="1" i="0" kern="1200" err="1">
                          <a:solidFill>
                            <a:schemeClr val="lt1"/>
                          </a:solidFill>
                          <a:effectLst/>
                          <a:latin typeface="+mn-lt"/>
                          <a:ea typeface="+mn-ea"/>
                          <a:cs typeface="+mn-cs"/>
                        </a:rPr>
                        <a:t>arwain</a:t>
                      </a:r>
                      <a:r>
                        <a:rPr lang="en-GB" sz="1800" b="1" i="0" kern="1200">
                          <a:solidFill>
                            <a:schemeClr val="lt1"/>
                          </a:solidFill>
                          <a:effectLst/>
                          <a:latin typeface="+mn-lt"/>
                          <a:ea typeface="+mn-ea"/>
                          <a:cs typeface="+mn-cs"/>
                        </a:rPr>
                        <a:t> at </a:t>
                      </a:r>
                      <a:r>
                        <a:rPr lang="en-GB" sz="1800" b="1" i="0" kern="1200" err="1">
                          <a:solidFill>
                            <a:schemeClr val="lt1"/>
                          </a:solidFill>
                          <a:effectLst/>
                          <a:latin typeface="+mn-lt"/>
                          <a:ea typeface="+mn-ea"/>
                          <a:cs typeface="+mn-cs"/>
                        </a:rPr>
                        <a:t>fuddiannau</a:t>
                      </a:r>
                      <a:r>
                        <a:rPr lang="en-GB" sz="1800" b="1" i="0" kern="1200">
                          <a:solidFill>
                            <a:schemeClr val="lt1"/>
                          </a:solidFill>
                          <a:effectLst/>
                          <a:latin typeface="+mn-lt"/>
                          <a:ea typeface="+mn-ea"/>
                          <a:cs typeface="+mn-cs"/>
                        </a:rPr>
                        <a:t> </a:t>
                      </a:r>
                      <a:r>
                        <a:rPr lang="en-GB" sz="1800" b="1" i="0" kern="1200" err="1">
                          <a:solidFill>
                            <a:schemeClr val="lt1"/>
                          </a:solidFill>
                          <a:effectLst/>
                          <a:latin typeface="+mn-lt"/>
                          <a:ea typeface="+mn-ea"/>
                          <a:cs typeface="+mn-cs"/>
                        </a:rPr>
                        <a:t>gydol</a:t>
                      </a:r>
                      <a:r>
                        <a:rPr lang="en-GB" sz="1800" b="1" i="0" kern="1200">
                          <a:solidFill>
                            <a:schemeClr val="lt1"/>
                          </a:solidFill>
                          <a:effectLst/>
                          <a:latin typeface="+mn-lt"/>
                          <a:ea typeface="+mn-ea"/>
                          <a:cs typeface="+mn-cs"/>
                        </a:rPr>
                        <a:t> </a:t>
                      </a:r>
                      <a:r>
                        <a:rPr lang="en-GB" sz="1800" b="1" i="0" kern="1200" err="1">
                          <a:solidFill>
                            <a:schemeClr val="lt1"/>
                          </a:solidFill>
                          <a:effectLst/>
                          <a:latin typeface="+mn-lt"/>
                          <a:ea typeface="+mn-ea"/>
                          <a:cs typeface="+mn-cs"/>
                        </a:rPr>
                        <a:t>oes</a:t>
                      </a:r>
                      <a:r>
                        <a:rPr lang="en-GB" sz="1800" b="1" i="0" kern="1200">
                          <a:solidFill>
                            <a:schemeClr val="lt1"/>
                          </a:solidFill>
                          <a:effectLst/>
                          <a:latin typeface="+mn-lt"/>
                          <a:ea typeface="+mn-ea"/>
                          <a:cs typeface="+mn-cs"/>
                        </a:rPr>
                        <a:t>.</a:t>
                      </a:r>
                      <a:endParaRPr lang="en-US" b="1">
                        <a:solidFill>
                          <a:srgbClr val="FFFFFF"/>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1269" cap="flat" cmpd="sng" algn="ctr">
                      <a:solidFill>
                        <a:srgbClr val="FFFFFF"/>
                      </a:solidFill>
                      <a:prstDash val="solid"/>
                      <a:round/>
                      <a:headEnd type="none" w="med" len="med"/>
                      <a:tailEnd type="none" w="med" len="med"/>
                    </a:lnB>
                  </a:tcPr>
                </a:tc>
                <a:tc hMerge="1">
                  <a:txBody>
                    <a:bodyPr/>
                    <a:lstStyle/>
                    <a:p>
                      <a:pPr rtl="0"/>
                      <a:endParaRPr lang="en-US"/>
                    </a:p>
                  </a:txBody>
                  <a:tcPr/>
                </a:tc>
                <a:tc hMerge="1">
                  <a:txBody>
                    <a:bodyPr/>
                    <a:lstStyle/>
                    <a:p>
                      <a:pPr rtl="0"/>
                      <a:endParaRPr lang="en-US"/>
                    </a:p>
                  </a:txBody>
                  <a:tcPr/>
                </a:tc>
                <a:tc hMerge="1">
                  <a:txBody>
                    <a:bodyPr/>
                    <a:lstStyle/>
                    <a:p>
                      <a:pPr rtl="0"/>
                      <a:endParaRPr lang="en-US"/>
                    </a:p>
                  </a:txBody>
                  <a:tcPr/>
                </a:tc>
                <a:tc hMerge="1">
                  <a:txBody>
                    <a:bodyPr/>
                    <a:lstStyle/>
                    <a:p>
                      <a:pPr rtl="0"/>
                      <a:endParaRPr lang="en-US"/>
                    </a:p>
                  </a:txBody>
                  <a:tcPr/>
                </a:tc>
                <a:extLst>
                  <a:ext uri="{0D108BD9-81ED-4DB2-BD59-A6C34878D82A}">
                    <a16:rowId xmlns:a16="http://schemas.microsoft.com/office/drawing/2014/main" val="1266635032"/>
                  </a:ext>
                </a:extLst>
              </a:tr>
              <a:tr h="361950">
                <a:tc>
                  <a:txBody>
                    <a:bodyPr/>
                    <a:lstStyle/>
                    <a:p>
                      <a:pPr rtl="0" fontAlgn="base">
                        <a:lnSpc>
                          <a:spcPts val="1425"/>
                        </a:lnSpc>
                        <a:buNone/>
                      </a:pPr>
                      <a:r>
                        <a:rPr lang="cy" sz="1200" b="1">
                          <a:solidFill>
                            <a:srgbClr val="0E2841"/>
                          </a:solidFill>
                          <a:effectLst/>
                          <a:latin typeface="Ubuntu" panose="020B0504030602030204" pitchFamily="34" charset="0"/>
                        </a:rPr>
                        <a:t>Cam cynnydd 1</a:t>
                      </a:r>
                      <a:endParaRPr lang="en-US" sz="1200">
                        <a:effectLst/>
                        <a:latin typeface="Ubuntu" panose="020B0504030602030204" pitchFamily="34" charset="0"/>
                      </a:endParaRPr>
                    </a:p>
                    <a:p>
                      <a:pPr rtl="0" fontAlgn="base">
                        <a:lnSpc>
                          <a:spcPts val="1425"/>
                        </a:lnSpc>
                        <a:buNone/>
                      </a:pP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dechrau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adnabod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rhai</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mathau</a:t>
                      </a:r>
                      <a:r>
                        <a:rPr lang="en-GB" sz="1200" b="0" i="0" kern="1200">
                          <a:solidFill>
                            <a:schemeClr val="dk1"/>
                          </a:solidFill>
                          <a:effectLst/>
                          <a:latin typeface="Ubuntu" panose="020B0504030602030204" pitchFamily="34" charset="0"/>
                          <a:ea typeface="+mn-ea"/>
                          <a:cs typeface="+mn-cs"/>
                        </a:rPr>
                        <a:t> o </a:t>
                      </a:r>
                      <a:r>
                        <a:rPr lang="en-GB" sz="1200" b="0" i="0" kern="1200" err="1">
                          <a:solidFill>
                            <a:schemeClr val="dk1"/>
                          </a:solidFill>
                          <a:effectLst/>
                          <a:latin typeface="Ubuntu" panose="020B0504030602030204" pitchFamily="34" charset="0"/>
                          <a:ea typeface="+mn-ea"/>
                          <a:cs typeface="+mn-cs"/>
                        </a:rPr>
                        <a:t>ymddygiad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cyflyrau</a:t>
                      </a:r>
                      <a:r>
                        <a:rPr lang="en-GB" sz="1200" b="0" i="0" kern="1200">
                          <a:solidFill>
                            <a:schemeClr val="dk1"/>
                          </a:solidFill>
                          <a:effectLst/>
                          <a:latin typeface="Ubuntu" panose="020B0504030602030204" pitchFamily="34" charset="0"/>
                          <a:ea typeface="+mn-ea"/>
                          <a:cs typeface="+mn-cs"/>
                        </a:rPr>
                        <a:t> a </a:t>
                      </a:r>
                      <a:r>
                        <a:rPr lang="en-GB" sz="1200" b="0" i="0" kern="1200" err="1">
                          <a:solidFill>
                            <a:schemeClr val="dk1"/>
                          </a:solidFill>
                          <a:effectLst/>
                          <a:latin typeface="Ubuntu" panose="020B0504030602030204" pitchFamily="34" charset="0"/>
                          <a:ea typeface="+mn-ea"/>
                          <a:cs typeface="+mn-cs"/>
                        </a:rPr>
                        <a:t>sefyllfaoedd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sy’n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effeithio</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ar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iechyd a </a:t>
                      </a:r>
                      <a:r>
                        <a:rPr lang="en-GB" sz="1200" b="0" i="0" kern="1200" err="1">
                          <a:solidFill>
                            <a:schemeClr val="dk1"/>
                          </a:solidFill>
                          <a:effectLst/>
                          <a:latin typeface="Ubuntu" panose="020B0504030602030204" pitchFamily="34" charset="0"/>
                          <a:ea typeface="+mn-ea"/>
                          <a:cs typeface="+mn-cs"/>
                        </a:rPr>
                        <a:t>lles</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corfforol</a:t>
                      </a:r>
                      <a:r>
                        <a:rPr lang="en-GB" sz="1200" b="0" i="0" kern="1200">
                          <a:solidFill>
                            <a:schemeClr val="dk1"/>
                          </a:solidFill>
                          <a:effectLst/>
                          <a:latin typeface="Ubuntu" panose="020B0504030602030204" pitchFamily="34" charset="0"/>
                          <a:ea typeface="+mn-ea"/>
                          <a:cs typeface="+mn-cs"/>
                        </a:rPr>
                        <a:t>, ac </a:t>
                      </a: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dechrau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gwybod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sut</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ymateb</a:t>
                      </a:r>
                      <a:r>
                        <a:rPr lang="en-GB" sz="1200" b="0" i="0" kern="1200">
                          <a:solidFill>
                            <a:schemeClr val="dk1"/>
                          </a:solidFill>
                          <a:effectLst/>
                          <a:latin typeface="Ubuntu" panose="020B0504030602030204" pitchFamily="34" charset="0"/>
                          <a:ea typeface="+mn-ea"/>
                          <a:cs typeface="+mn-cs"/>
                        </a:rPr>
                        <a:t> a </a:t>
                      </a:r>
                      <a:r>
                        <a:rPr lang="en-GB" sz="1200" b="0" i="0" kern="1200" err="1">
                          <a:solidFill>
                            <a:schemeClr val="dk1"/>
                          </a:solidFill>
                          <a:effectLst/>
                          <a:latin typeface="Ubuntu" panose="020B0504030602030204" pitchFamily="34" charset="0"/>
                          <a:ea typeface="+mn-ea"/>
                          <a:cs typeface="+mn-cs"/>
                        </a:rPr>
                        <a:t>chael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cymorth</a:t>
                      </a:r>
                      <a:r>
                        <a:rPr lang="en-GB" sz="1200" b="0" i="0" kern="1200">
                          <a:solidFill>
                            <a:schemeClr val="dk1"/>
                          </a:solidFill>
                          <a:effectLst/>
                          <a:latin typeface="Ubuntu" panose="020B0504030602030204" pitchFamily="34" charset="0"/>
                          <a:ea typeface="+mn-ea"/>
                          <a:cs typeface="+mn-cs"/>
                        </a:rPr>
                        <a:t>.</a:t>
                      </a:r>
                      <a:endParaRPr lang="en-US" sz="1200">
                        <a:effectLst/>
                        <a:latin typeface="Ubuntu" panose="020B0504030602030204" pitchFamily="34" charset="0"/>
                      </a:endParaRPr>
                    </a:p>
                    <a:p>
                      <a:pPr lvl="0">
                        <a:lnSpc>
                          <a:spcPts val="1425"/>
                        </a:lnSpc>
                        <a:buNone/>
                      </a:pPr>
                      <a:endParaRPr lang="en-GB" sz="1200" b="0" i="0" kern="1200">
                        <a:solidFill>
                          <a:schemeClr val="dk1"/>
                        </a:solidFill>
                        <a:effectLst/>
                        <a:latin typeface="Ubuntu"/>
                        <a:ea typeface="+mn-ea"/>
                        <a:cs typeface="+mn-cs"/>
                      </a:endParaRPr>
                    </a:p>
                    <a:p>
                      <a:pPr lvl="0">
                        <a:lnSpc>
                          <a:spcPts val="1425"/>
                        </a:lnSpc>
                        <a:buNone/>
                      </a:pPr>
                      <a:endParaRPr lang="en-GB" sz="1200" b="0" i="0" kern="1200">
                        <a:solidFill>
                          <a:schemeClr val="dk1"/>
                        </a:solidFill>
                        <a:effectLst/>
                        <a:latin typeface="Ubuntu"/>
                        <a:ea typeface="+mn-ea"/>
                        <a:cs typeface="+mn-cs"/>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rtl="0" fontAlgn="base">
                        <a:lnSpc>
                          <a:spcPts val="1425"/>
                        </a:lnSpc>
                        <a:buNone/>
                      </a:pPr>
                      <a:r>
                        <a:rPr lang="cy" sz="1200" b="1">
                          <a:solidFill>
                            <a:srgbClr val="0E2841"/>
                          </a:solidFill>
                          <a:effectLst/>
                          <a:latin typeface="Ubuntu" panose="020B0504030602030204" pitchFamily="34" charset="0"/>
                        </a:rPr>
                        <a:t>Cam cynnydd 2</a:t>
                      </a:r>
                      <a:endParaRPr lang="en-US" sz="1200">
                        <a:effectLst/>
                        <a:latin typeface="Ubuntu" panose="020B0504030602030204" pitchFamily="34" charset="0"/>
                      </a:endParaRPr>
                    </a:p>
                    <a:p>
                      <a:pPr rtl="0" fontAlgn="base">
                        <a:lnSpc>
                          <a:spcPts val="1425"/>
                        </a:lnSpc>
                        <a:buNone/>
                      </a:pP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gallu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adnabod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rhai</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mathau</a:t>
                      </a:r>
                      <a:r>
                        <a:rPr lang="en-GB" sz="1200" b="0" i="0" kern="1200">
                          <a:solidFill>
                            <a:schemeClr val="dk1"/>
                          </a:solidFill>
                          <a:effectLst/>
                          <a:latin typeface="Ubuntu" panose="020B0504030602030204" pitchFamily="34" charset="0"/>
                          <a:ea typeface="+mn-ea"/>
                          <a:cs typeface="+mn-cs"/>
                        </a:rPr>
                        <a:t> o </a:t>
                      </a:r>
                      <a:r>
                        <a:rPr lang="en-GB" sz="1200" b="0" i="0" kern="1200" err="1">
                          <a:solidFill>
                            <a:schemeClr val="dk1"/>
                          </a:solidFill>
                          <a:effectLst/>
                          <a:latin typeface="Ubuntu" panose="020B0504030602030204" pitchFamily="34" charset="0"/>
                          <a:ea typeface="+mn-ea"/>
                          <a:cs typeface="+mn-cs"/>
                        </a:rPr>
                        <a:t>ymddygiad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cyflyrau</a:t>
                      </a:r>
                      <a:r>
                        <a:rPr lang="en-GB" sz="1200" b="0" i="0" kern="1200">
                          <a:solidFill>
                            <a:schemeClr val="dk1"/>
                          </a:solidFill>
                          <a:effectLst/>
                          <a:latin typeface="Ubuntu" panose="020B0504030602030204" pitchFamily="34" charset="0"/>
                          <a:ea typeface="+mn-ea"/>
                          <a:cs typeface="+mn-cs"/>
                        </a:rPr>
                        <a:t> a </a:t>
                      </a:r>
                      <a:r>
                        <a:rPr lang="en-GB" sz="1200" b="0" i="0" kern="1200" err="1">
                          <a:solidFill>
                            <a:schemeClr val="dk1"/>
                          </a:solidFill>
                          <a:effectLst/>
                          <a:latin typeface="Ubuntu" panose="020B0504030602030204" pitchFamily="34" charset="0"/>
                          <a:ea typeface="+mn-ea"/>
                          <a:cs typeface="+mn-cs"/>
                        </a:rPr>
                        <a:t>sefyllfaoedd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sy’n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effeithio</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ar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iechyd a </a:t>
                      </a:r>
                      <a:r>
                        <a:rPr lang="en-GB" sz="1200" b="0" i="0" kern="1200" err="1">
                          <a:solidFill>
                            <a:schemeClr val="dk1"/>
                          </a:solidFill>
                          <a:effectLst/>
                          <a:latin typeface="Ubuntu" panose="020B0504030602030204" pitchFamily="34" charset="0"/>
                          <a:ea typeface="+mn-ea"/>
                          <a:cs typeface="+mn-cs"/>
                        </a:rPr>
                        <a:t>lles</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corfforol</a:t>
                      </a:r>
                      <a:r>
                        <a:rPr lang="en-GB" sz="1200" b="0" i="0" kern="1200">
                          <a:solidFill>
                            <a:schemeClr val="dk1"/>
                          </a:solidFill>
                          <a:effectLst/>
                          <a:latin typeface="Ubuntu" panose="020B0504030602030204" pitchFamily="34" charset="0"/>
                          <a:ea typeface="+mn-ea"/>
                          <a:cs typeface="+mn-cs"/>
                        </a:rPr>
                        <a:t>, ac </a:t>
                      </a: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gwybod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sut</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ymateb</a:t>
                      </a:r>
                      <a:r>
                        <a:rPr lang="en-GB" sz="1200" b="0" i="0" kern="1200">
                          <a:solidFill>
                            <a:schemeClr val="dk1"/>
                          </a:solidFill>
                          <a:effectLst/>
                          <a:latin typeface="Ubuntu" panose="020B0504030602030204" pitchFamily="34" charset="0"/>
                          <a:ea typeface="+mn-ea"/>
                          <a:cs typeface="+mn-cs"/>
                        </a:rPr>
                        <a:t> a </a:t>
                      </a:r>
                      <a:r>
                        <a:rPr lang="en-GB" sz="1200" b="0" i="0" kern="1200" err="1">
                          <a:solidFill>
                            <a:schemeClr val="dk1"/>
                          </a:solidFill>
                          <a:effectLst/>
                          <a:latin typeface="Ubuntu" panose="020B0504030602030204" pitchFamily="34" charset="0"/>
                          <a:ea typeface="+mn-ea"/>
                          <a:cs typeface="+mn-cs"/>
                        </a:rPr>
                        <a:t>chael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cymorth</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mewn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ffordd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ddiogel</a:t>
                      </a:r>
                      <a:r>
                        <a:rPr lang="en-GB" sz="1200" b="0" i="0" kern="1200">
                          <a:solidFill>
                            <a:schemeClr val="dk1"/>
                          </a:solidFill>
                          <a:effectLst/>
                          <a:latin typeface="Ubuntu" panose="020B0504030602030204" pitchFamily="34" charset="0"/>
                          <a:ea typeface="+mn-ea"/>
                          <a:cs typeface="+mn-cs"/>
                        </a:rPr>
                        <a:t>.</a:t>
                      </a:r>
                      <a:endParaRPr lang="en-US" sz="1200">
                        <a:effectLst/>
                        <a:latin typeface="Ubuntu" panose="020B050403060203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rtl="0" fontAlgn="base">
                        <a:lnSpc>
                          <a:spcPts val="1425"/>
                        </a:lnSpc>
                        <a:buNone/>
                      </a:pPr>
                      <a:r>
                        <a:rPr lang="cy" sz="1200" b="1">
                          <a:solidFill>
                            <a:srgbClr val="0E2841"/>
                          </a:solidFill>
                          <a:effectLst/>
                          <a:latin typeface="Ubuntu" panose="020B0504030602030204" pitchFamily="34" charset="0"/>
                        </a:rPr>
                        <a:t>Cam cynnydd 3</a:t>
                      </a:r>
                      <a:endParaRPr lang="en-US" sz="1200">
                        <a:effectLst/>
                        <a:latin typeface="Ubuntu" panose="020B0504030602030204" pitchFamily="34" charset="0"/>
                      </a:endParaRPr>
                    </a:p>
                    <a:p>
                      <a:pPr rtl="0" fontAlgn="base">
                        <a:lnSpc>
                          <a:spcPts val="1425"/>
                        </a:lnSpc>
                        <a:buNone/>
                      </a:pP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gallu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disgrifio’r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gwahanol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fathau</a:t>
                      </a:r>
                      <a:r>
                        <a:rPr lang="en-GB" sz="1200" b="0" i="0" kern="1200">
                          <a:solidFill>
                            <a:schemeClr val="dk1"/>
                          </a:solidFill>
                          <a:effectLst/>
                          <a:latin typeface="Ubuntu" panose="020B0504030602030204" pitchFamily="34" charset="0"/>
                          <a:ea typeface="+mn-ea"/>
                          <a:cs typeface="+mn-cs"/>
                        </a:rPr>
                        <a:t> o </a:t>
                      </a:r>
                      <a:r>
                        <a:rPr lang="en-GB" sz="1200" b="0" i="0" kern="1200" err="1">
                          <a:solidFill>
                            <a:schemeClr val="dk1"/>
                          </a:solidFill>
                          <a:effectLst/>
                          <a:latin typeface="Ubuntu" panose="020B0504030602030204" pitchFamily="34" charset="0"/>
                          <a:ea typeface="+mn-ea"/>
                          <a:cs typeface="+mn-cs"/>
                        </a:rPr>
                        <a:t>ymddygiad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cyflyrau</a:t>
                      </a:r>
                      <a:r>
                        <a:rPr lang="en-GB" sz="1200" b="0" i="0" kern="1200">
                          <a:solidFill>
                            <a:schemeClr val="dk1"/>
                          </a:solidFill>
                          <a:effectLst/>
                          <a:latin typeface="Ubuntu" panose="020B0504030602030204" pitchFamily="34" charset="0"/>
                          <a:ea typeface="+mn-ea"/>
                          <a:cs typeface="+mn-cs"/>
                        </a:rPr>
                        <a:t> a </a:t>
                      </a:r>
                      <a:r>
                        <a:rPr lang="en-GB" sz="1200" b="0" i="0" kern="1200" err="1">
                          <a:solidFill>
                            <a:schemeClr val="dk1"/>
                          </a:solidFill>
                          <a:effectLst/>
                          <a:latin typeface="Ubuntu" panose="020B0504030602030204" pitchFamily="34" charset="0"/>
                          <a:ea typeface="+mn-ea"/>
                          <a:cs typeface="+mn-cs"/>
                        </a:rPr>
                        <a:t>sefyllfaoedd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sy’n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effeithio</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ar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iechyd a </a:t>
                      </a:r>
                      <a:r>
                        <a:rPr lang="en-GB" sz="1200" b="0" i="0" kern="1200" err="1">
                          <a:solidFill>
                            <a:schemeClr val="dk1"/>
                          </a:solidFill>
                          <a:effectLst/>
                          <a:latin typeface="Ubuntu" panose="020B0504030602030204" pitchFamily="34" charset="0"/>
                          <a:ea typeface="+mn-ea"/>
                          <a:cs typeface="+mn-cs"/>
                        </a:rPr>
                        <a:t>lles</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corfforol</a:t>
                      </a:r>
                      <a:r>
                        <a:rPr lang="en-GB" sz="1200" b="0" i="0" kern="1200">
                          <a:solidFill>
                            <a:schemeClr val="dk1"/>
                          </a:solidFill>
                          <a:effectLst/>
                          <a:latin typeface="Ubuntu" panose="020B0504030602030204" pitchFamily="34" charset="0"/>
                          <a:ea typeface="+mn-ea"/>
                          <a:cs typeface="+mn-cs"/>
                        </a:rPr>
                        <a:t>, ac </a:t>
                      </a: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gwybod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sut</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ymateb</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a/neu </a:t>
                      </a:r>
                      <a:r>
                        <a:rPr lang="en-GB" sz="1200" b="0" i="0" kern="1200" err="1">
                          <a:solidFill>
                            <a:schemeClr val="dk1"/>
                          </a:solidFill>
                          <a:effectLst/>
                          <a:latin typeface="Ubuntu" panose="020B0504030602030204" pitchFamily="34" charset="0"/>
                          <a:ea typeface="+mn-ea"/>
                          <a:cs typeface="+mn-cs"/>
                        </a:rPr>
                        <a:t>reoli’r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rhain</a:t>
                      </a:r>
                      <a:r>
                        <a:rPr lang="en-GB" sz="1200" b="0" i="0" kern="1200">
                          <a:solidFill>
                            <a:schemeClr val="dk1"/>
                          </a:solidFill>
                          <a:effectLst/>
                          <a:latin typeface="Ubuntu" panose="020B0504030602030204" pitchFamily="34" charset="0"/>
                          <a:ea typeface="+mn-ea"/>
                          <a:cs typeface="+mn-cs"/>
                        </a:rPr>
                        <a:t> er </a:t>
                      </a:r>
                      <a:r>
                        <a:rPr lang="en-GB" sz="1200" b="0" i="0" kern="1200" err="1">
                          <a:solidFill>
                            <a:schemeClr val="dk1"/>
                          </a:solidFill>
                          <a:effectLst/>
                          <a:latin typeface="Ubuntu" panose="020B0504030602030204" pitchFamily="34" charset="0"/>
                          <a:ea typeface="+mn-ea"/>
                          <a:cs typeface="+mn-cs"/>
                        </a:rPr>
                        <a:t>mwyn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gweithredu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leihau’r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risg</a:t>
                      </a:r>
                      <a:r>
                        <a:rPr lang="en-GB" sz="1200" b="0" i="0" kern="1200">
                          <a:solidFill>
                            <a:schemeClr val="dk1"/>
                          </a:solidFill>
                          <a:effectLst/>
                          <a:latin typeface="Ubuntu" panose="020B0504030602030204" pitchFamily="34" charset="0"/>
                          <a:ea typeface="+mn-ea"/>
                          <a:cs typeface="+mn-cs"/>
                        </a:rPr>
                        <a:t> o </a:t>
                      </a:r>
                      <a:r>
                        <a:rPr lang="en-GB" sz="1200" b="0" i="0" kern="1200" err="1">
                          <a:solidFill>
                            <a:schemeClr val="dk1"/>
                          </a:solidFill>
                          <a:effectLst/>
                          <a:latin typeface="Ubuntu" panose="020B0504030602030204" pitchFamily="34" charset="0"/>
                          <a:ea typeface="+mn-ea"/>
                          <a:cs typeface="+mn-cs"/>
                        </a:rPr>
                        <a:t>niwed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mi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hun</a:t>
                      </a:r>
                      <a:r>
                        <a:rPr lang="en-GB" sz="1200" b="0" i="0" kern="1200">
                          <a:solidFill>
                            <a:schemeClr val="dk1"/>
                          </a:solidFill>
                          <a:effectLst/>
                          <a:latin typeface="Ubuntu" panose="020B0504030602030204" pitchFamily="34" charset="0"/>
                          <a:ea typeface="+mn-ea"/>
                          <a:cs typeface="+mn-cs"/>
                        </a:rPr>
                        <a:t>.</a:t>
                      </a:r>
                      <a:endParaRPr lang="en-US" sz="1200">
                        <a:effectLst/>
                        <a:latin typeface="Ubuntu" panose="020B050403060203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rtl="0" fontAlgn="base">
                        <a:lnSpc>
                          <a:spcPts val="1425"/>
                        </a:lnSpc>
                        <a:buNone/>
                      </a:pPr>
                      <a:r>
                        <a:rPr lang="cy" sz="1200" b="1">
                          <a:solidFill>
                            <a:srgbClr val="0E2841"/>
                          </a:solidFill>
                          <a:effectLst/>
                          <a:latin typeface="Ubuntu" panose="020B0504030602030204" pitchFamily="34" charset="0"/>
                        </a:rPr>
                        <a:t>Cam cynnydd 4</a:t>
                      </a:r>
                      <a:endParaRPr lang="en-US" sz="1200">
                        <a:effectLst/>
                        <a:latin typeface="Ubuntu" panose="020B0504030602030204" pitchFamily="34" charset="0"/>
                      </a:endParaRPr>
                    </a:p>
                    <a:p>
                      <a:pPr rtl="0" fontAlgn="base">
                        <a:lnSpc>
                          <a:spcPts val="1425"/>
                        </a:lnSpc>
                        <a:buNone/>
                      </a:pP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gallu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esbonio’r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gwahanol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fathau</a:t>
                      </a:r>
                      <a:r>
                        <a:rPr lang="en-GB" sz="1200" b="0" i="0" kern="1200">
                          <a:solidFill>
                            <a:schemeClr val="dk1"/>
                          </a:solidFill>
                          <a:effectLst/>
                          <a:latin typeface="Ubuntu" panose="020B0504030602030204" pitchFamily="34" charset="0"/>
                          <a:ea typeface="+mn-ea"/>
                          <a:cs typeface="+mn-cs"/>
                        </a:rPr>
                        <a:t> o </a:t>
                      </a:r>
                      <a:r>
                        <a:rPr lang="en-GB" sz="1200" b="0" i="0" kern="1200" err="1">
                          <a:solidFill>
                            <a:schemeClr val="dk1"/>
                          </a:solidFill>
                          <a:effectLst/>
                          <a:latin typeface="Ubuntu" panose="020B0504030602030204" pitchFamily="34" charset="0"/>
                          <a:ea typeface="+mn-ea"/>
                          <a:cs typeface="+mn-cs"/>
                        </a:rPr>
                        <a:t>ymddygiad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cyflyrau</a:t>
                      </a:r>
                      <a:r>
                        <a:rPr lang="en-GB" sz="1200" b="0" i="0" kern="1200">
                          <a:solidFill>
                            <a:schemeClr val="dk1"/>
                          </a:solidFill>
                          <a:effectLst/>
                          <a:latin typeface="Ubuntu" panose="020B0504030602030204" pitchFamily="34" charset="0"/>
                          <a:ea typeface="+mn-ea"/>
                          <a:cs typeface="+mn-cs"/>
                        </a:rPr>
                        <a:t> a </a:t>
                      </a:r>
                      <a:r>
                        <a:rPr lang="en-GB" sz="1200" b="0" i="0" kern="1200" err="1">
                          <a:solidFill>
                            <a:schemeClr val="dk1"/>
                          </a:solidFill>
                          <a:effectLst/>
                          <a:latin typeface="Ubuntu" panose="020B0504030602030204" pitchFamily="34" charset="0"/>
                          <a:ea typeface="+mn-ea"/>
                          <a:cs typeface="+mn-cs"/>
                        </a:rPr>
                        <a:t>sefyllfaoedd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sy’n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effeithio</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ar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iechyd a </a:t>
                      </a:r>
                      <a:r>
                        <a:rPr lang="en-GB" sz="1200" b="0" i="0" kern="1200" err="1">
                          <a:solidFill>
                            <a:schemeClr val="dk1"/>
                          </a:solidFill>
                          <a:effectLst/>
                          <a:latin typeface="Ubuntu" panose="020B0504030602030204" pitchFamily="34" charset="0"/>
                          <a:ea typeface="+mn-ea"/>
                          <a:cs typeface="+mn-cs"/>
                        </a:rPr>
                        <a:t>lles</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corfforol</a:t>
                      </a:r>
                      <a:r>
                        <a:rPr lang="en-GB" sz="1200" b="0" i="0" kern="1200">
                          <a:solidFill>
                            <a:schemeClr val="dk1"/>
                          </a:solidFill>
                          <a:effectLst/>
                          <a:latin typeface="Ubuntu" panose="020B0504030602030204" pitchFamily="34" charset="0"/>
                          <a:ea typeface="+mn-ea"/>
                          <a:cs typeface="+mn-cs"/>
                        </a:rPr>
                        <a:t> a, </a:t>
                      </a:r>
                      <a:r>
                        <a:rPr lang="en-GB" sz="1200" b="0" i="0" kern="1200" err="1">
                          <a:solidFill>
                            <a:schemeClr val="dk1"/>
                          </a:solidFill>
                          <a:effectLst/>
                          <a:latin typeface="Ubuntu" panose="020B0504030602030204" pitchFamily="34" charset="0"/>
                          <a:ea typeface="+mn-ea"/>
                          <a:cs typeface="+mn-cs"/>
                        </a:rPr>
                        <a:t>thrwy</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ngweithredoedd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gallu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ymateb</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a/neu </a:t>
                      </a:r>
                      <a:r>
                        <a:rPr lang="en-GB" sz="1200" b="0" i="0" kern="1200" err="1">
                          <a:solidFill>
                            <a:schemeClr val="dk1"/>
                          </a:solidFill>
                          <a:effectLst/>
                          <a:latin typeface="Ubuntu" panose="020B0504030602030204" pitchFamily="34" charset="0"/>
                          <a:ea typeface="+mn-ea"/>
                          <a:cs typeface="+mn-cs"/>
                        </a:rPr>
                        <a:t>reoli’r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rhain</a:t>
                      </a:r>
                      <a:r>
                        <a:rPr lang="en-GB" sz="1200" b="0" i="0" kern="1200">
                          <a:solidFill>
                            <a:schemeClr val="dk1"/>
                          </a:solidFill>
                          <a:effectLst/>
                          <a:latin typeface="Ubuntu" panose="020B0504030602030204" pitchFamily="34" charset="0"/>
                          <a:ea typeface="+mn-ea"/>
                          <a:cs typeface="+mn-cs"/>
                        </a:rPr>
                        <a:t> er </a:t>
                      </a:r>
                      <a:r>
                        <a:rPr lang="en-GB" sz="1200" b="0" i="0" kern="1200" err="1">
                          <a:solidFill>
                            <a:schemeClr val="dk1"/>
                          </a:solidFill>
                          <a:effectLst/>
                          <a:latin typeface="Ubuntu" panose="020B0504030602030204" pitchFamily="34" charset="0"/>
                          <a:ea typeface="+mn-ea"/>
                          <a:cs typeface="+mn-cs"/>
                        </a:rPr>
                        <a:t>mwyn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gweithredu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leihau’r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risg</a:t>
                      </a:r>
                      <a:r>
                        <a:rPr lang="en-GB" sz="1200" b="0" i="0" kern="1200">
                          <a:solidFill>
                            <a:schemeClr val="dk1"/>
                          </a:solidFill>
                          <a:effectLst/>
                          <a:latin typeface="Ubuntu" panose="020B0504030602030204" pitchFamily="34" charset="0"/>
                          <a:ea typeface="+mn-ea"/>
                          <a:cs typeface="+mn-cs"/>
                        </a:rPr>
                        <a:t> o </a:t>
                      </a:r>
                      <a:r>
                        <a:rPr lang="en-GB" sz="1200" b="0" i="0" kern="1200" err="1">
                          <a:solidFill>
                            <a:schemeClr val="dk1"/>
                          </a:solidFill>
                          <a:effectLst/>
                          <a:latin typeface="Ubuntu" panose="020B0504030602030204" pitchFamily="34" charset="0"/>
                          <a:ea typeface="+mn-ea"/>
                          <a:cs typeface="+mn-cs"/>
                        </a:rPr>
                        <a:t>niwed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i</a:t>
                      </a:r>
                      <a:r>
                        <a:rPr lang="en-GB" sz="1200" b="0" i="0" kern="1200">
                          <a:solidFill>
                            <a:schemeClr val="dk1"/>
                          </a:solidFill>
                          <a:effectLst/>
                          <a:latin typeface="Ubuntu" panose="020B0504030602030204" pitchFamily="34" charset="0"/>
                          <a:ea typeface="+mn-ea"/>
                          <a:cs typeface="+mn-cs"/>
                        </a:rPr>
                        <a:t> mi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hun</a:t>
                      </a:r>
                      <a:r>
                        <a:rPr lang="en-GB" sz="1200" b="0" i="0" kern="1200">
                          <a:solidFill>
                            <a:schemeClr val="dk1"/>
                          </a:solidFill>
                          <a:effectLst/>
                          <a:latin typeface="Ubuntu" panose="020B0504030602030204" pitchFamily="34" charset="0"/>
                          <a:ea typeface="+mn-ea"/>
                          <a:cs typeface="+mn-cs"/>
                        </a:rPr>
                        <a:t> ac </a:t>
                      </a:r>
                      <a:r>
                        <a:rPr lang="en-GB" sz="1200" b="0" i="0" kern="1200" err="1">
                          <a:solidFill>
                            <a:schemeClr val="dk1"/>
                          </a:solidFill>
                          <a:effectLst/>
                          <a:latin typeface="Ubuntu" panose="020B0504030602030204" pitchFamily="34" charset="0"/>
                          <a:ea typeface="+mn-ea"/>
                          <a:cs typeface="+mn-cs"/>
                        </a:rPr>
                        <a:t>eraill</a:t>
                      </a:r>
                      <a:r>
                        <a:rPr lang="en-GB" sz="1200" b="0" i="0" kern="1200">
                          <a:solidFill>
                            <a:schemeClr val="dk1"/>
                          </a:solidFill>
                          <a:effectLst/>
                          <a:latin typeface="Ubuntu" panose="020B0504030602030204" pitchFamily="34" charset="0"/>
                          <a:ea typeface="+mn-ea"/>
                          <a:cs typeface="+mn-cs"/>
                        </a:rPr>
                        <a:t>.</a:t>
                      </a:r>
                      <a:endParaRPr lang="en-US" sz="1200">
                        <a:effectLst/>
                        <a:latin typeface="Ubuntu" panose="020B050403060203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rtl="0" fontAlgn="base">
                        <a:lnSpc>
                          <a:spcPts val="1425"/>
                        </a:lnSpc>
                        <a:buNone/>
                      </a:pPr>
                      <a:r>
                        <a:rPr lang="cy" sz="1200" b="1">
                          <a:solidFill>
                            <a:srgbClr val="0E2841"/>
                          </a:solidFill>
                          <a:effectLst/>
                          <a:latin typeface="Ubuntu" panose="020B0504030602030204" pitchFamily="34" charset="0"/>
                        </a:rPr>
                        <a:t>Cam cynnydd 5 </a:t>
                      </a:r>
                    </a:p>
                    <a:p>
                      <a:pPr rtl="0" fontAlgn="base">
                        <a:lnSpc>
                          <a:spcPts val="1425"/>
                        </a:lnSpc>
                        <a:buNone/>
                      </a:pP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gallu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cymhwyso</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ngwybodaeth</a:t>
                      </a:r>
                      <a:r>
                        <a:rPr lang="en-GB" sz="1200" b="0" i="0" kern="1200">
                          <a:solidFill>
                            <a:schemeClr val="dk1"/>
                          </a:solidFill>
                          <a:effectLst/>
                          <a:latin typeface="Ubuntu" panose="020B0504030602030204" pitchFamily="34" charset="0"/>
                          <a:ea typeface="+mn-ea"/>
                          <a:cs typeface="+mn-cs"/>
                        </a:rPr>
                        <a:t> o </a:t>
                      </a:r>
                      <a:r>
                        <a:rPr lang="en-GB" sz="1200" b="0" i="0" kern="1200" err="1">
                          <a:solidFill>
                            <a:schemeClr val="dk1"/>
                          </a:solidFill>
                          <a:effectLst/>
                          <a:latin typeface="Ubuntu" panose="020B0504030602030204" pitchFamily="34" charset="0"/>
                          <a:ea typeface="+mn-ea"/>
                          <a:cs typeface="+mn-cs"/>
                        </a:rPr>
                        <a:t>wahanol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fathau</a:t>
                      </a:r>
                      <a:r>
                        <a:rPr lang="en-GB" sz="1200" b="0" i="0" kern="1200">
                          <a:solidFill>
                            <a:schemeClr val="dk1"/>
                          </a:solidFill>
                          <a:effectLst/>
                          <a:latin typeface="Ubuntu" panose="020B0504030602030204" pitchFamily="34" charset="0"/>
                          <a:ea typeface="+mn-ea"/>
                          <a:cs typeface="+mn-cs"/>
                        </a:rPr>
                        <a:t> o </a:t>
                      </a:r>
                      <a:r>
                        <a:rPr lang="en-GB" sz="1200" b="0" i="0" kern="1200" err="1">
                          <a:solidFill>
                            <a:schemeClr val="dk1"/>
                          </a:solidFill>
                          <a:effectLst/>
                          <a:latin typeface="Ubuntu" panose="020B0504030602030204" pitchFamily="34" charset="0"/>
                          <a:ea typeface="+mn-ea"/>
                          <a:cs typeface="+mn-cs"/>
                        </a:rPr>
                        <a:t>ymddygiad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cyflyrau</a:t>
                      </a:r>
                      <a:r>
                        <a:rPr lang="en-GB" sz="1200" b="0" i="0" kern="1200">
                          <a:solidFill>
                            <a:schemeClr val="dk1"/>
                          </a:solidFill>
                          <a:effectLst/>
                          <a:latin typeface="Ubuntu" panose="020B0504030602030204" pitchFamily="34" charset="0"/>
                          <a:ea typeface="+mn-ea"/>
                          <a:cs typeface="+mn-cs"/>
                        </a:rPr>
                        <a:t> a </a:t>
                      </a:r>
                      <a:r>
                        <a:rPr lang="en-GB" sz="1200" b="0" i="0" kern="1200" err="1">
                          <a:solidFill>
                            <a:schemeClr val="dk1"/>
                          </a:solidFill>
                          <a:effectLst/>
                          <a:latin typeface="Ubuntu" panose="020B0504030602030204" pitchFamily="34" charset="0"/>
                          <a:ea typeface="+mn-ea"/>
                          <a:cs typeface="+mn-cs"/>
                        </a:rPr>
                        <a:t>sefyllfaoedd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sy’n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effeithio</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ar</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iechyd a </a:t>
                      </a:r>
                      <a:r>
                        <a:rPr lang="en-GB" sz="1200" b="0" i="0" kern="1200" err="1">
                          <a:solidFill>
                            <a:schemeClr val="dk1"/>
                          </a:solidFill>
                          <a:effectLst/>
                          <a:latin typeface="Ubuntu" panose="020B0504030602030204" pitchFamily="34" charset="0"/>
                          <a:ea typeface="+mn-ea"/>
                          <a:cs typeface="+mn-cs"/>
                        </a:rPr>
                        <a:t>lles</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corfforol</a:t>
                      </a:r>
                      <a:r>
                        <a:rPr lang="en-GB" sz="1200" b="0" i="0" kern="1200">
                          <a:solidFill>
                            <a:schemeClr val="dk1"/>
                          </a:solidFill>
                          <a:effectLst/>
                          <a:latin typeface="Ubuntu" panose="020B0504030602030204" pitchFamily="34" charset="0"/>
                          <a:ea typeface="+mn-ea"/>
                          <a:cs typeface="+mn-cs"/>
                        </a:rPr>
                        <a:t> er </a:t>
                      </a:r>
                      <a:r>
                        <a:rPr lang="en-GB" sz="1200" b="0" i="0" kern="1200" err="1">
                          <a:solidFill>
                            <a:schemeClr val="dk1"/>
                          </a:solidFill>
                          <a:effectLst/>
                          <a:latin typeface="Ubuntu" panose="020B0504030602030204" pitchFamily="34" charset="0"/>
                          <a:ea typeface="+mn-ea"/>
                          <a:cs typeface="+mn-cs"/>
                        </a:rPr>
                        <a:t>mwyn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cadw</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fy</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hun</a:t>
                      </a:r>
                      <a:r>
                        <a:rPr lang="en-GB" sz="1200" b="0" i="0" kern="1200">
                          <a:solidFill>
                            <a:schemeClr val="dk1"/>
                          </a:solidFill>
                          <a:effectLst/>
                          <a:latin typeface="Ubuntu" panose="020B0504030602030204" pitchFamily="34" charset="0"/>
                          <a:ea typeface="+mn-ea"/>
                          <a:cs typeface="+mn-cs"/>
                        </a:rPr>
                        <a:t> ac </a:t>
                      </a:r>
                      <a:r>
                        <a:rPr lang="en-GB" sz="1200" b="0" i="0" kern="1200" err="1">
                          <a:solidFill>
                            <a:schemeClr val="dk1"/>
                          </a:solidFill>
                          <a:effectLst/>
                          <a:latin typeface="Ubuntu" panose="020B0504030602030204" pitchFamily="34" charset="0"/>
                          <a:ea typeface="+mn-ea"/>
                          <a:cs typeface="+mn-cs"/>
                        </a:rPr>
                        <a:t>eraill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ddiogel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Rwy’n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gallu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ymyrryd</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yn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ddiogel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gan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ddefnyddio</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technegau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wedi’u</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dysgu</a:t>
                      </a:r>
                      <a:r>
                        <a:rPr lang="en-GB" sz="1200" b="0" i="0" kern="1200">
                          <a:solidFill>
                            <a:schemeClr val="dk1"/>
                          </a:solidFill>
                          <a:effectLst/>
                          <a:latin typeface="Ubuntu" panose="020B0504030602030204" pitchFamily="34" charset="0"/>
                          <a:ea typeface="+mn-ea"/>
                          <a:cs typeface="+mn-cs"/>
                        </a:rPr>
                        <a:t>, pan </a:t>
                      </a:r>
                      <a:r>
                        <a:rPr lang="en-GB" sz="1200" b="0" i="0" kern="1200" err="1">
                          <a:solidFill>
                            <a:schemeClr val="dk1"/>
                          </a:solidFill>
                          <a:effectLst/>
                          <a:latin typeface="Ubuntu" panose="020B0504030602030204" pitchFamily="34" charset="0"/>
                          <a:ea typeface="+mn-ea"/>
                          <a:cs typeface="+mn-cs"/>
                        </a:rPr>
                        <a:t>mae</a:t>
                      </a:r>
                      <a:r>
                        <a:rPr lang="en-GB" sz="1200" b="0" i="0" kern="1200">
                          <a:solidFill>
                            <a:schemeClr val="dk1"/>
                          </a:solidFill>
                          <a:effectLst/>
                          <a:latin typeface="Ubuntu" panose="020B0504030602030204" pitchFamily="34" charset="0"/>
                          <a:ea typeface="+mn-ea"/>
                          <a:cs typeface="+mn-cs"/>
                        </a:rPr>
                        <a:t> iechyd </a:t>
                      </a:r>
                      <a:r>
                        <a:rPr lang="en-GB" sz="1200" b="0" i="0" kern="1200" err="1">
                          <a:solidFill>
                            <a:schemeClr val="dk1"/>
                          </a:solidFill>
                          <a:effectLst/>
                          <a:latin typeface="Ubuntu" panose="020B0504030602030204" pitchFamily="34" charset="0"/>
                          <a:ea typeface="+mn-ea"/>
                          <a:cs typeface="+mn-cs"/>
                        </a:rPr>
                        <a:t>corfforol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eraill</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mewn</a:t>
                      </a:r>
                      <a:r>
                        <a:rPr lang="en-GB" sz="1200" b="0" i="0" kern="1200">
                          <a:solidFill>
                            <a:schemeClr val="dk1"/>
                          </a:solidFill>
                          <a:effectLst/>
                          <a:latin typeface="Ubuntu" panose="020B0504030602030204" pitchFamily="34" charset="0"/>
                          <a:ea typeface="+mn-ea"/>
                          <a:cs typeface="+mn-cs"/>
                        </a:rPr>
                        <a:t> </a:t>
                      </a:r>
                      <a:r>
                        <a:rPr lang="en-GB" sz="1200" b="0" i="0" kern="1200" err="1">
                          <a:solidFill>
                            <a:schemeClr val="dk1"/>
                          </a:solidFill>
                          <a:effectLst/>
                          <a:latin typeface="Ubuntu" panose="020B0504030602030204" pitchFamily="34" charset="0"/>
                          <a:ea typeface="+mn-ea"/>
                          <a:cs typeface="+mn-cs"/>
                        </a:rPr>
                        <a:t>perygl</a:t>
                      </a:r>
                      <a:r>
                        <a:rPr lang="en-GB" sz="1200" b="0" i="0" kern="1200">
                          <a:solidFill>
                            <a:schemeClr val="dk1"/>
                          </a:solidFill>
                          <a:effectLst/>
                          <a:latin typeface="Ubuntu" panose="020B0504030602030204" pitchFamily="34" charset="0"/>
                          <a:ea typeface="+mn-ea"/>
                          <a:cs typeface="+mn-cs"/>
                        </a:rPr>
                        <a:t>.</a:t>
                      </a:r>
                      <a:endParaRPr lang="en-US" sz="1200">
                        <a:effectLst/>
                        <a:latin typeface="Ubuntu" panose="020B050403060203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668674471"/>
                  </a:ext>
                </a:extLst>
              </a:tr>
            </a:tbl>
          </a:graphicData>
        </a:graphic>
      </p:graphicFrame>
    </p:spTree>
    <p:extLst>
      <p:ext uri="{BB962C8B-B14F-4D97-AF65-F5344CB8AC3E}">
        <p14:creationId xmlns:p14="http://schemas.microsoft.com/office/powerpoint/2010/main" val="967469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F3CC2-4E85-8F49-EF03-C818BEC20E0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678F5B1-0697-C555-540C-29EA976DFB0B}"/>
              </a:ext>
            </a:extLst>
          </p:cNvPr>
          <p:cNvSpPr txBox="1"/>
          <p:nvPr/>
        </p:nvSpPr>
        <p:spPr>
          <a:xfrm>
            <a:off x="3253350" y="249255"/>
            <a:ext cx="595289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cy" sz="2800" b="1" err="1">
                <a:solidFill>
                  <a:schemeClr val="tx2">
                    <a:lumMod val="76000"/>
                    <a:lumOff val="24000"/>
                  </a:schemeClr>
                </a:solidFill>
                <a:latin typeface="Ubuntu"/>
                <a:ea typeface="+mn-lt"/>
                <a:cs typeface="+mn-lt"/>
              </a:rPr>
              <a:t>Rydyn</a:t>
            </a:r>
            <a:r>
              <a:rPr lang="cy" sz="2800" b="1">
                <a:solidFill>
                  <a:schemeClr val="tx2">
                    <a:lumMod val="76000"/>
                    <a:lumOff val="24000"/>
                  </a:schemeClr>
                </a:solidFill>
                <a:latin typeface="Ubuntu"/>
                <a:ea typeface="+mn-lt"/>
                <a:cs typeface="+mn-lt"/>
              </a:rPr>
              <a:t> </a:t>
            </a:r>
            <a:r>
              <a:rPr lang="cy" sz="2800" b="1" err="1">
                <a:solidFill>
                  <a:schemeClr val="tx2">
                    <a:lumMod val="76000"/>
                    <a:lumOff val="24000"/>
                  </a:schemeClr>
                </a:solidFill>
                <a:latin typeface="Ubuntu"/>
                <a:ea typeface="+mn-lt"/>
                <a:cs typeface="+mn-lt"/>
              </a:rPr>
              <a:t>ni'n</a:t>
            </a:r>
            <a:r>
              <a:rPr lang="cy" sz="2800" b="1">
                <a:solidFill>
                  <a:schemeClr val="tx2">
                    <a:lumMod val="76000"/>
                    <a:lumOff val="24000"/>
                  </a:schemeClr>
                </a:solidFill>
                <a:latin typeface="Ubuntu"/>
                <a:ea typeface="+mn-lt"/>
                <a:cs typeface="+mn-lt"/>
              </a:rPr>
              <a:t> </a:t>
            </a:r>
            <a:r>
              <a:rPr lang="cy" sz="2800" b="1" err="1">
                <a:solidFill>
                  <a:schemeClr val="tx2">
                    <a:lumMod val="76000"/>
                    <a:lumOff val="24000"/>
                  </a:schemeClr>
                </a:solidFill>
                <a:latin typeface="Ubuntu"/>
                <a:ea typeface="+mn-lt"/>
                <a:cs typeface="+mn-lt"/>
              </a:rPr>
              <a:t>mynd</a:t>
            </a:r>
            <a:r>
              <a:rPr lang="cy" sz="2800" b="1">
                <a:solidFill>
                  <a:schemeClr val="tx2">
                    <a:lumMod val="76000"/>
                    <a:lumOff val="24000"/>
                  </a:schemeClr>
                </a:solidFill>
                <a:latin typeface="Ubuntu"/>
                <a:ea typeface="+mn-lt"/>
                <a:cs typeface="+mn-lt"/>
              </a:rPr>
              <a:t> </a:t>
            </a:r>
            <a:r>
              <a:rPr lang="cy" sz="2800" b="1" err="1">
                <a:solidFill>
                  <a:schemeClr val="tx2">
                    <a:lumMod val="76000"/>
                    <a:lumOff val="24000"/>
                  </a:schemeClr>
                </a:solidFill>
                <a:latin typeface="Ubuntu"/>
                <a:ea typeface="+mn-lt"/>
                <a:cs typeface="+mn-lt"/>
              </a:rPr>
              <a:t>i</a:t>
            </a:r>
            <a:r>
              <a:rPr lang="cy" sz="2800" b="1">
                <a:solidFill>
                  <a:schemeClr val="tx2">
                    <a:lumMod val="76000"/>
                    <a:lumOff val="24000"/>
                  </a:schemeClr>
                </a:solidFill>
                <a:latin typeface="Ubuntu"/>
                <a:ea typeface="+mn-lt"/>
                <a:cs typeface="+mn-lt"/>
              </a:rPr>
              <a:t> </a:t>
            </a:r>
            <a:r>
              <a:rPr lang="cy" sz="2800" b="1" err="1">
                <a:solidFill>
                  <a:schemeClr val="tx2">
                    <a:lumMod val="76000"/>
                    <a:lumOff val="24000"/>
                  </a:schemeClr>
                </a:solidFill>
                <a:latin typeface="Ubuntu"/>
                <a:ea typeface="+mn-lt"/>
                <a:cs typeface="+mn-lt"/>
              </a:rPr>
              <a:t>wneud</a:t>
            </a:r>
            <a:r>
              <a:rPr lang="cy" sz="2800" b="1">
                <a:solidFill>
                  <a:schemeClr val="tx2">
                    <a:lumMod val="76000"/>
                    <a:lumOff val="24000"/>
                  </a:schemeClr>
                </a:solidFill>
                <a:latin typeface="Ubuntu"/>
                <a:ea typeface="+mn-lt"/>
                <a:cs typeface="+mn-lt"/>
              </a:rPr>
              <a:t> </a:t>
            </a:r>
            <a:r>
              <a:rPr lang="cy" sz="2800" b="1" err="1">
                <a:solidFill>
                  <a:schemeClr val="tx2">
                    <a:lumMod val="76000"/>
                    <a:lumOff val="24000"/>
                  </a:schemeClr>
                </a:solidFill>
                <a:latin typeface="Ubuntu"/>
                <a:ea typeface="+mn-lt"/>
                <a:cs typeface="+mn-lt"/>
              </a:rPr>
              <a:t>cawl</a:t>
            </a:r>
            <a:r>
              <a:rPr lang="cy" sz="2800" b="1">
                <a:solidFill>
                  <a:schemeClr val="tx2">
                    <a:lumMod val="76000"/>
                    <a:lumOff val="24000"/>
                  </a:schemeClr>
                </a:solidFill>
                <a:latin typeface="Ubuntu"/>
                <a:ea typeface="+mn-lt"/>
                <a:cs typeface="+mn-lt"/>
              </a:rPr>
              <a:t>! </a:t>
            </a:r>
            <a:endParaRPr lang="en-US">
              <a:solidFill>
                <a:schemeClr val="tx2">
                  <a:lumMod val="76000"/>
                  <a:lumOff val="24000"/>
                </a:schemeClr>
              </a:solidFill>
            </a:endParaRPr>
          </a:p>
        </p:txBody>
      </p:sp>
      <p:sp>
        <p:nvSpPr>
          <p:cNvPr id="2" name="TextBox 1">
            <a:extLst>
              <a:ext uri="{FF2B5EF4-FFF2-40B4-BE49-F238E27FC236}">
                <a16:creationId xmlns:a16="http://schemas.microsoft.com/office/drawing/2014/main" id="{6AC82E20-E6DA-2700-5250-CEAC0F6DA0B7}"/>
              </a:ext>
            </a:extLst>
          </p:cNvPr>
          <p:cNvSpPr txBox="1"/>
          <p:nvPr/>
        </p:nvSpPr>
        <p:spPr>
          <a:xfrm>
            <a:off x="318654" y="3429363"/>
            <a:ext cx="2931471"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endParaRPr lang="en-US">
              <a:latin typeface="Ubuntu"/>
            </a:endParaRPr>
          </a:p>
          <a:p>
            <a:pPr rtl="0"/>
            <a:endParaRPr lang="en-US">
              <a:latin typeface="Ubuntu"/>
            </a:endParaRPr>
          </a:p>
          <a:p>
            <a:pPr rtl="0"/>
            <a:r>
              <a:rPr lang="cy">
                <a:latin typeface="Ubuntu"/>
                <a:cs typeface="Times New Roman"/>
              </a:rPr>
              <a:t>Eitemau eraill sydd eu hangen yw:</a:t>
            </a:r>
            <a:endParaRPr lang="en-US">
              <a:latin typeface="Ubuntu"/>
            </a:endParaRPr>
          </a:p>
          <a:p>
            <a:pPr rtl="0"/>
            <a:r>
              <a:rPr lang="cy">
                <a:latin typeface="Ubuntu"/>
                <a:cs typeface="Times New Roman"/>
              </a:rPr>
              <a:t>· Llwy</a:t>
            </a:r>
            <a:endParaRPr lang="en-US">
              <a:latin typeface="Ubuntu"/>
            </a:endParaRPr>
          </a:p>
          <a:p>
            <a:pPr rtl="0"/>
            <a:r>
              <a:rPr lang="cy">
                <a:latin typeface="Ubuntu"/>
                <a:cs typeface="Times New Roman"/>
              </a:rPr>
              <a:t>· Powlen fawr</a:t>
            </a:r>
            <a:endParaRPr lang="en-US">
              <a:latin typeface="Ubuntu"/>
            </a:endParaRPr>
          </a:p>
          <a:p>
            <a:pPr rtl="0"/>
            <a:r>
              <a:rPr lang="cy">
                <a:latin typeface="Ubuntu"/>
                <a:cs typeface="Times New Roman"/>
              </a:rPr>
              <a:t>· Tywelion papur</a:t>
            </a:r>
            <a:endParaRPr lang="en-US">
              <a:latin typeface="Ubuntu"/>
            </a:endParaRPr>
          </a:p>
          <a:p>
            <a:pPr rtl="0"/>
            <a:endParaRPr lang="en-US">
              <a:latin typeface="Ubuntu"/>
              <a:cs typeface="Times New Roman"/>
            </a:endParaRPr>
          </a:p>
          <a:p>
            <a:pPr rtl="0"/>
            <a:endParaRPr lang="en-US">
              <a:latin typeface="Ubuntu"/>
              <a:cs typeface="Times New Roman"/>
            </a:endParaRPr>
          </a:p>
          <a:p>
            <a:pPr rtl="0"/>
            <a:endParaRPr lang="en-US"/>
          </a:p>
        </p:txBody>
      </p:sp>
      <p:graphicFrame>
        <p:nvGraphicFramePr>
          <p:cNvPr id="4" name="Table 3">
            <a:extLst>
              <a:ext uri="{FF2B5EF4-FFF2-40B4-BE49-F238E27FC236}">
                <a16:creationId xmlns:a16="http://schemas.microsoft.com/office/drawing/2014/main" id="{20E07C43-E179-3FEE-3F8C-6D69450E5EDC}"/>
              </a:ext>
            </a:extLst>
          </p:cNvPr>
          <p:cNvGraphicFramePr>
            <a:graphicFrameLocks noGrp="1"/>
          </p:cNvGraphicFramePr>
          <p:nvPr>
            <p:extLst>
              <p:ext uri="{D42A27DB-BD31-4B8C-83A1-F6EECF244321}">
                <p14:modId xmlns:p14="http://schemas.microsoft.com/office/powerpoint/2010/main" val="1458027715"/>
              </p:ext>
            </p:extLst>
          </p:nvPr>
        </p:nvGraphicFramePr>
        <p:xfrm>
          <a:off x="3759200" y="874075"/>
          <a:ext cx="6531428" cy="5989322"/>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1116070811"/>
                    </a:ext>
                  </a:extLst>
                </a:gridCol>
                <a:gridCol w="3559628">
                  <a:extLst>
                    <a:ext uri="{9D8B030D-6E8A-4147-A177-3AD203B41FA5}">
                      <a16:colId xmlns:a16="http://schemas.microsoft.com/office/drawing/2014/main" val="1293447278"/>
                    </a:ext>
                  </a:extLst>
                </a:gridCol>
              </a:tblGrid>
              <a:tr h="351945">
                <a:tc>
                  <a:txBody>
                    <a:bodyPr/>
                    <a:lstStyle/>
                    <a:p>
                      <a:pPr rtl="0"/>
                      <a:r>
                        <a:rPr lang="cy" sz="1600">
                          <a:latin typeface="Ubuntu"/>
                        </a:rPr>
                        <a:t>Cynhwysyn </a:t>
                      </a:r>
                    </a:p>
                  </a:txBody>
                  <a:tcPr/>
                </a:tc>
                <a:tc>
                  <a:txBody>
                    <a:bodyPr/>
                    <a:lstStyle/>
                    <a:p>
                      <a:pPr rtl="0"/>
                      <a:r>
                        <a:rPr lang="cy" sz="1600">
                          <a:latin typeface="Ubuntu"/>
                        </a:rPr>
                        <a:t>Amgen </a:t>
                      </a:r>
                    </a:p>
                  </a:txBody>
                  <a:tcPr/>
                </a:tc>
                <a:extLst>
                  <a:ext uri="{0D108BD9-81ED-4DB2-BD59-A6C34878D82A}">
                    <a16:rowId xmlns:a16="http://schemas.microsoft.com/office/drawing/2014/main" val="887532603"/>
                  </a:ext>
                </a:extLst>
              </a:tr>
              <a:tr h="369748">
                <a:tc>
                  <a:txBody>
                    <a:bodyPr/>
                    <a:lstStyle/>
                    <a:p>
                      <a:pPr algn="l" rtl="0"/>
                      <a:r>
                        <a:rPr lang="cy" sz="1600">
                          <a:latin typeface="Ubuntu"/>
                        </a:rPr>
                        <a:t>Siwgr </a:t>
                      </a:r>
                    </a:p>
                  </a:txBody>
                  <a:tcPr/>
                </a:tc>
                <a:tc>
                  <a:txBody>
                    <a:bodyPr/>
                    <a:lstStyle/>
                    <a:p>
                      <a:pPr algn="l" rtl="0"/>
                      <a:r>
                        <a:rPr lang="cy" sz="1600">
                          <a:latin typeface="Ubuntu"/>
                        </a:rPr>
                        <a:t>-</a:t>
                      </a:r>
                    </a:p>
                  </a:txBody>
                  <a:tcPr/>
                </a:tc>
                <a:extLst>
                  <a:ext uri="{0D108BD9-81ED-4DB2-BD59-A6C34878D82A}">
                    <a16:rowId xmlns:a16="http://schemas.microsoft.com/office/drawing/2014/main" val="3666684139"/>
                  </a:ext>
                </a:extLst>
              </a:tr>
              <a:tr h="369748">
                <a:tc>
                  <a:txBody>
                    <a:bodyPr/>
                    <a:lstStyle/>
                    <a:p>
                      <a:pPr algn="l" rtl="0"/>
                      <a:r>
                        <a:rPr lang="cy" sz="1600">
                          <a:latin typeface="Ubuntu"/>
                        </a:rPr>
                        <a:t>Mêl </a:t>
                      </a:r>
                    </a:p>
                  </a:txBody>
                  <a:tcPr/>
                </a:tc>
                <a:tc>
                  <a:txBody>
                    <a:bodyPr/>
                    <a:lstStyle/>
                    <a:p>
                      <a:pPr algn="l" rtl="0"/>
                      <a:r>
                        <a:rPr lang="cy" sz="1600">
                          <a:latin typeface="Ubuntu"/>
                        </a:rPr>
                        <a:t>-</a:t>
                      </a:r>
                    </a:p>
                  </a:txBody>
                  <a:tcPr/>
                </a:tc>
                <a:extLst>
                  <a:ext uri="{0D108BD9-81ED-4DB2-BD59-A6C34878D82A}">
                    <a16:rowId xmlns:a16="http://schemas.microsoft.com/office/drawing/2014/main" val="1743509737"/>
                  </a:ext>
                </a:extLst>
              </a:tr>
              <a:tr h="369748">
                <a:tc>
                  <a:txBody>
                    <a:bodyPr/>
                    <a:lstStyle/>
                    <a:p>
                      <a:pPr algn="l" rtl="0"/>
                      <a:r>
                        <a:rPr lang="cy" sz="1600">
                          <a:latin typeface="Ubuntu"/>
                        </a:rPr>
                        <a:t>Rhin fanila </a:t>
                      </a:r>
                    </a:p>
                  </a:txBody>
                  <a:tcPr/>
                </a:tc>
                <a:tc>
                  <a:txBody>
                    <a:bodyPr/>
                    <a:lstStyle/>
                    <a:p>
                      <a:pPr algn="l" rtl="0"/>
                      <a:r>
                        <a:rPr lang="cy" sz="1600">
                          <a:latin typeface="Ubuntu"/>
                        </a:rPr>
                        <a:t>-</a:t>
                      </a:r>
                    </a:p>
                  </a:txBody>
                  <a:tcPr/>
                </a:tc>
                <a:extLst>
                  <a:ext uri="{0D108BD9-81ED-4DB2-BD59-A6C34878D82A}">
                    <a16:rowId xmlns:a16="http://schemas.microsoft.com/office/drawing/2014/main" val="2796882515"/>
                  </a:ext>
                </a:extLst>
              </a:tr>
              <a:tr h="369748">
                <a:tc>
                  <a:txBody>
                    <a:bodyPr/>
                    <a:lstStyle/>
                    <a:p>
                      <a:pPr algn="l" rtl="0"/>
                      <a:r>
                        <a:rPr lang="cy" sz="1600">
                          <a:latin typeface="Ubuntu"/>
                        </a:rPr>
                        <a:t>Coco</a:t>
                      </a:r>
                    </a:p>
                  </a:txBody>
                  <a:tcPr/>
                </a:tc>
                <a:tc>
                  <a:txBody>
                    <a:bodyPr/>
                    <a:lstStyle/>
                    <a:p>
                      <a:pPr algn="l" rtl="0"/>
                      <a:r>
                        <a:rPr lang="cy" sz="1600">
                          <a:latin typeface="Ubuntu"/>
                        </a:rPr>
                        <a:t>-</a:t>
                      </a:r>
                    </a:p>
                  </a:txBody>
                  <a:tcPr/>
                </a:tc>
                <a:extLst>
                  <a:ext uri="{0D108BD9-81ED-4DB2-BD59-A6C34878D82A}">
                    <a16:rowId xmlns:a16="http://schemas.microsoft.com/office/drawing/2014/main" val="150051243"/>
                  </a:ext>
                </a:extLst>
              </a:tr>
              <a:tr h="369748">
                <a:tc>
                  <a:txBody>
                    <a:bodyPr/>
                    <a:lstStyle/>
                    <a:p>
                      <a:pPr lvl="0" algn="l" rtl="0">
                        <a:buNone/>
                      </a:pPr>
                      <a:r>
                        <a:rPr lang="cy" sz="1600" b="0" i="0" u="none" strike="noStrike" noProof="0">
                          <a:solidFill>
                            <a:srgbClr val="000000"/>
                          </a:solidFill>
                          <a:latin typeface="Ubuntu"/>
                        </a:rPr>
                        <a:t>Licoris</a:t>
                      </a:r>
                      <a:endParaRPr lang="en-US" sz="1600">
                        <a:latin typeface="Ubuntu"/>
                      </a:endParaRPr>
                    </a:p>
                  </a:txBody>
                  <a:tcPr/>
                </a:tc>
                <a:tc>
                  <a:txBody>
                    <a:bodyPr/>
                    <a:lstStyle/>
                    <a:p>
                      <a:pPr algn="l" rtl="0"/>
                      <a:r>
                        <a:rPr lang="cy" sz="1600">
                          <a:latin typeface="Ubuntu"/>
                        </a:rPr>
                        <a:t>-</a:t>
                      </a:r>
                    </a:p>
                  </a:txBody>
                  <a:tcPr/>
                </a:tc>
                <a:extLst>
                  <a:ext uri="{0D108BD9-81ED-4DB2-BD59-A6C34878D82A}">
                    <a16:rowId xmlns:a16="http://schemas.microsoft.com/office/drawing/2014/main" val="522753052"/>
                  </a:ext>
                </a:extLst>
              </a:tr>
              <a:tr h="577414">
                <a:tc>
                  <a:txBody>
                    <a:bodyPr/>
                    <a:lstStyle/>
                    <a:p>
                      <a:pPr lvl="0" algn="l" rtl="0">
                        <a:buNone/>
                      </a:pPr>
                      <a:r>
                        <a:rPr lang="cy" sz="1600" b="0" i="0" u="none" strike="noStrike" noProof="0">
                          <a:solidFill>
                            <a:srgbClr val="000000"/>
                          </a:solidFill>
                          <a:latin typeface="Ubuntu"/>
                        </a:rPr>
                        <a:t>Glanhawr toiled/cannydd</a:t>
                      </a:r>
                      <a:endParaRPr lang="en-US" sz="1600">
                        <a:latin typeface="Ubuntu"/>
                      </a:endParaRPr>
                    </a:p>
                  </a:txBody>
                  <a:tcPr/>
                </a:tc>
                <a:tc>
                  <a:txBody>
                    <a:bodyPr/>
                    <a:lstStyle/>
                    <a:p>
                      <a:pPr algn="l" rtl="0"/>
                      <a:r>
                        <a:rPr lang="cy" sz="1600">
                          <a:latin typeface="Ubuntu"/>
                        </a:rPr>
                        <a:t>Finegr </a:t>
                      </a:r>
                    </a:p>
                  </a:txBody>
                  <a:tcPr/>
                </a:tc>
                <a:extLst>
                  <a:ext uri="{0D108BD9-81ED-4DB2-BD59-A6C34878D82A}">
                    <a16:rowId xmlns:a16="http://schemas.microsoft.com/office/drawing/2014/main" val="3150532649"/>
                  </a:ext>
                </a:extLst>
              </a:tr>
              <a:tr h="577414">
                <a:tc>
                  <a:txBody>
                    <a:bodyPr/>
                    <a:lstStyle/>
                    <a:p>
                      <a:pPr lvl="0" algn="l" rtl="0">
                        <a:buNone/>
                      </a:pPr>
                      <a:r>
                        <a:rPr lang="cy" sz="1600" b="0" i="0" u="none" strike="noStrike" noProof="0">
                          <a:solidFill>
                            <a:srgbClr val="000000"/>
                          </a:solidFill>
                          <a:latin typeface="Ubuntu"/>
                        </a:rPr>
                        <a:t>Toddwr farnais ewinedd</a:t>
                      </a:r>
                      <a:endParaRPr lang="en-US" sz="1600">
                        <a:latin typeface="Ubuntu"/>
                      </a:endParaRPr>
                    </a:p>
                  </a:txBody>
                  <a:tcPr/>
                </a:tc>
                <a:tc>
                  <a:txBody>
                    <a:bodyPr/>
                    <a:lstStyle/>
                    <a:p>
                      <a:pPr algn="l" rtl="0"/>
                      <a:r>
                        <a:rPr lang="cy" sz="1600">
                          <a:latin typeface="Ubuntu"/>
                        </a:rPr>
                        <a:t>-</a:t>
                      </a:r>
                    </a:p>
                  </a:txBody>
                  <a:tcPr/>
                </a:tc>
                <a:extLst>
                  <a:ext uri="{0D108BD9-81ED-4DB2-BD59-A6C34878D82A}">
                    <a16:rowId xmlns:a16="http://schemas.microsoft.com/office/drawing/2014/main" val="3074848665"/>
                  </a:ext>
                </a:extLst>
              </a:tr>
              <a:tr h="369746">
                <a:tc>
                  <a:txBody>
                    <a:bodyPr/>
                    <a:lstStyle/>
                    <a:p>
                      <a:pPr lvl="0" algn="l" rtl="0">
                        <a:buNone/>
                      </a:pPr>
                      <a:r>
                        <a:rPr lang="cy" sz="1600" b="0" i="0" u="none" strike="noStrike" noProof="0">
                          <a:solidFill>
                            <a:srgbClr val="000000"/>
                          </a:solidFill>
                          <a:latin typeface="Ubuntu"/>
                        </a:rPr>
                        <a:t>Gwrthrewydd</a:t>
                      </a:r>
                      <a:endParaRPr lang="en-US" sz="1600">
                        <a:latin typeface="Ubuntu"/>
                      </a:endParaRPr>
                    </a:p>
                  </a:txBody>
                  <a:tcPr/>
                </a:tc>
                <a:tc>
                  <a:txBody>
                    <a:bodyPr/>
                    <a:lstStyle/>
                    <a:p>
                      <a:pPr lvl="0" algn="l" rtl="0">
                        <a:buNone/>
                      </a:pPr>
                      <a:r>
                        <a:rPr lang="cy" sz="1600">
                          <a:latin typeface="Ubuntu"/>
                        </a:rPr>
                        <a:t>Dŵr lliw gwyrdd</a:t>
                      </a:r>
                    </a:p>
                  </a:txBody>
                  <a:tcPr/>
                </a:tc>
                <a:extLst>
                  <a:ext uri="{0D108BD9-81ED-4DB2-BD59-A6C34878D82A}">
                    <a16:rowId xmlns:a16="http://schemas.microsoft.com/office/drawing/2014/main" val="2711060131"/>
                  </a:ext>
                </a:extLst>
              </a:tr>
              <a:tr h="369745">
                <a:tc>
                  <a:txBody>
                    <a:bodyPr/>
                    <a:lstStyle/>
                    <a:p>
                      <a:pPr lvl="0" algn="l" rtl="0">
                        <a:buNone/>
                      </a:pPr>
                      <a:r>
                        <a:rPr lang="cy" sz="1600" b="0" i="0" u="none" strike="noStrike" noProof="0">
                          <a:solidFill>
                            <a:srgbClr val="000000"/>
                          </a:solidFill>
                          <a:latin typeface="Ubuntu"/>
                        </a:rPr>
                        <a:t>Gwrtaith</a:t>
                      </a:r>
                      <a:endParaRPr lang="en-US" sz="1600">
                        <a:latin typeface="Ubuntu"/>
                      </a:endParaRPr>
                    </a:p>
                  </a:txBody>
                  <a:tcPr/>
                </a:tc>
                <a:tc>
                  <a:txBody>
                    <a:bodyPr/>
                    <a:lstStyle/>
                    <a:p>
                      <a:pPr lvl="0" algn="l" rtl="0">
                        <a:buNone/>
                      </a:pPr>
                      <a:r>
                        <a:rPr lang="cy" sz="1600">
                          <a:latin typeface="Ubuntu"/>
                        </a:rPr>
                        <a:t>Corbys</a:t>
                      </a:r>
                    </a:p>
                  </a:txBody>
                  <a:tcPr/>
                </a:tc>
                <a:extLst>
                  <a:ext uri="{0D108BD9-81ED-4DB2-BD59-A6C34878D82A}">
                    <a16:rowId xmlns:a16="http://schemas.microsoft.com/office/drawing/2014/main" val="3021380217"/>
                  </a:ext>
                </a:extLst>
              </a:tr>
              <a:tr h="369745">
                <a:tc>
                  <a:txBody>
                    <a:bodyPr/>
                    <a:lstStyle/>
                    <a:p>
                      <a:pPr lvl="0" algn="l" rtl="0">
                        <a:buNone/>
                      </a:pPr>
                      <a:r>
                        <a:rPr lang="cy" sz="1600" b="0" i="0" u="none" strike="noStrike" noProof="0">
                          <a:solidFill>
                            <a:srgbClr val="000000"/>
                          </a:solidFill>
                          <a:latin typeface="Ubuntu"/>
                        </a:rPr>
                        <a:t>Batris</a:t>
                      </a:r>
                      <a:endParaRPr lang="en-US" sz="1600">
                        <a:latin typeface="Ubuntu"/>
                      </a:endParaRPr>
                    </a:p>
                  </a:txBody>
                  <a:tcPr/>
                </a:tc>
                <a:tc>
                  <a:txBody>
                    <a:bodyPr/>
                    <a:lstStyle/>
                    <a:p>
                      <a:pPr lvl="0" algn="l" rtl="0">
                        <a:buNone/>
                      </a:pPr>
                      <a:r>
                        <a:rPr lang="cy" sz="1600">
                          <a:latin typeface="Ubuntu"/>
                        </a:rPr>
                        <a:t>-</a:t>
                      </a:r>
                    </a:p>
                  </a:txBody>
                  <a:tcPr/>
                </a:tc>
                <a:extLst>
                  <a:ext uri="{0D108BD9-81ED-4DB2-BD59-A6C34878D82A}">
                    <a16:rowId xmlns:a16="http://schemas.microsoft.com/office/drawing/2014/main" val="2477943069"/>
                  </a:ext>
                </a:extLst>
              </a:tr>
              <a:tr h="577414">
                <a:tc>
                  <a:txBody>
                    <a:bodyPr/>
                    <a:lstStyle/>
                    <a:p>
                      <a:pPr lvl="0" algn="l" rtl="0">
                        <a:buNone/>
                      </a:pPr>
                      <a:r>
                        <a:rPr lang="cy" sz="1600" b="0" i="0" u="none" strike="noStrike" noProof="0">
                          <a:solidFill>
                            <a:srgbClr val="000000"/>
                          </a:solidFill>
                          <a:latin typeface="Ubuntu"/>
                        </a:rPr>
                        <a:t>Pryfleiddiad/chwistrell pryfed</a:t>
                      </a:r>
                      <a:endParaRPr lang="en-US" sz="1600">
                        <a:latin typeface="Ubuntu"/>
                      </a:endParaRPr>
                    </a:p>
                  </a:txBody>
                  <a:tcPr/>
                </a:tc>
                <a:tc>
                  <a:txBody>
                    <a:bodyPr/>
                    <a:lstStyle/>
                    <a:p>
                      <a:pPr lvl="0" algn="l" rtl="0">
                        <a:buNone/>
                      </a:pPr>
                      <a:r>
                        <a:rPr lang="cy" sz="1600">
                          <a:latin typeface="Ubuntu"/>
                        </a:rPr>
                        <a:t>Dŵr tonig mewn potel chwistrellu </a:t>
                      </a:r>
                    </a:p>
                  </a:txBody>
                  <a:tcPr/>
                </a:tc>
                <a:extLst>
                  <a:ext uri="{0D108BD9-81ED-4DB2-BD59-A6C34878D82A}">
                    <a16:rowId xmlns:a16="http://schemas.microsoft.com/office/drawing/2014/main" val="3841136578"/>
                  </a:ext>
                </a:extLst>
              </a:tr>
              <a:tr h="577414">
                <a:tc>
                  <a:txBody>
                    <a:bodyPr/>
                    <a:lstStyle/>
                    <a:p>
                      <a:pPr lvl="0" algn="l" rtl="0">
                        <a:buNone/>
                      </a:pPr>
                      <a:r>
                        <a:rPr lang="cy" sz="1600" b="0" i="0" u="none" strike="noStrike" noProof="0">
                          <a:solidFill>
                            <a:srgbClr val="000000"/>
                          </a:solidFill>
                          <a:latin typeface="Ubuntu"/>
                        </a:rPr>
                        <a:t>Gwenwyn llygod mawr</a:t>
                      </a:r>
                      <a:endParaRPr lang="en-US" sz="1600">
                        <a:latin typeface="Ubuntu"/>
                      </a:endParaRPr>
                    </a:p>
                  </a:txBody>
                  <a:tcPr/>
                </a:tc>
                <a:tc>
                  <a:txBody>
                    <a:bodyPr/>
                    <a:lstStyle/>
                    <a:p>
                      <a:pPr lvl="0" algn="l" rtl="0">
                        <a:buNone/>
                      </a:pPr>
                      <a:r>
                        <a:rPr lang="cy" sz="1600">
                          <a:latin typeface="Ubuntu"/>
                        </a:rPr>
                        <a:t>Hadau adar</a:t>
                      </a:r>
                    </a:p>
                  </a:txBody>
                  <a:tcPr/>
                </a:tc>
                <a:extLst>
                  <a:ext uri="{0D108BD9-81ED-4DB2-BD59-A6C34878D82A}">
                    <a16:rowId xmlns:a16="http://schemas.microsoft.com/office/drawing/2014/main" val="3593812929"/>
                  </a:ext>
                </a:extLst>
              </a:tr>
              <a:tr h="369745">
                <a:tc>
                  <a:txBody>
                    <a:bodyPr/>
                    <a:lstStyle/>
                    <a:p>
                      <a:pPr lvl="0" algn="l" rtl="0">
                        <a:buNone/>
                      </a:pPr>
                      <a:r>
                        <a:rPr lang="cy" sz="1600" b="0" i="0" u="none" strike="noStrike" noProof="0">
                          <a:solidFill>
                            <a:srgbClr val="000000"/>
                          </a:solidFill>
                          <a:latin typeface="Ubuntu"/>
                        </a:rPr>
                        <a:t>Tar </a:t>
                      </a:r>
                    </a:p>
                  </a:txBody>
                  <a:tcPr/>
                </a:tc>
                <a:tc>
                  <a:txBody>
                    <a:bodyPr/>
                    <a:lstStyle/>
                    <a:p>
                      <a:pPr lvl="0" algn="l" rtl="0">
                        <a:buNone/>
                      </a:pPr>
                      <a:r>
                        <a:rPr lang="cy" sz="1600">
                          <a:latin typeface="Ubuntu"/>
                        </a:rPr>
                        <a:t>Marmite</a:t>
                      </a:r>
                    </a:p>
                  </a:txBody>
                  <a:tcPr/>
                </a:tc>
                <a:extLst>
                  <a:ext uri="{0D108BD9-81ED-4DB2-BD59-A6C34878D82A}">
                    <a16:rowId xmlns:a16="http://schemas.microsoft.com/office/drawing/2014/main" val="3777859924"/>
                  </a:ext>
                </a:extLst>
              </a:tr>
            </a:tbl>
          </a:graphicData>
        </a:graphic>
      </p:graphicFrame>
      <p:sp>
        <p:nvSpPr>
          <p:cNvPr id="5" name="TextBox 4">
            <a:extLst>
              <a:ext uri="{FF2B5EF4-FFF2-40B4-BE49-F238E27FC236}">
                <a16:creationId xmlns:a16="http://schemas.microsoft.com/office/drawing/2014/main" id="{14C293F3-6CD7-8354-62C9-66F283788CF7}"/>
              </a:ext>
            </a:extLst>
          </p:cNvPr>
          <p:cNvSpPr txBox="1"/>
          <p:nvPr/>
        </p:nvSpPr>
        <p:spPr>
          <a:xfrm>
            <a:off x="264832" y="1313597"/>
            <a:ext cx="349155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1800">
                <a:latin typeface="Ubuntu"/>
                <a:ea typeface="Segoe UI"/>
                <a:cs typeface="Segoe UI"/>
              </a:rPr>
              <a:t>Dyma'r cynhwysion sydd eu hangen i gwblhau'r gweithgaredd hwn. Gan fod rhai o'r cynhwysion hyn yn wenwynig iawn, mae yno awgrymiadau o gynhwysion amgen i'w defnyddio er mwyn eu hefelychu. </a:t>
            </a:r>
            <a:endParaRPr lang="en-US"/>
          </a:p>
          <a:p>
            <a:pPr algn="ctr" rtl="0"/>
            <a:endParaRPr lang="en-US"/>
          </a:p>
        </p:txBody>
      </p:sp>
      <p:sp>
        <p:nvSpPr>
          <p:cNvPr id="7" name="TextBox 1">
            <a:extLst>
              <a:ext uri="{FF2B5EF4-FFF2-40B4-BE49-F238E27FC236}">
                <a16:creationId xmlns:a16="http://schemas.microsoft.com/office/drawing/2014/main" id="{D582EECE-99C9-3090-A2CE-3733DA43032C}"/>
              </a:ext>
            </a:extLst>
          </p:cNvPr>
          <p:cNvSpPr txBox="1"/>
          <p:nvPr/>
        </p:nvSpPr>
        <p:spPr>
          <a:xfrm>
            <a:off x="130665" y="6310147"/>
            <a:ext cx="2042389"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rtl="0">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accent1">
                    <a:lumMod val="76000"/>
                  </a:schemeClr>
                </a:solidFill>
                <a:latin typeface="Ubuntu"/>
                <a:ea typeface="Calibri"/>
                <a:cs typeface="Calibri"/>
              </a:rPr>
              <a:t>Iechyd </a:t>
            </a:r>
            <a:r>
              <a:rPr lang="en-US" sz="1200" b="1" err="1">
                <a:solidFill>
                  <a:schemeClr val="accent1">
                    <a:lumMod val="76000"/>
                  </a:schemeClr>
                </a:solidFill>
                <a:latin typeface="Ubuntu"/>
                <a:ea typeface="Calibri"/>
                <a:cs typeface="Calibri"/>
              </a:rPr>
              <a:t>Cyhoeddus</a:t>
            </a:r>
            <a:r>
              <a:rPr lang="en-US" sz="1200" b="1">
                <a:solidFill>
                  <a:schemeClr val="accent1">
                    <a:lumMod val="76000"/>
                  </a:schemeClr>
                </a:solidFill>
                <a:latin typeface="Ubuntu"/>
                <a:ea typeface="Calibri"/>
                <a:cs typeface="Calibri"/>
              </a:rPr>
              <a:t> Cymru</a:t>
            </a:r>
            <a:endParaRPr lang="en-US" sz="1200" b="1">
              <a:solidFill>
                <a:schemeClr val="accent1">
                  <a:lumMod val="76000"/>
                </a:schemeClr>
              </a:solidFill>
              <a:latin typeface="Ubuntu"/>
            </a:endParaRPr>
          </a:p>
        </p:txBody>
      </p:sp>
    </p:spTree>
    <p:extLst>
      <p:ext uri="{BB962C8B-B14F-4D97-AF65-F5344CB8AC3E}">
        <p14:creationId xmlns:p14="http://schemas.microsoft.com/office/powerpoint/2010/main" val="4232888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C2D43A-489A-0D32-C7D6-5C105E47A90D}"/>
              </a:ext>
            </a:extLst>
          </p:cNvPr>
          <p:cNvSpPr txBox="1"/>
          <p:nvPr/>
        </p:nvSpPr>
        <p:spPr>
          <a:xfrm>
            <a:off x="470647" y="941294"/>
            <a:ext cx="11298115"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b="1" err="1">
                <a:solidFill>
                  <a:schemeClr val="tx2">
                    <a:lumMod val="76000"/>
                    <a:lumOff val="24000"/>
                  </a:schemeClr>
                </a:solidFill>
                <a:latin typeface="Ubuntu"/>
                <a:ea typeface="+mn-lt"/>
                <a:cs typeface="+mn-lt"/>
              </a:rPr>
              <a:t>Cyflwyniad</a:t>
            </a:r>
            <a:br>
              <a:rPr lang="en-US" sz="2000" b="1">
                <a:latin typeface="Ubuntu"/>
                <a:ea typeface="+mn-lt"/>
                <a:cs typeface="+mn-lt"/>
              </a:rPr>
            </a:br>
            <a:r>
              <a:rPr lang="cy" sz="2000" err="1">
                <a:latin typeface="Ubuntu"/>
                <a:ea typeface="+mn-lt"/>
                <a:cs typeface="+mn-lt"/>
              </a:rPr>
              <a:t>Eglurwch</a:t>
            </a:r>
            <a:r>
              <a:rPr lang="cy" sz="2000">
                <a:latin typeface="Ubuntu"/>
                <a:ea typeface="+mn-lt"/>
                <a:cs typeface="+mn-lt"/>
              </a:rPr>
              <a:t> </a:t>
            </a:r>
            <a:r>
              <a:rPr lang="cy" sz="2000" err="1">
                <a:latin typeface="Ubuntu"/>
                <a:ea typeface="+mn-lt"/>
                <a:cs typeface="+mn-lt"/>
              </a:rPr>
              <a:t>i'r</a:t>
            </a:r>
            <a:r>
              <a:rPr lang="cy" sz="2000">
                <a:latin typeface="Ubuntu"/>
                <a:ea typeface="+mn-lt"/>
                <a:cs typeface="+mn-lt"/>
              </a:rPr>
              <a:t> </a:t>
            </a:r>
            <a:r>
              <a:rPr lang="cy" sz="2000" err="1">
                <a:latin typeface="Ubuntu"/>
                <a:ea typeface="+mn-lt"/>
                <a:cs typeface="+mn-lt"/>
              </a:rPr>
              <a:t>dysgwyr</a:t>
            </a:r>
            <a:r>
              <a:rPr lang="cy" sz="2000">
                <a:latin typeface="Ubuntu"/>
                <a:ea typeface="+mn-lt"/>
                <a:cs typeface="+mn-lt"/>
              </a:rPr>
              <a:t> y </a:t>
            </a:r>
            <a:r>
              <a:rPr lang="cy" sz="2000" err="1">
                <a:latin typeface="Ubuntu"/>
                <a:ea typeface="+mn-lt"/>
                <a:cs typeface="+mn-lt"/>
              </a:rPr>
              <a:t>byddant</a:t>
            </a:r>
            <a:r>
              <a:rPr lang="cy" sz="2000">
                <a:latin typeface="Ubuntu"/>
                <a:ea typeface="+mn-lt"/>
                <a:cs typeface="+mn-lt"/>
              </a:rPr>
              <a:t> </a:t>
            </a:r>
            <a:r>
              <a:rPr lang="cy" sz="2000" err="1">
                <a:latin typeface="Ubuntu"/>
                <a:ea typeface="+mn-lt"/>
                <a:cs typeface="+mn-lt"/>
              </a:rPr>
              <a:t>yn</a:t>
            </a:r>
            <a:r>
              <a:rPr lang="cy" sz="2000">
                <a:latin typeface="Ubuntu"/>
                <a:ea typeface="+mn-lt"/>
                <a:cs typeface="+mn-lt"/>
              </a:rPr>
              <a:t> </a:t>
            </a:r>
            <a:r>
              <a:rPr lang="cy" sz="2000" err="1">
                <a:latin typeface="Ubuntu"/>
                <a:ea typeface="+mn-lt"/>
                <a:cs typeface="+mn-lt"/>
              </a:rPr>
              <a:t>helpu</a:t>
            </a:r>
            <a:r>
              <a:rPr lang="cy" sz="2000">
                <a:latin typeface="Ubuntu"/>
                <a:ea typeface="+mn-lt"/>
                <a:cs typeface="+mn-lt"/>
              </a:rPr>
              <a:t> </a:t>
            </a:r>
            <a:r>
              <a:rPr lang="cy" sz="2000" err="1">
                <a:latin typeface="Ubuntu"/>
                <a:ea typeface="+mn-lt"/>
                <a:cs typeface="+mn-lt"/>
              </a:rPr>
              <a:t>i</a:t>
            </a:r>
            <a:r>
              <a:rPr lang="cy" sz="2000">
                <a:latin typeface="Ubuntu"/>
                <a:ea typeface="+mn-lt"/>
                <a:cs typeface="+mn-lt"/>
              </a:rPr>
              <a:t> </a:t>
            </a:r>
            <a:r>
              <a:rPr lang="cy" sz="2000" err="1">
                <a:latin typeface="Ubuntu"/>
                <a:ea typeface="+mn-lt"/>
                <a:cs typeface="+mn-lt"/>
              </a:rPr>
              <a:t>ddewis</a:t>
            </a:r>
            <a:r>
              <a:rPr lang="cy" sz="2000">
                <a:latin typeface="Ubuntu"/>
                <a:ea typeface="+mn-lt"/>
                <a:cs typeface="+mn-lt"/>
              </a:rPr>
              <a:t> </a:t>
            </a:r>
            <a:r>
              <a:rPr lang="cy" sz="2000" err="1">
                <a:latin typeface="Ubuntu"/>
                <a:ea typeface="+mn-lt"/>
                <a:cs typeface="+mn-lt"/>
              </a:rPr>
              <a:t>cynhwysion</a:t>
            </a:r>
            <a:r>
              <a:rPr lang="cy" sz="2000">
                <a:latin typeface="Ubuntu"/>
                <a:ea typeface="+mn-lt"/>
                <a:cs typeface="+mn-lt"/>
              </a:rPr>
              <a:t> </a:t>
            </a:r>
            <a:r>
              <a:rPr lang="cy" sz="2000" err="1">
                <a:latin typeface="Ubuntu"/>
                <a:ea typeface="+mn-lt"/>
                <a:cs typeface="+mn-lt"/>
              </a:rPr>
              <a:t>i</a:t>
            </a:r>
            <a:r>
              <a:rPr lang="cy" sz="2000">
                <a:latin typeface="Ubuntu"/>
                <a:ea typeface="+mn-lt"/>
                <a:cs typeface="+mn-lt"/>
              </a:rPr>
              <a:t> </a:t>
            </a:r>
            <a:r>
              <a:rPr lang="cy" sz="2000" err="1">
                <a:latin typeface="Ubuntu"/>
                <a:ea typeface="+mn-lt"/>
                <a:cs typeface="+mn-lt"/>
              </a:rPr>
              <a:t>wneud</a:t>
            </a:r>
            <a:r>
              <a:rPr lang="cy" sz="2000">
                <a:latin typeface="Ubuntu"/>
                <a:ea typeface="+mn-lt"/>
                <a:cs typeface="+mn-lt"/>
              </a:rPr>
              <a:t> '</a:t>
            </a:r>
            <a:r>
              <a:rPr lang="cy" sz="2000" err="1">
                <a:latin typeface="Ubuntu"/>
                <a:ea typeface="+mn-lt"/>
                <a:cs typeface="+mn-lt"/>
              </a:rPr>
              <a:t>cawl</a:t>
            </a:r>
            <a:r>
              <a:rPr lang="cy" sz="2000">
                <a:latin typeface="Ubuntu"/>
                <a:ea typeface="+mn-lt"/>
                <a:cs typeface="+mn-lt"/>
              </a:rPr>
              <a:t> </a:t>
            </a:r>
            <a:r>
              <a:rPr lang="cy" sz="2000" err="1">
                <a:latin typeface="Ubuntu"/>
                <a:ea typeface="+mn-lt"/>
                <a:cs typeface="+mn-lt"/>
              </a:rPr>
              <a:t>hyfryd</a:t>
            </a:r>
            <a:r>
              <a:rPr lang="cy" sz="2000">
                <a:latin typeface="Ubuntu"/>
                <a:ea typeface="+mn-lt"/>
                <a:cs typeface="+mn-lt"/>
              </a:rPr>
              <a:t>'. </a:t>
            </a:r>
            <a:r>
              <a:rPr lang="cy" sz="2000" err="1">
                <a:latin typeface="Ubuntu"/>
                <a:ea typeface="+mn-lt"/>
                <a:cs typeface="+mn-lt"/>
              </a:rPr>
              <a:t>Peidiwch</a:t>
            </a:r>
            <a:r>
              <a:rPr lang="cy" sz="2000">
                <a:latin typeface="Ubuntu"/>
                <a:ea typeface="+mn-lt"/>
                <a:cs typeface="+mn-lt"/>
              </a:rPr>
              <a:t> â </a:t>
            </a:r>
            <a:r>
              <a:rPr lang="cy" sz="2000" err="1">
                <a:latin typeface="Ubuntu"/>
                <a:ea typeface="+mn-lt"/>
                <a:cs typeface="+mn-lt"/>
              </a:rPr>
              <a:t>sôn</a:t>
            </a:r>
            <a:r>
              <a:rPr lang="cy" sz="2000">
                <a:latin typeface="Ubuntu"/>
                <a:ea typeface="+mn-lt"/>
                <a:cs typeface="+mn-lt"/>
              </a:rPr>
              <a:t> am </a:t>
            </a:r>
            <a:r>
              <a:rPr lang="cy" sz="2000" err="1">
                <a:latin typeface="Ubuntu"/>
                <a:ea typeface="+mn-lt"/>
                <a:cs typeface="+mn-lt"/>
              </a:rPr>
              <a:t>sigaréts</a:t>
            </a:r>
            <a:r>
              <a:rPr lang="cy" sz="2000">
                <a:latin typeface="Ubuntu"/>
                <a:ea typeface="+mn-lt"/>
                <a:cs typeface="+mn-lt"/>
              </a:rPr>
              <a:t> a </a:t>
            </a:r>
            <a:r>
              <a:rPr lang="cy" sz="2000" err="1">
                <a:latin typeface="Ubuntu"/>
                <a:ea typeface="+mn-lt"/>
                <a:cs typeface="+mn-lt"/>
              </a:rPr>
              <a:t>chuddiwch</a:t>
            </a:r>
            <a:r>
              <a:rPr lang="cy" sz="2000">
                <a:latin typeface="Ubuntu"/>
                <a:ea typeface="+mn-lt"/>
                <a:cs typeface="+mn-lt"/>
              </a:rPr>
              <a:t> yr </a:t>
            </a:r>
            <a:r>
              <a:rPr lang="cy" sz="2000" err="1">
                <a:latin typeface="Ubuntu"/>
                <a:ea typeface="+mn-lt"/>
                <a:cs typeface="+mn-lt"/>
              </a:rPr>
              <a:t>holl</a:t>
            </a:r>
            <a:r>
              <a:rPr lang="cy" sz="2000">
                <a:latin typeface="Ubuntu"/>
                <a:ea typeface="+mn-lt"/>
                <a:cs typeface="+mn-lt"/>
              </a:rPr>
              <a:t> </a:t>
            </a:r>
            <a:r>
              <a:rPr lang="cy" sz="2000" err="1">
                <a:latin typeface="Ubuntu"/>
                <a:ea typeface="+mn-lt"/>
                <a:cs typeface="+mn-lt"/>
              </a:rPr>
              <a:t>gynhwysion</a:t>
            </a:r>
            <a:r>
              <a:rPr lang="cy" sz="2000">
                <a:latin typeface="Ubuntu"/>
                <a:ea typeface="+mn-lt"/>
                <a:cs typeface="+mn-lt"/>
              </a:rPr>
              <a:t> a </a:t>
            </a:r>
            <a:r>
              <a:rPr lang="cy" sz="2000" err="1">
                <a:latin typeface="Ubuntu"/>
                <a:ea typeface="+mn-lt"/>
                <a:cs typeface="+mn-lt"/>
              </a:rPr>
              <a:t>labeli</a:t>
            </a:r>
            <a:r>
              <a:rPr lang="cy" sz="2000">
                <a:latin typeface="Ubuntu"/>
                <a:ea typeface="+mn-lt"/>
                <a:cs typeface="+mn-lt"/>
              </a:rPr>
              <a:t>.</a:t>
            </a:r>
          </a:p>
          <a:p>
            <a:pPr rtl="0"/>
            <a:endParaRPr lang="en-US" sz="2000">
              <a:latin typeface="Ubuntu"/>
              <a:ea typeface="+mn-lt"/>
              <a:cs typeface="+mn-lt"/>
            </a:endParaRPr>
          </a:p>
          <a:p>
            <a:pPr rtl="0"/>
            <a:r>
              <a:rPr lang="cy" sz="2000" b="1">
                <a:latin typeface="Ubuntu"/>
                <a:ea typeface="+mn-lt"/>
                <a:cs typeface="+mn-lt"/>
              </a:rPr>
              <a:t>Prif Weithgaredd</a:t>
            </a:r>
          </a:p>
          <a:p>
            <a:pPr rtl="0"/>
            <a:r>
              <a:rPr lang="cy" sz="2000" err="1">
                <a:latin typeface="Ubuntu"/>
                <a:ea typeface="+mn-lt"/>
                <a:cs typeface="+mn-lt"/>
              </a:rPr>
              <a:t>Cynhwysion</a:t>
            </a:r>
            <a:r>
              <a:rPr lang="cy" sz="2000">
                <a:latin typeface="Ubuntu"/>
                <a:ea typeface="+mn-lt"/>
                <a:cs typeface="+mn-lt"/>
              </a:rPr>
              <a:t> </a:t>
            </a:r>
            <a:r>
              <a:rPr lang="cy" sz="2000" err="1">
                <a:latin typeface="Ubuntu"/>
                <a:ea typeface="+mn-lt"/>
                <a:cs typeface="+mn-lt"/>
              </a:rPr>
              <a:t>melys</a:t>
            </a:r>
            <a:r>
              <a:rPr lang="cy" sz="2000">
                <a:latin typeface="Ubuntu"/>
                <a:ea typeface="+mn-lt"/>
                <a:cs typeface="+mn-lt"/>
              </a:rPr>
              <a:t> - </a:t>
            </a:r>
            <a:r>
              <a:rPr lang="cy" sz="2000" err="1">
                <a:latin typeface="Ubuntu"/>
                <a:ea typeface="+mn-lt"/>
                <a:cs typeface="+mn-lt"/>
              </a:rPr>
              <a:t>Rhowch</a:t>
            </a:r>
            <a:r>
              <a:rPr lang="cy" sz="2000">
                <a:latin typeface="Ubuntu"/>
                <a:ea typeface="+mn-lt"/>
                <a:cs typeface="+mn-lt"/>
              </a:rPr>
              <a:t> </a:t>
            </a:r>
            <a:r>
              <a:rPr lang="cy" sz="2000" err="1">
                <a:latin typeface="Ubuntu"/>
                <a:ea typeface="+mn-lt"/>
                <a:cs typeface="+mn-lt"/>
              </a:rPr>
              <a:t>gliwiau</a:t>
            </a:r>
            <a:r>
              <a:rPr lang="cy" sz="2000">
                <a:latin typeface="Ubuntu"/>
                <a:ea typeface="+mn-lt"/>
                <a:cs typeface="+mn-lt"/>
              </a:rPr>
              <a:t> er </a:t>
            </a:r>
            <a:r>
              <a:rPr lang="cy" sz="2000" err="1">
                <a:latin typeface="Ubuntu"/>
                <a:ea typeface="+mn-lt"/>
                <a:cs typeface="+mn-lt"/>
              </a:rPr>
              <a:t>mwyn</a:t>
            </a:r>
            <a:r>
              <a:rPr lang="cy" sz="2000">
                <a:latin typeface="Ubuntu"/>
                <a:ea typeface="+mn-lt"/>
                <a:cs typeface="+mn-lt"/>
              </a:rPr>
              <a:t> </a:t>
            </a:r>
            <a:r>
              <a:rPr lang="cy" sz="2000" err="1">
                <a:latin typeface="Ubuntu"/>
                <a:ea typeface="+mn-lt"/>
                <a:cs typeface="+mn-lt"/>
              </a:rPr>
              <a:t>iddynt</a:t>
            </a:r>
            <a:r>
              <a:rPr lang="cy" sz="2000">
                <a:latin typeface="Ubuntu"/>
                <a:ea typeface="+mn-lt"/>
                <a:cs typeface="+mn-lt"/>
              </a:rPr>
              <a:t> </a:t>
            </a:r>
            <a:r>
              <a:rPr lang="cy" sz="2000" err="1">
                <a:latin typeface="Ubuntu"/>
                <a:ea typeface="+mn-lt"/>
                <a:cs typeface="+mn-lt"/>
              </a:rPr>
              <a:t>ddyfalu</a:t>
            </a:r>
            <a:r>
              <a:rPr lang="cy" sz="2000">
                <a:latin typeface="Ubuntu"/>
                <a:ea typeface="+mn-lt"/>
                <a:cs typeface="+mn-lt"/>
              </a:rPr>
              <a:t> </a:t>
            </a:r>
            <a:r>
              <a:rPr lang="cy" sz="2000" err="1">
                <a:latin typeface="Ubuntu"/>
                <a:ea typeface="+mn-lt"/>
                <a:cs typeface="+mn-lt"/>
              </a:rPr>
              <a:t>pob</a:t>
            </a:r>
            <a:r>
              <a:rPr lang="cy" sz="2000">
                <a:latin typeface="Ubuntu"/>
                <a:ea typeface="+mn-lt"/>
                <a:cs typeface="+mn-lt"/>
              </a:rPr>
              <a:t> </a:t>
            </a:r>
            <a:r>
              <a:rPr lang="cy" sz="2000" err="1">
                <a:latin typeface="Ubuntu"/>
                <a:ea typeface="+mn-lt"/>
                <a:cs typeface="+mn-lt"/>
              </a:rPr>
              <a:t>cynhwysyn</a:t>
            </a:r>
            <a:r>
              <a:rPr lang="cy" sz="2000">
                <a:latin typeface="Ubuntu"/>
                <a:ea typeface="+mn-lt"/>
                <a:cs typeface="+mn-lt"/>
              </a:rPr>
              <a:t>. </a:t>
            </a:r>
            <a:r>
              <a:rPr lang="cy" sz="2000" err="1">
                <a:latin typeface="Ubuntu"/>
                <a:ea typeface="+mn-lt"/>
                <a:cs typeface="+mn-lt"/>
              </a:rPr>
              <a:t>Ychwanegwch</a:t>
            </a:r>
            <a:r>
              <a:rPr lang="cy" sz="2000">
                <a:latin typeface="Ubuntu"/>
                <a:ea typeface="+mn-lt"/>
                <a:cs typeface="+mn-lt"/>
              </a:rPr>
              <a:t> </a:t>
            </a:r>
            <a:r>
              <a:rPr lang="cy" sz="2000" err="1">
                <a:latin typeface="Ubuntu"/>
                <a:ea typeface="+mn-lt"/>
                <a:cs typeface="+mn-lt"/>
              </a:rPr>
              <a:t>eitemau</a:t>
            </a:r>
            <a:r>
              <a:rPr lang="cy" sz="2000">
                <a:latin typeface="Ubuntu"/>
                <a:ea typeface="+mn-lt"/>
                <a:cs typeface="+mn-lt"/>
              </a:rPr>
              <a:t> at y pot </a:t>
            </a:r>
            <a:r>
              <a:rPr lang="cy" sz="2000" err="1">
                <a:latin typeface="Ubuntu"/>
                <a:ea typeface="+mn-lt"/>
                <a:cs typeface="+mn-lt"/>
              </a:rPr>
              <a:t>a'u</a:t>
            </a:r>
            <a:r>
              <a:rPr lang="cy" sz="2000">
                <a:latin typeface="Ubuntu"/>
                <a:ea typeface="+mn-lt"/>
                <a:cs typeface="+mn-lt"/>
              </a:rPr>
              <a:t> </a:t>
            </a:r>
            <a:r>
              <a:rPr lang="cy" sz="2000" err="1">
                <a:latin typeface="Ubuntu"/>
                <a:ea typeface="+mn-lt"/>
                <a:cs typeface="+mn-lt"/>
              </a:rPr>
              <a:t>cymysgu</a:t>
            </a:r>
            <a:r>
              <a:rPr lang="cy" sz="2000">
                <a:latin typeface="Ubuntu"/>
                <a:ea typeface="+mn-lt"/>
                <a:cs typeface="+mn-lt"/>
              </a:rPr>
              <a:t>, </a:t>
            </a:r>
            <a:r>
              <a:rPr lang="cy" sz="2000" err="1">
                <a:latin typeface="Ubuntu"/>
                <a:ea typeface="+mn-lt"/>
                <a:cs typeface="+mn-lt"/>
              </a:rPr>
              <a:t>gan</a:t>
            </a:r>
            <a:r>
              <a:rPr lang="cy" sz="2000">
                <a:latin typeface="Ubuntu"/>
                <a:ea typeface="+mn-lt"/>
                <a:cs typeface="+mn-lt"/>
              </a:rPr>
              <a:t> </a:t>
            </a:r>
            <a:r>
              <a:rPr lang="cy" sz="2000" err="1">
                <a:latin typeface="Ubuntu"/>
                <a:ea typeface="+mn-lt"/>
                <a:cs typeface="+mn-lt"/>
              </a:rPr>
              <a:t>wahodd</a:t>
            </a:r>
            <a:r>
              <a:rPr lang="cy" sz="2000">
                <a:latin typeface="Ubuntu"/>
                <a:ea typeface="+mn-lt"/>
                <a:cs typeface="+mn-lt"/>
              </a:rPr>
              <a:t> </a:t>
            </a:r>
            <a:r>
              <a:rPr lang="cy" sz="2000" err="1">
                <a:latin typeface="Ubuntu"/>
                <a:ea typeface="+mn-lt"/>
                <a:cs typeface="+mn-lt"/>
              </a:rPr>
              <a:t>gwirfoddolwyr</a:t>
            </a:r>
            <a:r>
              <a:rPr lang="cy" sz="2000">
                <a:latin typeface="Ubuntu"/>
                <a:ea typeface="+mn-lt"/>
                <a:cs typeface="+mn-lt"/>
              </a:rPr>
              <a:t> </a:t>
            </a:r>
            <a:r>
              <a:rPr lang="cy" sz="2000" err="1">
                <a:latin typeface="Ubuntu"/>
                <a:ea typeface="+mn-lt"/>
                <a:cs typeface="+mn-lt"/>
              </a:rPr>
              <a:t>i</a:t>
            </a:r>
            <a:r>
              <a:rPr lang="cy" sz="2000">
                <a:latin typeface="Ubuntu"/>
                <a:ea typeface="+mn-lt"/>
                <a:cs typeface="+mn-lt"/>
              </a:rPr>
              <a:t> </a:t>
            </a:r>
            <a:r>
              <a:rPr lang="cy" sz="2000" err="1">
                <a:latin typeface="Ubuntu"/>
                <a:ea typeface="+mn-lt"/>
                <a:cs typeface="+mn-lt"/>
              </a:rPr>
              <a:t>helpu</a:t>
            </a:r>
            <a:r>
              <a:rPr lang="cy" sz="2000">
                <a:latin typeface="Ubuntu"/>
                <a:ea typeface="+mn-lt"/>
                <a:cs typeface="+mn-lt"/>
              </a:rPr>
              <a:t> pan </a:t>
            </a:r>
            <a:r>
              <a:rPr lang="cy" sz="2000" err="1">
                <a:latin typeface="Ubuntu"/>
                <a:ea typeface="+mn-lt"/>
                <a:cs typeface="+mn-lt"/>
              </a:rPr>
              <a:t>fo'n</a:t>
            </a:r>
            <a:r>
              <a:rPr lang="cy" sz="2000">
                <a:latin typeface="Ubuntu"/>
                <a:ea typeface="+mn-lt"/>
                <a:cs typeface="+mn-lt"/>
              </a:rPr>
              <a:t> </a:t>
            </a:r>
            <a:r>
              <a:rPr lang="cy" sz="2000" err="1">
                <a:latin typeface="Ubuntu"/>
                <a:ea typeface="+mn-lt"/>
                <a:cs typeface="+mn-lt"/>
              </a:rPr>
              <a:t>briodol</a:t>
            </a:r>
            <a:r>
              <a:rPr lang="cy" sz="2000">
                <a:latin typeface="Ubuntu"/>
                <a:ea typeface="+mn-lt"/>
                <a:cs typeface="+mn-lt"/>
              </a:rPr>
              <a:t>. </a:t>
            </a:r>
            <a:r>
              <a:rPr lang="cy" sz="2000" err="1">
                <a:latin typeface="Ubuntu"/>
                <a:ea typeface="+mn-lt"/>
                <a:cs typeface="+mn-lt"/>
              </a:rPr>
              <a:t>Ar</a:t>
            </a:r>
            <a:r>
              <a:rPr lang="cy" sz="2000">
                <a:latin typeface="Ubuntu"/>
                <a:ea typeface="+mn-lt"/>
                <a:cs typeface="+mn-lt"/>
              </a:rPr>
              <a:t> </a:t>
            </a:r>
            <a:r>
              <a:rPr lang="cy" sz="2000" err="1">
                <a:latin typeface="Ubuntu"/>
                <a:ea typeface="+mn-lt"/>
                <a:cs typeface="+mn-lt"/>
              </a:rPr>
              <a:t>ôl</a:t>
            </a:r>
            <a:r>
              <a:rPr lang="cy" sz="2000">
                <a:latin typeface="Ubuntu"/>
                <a:ea typeface="+mn-lt"/>
                <a:cs typeface="+mn-lt"/>
              </a:rPr>
              <a:t> </a:t>
            </a:r>
            <a:r>
              <a:rPr lang="cy" sz="2000" err="1">
                <a:latin typeface="Ubuntu"/>
                <a:ea typeface="+mn-lt"/>
                <a:cs typeface="+mn-lt"/>
              </a:rPr>
              <a:t>ychwanegu'r</a:t>
            </a:r>
            <a:r>
              <a:rPr lang="cy" sz="2000">
                <a:latin typeface="Ubuntu"/>
                <a:ea typeface="+mn-lt"/>
                <a:cs typeface="+mn-lt"/>
              </a:rPr>
              <a:t> </a:t>
            </a:r>
            <a:r>
              <a:rPr lang="cy" sz="2000" err="1">
                <a:latin typeface="Ubuntu"/>
                <a:ea typeface="+mn-lt"/>
                <a:cs typeface="+mn-lt"/>
              </a:rPr>
              <a:t>holl</a:t>
            </a:r>
            <a:r>
              <a:rPr lang="cy" sz="2000">
                <a:latin typeface="Ubuntu"/>
                <a:ea typeface="+mn-lt"/>
                <a:cs typeface="+mn-lt"/>
              </a:rPr>
              <a:t> </a:t>
            </a:r>
            <a:r>
              <a:rPr lang="cy" sz="2000" err="1">
                <a:latin typeface="Ubuntu"/>
                <a:ea typeface="+mn-lt"/>
                <a:cs typeface="+mn-lt"/>
              </a:rPr>
              <a:t>eitemau</a:t>
            </a:r>
            <a:r>
              <a:rPr lang="cy" sz="2000">
                <a:latin typeface="Ubuntu"/>
                <a:ea typeface="+mn-lt"/>
                <a:cs typeface="+mn-lt"/>
              </a:rPr>
              <a:t> </a:t>
            </a:r>
            <a:r>
              <a:rPr lang="cy" sz="2000" err="1">
                <a:latin typeface="Ubuntu"/>
                <a:ea typeface="+mn-lt"/>
                <a:cs typeface="+mn-lt"/>
              </a:rPr>
              <a:t>melys</a:t>
            </a:r>
            <a:r>
              <a:rPr lang="cy" sz="2000">
                <a:latin typeface="Ubuntu"/>
                <a:ea typeface="+mn-lt"/>
                <a:cs typeface="+mn-lt"/>
              </a:rPr>
              <a:t>, </a:t>
            </a:r>
            <a:r>
              <a:rPr lang="cy" sz="2000" err="1">
                <a:latin typeface="Ubuntu"/>
                <a:ea typeface="+mn-lt"/>
                <a:cs typeface="+mn-lt"/>
              </a:rPr>
              <a:t>pasiwch</a:t>
            </a:r>
            <a:r>
              <a:rPr lang="cy" sz="2000">
                <a:latin typeface="Ubuntu"/>
                <a:ea typeface="+mn-lt"/>
                <a:cs typeface="+mn-lt"/>
              </a:rPr>
              <a:t> y </a:t>
            </a:r>
            <a:r>
              <a:rPr lang="cy" sz="2000" err="1">
                <a:latin typeface="Ubuntu"/>
                <a:ea typeface="+mn-lt"/>
                <a:cs typeface="+mn-lt"/>
              </a:rPr>
              <a:t>bowlen</a:t>
            </a:r>
            <a:r>
              <a:rPr lang="cy" sz="2000">
                <a:latin typeface="Ubuntu"/>
                <a:ea typeface="+mn-lt"/>
                <a:cs typeface="+mn-lt"/>
              </a:rPr>
              <a:t> o un </a:t>
            </a:r>
            <a:r>
              <a:rPr lang="cy" sz="2000" err="1">
                <a:latin typeface="Ubuntu"/>
                <a:ea typeface="+mn-lt"/>
                <a:cs typeface="+mn-lt"/>
              </a:rPr>
              <a:t>dysgwr</a:t>
            </a:r>
            <a:r>
              <a:rPr lang="cy" sz="2000">
                <a:latin typeface="Ubuntu"/>
                <a:ea typeface="+mn-lt"/>
                <a:cs typeface="+mn-lt"/>
              </a:rPr>
              <a:t> </a:t>
            </a:r>
            <a:r>
              <a:rPr lang="cy" sz="2000" err="1">
                <a:latin typeface="Ubuntu"/>
                <a:ea typeface="+mn-lt"/>
                <a:cs typeface="+mn-lt"/>
              </a:rPr>
              <a:t>i’r</a:t>
            </a:r>
            <a:r>
              <a:rPr lang="cy" sz="2000">
                <a:latin typeface="Ubuntu"/>
                <a:ea typeface="+mn-lt"/>
                <a:cs typeface="+mn-lt"/>
              </a:rPr>
              <a:t> </a:t>
            </a:r>
            <a:r>
              <a:rPr lang="cy" sz="2000" err="1">
                <a:latin typeface="Ubuntu"/>
                <a:ea typeface="+mn-lt"/>
                <a:cs typeface="+mn-lt"/>
              </a:rPr>
              <a:t>llall</a:t>
            </a:r>
            <a:r>
              <a:rPr lang="cy" sz="2000">
                <a:latin typeface="Ubuntu"/>
                <a:ea typeface="+mn-lt"/>
                <a:cs typeface="+mn-lt"/>
              </a:rPr>
              <a:t> er </a:t>
            </a:r>
            <a:r>
              <a:rPr lang="cy" sz="2000" err="1">
                <a:latin typeface="Ubuntu"/>
                <a:ea typeface="+mn-lt"/>
                <a:cs typeface="+mn-lt"/>
              </a:rPr>
              <a:t>mwyn</a:t>
            </a:r>
            <a:r>
              <a:rPr lang="cy" sz="2000">
                <a:latin typeface="Ubuntu"/>
                <a:ea typeface="+mn-lt"/>
                <a:cs typeface="+mn-lt"/>
              </a:rPr>
              <a:t> </a:t>
            </a:r>
            <a:r>
              <a:rPr lang="cy" sz="2000" err="1">
                <a:latin typeface="Ubuntu"/>
                <a:ea typeface="+mn-lt"/>
                <a:cs typeface="+mn-lt"/>
              </a:rPr>
              <a:t>i’r</a:t>
            </a:r>
            <a:r>
              <a:rPr lang="cy" sz="2000">
                <a:latin typeface="Ubuntu"/>
                <a:ea typeface="+mn-lt"/>
                <a:cs typeface="+mn-lt"/>
              </a:rPr>
              <a:t> </a:t>
            </a:r>
            <a:r>
              <a:rPr lang="cy" sz="2000" err="1">
                <a:latin typeface="Ubuntu"/>
                <a:ea typeface="+mn-lt"/>
                <a:cs typeface="+mn-lt"/>
              </a:rPr>
              <a:t>dysgwyr</a:t>
            </a:r>
            <a:r>
              <a:rPr lang="cy" sz="2000">
                <a:latin typeface="Ubuntu"/>
                <a:ea typeface="+mn-lt"/>
                <a:cs typeface="+mn-lt"/>
              </a:rPr>
              <a:t> </a:t>
            </a:r>
            <a:r>
              <a:rPr lang="cy" sz="2000" err="1">
                <a:latin typeface="Ubuntu"/>
                <a:ea typeface="+mn-lt"/>
                <a:cs typeface="+mn-lt"/>
              </a:rPr>
              <a:t>edrych</a:t>
            </a:r>
            <a:r>
              <a:rPr lang="cy" sz="2000">
                <a:latin typeface="Ubuntu"/>
                <a:ea typeface="+mn-lt"/>
                <a:cs typeface="+mn-lt"/>
              </a:rPr>
              <a:t> </a:t>
            </a:r>
            <a:r>
              <a:rPr lang="cy" sz="2000" err="1">
                <a:latin typeface="Ubuntu"/>
                <a:ea typeface="+mn-lt"/>
                <a:cs typeface="+mn-lt"/>
              </a:rPr>
              <a:t>ynddi</a:t>
            </a:r>
            <a:r>
              <a:rPr lang="cy" sz="2000">
                <a:latin typeface="Ubuntu"/>
                <a:ea typeface="+mn-lt"/>
                <a:cs typeface="+mn-lt"/>
              </a:rPr>
              <a:t> </a:t>
            </a:r>
            <a:r>
              <a:rPr lang="cy" sz="2000" err="1">
                <a:latin typeface="Ubuntu"/>
                <a:ea typeface="+mn-lt"/>
                <a:cs typeface="+mn-lt"/>
              </a:rPr>
              <a:t>a’i</a:t>
            </a:r>
            <a:r>
              <a:rPr lang="cy" sz="2000">
                <a:latin typeface="Ubuntu"/>
                <a:ea typeface="+mn-lt"/>
                <a:cs typeface="+mn-lt"/>
              </a:rPr>
              <a:t> </a:t>
            </a:r>
            <a:r>
              <a:rPr lang="cy" sz="2000" err="1">
                <a:latin typeface="Ubuntu"/>
                <a:ea typeface="+mn-lt"/>
                <a:cs typeface="+mn-lt"/>
              </a:rPr>
              <a:t>harogli</a:t>
            </a:r>
            <a:r>
              <a:rPr lang="cy" sz="2000">
                <a:latin typeface="Ubuntu"/>
                <a:ea typeface="+mn-lt"/>
                <a:cs typeface="+mn-lt"/>
              </a:rPr>
              <a:t>. Gofynnwch, “</a:t>
            </a:r>
            <a:r>
              <a:rPr lang="cy" sz="2000" err="1">
                <a:latin typeface="Ubuntu"/>
                <a:ea typeface="+mn-lt"/>
                <a:cs typeface="+mn-lt"/>
              </a:rPr>
              <a:t>Pwy</a:t>
            </a:r>
            <a:r>
              <a:rPr lang="cy" sz="2000">
                <a:latin typeface="Ubuntu"/>
                <a:ea typeface="+mn-lt"/>
                <a:cs typeface="+mn-lt"/>
              </a:rPr>
              <a:t> </a:t>
            </a:r>
            <a:r>
              <a:rPr lang="cy" sz="2000" err="1">
                <a:latin typeface="Ubuntu"/>
                <a:ea typeface="+mn-lt"/>
                <a:cs typeface="+mn-lt"/>
              </a:rPr>
              <a:t>fyddai’n</a:t>
            </a:r>
            <a:r>
              <a:rPr lang="cy" sz="2000">
                <a:latin typeface="Ubuntu"/>
                <a:ea typeface="+mn-lt"/>
                <a:cs typeface="+mn-lt"/>
              </a:rPr>
              <a:t> </a:t>
            </a:r>
            <a:r>
              <a:rPr lang="cy" sz="2000" err="1">
                <a:latin typeface="Ubuntu"/>
                <a:ea typeface="+mn-lt"/>
                <a:cs typeface="+mn-lt"/>
              </a:rPr>
              <a:t>rhoi</a:t>
            </a:r>
            <a:r>
              <a:rPr lang="cy" sz="2000">
                <a:latin typeface="Ubuntu"/>
                <a:ea typeface="+mn-lt"/>
                <a:cs typeface="+mn-lt"/>
              </a:rPr>
              <a:t> </a:t>
            </a:r>
            <a:r>
              <a:rPr lang="cy" sz="2000" err="1">
                <a:latin typeface="Ubuntu"/>
                <a:ea typeface="+mn-lt"/>
                <a:cs typeface="+mn-lt"/>
              </a:rPr>
              <a:t>cynnig</a:t>
            </a:r>
            <a:r>
              <a:rPr lang="cy" sz="2000">
                <a:latin typeface="Ubuntu"/>
                <a:ea typeface="+mn-lt"/>
                <a:cs typeface="+mn-lt"/>
              </a:rPr>
              <a:t> </a:t>
            </a:r>
            <a:r>
              <a:rPr lang="cy" sz="2000" err="1">
                <a:latin typeface="Ubuntu"/>
                <a:ea typeface="+mn-lt"/>
                <a:cs typeface="+mn-lt"/>
              </a:rPr>
              <a:t>ar</a:t>
            </a:r>
            <a:r>
              <a:rPr lang="cy" sz="2000">
                <a:latin typeface="Ubuntu"/>
                <a:ea typeface="+mn-lt"/>
                <a:cs typeface="+mn-lt"/>
              </a:rPr>
              <a:t> y </a:t>
            </a:r>
            <a:r>
              <a:rPr lang="cy" sz="2000" err="1">
                <a:latin typeface="Ubuntu"/>
                <a:ea typeface="+mn-lt"/>
                <a:cs typeface="+mn-lt"/>
              </a:rPr>
              <a:t>cawl</a:t>
            </a:r>
            <a:r>
              <a:rPr lang="cy" sz="2000">
                <a:latin typeface="Ubuntu"/>
                <a:ea typeface="+mn-lt"/>
                <a:cs typeface="+mn-lt"/>
              </a:rPr>
              <a:t> </a:t>
            </a:r>
            <a:r>
              <a:rPr lang="cy" sz="2000" err="1">
                <a:latin typeface="Ubuntu"/>
                <a:ea typeface="+mn-lt"/>
                <a:cs typeface="+mn-lt"/>
              </a:rPr>
              <a:t>hwn</a:t>
            </a:r>
            <a:r>
              <a:rPr lang="cy" sz="2000">
                <a:latin typeface="Ubuntu"/>
                <a:ea typeface="+mn-lt"/>
                <a:cs typeface="+mn-lt"/>
              </a:rPr>
              <a:t>?”</a:t>
            </a:r>
            <a:endParaRPr lang="en-US" sz="2000">
              <a:latin typeface="Ubuntu"/>
            </a:endParaRPr>
          </a:p>
          <a:p>
            <a:pPr rtl="0"/>
            <a:endParaRPr lang="en-US" sz="2000">
              <a:latin typeface="Ubuntu"/>
              <a:ea typeface="+mn-lt"/>
              <a:cs typeface="+mn-lt"/>
            </a:endParaRPr>
          </a:p>
          <a:p>
            <a:pPr rtl="0"/>
            <a:r>
              <a:rPr lang="cy" sz="2000" err="1">
                <a:latin typeface="Ubuntu"/>
                <a:ea typeface="+mn-lt"/>
                <a:cs typeface="+mn-lt"/>
              </a:rPr>
              <a:t>Cynhwysion</a:t>
            </a:r>
            <a:r>
              <a:rPr lang="cy" sz="2000">
                <a:latin typeface="Ubuntu"/>
                <a:ea typeface="+mn-lt"/>
                <a:cs typeface="+mn-lt"/>
              </a:rPr>
              <a:t> </a:t>
            </a:r>
            <a:r>
              <a:rPr lang="cy" sz="2000" err="1">
                <a:latin typeface="Ubuntu"/>
                <a:ea typeface="+mn-lt"/>
                <a:cs typeface="+mn-lt"/>
              </a:rPr>
              <a:t>sawrus</a:t>
            </a:r>
            <a:r>
              <a:rPr lang="cy" sz="2000">
                <a:latin typeface="Ubuntu"/>
                <a:ea typeface="+mn-lt"/>
                <a:cs typeface="+mn-lt"/>
              </a:rPr>
              <a:t> -</a:t>
            </a:r>
            <a:r>
              <a:rPr lang="cy" sz="2000">
                <a:latin typeface="Ubuntu"/>
                <a:ea typeface="+mn-lt"/>
                <a:cs typeface="Times New Roman"/>
              </a:rPr>
              <a:t> </a:t>
            </a:r>
            <a:r>
              <a:rPr lang="cy" sz="2000" err="1">
                <a:latin typeface="Ubuntu"/>
                <a:ea typeface="+mn-lt"/>
                <a:cs typeface="Times New Roman"/>
              </a:rPr>
              <a:t>nawr</a:t>
            </a:r>
            <a:r>
              <a:rPr lang="cy" sz="2000">
                <a:latin typeface="Ubuntu"/>
                <a:ea typeface="+mn-lt"/>
                <a:cs typeface="Times New Roman"/>
              </a:rPr>
              <a:t> </a:t>
            </a:r>
            <a:r>
              <a:rPr lang="cy" sz="2000" err="1">
                <a:latin typeface="Ubuntu"/>
                <a:ea typeface="+mn-lt"/>
                <a:cs typeface="Times New Roman"/>
              </a:rPr>
              <a:t>ychwanegwch</a:t>
            </a:r>
            <a:r>
              <a:rPr lang="cy" sz="2000">
                <a:latin typeface="Ubuntu"/>
                <a:ea typeface="+mn-lt"/>
                <a:cs typeface="Times New Roman"/>
              </a:rPr>
              <a:t> y </a:t>
            </a:r>
            <a:r>
              <a:rPr lang="cy" sz="2000" err="1">
                <a:latin typeface="Ubuntu"/>
                <a:ea typeface="+mn-lt"/>
                <a:cs typeface="Times New Roman"/>
              </a:rPr>
              <a:t>cynhwysion</a:t>
            </a:r>
            <a:r>
              <a:rPr lang="cy" sz="2000">
                <a:latin typeface="Ubuntu"/>
                <a:ea typeface="+mn-lt"/>
                <a:cs typeface="Times New Roman"/>
              </a:rPr>
              <a:t> </a:t>
            </a:r>
            <a:r>
              <a:rPr lang="cy" sz="2000" err="1">
                <a:latin typeface="Ubuntu"/>
                <a:ea typeface="+mn-lt"/>
                <a:cs typeface="Times New Roman"/>
              </a:rPr>
              <a:t>niweidiol</a:t>
            </a:r>
            <a:r>
              <a:rPr lang="cy" sz="2000">
                <a:latin typeface="Ubuntu"/>
                <a:ea typeface="+mn-lt"/>
                <a:cs typeface="Times New Roman"/>
              </a:rPr>
              <a:t> y </a:t>
            </a:r>
            <a:r>
              <a:rPr lang="cy" sz="2000" err="1">
                <a:latin typeface="Ubuntu"/>
                <a:ea typeface="+mn-lt"/>
                <a:cs typeface="Times New Roman"/>
              </a:rPr>
              <a:t>gellir</a:t>
            </a:r>
            <a:r>
              <a:rPr lang="cy" sz="2000">
                <a:latin typeface="Ubuntu"/>
                <a:ea typeface="+mn-lt"/>
                <a:cs typeface="Times New Roman"/>
              </a:rPr>
              <a:t> </a:t>
            </a:r>
            <a:r>
              <a:rPr lang="cy" sz="2000" err="1">
                <a:latin typeface="Ubuntu"/>
                <a:ea typeface="+mn-lt"/>
                <a:cs typeface="Times New Roman"/>
              </a:rPr>
              <a:t>eu</a:t>
            </a:r>
            <a:r>
              <a:rPr lang="cy" sz="2000">
                <a:latin typeface="Ubuntu"/>
                <a:ea typeface="+mn-lt"/>
                <a:cs typeface="Times New Roman"/>
              </a:rPr>
              <a:t> </a:t>
            </a:r>
            <a:r>
              <a:rPr lang="cy" sz="2000" err="1">
                <a:latin typeface="Ubuntu"/>
                <a:ea typeface="+mn-lt"/>
                <a:cs typeface="Times New Roman"/>
              </a:rPr>
              <a:t>galw'n</a:t>
            </a:r>
            <a:r>
              <a:rPr lang="cy" sz="2000">
                <a:latin typeface="Ubuntu"/>
                <a:ea typeface="+mn-lt"/>
                <a:cs typeface="Times New Roman"/>
              </a:rPr>
              <a:t> </a:t>
            </a:r>
            <a:r>
              <a:rPr lang="cy" sz="2000" err="1">
                <a:latin typeface="Ubuntu"/>
                <a:ea typeface="+mn-lt"/>
                <a:cs typeface="Times New Roman"/>
              </a:rPr>
              <a:t>gynhwysion</a:t>
            </a:r>
            <a:r>
              <a:rPr lang="cy" sz="2000">
                <a:latin typeface="Ubuntu"/>
                <a:ea typeface="+mn-lt"/>
                <a:cs typeface="Times New Roman"/>
              </a:rPr>
              <a:t> </a:t>
            </a:r>
            <a:r>
              <a:rPr lang="cy" sz="2000" err="1">
                <a:latin typeface="Ubuntu"/>
                <a:ea typeface="+mn-lt"/>
                <a:cs typeface="Times New Roman"/>
              </a:rPr>
              <a:t>sawrus</a:t>
            </a:r>
            <a:r>
              <a:rPr lang="cy" sz="2000">
                <a:latin typeface="Ubuntu"/>
                <a:ea typeface="+mn-lt"/>
                <a:cs typeface="Times New Roman"/>
              </a:rPr>
              <a:t>. </a:t>
            </a:r>
            <a:r>
              <a:rPr lang="cy" sz="2000" err="1">
                <a:latin typeface="Ubuntu"/>
                <a:ea typeface="+mn-lt"/>
                <a:cs typeface="Times New Roman"/>
              </a:rPr>
              <a:t>Rhowch</a:t>
            </a:r>
            <a:r>
              <a:rPr lang="cy" sz="2000">
                <a:latin typeface="Ubuntu"/>
                <a:ea typeface="+mn-lt"/>
                <a:cs typeface="+mn-lt"/>
              </a:rPr>
              <a:t> </a:t>
            </a:r>
            <a:r>
              <a:rPr lang="cy" sz="2000" err="1">
                <a:latin typeface="Ubuntu"/>
                <a:ea typeface="+mn-lt"/>
                <a:cs typeface="+mn-lt"/>
              </a:rPr>
              <a:t>gliwiau</a:t>
            </a:r>
            <a:r>
              <a:rPr lang="cy" sz="2000">
                <a:latin typeface="Ubuntu"/>
                <a:ea typeface="+mn-lt"/>
                <a:cs typeface="+mn-lt"/>
              </a:rPr>
              <a:t> </a:t>
            </a:r>
            <a:r>
              <a:rPr lang="cy" sz="2000" err="1">
                <a:latin typeface="Ubuntu"/>
                <a:ea typeface="+mn-lt"/>
                <a:cs typeface="+mn-lt"/>
              </a:rPr>
              <a:t>eto</a:t>
            </a:r>
            <a:r>
              <a:rPr lang="cy" sz="2000">
                <a:latin typeface="Ubuntu"/>
                <a:ea typeface="+mn-lt"/>
                <a:cs typeface="+mn-lt"/>
              </a:rPr>
              <a:t>. </a:t>
            </a:r>
            <a:r>
              <a:rPr lang="cy" sz="2000" err="1">
                <a:latin typeface="Ubuntu"/>
                <a:ea typeface="+mn-lt"/>
                <a:cs typeface="+mn-lt"/>
              </a:rPr>
              <a:t>Ychwanegwch</a:t>
            </a:r>
            <a:r>
              <a:rPr lang="cy" sz="2000">
                <a:latin typeface="Ubuntu"/>
                <a:ea typeface="+mn-lt"/>
                <a:cs typeface="+mn-lt"/>
              </a:rPr>
              <a:t> </a:t>
            </a:r>
            <a:r>
              <a:rPr lang="cy" sz="2000" err="1">
                <a:latin typeface="Ubuntu"/>
                <a:ea typeface="+mn-lt"/>
                <a:cs typeface="+mn-lt"/>
              </a:rPr>
              <a:t>bopeth</a:t>
            </a:r>
            <a:r>
              <a:rPr lang="cy" sz="2000">
                <a:latin typeface="Ubuntu"/>
                <a:ea typeface="+mn-lt"/>
                <a:cs typeface="+mn-lt"/>
              </a:rPr>
              <a:t>, </a:t>
            </a:r>
            <a:r>
              <a:rPr lang="cy" sz="2000" err="1">
                <a:latin typeface="Ubuntu"/>
                <a:ea typeface="+mn-lt"/>
                <a:cs typeface="+mn-lt"/>
              </a:rPr>
              <a:t>ei</a:t>
            </a:r>
            <a:r>
              <a:rPr lang="cy" sz="2000">
                <a:latin typeface="Ubuntu"/>
                <a:ea typeface="+mn-lt"/>
                <a:cs typeface="+mn-lt"/>
              </a:rPr>
              <a:t> </a:t>
            </a:r>
            <a:r>
              <a:rPr lang="cy" sz="2000" err="1">
                <a:latin typeface="Ubuntu"/>
                <a:ea typeface="+mn-lt"/>
                <a:cs typeface="+mn-lt"/>
              </a:rPr>
              <a:t>droi</a:t>
            </a:r>
            <a:r>
              <a:rPr lang="cy" sz="2000">
                <a:latin typeface="Ubuntu"/>
                <a:ea typeface="+mn-lt"/>
                <a:cs typeface="+mn-lt"/>
              </a:rPr>
              <a:t> a </a:t>
            </a:r>
            <a:r>
              <a:rPr lang="cy" sz="2000" err="1">
                <a:latin typeface="Ubuntu"/>
                <a:ea typeface="+mn-lt"/>
                <a:cs typeface="+mn-lt"/>
              </a:rPr>
              <a:t>phasiwch</a:t>
            </a:r>
            <a:r>
              <a:rPr lang="cy" sz="2000">
                <a:latin typeface="Ubuntu"/>
                <a:ea typeface="+mn-lt"/>
                <a:cs typeface="+mn-lt"/>
              </a:rPr>
              <a:t> y </a:t>
            </a:r>
            <a:r>
              <a:rPr lang="cy" sz="2000" err="1">
                <a:latin typeface="Ubuntu"/>
                <a:ea typeface="+mn-lt"/>
                <a:cs typeface="+mn-lt"/>
              </a:rPr>
              <a:t>bowlen</a:t>
            </a:r>
            <a:r>
              <a:rPr lang="cy" sz="2000">
                <a:latin typeface="Ubuntu"/>
                <a:ea typeface="+mn-lt"/>
                <a:cs typeface="+mn-lt"/>
              </a:rPr>
              <a:t> o un </a:t>
            </a:r>
            <a:r>
              <a:rPr lang="cy" sz="2000" err="1">
                <a:latin typeface="Ubuntu"/>
                <a:ea typeface="+mn-lt"/>
                <a:cs typeface="+mn-lt"/>
              </a:rPr>
              <a:t>dysgwr</a:t>
            </a:r>
            <a:r>
              <a:rPr lang="cy" sz="2000">
                <a:latin typeface="Ubuntu"/>
                <a:ea typeface="+mn-lt"/>
                <a:cs typeface="+mn-lt"/>
              </a:rPr>
              <a:t> </a:t>
            </a:r>
            <a:r>
              <a:rPr lang="cy" sz="2000" err="1">
                <a:latin typeface="Ubuntu"/>
                <a:ea typeface="+mn-lt"/>
                <a:cs typeface="+mn-lt"/>
              </a:rPr>
              <a:t>i’r</a:t>
            </a:r>
            <a:r>
              <a:rPr lang="cy" sz="2000">
                <a:latin typeface="Ubuntu"/>
                <a:ea typeface="+mn-lt"/>
                <a:cs typeface="+mn-lt"/>
              </a:rPr>
              <a:t> </a:t>
            </a:r>
            <a:r>
              <a:rPr lang="cy" sz="2000" err="1">
                <a:latin typeface="Ubuntu"/>
                <a:ea typeface="+mn-lt"/>
                <a:cs typeface="+mn-lt"/>
              </a:rPr>
              <a:t>llall</a:t>
            </a:r>
            <a:r>
              <a:rPr lang="cy" sz="2000">
                <a:latin typeface="Ubuntu"/>
                <a:ea typeface="+mn-lt"/>
                <a:cs typeface="+mn-lt"/>
              </a:rPr>
              <a:t> </a:t>
            </a:r>
            <a:r>
              <a:rPr lang="cy" sz="2000" err="1">
                <a:latin typeface="Ubuntu"/>
                <a:ea typeface="+mn-lt"/>
                <a:cs typeface="+mn-lt"/>
              </a:rPr>
              <a:t>unwaith</a:t>
            </a:r>
            <a:r>
              <a:rPr lang="cy" sz="2000">
                <a:latin typeface="Ubuntu"/>
                <a:ea typeface="+mn-lt"/>
                <a:cs typeface="+mn-lt"/>
              </a:rPr>
              <a:t> </a:t>
            </a:r>
            <a:r>
              <a:rPr lang="cy" sz="2000" err="1">
                <a:latin typeface="Ubuntu"/>
                <a:ea typeface="+mn-lt"/>
                <a:cs typeface="+mn-lt"/>
              </a:rPr>
              <a:t>eto</a:t>
            </a:r>
            <a:r>
              <a:rPr lang="cy" sz="2000">
                <a:latin typeface="Ubuntu"/>
                <a:ea typeface="+mn-lt"/>
                <a:cs typeface="+mn-lt"/>
              </a:rPr>
              <a:t>. Gofynnwch, “</a:t>
            </a:r>
            <a:r>
              <a:rPr lang="cy" sz="2000" err="1">
                <a:latin typeface="Ubuntu"/>
                <a:ea typeface="+mn-lt"/>
                <a:cs typeface="+mn-lt"/>
              </a:rPr>
              <a:t>Pwy</a:t>
            </a:r>
            <a:r>
              <a:rPr lang="cy" sz="2000">
                <a:latin typeface="Ubuntu"/>
                <a:ea typeface="+mn-lt"/>
                <a:cs typeface="+mn-lt"/>
              </a:rPr>
              <a:t> </a:t>
            </a:r>
            <a:r>
              <a:rPr lang="cy" sz="2000" err="1">
                <a:latin typeface="Ubuntu"/>
                <a:ea typeface="+mn-lt"/>
                <a:cs typeface="+mn-lt"/>
              </a:rPr>
              <a:t>fyddai’n</a:t>
            </a:r>
            <a:r>
              <a:rPr lang="cy" sz="2000">
                <a:latin typeface="Ubuntu"/>
                <a:ea typeface="+mn-lt"/>
                <a:cs typeface="+mn-lt"/>
              </a:rPr>
              <a:t> </a:t>
            </a:r>
            <a:r>
              <a:rPr lang="cy" sz="2000" err="1">
                <a:latin typeface="Ubuntu"/>
                <a:ea typeface="+mn-lt"/>
                <a:cs typeface="+mn-lt"/>
              </a:rPr>
              <a:t>rhoi</a:t>
            </a:r>
            <a:r>
              <a:rPr lang="cy" sz="2000">
                <a:latin typeface="Ubuntu"/>
                <a:ea typeface="+mn-lt"/>
                <a:cs typeface="+mn-lt"/>
              </a:rPr>
              <a:t> </a:t>
            </a:r>
            <a:r>
              <a:rPr lang="cy" sz="2000" err="1">
                <a:latin typeface="Ubuntu"/>
                <a:ea typeface="+mn-lt"/>
                <a:cs typeface="+mn-lt"/>
              </a:rPr>
              <a:t>cynnig</a:t>
            </a:r>
            <a:r>
              <a:rPr lang="cy" sz="2000">
                <a:latin typeface="Ubuntu"/>
                <a:ea typeface="+mn-lt"/>
                <a:cs typeface="+mn-lt"/>
              </a:rPr>
              <a:t> </a:t>
            </a:r>
            <a:r>
              <a:rPr lang="cy" sz="2000" err="1">
                <a:latin typeface="Ubuntu"/>
                <a:ea typeface="+mn-lt"/>
                <a:cs typeface="+mn-lt"/>
              </a:rPr>
              <a:t>ar</a:t>
            </a:r>
            <a:r>
              <a:rPr lang="cy" sz="2000">
                <a:latin typeface="Ubuntu"/>
                <a:ea typeface="+mn-lt"/>
                <a:cs typeface="+mn-lt"/>
              </a:rPr>
              <a:t> y </a:t>
            </a:r>
            <a:r>
              <a:rPr lang="cy" sz="2000" err="1">
                <a:latin typeface="Ubuntu"/>
                <a:ea typeface="+mn-lt"/>
                <a:cs typeface="+mn-lt"/>
              </a:rPr>
              <a:t>cawl</a:t>
            </a:r>
            <a:r>
              <a:rPr lang="cy" sz="2000">
                <a:latin typeface="Ubuntu"/>
                <a:ea typeface="+mn-lt"/>
                <a:cs typeface="+mn-lt"/>
              </a:rPr>
              <a:t> </a:t>
            </a:r>
            <a:r>
              <a:rPr lang="cy" sz="2000" err="1">
                <a:latin typeface="Ubuntu"/>
                <a:ea typeface="+mn-lt"/>
                <a:cs typeface="+mn-lt"/>
              </a:rPr>
              <a:t>hwn</a:t>
            </a:r>
            <a:r>
              <a:rPr lang="cy" sz="2000">
                <a:latin typeface="Ubuntu"/>
                <a:ea typeface="+mn-lt"/>
                <a:cs typeface="+mn-lt"/>
              </a:rPr>
              <a:t> </a:t>
            </a:r>
            <a:r>
              <a:rPr lang="cy" sz="2000" err="1">
                <a:latin typeface="Ubuntu"/>
                <a:ea typeface="+mn-lt"/>
                <a:cs typeface="+mn-lt"/>
              </a:rPr>
              <a:t>nawr</a:t>
            </a:r>
            <a:r>
              <a:rPr lang="cy" sz="2000">
                <a:latin typeface="Ubuntu"/>
                <a:ea typeface="+mn-lt"/>
                <a:cs typeface="+mn-lt"/>
              </a:rPr>
              <a:t>?”</a:t>
            </a:r>
            <a:endParaRPr lang="en-US"/>
          </a:p>
          <a:p>
            <a:pPr rtl="0"/>
            <a:endParaRPr lang="en-US" sz="2000">
              <a:latin typeface="Ubuntu"/>
              <a:ea typeface="+mn-lt"/>
              <a:cs typeface="+mn-lt"/>
            </a:endParaRPr>
          </a:p>
          <a:p>
            <a:pPr rtl="0"/>
            <a:r>
              <a:rPr lang="cy" sz="2000">
                <a:latin typeface="Ubuntu"/>
                <a:ea typeface="+mn-lt"/>
                <a:cs typeface="+mn-lt"/>
              </a:rPr>
              <a:t>Yn </a:t>
            </a:r>
            <a:r>
              <a:rPr lang="cy" sz="2000" err="1">
                <a:latin typeface="Ubuntu"/>
                <a:ea typeface="+mn-lt"/>
                <a:cs typeface="+mn-lt"/>
              </a:rPr>
              <a:t>olaf</a:t>
            </a:r>
            <a:r>
              <a:rPr lang="cy" sz="2000">
                <a:latin typeface="Ubuntu"/>
                <a:ea typeface="+mn-lt"/>
                <a:cs typeface="+mn-lt"/>
              </a:rPr>
              <a:t>, </a:t>
            </a:r>
            <a:r>
              <a:rPr lang="cy" sz="2000" err="1">
                <a:latin typeface="Ubuntu"/>
                <a:ea typeface="+mn-lt"/>
                <a:cs typeface="+mn-lt"/>
              </a:rPr>
              <a:t>esboniwch</a:t>
            </a:r>
            <a:r>
              <a:rPr lang="cy" sz="2000">
                <a:latin typeface="Ubuntu"/>
                <a:ea typeface="+mn-lt"/>
                <a:cs typeface="+mn-lt"/>
              </a:rPr>
              <a:t> </a:t>
            </a:r>
            <a:r>
              <a:rPr lang="cy" sz="2000" err="1">
                <a:latin typeface="Ubuntu"/>
                <a:ea typeface="+mn-lt"/>
                <a:cs typeface="+mn-lt"/>
              </a:rPr>
              <a:t>na</a:t>
            </a:r>
            <a:r>
              <a:rPr lang="cy" sz="2000">
                <a:latin typeface="Ubuntu"/>
                <a:ea typeface="+mn-lt"/>
                <a:cs typeface="+mn-lt"/>
              </a:rPr>
              <a:t> </a:t>
            </a:r>
            <a:r>
              <a:rPr lang="cy" sz="2000" err="1">
                <a:latin typeface="Ubuntu"/>
                <a:ea typeface="+mn-lt"/>
                <a:cs typeface="+mn-lt"/>
              </a:rPr>
              <a:t>fyddech</a:t>
            </a:r>
            <a:r>
              <a:rPr lang="cy" sz="2000">
                <a:latin typeface="Ubuntu"/>
                <a:ea typeface="+mn-lt"/>
                <a:cs typeface="+mn-lt"/>
              </a:rPr>
              <a:t> chi </a:t>
            </a:r>
            <a:r>
              <a:rPr lang="cy" sz="2000" err="1">
                <a:latin typeface="Ubuntu"/>
                <a:ea typeface="+mn-lt"/>
                <a:cs typeface="+mn-lt"/>
              </a:rPr>
              <a:t>byth</a:t>
            </a:r>
            <a:r>
              <a:rPr lang="cy" sz="2000">
                <a:latin typeface="Ubuntu"/>
                <a:ea typeface="+mn-lt"/>
                <a:cs typeface="+mn-lt"/>
              </a:rPr>
              <a:t> </a:t>
            </a:r>
            <a:r>
              <a:rPr lang="cy" sz="2000" err="1">
                <a:latin typeface="Ubuntu"/>
                <a:ea typeface="+mn-lt"/>
                <a:cs typeface="+mn-lt"/>
              </a:rPr>
              <a:t>yn</a:t>
            </a:r>
            <a:r>
              <a:rPr lang="cy" sz="2000">
                <a:latin typeface="Ubuntu"/>
                <a:ea typeface="+mn-lt"/>
                <a:cs typeface="+mn-lt"/>
              </a:rPr>
              <a:t> </a:t>
            </a:r>
            <a:r>
              <a:rPr lang="cy" sz="2000" err="1">
                <a:latin typeface="Ubuntu"/>
                <a:ea typeface="+mn-lt"/>
                <a:cs typeface="+mn-lt"/>
              </a:rPr>
              <a:t>gadael</a:t>
            </a:r>
            <a:r>
              <a:rPr lang="cy" sz="2000">
                <a:latin typeface="Ubuntu"/>
                <a:ea typeface="+mn-lt"/>
                <a:cs typeface="+mn-lt"/>
              </a:rPr>
              <a:t> </a:t>
            </a:r>
            <a:r>
              <a:rPr lang="cy" sz="2000" err="1">
                <a:latin typeface="Ubuntu"/>
                <a:ea typeface="+mn-lt"/>
                <a:cs typeface="+mn-lt"/>
              </a:rPr>
              <a:t>iddynt</a:t>
            </a:r>
            <a:r>
              <a:rPr lang="cy" sz="2000">
                <a:latin typeface="Ubuntu"/>
                <a:ea typeface="+mn-lt"/>
                <a:cs typeface="+mn-lt"/>
              </a:rPr>
              <a:t> </a:t>
            </a:r>
            <a:r>
              <a:rPr lang="cy" sz="2000" err="1">
                <a:latin typeface="Ubuntu"/>
                <a:ea typeface="+mn-lt"/>
                <a:cs typeface="+mn-lt"/>
              </a:rPr>
              <a:t>fwyta</a:t>
            </a:r>
            <a:r>
              <a:rPr lang="cy" sz="2000">
                <a:latin typeface="Ubuntu"/>
                <a:ea typeface="+mn-lt"/>
                <a:cs typeface="+mn-lt"/>
              </a:rPr>
              <a:t> </a:t>
            </a:r>
            <a:r>
              <a:rPr lang="cy" sz="2000" err="1">
                <a:latin typeface="Ubuntu"/>
                <a:ea typeface="+mn-lt"/>
                <a:cs typeface="+mn-lt"/>
              </a:rPr>
              <a:t>rhywbeth</a:t>
            </a:r>
            <a:r>
              <a:rPr lang="cy" sz="2000">
                <a:latin typeface="Ubuntu"/>
                <a:ea typeface="+mn-lt"/>
                <a:cs typeface="+mn-lt"/>
              </a:rPr>
              <a:t> </a:t>
            </a:r>
            <a:r>
              <a:rPr lang="cy" sz="2000" err="1">
                <a:latin typeface="Ubuntu"/>
                <a:ea typeface="+mn-lt"/>
                <a:cs typeface="+mn-lt"/>
              </a:rPr>
              <a:t>gwenwynig</a:t>
            </a:r>
            <a:r>
              <a:rPr lang="cy" sz="2000">
                <a:latin typeface="Ubuntu"/>
                <a:ea typeface="+mn-lt"/>
                <a:cs typeface="+mn-lt"/>
              </a:rPr>
              <a:t>, </a:t>
            </a:r>
            <a:r>
              <a:rPr lang="cy" sz="2000" err="1">
                <a:latin typeface="Ubuntu"/>
                <a:ea typeface="+mn-lt"/>
                <a:cs typeface="+mn-lt"/>
              </a:rPr>
              <a:t>a’u</a:t>
            </a:r>
            <a:r>
              <a:rPr lang="cy" sz="2000">
                <a:latin typeface="Ubuntu"/>
                <a:ea typeface="+mn-lt"/>
                <a:cs typeface="+mn-lt"/>
              </a:rPr>
              <a:t> </a:t>
            </a:r>
            <a:r>
              <a:rPr lang="cy" sz="2000" err="1">
                <a:latin typeface="Ubuntu"/>
                <a:ea typeface="+mn-lt"/>
                <a:cs typeface="+mn-lt"/>
              </a:rPr>
              <a:t>harwain</a:t>
            </a:r>
            <a:r>
              <a:rPr lang="cy" sz="2000">
                <a:latin typeface="Ubuntu"/>
                <a:ea typeface="+mn-lt"/>
                <a:cs typeface="+mn-lt"/>
              </a:rPr>
              <a:t> </a:t>
            </a:r>
            <a:r>
              <a:rPr lang="cy" sz="2000" err="1">
                <a:latin typeface="Ubuntu"/>
                <a:ea typeface="+mn-lt"/>
                <a:cs typeface="+mn-lt"/>
              </a:rPr>
              <a:t>i</a:t>
            </a:r>
            <a:r>
              <a:rPr lang="cy" sz="2000">
                <a:latin typeface="Ubuntu"/>
                <a:ea typeface="+mn-lt"/>
                <a:cs typeface="+mn-lt"/>
              </a:rPr>
              <a:t> </a:t>
            </a:r>
            <a:r>
              <a:rPr lang="cy" sz="2000" err="1">
                <a:latin typeface="Ubuntu"/>
                <a:ea typeface="+mn-lt"/>
                <a:cs typeface="+mn-lt"/>
              </a:rPr>
              <a:t>sylweddoli</a:t>
            </a:r>
            <a:r>
              <a:rPr lang="cy" sz="2000">
                <a:latin typeface="Ubuntu"/>
                <a:ea typeface="+mn-lt"/>
                <a:cs typeface="+mn-lt"/>
              </a:rPr>
              <a:t> </a:t>
            </a:r>
            <a:r>
              <a:rPr lang="cy" sz="2000" err="1">
                <a:latin typeface="Ubuntu"/>
                <a:ea typeface="+mn-lt"/>
                <a:cs typeface="+mn-lt"/>
              </a:rPr>
              <a:t>mai</a:t>
            </a:r>
            <a:r>
              <a:rPr lang="cy" sz="2000">
                <a:latin typeface="Ubuntu"/>
                <a:ea typeface="+mn-lt"/>
                <a:cs typeface="+mn-lt"/>
              </a:rPr>
              <a:t> </a:t>
            </a:r>
            <a:r>
              <a:rPr lang="cy" sz="2000" err="1">
                <a:latin typeface="Ubuntu"/>
                <a:ea typeface="+mn-lt"/>
                <a:cs typeface="+mn-lt"/>
              </a:rPr>
              <a:t>dyma</a:t>
            </a:r>
            <a:r>
              <a:rPr lang="cy" sz="2000">
                <a:latin typeface="Ubuntu"/>
                <a:ea typeface="+mn-lt"/>
                <a:cs typeface="+mn-lt"/>
              </a:rPr>
              <a:t> rai </a:t>
            </a:r>
            <a:r>
              <a:rPr lang="cy" sz="2000" err="1">
                <a:latin typeface="Ubuntu"/>
                <a:ea typeface="+mn-lt"/>
                <a:cs typeface="+mn-lt"/>
              </a:rPr>
              <a:t>o'r</a:t>
            </a:r>
            <a:r>
              <a:rPr lang="cy" sz="2000">
                <a:latin typeface="Ubuntu"/>
                <a:ea typeface="+mn-lt"/>
                <a:cs typeface="+mn-lt"/>
              </a:rPr>
              <a:t> </a:t>
            </a:r>
            <a:r>
              <a:rPr lang="cy" sz="2000" err="1">
                <a:latin typeface="Ubuntu"/>
                <a:ea typeface="+mn-lt"/>
                <a:cs typeface="+mn-lt"/>
              </a:rPr>
              <a:t>cynhwysion</a:t>
            </a:r>
            <a:r>
              <a:rPr lang="cy" sz="2000">
                <a:latin typeface="Ubuntu"/>
                <a:ea typeface="+mn-lt"/>
                <a:cs typeface="+mn-lt"/>
              </a:rPr>
              <a:t> a </a:t>
            </a:r>
            <a:r>
              <a:rPr lang="cy" sz="2000" err="1">
                <a:latin typeface="Ubuntu"/>
                <a:ea typeface="+mn-lt"/>
                <a:cs typeface="+mn-lt"/>
              </a:rPr>
              <a:t>geir</a:t>
            </a:r>
            <a:r>
              <a:rPr lang="cy" sz="2000">
                <a:latin typeface="Ubuntu"/>
                <a:ea typeface="+mn-lt"/>
                <a:cs typeface="+mn-lt"/>
              </a:rPr>
              <a:t> </a:t>
            </a:r>
            <a:r>
              <a:rPr lang="cy" sz="2000" err="1">
                <a:latin typeface="Ubuntu"/>
                <a:ea typeface="+mn-lt"/>
                <a:cs typeface="+mn-lt"/>
              </a:rPr>
              <a:t>mewn</a:t>
            </a:r>
            <a:r>
              <a:rPr lang="cy" sz="2000">
                <a:latin typeface="Ubuntu"/>
                <a:ea typeface="+mn-lt"/>
                <a:cs typeface="+mn-lt"/>
              </a:rPr>
              <a:t> </a:t>
            </a:r>
            <a:r>
              <a:rPr lang="cy" sz="2000" err="1">
                <a:latin typeface="Ubuntu"/>
                <a:ea typeface="+mn-lt"/>
                <a:cs typeface="+mn-lt"/>
              </a:rPr>
              <a:t>sigaréts</a:t>
            </a:r>
            <a:r>
              <a:rPr lang="cy" sz="2000">
                <a:latin typeface="Ubuntu"/>
                <a:ea typeface="+mn-lt"/>
                <a:cs typeface="+mn-lt"/>
              </a:rPr>
              <a:t>.</a:t>
            </a:r>
            <a:endParaRPr lang="en-US" sz="2000">
              <a:latin typeface="Ubuntu"/>
            </a:endParaRPr>
          </a:p>
          <a:p>
            <a:pPr rtl="0"/>
            <a:endParaRPr lang="en-US" sz="2000">
              <a:latin typeface="Ubuntu"/>
            </a:endParaRPr>
          </a:p>
          <a:p>
            <a:pPr rtl="0"/>
            <a:endParaRPr lang="en-US" sz="2000">
              <a:latin typeface="Ubuntu"/>
            </a:endParaRPr>
          </a:p>
          <a:p>
            <a:pPr rtl="0"/>
            <a:endParaRPr lang="en-US"/>
          </a:p>
          <a:p>
            <a:pPr algn="ctr" rtl="0"/>
            <a:endParaRPr lang="en-US"/>
          </a:p>
        </p:txBody>
      </p:sp>
      <p:sp>
        <p:nvSpPr>
          <p:cNvPr id="3" name="TextBox 1">
            <a:extLst>
              <a:ext uri="{FF2B5EF4-FFF2-40B4-BE49-F238E27FC236}">
                <a16:creationId xmlns:a16="http://schemas.microsoft.com/office/drawing/2014/main" id="{E4F9B44A-851D-D990-ECF0-4AC97EF18A83}"/>
              </a:ext>
            </a:extLst>
          </p:cNvPr>
          <p:cNvSpPr txBox="1"/>
          <p:nvPr/>
        </p:nvSpPr>
        <p:spPr>
          <a:xfrm>
            <a:off x="130665" y="6310147"/>
            <a:ext cx="2042389"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rtl="0">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accent1">
                    <a:lumMod val="76000"/>
                  </a:schemeClr>
                </a:solidFill>
                <a:latin typeface="Ubuntu"/>
                <a:ea typeface="Calibri"/>
                <a:cs typeface="Calibri"/>
              </a:rPr>
              <a:t>Iechyd </a:t>
            </a:r>
            <a:r>
              <a:rPr lang="en-US" sz="1200" b="1" err="1">
                <a:solidFill>
                  <a:schemeClr val="accent1">
                    <a:lumMod val="76000"/>
                  </a:schemeClr>
                </a:solidFill>
                <a:latin typeface="Ubuntu"/>
                <a:ea typeface="Calibri"/>
                <a:cs typeface="Calibri"/>
              </a:rPr>
              <a:t>Cyhoeddus</a:t>
            </a:r>
            <a:r>
              <a:rPr lang="en-US" sz="1200" b="1">
                <a:solidFill>
                  <a:schemeClr val="accent1">
                    <a:lumMod val="76000"/>
                  </a:schemeClr>
                </a:solidFill>
                <a:latin typeface="Ubuntu"/>
                <a:ea typeface="Calibri"/>
                <a:cs typeface="Calibri"/>
              </a:rPr>
              <a:t> Cymru</a:t>
            </a:r>
            <a:endParaRPr lang="en-US" sz="1200" b="1">
              <a:solidFill>
                <a:schemeClr val="accent1">
                  <a:lumMod val="76000"/>
                </a:schemeClr>
              </a:solidFill>
              <a:latin typeface="Ubuntu"/>
            </a:endParaRPr>
          </a:p>
        </p:txBody>
      </p:sp>
    </p:spTree>
    <p:extLst>
      <p:ext uri="{BB962C8B-B14F-4D97-AF65-F5344CB8AC3E}">
        <p14:creationId xmlns:p14="http://schemas.microsoft.com/office/powerpoint/2010/main" val="3296861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5E1F2-23F1-DD5C-BC05-23281C7ADDB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EF2193-5589-9FFC-C518-BDB087DE658E}"/>
              </a:ext>
            </a:extLst>
          </p:cNvPr>
          <p:cNvSpPr txBox="1"/>
          <p:nvPr/>
        </p:nvSpPr>
        <p:spPr>
          <a:xfrm>
            <a:off x="1159460" y="1187298"/>
            <a:ext cx="2474831" cy="584775"/>
          </a:xfrm>
          <a:prstGeom prst="rect">
            <a:avLst/>
          </a:prstGeom>
          <a:solidFill>
            <a:schemeClr val="accent2">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b="1">
                <a:latin typeface="Ubuntu"/>
              </a:rPr>
              <a:t>Blas</a:t>
            </a:r>
            <a:r>
              <a:rPr lang="cy" sz="2800">
                <a:latin typeface="Ubuntu"/>
              </a:rPr>
              <a:t> </a:t>
            </a:r>
          </a:p>
        </p:txBody>
      </p:sp>
      <p:sp>
        <p:nvSpPr>
          <p:cNvPr id="3" name="TextBox 2">
            <a:extLst>
              <a:ext uri="{FF2B5EF4-FFF2-40B4-BE49-F238E27FC236}">
                <a16:creationId xmlns:a16="http://schemas.microsoft.com/office/drawing/2014/main" id="{8A277A8C-1059-95E4-4DC3-D5C012A4F192}"/>
              </a:ext>
            </a:extLst>
          </p:cNvPr>
          <p:cNvSpPr txBox="1"/>
          <p:nvPr/>
        </p:nvSpPr>
        <p:spPr>
          <a:xfrm>
            <a:off x="8263988" y="1187296"/>
            <a:ext cx="2105037" cy="584775"/>
          </a:xfrm>
          <a:prstGeom prst="rect">
            <a:avLst/>
          </a:prstGeom>
          <a:solidFill>
            <a:schemeClr val="accent6">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b="1">
                <a:latin typeface="Ubuntu"/>
              </a:rPr>
              <a:t>Cemegol </a:t>
            </a:r>
          </a:p>
        </p:txBody>
      </p:sp>
      <p:sp>
        <p:nvSpPr>
          <p:cNvPr id="4" name="TextBox 3">
            <a:extLst>
              <a:ext uri="{FF2B5EF4-FFF2-40B4-BE49-F238E27FC236}">
                <a16:creationId xmlns:a16="http://schemas.microsoft.com/office/drawing/2014/main" id="{DFD81F2D-89F0-8881-D01D-0651FFB3533D}"/>
              </a:ext>
            </a:extLst>
          </p:cNvPr>
          <p:cNvSpPr txBox="1"/>
          <p:nvPr/>
        </p:nvSpPr>
        <p:spPr>
          <a:xfrm>
            <a:off x="2201605" y="6050649"/>
            <a:ext cx="210503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Coco</a:t>
            </a:r>
            <a:r>
              <a:rPr lang="cy" sz="2800" b="1">
                <a:latin typeface="Ubuntu"/>
              </a:rPr>
              <a:t> </a:t>
            </a:r>
            <a:endParaRPr lang="en-US"/>
          </a:p>
        </p:txBody>
      </p:sp>
      <p:sp>
        <p:nvSpPr>
          <p:cNvPr id="5" name="TextBox 4">
            <a:extLst>
              <a:ext uri="{FF2B5EF4-FFF2-40B4-BE49-F238E27FC236}">
                <a16:creationId xmlns:a16="http://schemas.microsoft.com/office/drawing/2014/main" id="{825E8C10-D311-C70B-EACF-28E8AB0A01FE}"/>
              </a:ext>
            </a:extLst>
          </p:cNvPr>
          <p:cNvSpPr txBox="1"/>
          <p:nvPr/>
        </p:nvSpPr>
        <p:spPr>
          <a:xfrm>
            <a:off x="3292157" y="6196325"/>
            <a:ext cx="37375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Glanhawr toiledau</a:t>
            </a:r>
            <a:endParaRPr lang="en-US" sz="3200">
              <a:latin typeface="Ubuntu"/>
            </a:endParaRPr>
          </a:p>
        </p:txBody>
      </p:sp>
      <p:sp>
        <p:nvSpPr>
          <p:cNvPr id="6" name="TextBox 5">
            <a:extLst>
              <a:ext uri="{FF2B5EF4-FFF2-40B4-BE49-F238E27FC236}">
                <a16:creationId xmlns:a16="http://schemas.microsoft.com/office/drawing/2014/main" id="{7A12ED39-31D6-D1F1-5315-EFF9C4C0807E}"/>
              </a:ext>
            </a:extLst>
          </p:cNvPr>
          <p:cNvSpPr txBox="1"/>
          <p:nvPr/>
        </p:nvSpPr>
        <p:spPr>
          <a:xfrm>
            <a:off x="7668176" y="6196324"/>
            <a:ext cx="452382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Gwenwyn llygod mawr</a:t>
            </a:r>
            <a:r>
              <a:rPr lang="cy" sz="3200">
                <a:latin typeface="Ubuntu"/>
              </a:rPr>
              <a:t> </a:t>
            </a:r>
            <a:endParaRPr lang="en-US" sz="3200"/>
          </a:p>
        </p:txBody>
      </p:sp>
      <p:sp>
        <p:nvSpPr>
          <p:cNvPr id="7" name="TextBox 6">
            <a:extLst>
              <a:ext uri="{FF2B5EF4-FFF2-40B4-BE49-F238E27FC236}">
                <a16:creationId xmlns:a16="http://schemas.microsoft.com/office/drawing/2014/main" id="{93B0D707-0CAD-21E5-01E0-CAC0D11E06E4}"/>
              </a:ext>
            </a:extLst>
          </p:cNvPr>
          <p:cNvSpPr txBox="1"/>
          <p:nvPr/>
        </p:nvSpPr>
        <p:spPr>
          <a:xfrm>
            <a:off x="8241575" y="5019707"/>
            <a:ext cx="32032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Rhin fanila</a:t>
            </a:r>
            <a:r>
              <a:rPr lang="cy" sz="2800" b="1">
                <a:latin typeface="Ubuntu"/>
              </a:rPr>
              <a:t> </a:t>
            </a:r>
            <a:endParaRPr lang="en-US"/>
          </a:p>
        </p:txBody>
      </p:sp>
      <p:sp>
        <p:nvSpPr>
          <p:cNvPr id="8" name="TextBox 7">
            <a:extLst>
              <a:ext uri="{FF2B5EF4-FFF2-40B4-BE49-F238E27FC236}">
                <a16:creationId xmlns:a16="http://schemas.microsoft.com/office/drawing/2014/main" id="{7D720CF4-8C8C-A55A-EEE3-25C53B5520D2}"/>
              </a:ext>
            </a:extLst>
          </p:cNvPr>
          <p:cNvSpPr txBox="1"/>
          <p:nvPr/>
        </p:nvSpPr>
        <p:spPr>
          <a:xfrm>
            <a:off x="5227194" y="5019708"/>
            <a:ext cx="32368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Tynnwr paent</a:t>
            </a:r>
            <a:endParaRPr lang="en-US" sz="3200">
              <a:latin typeface="Ubuntu"/>
            </a:endParaRPr>
          </a:p>
        </p:txBody>
      </p:sp>
      <p:sp>
        <p:nvSpPr>
          <p:cNvPr id="9" name="TextBox 8">
            <a:extLst>
              <a:ext uri="{FF2B5EF4-FFF2-40B4-BE49-F238E27FC236}">
                <a16:creationId xmlns:a16="http://schemas.microsoft.com/office/drawing/2014/main" id="{9B89D014-4D87-92A0-3A3E-59EC2824922B}"/>
              </a:ext>
            </a:extLst>
          </p:cNvPr>
          <p:cNvSpPr txBox="1"/>
          <p:nvPr/>
        </p:nvSpPr>
        <p:spPr>
          <a:xfrm>
            <a:off x="375045" y="5030914"/>
            <a:ext cx="127580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Tar</a:t>
            </a:r>
            <a:r>
              <a:rPr lang="cy" sz="3200">
                <a:latin typeface="Ubuntu"/>
              </a:rPr>
              <a:t> </a:t>
            </a:r>
            <a:endParaRPr lang="en-US" sz="3200"/>
          </a:p>
        </p:txBody>
      </p:sp>
      <p:sp>
        <p:nvSpPr>
          <p:cNvPr id="12" name="TextBox 11">
            <a:extLst>
              <a:ext uri="{FF2B5EF4-FFF2-40B4-BE49-F238E27FC236}">
                <a16:creationId xmlns:a16="http://schemas.microsoft.com/office/drawing/2014/main" id="{00FC6A0D-F92D-836E-9787-E14CAEC00342}"/>
              </a:ext>
            </a:extLst>
          </p:cNvPr>
          <p:cNvSpPr txBox="1"/>
          <p:nvPr/>
        </p:nvSpPr>
        <p:spPr>
          <a:xfrm>
            <a:off x="1686135" y="5030913"/>
            <a:ext cx="143268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Siwgr</a:t>
            </a:r>
            <a:r>
              <a:rPr lang="cy" sz="3200" b="1">
                <a:latin typeface="Ubuntu"/>
              </a:rPr>
              <a:t> </a:t>
            </a:r>
            <a:endParaRPr lang="en-US" sz="3200"/>
          </a:p>
        </p:txBody>
      </p:sp>
      <p:sp>
        <p:nvSpPr>
          <p:cNvPr id="13" name="TextBox 12">
            <a:extLst>
              <a:ext uri="{FF2B5EF4-FFF2-40B4-BE49-F238E27FC236}">
                <a16:creationId xmlns:a16="http://schemas.microsoft.com/office/drawing/2014/main" id="{5830B94C-8626-4CF6-4890-04B54AC93B47}"/>
              </a:ext>
            </a:extLst>
          </p:cNvPr>
          <p:cNvSpPr txBox="1"/>
          <p:nvPr/>
        </p:nvSpPr>
        <p:spPr>
          <a:xfrm>
            <a:off x="3456663" y="5613619"/>
            <a:ext cx="141552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Batri</a:t>
            </a:r>
            <a:r>
              <a:rPr lang="cy" sz="2800" b="1">
                <a:latin typeface="Ubuntu"/>
              </a:rPr>
              <a:t> </a:t>
            </a:r>
            <a:endParaRPr lang="en-US"/>
          </a:p>
        </p:txBody>
      </p:sp>
      <p:sp>
        <p:nvSpPr>
          <p:cNvPr id="15" name="TextBox 14">
            <a:extLst>
              <a:ext uri="{FF2B5EF4-FFF2-40B4-BE49-F238E27FC236}">
                <a16:creationId xmlns:a16="http://schemas.microsoft.com/office/drawing/2014/main" id="{CD569868-1C48-FAE9-D45E-A230D16B964A}"/>
              </a:ext>
            </a:extLst>
          </p:cNvPr>
          <p:cNvSpPr txBox="1"/>
          <p:nvPr/>
        </p:nvSpPr>
        <p:spPr>
          <a:xfrm>
            <a:off x="9238899" y="5602413"/>
            <a:ext cx="268774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Licoris</a:t>
            </a:r>
            <a:endParaRPr lang="en-US" sz="3200" err="1">
              <a:latin typeface="Ubuntu"/>
            </a:endParaRPr>
          </a:p>
        </p:txBody>
      </p:sp>
      <p:sp>
        <p:nvSpPr>
          <p:cNvPr id="18" name="TextBox 17">
            <a:extLst>
              <a:ext uri="{FF2B5EF4-FFF2-40B4-BE49-F238E27FC236}">
                <a16:creationId xmlns:a16="http://schemas.microsoft.com/office/drawing/2014/main" id="{84BA0494-36E9-B146-BE5D-1CCEEE447330}"/>
              </a:ext>
            </a:extLst>
          </p:cNvPr>
          <p:cNvSpPr txBox="1"/>
          <p:nvPr/>
        </p:nvSpPr>
        <p:spPr>
          <a:xfrm>
            <a:off x="3120487" y="5019708"/>
            <a:ext cx="210503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Gwrtaith</a:t>
            </a:r>
            <a:r>
              <a:rPr lang="cy" sz="2800" b="1">
                <a:latin typeface="Ubuntu"/>
              </a:rPr>
              <a:t> </a:t>
            </a:r>
            <a:endParaRPr lang="en-US"/>
          </a:p>
        </p:txBody>
      </p:sp>
      <p:sp>
        <p:nvSpPr>
          <p:cNvPr id="19" name="TextBox 18">
            <a:extLst>
              <a:ext uri="{FF2B5EF4-FFF2-40B4-BE49-F238E27FC236}">
                <a16:creationId xmlns:a16="http://schemas.microsoft.com/office/drawing/2014/main" id="{FFC02EE2-CF6E-54DF-D3A7-287E5AC58EF4}"/>
              </a:ext>
            </a:extLst>
          </p:cNvPr>
          <p:cNvSpPr txBox="1"/>
          <p:nvPr/>
        </p:nvSpPr>
        <p:spPr>
          <a:xfrm>
            <a:off x="4976504" y="5615688"/>
            <a:ext cx="106836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Mêl</a:t>
            </a:r>
            <a:r>
              <a:rPr lang="cy" sz="2800">
                <a:latin typeface="Ubuntu"/>
              </a:rPr>
              <a:t> </a:t>
            </a:r>
            <a:endParaRPr lang="en-US"/>
          </a:p>
        </p:txBody>
      </p:sp>
      <p:sp>
        <p:nvSpPr>
          <p:cNvPr id="20" name="TextBox 19">
            <a:extLst>
              <a:ext uri="{FF2B5EF4-FFF2-40B4-BE49-F238E27FC236}">
                <a16:creationId xmlns:a16="http://schemas.microsoft.com/office/drawing/2014/main" id="{EFE712E2-3E86-675B-5945-465B1A6B715A}"/>
              </a:ext>
            </a:extLst>
          </p:cNvPr>
          <p:cNvSpPr txBox="1"/>
          <p:nvPr/>
        </p:nvSpPr>
        <p:spPr>
          <a:xfrm>
            <a:off x="6246929" y="5602412"/>
            <a:ext cx="2990299" cy="59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Hylif dadrewi</a:t>
            </a:r>
            <a:r>
              <a:rPr lang="cy" sz="3200" b="1">
                <a:latin typeface="Ubuntu"/>
              </a:rPr>
              <a:t> </a:t>
            </a:r>
            <a:endParaRPr lang="en-US" sz="3200"/>
          </a:p>
        </p:txBody>
      </p:sp>
      <p:sp>
        <p:nvSpPr>
          <p:cNvPr id="21" name="TextBox 20">
            <a:extLst>
              <a:ext uri="{FF2B5EF4-FFF2-40B4-BE49-F238E27FC236}">
                <a16:creationId xmlns:a16="http://schemas.microsoft.com/office/drawing/2014/main" id="{31481B16-2184-5D8E-1257-038E4D1E353F}"/>
              </a:ext>
            </a:extLst>
          </p:cNvPr>
          <p:cNvSpPr txBox="1"/>
          <p:nvPr/>
        </p:nvSpPr>
        <p:spPr>
          <a:xfrm>
            <a:off x="375048" y="5613619"/>
            <a:ext cx="314539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ea typeface="Verdana"/>
              </a:rPr>
              <a:t>Lladdwr pryfed</a:t>
            </a:r>
            <a:r>
              <a:rPr lang="cy" sz="2800" b="1">
                <a:latin typeface="Ubuntu"/>
              </a:rPr>
              <a:t> </a:t>
            </a:r>
            <a:endParaRPr lang="en-US"/>
          </a:p>
        </p:txBody>
      </p:sp>
      <p:sp>
        <p:nvSpPr>
          <p:cNvPr id="22" name="TextBox 21">
            <a:extLst>
              <a:ext uri="{FF2B5EF4-FFF2-40B4-BE49-F238E27FC236}">
                <a16:creationId xmlns:a16="http://schemas.microsoft.com/office/drawing/2014/main" id="{E48B2745-FB3B-A1B7-DC31-779F16084B20}"/>
              </a:ext>
            </a:extLst>
          </p:cNvPr>
          <p:cNvSpPr txBox="1"/>
          <p:nvPr/>
        </p:nvSpPr>
        <p:spPr>
          <a:xfrm>
            <a:off x="914400" y="4425696"/>
            <a:ext cx="573414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a:latin typeface="Ubuntu"/>
              </a:rPr>
              <a:t>Peli camffor</a:t>
            </a:r>
          </a:p>
        </p:txBody>
      </p:sp>
      <p:sp>
        <p:nvSpPr>
          <p:cNvPr id="10" name="TextBox 9">
            <a:extLst>
              <a:ext uri="{FF2B5EF4-FFF2-40B4-BE49-F238E27FC236}">
                <a16:creationId xmlns:a16="http://schemas.microsoft.com/office/drawing/2014/main" id="{BFA4D3DC-156E-BE77-A2AC-BE69A9B822E7}"/>
              </a:ext>
            </a:extLst>
          </p:cNvPr>
          <p:cNvSpPr txBox="1"/>
          <p:nvPr/>
        </p:nvSpPr>
        <p:spPr>
          <a:xfrm>
            <a:off x="3653229" y="350623"/>
            <a:ext cx="460381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cy" sz="2400">
                <a:latin typeface="Ubuntu"/>
              </a:rPr>
              <a:t>Symudwch gynhwysion y sigarét o dan y pennawd cywir</a:t>
            </a:r>
          </a:p>
        </p:txBody>
      </p:sp>
      <p:sp>
        <p:nvSpPr>
          <p:cNvPr id="11" name="TextBox 1">
            <a:extLst>
              <a:ext uri="{FF2B5EF4-FFF2-40B4-BE49-F238E27FC236}">
                <a16:creationId xmlns:a16="http://schemas.microsoft.com/office/drawing/2014/main" id="{4A82EF44-895D-0AE5-1D3B-C0110ADC5B6E}"/>
              </a:ext>
            </a:extLst>
          </p:cNvPr>
          <p:cNvSpPr txBox="1"/>
          <p:nvPr/>
        </p:nvSpPr>
        <p:spPr>
          <a:xfrm>
            <a:off x="130665" y="6310147"/>
            <a:ext cx="2042389"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rtl="0">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accent1">
                    <a:lumMod val="76000"/>
                  </a:schemeClr>
                </a:solidFill>
                <a:latin typeface="Ubuntu"/>
                <a:ea typeface="Calibri"/>
                <a:cs typeface="Calibri"/>
              </a:rPr>
              <a:t>Iechyd </a:t>
            </a:r>
            <a:r>
              <a:rPr lang="en-US" sz="1200" b="1" err="1">
                <a:solidFill>
                  <a:schemeClr val="accent1">
                    <a:lumMod val="76000"/>
                  </a:schemeClr>
                </a:solidFill>
                <a:latin typeface="Ubuntu"/>
                <a:ea typeface="Calibri"/>
                <a:cs typeface="Calibri"/>
              </a:rPr>
              <a:t>Cyhoeddus</a:t>
            </a:r>
            <a:r>
              <a:rPr lang="en-US" sz="1200" b="1">
                <a:solidFill>
                  <a:schemeClr val="accent1">
                    <a:lumMod val="76000"/>
                  </a:schemeClr>
                </a:solidFill>
                <a:latin typeface="Ubuntu"/>
                <a:ea typeface="Calibri"/>
                <a:cs typeface="Calibri"/>
              </a:rPr>
              <a:t> Cymru</a:t>
            </a:r>
            <a:endParaRPr lang="en-US" sz="1200" b="1">
              <a:solidFill>
                <a:schemeClr val="accent1">
                  <a:lumMod val="76000"/>
                </a:schemeClr>
              </a:solidFill>
              <a:latin typeface="Ubuntu"/>
            </a:endParaRPr>
          </a:p>
        </p:txBody>
      </p:sp>
    </p:spTree>
    <p:extLst>
      <p:ext uri="{BB962C8B-B14F-4D97-AF65-F5344CB8AC3E}">
        <p14:creationId xmlns:p14="http://schemas.microsoft.com/office/powerpoint/2010/main" val="3402291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C1D481B-DBDF-9F5C-6708-FC88420A7B76}"/>
              </a:ext>
            </a:extLst>
          </p:cNvPr>
          <p:cNvSpPr txBox="1"/>
          <p:nvPr/>
        </p:nvSpPr>
        <p:spPr>
          <a:xfrm>
            <a:off x="3051325" y="183088"/>
            <a:ext cx="7152640" cy="707886"/>
          </a:xfrm>
          <a:prstGeom prst="rect">
            <a:avLst/>
          </a:prstGeom>
          <a:noFill/>
        </p:spPr>
        <p:txBody>
          <a:bodyPr wrap="square" lIns="91440" tIns="45720" rIns="91440" bIns="45720" rtlCol="0" anchor="t">
            <a:spAutoFit/>
          </a:bodyPr>
          <a:lstStyle/>
          <a:p>
            <a:pPr rtl="0"/>
            <a:r>
              <a:rPr lang="cy" sz="4000" b="1">
                <a:solidFill>
                  <a:schemeClr val="tx2">
                    <a:lumMod val="76000"/>
                    <a:lumOff val="24000"/>
                  </a:schemeClr>
                </a:solidFill>
                <a:latin typeface="Ubuntu"/>
              </a:rPr>
              <a:t>Beth </a:t>
            </a:r>
            <a:r>
              <a:rPr lang="cy" sz="4000" b="1" err="1">
                <a:solidFill>
                  <a:schemeClr val="tx2">
                    <a:lumMod val="76000"/>
                    <a:lumOff val="24000"/>
                  </a:schemeClr>
                </a:solidFill>
                <a:latin typeface="Ubuntu"/>
              </a:rPr>
              <a:t>sydd</a:t>
            </a:r>
            <a:r>
              <a:rPr lang="cy" sz="4000" b="1">
                <a:solidFill>
                  <a:schemeClr val="tx2">
                    <a:lumMod val="76000"/>
                    <a:lumOff val="24000"/>
                  </a:schemeClr>
                </a:solidFill>
                <a:latin typeface="Ubuntu"/>
              </a:rPr>
              <a:t> </a:t>
            </a:r>
            <a:r>
              <a:rPr lang="cy" sz="4000" b="1" err="1">
                <a:solidFill>
                  <a:schemeClr val="tx2">
                    <a:lumMod val="76000"/>
                    <a:lumOff val="24000"/>
                  </a:schemeClr>
                </a:solidFill>
                <a:latin typeface="Ubuntu"/>
              </a:rPr>
              <a:t>mewn</a:t>
            </a:r>
            <a:r>
              <a:rPr lang="cy" sz="4000" b="1">
                <a:solidFill>
                  <a:schemeClr val="tx2">
                    <a:lumMod val="76000"/>
                    <a:lumOff val="24000"/>
                  </a:schemeClr>
                </a:solidFill>
                <a:latin typeface="Ubuntu"/>
              </a:rPr>
              <a:t> </a:t>
            </a:r>
            <a:r>
              <a:rPr lang="cy" sz="4000" b="1" err="1">
                <a:solidFill>
                  <a:schemeClr val="tx2">
                    <a:lumMod val="76000"/>
                    <a:lumOff val="24000"/>
                  </a:schemeClr>
                </a:solidFill>
                <a:latin typeface="Ubuntu"/>
              </a:rPr>
              <a:t>sigarét</a:t>
            </a:r>
            <a:r>
              <a:rPr lang="cy" sz="4000" b="1">
                <a:solidFill>
                  <a:schemeClr val="tx2">
                    <a:lumMod val="76000"/>
                    <a:lumOff val="24000"/>
                  </a:schemeClr>
                </a:solidFill>
                <a:latin typeface="Ubuntu"/>
              </a:rPr>
              <a:t>?</a:t>
            </a:r>
          </a:p>
        </p:txBody>
      </p:sp>
      <p:sp>
        <p:nvSpPr>
          <p:cNvPr id="5" name="TextBox 4">
            <a:extLst>
              <a:ext uri="{FF2B5EF4-FFF2-40B4-BE49-F238E27FC236}">
                <a16:creationId xmlns:a16="http://schemas.microsoft.com/office/drawing/2014/main" id="{A9084082-502C-C691-D6DF-10F7AFD374B4}"/>
              </a:ext>
            </a:extLst>
          </p:cNvPr>
          <p:cNvSpPr txBox="1"/>
          <p:nvPr/>
        </p:nvSpPr>
        <p:spPr>
          <a:xfrm>
            <a:off x="312169" y="985014"/>
            <a:ext cx="10438877" cy="5878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rtl="0">
              <a:buFont typeface="Arial"/>
              <a:buChar char="•"/>
            </a:pPr>
            <a:r>
              <a:rPr lang="cy" sz="2000">
                <a:latin typeface="Ubuntu"/>
              </a:rPr>
              <a:t>Mae un sigarét yn cynnwys dros 7,000 o gemegau.</a:t>
            </a:r>
          </a:p>
          <a:p>
            <a:pPr marL="285750" indent="-285750" rtl="0">
              <a:buFont typeface="Arial"/>
              <a:buChar char="•"/>
            </a:pPr>
            <a:endParaRPr lang="en-US" sz="2000">
              <a:latin typeface="Ubuntu"/>
            </a:endParaRPr>
          </a:p>
          <a:p>
            <a:pPr marL="285750" indent="-285750" rtl="0">
              <a:buFont typeface="Arial"/>
              <a:buChar char="•"/>
            </a:pPr>
            <a:r>
              <a:rPr lang="cy" sz="2000">
                <a:latin typeface="Ubuntu"/>
              </a:rPr>
              <a:t>Mae llawer o'r cemegau a geir mewn sigaréts yn hynod niweidiol. </a:t>
            </a:r>
          </a:p>
          <a:p>
            <a:pPr marL="285750" indent="-285750" rtl="0">
              <a:buFont typeface="Arial"/>
              <a:buChar char="•"/>
            </a:pPr>
            <a:endParaRPr lang="en-US" sz="2000">
              <a:latin typeface="Ubuntu"/>
            </a:endParaRPr>
          </a:p>
          <a:p>
            <a:pPr marL="285750" indent="-285750" rtl="0">
              <a:buFont typeface="Arial"/>
              <a:buChar char="•"/>
            </a:pPr>
            <a:r>
              <a:rPr lang="cy" sz="2000">
                <a:latin typeface="Ubuntu"/>
              </a:rPr>
              <a:t>Mae rhai o'r cemegau a nodwyd yn cael eu hadnabod fel carsinogenau (sylweddau sy'n gallu achosi canser).</a:t>
            </a:r>
          </a:p>
          <a:p>
            <a:pPr marL="285750" indent="-285750" rtl="0">
              <a:buFont typeface="Arial"/>
              <a:buChar char="•"/>
            </a:pPr>
            <a:endParaRPr lang="en-US" sz="2000">
              <a:latin typeface="Ubuntu"/>
            </a:endParaRPr>
          </a:p>
          <a:p>
            <a:pPr marL="285750" indent="-285750" rtl="0">
              <a:buFont typeface="Arial"/>
              <a:buChar char="•"/>
            </a:pPr>
            <a:r>
              <a:rPr lang="cy" sz="2000">
                <a:latin typeface="Ubuntu"/>
              </a:rPr>
              <a:t>Mae cemegau a gyflwynir yn ystod cam amaethyddol cynhyrchu tybaco yn cynnwys plaladdwyr a gwrteithiau. </a:t>
            </a:r>
          </a:p>
          <a:p>
            <a:pPr marL="285750" indent="-285750" rtl="0">
              <a:buFont typeface="Arial"/>
              <a:buChar char="•"/>
            </a:pPr>
            <a:endParaRPr lang="en-US" sz="2000">
              <a:latin typeface="Ubuntu"/>
            </a:endParaRPr>
          </a:p>
          <a:p>
            <a:pPr marL="285750" indent="-285750" rtl="0">
              <a:buFont typeface="Arial"/>
              <a:buChar char="•"/>
            </a:pPr>
            <a:r>
              <a:rPr lang="cy" sz="2000">
                <a:latin typeface="Ubuntu"/>
              </a:rPr>
              <a:t>Mae cemegau ychwanegol yn cael eu cynnwys yn ystod y broses weithgynhyrchu. Mae'r ychwanegion hyn yn cynnig dibenion swyddogaethol penodol, gan gynnwys gwella blas, rheoleiddio cyfradd hylosgi a hwyluso caethiwed i nicotin. </a:t>
            </a:r>
          </a:p>
          <a:p>
            <a:pPr marL="285750" indent="-285750" rtl="0">
              <a:buFont typeface="Arial"/>
              <a:buChar char="•"/>
            </a:pPr>
            <a:endParaRPr lang="en-US" sz="2000">
              <a:latin typeface="Ubuntu"/>
            </a:endParaRPr>
          </a:p>
          <a:p>
            <a:pPr marL="285750" indent="-285750" rtl="0">
              <a:buFont typeface="Arial"/>
              <a:buChar char="•"/>
            </a:pPr>
            <a:r>
              <a:rPr lang="cy" sz="2000">
                <a:latin typeface="Ubuntu"/>
              </a:rPr>
              <a:t>Mae ysmygu yn golygu anadlu ac amsugno'r cyfansoddion hyn i'r corff. Mae gwneuthurwyr tybaco yn ymwybodol o gyfansoddiad eu cynhyrchion a swyddogaethau'r ychwanegion hyn. </a:t>
            </a:r>
          </a:p>
          <a:p>
            <a:pPr marL="285750" indent="-285750" rtl="0">
              <a:buFont typeface="Arial"/>
              <a:buChar char="•"/>
            </a:pPr>
            <a:endParaRPr lang="en-US">
              <a:latin typeface="Ubuntu"/>
            </a:endParaRPr>
          </a:p>
          <a:p>
            <a:pPr marL="285750" indent="-285750" rtl="0">
              <a:buFont typeface="Arial"/>
              <a:buChar char="•"/>
            </a:pPr>
            <a:endParaRPr lang="en-US">
              <a:latin typeface="Ubuntu"/>
            </a:endParaRPr>
          </a:p>
        </p:txBody>
      </p:sp>
      <p:sp>
        <p:nvSpPr>
          <p:cNvPr id="2" name="TextBox 1">
            <a:extLst>
              <a:ext uri="{FF2B5EF4-FFF2-40B4-BE49-F238E27FC236}">
                <a16:creationId xmlns:a16="http://schemas.microsoft.com/office/drawing/2014/main" id="{C8C9FC86-C9CF-0FB0-D963-7F1BF8D43EEA}"/>
              </a:ext>
            </a:extLst>
          </p:cNvPr>
          <p:cNvSpPr txBox="1"/>
          <p:nvPr/>
        </p:nvSpPr>
        <p:spPr>
          <a:xfrm>
            <a:off x="130665" y="6310147"/>
            <a:ext cx="2042389"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rtl="0">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accent1">
                    <a:lumMod val="76000"/>
                  </a:schemeClr>
                </a:solidFill>
                <a:latin typeface="Ubuntu"/>
                <a:ea typeface="Calibri"/>
                <a:cs typeface="Calibri"/>
              </a:rPr>
              <a:t>Iechyd </a:t>
            </a:r>
            <a:r>
              <a:rPr lang="en-US" sz="1200" b="1" err="1">
                <a:solidFill>
                  <a:schemeClr val="accent1">
                    <a:lumMod val="76000"/>
                  </a:schemeClr>
                </a:solidFill>
                <a:latin typeface="Ubuntu"/>
                <a:ea typeface="Calibri"/>
                <a:cs typeface="Calibri"/>
              </a:rPr>
              <a:t>Cyhoeddus</a:t>
            </a:r>
            <a:r>
              <a:rPr lang="en-US" sz="1200" b="1">
                <a:solidFill>
                  <a:schemeClr val="accent1">
                    <a:lumMod val="76000"/>
                  </a:schemeClr>
                </a:solidFill>
                <a:latin typeface="Ubuntu"/>
                <a:ea typeface="Calibri"/>
                <a:cs typeface="Calibri"/>
              </a:rPr>
              <a:t> Cymru</a:t>
            </a:r>
            <a:endParaRPr lang="en-US" sz="1200" b="1">
              <a:solidFill>
                <a:schemeClr val="accent1">
                  <a:lumMod val="76000"/>
                </a:schemeClr>
              </a:solidFill>
              <a:latin typeface="Ubuntu"/>
            </a:endParaRPr>
          </a:p>
        </p:txBody>
      </p:sp>
      <p:pic>
        <p:nvPicPr>
          <p:cNvPr id="4" name="Picture 3" descr="A cigarette with different types of chemicals&#10;&#10;AI-generated content may be incorrect.">
            <a:extLst>
              <a:ext uri="{FF2B5EF4-FFF2-40B4-BE49-F238E27FC236}">
                <a16:creationId xmlns:a16="http://schemas.microsoft.com/office/drawing/2014/main" id="{67C5FF9F-6AB9-B2EE-FB71-BFCD46AD90F5}"/>
              </a:ext>
            </a:extLst>
          </p:cNvPr>
          <p:cNvPicPr>
            <a:picLocks noChangeAspect="1"/>
          </p:cNvPicPr>
          <p:nvPr/>
        </p:nvPicPr>
        <p:blipFill>
          <a:blip r:embed="rId2"/>
          <a:srcRect b="-246"/>
          <a:stretch>
            <a:fillRect/>
          </a:stretch>
        </p:blipFill>
        <p:spPr>
          <a:xfrm>
            <a:off x="9218839" y="336775"/>
            <a:ext cx="2557237" cy="1946296"/>
          </a:xfrm>
          <a:prstGeom prst="rect">
            <a:avLst/>
          </a:prstGeom>
        </p:spPr>
      </p:pic>
    </p:spTree>
    <p:extLst>
      <p:ext uri="{BB962C8B-B14F-4D97-AF65-F5344CB8AC3E}">
        <p14:creationId xmlns:p14="http://schemas.microsoft.com/office/powerpoint/2010/main" val="106345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75A58-8AD6-EA88-FB2D-48FF99EB548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1D94D5-33D4-2D0D-6C15-842C3D08FEEA}"/>
              </a:ext>
            </a:extLst>
          </p:cNvPr>
          <p:cNvSpPr txBox="1"/>
          <p:nvPr/>
        </p:nvSpPr>
        <p:spPr>
          <a:xfrm>
            <a:off x="4863953" y="284621"/>
            <a:ext cx="1232048" cy="584775"/>
          </a:xfrm>
          <a:prstGeom prst="rect">
            <a:avLst/>
          </a:prstGeom>
          <a:solidFill>
            <a:schemeClr val="accent2">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cy" sz="3200" b="1">
                <a:latin typeface="Ubuntu"/>
              </a:rPr>
              <a:t>Blas</a:t>
            </a:r>
            <a:r>
              <a:rPr lang="cy" sz="2800">
                <a:latin typeface="Ubuntu"/>
              </a:rPr>
              <a:t> </a:t>
            </a:r>
          </a:p>
        </p:txBody>
      </p:sp>
      <p:graphicFrame>
        <p:nvGraphicFramePr>
          <p:cNvPr id="5" name="Table 4">
            <a:extLst>
              <a:ext uri="{FF2B5EF4-FFF2-40B4-BE49-F238E27FC236}">
                <a16:creationId xmlns:a16="http://schemas.microsoft.com/office/drawing/2014/main" id="{C2403C3E-8031-4F50-2AFD-05EE84A1714D}"/>
              </a:ext>
            </a:extLst>
          </p:cNvPr>
          <p:cNvGraphicFramePr>
            <a:graphicFrameLocks noGrp="1"/>
          </p:cNvGraphicFramePr>
          <p:nvPr>
            <p:extLst>
              <p:ext uri="{D42A27DB-BD31-4B8C-83A1-F6EECF244321}">
                <p14:modId xmlns:p14="http://schemas.microsoft.com/office/powerpoint/2010/main" val="1197127064"/>
              </p:ext>
            </p:extLst>
          </p:nvPr>
        </p:nvGraphicFramePr>
        <p:xfrm>
          <a:off x="485897" y="1028449"/>
          <a:ext cx="10976252" cy="5217160"/>
        </p:xfrm>
        <a:graphic>
          <a:graphicData uri="http://schemas.openxmlformats.org/drawingml/2006/table">
            <a:tbl>
              <a:tblPr firstRow="1" bandRow="1">
                <a:tableStyleId>{9DCAF9ED-07DC-4A11-8D7F-57B35C25682E}</a:tableStyleId>
              </a:tblPr>
              <a:tblGrid>
                <a:gridCol w="1445558">
                  <a:extLst>
                    <a:ext uri="{9D8B030D-6E8A-4147-A177-3AD203B41FA5}">
                      <a16:colId xmlns:a16="http://schemas.microsoft.com/office/drawing/2014/main" val="1309676347"/>
                    </a:ext>
                  </a:extLst>
                </a:gridCol>
                <a:gridCol w="3462616">
                  <a:extLst>
                    <a:ext uri="{9D8B030D-6E8A-4147-A177-3AD203B41FA5}">
                      <a16:colId xmlns:a16="http://schemas.microsoft.com/office/drawing/2014/main" val="3483181504"/>
                    </a:ext>
                  </a:extLst>
                </a:gridCol>
                <a:gridCol w="6068078">
                  <a:extLst>
                    <a:ext uri="{9D8B030D-6E8A-4147-A177-3AD203B41FA5}">
                      <a16:colId xmlns:a16="http://schemas.microsoft.com/office/drawing/2014/main" val="1229125168"/>
                    </a:ext>
                  </a:extLst>
                </a:gridCol>
              </a:tblGrid>
              <a:tr h="370840">
                <a:tc>
                  <a:txBody>
                    <a:bodyPr/>
                    <a:lstStyle/>
                    <a:p>
                      <a:pPr lvl="0" rtl="0">
                        <a:buNone/>
                      </a:pPr>
                      <a:r>
                        <a:rPr lang="cy" sz="1600" u="none" strike="noStrike" noProof="0">
                          <a:latin typeface="Ubuntu"/>
                        </a:rPr>
                        <a:t>Cynhwysyn </a:t>
                      </a:r>
                      <a:endParaRPr lang="en-US" sz="1600">
                        <a:latin typeface="Ubuntu"/>
                      </a:endParaRPr>
                    </a:p>
                  </a:txBody>
                  <a:tcPr/>
                </a:tc>
                <a:tc>
                  <a:txBody>
                    <a:bodyPr/>
                    <a:lstStyle/>
                    <a:p>
                      <a:pPr lvl="0" rtl="0">
                        <a:buNone/>
                      </a:pPr>
                      <a:r>
                        <a:rPr lang="cy" sz="1600" u="none" strike="noStrike" noProof="0">
                          <a:latin typeface="Ubuntu"/>
                        </a:rPr>
                        <a:t>ble mae i'w gael </a:t>
                      </a:r>
                      <a:endParaRPr lang="en-US" sz="1600">
                        <a:latin typeface="Ubuntu"/>
                      </a:endParaRPr>
                    </a:p>
                  </a:txBody>
                  <a:tcPr/>
                </a:tc>
                <a:tc>
                  <a:txBody>
                    <a:bodyPr/>
                    <a:lstStyle/>
                    <a:p>
                      <a:pPr lvl="0" rtl="0">
                        <a:buNone/>
                      </a:pPr>
                      <a:r>
                        <a:rPr lang="cy" sz="1600" u="none" strike="noStrike" noProof="0">
                          <a:latin typeface="Ubuntu"/>
                        </a:rPr>
                        <a:t>Sut/pam mae'n cael ei ddefnyddio </a:t>
                      </a:r>
                      <a:endParaRPr lang="en-US" sz="1600">
                        <a:latin typeface="Ubuntu"/>
                      </a:endParaRPr>
                    </a:p>
                  </a:txBody>
                  <a:tcPr/>
                </a:tc>
                <a:extLst>
                  <a:ext uri="{0D108BD9-81ED-4DB2-BD59-A6C34878D82A}">
                    <a16:rowId xmlns:a16="http://schemas.microsoft.com/office/drawing/2014/main" val="3730892406"/>
                  </a:ext>
                </a:extLst>
              </a:tr>
              <a:tr h="370840">
                <a:tc>
                  <a:txBody>
                    <a:bodyPr/>
                    <a:lstStyle/>
                    <a:p>
                      <a:pPr lvl="0" rtl="0">
                        <a:buNone/>
                      </a:pPr>
                      <a:r>
                        <a:rPr lang="cy" sz="1600" b="0" i="0" u="none" strike="noStrike" noProof="0">
                          <a:solidFill>
                            <a:srgbClr val="000000"/>
                          </a:solidFill>
                          <a:latin typeface="Ubuntu"/>
                        </a:rPr>
                        <a:t>Coco</a:t>
                      </a:r>
                      <a:endParaRPr lang="en-US" sz="1600" b="0">
                        <a:latin typeface="Ubuntu"/>
                      </a:endParaRPr>
                    </a:p>
                  </a:txBody>
                  <a:tcPr/>
                </a:tc>
                <a:tc>
                  <a:txBody>
                    <a:bodyPr/>
                    <a:lstStyle/>
                    <a:p>
                      <a:pPr lvl="0" rtl="0">
                        <a:buNone/>
                      </a:pPr>
                      <a:r>
                        <a:rPr lang="cy" sz="1600" b="0" i="0" u="none" strike="noStrike" noProof="0">
                          <a:solidFill>
                            <a:srgbClr val="000000"/>
                          </a:solidFill>
                          <a:latin typeface="Ubuntu"/>
                        </a:rPr>
                        <a:t>Wedi’i ddefnyddio mewn siocled, diodydd, nwyddau wedi'u pobi a phwdinau.</a:t>
                      </a:r>
                      <a:endParaRPr lang="en-US" sz="1600" b="0">
                        <a:latin typeface="Ubuntu"/>
                      </a:endParaRPr>
                    </a:p>
                  </a:txBody>
                  <a:tcPr/>
                </a:tc>
                <a:tc>
                  <a:txBody>
                    <a:bodyPr/>
                    <a:lstStyle/>
                    <a:p>
                      <a:pPr lvl="0" rtl="0">
                        <a:buNone/>
                      </a:pPr>
                      <a:r>
                        <a:rPr lang="cy" sz="1600" b="0" i="0" u="none" strike="noStrike" noProof="0">
                          <a:solidFill>
                            <a:srgbClr val="000000"/>
                          </a:solidFill>
                          <a:latin typeface="Ubuntu"/>
                        </a:rPr>
                        <a:t>Mae'n ychwanegyn i wella blas. Mae hefyd wedi'i gynnwys i ymledu'r llwybrau anadlu gan ganiatáu i'r mwg fynd yn haws ac yn ddyfnach i'r ysgyfaint gan ddod â’r corff i gysylltiad â mwy o nicotin a lefelau uwch o dar. Mae’n agor y llwybrau anadlu gan ganiatáu i fwy o fwg fynd i'r ysgyfaint. Mae hyn yn gwneud rhywun yn gaeth yn gynt.</a:t>
                      </a:r>
                      <a:endParaRPr lang="en-US" sz="1600" b="0">
                        <a:latin typeface="Ubuntu"/>
                      </a:endParaRPr>
                    </a:p>
                  </a:txBody>
                  <a:tcPr/>
                </a:tc>
                <a:extLst>
                  <a:ext uri="{0D108BD9-81ED-4DB2-BD59-A6C34878D82A}">
                    <a16:rowId xmlns:a16="http://schemas.microsoft.com/office/drawing/2014/main" val="3537835771"/>
                  </a:ext>
                </a:extLst>
              </a:tr>
              <a:tr h="370840">
                <a:tc>
                  <a:txBody>
                    <a:bodyPr/>
                    <a:lstStyle/>
                    <a:p>
                      <a:pPr lvl="0" rtl="0">
                        <a:buNone/>
                      </a:pPr>
                      <a:r>
                        <a:rPr lang="cy" sz="1600" b="0" i="0" u="none" strike="noStrike" noProof="0">
                          <a:solidFill>
                            <a:srgbClr val="000000"/>
                          </a:solidFill>
                          <a:latin typeface="Ubuntu"/>
                        </a:rPr>
                        <a:t>Mêl</a:t>
                      </a:r>
                      <a:endParaRPr lang="en-US" sz="1600" b="0">
                        <a:latin typeface="Ubuntu"/>
                      </a:endParaRPr>
                    </a:p>
                  </a:txBody>
                  <a:tcPr/>
                </a:tc>
                <a:tc>
                  <a:txBody>
                    <a:bodyPr/>
                    <a:lstStyle/>
                    <a:p>
                      <a:pPr lvl="0" rtl="0">
                        <a:buNone/>
                      </a:pPr>
                      <a:r>
                        <a:rPr lang="cy" sz="1600" b="0" i="0" u="none" strike="noStrike" noProof="0">
                          <a:solidFill>
                            <a:srgbClr val="000000"/>
                          </a:solidFill>
                          <a:latin typeface="Ubuntu"/>
                        </a:rPr>
                        <a:t>Hylif siwgraidd trwchus melys a wneir gan wenyn mêl.</a:t>
                      </a:r>
                      <a:endParaRPr lang="en-US" sz="1600" b="0">
                        <a:latin typeface="Ubuntu"/>
                      </a:endParaRPr>
                    </a:p>
                  </a:txBody>
                  <a:tcPr/>
                </a:tc>
                <a:tc>
                  <a:txBody>
                    <a:bodyPr/>
                    <a:lstStyle/>
                    <a:p>
                      <a:pPr lvl="0" rtl="0">
                        <a:buNone/>
                      </a:pPr>
                      <a:r>
                        <a:rPr lang="cy" sz="1600" b="0" i="0" u="none" strike="noStrike" noProof="0">
                          <a:solidFill>
                            <a:srgbClr val="000000"/>
                          </a:solidFill>
                          <a:latin typeface="Ubuntu"/>
                        </a:rPr>
                        <a:t>Mae’n gwneud sigaréts yn fwy blasus. Cyflasyn i wella blas.</a:t>
                      </a:r>
                      <a:endParaRPr lang="en-US" sz="1600" b="0">
                        <a:latin typeface="Ubuntu"/>
                      </a:endParaRPr>
                    </a:p>
                  </a:txBody>
                  <a:tcPr/>
                </a:tc>
                <a:extLst>
                  <a:ext uri="{0D108BD9-81ED-4DB2-BD59-A6C34878D82A}">
                    <a16:rowId xmlns:a16="http://schemas.microsoft.com/office/drawing/2014/main" val="3925018888"/>
                  </a:ext>
                </a:extLst>
              </a:tr>
              <a:tr h="370840">
                <a:tc>
                  <a:txBody>
                    <a:bodyPr/>
                    <a:lstStyle/>
                    <a:p>
                      <a:pPr lvl="0" rtl="0">
                        <a:buNone/>
                      </a:pPr>
                      <a:r>
                        <a:rPr lang="cy" sz="1600" b="0" i="0" u="none" strike="noStrike" noProof="0">
                          <a:latin typeface="Ubuntu"/>
                        </a:rPr>
                        <a:t>Licoris</a:t>
                      </a:r>
                      <a:endParaRPr lang="en-US" sz="1600" b="0">
                        <a:latin typeface="Ubuntu"/>
                      </a:endParaRPr>
                    </a:p>
                  </a:txBody>
                  <a:tcPr/>
                </a:tc>
                <a:tc>
                  <a:txBody>
                    <a:bodyPr/>
                    <a:lstStyle/>
                    <a:p>
                      <a:pPr lvl="0" algn="just" rtl="0">
                        <a:lnSpc>
                          <a:spcPct val="100000"/>
                        </a:lnSpc>
                        <a:spcBef>
                          <a:spcPts val="0"/>
                        </a:spcBef>
                        <a:spcAft>
                          <a:spcPts val="0"/>
                        </a:spcAft>
                        <a:buNone/>
                      </a:pPr>
                      <a:r>
                        <a:rPr lang="cy" sz="1600" b="0" i="0" u="none" strike="noStrike" noProof="0">
                          <a:latin typeface="Ubuntu"/>
                        </a:rPr>
                        <a:t>Rhin planhigion a ddefnyddir mewn melysion. </a:t>
                      </a:r>
                      <a:endParaRPr lang="en-US" sz="1600" b="0">
                        <a:latin typeface="Ubuntu"/>
                      </a:endParaRPr>
                    </a:p>
                    <a:p>
                      <a:pPr lvl="0" algn="just" rtl="0">
                        <a:lnSpc>
                          <a:spcPct val="100000"/>
                        </a:lnSpc>
                        <a:spcBef>
                          <a:spcPts val="0"/>
                        </a:spcBef>
                        <a:spcAft>
                          <a:spcPts val="0"/>
                        </a:spcAft>
                        <a:buNone/>
                      </a:pPr>
                      <a:endParaRPr lang="en-US" sz="1600" b="0" u="none" strike="noStrike" noProof="0">
                        <a:latin typeface="Ubuntu"/>
                      </a:endParaRPr>
                    </a:p>
                  </a:txBody>
                  <a:tcPr/>
                </a:tc>
                <a:tc>
                  <a:txBody>
                    <a:bodyPr/>
                    <a:lstStyle/>
                    <a:p>
                      <a:pPr lvl="0" algn="just" rtl="0">
                        <a:lnSpc>
                          <a:spcPct val="100000"/>
                        </a:lnSpc>
                        <a:spcBef>
                          <a:spcPts val="0"/>
                        </a:spcBef>
                        <a:spcAft>
                          <a:spcPts val="0"/>
                        </a:spcAft>
                        <a:buNone/>
                      </a:pPr>
                      <a:r>
                        <a:rPr lang="cy" sz="1600" b="0" i="0" u="none" strike="noStrike" noProof="0">
                          <a:latin typeface="Ubuntu"/>
                        </a:rPr>
                        <a:t>Wedi'i ychwanegu at sigaréts fel blas ac esmwythydd – yn lleddfu pilenni mwcaidd yn y gwddf ac yn lleddfu poen a llid i'r pilenni hyn a achosir gan fwg sigaréts garw. Mae’n agor y llwybrau anadlu gan ganiatáu i fwy o fwg fynd i'r ysgyfaint. Mae hyn yn gwneud rhywun yn gaeth yn gynt.</a:t>
                      </a:r>
                      <a:endParaRPr lang="en-US" sz="1600" b="0">
                        <a:latin typeface="Ubuntu"/>
                      </a:endParaRPr>
                    </a:p>
                  </a:txBody>
                  <a:tcPr/>
                </a:tc>
                <a:extLst>
                  <a:ext uri="{0D108BD9-81ED-4DB2-BD59-A6C34878D82A}">
                    <a16:rowId xmlns:a16="http://schemas.microsoft.com/office/drawing/2014/main" val="1528733506"/>
                  </a:ext>
                </a:extLst>
              </a:tr>
              <a:tr h="370840">
                <a:tc>
                  <a:txBody>
                    <a:bodyPr/>
                    <a:lstStyle/>
                    <a:p>
                      <a:pPr lvl="0" rtl="0">
                        <a:buNone/>
                      </a:pPr>
                      <a:r>
                        <a:rPr lang="cy" sz="1600" b="0" i="0" u="none" strike="noStrike" noProof="0">
                          <a:latin typeface="Ubuntu"/>
                        </a:rPr>
                        <a:t>Siwgr</a:t>
                      </a:r>
                      <a:endParaRPr lang="en-US" sz="1600" b="0">
                        <a:latin typeface="Ubuntu"/>
                      </a:endParaRPr>
                    </a:p>
                  </a:txBody>
                  <a:tcPr/>
                </a:tc>
                <a:tc>
                  <a:txBody>
                    <a:bodyPr/>
                    <a:lstStyle/>
                    <a:p>
                      <a:pPr lvl="0" algn="just" rtl="0">
                        <a:lnSpc>
                          <a:spcPct val="100000"/>
                        </a:lnSpc>
                        <a:spcBef>
                          <a:spcPts val="0"/>
                        </a:spcBef>
                        <a:spcAft>
                          <a:spcPts val="0"/>
                        </a:spcAft>
                        <a:buNone/>
                      </a:pPr>
                      <a:r>
                        <a:rPr lang="cy" sz="1600" b="0" i="0" u="none" strike="noStrike" noProof="0">
                          <a:latin typeface="Ubuntu"/>
                        </a:rPr>
                        <a:t>Wedi'i gynnwys mewn llawer o fwydydd, diodydd a meddyginiaethau i felysu eu blas. </a:t>
                      </a:r>
                      <a:endParaRPr lang="en-US" sz="1600" b="0">
                        <a:latin typeface="Ubuntu"/>
                      </a:endParaRPr>
                    </a:p>
                  </a:txBody>
                  <a:tcPr/>
                </a:tc>
                <a:tc>
                  <a:txBody>
                    <a:bodyPr/>
                    <a:lstStyle/>
                    <a:p>
                      <a:pPr lvl="0" algn="just" rtl="0">
                        <a:lnSpc>
                          <a:spcPct val="100000"/>
                        </a:lnSpc>
                        <a:spcBef>
                          <a:spcPts val="0"/>
                        </a:spcBef>
                        <a:spcAft>
                          <a:spcPts val="0"/>
                        </a:spcAft>
                        <a:buNone/>
                      </a:pPr>
                      <a:r>
                        <a:rPr lang="cy" sz="1600" b="0" i="0" u="none" strike="noStrike" noProof="0">
                          <a:latin typeface="Ubuntu"/>
                        </a:rPr>
                        <a:t>Dyma'r ychwanegyn unigol mwyaf mewn sigaréts. Caiff ei ddefnyddio i guddio blas annymunol nicotin/tybaco. Cyflasyn i wella blas.</a:t>
                      </a:r>
                      <a:endParaRPr lang="en-US" sz="1600" b="0">
                        <a:latin typeface="Ubuntu"/>
                      </a:endParaRPr>
                    </a:p>
                  </a:txBody>
                  <a:tcPr/>
                </a:tc>
                <a:extLst>
                  <a:ext uri="{0D108BD9-81ED-4DB2-BD59-A6C34878D82A}">
                    <a16:rowId xmlns:a16="http://schemas.microsoft.com/office/drawing/2014/main" val="2538665568"/>
                  </a:ext>
                </a:extLst>
              </a:tr>
              <a:tr h="370840">
                <a:tc>
                  <a:txBody>
                    <a:bodyPr/>
                    <a:lstStyle/>
                    <a:p>
                      <a:pPr lvl="0" rtl="0">
                        <a:buNone/>
                      </a:pPr>
                      <a:r>
                        <a:rPr lang="cy" sz="1600" b="0" u="none" strike="noStrike" noProof="0">
                          <a:latin typeface="Ubuntu"/>
                        </a:rPr>
                        <a:t>Rhin fanila </a:t>
                      </a:r>
                    </a:p>
                  </a:txBody>
                  <a:tcPr/>
                </a:tc>
                <a:tc>
                  <a:txBody>
                    <a:bodyPr/>
                    <a:lstStyle/>
                    <a:p>
                      <a:pPr lvl="0" algn="just" rtl="0">
                        <a:lnSpc>
                          <a:spcPct val="100000"/>
                        </a:lnSpc>
                        <a:spcBef>
                          <a:spcPts val="0"/>
                        </a:spcBef>
                        <a:spcAft>
                          <a:spcPts val="0"/>
                        </a:spcAft>
                        <a:buNone/>
                      </a:pPr>
                      <a:endParaRPr lang="en-US" sz="1600" b="0" u="none" strike="noStrike" noProof="0">
                        <a:latin typeface="Ubuntu"/>
                      </a:endParaRPr>
                    </a:p>
                    <a:p>
                      <a:pPr lvl="0" rtl="0">
                        <a:buNone/>
                      </a:pPr>
                      <a:endParaRPr lang="en-US" sz="1600" b="0">
                        <a:latin typeface="Ubuntu"/>
                      </a:endParaRPr>
                    </a:p>
                  </a:txBody>
                  <a:tcPr/>
                </a:tc>
                <a:tc>
                  <a:txBody>
                    <a:bodyPr/>
                    <a:lstStyle/>
                    <a:p>
                      <a:pPr lvl="0" rtl="0">
                        <a:buNone/>
                      </a:pPr>
                      <a:r>
                        <a:rPr lang="cy" sz="1600" b="0" i="0" u="none" strike="noStrike" noProof="0">
                          <a:solidFill>
                            <a:srgbClr val="000000"/>
                          </a:solidFill>
                          <a:latin typeface="Ubuntu"/>
                        </a:rPr>
                        <a:t>Cyflasyn i wella blas.</a:t>
                      </a:r>
                      <a:endParaRPr lang="en-US" sz="1600">
                        <a:latin typeface="Ubuntu"/>
                      </a:endParaRPr>
                    </a:p>
                  </a:txBody>
                  <a:tcPr/>
                </a:tc>
                <a:extLst>
                  <a:ext uri="{0D108BD9-81ED-4DB2-BD59-A6C34878D82A}">
                    <a16:rowId xmlns:a16="http://schemas.microsoft.com/office/drawing/2014/main" val="2440099933"/>
                  </a:ext>
                </a:extLst>
              </a:tr>
            </a:tbl>
          </a:graphicData>
        </a:graphic>
      </p:graphicFrame>
      <p:sp>
        <p:nvSpPr>
          <p:cNvPr id="2" name="TextBox 1">
            <a:extLst>
              <a:ext uri="{FF2B5EF4-FFF2-40B4-BE49-F238E27FC236}">
                <a16:creationId xmlns:a16="http://schemas.microsoft.com/office/drawing/2014/main" id="{31F0DA1A-00F2-C5AF-A16C-4926C51C7D61}"/>
              </a:ext>
            </a:extLst>
          </p:cNvPr>
          <p:cNvSpPr txBox="1"/>
          <p:nvPr/>
        </p:nvSpPr>
        <p:spPr>
          <a:xfrm>
            <a:off x="130665" y="6310147"/>
            <a:ext cx="2042389"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rtl="0">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accent1">
                    <a:lumMod val="76000"/>
                  </a:schemeClr>
                </a:solidFill>
                <a:latin typeface="Ubuntu"/>
                <a:ea typeface="Calibri"/>
                <a:cs typeface="Calibri"/>
              </a:rPr>
              <a:t>Iechyd </a:t>
            </a:r>
            <a:r>
              <a:rPr lang="en-US" sz="1200" b="1" err="1">
                <a:solidFill>
                  <a:schemeClr val="accent1">
                    <a:lumMod val="76000"/>
                  </a:schemeClr>
                </a:solidFill>
                <a:latin typeface="Ubuntu"/>
                <a:ea typeface="Calibri"/>
                <a:cs typeface="Calibri"/>
              </a:rPr>
              <a:t>Cyhoeddus</a:t>
            </a:r>
            <a:r>
              <a:rPr lang="en-US" sz="1200" b="1">
                <a:solidFill>
                  <a:schemeClr val="accent1">
                    <a:lumMod val="76000"/>
                  </a:schemeClr>
                </a:solidFill>
                <a:latin typeface="Ubuntu"/>
                <a:ea typeface="Calibri"/>
                <a:cs typeface="Calibri"/>
              </a:rPr>
              <a:t> Cymru</a:t>
            </a:r>
            <a:endParaRPr lang="en-US" sz="1200" b="1">
              <a:solidFill>
                <a:schemeClr val="accent1">
                  <a:lumMod val="76000"/>
                </a:schemeClr>
              </a:solidFill>
              <a:latin typeface="Ubuntu"/>
            </a:endParaRPr>
          </a:p>
        </p:txBody>
      </p:sp>
    </p:spTree>
    <p:extLst>
      <p:ext uri="{BB962C8B-B14F-4D97-AF65-F5344CB8AC3E}">
        <p14:creationId xmlns:p14="http://schemas.microsoft.com/office/powerpoint/2010/main" val="2221503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64545-FACE-12C2-5F3B-E1D626D1F69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0728CD8-6404-07D1-1D2C-88FBB5B5BFB5}"/>
              </a:ext>
            </a:extLst>
          </p:cNvPr>
          <p:cNvGraphicFramePr>
            <a:graphicFrameLocks noGrp="1"/>
          </p:cNvGraphicFramePr>
          <p:nvPr>
            <p:extLst>
              <p:ext uri="{D42A27DB-BD31-4B8C-83A1-F6EECF244321}">
                <p14:modId xmlns:p14="http://schemas.microsoft.com/office/powerpoint/2010/main" val="1373563252"/>
              </p:ext>
            </p:extLst>
          </p:nvPr>
        </p:nvGraphicFramePr>
        <p:xfrm>
          <a:off x="145407" y="772518"/>
          <a:ext cx="11901183" cy="5854768"/>
        </p:xfrm>
        <a:graphic>
          <a:graphicData uri="http://schemas.openxmlformats.org/drawingml/2006/table">
            <a:tbl>
              <a:tblPr firstRow="1" bandRow="1">
                <a:tableStyleId>{68D230F3-CF80-4859-8CE7-A43EE81993B5}</a:tableStyleId>
              </a:tblPr>
              <a:tblGrid>
                <a:gridCol w="1416775">
                  <a:extLst>
                    <a:ext uri="{9D8B030D-6E8A-4147-A177-3AD203B41FA5}">
                      <a16:colId xmlns:a16="http://schemas.microsoft.com/office/drawing/2014/main" val="1309676347"/>
                    </a:ext>
                  </a:extLst>
                </a:gridCol>
                <a:gridCol w="2655794">
                  <a:extLst>
                    <a:ext uri="{9D8B030D-6E8A-4147-A177-3AD203B41FA5}">
                      <a16:colId xmlns:a16="http://schemas.microsoft.com/office/drawing/2014/main" val="3483181504"/>
                    </a:ext>
                  </a:extLst>
                </a:gridCol>
                <a:gridCol w="7828614">
                  <a:extLst>
                    <a:ext uri="{9D8B030D-6E8A-4147-A177-3AD203B41FA5}">
                      <a16:colId xmlns:a16="http://schemas.microsoft.com/office/drawing/2014/main" val="1229125168"/>
                    </a:ext>
                  </a:extLst>
                </a:gridCol>
              </a:tblGrid>
              <a:tr h="302655">
                <a:tc>
                  <a:txBody>
                    <a:bodyPr/>
                    <a:lstStyle/>
                    <a:p>
                      <a:pPr lvl="0" rtl="0">
                        <a:buNone/>
                      </a:pPr>
                      <a:r>
                        <a:rPr lang="cy" sz="1600" u="none" strike="noStrike" noProof="0">
                          <a:latin typeface="Ubuntu"/>
                        </a:rPr>
                        <a:t>Cynhwysyn </a:t>
                      </a:r>
                      <a:endParaRPr lang="en-US" sz="1600">
                        <a:latin typeface="Ubuntu"/>
                      </a:endParaRPr>
                    </a:p>
                  </a:txBody>
                  <a:tcPr/>
                </a:tc>
                <a:tc>
                  <a:txBody>
                    <a:bodyPr/>
                    <a:lstStyle/>
                    <a:p>
                      <a:pPr lvl="0" rtl="0">
                        <a:buNone/>
                      </a:pPr>
                      <a:r>
                        <a:rPr lang="cy" sz="1600" u="none" strike="noStrike" noProof="0">
                          <a:latin typeface="Ubuntu"/>
                        </a:rPr>
                        <a:t>Ble mae i'w gael </a:t>
                      </a:r>
                      <a:endParaRPr lang="en-US" sz="1600">
                        <a:latin typeface="Ubuntu"/>
                      </a:endParaRPr>
                    </a:p>
                  </a:txBody>
                  <a:tcPr/>
                </a:tc>
                <a:tc>
                  <a:txBody>
                    <a:bodyPr/>
                    <a:lstStyle/>
                    <a:p>
                      <a:pPr lvl="0" rtl="0">
                        <a:buNone/>
                      </a:pPr>
                      <a:r>
                        <a:rPr lang="cy" sz="1600" u="none" strike="noStrike" noProof="0">
                          <a:latin typeface="Ubuntu"/>
                        </a:rPr>
                        <a:t>Sut/pam mae'n cael ei ddefnyddio </a:t>
                      </a:r>
                      <a:endParaRPr lang="en-US" sz="1600">
                        <a:latin typeface="Ubuntu"/>
                      </a:endParaRPr>
                    </a:p>
                  </a:txBody>
                  <a:tcPr/>
                </a:tc>
                <a:extLst>
                  <a:ext uri="{0D108BD9-81ED-4DB2-BD59-A6C34878D82A}">
                    <a16:rowId xmlns:a16="http://schemas.microsoft.com/office/drawing/2014/main" val="3730892406"/>
                  </a:ext>
                </a:extLst>
              </a:tr>
              <a:tr h="619995">
                <a:tc>
                  <a:txBody>
                    <a:bodyPr/>
                    <a:lstStyle/>
                    <a:p>
                      <a:pPr lvl="0" algn="l" rtl="0">
                        <a:buNone/>
                      </a:pPr>
                      <a:r>
                        <a:rPr lang="cy" sz="1300" u="none" strike="noStrike" noProof="0">
                          <a:latin typeface="Ubuntu"/>
                        </a:rPr>
                        <a:t>Aseton</a:t>
                      </a:r>
                      <a:endParaRPr lang="en-US" sz="1300">
                        <a:latin typeface="Ubuntu"/>
                      </a:endParaRPr>
                    </a:p>
                  </a:txBody>
                  <a:tcPr/>
                </a:tc>
                <a:tc>
                  <a:txBody>
                    <a:bodyPr/>
                    <a:lstStyle/>
                    <a:p>
                      <a:pPr lvl="0" algn="l" rtl="0">
                        <a:buNone/>
                      </a:pPr>
                      <a:r>
                        <a:rPr lang="cy" sz="1300" u="none" strike="noStrike" noProof="0">
                          <a:latin typeface="Ubuntu"/>
                        </a:rPr>
                        <a:t>Toddwr farnais ewinedd, peipen wacáu cerbydau, mwg tybaco a safleoedd tirlenwi.</a:t>
                      </a:r>
                      <a:endParaRPr lang="en-US" sz="1300">
                        <a:latin typeface="Ubuntu"/>
                      </a:endParaRPr>
                    </a:p>
                  </a:txBody>
                  <a:tcPr/>
                </a:tc>
                <a:tc>
                  <a:txBody>
                    <a:bodyPr/>
                    <a:lstStyle/>
                    <a:p>
                      <a:pPr lvl="0" algn="l" rtl="0">
                        <a:buNone/>
                      </a:pPr>
                      <a:r>
                        <a:rPr lang="cy" sz="1300" u="none" strike="noStrike" noProof="0">
                          <a:latin typeface="Ubuntu"/>
                        </a:rPr>
                        <a:t>Mae'n rhwymo'r cynhwysion at ei gilydd mewn sigarét. Gall anadlu lefelau cymedrol i uchel o aseton am gyfnodau byr o amser achosi llid y trwyn, y gwddf, yr ysgyfaint a’r llygaid, a hefyd pen tost/cur pen. </a:t>
                      </a:r>
                      <a:r>
                        <a:rPr lang="cy" sz="1300" b="0" i="0" u="none" strike="noStrike" noProof="0">
                          <a:latin typeface="Ubuntu"/>
                        </a:rPr>
                        <a:t>Mae’n chwalu'r cemegau ac yn helpu i'w rhwymo at ei gilydd. </a:t>
                      </a:r>
                      <a:endParaRPr lang="en-US" sz="1300">
                        <a:latin typeface="Ubuntu"/>
                      </a:endParaRPr>
                    </a:p>
                  </a:txBody>
                  <a:tcPr/>
                </a:tc>
                <a:extLst>
                  <a:ext uri="{0D108BD9-81ED-4DB2-BD59-A6C34878D82A}">
                    <a16:rowId xmlns:a16="http://schemas.microsoft.com/office/drawing/2014/main" val="3537835771"/>
                  </a:ext>
                </a:extLst>
              </a:tr>
              <a:tr h="619995">
                <a:tc>
                  <a:txBody>
                    <a:bodyPr/>
                    <a:lstStyle/>
                    <a:p>
                      <a:pPr lvl="0" algn="l" rtl="0">
                        <a:buNone/>
                      </a:pPr>
                      <a:r>
                        <a:rPr lang="cy" sz="1300" u="none" strike="noStrike" noProof="0">
                          <a:latin typeface="Ubuntu"/>
                        </a:rPr>
                        <a:t>Amonia</a:t>
                      </a:r>
                      <a:endParaRPr lang="en-US" sz="1300">
                        <a:latin typeface="Ubuntu"/>
                      </a:endParaRPr>
                    </a:p>
                  </a:txBody>
                  <a:tcPr/>
                </a:tc>
                <a:tc>
                  <a:txBody>
                    <a:bodyPr/>
                    <a:lstStyle/>
                    <a:p>
                      <a:pPr lvl="0" algn="l" rtl="0">
                        <a:buNone/>
                      </a:pPr>
                      <a:r>
                        <a:rPr lang="cy" sz="1300" u="none" strike="noStrike" noProof="0">
                          <a:latin typeface="Ubuntu"/>
                        </a:rPr>
                        <a:t>Glanhawr toiled, lliw gwallt ac wrin. </a:t>
                      </a:r>
                      <a:endParaRPr lang="en-US" sz="1300">
                        <a:latin typeface="Ubuntu"/>
                      </a:endParaRPr>
                    </a:p>
                  </a:txBody>
                  <a:tcPr/>
                </a:tc>
                <a:tc>
                  <a:txBody>
                    <a:bodyPr/>
                    <a:lstStyle/>
                    <a:p>
                      <a:pPr lvl="0" algn="l" rtl="0">
                        <a:buNone/>
                      </a:pPr>
                      <a:r>
                        <a:rPr lang="cy" sz="1300" u="none" strike="noStrike" noProof="0">
                          <a:latin typeface="Ubuntu"/>
                        </a:rPr>
                        <a:t>Mae cwmnïau tybaco yn dweud eu bod yn ychwanegu amonia i roi 'blas' i'r sigarét, ond mae amonia hefyd yn helpu nicotin i gyrraedd yr ymennydd yn gynt. Mae hyn yn gwneud sigaréts hyd yn oed yn fwy caethiwus.</a:t>
                      </a:r>
                    </a:p>
                  </a:txBody>
                  <a:tcPr/>
                </a:tc>
                <a:extLst>
                  <a:ext uri="{0D108BD9-81ED-4DB2-BD59-A6C34878D82A}">
                    <a16:rowId xmlns:a16="http://schemas.microsoft.com/office/drawing/2014/main" val="3925018888"/>
                  </a:ext>
                </a:extLst>
              </a:tr>
              <a:tr h="800827">
                <a:tc>
                  <a:txBody>
                    <a:bodyPr/>
                    <a:lstStyle/>
                    <a:p>
                      <a:pPr lvl="0" algn="l" rtl="0">
                        <a:buNone/>
                      </a:pPr>
                      <a:r>
                        <a:rPr lang="cy" sz="1300" u="none" strike="noStrike" noProof="0">
                          <a:latin typeface="Ubuntu"/>
                        </a:rPr>
                        <a:t>Arsenig</a:t>
                      </a:r>
                      <a:endParaRPr lang="en-US" sz="1300">
                        <a:latin typeface="Ubuntu"/>
                      </a:endParaRPr>
                    </a:p>
                  </a:txBody>
                  <a:tcPr/>
                </a:tc>
                <a:tc>
                  <a:txBody>
                    <a:bodyPr/>
                    <a:lstStyle/>
                    <a:p>
                      <a:pPr lvl="0" algn="l" rtl="0">
                        <a:lnSpc>
                          <a:spcPct val="100000"/>
                        </a:lnSpc>
                        <a:spcBef>
                          <a:spcPts val="0"/>
                        </a:spcBef>
                        <a:spcAft>
                          <a:spcPts val="0"/>
                        </a:spcAft>
                        <a:buNone/>
                      </a:pPr>
                      <a:r>
                        <a:rPr lang="cy" sz="1300" u="none" strike="noStrike" noProof="0">
                          <a:latin typeface="Ubuntu"/>
                        </a:rPr>
                        <a:t>Caiff ei ddefnyddio fel gwenwyn morgrug a llygod mawr.</a:t>
                      </a:r>
                      <a:endParaRPr lang="en-US" sz="1300">
                        <a:latin typeface="Ubuntu"/>
                      </a:endParaRPr>
                    </a:p>
                    <a:p>
                      <a:pPr lvl="0" algn="l" rtl="0">
                        <a:buNone/>
                      </a:pPr>
                      <a:endParaRPr lang="en-US" sz="1300">
                        <a:latin typeface="Ubuntu"/>
                      </a:endParaRPr>
                    </a:p>
                  </a:txBody>
                  <a:tcPr/>
                </a:tc>
                <a:tc>
                  <a:txBody>
                    <a:bodyPr/>
                    <a:lstStyle/>
                    <a:p>
                      <a:pPr lvl="0" algn="l" rtl="0">
                        <a:lnSpc>
                          <a:spcPct val="100000"/>
                        </a:lnSpc>
                        <a:spcBef>
                          <a:spcPts val="0"/>
                        </a:spcBef>
                        <a:spcAft>
                          <a:spcPts val="0"/>
                        </a:spcAft>
                        <a:buNone/>
                      </a:pPr>
                      <a:r>
                        <a:rPr lang="cy" sz="1300" u="none" strike="noStrike" noProof="0">
                          <a:latin typeface="Ubuntu"/>
                        </a:rPr>
                        <a:t>Caiff ei godi gan y planhigyn tybaco o'r pridd.</a:t>
                      </a:r>
                      <a:endParaRPr lang="en-US" sz="1300">
                        <a:latin typeface="Ubuntu"/>
                      </a:endParaRPr>
                    </a:p>
                    <a:p>
                      <a:pPr lvl="0" algn="l" rtl="0">
                        <a:buNone/>
                      </a:pPr>
                      <a:r>
                        <a:rPr lang="cy" sz="1300" u="none" strike="noStrike" noProof="0">
                          <a:latin typeface="Ubuntu"/>
                        </a:rPr>
                        <a:t>Mae plaladdwyr sy'n cynnwys arsenig a ddefnyddir mewn prosesau ffermio tybaco yn aros mewn tybaco tan iddo gael ei brosesu'n sigaréts ac mae'n bresennol mewn symiau bach mewn mwg sigaréts. </a:t>
                      </a:r>
                      <a:r>
                        <a:rPr lang="cy" sz="1300" b="0" i="0" u="none" strike="noStrike" noProof="0">
                          <a:latin typeface="Ubuntu"/>
                        </a:rPr>
                        <a:t>Mae’n atal llygod rhag bwyta planhigion tybaco.</a:t>
                      </a:r>
                      <a:endParaRPr lang="en-US" sz="1300">
                        <a:latin typeface="Ubuntu"/>
                      </a:endParaRPr>
                    </a:p>
                  </a:txBody>
                  <a:tcPr/>
                </a:tc>
                <a:extLst>
                  <a:ext uri="{0D108BD9-81ED-4DB2-BD59-A6C34878D82A}">
                    <a16:rowId xmlns:a16="http://schemas.microsoft.com/office/drawing/2014/main" val="1528733506"/>
                  </a:ext>
                </a:extLst>
              </a:tr>
              <a:tr h="800827">
                <a:tc>
                  <a:txBody>
                    <a:bodyPr/>
                    <a:lstStyle/>
                    <a:p>
                      <a:pPr lvl="0" algn="l" rtl="0">
                        <a:buNone/>
                      </a:pPr>
                      <a:r>
                        <a:rPr lang="cy" sz="1300" u="none" strike="noStrike" noProof="0">
                          <a:latin typeface="Ubuntu"/>
                        </a:rPr>
                        <a:t>Cadmiwm</a:t>
                      </a:r>
                      <a:endParaRPr lang="en-US" sz="1300">
                        <a:latin typeface="Ubuntu"/>
                      </a:endParaRPr>
                    </a:p>
                  </a:txBody>
                  <a:tcPr/>
                </a:tc>
                <a:tc>
                  <a:txBody>
                    <a:bodyPr/>
                    <a:lstStyle/>
                    <a:p>
                      <a:pPr lvl="0" algn="l" rtl="0">
                        <a:lnSpc>
                          <a:spcPct val="100000"/>
                        </a:lnSpc>
                        <a:spcBef>
                          <a:spcPts val="0"/>
                        </a:spcBef>
                        <a:spcAft>
                          <a:spcPts val="0"/>
                        </a:spcAft>
                        <a:buNone/>
                      </a:pPr>
                      <a:r>
                        <a:rPr lang="cy" sz="1300" u="none" strike="noStrike" noProof="0">
                          <a:latin typeface="Ubuntu"/>
                        </a:rPr>
                        <a:t>Metel gwenwynig a ddefnyddir mewn batris. </a:t>
                      </a:r>
                      <a:endParaRPr lang="en-US" sz="1300">
                        <a:latin typeface="Ubuntu"/>
                      </a:endParaRPr>
                    </a:p>
                    <a:p>
                      <a:pPr lvl="0" algn="l" rtl="0">
                        <a:buNone/>
                      </a:pPr>
                      <a:endParaRPr lang="en-US" sz="1300">
                        <a:latin typeface="Ubuntu"/>
                      </a:endParaRPr>
                    </a:p>
                  </a:txBody>
                  <a:tcPr/>
                </a:tc>
                <a:tc>
                  <a:txBody>
                    <a:bodyPr/>
                    <a:lstStyle/>
                    <a:p>
                      <a:pPr lvl="0" algn="l" rtl="0">
                        <a:lnSpc>
                          <a:spcPct val="100000"/>
                        </a:lnSpc>
                        <a:spcBef>
                          <a:spcPts val="0"/>
                        </a:spcBef>
                        <a:spcAft>
                          <a:spcPts val="0"/>
                        </a:spcAft>
                        <a:buNone/>
                      </a:pPr>
                      <a:r>
                        <a:rPr lang="cy" sz="1300" u="none" strike="noStrike" noProof="0">
                          <a:latin typeface="Ubuntu"/>
                        </a:rPr>
                        <a:t>Caiff ei godi gan y planhigyn tybaco o'r pridd. </a:t>
                      </a:r>
                      <a:r>
                        <a:rPr lang="cy" sz="1300" b="0" i="0" u="none" strike="noStrike" noProof="0">
                          <a:solidFill>
                            <a:srgbClr val="000000"/>
                          </a:solidFill>
                          <a:latin typeface="Ubuntu"/>
                        </a:rPr>
                        <a:t>Mae’n cymryd yr holl faetholion felly ni ellir ailblannu unrhyw beth yn y pridd. </a:t>
                      </a:r>
                      <a:r>
                        <a:rPr lang="cy" sz="1300" u="none" strike="noStrike" noProof="0">
                          <a:latin typeface="Ubuntu"/>
                        </a:rPr>
                        <a:t>Mae’n aros yn y corff am 22 mlynedd. Os bydd lefelau'n cronni, gall cadmiwm achosi niwed i'r ymennydd, yr iau/afu a'r arennau. </a:t>
                      </a:r>
                      <a:endParaRPr lang="en-US" sz="1300" b="0" i="0" u="none" strike="noStrike" noProof="0">
                        <a:latin typeface="Ubuntu"/>
                      </a:endParaRPr>
                    </a:p>
                  </a:txBody>
                  <a:tcPr/>
                </a:tc>
                <a:extLst>
                  <a:ext uri="{0D108BD9-81ED-4DB2-BD59-A6C34878D82A}">
                    <a16:rowId xmlns:a16="http://schemas.microsoft.com/office/drawing/2014/main" val="2538665568"/>
                  </a:ext>
                </a:extLst>
              </a:tr>
              <a:tr h="302655">
                <a:tc>
                  <a:txBody>
                    <a:bodyPr/>
                    <a:lstStyle/>
                    <a:p>
                      <a:pPr lvl="0" algn="l" rtl="0">
                        <a:buNone/>
                      </a:pPr>
                      <a:r>
                        <a:rPr lang="cy" sz="1300" b="0" i="0" u="none" strike="noStrike" noProof="0">
                          <a:latin typeface="Ubuntu"/>
                        </a:rPr>
                        <a:t>Poloniwm</a:t>
                      </a:r>
                      <a:endParaRPr lang="en-US" sz="1300" b="0">
                        <a:latin typeface="Ubuntu"/>
                      </a:endParaRPr>
                    </a:p>
                  </a:txBody>
                  <a:tcPr/>
                </a:tc>
                <a:tc>
                  <a:txBody>
                    <a:bodyPr/>
                    <a:lstStyle/>
                    <a:p>
                      <a:pPr lvl="0" algn="l" rtl="0">
                        <a:lnSpc>
                          <a:spcPct val="100000"/>
                        </a:lnSpc>
                        <a:spcBef>
                          <a:spcPts val="0"/>
                        </a:spcBef>
                        <a:spcAft>
                          <a:spcPts val="0"/>
                        </a:spcAft>
                        <a:buNone/>
                      </a:pPr>
                      <a:r>
                        <a:rPr lang="cy" sz="1300" b="0" i="0" u="none" strike="noStrike" noProof="0">
                          <a:solidFill>
                            <a:schemeClr val="tx1"/>
                          </a:solidFill>
                          <a:latin typeface="Ubuntu"/>
                        </a:rPr>
                        <a:t>Gwrtaith</a:t>
                      </a:r>
                      <a:endParaRPr lang="en-US" sz="1300" b="0">
                        <a:solidFill>
                          <a:schemeClr val="tx1"/>
                        </a:solidFill>
                        <a:latin typeface="Ubuntu"/>
                      </a:endParaRPr>
                    </a:p>
                  </a:txBody>
                  <a:tcPr/>
                </a:tc>
                <a:tc>
                  <a:txBody>
                    <a:bodyPr/>
                    <a:lstStyle/>
                    <a:p>
                      <a:pPr lvl="0" algn="l" rtl="0">
                        <a:buNone/>
                      </a:pPr>
                      <a:r>
                        <a:rPr lang="cy" sz="1300" b="0" i="0" u="none" strike="noStrike" noProof="0">
                          <a:solidFill>
                            <a:srgbClr val="000000"/>
                          </a:solidFill>
                          <a:latin typeface="Ubuntu"/>
                        </a:rPr>
                        <a:t>Mae’n helpu'r tybaco i dyfu.</a:t>
                      </a:r>
                      <a:endParaRPr lang="en-US" sz="1300">
                        <a:latin typeface="Ubuntu"/>
                      </a:endParaRPr>
                    </a:p>
                  </a:txBody>
                  <a:tcPr/>
                </a:tc>
                <a:extLst>
                  <a:ext uri="{0D108BD9-81ED-4DB2-BD59-A6C34878D82A}">
                    <a16:rowId xmlns:a16="http://schemas.microsoft.com/office/drawing/2014/main" val="2440099933"/>
                  </a:ext>
                </a:extLst>
              </a:tr>
              <a:tr h="973911">
                <a:tc>
                  <a:txBody>
                    <a:bodyPr/>
                    <a:lstStyle/>
                    <a:p>
                      <a:pPr lvl="0" algn="l" rtl="0">
                        <a:buNone/>
                      </a:pPr>
                      <a:r>
                        <a:rPr lang="cy" sz="1300" u="none" strike="noStrike" noProof="0">
                          <a:solidFill>
                            <a:srgbClr val="000000"/>
                          </a:solidFill>
                          <a:latin typeface="Ubuntu"/>
                        </a:rPr>
                        <a:t>Nicotin</a:t>
                      </a:r>
                    </a:p>
                    <a:p>
                      <a:pPr lvl="0" algn="l" rtl="0">
                        <a:buNone/>
                      </a:pPr>
                      <a:r>
                        <a:rPr lang="cy" sz="1300" u="none" strike="noStrike" noProof="0">
                          <a:solidFill>
                            <a:srgbClr val="000000"/>
                          </a:solidFill>
                          <a:latin typeface="Ubuntu"/>
                        </a:rPr>
                        <a:t>(Plaladdwr) </a:t>
                      </a:r>
                    </a:p>
                  </a:txBody>
                  <a:tcPr/>
                </a:tc>
                <a:tc>
                  <a:txBody>
                    <a:bodyPr/>
                    <a:lstStyle/>
                    <a:p>
                      <a:pPr lvl="0" algn="l" rtl="0">
                        <a:buNone/>
                      </a:pPr>
                      <a:r>
                        <a:rPr lang="cy" sz="1300" u="none" strike="noStrike" noProof="0">
                          <a:solidFill>
                            <a:srgbClr val="000000"/>
                          </a:solidFill>
                          <a:latin typeface="Ubuntu"/>
                        </a:rPr>
                        <a:t>Mae i’w gael yn naturiol mewn planhigion tybaco</a:t>
                      </a:r>
                      <a:endParaRPr lang="en-US" sz="1300" u="none" strike="noStrike" noProof="0">
                        <a:solidFill>
                          <a:srgbClr val="000000"/>
                        </a:solidFill>
                        <a:latin typeface="Ubuntu"/>
                      </a:endParaRPr>
                    </a:p>
                  </a:txBody>
                  <a:tcPr/>
                </a:tc>
                <a:tc>
                  <a:txBody>
                    <a:bodyPr/>
                    <a:lstStyle/>
                    <a:p>
                      <a:pPr lvl="0" algn="l" rtl="0">
                        <a:lnSpc>
                          <a:spcPct val="100000"/>
                        </a:lnSpc>
                        <a:spcBef>
                          <a:spcPts val="0"/>
                        </a:spcBef>
                        <a:spcAft>
                          <a:spcPts val="0"/>
                        </a:spcAft>
                        <a:buNone/>
                      </a:pPr>
                      <a:r>
                        <a:rPr lang="cy" sz="1300" b="0" i="0" u="none" strike="noStrike" noProof="0">
                          <a:solidFill>
                            <a:srgbClr val="000000"/>
                          </a:solidFill>
                          <a:latin typeface="Ubuntu"/>
                          <a:ea typeface="Calibri"/>
                          <a:cs typeface="Calibri"/>
                        </a:rPr>
                        <a:t>Mae nicotin o blanhigion tybaco wedi cael ei ddefnyddio fel plaladdwr oherwydd ei fod yn lladd pryfed yn gyflym, yn ymddangos yn naturiol, ac yn hawdd ei greu. Fodd bynnag, mae nicotin yn wenwynig i bobl ac anifeiliaid hefyd, felly mae llawer o wledydd wedi gwahardd ei ddefnyddio fel plaladdwr.   Nicotin yw'r cyffur mewn sigaréts sy'n hynod gaethiwus.</a:t>
                      </a:r>
                      <a:endParaRPr lang="en-US" sz="1300" b="0" i="0" u="none" strike="noStrike" noProof="0">
                        <a:solidFill>
                          <a:srgbClr val="000000"/>
                        </a:solidFill>
                        <a:latin typeface="Ubuntu"/>
                      </a:endParaRPr>
                    </a:p>
                  </a:txBody>
                  <a:tcPr/>
                </a:tc>
                <a:extLst>
                  <a:ext uri="{0D108BD9-81ED-4DB2-BD59-A6C34878D82A}">
                    <a16:rowId xmlns:a16="http://schemas.microsoft.com/office/drawing/2014/main" val="1801832101"/>
                  </a:ext>
                </a:extLst>
              </a:tr>
              <a:tr h="302655">
                <a:tc>
                  <a:txBody>
                    <a:bodyPr/>
                    <a:lstStyle/>
                    <a:p>
                      <a:pPr lvl="0" algn="l" rtl="0">
                        <a:buNone/>
                      </a:pPr>
                      <a:r>
                        <a:rPr lang="cy" sz="1300" u="none" strike="noStrike" noProof="0">
                          <a:latin typeface="Ubuntu"/>
                        </a:rPr>
                        <a:t>Methanol </a:t>
                      </a:r>
                    </a:p>
                  </a:txBody>
                  <a:tcPr/>
                </a:tc>
                <a:tc>
                  <a:txBody>
                    <a:bodyPr/>
                    <a:lstStyle/>
                    <a:p>
                      <a:pPr lvl="0" algn="l" rtl="0">
                        <a:buNone/>
                      </a:pPr>
                      <a:r>
                        <a:rPr lang="cy" sz="1300" u="none" strike="noStrike" noProof="0">
                          <a:solidFill>
                            <a:srgbClr val="000000"/>
                          </a:solidFill>
                          <a:latin typeface="Ubuntu"/>
                        </a:rPr>
                        <a:t>Gwrthrewydd</a:t>
                      </a:r>
                    </a:p>
                  </a:txBody>
                  <a:tcPr/>
                </a:tc>
                <a:tc>
                  <a:txBody>
                    <a:bodyPr/>
                    <a:lstStyle/>
                    <a:p>
                      <a:pPr lvl="0" algn="l" rtl="0">
                        <a:buNone/>
                      </a:pPr>
                      <a:r>
                        <a:rPr lang="cy" sz="1300" u="none" strike="noStrike" noProof="0">
                          <a:solidFill>
                            <a:srgbClr val="000000"/>
                          </a:solidFill>
                          <a:latin typeface="Ubuntu"/>
                        </a:rPr>
                        <a:t>Caiff ei ddefnyddio i fferru cefn y gwddf ac </a:t>
                      </a:r>
                      <a:r>
                        <a:rPr lang="cy" sz="1300" b="0" i="0" u="none" strike="noStrike" noProof="0">
                          <a:solidFill>
                            <a:srgbClr val="000000"/>
                          </a:solidFill>
                          <a:latin typeface="Ubuntu"/>
                        </a:rPr>
                        <a:t>atal llosgi. </a:t>
                      </a:r>
                      <a:endParaRPr lang="en-US" sz="1300" u="none" strike="noStrike" noProof="0">
                        <a:solidFill>
                          <a:srgbClr val="000000"/>
                        </a:solidFill>
                        <a:latin typeface="Ubuntu"/>
                      </a:endParaRPr>
                    </a:p>
                  </a:txBody>
                  <a:tcPr/>
                </a:tc>
                <a:extLst>
                  <a:ext uri="{0D108BD9-81ED-4DB2-BD59-A6C34878D82A}">
                    <a16:rowId xmlns:a16="http://schemas.microsoft.com/office/drawing/2014/main" val="1282394169"/>
                  </a:ext>
                </a:extLst>
              </a:tr>
              <a:tr h="0">
                <a:tc>
                  <a:txBody>
                    <a:bodyPr/>
                    <a:lstStyle/>
                    <a:p>
                      <a:pPr lvl="0" algn="l" rtl="0">
                        <a:buNone/>
                      </a:pPr>
                      <a:r>
                        <a:rPr lang="cy" sz="1300" u="none" strike="noStrike" noProof="0">
                          <a:latin typeface="Ubuntu"/>
                        </a:rPr>
                        <a:t>Tar</a:t>
                      </a:r>
                    </a:p>
                  </a:txBody>
                  <a:tcPr/>
                </a:tc>
                <a:tc>
                  <a:txBody>
                    <a:bodyPr/>
                    <a:lstStyle/>
                    <a:p>
                      <a:pPr lvl="0" algn="l" rtl="0">
                        <a:buNone/>
                      </a:pPr>
                      <a:r>
                        <a:rPr lang="cy" sz="1300" b="0" i="0" u="none" strike="noStrike" noProof="0">
                          <a:latin typeface="Ubuntu"/>
                        </a:rPr>
                        <a:t>Sylwedd du gludiog a ddefnyddir ar gyfer gorchuddio ffyrdd.</a:t>
                      </a:r>
                      <a:endParaRPr lang="en-US" sz="1300">
                        <a:latin typeface="Ubuntu"/>
                      </a:endParaRPr>
                    </a:p>
                  </a:txBody>
                  <a:tcPr/>
                </a:tc>
                <a:tc>
                  <a:txBody>
                    <a:bodyPr/>
                    <a:lstStyle/>
                    <a:p>
                      <a:pPr lvl="0" algn="l" rtl="0">
                        <a:lnSpc>
                          <a:spcPct val="100000"/>
                        </a:lnSpc>
                        <a:spcBef>
                          <a:spcPts val="0"/>
                        </a:spcBef>
                        <a:spcAft>
                          <a:spcPts val="0"/>
                        </a:spcAft>
                        <a:buNone/>
                      </a:pPr>
                      <a:r>
                        <a:rPr lang="cy" sz="1300" b="0" i="0" u="none" strike="noStrike" noProof="0">
                          <a:solidFill>
                            <a:srgbClr val="000000"/>
                          </a:solidFill>
                          <a:latin typeface="Ubuntu"/>
                        </a:rPr>
                        <a:t>Tar yw'r sylwedd brown gludiog sy'n staenio'r dannedd pan fydd pobl yn ysmygu. Mae hefyd yn achosi i'r bysedd droi'n felyn-frown. Mae tar yn cynnwys gronynnau sy'n achosi canser (carsinogenau). Mae tar yn niweidio'ch ysgyfaint trwy gulhau'r tiwbiau bach (bronciolau) sy'n amsugno ocsigen. Mae hefyd yn niweidio'r blew bach (cilia) sy'n helpu i amddiffyn eich ysgyfaint rhag baw a haint. </a:t>
                      </a:r>
                    </a:p>
                  </a:txBody>
                  <a:tcPr/>
                </a:tc>
                <a:extLst>
                  <a:ext uri="{0D108BD9-81ED-4DB2-BD59-A6C34878D82A}">
                    <a16:rowId xmlns:a16="http://schemas.microsoft.com/office/drawing/2014/main" val="897877446"/>
                  </a:ext>
                </a:extLst>
              </a:tr>
            </a:tbl>
          </a:graphicData>
        </a:graphic>
      </p:graphicFrame>
      <p:sp>
        <p:nvSpPr>
          <p:cNvPr id="4" name="TextBox 3">
            <a:extLst>
              <a:ext uri="{FF2B5EF4-FFF2-40B4-BE49-F238E27FC236}">
                <a16:creationId xmlns:a16="http://schemas.microsoft.com/office/drawing/2014/main" id="{EF356D78-9B11-FA13-499B-404E2585A927}"/>
              </a:ext>
            </a:extLst>
          </p:cNvPr>
          <p:cNvSpPr txBox="1"/>
          <p:nvPr/>
        </p:nvSpPr>
        <p:spPr>
          <a:xfrm>
            <a:off x="5043481" y="0"/>
            <a:ext cx="2105037" cy="584775"/>
          </a:xfrm>
          <a:prstGeom prst="rect">
            <a:avLst/>
          </a:prstGeom>
          <a:solidFill>
            <a:schemeClr val="accent6">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cy" sz="3200" b="1">
                <a:latin typeface="Ubuntu"/>
              </a:rPr>
              <a:t>Cemegol </a:t>
            </a:r>
          </a:p>
        </p:txBody>
      </p:sp>
      <p:sp>
        <p:nvSpPr>
          <p:cNvPr id="3" name="TextBox 1">
            <a:extLst>
              <a:ext uri="{FF2B5EF4-FFF2-40B4-BE49-F238E27FC236}">
                <a16:creationId xmlns:a16="http://schemas.microsoft.com/office/drawing/2014/main" id="{36643AA7-4B40-D9D0-AB6F-25DEFAE5422F}"/>
              </a:ext>
            </a:extLst>
          </p:cNvPr>
          <p:cNvSpPr txBox="1"/>
          <p:nvPr/>
        </p:nvSpPr>
        <p:spPr>
          <a:xfrm>
            <a:off x="130665" y="6310147"/>
            <a:ext cx="2042389"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rtl="0">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accent1">
                    <a:lumMod val="76000"/>
                  </a:schemeClr>
                </a:solidFill>
                <a:latin typeface="Ubuntu"/>
                <a:ea typeface="Calibri"/>
                <a:cs typeface="Calibri"/>
              </a:rPr>
              <a:t>Iechyd </a:t>
            </a:r>
            <a:r>
              <a:rPr lang="en-US" sz="1200" b="1" err="1">
                <a:solidFill>
                  <a:schemeClr val="accent1">
                    <a:lumMod val="76000"/>
                  </a:schemeClr>
                </a:solidFill>
                <a:latin typeface="Ubuntu"/>
                <a:ea typeface="Calibri"/>
                <a:cs typeface="Calibri"/>
              </a:rPr>
              <a:t>Cyhoeddus</a:t>
            </a:r>
            <a:r>
              <a:rPr lang="en-US" sz="1200" b="1">
                <a:solidFill>
                  <a:schemeClr val="accent1">
                    <a:lumMod val="76000"/>
                  </a:schemeClr>
                </a:solidFill>
                <a:latin typeface="Ubuntu"/>
                <a:ea typeface="Calibri"/>
                <a:cs typeface="Calibri"/>
              </a:rPr>
              <a:t> Cymru</a:t>
            </a:r>
            <a:endParaRPr lang="en-US" sz="1200" b="1">
              <a:solidFill>
                <a:schemeClr val="accent1">
                  <a:lumMod val="76000"/>
                </a:schemeClr>
              </a:solidFill>
              <a:latin typeface="Ubuntu"/>
            </a:endParaRPr>
          </a:p>
        </p:txBody>
      </p:sp>
    </p:spTree>
    <p:extLst>
      <p:ext uri="{BB962C8B-B14F-4D97-AF65-F5344CB8AC3E}">
        <p14:creationId xmlns:p14="http://schemas.microsoft.com/office/powerpoint/2010/main" val="2933014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777FCE2B-30E9-1965-E941-5E3AD120726E}"/>
              </a:ext>
            </a:extLst>
          </p:cNvPr>
          <p:cNvSpPr txBox="1">
            <a:spLocks/>
          </p:cNvSpPr>
          <p:nvPr/>
        </p:nvSpPr>
        <p:spPr>
          <a:xfrm>
            <a:off x="571571" y="1249196"/>
            <a:ext cx="10916594" cy="42930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buNone/>
            </a:pPr>
            <a:r>
              <a:rPr lang="cy" sz="2400" b="1" dirty="0">
                <a:latin typeface="Ubuntu"/>
                <a:ea typeface="Calibri"/>
                <a:cs typeface="Calibri"/>
              </a:rPr>
              <a:t>Gellir </a:t>
            </a:r>
            <a:r>
              <a:rPr lang="cy" sz="2400" b="1" dirty="0" err="1">
                <a:latin typeface="Ubuntu"/>
                <a:ea typeface="Calibri"/>
                <a:cs typeface="Calibri"/>
              </a:rPr>
              <a:t>cael</a:t>
            </a:r>
            <a:r>
              <a:rPr lang="cy" sz="2400" b="1" dirty="0">
                <a:latin typeface="Ubuntu"/>
                <a:ea typeface="Calibri"/>
                <a:cs typeface="Calibri"/>
              </a:rPr>
              <a:t> </a:t>
            </a:r>
            <a:r>
              <a:rPr lang="cy" sz="2400" b="1" dirty="0" err="1">
                <a:latin typeface="Ubuntu"/>
                <a:ea typeface="Calibri"/>
                <a:cs typeface="Calibri"/>
              </a:rPr>
              <a:t>cyngor</a:t>
            </a:r>
            <a:r>
              <a:rPr lang="cy" sz="2400" b="1" dirty="0">
                <a:latin typeface="Ubuntu"/>
                <a:ea typeface="Calibri"/>
                <a:cs typeface="Calibri"/>
              </a:rPr>
              <a:t> a </a:t>
            </a:r>
            <a:r>
              <a:rPr lang="cy" sz="2400" b="1" dirty="0" err="1">
                <a:latin typeface="Ubuntu"/>
                <a:ea typeface="Calibri"/>
                <a:cs typeface="Calibri"/>
              </a:rPr>
              <a:t>chymorth</a:t>
            </a:r>
            <a:r>
              <a:rPr lang="cy" sz="2400" b="1" dirty="0">
                <a:latin typeface="Ubuntu"/>
                <a:ea typeface="Calibri"/>
                <a:cs typeface="Calibri"/>
              </a:rPr>
              <a:t> </a:t>
            </a:r>
            <a:r>
              <a:rPr lang="cy" sz="2400" b="1" dirty="0" err="1">
                <a:latin typeface="Ubuntu"/>
                <a:ea typeface="Calibri"/>
                <a:cs typeface="Calibri"/>
              </a:rPr>
              <a:t>yma</a:t>
            </a:r>
            <a:r>
              <a:rPr lang="cy" sz="2400" b="1" dirty="0">
                <a:latin typeface="Ubuntu"/>
                <a:ea typeface="Calibri"/>
                <a:cs typeface="Calibri"/>
              </a:rPr>
              <a:t>:</a:t>
            </a:r>
            <a:endParaRPr lang="en-US" b="1">
              <a:ea typeface="Calibri"/>
              <a:cs typeface="Calibri"/>
            </a:endParaRPr>
          </a:p>
          <a:p>
            <a:pPr rtl="0"/>
            <a:endParaRPr lang="en-GB" sz="2400" dirty="0">
              <a:latin typeface="Ubuntu"/>
              <a:ea typeface="Calibri"/>
              <a:cs typeface="Calibri"/>
            </a:endParaRPr>
          </a:p>
          <a:p>
            <a:pPr rtl="0"/>
            <a:r>
              <a:rPr lang="cy" sz="2400" dirty="0">
                <a:latin typeface="Ubuntu"/>
                <a:ea typeface="Calibri"/>
                <a:cs typeface="Calibri"/>
              </a:rPr>
              <a:t>Gwasanaethau Nyrsio Ysgol: Pan fo sesiynau galw heibio ar gael yn eich ysgol, mae nyrsys ysgol yn gallu rhoi cyngor a chymorth i ddysgwyr. </a:t>
            </a:r>
            <a:endParaRPr lang="en-GB" sz="2400" dirty="0">
              <a:ea typeface="Calibri"/>
              <a:cs typeface="Calibri"/>
            </a:endParaRPr>
          </a:p>
          <a:p>
            <a:pPr rtl="0"/>
            <a:endParaRPr lang="en-GB" sz="2400" dirty="0">
              <a:ea typeface="Calibri"/>
              <a:cs typeface="Calibri"/>
            </a:endParaRPr>
          </a:p>
          <a:p>
            <a:r>
              <a:rPr lang="cy" sz="2400" dirty="0">
                <a:latin typeface="Ubuntu"/>
                <a:ea typeface="Calibri"/>
                <a:cs typeface="Calibri"/>
              </a:rPr>
              <a:t>Helpa Fi i Stopio: Gall ysmygwyr a defnyddwyr fepiau sydd am roi'r gorau iddi gael cyngor dwyieithog arbenigol am ddim gan y GIG. Ffoniwch 0800 085 2219, tecstiwch HMQ i 80818 neu ewch i </a:t>
            </a:r>
            <a:r>
              <a:rPr lang="en-US" sz="2400" dirty="0">
                <a:latin typeface="Ubuntu"/>
                <a:ea typeface="Calibri"/>
                <a:cs typeface="Calibri"/>
                <a:hlinkClick r:id="rId2">
                  <a:extLst>
                    <a:ext uri="{A12FA001-AC4F-418D-AE19-62706E023703}">
                      <ahyp:hlinkClr xmlns:ahyp="http://schemas.microsoft.com/office/drawing/2018/hyperlinkcolor" val="tx"/>
                    </a:ext>
                  </a:extLst>
                </a:hlinkClick>
              </a:rPr>
              <a:t>Hafan - Helpa Fi i Stopio</a:t>
            </a:r>
            <a:endParaRPr lang="en-US" sz="2400">
              <a:latin typeface="Ubuntu"/>
              <a:ea typeface="Calibri"/>
              <a:cs typeface="Calibri"/>
            </a:endParaRPr>
          </a:p>
          <a:p>
            <a:pPr rtl="0"/>
            <a:endParaRPr lang="en-GB" sz="2400" dirty="0">
              <a:ea typeface="Calibri"/>
              <a:cs typeface="Calibri"/>
            </a:endParaRPr>
          </a:p>
          <a:p>
            <a:r>
              <a:rPr lang="cy" sz="2400" dirty="0">
                <a:latin typeface="Ubuntu"/>
                <a:ea typeface="Calibri"/>
                <a:cs typeface="Calibri"/>
              </a:rPr>
              <a:t>DAN 24/7: Llinell gymorth ddwyieithog am ddim i unrhyw un yng Nghymru sydd eisiau rhagor o wybodaeth a/neu gymorth yn ymwneud â chyffuriau ac/neu alcohol. Ffoniwch 0808 808 2234, tecstiwch DAN i 81066 neu ewch i </a:t>
            </a:r>
            <a:r>
              <a:rPr lang="en-US" sz="2400" dirty="0">
                <a:latin typeface="Ubuntu"/>
                <a:ea typeface="Calibri"/>
                <a:cs typeface="Calibri"/>
                <a:hlinkClick r:id="rId3">
                  <a:extLst>
                    <a:ext uri="{A12FA001-AC4F-418D-AE19-62706E023703}">
                      <ahyp:hlinkClr xmlns:ahyp="http://schemas.microsoft.com/office/drawing/2018/hyperlinkcolor" val="tx"/>
                    </a:ext>
                  </a:extLst>
                </a:hlinkClick>
              </a:rPr>
              <a:t>DAN 247 – Llinnell Gymorth Cyffuriau ac Alcohol Cymru</a:t>
            </a:r>
          </a:p>
        </p:txBody>
      </p:sp>
      <p:pic>
        <p:nvPicPr>
          <p:cNvPr id="2" name="Picture 1" descr="A qr code on a white background&#10;&#10;AI-generated content may be incorrect.">
            <a:extLst>
              <a:ext uri="{FF2B5EF4-FFF2-40B4-BE49-F238E27FC236}">
                <a16:creationId xmlns:a16="http://schemas.microsoft.com/office/drawing/2014/main" id="{9EDC4FDB-183B-D9FC-60DF-387DF8FAB673}"/>
              </a:ext>
            </a:extLst>
          </p:cNvPr>
          <p:cNvPicPr>
            <a:picLocks noChangeAspect="1"/>
          </p:cNvPicPr>
          <p:nvPr/>
        </p:nvPicPr>
        <p:blipFill>
          <a:blip r:embed="rId4"/>
          <a:stretch>
            <a:fillRect/>
          </a:stretch>
        </p:blipFill>
        <p:spPr>
          <a:xfrm>
            <a:off x="9720696" y="153698"/>
            <a:ext cx="1908464" cy="1867767"/>
          </a:xfrm>
          <a:prstGeom prst="rect">
            <a:avLst/>
          </a:prstGeom>
        </p:spPr>
      </p:pic>
      <p:sp>
        <p:nvSpPr>
          <p:cNvPr id="4" name="TextBox 1">
            <a:extLst>
              <a:ext uri="{FF2B5EF4-FFF2-40B4-BE49-F238E27FC236}">
                <a16:creationId xmlns:a16="http://schemas.microsoft.com/office/drawing/2014/main" id="{5BD822D3-2B8F-B213-5678-767AA46422E0}"/>
              </a:ext>
            </a:extLst>
          </p:cNvPr>
          <p:cNvSpPr txBox="1"/>
          <p:nvPr/>
        </p:nvSpPr>
        <p:spPr>
          <a:xfrm>
            <a:off x="130665" y="6310147"/>
            <a:ext cx="2042389" cy="276999"/>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rtl="0">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accent1">
                    <a:lumMod val="76000"/>
                  </a:schemeClr>
                </a:solidFill>
                <a:latin typeface="Ubuntu"/>
                <a:ea typeface="Calibri"/>
                <a:cs typeface="Calibri"/>
              </a:rPr>
              <a:t>Iechyd </a:t>
            </a:r>
            <a:r>
              <a:rPr lang="en-US" sz="1200" b="1" err="1">
                <a:solidFill>
                  <a:schemeClr val="accent1">
                    <a:lumMod val="76000"/>
                  </a:schemeClr>
                </a:solidFill>
                <a:latin typeface="Ubuntu"/>
                <a:ea typeface="Calibri"/>
                <a:cs typeface="Calibri"/>
              </a:rPr>
              <a:t>Cyhoeddus</a:t>
            </a:r>
            <a:r>
              <a:rPr lang="en-US" sz="1200" b="1">
                <a:solidFill>
                  <a:schemeClr val="accent1">
                    <a:lumMod val="76000"/>
                  </a:schemeClr>
                </a:solidFill>
                <a:latin typeface="Ubuntu"/>
                <a:ea typeface="Calibri"/>
                <a:cs typeface="Calibri"/>
              </a:rPr>
              <a:t> Cymru</a:t>
            </a:r>
            <a:endParaRPr lang="en-US" sz="1200" b="1">
              <a:solidFill>
                <a:schemeClr val="accent1">
                  <a:lumMod val="76000"/>
                </a:schemeClr>
              </a:solidFill>
              <a:latin typeface="Ubuntu"/>
            </a:endParaRPr>
          </a:p>
        </p:txBody>
      </p:sp>
    </p:spTree>
    <p:extLst>
      <p:ext uri="{BB962C8B-B14F-4D97-AF65-F5344CB8AC3E}">
        <p14:creationId xmlns:p14="http://schemas.microsoft.com/office/powerpoint/2010/main" val="2622768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Props1.xml><?xml version="1.0" encoding="utf-8"?>
<ds:datastoreItem xmlns:ds="http://schemas.openxmlformats.org/officeDocument/2006/customXml" ds:itemID="{76722CE2-4F14-47CB-9B4A-68598E5B6F12}">
  <ds:schemaRefs>
    <ds:schemaRef ds:uri="http://schemas.microsoft.com/sharepoint/v3/contenttype/forms"/>
  </ds:schemaRefs>
</ds:datastoreItem>
</file>

<file path=customXml/itemProps2.xml><?xml version="1.0" encoding="utf-8"?>
<ds:datastoreItem xmlns:ds="http://schemas.openxmlformats.org/officeDocument/2006/customXml" ds:itemID="{09C198F1-01D9-4997-A889-A27A0561CCF2}">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D146094-2639-4A1E-9600-8A857FCDC853}">
  <ds:schemaRefs>
    <ds:schemaRef ds:uri="0f48412d-ddfc-4aa8-a215-3f71bcac9f89"/>
    <ds:schemaRef ds:uri="b13e4bc7-c5cb-421c-81ff-b3dfe25311ab"/>
    <ds:schemaRef ds:uri="bbd7921a-042b-4eb0-b7a0-a3fc5587e9ac"/>
    <ds:schemaRef ds:uri="d6550f9a-f14e-418b-a53a-e888529f43ac"/>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2</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Public Health Wales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Flood (Public Health Wales - Matrix House)</dc:creator>
  <cp:revision>28</cp:revision>
  <dcterms:created xsi:type="dcterms:W3CDTF">2025-11-11T09:15:35Z</dcterms:created>
  <dcterms:modified xsi:type="dcterms:W3CDTF">2026-09-16T13:08:56Z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MediaServiceImageTags">
    <vt:lpwstr/>
  </property>
</Properties>
</file>