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9" r:id="rId4"/>
    <p:sldMasterId id="2147483703" r:id="rId5"/>
  </p:sldMasterIdLst>
  <p:notesMasterIdLst>
    <p:notesMasterId r:id="rId26"/>
  </p:notesMasterIdLst>
  <p:handoutMasterIdLst>
    <p:handoutMasterId r:id="rId27"/>
  </p:handoutMasterIdLst>
  <p:sldIdLst>
    <p:sldId id="256" r:id="rId6"/>
    <p:sldId id="257" r:id="rId7"/>
    <p:sldId id="262" r:id="rId8"/>
    <p:sldId id="278" r:id="rId9"/>
    <p:sldId id="265" r:id="rId10"/>
    <p:sldId id="268" r:id="rId11"/>
    <p:sldId id="266" r:id="rId12"/>
    <p:sldId id="277" r:id="rId13"/>
    <p:sldId id="276" r:id="rId14"/>
    <p:sldId id="264" r:id="rId15"/>
    <p:sldId id="284" r:id="rId16"/>
    <p:sldId id="269" r:id="rId17"/>
    <p:sldId id="285" r:id="rId18"/>
    <p:sldId id="279" r:id="rId19"/>
    <p:sldId id="271" r:id="rId20"/>
    <p:sldId id="272" r:id="rId21"/>
    <p:sldId id="273" r:id="rId22"/>
    <p:sldId id="274" r:id="rId23"/>
    <p:sldId id="263" r:id="rId24"/>
    <p:sldId id="259" r:id="rId25"/>
  </p:sldIdLst>
  <p:sldSz cx="5346700" cy="7559675"/>
  <p:notesSz cx="9144000" cy="6858000"/>
  <p:defaultTextStyle>
    <a:defPPr rtl="0">
      <a:defRPr lang="cy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254508D-2169-800A-D1E4-DD873E978FAB}" name="Bethan Jenkins (Public Health Wales)" initials="BW" userId="S::bethan.jenkins5@wales.nhs.uk::5db6c2ae-1861-410e-be7d-9fe3c309121a" providerId="AD"/>
  <p188:author id="{7F85DFFC-9933-5681-E5BF-7A9B7EE70EFE}" name="Bethan Jenkins (Public Health Wales)" initials="BJ" userId="S::Bethan.Jenkins5@wales.nhs.uk::5db6c2ae-1861-410e-be7d-9fe3c309121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than Jenkins (Public Health Wales)" initials="BJ(HW" lastIdx="53" clrIdx="0">
    <p:extLst>
      <p:ext uri="{19B8F6BF-5375-455C-9EA6-DF929625EA0E}">
        <p15:presenceInfo xmlns:p15="http://schemas.microsoft.com/office/powerpoint/2012/main" userId="S-1-5-21-978635462-3828570294-627434887-229569" providerId="AD"/>
      </p:ext>
    </p:extLst>
  </p:cmAuthor>
  <p:cmAuthor id="2" name="Amrita Jesurasa (Public Health Wales - No. 2 Capital Quarter)" initials="AJ(HW-N2CQ" lastIdx="3" clrIdx="1">
    <p:extLst>
      <p:ext uri="{19B8F6BF-5375-455C-9EA6-DF929625EA0E}">
        <p15:presenceInfo xmlns:p15="http://schemas.microsoft.com/office/powerpoint/2012/main" userId="S-1-5-21-978635462-3828570294-627434887-10834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3882"/>
    <a:srgbClr val="2F5586"/>
    <a:srgbClr val="6D6E71"/>
    <a:srgbClr val="656565"/>
    <a:srgbClr val="325083"/>
    <a:srgbClr val="24A2B5"/>
    <a:srgbClr val="F2682E"/>
    <a:srgbClr val="FF5D0C"/>
    <a:srgbClr val="40A294"/>
    <a:srgbClr val="242F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F369F8-A2FE-E27E-7D2A-7F899B9A1C78}" v="16" dt="2026-08-11T13:24:02.8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263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0A382E-B626-4CC4-BC22-B354BD904144}" type="doc">
      <dgm:prSet loTypeId="urn:microsoft.com/office/officeart/2005/8/layout/hProcess7" loCatId="process" qsTypeId="urn:microsoft.com/office/officeart/2005/8/quickstyle/simple1#1" qsCatId="simple" csTypeId="urn:microsoft.com/office/officeart/2005/8/colors/accent1_2#1" csCatId="accent1" phldr="1"/>
      <dgm:spPr/>
      <dgm:t>
        <a:bodyPr rtlCol="0"/>
        <a:lstStyle/>
        <a:p>
          <a:pPr rtl="0"/>
          <a:endParaRPr lang="en-US"/>
        </a:p>
      </dgm:t>
    </dgm:pt>
    <dgm:pt modelId="{226A7F4E-315E-476C-A941-32C39B20BFBF}">
      <dgm:prSet phldrT="[Text]" custT="1"/>
      <dgm:spPr>
        <a:solidFill>
          <a:srgbClr val="F2682E"/>
        </a:solidFill>
      </dgm:spPr>
      <dgm:t>
        <a:bodyPr rtlCol="0"/>
        <a:lstStyle/>
        <a:p>
          <a:pPr rtl="0"/>
          <a:r>
            <a:rPr lang="cy" sz="1100" b="1">
              <a:latin typeface="Verdana" panose="020B0604030504040204" pitchFamily="34" charset="0"/>
              <a:ea typeface="Verdana" panose="020B0604030504040204" pitchFamily="34" charset="0"/>
            </a:rPr>
            <a:t>Atgyfeiriad</a:t>
          </a:r>
        </a:p>
      </dgm:t>
    </dgm:pt>
    <dgm:pt modelId="{96D48A51-89CB-45D2-A355-52192E1250A2}" type="parTrans" cxnId="{CD23E6F8-01C7-4EF4-A1BF-B668C7533626}">
      <dgm:prSet/>
      <dgm:spPr/>
      <dgm:t>
        <a:bodyPr rtlCol="0"/>
        <a:lstStyle/>
        <a:p>
          <a:pPr rtl="0"/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0E6BBE3-EFB3-4891-8593-0CE635D9520E}" type="sibTrans" cxnId="{CD23E6F8-01C7-4EF4-A1BF-B668C7533626}">
      <dgm:prSet/>
      <dgm:spPr/>
      <dgm:t>
        <a:bodyPr rtlCol="0"/>
        <a:lstStyle/>
        <a:p>
          <a:pPr rtl="0"/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3506BFB-B990-420B-BA3A-113C626BEBBD}">
      <dgm:prSet phldrT="[Text]" custT="1"/>
      <dgm:spPr/>
      <dgm:t>
        <a:bodyPr rtlCol="0"/>
        <a:lstStyle/>
        <a:p>
          <a:pPr rtl="0">
            <a:spcAft>
              <a:spcPct val="35000"/>
            </a:spcAft>
          </a:pPr>
          <a:r>
            <a:rPr lang="cy" sz="1000" i="1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Wedi'i wneud gan:</a:t>
          </a:r>
        </a:p>
        <a:p>
          <a:pPr rtl="0">
            <a:spcAft>
              <a:spcPct val="3500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Y person </a:t>
          </a:r>
        </a:p>
        <a:p>
          <a:pPr rtl="0">
            <a:spcAft>
              <a:spcPct val="3500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Gofal iechyd</a:t>
          </a:r>
        </a:p>
        <a:p>
          <a:pPr rtl="0">
            <a:spcAft>
              <a:spcPts val="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Sefydliadau </a:t>
          </a:r>
        </a:p>
        <a:p>
          <a:pPr rtl="0">
            <a:spcAft>
              <a:spcPts val="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Sector Cymunedol </a:t>
          </a:r>
        </a:p>
        <a:p>
          <a:pPr rtl="0">
            <a:spcAft>
              <a:spcPct val="3500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a Gwirfoddol</a:t>
          </a:r>
          <a:endParaRPr lang="en-US" sz="900" dirty="0">
            <a:solidFill>
              <a:schemeClr val="bg1">
                <a:lumMod val="8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rtl="0">
            <a:spcAft>
              <a:spcPts val="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Gwasanaethau </a:t>
          </a:r>
        </a:p>
        <a:p>
          <a:pPr rtl="0">
            <a:spcAft>
              <a:spcPct val="3500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statudol</a:t>
          </a:r>
        </a:p>
      </dgm:t>
    </dgm:pt>
    <dgm:pt modelId="{3B8E1DAD-E038-47E9-A96D-797634A7196C}" type="parTrans" cxnId="{988001A7-F428-4488-A909-569E6F692633}">
      <dgm:prSet/>
      <dgm:spPr/>
      <dgm:t>
        <a:bodyPr rtlCol="0"/>
        <a:lstStyle/>
        <a:p>
          <a:pPr rtl="0"/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A2EA6BA-639A-46CD-9816-C973357E37A9}" type="sibTrans" cxnId="{988001A7-F428-4488-A909-569E6F692633}">
      <dgm:prSet/>
      <dgm:spPr/>
      <dgm:t>
        <a:bodyPr rtlCol="0"/>
        <a:lstStyle/>
        <a:p>
          <a:pPr rtl="0"/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C443D42-12B8-4A34-A7AD-1FF495C51F93}">
      <dgm:prSet phldrT="[Text]" custT="1"/>
      <dgm:spPr>
        <a:solidFill>
          <a:srgbClr val="2F5586"/>
        </a:solidFill>
      </dgm:spPr>
      <dgm:t>
        <a:bodyPr rtlCol="0"/>
        <a:lstStyle/>
        <a:p>
          <a:pPr rtl="0"/>
          <a:r>
            <a:rPr lang="cy" sz="1100" b="1">
              <a:latin typeface="Verdana" panose="020B0604030504040204" pitchFamily="34" charset="0"/>
              <a:ea typeface="Verdana" panose="020B0604030504040204" pitchFamily="34" charset="0"/>
            </a:rPr>
            <a:t>Presgripsiynu Cymdeithasol </a:t>
          </a:r>
        </a:p>
      </dgm:t>
    </dgm:pt>
    <dgm:pt modelId="{505253F6-1BC9-47AF-BCFB-8701E55FD7CB}" type="parTrans" cxnId="{760976D1-F5C1-4BFB-917A-088C57955950}">
      <dgm:prSet/>
      <dgm:spPr/>
      <dgm:t>
        <a:bodyPr rtlCol="0"/>
        <a:lstStyle/>
        <a:p>
          <a:pPr rtl="0"/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B7A2729-3AB2-4332-A500-AA7EF7479F41}" type="sibTrans" cxnId="{760976D1-F5C1-4BFB-917A-088C57955950}">
      <dgm:prSet/>
      <dgm:spPr/>
      <dgm:t>
        <a:bodyPr rtlCol="0"/>
        <a:lstStyle/>
        <a:p>
          <a:pPr rtl="0"/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658481C-9263-4C07-B013-CEB289688104}">
      <dgm:prSet phldrT="[Text]" custT="1"/>
      <dgm:spPr/>
      <dgm:t>
        <a:bodyPr lIns="144000" rtlCol="0"/>
        <a:lstStyle/>
        <a:p>
          <a:pPr rtl="0">
            <a:spcAft>
              <a:spcPct val="35000"/>
            </a:spcAft>
            <a:buNone/>
          </a:pPr>
          <a:r>
            <a:rPr lang="cy" sz="1000" i="1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Yn cynnwys:</a:t>
          </a:r>
        </a:p>
        <a:p>
          <a:pPr rtl="0">
            <a:spcAft>
              <a:spcPts val="0"/>
            </a:spcAft>
            <a:buFont typeface="Arial" panose="020B0604020202020204" pitchFamily="34" charset="0"/>
            <a:buChar char="•"/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Sgwrs am   </a:t>
          </a:r>
        </a:p>
        <a:p>
          <a:pPr rtl="0">
            <a:spcAft>
              <a:spcPts val="0"/>
            </a:spcAft>
            <a:buFont typeface="Arial" panose="020B0604020202020204" pitchFamily="34" charset="0"/>
            <a:buChar char="•"/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beth sy’n </a:t>
          </a:r>
        </a:p>
        <a:p>
          <a:pPr rtl="0">
            <a:spcAft>
              <a:spcPts val="600"/>
            </a:spcAft>
            <a:buFont typeface="Arial" panose="020B0604020202020204" pitchFamily="34" charset="0"/>
            <a:buChar char="•"/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bwysig</a:t>
          </a:r>
        </a:p>
        <a:p>
          <a:pPr rtl="0">
            <a:spcAft>
              <a:spcPts val="0"/>
            </a:spcAft>
            <a:buFont typeface="Arial" panose="020B0604020202020204" pitchFamily="34" charset="0"/>
            <a:buChar char="•"/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Cynllunio     </a:t>
          </a:r>
        </a:p>
        <a:p>
          <a:pPr rtl="0">
            <a:spcAft>
              <a:spcPts val="0"/>
            </a:spcAft>
            <a:buFont typeface="Arial" panose="020B0604020202020204" pitchFamily="34" charset="0"/>
            <a:buChar char="•"/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camau  </a:t>
          </a:r>
        </a:p>
        <a:p>
          <a:pPr rtl="0">
            <a:spcAft>
              <a:spcPts val="600"/>
            </a:spcAft>
            <a:buFont typeface="Arial" panose="020B0604020202020204" pitchFamily="34" charset="0"/>
            <a:buChar char="•"/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gweithredu</a:t>
          </a:r>
        </a:p>
        <a:p>
          <a:pPr rtl="0">
            <a:spcAft>
              <a:spcPts val="0"/>
            </a:spcAft>
            <a:buFont typeface="Arial" panose="020B0604020202020204" pitchFamily="34" charset="0"/>
            <a:buChar char="•"/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Cyfeirio /  </a:t>
          </a:r>
        </a:p>
        <a:p>
          <a:pPr rtl="0">
            <a:spcAft>
              <a:spcPts val="0"/>
            </a:spcAft>
            <a:buFont typeface="Arial" panose="020B0604020202020204" pitchFamily="34" charset="0"/>
            <a:buChar char="•"/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atgyfeirio</a:t>
          </a:r>
        </a:p>
      </dgm:t>
    </dgm:pt>
    <dgm:pt modelId="{8DDBE84A-AA04-4F27-B486-0F531C2BCED3}" type="parTrans" cxnId="{211A4F8C-9374-4C3B-9294-8E1F2C037E55}">
      <dgm:prSet/>
      <dgm:spPr/>
      <dgm:t>
        <a:bodyPr rtlCol="0"/>
        <a:lstStyle/>
        <a:p>
          <a:pPr rtl="0"/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19A97C-EE1F-4766-BE48-7DCEBF2561CF}" type="sibTrans" cxnId="{211A4F8C-9374-4C3B-9294-8E1F2C037E55}">
      <dgm:prSet/>
      <dgm:spPr/>
      <dgm:t>
        <a:bodyPr rtlCol="0"/>
        <a:lstStyle/>
        <a:p>
          <a:pPr rtl="0"/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6131623-3F97-43D8-A2E6-08EAE1052A07}">
      <dgm:prSet phldrT="[Text]" custT="1"/>
      <dgm:spPr>
        <a:solidFill>
          <a:srgbClr val="F43882"/>
        </a:solidFill>
      </dgm:spPr>
      <dgm:t>
        <a:bodyPr rtlCol="0"/>
        <a:lstStyle/>
        <a:p>
          <a:pPr rtl="0"/>
          <a:r>
            <a:rPr lang="cy" sz="1100" b="1" dirty="0">
              <a:latin typeface="Verdana" panose="020B0604030504040204" pitchFamily="34" charset="0"/>
              <a:ea typeface="Verdana" panose="020B0604030504040204" pitchFamily="34" charset="0"/>
            </a:rPr>
            <a:t>Asedau cymunedol</a:t>
          </a:r>
        </a:p>
      </dgm:t>
    </dgm:pt>
    <dgm:pt modelId="{5D5F3CC5-9C7B-4D50-9417-57A72B50EAB6}" type="parTrans" cxnId="{A8688134-71B5-44F8-B152-41A5BBAEAA8F}">
      <dgm:prSet/>
      <dgm:spPr/>
      <dgm:t>
        <a:bodyPr rtlCol="0"/>
        <a:lstStyle/>
        <a:p>
          <a:pPr rtl="0"/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E0902FB-0464-4D89-86D4-3F6118BD6DE8}" type="sibTrans" cxnId="{A8688134-71B5-44F8-B152-41A5BBAEAA8F}">
      <dgm:prSet/>
      <dgm:spPr/>
      <dgm:t>
        <a:bodyPr rtlCol="0"/>
        <a:lstStyle/>
        <a:p>
          <a:pPr rtl="0"/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04E3B7A-5AC5-46C4-A1DD-66459C23A849}">
      <dgm:prSet phldrT="[Text]" custT="1"/>
      <dgm:spPr/>
      <dgm:t>
        <a:bodyPr lIns="144000" rtlCol="0"/>
        <a:lstStyle/>
        <a:p>
          <a:pPr rtl="0">
            <a:spcAft>
              <a:spcPct val="35000"/>
            </a:spcAft>
          </a:pPr>
          <a:r>
            <a:rPr lang="cy" sz="1000" i="1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Er enghraifft:</a:t>
          </a:r>
        </a:p>
        <a:p>
          <a:pPr rtl="0">
            <a:spcAft>
              <a:spcPts val="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Cymorth  </a:t>
          </a:r>
        </a:p>
        <a:p>
          <a:pPr rtl="0">
            <a:spcAft>
              <a:spcPct val="3500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Llesiant </a:t>
          </a:r>
        </a:p>
        <a:p>
          <a:pPr rtl="0">
            <a:spcAft>
              <a:spcPts val="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Atgyfeiriad </a:t>
          </a:r>
        </a:p>
        <a:p>
          <a:pPr rtl="0">
            <a:spcAft>
              <a:spcPct val="3500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ymarfer corff</a:t>
          </a:r>
        </a:p>
        <a:p>
          <a:pPr rtl="0">
            <a:spcAft>
              <a:spcPts val="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Caffis </a:t>
          </a:r>
        </a:p>
        <a:p>
          <a:pPr rtl="0">
            <a:spcAft>
              <a:spcPts val="378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Cymdeithasol</a:t>
          </a:r>
        </a:p>
        <a:p>
          <a:pPr rtl="0">
            <a:spcAft>
              <a:spcPts val="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Ymyriadau  </a:t>
          </a:r>
        </a:p>
        <a:p>
          <a:pPr rtl="0">
            <a:spcAft>
              <a:spcPts val="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wedi'u seilio </a:t>
          </a:r>
        </a:p>
        <a:p>
          <a:pPr rtl="0">
            <a:spcAft>
              <a:spcPct val="35000"/>
            </a:spcAft>
          </a:pPr>
          <a:r>
            <a:rPr lang="cy" sz="9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ar natur</a:t>
          </a:r>
        </a:p>
      </dgm:t>
    </dgm:pt>
    <dgm:pt modelId="{D40A3BD7-9B12-461B-A282-2D5C5DF1A6B0}" type="parTrans" cxnId="{427C7359-496B-4A07-9447-2F0F05412ED5}">
      <dgm:prSet/>
      <dgm:spPr/>
      <dgm:t>
        <a:bodyPr rtlCol="0"/>
        <a:lstStyle/>
        <a:p>
          <a:pPr rtl="0"/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FBD6AEC-1FC4-4E83-87A9-3EA21107DD1A}" type="sibTrans" cxnId="{427C7359-496B-4A07-9447-2F0F05412ED5}">
      <dgm:prSet/>
      <dgm:spPr/>
      <dgm:t>
        <a:bodyPr rtlCol="0"/>
        <a:lstStyle/>
        <a:p>
          <a:pPr rtl="0"/>
          <a:endParaRPr lang="en-US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F50B8E9-5843-490E-8874-3CAC8C192A39}" type="pres">
      <dgm:prSet presAssocID="{EE0A382E-B626-4CC4-BC22-B354BD904144}" presName="Name0" presStyleCnt="0">
        <dgm:presLayoutVars>
          <dgm:dir/>
          <dgm:animLvl val="lvl"/>
          <dgm:resizeHandles val="exact"/>
        </dgm:presLayoutVars>
      </dgm:prSet>
      <dgm:spPr/>
    </dgm:pt>
    <dgm:pt modelId="{2BF41B3E-A1FD-4DA7-865C-C01BAE00AB77}" type="pres">
      <dgm:prSet presAssocID="{226A7F4E-315E-476C-A941-32C39B20BFBF}" presName="compositeNode" presStyleCnt="0">
        <dgm:presLayoutVars>
          <dgm:bulletEnabled val="1"/>
        </dgm:presLayoutVars>
      </dgm:prSet>
      <dgm:spPr/>
    </dgm:pt>
    <dgm:pt modelId="{68827D47-49C3-4ECF-B8AB-7C7F29E33152}" type="pres">
      <dgm:prSet presAssocID="{226A7F4E-315E-476C-A941-32C39B20BFBF}" presName="bgRect" presStyleLbl="node1" presStyleIdx="0" presStyleCnt="3" custScaleX="104152" custLinFactNeighborY="314"/>
      <dgm:spPr/>
    </dgm:pt>
    <dgm:pt modelId="{2B73C072-D1B4-47D2-A349-B2082B3FE78F}" type="pres">
      <dgm:prSet presAssocID="{226A7F4E-315E-476C-A941-32C39B20BFBF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BCDE4F25-52F1-4077-92EA-50DA23D58C3B}" type="pres">
      <dgm:prSet presAssocID="{226A7F4E-315E-476C-A941-32C39B20BFBF}" presName="childNode" presStyleLbl="node1" presStyleIdx="0" presStyleCnt="3">
        <dgm:presLayoutVars>
          <dgm:bulletEnabled val="1"/>
        </dgm:presLayoutVars>
      </dgm:prSet>
      <dgm:spPr/>
    </dgm:pt>
    <dgm:pt modelId="{B2A34FD1-5083-4629-AE23-72D26DFE1DF7}" type="pres">
      <dgm:prSet presAssocID="{60E6BBE3-EFB3-4891-8593-0CE635D9520E}" presName="hSp" presStyleCnt="0"/>
      <dgm:spPr/>
    </dgm:pt>
    <dgm:pt modelId="{C08ABED1-D843-43F5-A233-646492A429A1}" type="pres">
      <dgm:prSet presAssocID="{60E6BBE3-EFB3-4891-8593-0CE635D9520E}" presName="vProcSp" presStyleCnt="0"/>
      <dgm:spPr/>
    </dgm:pt>
    <dgm:pt modelId="{0E9CF7E2-C20F-4A61-A213-73F00F88AE57}" type="pres">
      <dgm:prSet presAssocID="{60E6BBE3-EFB3-4891-8593-0CE635D9520E}" presName="vSp1" presStyleCnt="0"/>
      <dgm:spPr/>
    </dgm:pt>
    <dgm:pt modelId="{45AD0D0E-CD14-4A57-92AF-50DFB8639647}" type="pres">
      <dgm:prSet presAssocID="{60E6BBE3-EFB3-4891-8593-0CE635D9520E}" presName="simulatedConn" presStyleLbl="solidFgAcc1" presStyleIdx="0" presStyleCnt="2"/>
      <dgm:spPr>
        <a:solidFill>
          <a:srgbClr val="656565"/>
        </a:solidFill>
        <a:ln>
          <a:solidFill>
            <a:srgbClr val="656565"/>
          </a:solidFill>
        </a:ln>
      </dgm:spPr>
    </dgm:pt>
    <dgm:pt modelId="{ACC38567-13EA-47CA-B487-6CE8308870C5}" type="pres">
      <dgm:prSet presAssocID="{60E6BBE3-EFB3-4891-8593-0CE635D9520E}" presName="vSp2" presStyleCnt="0"/>
      <dgm:spPr/>
    </dgm:pt>
    <dgm:pt modelId="{21DAB7D3-BA13-4F33-9760-EDA674903412}" type="pres">
      <dgm:prSet presAssocID="{60E6BBE3-EFB3-4891-8593-0CE635D9520E}" presName="sibTrans" presStyleCnt="0"/>
      <dgm:spPr/>
    </dgm:pt>
    <dgm:pt modelId="{940D6540-2247-4C42-A2A6-36684E9AEA98}" type="pres">
      <dgm:prSet presAssocID="{7C443D42-12B8-4A34-A7AD-1FF495C51F93}" presName="compositeNode" presStyleCnt="0">
        <dgm:presLayoutVars>
          <dgm:bulletEnabled val="1"/>
        </dgm:presLayoutVars>
      </dgm:prSet>
      <dgm:spPr/>
    </dgm:pt>
    <dgm:pt modelId="{B2A6C6C2-D8F4-4EDE-B725-C3391A577B2D}" type="pres">
      <dgm:prSet presAssocID="{7C443D42-12B8-4A34-A7AD-1FF495C51F93}" presName="bgRect" presStyleLbl="node1" presStyleIdx="1" presStyleCnt="3"/>
      <dgm:spPr/>
    </dgm:pt>
    <dgm:pt modelId="{A879AC2A-E947-4B59-BA9A-624356E8A0AE}" type="pres">
      <dgm:prSet presAssocID="{7C443D42-12B8-4A34-A7AD-1FF495C51F93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66150741-7BAD-496C-BA0A-8C4D035E0EF9}" type="pres">
      <dgm:prSet presAssocID="{7C443D42-12B8-4A34-A7AD-1FF495C51F93}" presName="childNode" presStyleLbl="node1" presStyleIdx="1" presStyleCnt="3">
        <dgm:presLayoutVars>
          <dgm:bulletEnabled val="1"/>
        </dgm:presLayoutVars>
      </dgm:prSet>
      <dgm:spPr/>
    </dgm:pt>
    <dgm:pt modelId="{7FE09742-AA94-45CA-96BA-2BF541B98001}" type="pres">
      <dgm:prSet presAssocID="{FB7A2729-3AB2-4332-A500-AA7EF7479F41}" presName="hSp" presStyleCnt="0"/>
      <dgm:spPr/>
    </dgm:pt>
    <dgm:pt modelId="{56E44A66-458F-4578-8A9D-D5964143D940}" type="pres">
      <dgm:prSet presAssocID="{FB7A2729-3AB2-4332-A500-AA7EF7479F41}" presName="vProcSp" presStyleCnt="0"/>
      <dgm:spPr/>
    </dgm:pt>
    <dgm:pt modelId="{F85257BB-8CCF-4AFC-B318-CA35B030F4CA}" type="pres">
      <dgm:prSet presAssocID="{FB7A2729-3AB2-4332-A500-AA7EF7479F41}" presName="vSp1" presStyleCnt="0"/>
      <dgm:spPr/>
    </dgm:pt>
    <dgm:pt modelId="{6CE44E56-A732-468F-8366-E82E25074037}" type="pres">
      <dgm:prSet presAssocID="{FB7A2729-3AB2-4332-A500-AA7EF7479F41}" presName="simulatedConn" presStyleLbl="solidFgAcc1" presStyleIdx="1" presStyleCnt="2"/>
      <dgm:spPr>
        <a:solidFill>
          <a:srgbClr val="656565"/>
        </a:solidFill>
        <a:ln>
          <a:solidFill>
            <a:srgbClr val="656565"/>
          </a:solidFill>
        </a:ln>
      </dgm:spPr>
    </dgm:pt>
    <dgm:pt modelId="{4573DBAD-9164-450F-A786-2C0A747B419F}" type="pres">
      <dgm:prSet presAssocID="{FB7A2729-3AB2-4332-A500-AA7EF7479F41}" presName="vSp2" presStyleCnt="0"/>
      <dgm:spPr/>
    </dgm:pt>
    <dgm:pt modelId="{E3B2B83C-0E48-4452-AF45-2C88E66E4BC0}" type="pres">
      <dgm:prSet presAssocID="{FB7A2729-3AB2-4332-A500-AA7EF7479F41}" presName="sibTrans" presStyleCnt="0"/>
      <dgm:spPr/>
    </dgm:pt>
    <dgm:pt modelId="{2DA1CE44-0D38-4E3C-8CD9-C521AC1D0AC2}" type="pres">
      <dgm:prSet presAssocID="{56131623-3F97-43D8-A2E6-08EAE1052A07}" presName="compositeNode" presStyleCnt="0">
        <dgm:presLayoutVars>
          <dgm:bulletEnabled val="1"/>
        </dgm:presLayoutVars>
      </dgm:prSet>
      <dgm:spPr/>
    </dgm:pt>
    <dgm:pt modelId="{F998CBA2-13CF-46B8-8325-6AAAE31CF40A}" type="pres">
      <dgm:prSet presAssocID="{56131623-3F97-43D8-A2E6-08EAE1052A07}" presName="bgRect" presStyleLbl="node1" presStyleIdx="2" presStyleCnt="3"/>
      <dgm:spPr/>
    </dgm:pt>
    <dgm:pt modelId="{BAEFB976-2EED-45F4-A209-D1394D891D56}" type="pres">
      <dgm:prSet presAssocID="{56131623-3F97-43D8-A2E6-08EAE1052A07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A7FADF56-8E8B-4DEF-A7E8-23C1C3C127E4}" type="pres">
      <dgm:prSet presAssocID="{56131623-3F97-43D8-A2E6-08EAE1052A07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8106FD0E-36E0-4682-A0EB-83C93D6B41BD}" type="presOf" srcId="{226A7F4E-315E-476C-A941-32C39B20BFBF}" destId="{68827D47-49C3-4ECF-B8AB-7C7F29E33152}" srcOrd="0" destOrd="0" presId="urn:microsoft.com/office/officeart/2005/8/layout/hProcess7"/>
    <dgm:cxn modelId="{A8688134-71B5-44F8-B152-41A5BBAEAA8F}" srcId="{EE0A382E-B626-4CC4-BC22-B354BD904144}" destId="{56131623-3F97-43D8-A2E6-08EAE1052A07}" srcOrd="2" destOrd="0" parTransId="{5D5F3CC5-9C7B-4D50-9417-57A72B50EAB6}" sibTransId="{5E0902FB-0464-4D89-86D4-3F6118BD6DE8}"/>
    <dgm:cxn modelId="{C3E0C63C-0738-4C51-B592-60CB0FEDA6A9}" type="presOf" srcId="{B04E3B7A-5AC5-46C4-A1DD-66459C23A849}" destId="{A7FADF56-8E8B-4DEF-A7E8-23C1C3C127E4}" srcOrd="0" destOrd="0" presId="urn:microsoft.com/office/officeart/2005/8/layout/hProcess7"/>
    <dgm:cxn modelId="{19D3DF43-D5BD-4246-9C59-EB1BBE6E54AC}" type="presOf" srcId="{7C443D42-12B8-4A34-A7AD-1FF495C51F93}" destId="{A879AC2A-E947-4B59-BA9A-624356E8A0AE}" srcOrd="1" destOrd="0" presId="urn:microsoft.com/office/officeart/2005/8/layout/hProcess7"/>
    <dgm:cxn modelId="{427C7359-496B-4A07-9447-2F0F05412ED5}" srcId="{56131623-3F97-43D8-A2E6-08EAE1052A07}" destId="{B04E3B7A-5AC5-46C4-A1DD-66459C23A849}" srcOrd="0" destOrd="0" parTransId="{D40A3BD7-9B12-461B-A282-2D5C5DF1A6B0}" sibTransId="{1FBD6AEC-1FC4-4E83-87A9-3EA21107DD1A}"/>
    <dgm:cxn modelId="{07933183-7F29-44B0-8A93-64BE130A6AB8}" type="presOf" srcId="{56131623-3F97-43D8-A2E6-08EAE1052A07}" destId="{F998CBA2-13CF-46B8-8325-6AAAE31CF40A}" srcOrd="0" destOrd="0" presId="urn:microsoft.com/office/officeart/2005/8/layout/hProcess7"/>
    <dgm:cxn modelId="{211A4F8C-9374-4C3B-9294-8E1F2C037E55}" srcId="{7C443D42-12B8-4A34-A7AD-1FF495C51F93}" destId="{4658481C-9263-4C07-B013-CEB289688104}" srcOrd="0" destOrd="0" parTransId="{8DDBE84A-AA04-4F27-B486-0F531C2BCED3}" sibTransId="{F619A97C-EE1F-4766-BE48-7DCEBF2561CF}"/>
    <dgm:cxn modelId="{988001A7-F428-4488-A909-569E6F692633}" srcId="{226A7F4E-315E-476C-A941-32C39B20BFBF}" destId="{83506BFB-B990-420B-BA3A-113C626BEBBD}" srcOrd="0" destOrd="0" parTransId="{3B8E1DAD-E038-47E9-A96D-797634A7196C}" sibTransId="{6A2EA6BA-639A-46CD-9816-C973357E37A9}"/>
    <dgm:cxn modelId="{F28838B9-F328-4289-B829-C51F5FE1B863}" type="presOf" srcId="{EE0A382E-B626-4CC4-BC22-B354BD904144}" destId="{EF50B8E9-5843-490E-8874-3CAC8C192A39}" srcOrd="0" destOrd="0" presId="urn:microsoft.com/office/officeart/2005/8/layout/hProcess7"/>
    <dgm:cxn modelId="{55B390CC-ABC9-4A40-8475-3B06E5D655B9}" type="presOf" srcId="{226A7F4E-315E-476C-A941-32C39B20BFBF}" destId="{2B73C072-D1B4-47D2-A349-B2082B3FE78F}" srcOrd="1" destOrd="0" presId="urn:microsoft.com/office/officeart/2005/8/layout/hProcess7"/>
    <dgm:cxn modelId="{760976D1-F5C1-4BFB-917A-088C57955950}" srcId="{EE0A382E-B626-4CC4-BC22-B354BD904144}" destId="{7C443D42-12B8-4A34-A7AD-1FF495C51F93}" srcOrd="1" destOrd="0" parTransId="{505253F6-1BC9-47AF-BCFB-8701E55FD7CB}" sibTransId="{FB7A2729-3AB2-4332-A500-AA7EF7479F41}"/>
    <dgm:cxn modelId="{1DA71DD3-D33E-4571-9D77-B94906ED4361}" type="presOf" srcId="{83506BFB-B990-420B-BA3A-113C626BEBBD}" destId="{BCDE4F25-52F1-4077-92EA-50DA23D58C3B}" srcOrd="0" destOrd="0" presId="urn:microsoft.com/office/officeart/2005/8/layout/hProcess7"/>
    <dgm:cxn modelId="{0ED4ABEF-CA24-4CBC-9622-B0B0A66C627B}" type="presOf" srcId="{4658481C-9263-4C07-B013-CEB289688104}" destId="{66150741-7BAD-496C-BA0A-8C4D035E0EF9}" srcOrd="0" destOrd="0" presId="urn:microsoft.com/office/officeart/2005/8/layout/hProcess7"/>
    <dgm:cxn modelId="{D2F9ADF4-4F73-4B06-B92C-AE0141AF2D8A}" type="presOf" srcId="{7C443D42-12B8-4A34-A7AD-1FF495C51F93}" destId="{B2A6C6C2-D8F4-4EDE-B725-C3391A577B2D}" srcOrd="0" destOrd="0" presId="urn:microsoft.com/office/officeart/2005/8/layout/hProcess7"/>
    <dgm:cxn modelId="{CD23E6F8-01C7-4EF4-A1BF-B668C7533626}" srcId="{EE0A382E-B626-4CC4-BC22-B354BD904144}" destId="{226A7F4E-315E-476C-A941-32C39B20BFBF}" srcOrd="0" destOrd="0" parTransId="{96D48A51-89CB-45D2-A355-52192E1250A2}" sibTransId="{60E6BBE3-EFB3-4891-8593-0CE635D9520E}"/>
    <dgm:cxn modelId="{A41385FE-6625-46C9-8B0D-B0EFD55A96CE}" type="presOf" srcId="{56131623-3F97-43D8-A2E6-08EAE1052A07}" destId="{BAEFB976-2EED-45F4-A209-D1394D891D56}" srcOrd="1" destOrd="0" presId="urn:microsoft.com/office/officeart/2005/8/layout/hProcess7"/>
    <dgm:cxn modelId="{1893C6DB-BE4E-4702-A329-F63D5CCF2EB5}" type="presParOf" srcId="{EF50B8E9-5843-490E-8874-3CAC8C192A39}" destId="{2BF41B3E-A1FD-4DA7-865C-C01BAE00AB77}" srcOrd="0" destOrd="0" presId="urn:microsoft.com/office/officeart/2005/8/layout/hProcess7"/>
    <dgm:cxn modelId="{12B1B266-4EA5-4961-8D7F-0CB497153D96}" type="presParOf" srcId="{2BF41B3E-A1FD-4DA7-865C-C01BAE00AB77}" destId="{68827D47-49C3-4ECF-B8AB-7C7F29E33152}" srcOrd="0" destOrd="0" presId="urn:microsoft.com/office/officeart/2005/8/layout/hProcess7"/>
    <dgm:cxn modelId="{5D0E9370-4897-4377-A4DA-A351F782AAC3}" type="presParOf" srcId="{2BF41B3E-A1FD-4DA7-865C-C01BAE00AB77}" destId="{2B73C072-D1B4-47D2-A349-B2082B3FE78F}" srcOrd="1" destOrd="0" presId="urn:microsoft.com/office/officeart/2005/8/layout/hProcess7"/>
    <dgm:cxn modelId="{A3EF582E-65C2-4377-BBDB-A339E72CA5D4}" type="presParOf" srcId="{2BF41B3E-A1FD-4DA7-865C-C01BAE00AB77}" destId="{BCDE4F25-52F1-4077-92EA-50DA23D58C3B}" srcOrd="2" destOrd="0" presId="urn:microsoft.com/office/officeart/2005/8/layout/hProcess7"/>
    <dgm:cxn modelId="{EE448B22-E795-45EA-9284-D627F485A691}" type="presParOf" srcId="{EF50B8E9-5843-490E-8874-3CAC8C192A39}" destId="{B2A34FD1-5083-4629-AE23-72D26DFE1DF7}" srcOrd="1" destOrd="0" presId="urn:microsoft.com/office/officeart/2005/8/layout/hProcess7"/>
    <dgm:cxn modelId="{35E520E4-58E5-44E3-8A46-124733A4ABEB}" type="presParOf" srcId="{EF50B8E9-5843-490E-8874-3CAC8C192A39}" destId="{C08ABED1-D843-43F5-A233-646492A429A1}" srcOrd="2" destOrd="0" presId="urn:microsoft.com/office/officeart/2005/8/layout/hProcess7"/>
    <dgm:cxn modelId="{DCCE2252-53C2-4D1A-8BE5-BAA209C03C3B}" type="presParOf" srcId="{C08ABED1-D843-43F5-A233-646492A429A1}" destId="{0E9CF7E2-C20F-4A61-A213-73F00F88AE57}" srcOrd="0" destOrd="0" presId="urn:microsoft.com/office/officeart/2005/8/layout/hProcess7"/>
    <dgm:cxn modelId="{BDF98F89-CF48-40A9-A02F-DB76A028EA4E}" type="presParOf" srcId="{C08ABED1-D843-43F5-A233-646492A429A1}" destId="{45AD0D0E-CD14-4A57-92AF-50DFB8639647}" srcOrd="1" destOrd="0" presId="urn:microsoft.com/office/officeart/2005/8/layout/hProcess7"/>
    <dgm:cxn modelId="{D359A5B7-E6E4-4B97-A1AC-AE6FE783A8F5}" type="presParOf" srcId="{C08ABED1-D843-43F5-A233-646492A429A1}" destId="{ACC38567-13EA-47CA-B487-6CE8308870C5}" srcOrd="2" destOrd="0" presId="urn:microsoft.com/office/officeart/2005/8/layout/hProcess7"/>
    <dgm:cxn modelId="{5F81BD86-FFFC-44A4-84A3-86FF7E028113}" type="presParOf" srcId="{EF50B8E9-5843-490E-8874-3CAC8C192A39}" destId="{21DAB7D3-BA13-4F33-9760-EDA674903412}" srcOrd="3" destOrd="0" presId="urn:microsoft.com/office/officeart/2005/8/layout/hProcess7"/>
    <dgm:cxn modelId="{6DEC250C-7D04-4FDD-BAF4-BF374E895867}" type="presParOf" srcId="{EF50B8E9-5843-490E-8874-3CAC8C192A39}" destId="{940D6540-2247-4C42-A2A6-36684E9AEA98}" srcOrd="4" destOrd="0" presId="urn:microsoft.com/office/officeart/2005/8/layout/hProcess7"/>
    <dgm:cxn modelId="{1ADBF984-4ED8-41F7-BD5C-94C5E070CC8D}" type="presParOf" srcId="{940D6540-2247-4C42-A2A6-36684E9AEA98}" destId="{B2A6C6C2-D8F4-4EDE-B725-C3391A577B2D}" srcOrd="0" destOrd="0" presId="urn:microsoft.com/office/officeart/2005/8/layout/hProcess7"/>
    <dgm:cxn modelId="{A39D3402-0162-4FB8-A199-1219E9BA56A1}" type="presParOf" srcId="{940D6540-2247-4C42-A2A6-36684E9AEA98}" destId="{A879AC2A-E947-4B59-BA9A-624356E8A0AE}" srcOrd="1" destOrd="0" presId="urn:microsoft.com/office/officeart/2005/8/layout/hProcess7"/>
    <dgm:cxn modelId="{CA670E97-AB80-4E8B-ACC6-CB84327E7EDD}" type="presParOf" srcId="{940D6540-2247-4C42-A2A6-36684E9AEA98}" destId="{66150741-7BAD-496C-BA0A-8C4D035E0EF9}" srcOrd="2" destOrd="0" presId="urn:microsoft.com/office/officeart/2005/8/layout/hProcess7"/>
    <dgm:cxn modelId="{5E2EE491-17DF-4CEB-9BBF-697565A854D0}" type="presParOf" srcId="{EF50B8E9-5843-490E-8874-3CAC8C192A39}" destId="{7FE09742-AA94-45CA-96BA-2BF541B98001}" srcOrd="5" destOrd="0" presId="urn:microsoft.com/office/officeart/2005/8/layout/hProcess7"/>
    <dgm:cxn modelId="{216CE4CD-50BF-4EB9-AE8D-F77D9B18F078}" type="presParOf" srcId="{EF50B8E9-5843-490E-8874-3CAC8C192A39}" destId="{56E44A66-458F-4578-8A9D-D5964143D940}" srcOrd="6" destOrd="0" presId="urn:microsoft.com/office/officeart/2005/8/layout/hProcess7"/>
    <dgm:cxn modelId="{65638417-879F-471A-8DDE-C31128DD695A}" type="presParOf" srcId="{56E44A66-458F-4578-8A9D-D5964143D940}" destId="{F85257BB-8CCF-4AFC-B318-CA35B030F4CA}" srcOrd="0" destOrd="0" presId="urn:microsoft.com/office/officeart/2005/8/layout/hProcess7"/>
    <dgm:cxn modelId="{9FB7E765-F68F-4070-8DE9-D91170F958CE}" type="presParOf" srcId="{56E44A66-458F-4578-8A9D-D5964143D940}" destId="{6CE44E56-A732-468F-8366-E82E25074037}" srcOrd="1" destOrd="0" presId="urn:microsoft.com/office/officeart/2005/8/layout/hProcess7"/>
    <dgm:cxn modelId="{E107D2AC-0323-4F93-9045-2D36CB9C2D97}" type="presParOf" srcId="{56E44A66-458F-4578-8A9D-D5964143D940}" destId="{4573DBAD-9164-450F-A786-2C0A747B419F}" srcOrd="2" destOrd="0" presId="urn:microsoft.com/office/officeart/2005/8/layout/hProcess7"/>
    <dgm:cxn modelId="{A9584071-49C7-4ACF-A955-587E04392FD2}" type="presParOf" srcId="{EF50B8E9-5843-490E-8874-3CAC8C192A39}" destId="{E3B2B83C-0E48-4452-AF45-2C88E66E4BC0}" srcOrd="7" destOrd="0" presId="urn:microsoft.com/office/officeart/2005/8/layout/hProcess7"/>
    <dgm:cxn modelId="{46CE82F3-1A00-458F-B461-A40F2C2FA451}" type="presParOf" srcId="{EF50B8E9-5843-490E-8874-3CAC8C192A39}" destId="{2DA1CE44-0D38-4E3C-8CD9-C521AC1D0AC2}" srcOrd="8" destOrd="0" presId="urn:microsoft.com/office/officeart/2005/8/layout/hProcess7"/>
    <dgm:cxn modelId="{71A22536-4C4D-4D1A-A3E0-2D74D84C424E}" type="presParOf" srcId="{2DA1CE44-0D38-4E3C-8CD9-C521AC1D0AC2}" destId="{F998CBA2-13CF-46B8-8325-6AAAE31CF40A}" srcOrd="0" destOrd="0" presId="urn:microsoft.com/office/officeart/2005/8/layout/hProcess7"/>
    <dgm:cxn modelId="{660DA7C9-242A-4C98-8EB5-EB5E60A963BF}" type="presParOf" srcId="{2DA1CE44-0D38-4E3C-8CD9-C521AC1D0AC2}" destId="{BAEFB976-2EED-45F4-A209-D1394D891D56}" srcOrd="1" destOrd="0" presId="urn:microsoft.com/office/officeart/2005/8/layout/hProcess7"/>
    <dgm:cxn modelId="{233AFC41-805F-4626-8B6B-297C6B0E29DA}" type="presParOf" srcId="{2DA1CE44-0D38-4E3C-8CD9-C521AC1D0AC2}" destId="{A7FADF56-8E8B-4DEF-A7E8-23C1C3C127E4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827D47-49C3-4ECF-B8AB-7C7F29E33152}">
      <dsp:nvSpPr>
        <dsp:cNvPr id="0" name=""/>
        <dsp:cNvSpPr/>
      </dsp:nvSpPr>
      <dsp:spPr>
        <a:xfrm>
          <a:off x="697" y="0"/>
          <a:ext cx="1543204" cy="1616075"/>
        </a:xfrm>
        <a:prstGeom prst="roundRect">
          <a:avLst>
            <a:gd name="adj" fmla="val 5000"/>
          </a:avLst>
        </a:prstGeom>
        <a:solidFill>
          <a:srgbClr val="F2682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rtlCol="0" anchor="t" anchorCtr="0">
          <a:noAutofit/>
        </a:bodyPr>
        <a:lstStyle/>
        <a:p>
          <a:pPr marL="0" lvl="0" indent="0" algn="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" sz="1100" b="1" kern="1200">
              <a:latin typeface="Verdana" panose="020B0604030504040204" pitchFamily="34" charset="0"/>
              <a:ea typeface="Verdana" panose="020B0604030504040204" pitchFamily="34" charset="0"/>
            </a:rPr>
            <a:t>Atgyfeiriad</a:t>
          </a:r>
        </a:p>
      </dsp:txBody>
      <dsp:txXfrm rot="16200000">
        <a:off x="-507572" y="508270"/>
        <a:ext cx="1325181" cy="308640"/>
      </dsp:txXfrm>
    </dsp:sp>
    <dsp:sp modelId="{BCDE4F25-52F1-4077-92EA-50DA23D58C3B}">
      <dsp:nvSpPr>
        <dsp:cNvPr id="0" name=""/>
        <dsp:cNvSpPr/>
      </dsp:nvSpPr>
      <dsp:spPr>
        <a:xfrm>
          <a:off x="304878" y="0"/>
          <a:ext cx="1149687" cy="16160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4290" rIns="0" bIns="0" numCol="1" spcCol="1270" rtlCol="0" anchor="t" anchorCtr="0">
          <a:noAutofit/>
        </a:bodyPr>
        <a:lstStyle/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" sz="1000" i="1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Wedi'i wneud gan: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Y person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Gofal iechyd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Sefydliadau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Sector Cymunedol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a Gwirfoddol</a:t>
          </a:r>
          <a:endParaRPr lang="en-US" sz="900" kern="1200" dirty="0">
            <a:solidFill>
              <a:schemeClr val="bg1">
                <a:lumMod val="8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Gwasanaethau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statudol</a:t>
          </a:r>
        </a:p>
      </dsp:txBody>
      <dsp:txXfrm>
        <a:off x="304878" y="0"/>
        <a:ext cx="1149687" cy="1616075"/>
      </dsp:txXfrm>
    </dsp:sp>
    <dsp:sp modelId="{B2A6C6C2-D8F4-4EDE-B725-C3391A577B2D}">
      <dsp:nvSpPr>
        <dsp:cNvPr id="0" name=""/>
        <dsp:cNvSpPr/>
      </dsp:nvSpPr>
      <dsp:spPr>
        <a:xfrm>
          <a:off x="1595761" y="0"/>
          <a:ext cx="1481684" cy="1616075"/>
        </a:xfrm>
        <a:prstGeom prst="roundRect">
          <a:avLst>
            <a:gd name="adj" fmla="val 5000"/>
          </a:avLst>
        </a:prstGeom>
        <a:solidFill>
          <a:srgbClr val="2F558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rtlCol="0" anchor="t" anchorCtr="0">
          <a:noAutofit/>
        </a:bodyPr>
        <a:lstStyle/>
        <a:p>
          <a:pPr marL="0" lvl="0" indent="0" algn="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" sz="1100" b="1" kern="1200">
              <a:latin typeface="Verdana" panose="020B0604030504040204" pitchFamily="34" charset="0"/>
              <a:ea typeface="Verdana" panose="020B0604030504040204" pitchFamily="34" charset="0"/>
            </a:rPr>
            <a:t>Presgripsiynu Cymdeithasol </a:t>
          </a:r>
        </a:p>
      </dsp:txBody>
      <dsp:txXfrm rot="16200000">
        <a:off x="1081339" y="514422"/>
        <a:ext cx="1325181" cy="296336"/>
      </dsp:txXfrm>
    </dsp:sp>
    <dsp:sp modelId="{45AD0D0E-CD14-4A57-92AF-50DFB8639647}">
      <dsp:nvSpPr>
        <dsp:cNvPr id="0" name=""/>
        <dsp:cNvSpPr/>
      </dsp:nvSpPr>
      <dsp:spPr>
        <a:xfrm rot="5400000">
          <a:off x="1484443" y="1274012"/>
          <a:ext cx="237452" cy="222252"/>
        </a:xfrm>
        <a:prstGeom prst="flowChartExtract">
          <a:avLst/>
        </a:prstGeom>
        <a:solidFill>
          <a:srgbClr val="656565"/>
        </a:solidFill>
        <a:ln w="12700" cap="flat" cmpd="sng" algn="ctr">
          <a:solidFill>
            <a:srgbClr val="6565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150741-7BAD-496C-BA0A-8C4D035E0EF9}">
      <dsp:nvSpPr>
        <dsp:cNvPr id="0" name=""/>
        <dsp:cNvSpPr/>
      </dsp:nvSpPr>
      <dsp:spPr>
        <a:xfrm>
          <a:off x="1892098" y="0"/>
          <a:ext cx="1103855" cy="16160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00" tIns="34290" rIns="0" bIns="0" numCol="1" spcCol="1270" rtlCol="0" anchor="t" anchorCtr="0">
          <a:noAutofit/>
        </a:bodyPr>
        <a:lstStyle/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" sz="1000" i="1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Yn cynnwys: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Sgwrs am  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beth sy’n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Arial" panose="020B0604020202020204" pitchFamily="34" charset="0"/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bwysig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Cynllunio    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camau 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Arial" panose="020B0604020202020204" pitchFamily="34" charset="0"/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gweithredu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Cyfeirio / 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atgyfeirio</a:t>
          </a:r>
        </a:p>
      </dsp:txBody>
      <dsp:txXfrm>
        <a:off x="1892098" y="0"/>
        <a:ext cx="1103855" cy="1616075"/>
      </dsp:txXfrm>
    </dsp:sp>
    <dsp:sp modelId="{F998CBA2-13CF-46B8-8325-6AAAE31CF40A}">
      <dsp:nvSpPr>
        <dsp:cNvPr id="0" name=""/>
        <dsp:cNvSpPr/>
      </dsp:nvSpPr>
      <dsp:spPr>
        <a:xfrm>
          <a:off x="3129305" y="0"/>
          <a:ext cx="1481684" cy="1616075"/>
        </a:xfrm>
        <a:prstGeom prst="roundRect">
          <a:avLst>
            <a:gd name="adj" fmla="val 5000"/>
          </a:avLst>
        </a:prstGeom>
        <a:solidFill>
          <a:srgbClr val="F4388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48895" bIns="0" numCol="1" spcCol="1270" rtlCol="0" anchor="t" anchorCtr="0">
          <a:noAutofit/>
        </a:bodyPr>
        <a:lstStyle/>
        <a:p>
          <a:pPr marL="0" lvl="0" indent="0" algn="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" sz="1100" b="1" kern="1200" dirty="0">
              <a:latin typeface="Verdana" panose="020B0604030504040204" pitchFamily="34" charset="0"/>
              <a:ea typeface="Verdana" panose="020B0604030504040204" pitchFamily="34" charset="0"/>
            </a:rPr>
            <a:t>Asedau cymunedol</a:t>
          </a:r>
        </a:p>
      </dsp:txBody>
      <dsp:txXfrm rot="16200000">
        <a:off x="2614882" y="514422"/>
        <a:ext cx="1325181" cy="296336"/>
      </dsp:txXfrm>
    </dsp:sp>
    <dsp:sp modelId="{6CE44E56-A732-468F-8366-E82E25074037}">
      <dsp:nvSpPr>
        <dsp:cNvPr id="0" name=""/>
        <dsp:cNvSpPr/>
      </dsp:nvSpPr>
      <dsp:spPr>
        <a:xfrm rot="5400000">
          <a:off x="3017987" y="1274012"/>
          <a:ext cx="237452" cy="222252"/>
        </a:xfrm>
        <a:prstGeom prst="flowChartExtract">
          <a:avLst/>
        </a:prstGeom>
        <a:solidFill>
          <a:srgbClr val="656565"/>
        </a:solidFill>
        <a:ln w="12700" cap="flat" cmpd="sng" algn="ctr">
          <a:solidFill>
            <a:srgbClr val="65656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FADF56-8E8B-4DEF-A7E8-23C1C3C127E4}">
      <dsp:nvSpPr>
        <dsp:cNvPr id="0" name=""/>
        <dsp:cNvSpPr/>
      </dsp:nvSpPr>
      <dsp:spPr>
        <a:xfrm>
          <a:off x="3425642" y="0"/>
          <a:ext cx="1103855" cy="16160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00" tIns="34290" rIns="0" bIns="0" numCol="1" spcCol="1270" rtlCol="0" anchor="t" anchorCtr="0">
          <a:noAutofit/>
        </a:bodyPr>
        <a:lstStyle/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" sz="1000" i="1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Er enghraifft: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Cymorth 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Llesiant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Atgyfeiriad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ymarfer corff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Caffis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378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Cymdeithasol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- Ymyriadau 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wedi'u seilio </a:t>
          </a:r>
        </a:p>
        <a:p>
          <a:pPr marL="0" lvl="0" indent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" sz="900" kern="12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  ar natur</a:t>
          </a:r>
        </a:p>
      </dsp:txBody>
      <dsp:txXfrm>
        <a:off x="3425642" y="0"/>
        <a:ext cx="1103855" cy="16160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45059D3-605D-484D-B3B1-B3D7F7972ECC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2E499BE-40D6-4161-86D2-5E8DE48C8C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6798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19D954A-9385-4546-801C-2DE98707971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52850" y="857250"/>
            <a:ext cx="16383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61CDB7E-B6C3-D44F-9AF9-0B10833A0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275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52850" y="857250"/>
            <a:ext cx="1638300" cy="2314575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1CDB7E-B6C3-D44F-9AF9-0B10833A085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143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61CDB7E-B6C3-D44F-9AF9-0B10833A085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991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61CDB7E-B6C3-D44F-9AF9-0B10833A085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021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5F0A7-2842-A05D-4F8C-391FDBF26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86C1F0-C5B5-2578-11D0-D40E61826F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9C15AF-E78B-D21A-457E-3499D2777A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6002E1-E293-6A9C-04C8-1E922A2DD0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61CDB7E-B6C3-D44F-9AF9-0B10833A085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567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8338" y="1237197"/>
            <a:ext cx="4010025" cy="2631887"/>
          </a:xfrm>
        </p:spPr>
        <p:txBody>
          <a:bodyPr rtlCol="0" anchor="b"/>
          <a:lstStyle>
            <a:lvl1pPr algn="ctr">
              <a:defRPr sz="2631"/>
            </a:lvl1pPr>
          </a:lstStyle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8338" y="3970580"/>
            <a:ext cx="4010025" cy="1825171"/>
          </a:xfrm>
        </p:spPr>
        <p:txBody>
          <a:bodyPr rtlCol="0"/>
          <a:lstStyle>
            <a:lvl1pPr marL="0" indent="0" algn="ctr">
              <a:buNone/>
              <a:defRPr sz="1052"/>
            </a:lvl1pPr>
            <a:lvl2pPr marL="200482" indent="0" algn="ctr">
              <a:buNone/>
              <a:defRPr sz="877"/>
            </a:lvl2pPr>
            <a:lvl3pPr marL="400964" indent="0" algn="ctr">
              <a:buNone/>
              <a:defRPr sz="789"/>
            </a:lvl3pPr>
            <a:lvl4pPr marL="601447" indent="0" algn="ctr">
              <a:buNone/>
              <a:defRPr sz="702"/>
            </a:lvl4pPr>
            <a:lvl5pPr marL="801929" indent="0" algn="ctr">
              <a:buNone/>
              <a:defRPr sz="702"/>
            </a:lvl5pPr>
            <a:lvl6pPr marL="1002411" indent="0" algn="ctr">
              <a:buNone/>
              <a:defRPr sz="702"/>
            </a:lvl6pPr>
            <a:lvl7pPr marL="1202893" indent="0" algn="ctr">
              <a:buNone/>
              <a:defRPr sz="702"/>
            </a:lvl7pPr>
            <a:lvl8pPr marL="1403375" indent="0" algn="ctr">
              <a:buNone/>
              <a:defRPr sz="702"/>
            </a:lvl8pPr>
            <a:lvl9pPr marL="1603858" indent="0" algn="ctr">
              <a:buNone/>
              <a:defRPr sz="702"/>
            </a:lvl9pPr>
          </a:lstStyle>
          <a:p>
            <a:pPr rtl="0"/>
            <a:r>
              <a:rPr lang="cy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959DF3-EB48-0AC7-3C40-F8128F06892A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018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76244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26232" y="402483"/>
            <a:ext cx="1152882" cy="6406475"/>
          </a:xfrm>
        </p:spPr>
        <p:txBody>
          <a:bodyPr vert="eaVert" rtlCol="0"/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7586" y="402483"/>
            <a:ext cx="3391813" cy="6406475"/>
          </a:xfrm>
        </p:spPr>
        <p:txBody>
          <a:bodyPr vert="eaVert"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77143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7E253A1C-B3A1-A17B-1C8D-8C4E9F3B65F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364000" cy="7560000"/>
          </a:xfrm>
          <a:prstGeom prst="rect">
            <a:avLst/>
          </a:prstGeom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E8FF248D-63B2-C1AB-5104-112FC05C9844}"/>
              </a:ext>
            </a:extLst>
          </p:cNvPr>
          <p:cNvSpPr txBox="1"/>
          <p:nvPr userDrawn="1"/>
        </p:nvSpPr>
        <p:spPr>
          <a:xfrm>
            <a:off x="383298" y="299539"/>
            <a:ext cx="3120892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rtl="0">
              <a:lnSpc>
                <a:spcPct val="100000"/>
              </a:lnSpc>
              <a:spcBef>
                <a:spcPts val="100"/>
              </a:spcBef>
            </a:pPr>
            <a:r>
              <a:rPr lang="en-GB" sz="700" dirty="0">
                <a:solidFill>
                  <a:srgbClr val="2F5586"/>
                </a:solidFill>
                <a:latin typeface="Verdana"/>
                <a:cs typeface="Verdana"/>
              </a:rPr>
              <a:t>Cefnogi Ymddygiadau Iach: Canllaw ar gyfer Fferylliaeth Gymunedol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9D31A71-BA5A-E574-2B2F-B59716D65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32591" y="181271"/>
            <a:ext cx="1203008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3">
                <a:solidFill>
                  <a:srgbClr val="242F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rtl="0"/>
            <a:fld id="{68CBED0B-04CD-4B49-8118-1C61570F31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7699A92-A5FC-D32B-18F2-264FF452A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600" y="1332000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7758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E253A1C-B3A1-A17B-1C8D-8C4E9F3B65F0}"/>
              </a:ext>
            </a:extLst>
          </p:cNvPr>
          <p:cNvPicPr>
            <a:picLocks/>
          </p:cNvPicPr>
          <p:nvPr userDrawn="1"/>
        </p:nvPicPr>
        <p:blipFill>
          <a:blip r:embed="rId2"/>
          <a:srcRect b="13104"/>
          <a:stretch>
            <a:fillRect/>
          </a:stretch>
        </p:blipFill>
        <p:spPr>
          <a:xfrm>
            <a:off x="-1" y="1587"/>
            <a:ext cx="5346701" cy="755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2949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BF3429F-0E48-E946-70D2-39DEDCE6751F}"/>
              </a:ext>
            </a:extLst>
          </p:cNvPr>
          <p:cNvSpPr/>
          <p:nvPr userDrawn="1"/>
        </p:nvSpPr>
        <p:spPr>
          <a:xfrm>
            <a:off x="0" y="0"/>
            <a:ext cx="5364000" cy="7596000"/>
          </a:xfrm>
          <a:custGeom>
            <a:avLst/>
            <a:gdLst/>
            <a:ahLst/>
            <a:cxnLst/>
            <a:rect l="l" t="t" r="r" b="b"/>
            <a:pathLst>
              <a:path w="5328285" h="7560309">
                <a:moveTo>
                  <a:pt x="5328005" y="0"/>
                </a:moveTo>
                <a:lnTo>
                  <a:pt x="0" y="0"/>
                </a:lnTo>
                <a:lnTo>
                  <a:pt x="0" y="7560005"/>
                </a:lnTo>
                <a:lnTo>
                  <a:pt x="5328005" y="7560005"/>
                </a:lnTo>
                <a:lnTo>
                  <a:pt x="5328005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pPr rtl="0"/>
            <a:endParaRPr sz="1800"/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E8FF248D-63B2-C1AB-5104-112FC05C9844}"/>
              </a:ext>
            </a:extLst>
          </p:cNvPr>
          <p:cNvSpPr txBox="1"/>
          <p:nvPr userDrawn="1"/>
        </p:nvSpPr>
        <p:spPr>
          <a:xfrm>
            <a:off x="383298" y="299539"/>
            <a:ext cx="2652002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rtl="0">
              <a:lnSpc>
                <a:spcPct val="100000"/>
              </a:lnSpc>
              <a:spcBef>
                <a:spcPts val="100"/>
              </a:spcBef>
            </a:pPr>
            <a:r>
              <a:rPr lang="cy" sz="700">
                <a:solidFill>
                  <a:schemeClr val="bg1"/>
                </a:solidFill>
                <a:latin typeface="Verdana"/>
                <a:cs typeface="Verdana"/>
              </a:rPr>
              <a:t>Supporting</a:t>
            </a:r>
            <a:r>
              <a:rPr lang="cy" sz="700" spc="-6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cy" sz="700">
                <a:solidFill>
                  <a:schemeClr val="bg1"/>
                </a:solidFill>
                <a:latin typeface="Verdana"/>
                <a:cs typeface="Verdana"/>
              </a:rPr>
              <a:t>Healthy</a:t>
            </a:r>
            <a:r>
              <a:rPr lang="cy" sz="700" spc="-6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cy" sz="700">
                <a:solidFill>
                  <a:schemeClr val="bg1"/>
                </a:solidFill>
                <a:latin typeface="Verdana"/>
                <a:cs typeface="Verdana"/>
              </a:rPr>
              <a:t>Behaviours</a:t>
            </a:r>
            <a:r>
              <a:rPr lang="cy" sz="700" spc="-6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cy" sz="700">
                <a:solidFill>
                  <a:schemeClr val="bg1"/>
                </a:solidFill>
                <a:latin typeface="Verdana"/>
                <a:cs typeface="Verdana"/>
              </a:rPr>
              <a:t>in Community Pharmacy</a:t>
            </a:r>
            <a:endParaRPr sz="70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9D31A71-BA5A-E574-2B2F-B59716D65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32591" y="181271"/>
            <a:ext cx="1203008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3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rtl="0"/>
            <a:fld id="{68CBED0B-04CD-4B49-8118-1C61570F31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420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7E253A1C-B3A1-A17B-1C8D-8C4E9F3B65F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364000" cy="7560000"/>
          </a:xfrm>
          <a:prstGeom prst="rect">
            <a:avLst/>
          </a:prstGeom>
        </p:spPr>
      </p:pic>
      <p:sp>
        <p:nvSpPr>
          <p:cNvPr id="9" name="object 2">
            <a:extLst>
              <a:ext uri="{FF2B5EF4-FFF2-40B4-BE49-F238E27FC236}">
                <a16:creationId xmlns:a16="http://schemas.microsoft.com/office/drawing/2014/main" id="{E8FF248D-63B2-C1AB-5104-112FC05C9844}"/>
              </a:ext>
            </a:extLst>
          </p:cNvPr>
          <p:cNvSpPr txBox="1"/>
          <p:nvPr userDrawn="1"/>
        </p:nvSpPr>
        <p:spPr>
          <a:xfrm>
            <a:off x="383299" y="299539"/>
            <a:ext cx="2534830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rtl="0">
              <a:lnSpc>
                <a:spcPct val="100000"/>
              </a:lnSpc>
              <a:spcBef>
                <a:spcPts val="100"/>
              </a:spcBef>
            </a:pPr>
            <a:r>
              <a:rPr lang="cy" sz="700">
                <a:solidFill>
                  <a:srgbClr val="2F5586"/>
                </a:solidFill>
                <a:latin typeface="Verdana"/>
                <a:cs typeface="Verdana"/>
              </a:rPr>
              <a:t>Supporting</a:t>
            </a:r>
            <a:r>
              <a:rPr lang="cy" sz="700" spc="-6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lang="cy" sz="700">
                <a:solidFill>
                  <a:srgbClr val="2F5586"/>
                </a:solidFill>
                <a:latin typeface="Verdana"/>
                <a:cs typeface="Verdana"/>
              </a:rPr>
              <a:t>Healthy</a:t>
            </a:r>
            <a:r>
              <a:rPr lang="cy" sz="700" spc="-6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lang="cy" sz="700">
                <a:solidFill>
                  <a:srgbClr val="2F5586"/>
                </a:solidFill>
                <a:latin typeface="Verdana"/>
                <a:cs typeface="Verdana"/>
              </a:rPr>
              <a:t>Behaviours</a:t>
            </a:r>
            <a:r>
              <a:rPr lang="cy" sz="700" spc="-6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lang="cy" sz="700">
                <a:solidFill>
                  <a:srgbClr val="2F5586"/>
                </a:solidFill>
                <a:latin typeface="Verdana"/>
                <a:cs typeface="Verdana"/>
              </a:rPr>
              <a:t>in</a:t>
            </a:r>
            <a:r>
              <a:rPr lang="cy" sz="700" spc="-6">
                <a:solidFill>
                  <a:srgbClr val="2F5586"/>
                </a:solidFill>
                <a:latin typeface="Verdana"/>
                <a:cs typeface="Verdana"/>
              </a:rPr>
              <a:t> </a:t>
            </a:r>
            <a:r>
              <a:rPr lang="cy" sz="700">
                <a:solidFill>
                  <a:srgbClr val="2F5586"/>
                </a:solidFill>
                <a:latin typeface="Verdana"/>
                <a:cs typeface="Verdana"/>
              </a:rPr>
              <a:t>Community Pharmacy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9D31A71-BA5A-E574-2B2F-B59716D65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32591" y="181271"/>
            <a:ext cx="1203008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3">
                <a:solidFill>
                  <a:srgbClr val="242F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rtl="0"/>
            <a:fld id="{68CBED0B-04CD-4B49-8118-1C61570F31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7699A92-A5FC-D32B-18F2-264FF452A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600" y="1332000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424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8338" y="1237197"/>
            <a:ext cx="4010025" cy="2631887"/>
          </a:xfrm>
        </p:spPr>
        <p:txBody>
          <a:bodyPr rtlCol="0" anchor="b"/>
          <a:lstStyle>
            <a:lvl1pPr algn="ctr">
              <a:defRPr sz="2631"/>
            </a:lvl1pPr>
          </a:lstStyle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8338" y="3970580"/>
            <a:ext cx="4010025" cy="1825171"/>
          </a:xfrm>
        </p:spPr>
        <p:txBody>
          <a:bodyPr rtlCol="0"/>
          <a:lstStyle>
            <a:lvl1pPr marL="0" indent="0" algn="ctr">
              <a:buNone/>
              <a:defRPr sz="1052"/>
            </a:lvl1pPr>
            <a:lvl2pPr marL="200482" indent="0" algn="ctr">
              <a:buNone/>
              <a:defRPr sz="877"/>
            </a:lvl2pPr>
            <a:lvl3pPr marL="400964" indent="0" algn="ctr">
              <a:buNone/>
              <a:defRPr sz="789"/>
            </a:lvl3pPr>
            <a:lvl4pPr marL="601447" indent="0" algn="ctr">
              <a:buNone/>
              <a:defRPr sz="702"/>
            </a:lvl4pPr>
            <a:lvl5pPr marL="801929" indent="0" algn="ctr">
              <a:buNone/>
              <a:defRPr sz="702"/>
            </a:lvl5pPr>
            <a:lvl6pPr marL="1002411" indent="0" algn="ctr">
              <a:buNone/>
              <a:defRPr sz="702"/>
            </a:lvl6pPr>
            <a:lvl7pPr marL="1202893" indent="0" algn="ctr">
              <a:buNone/>
              <a:defRPr sz="702"/>
            </a:lvl7pPr>
            <a:lvl8pPr marL="1403375" indent="0" algn="ctr">
              <a:buNone/>
              <a:defRPr sz="702"/>
            </a:lvl8pPr>
            <a:lvl9pPr marL="1603858" indent="0" algn="ctr">
              <a:buNone/>
              <a:defRPr sz="702"/>
            </a:lvl9pPr>
          </a:lstStyle>
          <a:p>
            <a:pPr rtl="0"/>
            <a:r>
              <a:rPr lang="cy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959DF3-EB48-0AC7-3C40-F8128F06892A}"/>
              </a:ext>
            </a:extLst>
          </p:cNvPr>
          <p:cNvPicPr>
            <a:picLocks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436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ue and green gradient&#10;&#10;Description automatically generated">
            <a:extLst>
              <a:ext uri="{FF2B5EF4-FFF2-40B4-BE49-F238E27FC236}">
                <a16:creationId xmlns:a16="http://schemas.microsoft.com/office/drawing/2014/main" id="{6ED9B599-7FAF-86B5-81DD-B79F8997CEC3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586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7630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01" y="1884670"/>
            <a:ext cx="4611529" cy="3144614"/>
          </a:xfrm>
        </p:spPr>
        <p:txBody>
          <a:bodyPr rtlCol="0" anchor="b"/>
          <a:lstStyle>
            <a:lvl1pPr>
              <a:defRPr sz="2631"/>
            </a:lvl1pPr>
          </a:lstStyle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4801" y="5059034"/>
            <a:ext cx="4611529" cy="1653678"/>
          </a:xfrm>
        </p:spPr>
        <p:txBody>
          <a:bodyPr rtlCol="0"/>
          <a:lstStyle>
            <a:lvl1pPr marL="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1pPr>
            <a:lvl2pPr marL="200482" indent="0">
              <a:buNone/>
              <a:defRPr sz="877">
                <a:solidFill>
                  <a:schemeClr val="tx1">
                    <a:tint val="75000"/>
                  </a:schemeClr>
                </a:solidFill>
              </a:defRPr>
            </a:lvl2pPr>
            <a:lvl3pPr marL="400964" indent="0">
              <a:buNone/>
              <a:defRPr sz="789">
                <a:solidFill>
                  <a:schemeClr val="tx1">
                    <a:tint val="75000"/>
                  </a:schemeClr>
                </a:solidFill>
              </a:defRPr>
            </a:lvl3pPr>
            <a:lvl4pPr marL="601447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4pPr>
            <a:lvl5pPr marL="801929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5pPr>
            <a:lvl6pPr marL="1002411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6pPr>
            <a:lvl7pPr marL="1202893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7pPr>
            <a:lvl8pPr marL="1403375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8pPr>
            <a:lvl9pPr marL="1603858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y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149629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7585" y="2012414"/>
            <a:ext cx="2272348" cy="4796544"/>
          </a:xfrm>
        </p:spPr>
        <p:txBody>
          <a:bodyPr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06767" y="2012414"/>
            <a:ext cx="2272348" cy="4796544"/>
          </a:xfrm>
        </p:spPr>
        <p:txBody>
          <a:bodyPr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261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ue and green gradient&#10;&#10;Description automatically generated">
            <a:extLst>
              <a:ext uri="{FF2B5EF4-FFF2-40B4-BE49-F238E27FC236}">
                <a16:creationId xmlns:a16="http://schemas.microsoft.com/office/drawing/2014/main" id="{6ED9B599-7FAF-86B5-81DD-B79F8997CEC3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586"/>
            <a:ext cx="5346000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1823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402483"/>
            <a:ext cx="4611529" cy="1461188"/>
          </a:xfrm>
        </p:spPr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282" y="1853171"/>
            <a:ext cx="2261905" cy="908210"/>
          </a:xfrm>
        </p:spPr>
        <p:txBody>
          <a:bodyPr rtlCol="0" anchor="b"/>
          <a:lstStyle>
            <a:lvl1pPr marL="0" indent="0">
              <a:buNone/>
              <a:defRPr sz="1052" b="1"/>
            </a:lvl1pPr>
            <a:lvl2pPr marL="200482" indent="0">
              <a:buNone/>
              <a:defRPr sz="877" b="1"/>
            </a:lvl2pPr>
            <a:lvl3pPr marL="400964" indent="0">
              <a:buNone/>
              <a:defRPr sz="789" b="1"/>
            </a:lvl3pPr>
            <a:lvl4pPr marL="601447" indent="0">
              <a:buNone/>
              <a:defRPr sz="702" b="1"/>
            </a:lvl4pPr>
            <a:lvl5pPr marL="801929" indent="0">
              <a:buNone/>
              <a:defRPr sz="702" b="1"/>
            </a:lvl5pPr>
            <a:lvl6pPr marL="1002411" indent="0">
              <a:buNone/>
              <a:defRPr sz="702" b="1"/>
            </a:lvl6pPr>
            <a:lvl7pPr marL="1202893" indent="0">
              <a:buNone/>
              <a:defRPr sz="702" b="1"/>
            </a:lvl7pPr>
            <a:lvl8pPr marL="1403375" indent="0">
              <a:buNone/>
              <a:defRPr sz="702" b="1"/>
            </a:lvl8pPr>
            <a:lvl9pPr marL="1603858" indent="0">
              <a:buNone/>
              <a:defRPr sz="702" b="1"/>
            </a:lvl9pPr>
          </a:lstStyle>
          <a:p>
            <a:pPr lvl="0" rtl="0"/>
            <a:r>
              <a:rPr lang="cy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282" y="2761381"/>
            <a:ext cx="2261905" cy="4061576"/>
          </a:xfrm>
        </p:spPr>
        <p:txBody>
          <a:bodyPr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06767" y="1853171"/>
            <a:ext cx="2273044" cy="908210"/>
          </a:xfrm>
        </p:spPr>
        <p:txBody>
          <a:bodyPr rtlCol="0" anchor="b"/>
          <a:lstStyle>
            <a:lvl1pPr marL="0" indent="0">
              <a:buNone/>
              <a:defRPr sz="1052" b="1"/>
            </a:lvl1pPr>
            <a:lvl2pPr marL="200482" indent="0">
              <a:buNone/>
              <a:defRPr sz="877" b="1"/>
            </a:lvl2pPr>
            <a:lvl3pPr marL="400964" indent="0">
              <a:buNone/>
              <a:defRPr sz="789" b="1"/>
            </a:lvl3pPr>
            <a:lvl4pPr marL="601447" indent="0">
              <a:buNone/>
              <a:defRPr sz="702" b="1"/>
            </a:lvl4pPr>
            <a:lvl5pPr marL="801929" indent="0">
              <a:buNone/>
              <a:defRPr sz="702" b="1"/>
            </a:lvl5pPr>
            <a:lvl6pPr marL="1002411" indent="0">
              <a:buNone/>
              <a:defRPr sz="702" b="1"/>
            </a:lvl6pPr>
            <a:lvl7pPr marL="1202893" indent="0">
              <a:buNone/>
              <a:defRPr sz="702" b="1"/>
            </a:lvl7pPr>
            <a:lvl8pPr marL="1403375" indent="0">
              <a:buNone/>
              <a:defRPr sz="702" b="1"/>
            </a:lvl8pPr>
            <a:lvl9pPr marL="1603858" indent="0">
              <a:buNone/>
              <a:defRPr sz="702" b="1"/>
            </a:lvl9pPr>
          </a:lstStyle>
          <a:p>
            <a:pPr lvl="0" rtl="0"/>
            <a:r>
              <a:rPr lang="cy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06767" y="2761381"/>
            <a:ext cx="2273044" cy="4061576"/>
          </a:xfrm>
        </p:spPr>
        <p:txBody>
          <a:bodyPr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2851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916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697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rtlCol="0" anchor="b"/>
          <a:lstStyle>
            <a:lvl1pPr>
              <a:defRPr sz="1403"/>
            </a:lvl1pPr>
          </a:lstStyle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3044" y="1088454"/>
            <a:ext cx="2706767" cy="5372269"/>
          </a:xfrm>
        </p:spPr>
        <p:txBody>
          <a:bodyPr rtlCol="0"/>
          <a:lstStyle>
            <a:lvl1pPr>
              <a:defRPr sz="1403"/>
            </a:lvl1pPr>
            <a:lvl2pPr>
              <a:defRPr sz="1228"/>
            </a:lvl2pPr>
            <a:lvl3pPr>
              <a:defRPr sz="1052"/>
            </a:lvl3pPr>
            <a:lvl4pPr>
              <a:defRPr sz="877"/>
            </a:lvl4pPr>
            <a:lvl5pPr>
              <a:defRPr sz="877"/>
            </a:lvl5pPr>
            <a:lvl6pPr>
              <a:defRPr sz="877"/>
            </a:lvl6pPr>
            <a:lvl7pPr>
              <a:defRPr sz="877"/>
            </a:lvl7pPr>
            <a:lvl8pPr>
              <a:defRPr sz="877"/>
            </a:lvl8pPr>
            <a:lvl9pPr>
              <a:defRPr sz="877"/>
            </a:lvl9pPr>
          </a:lstStyle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 rtlCol="0"/>
          <a:lstStyle>
            <a:lvl1pPr marL="0" indent="0">
              <a:buNone/>
              <a:defRPr sz="702"/>
            </a:lvl1pPr>
            <a:lvl2pPr marL="200482" indent="0">
              <a:buNone/>
              <a:defRPr sz="614"/>
            </a:lvl2pPr>
            <a:lvl3pPr marL="400964" indent="0">
              <a:buNone/>
              <a:defRPr sz="526"/>
            </a:lvl3pPr>
            <a:lvl4pPr marL="601447" indent="0">
              <a:buNone/>
              <a:defRPr sz="439"/>
            </a:lvl4pPr>
            <a:lvl5pPr marL="801929" indent="0">
              <a:buNone/>
              <a:defRPr sz="439"/>
            </a:lvl5pPr>
            <a:lvl6pPr marL="1002411" indent="0">
              <a:buNone/>
              <a:defRPr sz="439"/>
            </a:lvl6pPr>
            <a:lvl7pPr marL="1202893" indent="0">
              <a:buNone/>
              <a:defRPr sz="439"/>
            </a:lvl7pPr>
            <a:lvl8pPr marL="1403375" indent="0">
              <a:buNone/>
              <a:defRPr sz="439"/>
            </a:lvl8pPr>
            <a:lvl9pPr marL="1603858" indent="0">
              <a:buNone/>
              <a:defRPr sz="439"/>
            </a:lvl9pPr>
          </a:lstStyle>
          <a:p>
            <a:pPr lvl="0" rtl="0"/>
            <a:r>
              <a:rPr lang="cy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611061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rtlCol="0" anchor="b"/>
          <a:lstStyle>
            <a:lvl1pPr>
              <a:defRPr sz="1403"/>
            </a:lvl1pPr>
          </a:lstStyle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73044" y="1088454"/>
            <a:ext cx="2706767" cy="5372269"/>
          </a:xfrm>
        </p:spPr>
        <p:txBody>
          <a:bodyPr rtlCol="0"/>
          <a:lstStyle>
            <a:lvl1pPr marL="0" indent="0">
              <a:buNone/>
              <a:defRPr sz="1403"/>
            </a:lvl1pPr>
            <a:lvl2pPr marL="200482" indent="0">
              <a:buNone/>
              <a:defRPr sz="1228"/>
            </a:lvl2pPr>
            <a:lvl3pPr marL="400964" indent="0">
              <a:buNone/>
              <a:defRPr sz="1052"/>
            </a:lvl3pPr>
            <a:lvl4pPr marL="601447" indent="0">
              <a:buNone/>
              <a:defRPr sz="877"/>
            </a:lvl4pPr>
            <a:lvl5pPr marL="801929" indent="0">
              <a:buNone/>
              <a:defRPr sz="877"/>
            </a:lvl5pPr>
            <a:lvl6pPr marL="1002411" indent="0">
              <a:buNone/>
              <a:defRPr sz="877"/>
            </a:lvl6pPr>
            <a:lvl7pPr marL="1202893" indent="0">
              <a:buNone/>
              <a:defRPr sz="877"/>
            </a:lvl7pPr>
            <a:lvl8pPr marL="1403375" indent="0">
              <a:buNone/>
              <a:defRPr sz="877"/>
            </a:lvl8pPr>
            <a:lvl9pPr marL="1603858" indent="0">
              <a:buNone/>
              <a:defRPr sz="877"/>
            </a:lvl9pPr>
          </a:lstStyle>
          <a:p>
            <a:pPr rtl="0"/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 rtlCol="0"/>
          <a:lstStyle>
            <a:lvl1pPr marL="0" indent="0">
              <a:buNone/>
              <a:defRPr sz="702"/>
            </a:lvl1pPr>
            <a:lvl2pPr marL="200482" indent="0">
              <a:buNone/>
              <a:defRPr sz="614"/>
            </a:lvl2pPr>
            <a:lvl3pPr marL="400964" indent="0">
              <a:buNone/>
              <a:defRPr sz="526"/>
            </a:lvl3pPr>
            <a:lvl4pPr marL="601447" indent="0">
              <a:buNone/>
              <a:defRPr sz="439"/>
            </a:lvl4pPr>
            <a:lvl5pPr marL="801929" indent="0">
              <a:buNone/>
              <a:defRPr sz="439"/>
            </a:lvl5pPr>
            <a:lvl6pPr marL="1002411" indent="0">
              <a:buNone/>
              <a:defRPr sz="439"/>
            </a:lvl6pPr>
            <a:lvl7pPr marL="1202893" indent="0">
              <a:buNone/>
              <a:defRPr sz="439"/>
            </a:lvl7pPr>
            <a:lvl8pPr marL="1403375" indent="0">
              <a:buNone/>
              <a:defRPr sz="439"/>
            </a:lvl8pPr>
            <a:lvl9pPr marL="1603858" indent="0">
              <a:buNone/>
              <a:defRPr sz="439"/>
            </a:lvl9pPr>
          </a:lstStyle>
          <a:p>
            <a:pPr lvl="0" rtl="0"/>
            <a:r>
              <a:rPr lang="cy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359060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444439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26232" y="402483"/>
            <a:ext cx="1152882" cy="6406475"/>
          </a:xfrm>
        </p:spPr>
        <p:txBody>
          <a:bodyPr vert="eaVert" rtlCol="0"/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7586" y="402483"/>
            <a:ext cx="3391813" cy="6406475"/>
          </a:xfrm>
        </p:spPr>
        <p:txBody>
          <a:bodyPr vert="eaVert"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49182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01" y="1884670"/>
            <a:ext cx="4611529" cy="3144614"/>
          </a:xfrm>
        </p:spPr>
        <p:txBody>
          <a:bodyPr rtlCol="0" anchor="b"/>
          <a:lstStyle>
            <a:lvl1pPr>
              <a:defRPr sz="2631"/>
            </a:lvl1pPr>
          </a:lstStyle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4801" y="5059034"/>
            <a:ext cx="4611529" cy="1653678"/>
          </a:xfrm>
        </p:spPr>
        <p:txBody>
          <a:bodyPr rtlCol="0"/>
          <a:lstStyle>
            <a:lvl1pPr marL="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1pPr>
            <a:lvl2pPr marL="200482" indent="0">
              <a:buNone/>
              <a:defRPr sz="877">
                <a:solidFill>
                  <a:schemeClr val="tx1">
                    <a:tint val="75000"/>
                  </a:schemeClr>
                </a:solidFill>
              </a:defRPr>
            </a:lvl2pPr>
            <a:lvl3pPr marL="400964" indent="0">
              <a:buNone/>
              <a:defRPr sz="789">
                <a:solidFill>
                  <a:schemeClr val="tx1">
                    <a:tint val="75000"/>
                  </a:schemeClr>
                </a:solidFill>
              </a:defRPr>
            </a:lvl3pPr>
            <a:lvl4pPr marL="601447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4pPr>
            <a:lvl5pPr marL="801929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5pPr>
            <a:lvl6pPr marL="1002411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6pPr>
            <a:lvl7pPr marL="1202893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7pPr>
            <a:lvl8pPr marL="1403375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8pPr>
            <a:lvl9pPr marL="1603858" indent="0">
              <a:buNone/>
              <a:defRPr sz="70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y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42216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7585" y="2012414"/>
            <a:ext cx="2272348" cy="4796544"/>
          </a:xfrm>
        </p:spPr>
        <p:txBody>
          <a:bodyPr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06767" y="2012414"/>
            <a:ext cx="2272348" cy="4796544"/>
          </a:xfrm>
        </p:spPr>
        <p:txBody>
          <a:bodyPr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128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402483"/>
            <a:ext cx="4611529" cy="1461188"/>
          </a:xfrm>
        </p:spPr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282" y="1853171"/>
            <a:ext cx="2261905" cy="908210"/>
          </a:xfrm>
        </p:spPr>
        <p:txBody>
          <a:bodyPr rtlCol="0" anchor="b"/>
          <a:lstStyle>
            <a:lvl1pPr marL="0" indent="0">
              <a:buNone/>
              <a:defRPr sz="1052" b="1"/>
            </a:lvl1pPr>
            <a:lvl2pPr marL="200482" indent="0">
              <a:buNone/>
              <a:defRPr sz="877" b="1"/>
            </a:lvl2pPr>
            <a:lvl3pPr marL="400964" indent="0">
              <a:buNone/>
              <a:defRPr sz="789" b="1"/>
            </a:lvl3pPr>
            <a:lvl4pPr marL="601447" indent="0">
              <a:buNone/>
              <a:defRPr sz="702" b="1"/>
            </a:lvl4pPr>
            <a:lvl5pPr marL="801929" indent="0">
              <a:buNone/>
              <a:defRPr sz="702" b="1"/>
            </a:lvl5pPr>
            <a:lvl6pPr marL="1002411" indent="0">
              <a:buNone/>
              <a:defRPr sz="702" b="1"/>
            </a:lvl6pPr>
            <a:lvl7pPr marL="1202893" indent="0">
              <a:buNone/>
              <a:defRPr sz="702" b="1"/>
            </a:lvl7pPr>
            <a:lvl8pPr marL="1403375" indent="0">
              <a:buNone/>
              <a:defRPr sz="702" b="1"/>
            </a:lvl8pPr>
            <a:lvl9pPr marL="1603858" indent="0">
              <a:buNone/>
              <a:defRPr sz="702" b="1"/>
            </a:lvl9pPr>
          </a:lstStyle>
          <a:p>
            <a:pPr lvl="0" rtl="0"/>
            <a:r>
              <a:rPr lang="cy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282" y="2761381"/>
            <a:ext cx="2261905" cy="4061576"/>
          </a:xfrm>
        </p:spPr>
        <p:txBody>
          <a:bodyPr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06767" y="1853171"/>
            <a:ext cx="2273044" cy="908210"/>
          </a:xfrm>
        </p:spPr>
        <p:txBody>
          <a:bodyPr rtlCol="0" anchor="b"/>
          <a:lstStyle>
            <a:lvl1pPr marL="0" indent="0">
              <a:buNone/>
              <a:defRPr sz="1052" b="1"/>
            </a:lvl1pPr>
            <a:lvl2pPr marL="200482" indent="0">
              <a:buNone/>
              <a:defRPr sz="877" b="1"/>
            </a:lvl2pPr>
            <a:lvl3pPr marL="400964" indent="0">
              <a:buNone/>
              <a:defRPr sz="789" b="1"/>
            </a:lvl3pPr>
            <a:lvl4pPr marL="601447" indent="0">
              <a:buNone/>
              <a:defRPr sz="702" b="1"/>
            </a:lvl4pPr>
            <a:lvl5pPr marL="801929" indent="0">
              <a:buNone/>
              <a:defRPr sz="702" b="1"/>
            </a:lvl5pPr>
            <a:lvl6pPr marL="1002411" indent="0">
              <a:buNone/>
              <a:defRPr sz="702" b="1"/>
            </a:lvl6pPr>
            <a:lvl7pPr marL="1202893" indent="0">
              <a:buNone/>
              <a:defRPr sz="702" b="1"/>
            </a:lvl7pPr>
            <a:lvl8pPr marL="1403375" indent="0">
              <a:buNone/>
              <a:defRPr sz="702" b="1"/>
            </a:lvl8pPr>
            <a:lvl9pPr marL="1603858" indent="0">
              <a:buNone/>
              <a:defRPr sz="702" b="1"/>
            </a:lvl9pPr>
          </a:lstStyle>
          <a:p>
            <a:pPr lvl="0" rtl="0"/>
            <a:r>
              <a:rPr lang="cy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06767" y="2761381"/>
            <a:ext cx="2273044" cy="4061576"/>
          </a:xfrm>
        </p:spPr>
        <p:txBody>
          <a:bodyPr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618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974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720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rtlCol="0" anchor="b"/>
          <a:lstStyle>
            <a:lvl1pPr>
              <a:defRPr sz="1403"/>
            </a:lvl1pPr>
          </a:lstStyle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3044" y="1088454"/>
            <a:ext cx="2706767" cy="5372269"/>
          </a:xfrm>
        </p:spPr>
        <p:txBody>
          <a:bodyPr rtlCol="0"/>
          <a:lstStyle>
            <a:lvl1pPr>
              <a:defRPr sz="1403"/>
            </a:lvl1pPr>
            <a:lvl2pPr>
              <a:defRPr sz="1228"/>
            </a:lvl2pPr>
            <a:lvl3pPr>
              <a:defRPr sz="1052"/>
            </a:lvl3pPr>
            <a:lvl4pPr>
              <a:defRPr sz="877"/>
            </a:lvl4pPr>
            <a:lvl5pPr>
              <a:defRPr sz="877"/>
            </a:lvl5pPr>
            <a:lvl6pPr>
              <a:defRPr sz="877"/>
            </a:lvl6pPr>
            <a:lvl7pPr>
              <a:defRPr sz="877"/>
            </a:lvl7pPr>
            <a:lvl8pPr>
              <a:defRPr sz="877"/>
            </a:lvl8pPr>
            <a:lvl9pPr>
              <a:defRPr sz="877"/>
            </a:lvl9pPr>
          </a:lstStyle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 rtlCol="0"/>
          <a:lstStyle>
            <a:lvl1pPr marL="0" indent="0">
              <a:buNone/>
              <a:defRPr sz="702"/>
            </a:lvl1pPr>
            <a:lvl2pPr marL="200482" indent="0">
              <a:buNone/>
              <a:defRPr sz="614"/>
            </a:lvl2pPr>
            <a:lvl3pPr marL="400964" indent="0">
              <a:buNone/>
              <a:defRPr sz="526"/>
            </a:lvl3pPr>
            <a:lvl4pPr marL="601447" indent="0">
              <a:buNone/>
              <a:defRPr sz="439"/>
            </a:lvl4pPr>
            <a:lvl5pPr marL="801929" indent="0">
              <a:buNone/>
              <a:defRPr sz="439"/>
            </a:lvl5pPr>
            <a:lvl6pPr marL="1002411" indent="0">
              <a:buNone/>
              <a:defRPr sz="439"/>
            </a:lvl6pPr>
            <a:lvl7pPr marL="1202893" indent="0">
              <a:buNone/>
              <a:defRPr sz="439"/>
            </a:lvl7pPr>
            <a:lvl8pPr marL="1403375" indent="0">
              <a:buNone/>
              <a:defRPr sz="439"/>
            </a:lvl8pPr>
            <a:lvl9pPr marL="1603858" indent="0">
              <a:buNone/>
              <a:defRPr sz="439"/>
            </a:lvl9pPr>
          </a:lstStyle>
          <a:p>
            <a:pPr lvl="0" rtl="0"/>
            <a:r>
              <a:rPr lang="cy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7686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282" y="503978"/>
            <a:ext cx="1724450" cy="1763924"/>
          </a:xfrm>
        </p:spPr>
        <p:txBody>
          <a:bodyPr rtlCol="0" anchor="b"/>
          <a:lstStyle>
            <a:lvl1pPr>
              <a:defRPr sz="1403"/>
            </a:lvl1pPr>
          </a:lstStyle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73044" y="1088454"/>
            <a:ext cx="2706767" cy="5372269"/>
          </a:xfrm>
        </p:spPr>
        <p:txBody>
          <a:bodyPr rtlCol="0"/>
          <a:lstStyle>
            <a:lvl1pPr marL="0" indent="0">
              <a:buNone/>
              <a:defRPr sz="1403"/>
            </a:lvl1pPr>
            <a:lvl2pPr marL="200482" indent="0">
              <a:buNone/>
              <a:defRPr sz="1228"/>
            </a:lvl2pPr>
            <a:lvl3pPr marL="400964" indent="0">
              <a:buNone/>
              <a:defRPr sz="1052"/>
            </a:lvl3pPr>
            <a:lvl4pPr marL="601447" indent="0">
              <a:buNone/>
              <a:defRPr sz="877"/>
            </a:lvl4pPr>
            <a:lvl5pPr marL="801929" indent="0">
              <a:buNone/>
              <a:defRPr sz="877"/>
            </a:lvl5pPr>
            <a:lvl6pPr marL="1002411" indent="0">
              <a:buNone/>
              <a:defRPr sz="877"/>
            </a:lvl6pPr>
            <a:lvl7pPr marL="1202893" indent="0">
              <a:buNone/>
              <a:defRPr sz="877"/>
            </a:lvl7pPr>
            <a:lvl8pPr marL="1403375" indent="0">
              <a:buNone/>
              <a:defRPr sz="877"/>
            </a:lvl8pPr>
            <a:lvl9pPr marL="1603858" indent="0">
              <a:buNone/>
              <a:defRPr sz="877"/>
            </a:lvl9pPr>
          </a:lstStyle>
          <a:p>
            <a:pPr rtl="0"/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82" y="2267902"/>
            <a:ext cx="1724450" cy="4201570"/>
          </a:xfrm>
        </p:spPr>
        <p:txBody>
          <a:bodyPr rtlCol="0"/>
          <a:lstStyle>
            <a:lvl1pPr marL="0" indent="0">
              <a:buNone/>
              <a:defRPr sz="702"/>
            </a:lvl1pPr>
            <a:lvl2pPr marL="200482" indent="0">
              <a:buNone/>
              <a:defRPr sz="614"/>
            </a:lvl2pPr>
            <a:lvl3pPr marL="400964" indent="0">
              <a:buNone/>
              <a:defRPr sz="526"/>
            </a:lvl3pPr>
            <a:lvl4pPr marL="601447" indent="0">
              <a:buNone/>
              <a:defRPr sz="439"/>
            </a:lvl4pPr>
            <a:lvl5pPr marL="801929" indent="0">
              <a:buNone/>
              <a:defRPr sz="439"/>
            </a:lvl5pPr>
            <a:lvl6pPr marL="1002411" indent="0">
              <a:buNone/>
              <a:defRPr sz="439"/>
            </a:lvl6pPr>
            <a:lvl7pPr marL="1202893" indent="0">
              <a:buNone/>
              <a:defRPr sz="439"/>
            </a:lvl7pPr>
            <a:lvl8pPr marL="1403375" indent="0">
              <a:buNone/>
              <a:defRPr sz="439"/>
            </a:lvl8pPr>
            <a:lvl9pPr marL="1603858" indent="0">
              <a:buNone/>
              <a:defRPr sz="439"/>
            </a:lvl9pPr>
          </a:lstStyle>
          <a:p>
            <a:pPr lvl="0" rtl="0"/>
            <a:r>
              <a:rPr lang="cy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2920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7586" y="402483"/>
            <a:ext cx="461152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7586" y="2012414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7585" y="7006699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71095" y="7006699"/>
            <a:ext cx="180451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76107" y="7006699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811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688" r:id="rId14"/>
    <p:sldLayoutId id="2147483674" r:id="rId15"/>
  </p:sldLayoutIdLst>
  <p:hf hdr="0" ftr="0" dt="0"/>
  <p:txStyles>
    <p:titleStyle>
      <a:lvl1pPr algn="l" defTabSz="400964" rtl="0" eaLnBrk="1" latinLnBrk="0" hangingPunct="1">
        <a:lnSpc>
          <a:spcPct val="90000"/>
        </a:lnSpc>
        <a:spcBef>
          <a:spcPct val="0"/>
        </a:spcBef>
        <a:buNone/>
        <a:defRPr sz="1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241" indent="-100241" algn="l" defTabSz="400964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228" kern="1200">
          <a:solidFill>
            <a:schemeClr val="tx1"/>
          </a:solidFill>
          <a:latin typeface="+mn-lt"/>
          <a:ea typeface="+mn-ea"/>
          <a:cs typeface="+mn-cs"/>
        </a:defRPr>
      </a:lvl1pPr>
      <a:lvl2pPr marL="300723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1052" kern="1200">
          <a:solidFill>
            <a:schemeClr val="tx1"/>
          </a:solidFill>
          <a:latin typeface="+mn-lt"/>
          <a:ea typeface="+mn-ea"/>
          <a:cs typeface="+mn-cs"/>
        </a:defRPr>
      </a:lvl2pPr>
      <a:lvl3pPr marL="501206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3pPr>
      <a:lvl4pPr marL="701688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4pPr>
      <a:lvl5pPr marL="902170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5pPr>
      <a:lvl6pPr marL="1102652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6pPr>
      <a:lvl7pPr marL="1303134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7pPr>
      <a:lvl8pPr marL="1503617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8pPr>
      <a:lvl9pPr marL="1704099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1pPr>
      <a:lvl2pPr marL="200482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2pPr>
      <a:lvl3pPr marL="400964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3pPr>
      <a:lvl4pPr marL="601447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4pPr>
      <a:lvl5pPr marL="801929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5pPr>
      <a:lvl6pPr marL="1002411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6pPr>
      <a:lvl7pPr marL="1202893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7pPr>
      <a:lvl8pPr marL="1403375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8pPr>
      <a:lvl9pPr marL="1603858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7586" y="402483"/>
            <a:ext cx="461152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7586" y="2012414"/>
            <a:ext cx="461152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7585" y="7006699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764DE79-268F-4C1A-8933-263129D2AF9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71095" y="7006699"/>
            <a:ext cx="180451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76107" y="7006699"/>
            <a:ext cx="12030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739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hf hdr="0" ftr="0" dt="0"/>
  <p:txStyles>
    <p:titleStyle>
      <a:lvl1pPr algn="l" defTabSz="400964" rtl="0" eaLnBrk="1" latinLnBrk="0" hangingPunct="1">
        <a:lnSpc>
          <a:spcPct val="90000"/>
        </a:lnSpc>
        <a:spcBef>
          <a:spcPct val="0"/>
        </a:spcBef>
        <a:buNone/>
        <a:defRPr sz="1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241" indent="-100241" algn="l" defTabSz="400964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228" kern="1200">
          <a:solidFill>
            <a:schemeClr val="tx1"/>
          </a:solidFill>
          <a:latin typeface="+mn-lt"/>
          <a:ea typeface="+mn-ea"/>
          <a:cs typeface="+mn-cs"/>
        </a:defRPr>
      </a:lvl1pPr>
      <a:lvl2pPr marL="300723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1052" kern="1200">
          <a:solidFill>
            <a:schemeClr val="tx1"/>
          </a:solidFill>
          <a:latin typeface="+mn-lt"/>
          <a:ea typeface="+mn-ea"/>
          <a:cs typeface="+mn-cs"/>
        </a:defRPr>
      </a:lvl2pPr>
      <a:lvl3pPr marL="501206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3pPr>
      <a:lvl4pPr marL="701688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4pPr>
      <a:lvl5pPr marL="902170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5pPr>
      <a:lvl6pPr marL="1102652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6pPr>
      <a:lvl7pPr marL="1303134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7pPr>
      <a:lvl8pPr marL="1503617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8pPr>
      <a:lvl9pPr marL="1704099" indent="-100241" algn="l" defTabSz="400964" rtl="0" eaLnBrk="1" latinLnBrk="0" hangingPunct="1">
        <a:lnSpc>
          <a:spcPct val="90000"/>
        </a:lnSpc>
        <a:spcBef>
          <a:spcPts val="219"/>
        </a:spcBef>
        <a:buFont typeface="Arial" panose="020B0604020202020204" pitchFamily="34" charset="0"/>
        <a:buChar char="•"/>
        <a:defRPr sz="7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1pPr>
      <a:lvl2pPr marL="200482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2pPr>
      <a:lvl3pPr marL="400964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3pPr>
      <a:lvl4pPr marL="601447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4pPr>
      <a:lvl5pPr marL="801929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5pPr>
      <a:lvl6pPr marL="1002411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6pPr>
      <a:lvl7pPr marL="1202893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7pPr>
      <a:lvl8pPr marL="1403375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8pPr>
      <a:lvl9pPr marL="1603858" algn="l" defTabSz="400964" rtl="0" eaLnBrk="1" latinLnBrk="0" hangingPunct="1">
        <a:defRPr sz="7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sv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4.png"/><Relationship Id="rId7" Type="http://schemas.openxmlformats.org/officeDocument/2006/relationships/hyperlink" Target="https://www.helpmequit.wales/professional-referral-for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helpmequit.wales/" TargetMode="External"/><Relationship Id="rId5" Type="http://schemas.openxmlformats.org/officeDocument/2006/relationships/hyperlink" Target="https://www.helpmequit.wales/services-in-your-area/" TargetMode="External"/><Relationship Id="rId4" Type="http://schemas.openxmlformats.org/officeDocument/2006/relationships/hyperlink" Target="https://www.helpmequit.wales/?gclid=Cj0KCQjw1OmoBhDXARIsAAAYGSGgBY7V0TkjUlw8t-Ot74E2ZdwjdSuB_GKNj8Jtk5G8Rlen4pI7AUEaAhmIEALw_wcB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helpmequit.wales/" TargetMode="Externa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helpmequit.wales/briefing-for-community-pharmacy-teams/" TargetMode="Externa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ce.org.uk/guidance/ph2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phw.nhs.wales/knowledge-article/mecc-training/" TargetMode="External"/><Relationship Id="rId5" Type="http://schemas.openxmlformats.org/officeDocument/2006/relationships/hyperlink" Target="https://dan247.org.uk/" TargetMode="External"/><Relationship Id="rId4" Type="http://schemas.openxmlformats.org/officeDocument/2006/relationships/hyperlink" Target="https://assets.publishing.service.gov.uk/government/uploads/system/uploads/attachment_data/file/1113177/Alcohol-use-disorders-identification-test-for-consumption-AUDIT-C_for-print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ce.org.uk/guidance/ng64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dan247.org.uk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healthyweight.wales/" TargetMode="Externa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healthyweight.wales/?gclid=Cj0KCQjw1OmoBhDXARIsAAAYGSFz_BN98Hd6G15yi4RLoRR8ACWRVUSNHAK40OSRAoPRVZC4KfRQMwIaAvhxEALw_wcB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icc.gig.cymru/gwybodaeth-erthygl/hyfforddiant-mecc/" TargetMode="Externa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3.safelinks.protection.outlook.com/?url=https%3A%2F%2Fmovingmedicine.ac.uk%2Fconsultation-guides%2Ffind-the-right-consultation%2F&amp;data=05%7C02%7CBethan.Jenkins5%40wales.nhs.uk%7Ca0143daaf9984f05aee608de1af1093d%7Cbb5628b8e3284082a856433c9edc8fae%7C0%7C0%7C638977819697459278%7CUnknown%7CTWFpbGZsb3d8eyJFbXB0eU1hcGkiOnRydWUsIlYiOiIwLjAuMDAwMCIsIlAiOiJXaW4zMiIsIkFOIjoiTWFpbCIsIldUIjoyfQ%3D%3D%7C0%7C%7C%7C&amp;sdata=IlrAhZS5WWXUBbDi8g0Z2aYV5SnUoYiqpIaf42RsCfM%3D&amp;reserved=0" TargetMode="External"/><Relationship Id="rId2" Type="http://schemas.openxmlformats.org/officeDocument/2006/relationships/hyperlink" Target="https://eur03.safelinks.protection.outlook.com/?url=https%3A%2F%2Fwww.gov.wales%2Fuk-chief-medical-officers-physical-activity-guidelines&amp;data=05%7C02%7CBethan.Jenkins5%40wales.nhs.uk%7Ca99753ebb835451757fe08dee18fff2d%7Cbb5628b8e3284082a856433c9edc8fae%7C0%7C0%7C639196205744775638%7CUnknown%7CTWFpbGZsb3d8eyJFbXB0eU1hcGkiOnRydWUsIlYiOiIwLjAuMDAwMCIsIlAiOiJXaW4zMiIsIkFOIjoiTWFpbCIsIldUIjoyfQ%3D%3D%7C0%7C%7C%7C&amp;sdata=IH19PUT9LCHjSzE6q%2B08eLLxnYIVDtgSsXwf15sotNI%3D&amp;reserved=0" TargetMode="Externa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nhswales365.sharepoint.com/:p:/r/sites/PHW_Health-and-Wellbeing/_layouts/15/Doc.aspx?sourcedoc=%7BA6CF01F7-81B4-494B-BD97-4A2563F9AEF4%7D&amp;file=CP%20SHB%20v0a.pptx&amp;action=edit&amp;mobileredirect=true" TargetMode="External"/><Relationship Id="rId3" Type="http://schemas.openxmlformats.org/officeDocument/2006/relationships/hyperlink" Target="https://weareundefeatable.co.uk/?gad_source=1&amp;gad_campaignid=6466892559&amp;gbraid=0AAAAACrb_xQnkY09L7ya8MAc4UMwomzrf&amp;gclid=CjwKCAjwxrLHBhA2EiwAu9EdM2AR0ckJyuqsStOdiH2pBkSz_ulDs-sKk4AIoQz9lMPIBrIUgpEkbxoCSb4QAvD_BwE" TargetMode="External"/><Relationship Id="rId7" Type="http://schemas.openxmlformats.org/officeDocument/2006/relationships/hyperlink" Target="https://sport.wales/about/programmes-projects" TargetMode="External"/><Relationship Id="rId2" Type="http://schemas.openxmlformats.org/officeDocument/2006/relationships/hyperlink" Target="https://www.nhs.uk/live-well/exercise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gov.wales/find-your-local-authority" TargetMode="External"/><Relationship Id="rId5" Type="http://schemas.openxmlformats.org/officeDocument/2006/relationships/hyperlink" Target="https://hapus.wales/wellbeing-tool/dance-through-lifes-challenges/" TargetMode="External"/><Relationship Id="rId4" Type="http://schemas.openxmlformats.org/officeDocument/2006/relationships/hyperlink" Target="https://www.livingstreets.org.uk/media/pzleiwuu/the-walkbook-living-streets-1.pdf" TargetMode="External"/><Relationship Id="rId9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nhs.wales/resources/vapes-e-cigarettes-position-statement/" TargetMode="External"/><Relationship Id="rId2" Type="http://schemas.openxmlformats.org/officeDocument/2006/relationships/hyperlink" Target="https://www.gov.wales/national-survey-wales" TargetMode="Externa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://learning.bmj.com/learning/info/getting-started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gov.wales/sites/default/files/publications/2021-09/a-healthier-wales-our-plan-for-health-and-social-care.pdf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5.png"/><Relationship Id="rId7" Type="http://schemas.openxmlformats.org/officeDocument/2006/relationships/hyperlink" Target="https://phw.nhs.wales/services-and-teams/healthy-working-wales/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heiw.nhs.wales/files/weds-staff-health-and-wellbeing/our-wellbeing-matters/" TargetMode="External"/><Relationship Id="rId5" Type="http://schemas.openxmlformats.org/officeDocument/2006/relationships/hyperlink" Target="https://heiw.nhs.wales/support/colleague-health-and-wellbeing/" TargetMode="Externa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nhswalesytydysgu.heiw.wales/courses/4cc7c4c5-4d6e-4687-94fb-d69d773e4303" TargetMode="External"/><Relationship Id="rId2" Type="http://schemas.openxmlformats.org/officeDocument/2006/relationships/hyperlink" Target="https://icc.gig.cymru/gwybodaeth-erthygl/hyfforddiant-mecc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s://www.gov.wales/national-framework-social-prescribing" TargetMode="Externa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Free Person Holding Sliced Vegetable Stock Photo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3" r="16405"/>
          <a:stretch/>
        </p:blipFill>
        <p:spPr bwMode="auto">
          <a:xfrm>
            <a:off x="3552428" y="5831675"/>
            <a:ext cx="1791464" cy="17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0B12F9-1FCC-1087-B92C-18CB03E805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492" y="2200450"/>
            <a:ext cx="5073716" cy="1311078"/>
          </a:xfrm>
        </p:spPr>
        <p:txBody>
          <a:bodyPr rtlCol="0">
            <a:noAutofit/>
          </a:bodyPr>
          <a:lstStyle/>
          <a:p>
            <a:pPr algn="l" rtl="0">
              <a:lnSpc>
                <a:spcPct val="100000"/>
              </a:lnSpc>
              <a:spcBef>
                <a:spcPts val="2000"/>
              </a:spcBef>
            </a:pPr>
            <a:r>
              <a:rPr lang="cy" sz="28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Cefnogi Ymddygiadau</a:t>
            </a:r>
            <a:br>
              <a:rPr lang="en-GB" sz="28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y" sz="28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Iach:</a:t>
            </a:r>
            <a:br>
              <a:rPr lang="en-GB" sz="12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GB" sz="12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y" sz="2000" b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Canllaw ar gyfer </a:t>
            </a:r>
            <a:r>
              <a:rPr lang="cy" sz="2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Fferylliaeth Gymunedol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0F108296-6BE9-3A64-D9DF-C7C42EB20EEB}"/>
              </a:ext>
            </a:extLst>
          </p:cNvPr>
          <p:cNvSpPr txBox="1">
            <a:spLocks/>
          </p:cNvSpPr>
          <p:nvPr/>
        </p:nvSpPr>
        <p:spPr>
          <a:xfrm>
            <a:off x="5589907" y="-103709"/>
            <a:ext cx="2863531" cy="207418"/>
          </a:xfrm>
          <a:prstGeom prst="rect">
            <a:avLst/>
          </a:prstGeom>
        </p:spPr>
        <p:txBody>
          <a:bodyPr vert="horz" lIns="91439" tIns="45720" rIns="91439" bIns="45720" rtlCol="0">
            <a:noAutofit/>
          </a:bodyPr>
          <a:lstStyle>
            <a:lvl1pPr marL="0" indent="0" algn="ctr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4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7325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11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4650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1975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69299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36624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3949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1274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8599" indent="0" algn="ctr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None/>
              <a:defRPr sz="93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0"/>
            <a:endParaRPr lang="en-GB" sz="95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17D7B9F-AB6F-D5D6-F74A-FD6752128E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4031" y="359196"/>
            <a:ext cx="1798320" cy="518160"/>
          </a:xfrm>
          <a:prstGeom prst="rect">
            <a:avLst/>
          </a:prstGeom>
        </p:spPr>
      </p:pic>
      <p:pic>
        <p:nvPicPr>
          <p:cNvPr id="16" name="Picture 15" descr="Free Women Dancing in the Room Stock Photo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6" r="-1"/>
          <a:stretch/>
        </p:blipFill>
        <p:spPr bwMode="auto">
          <a:xfrm>
            <a:off x="1789944" y="4118353"/>
            <a:ext cx="1782000" cy="17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4" name="Picture 10" descr="Free Man Standing Beside His Wife Teaching Their Child How to Ride Bicycle Stock Photo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1" r="1"/>
          <a:stretch/>
        </p:blipFill>
        <p:spPr bwMode="auto">
          <a:xfrm>
            <a:off x="-3971" y="5831675"/>
            <a:ext cx="1789944" cy="17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ree Photo Of Man Running During Daytime Stock Photo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99" b="19627"/>
          <a:stretch/>
        </p:blipFill>
        <p:spPr bwMode="auto">
          <a:xfrm>
            <a:off x="3561892" y="4112029"/>
            <a:ext cx="1782000" cy="172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Free Elderly Couple Planting Vegetables Stock Photo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82" b="13394"/>
          <a:stretch/>
        </p:blipFill>
        <p:spPr bwMode="auto">
          <a:xfrm>
            <a:off x="1789944" y="5831857"/>
            <a:ext cx="1782000" cy="1727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DAE9F429-5112-38BB-C9E2-F00FC68ABC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56027" y="4048146"/>
            <a:ext cx="1497329" cy="2023111"/>
          </a:xfrm>
          <a:prstGeom prst="rect">
            <a:avLst/>
          </a:prstGeom>
        </p:spPr>
      </p:pic>
      <p:pic>
        <p:nvPicPr>
          <p:cNvPr id="20" name="Picture 19" descr="Free Woman Sitting on Wheelchair While Holding Avocado Stock Photo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11"/>
          <a:stretch/>
        </p:blipFill>
        <p:spPr bwMode="auto">
          <a:xfrm>
            <a:off x="0" y="4118400"/>
            <a:ext cx="1782000" cy="1713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4853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141654" y="708446"/>
            <a:ext cx="2829627" cy="3883651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183524" indent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cy" sz="1100" b="1" dirty="0">
                <a:solidFill>
                  <a:srgbClr val="2F5586"/>
                </a:solidFill>
              </a:rPr>
              <a:t>		 Helpa</a:t>
            </a:r>
            <a:r>
              <a:rPr lang="cy" sz="1100" b="1" spc="-16" dirty="0">
                <a:solidFill>
                  <a:srgbClr val="2F5586"/>
                </a:solidFill>
              </a:rPr>
              <a:t> Fi i Stopio 		 yw brand rhoi’r 		 gorau i ysmygu 		 cenedlaethol Cymru</a:t>
            </a:r>
            <a:endParaRPr lang="en-GB" sz="1100" b="1" spc="-16" dirty="0">
              <a:solidFill>
                <a:srgbClr val="2F5586"/>
              </a:solidFill>
            </a:endParaRPr>
          </a:p>
          <a:p>
            <a:pPr lvl="0" rtl="0">
              <a:buClr>
                <a:srgbClr val="23A7B5"/>
              </a:buClr>
            </a:pPr>
            <a:r>
              <a:rPr lang="cy" sz="1100" dirty="0">
                <a:solidFill>
                  <a:srgbClr val="6D6E71"/>
                </a:solidFill>
              </a:rPr>
              <a:t>Mae annog rhywun i roi'r gorau iddi yn un o'r ymyriadau mwyaf effeithiol y gallwch eu gwneud ar gyfer eu hiechyd hirdymor. </a:t>
            </a:r>
          </a:p>
          <a:p>
            <a:pPr lvl="0" rtl="0">
              <a:buClr>
                <a:srgbClr val="23A7B5"/>
              </a:buClr>
            </a:pPr>
            <a:r>
              <a:rPr lang="cy" sz="1100" dirty="0">
                <a:solidFill>
                  <a:srgbClr val="6D6E71"/>
                </a:solidFill>
              </a:rPr>
              <a:t>Mae Helpa Fi i Stopio yn rhoi cymorth rhoi'r gorau i ysmygu am ddim sy'n seiliedig ar dystiolaeth i helpu pobl i roi'r gorau i ysmygu am byth</a:t>
            </a:r>
          </a:p>
          <a:p>
            <a:pPr lvl="0" rtl="0">
              <a:buClr>
                <a:srgbClr val="23A7B5"/>
              </a:buClr>
            </a:pPr>
            <a:r>
              <a:rPr lang="cy" sz="1100" dirty="0">
                <a:solidFill>
                  <a:srgbClr val="6D6E71"/>
                </a:solidFill>
              </a:rPr>
              <a:t>Mae Helpa Fi i Stopio yn rhoi mynediad at gynghorwyr arbenigol, meddyginiaethau rhoi'r gorau i ysmygu trwyddedig, a chymorth ymddygiad wedi'i deilwra </a:t>
            </a:r>
          </a:p>
          <a:p>
            <a:pPr lvl="0" rtl="0">
              <a:buClr>
                <a:srgbClr val="23A7B5"/>
              </a:buClr>
            </a:pPr>
            <a:r>
              <a:rPr lang="cy" sz="1100" dirty="0">
                <a:solidFill>
                  <a:srgbClr val="6D6E71"/>
                </a:solidFill>
              </a:rPr>
              <a:t>Mae pobl sy'n defnyddio Helpa Fi i Stopio hyd at dair gwaith yn fwy tebygol o roi'r gorau iddi na'r rhai sy'n ceisio gwneud ar eu pennau eu hunain.</a:t>
            </a:r>
            <a:endParaRPr lang="en-GB" sz="1100" b="1" spc="-16" dirty="0">
              <a:solidFill>
                <a:srgbClr val="2F5586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01" y="502418"/>
            <a:ext cx="921420" cy="921420"/>
          </a:xfrm>
          <a:prstGeom prst="rect">
            <a:avLst/>
          </a:prstGeom>
        </p:spPr>
      </p:pic>
      <p:sp>
        <p:nvSpPr>
          <p:cNvPr id="7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2983778" y="502418"/>
            <a:ext cx="2221268" cy="42960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183524" indent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cy" sz="1100" b="1" spc="-16" dirty="0">
                <a:solidFill>
                  <a:srgbClr val="2F5586"/>
                </a:solidFill>
              </a:rPr>
              <a:t> Mae </a:t>
            </a:r>
            <a:r>
              <a:rPr lang="cy" sz="1100" b="1" dirty="0">
                <a:solidFill>
                  <a:srgbClr val="2F5586"/>
                </a:solidFill>
              </a:rPr>
              <a:t>Helpa</a:t>
            </a:r>
            <a:r>
              <a:rPr lang="cy" sz="1100" b="1" spc="-10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Fi</a:t>
            </a:r>
            <a:r>
              <a:rPr lang="cy" sz="1100" b="1" spc="-16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i</a:t>
            </a:r>
            <a:r>
              <a:rPr lang="cy" sz="1100" b="1" spc="-16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Stopio</a:t>
            </a:r>
            <a:r>
              <a:rPr lang="cy" sz="1100" b="1" spc="-10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yn</a:t>
            </a:r>
            <a:r>
              <a:rPr lang="cy" sz="1100" b="1" spc="-6" dirty="0">
                <a:solidFill>
                  <a:srgbClr val="2F5586"/>
                </a:solidFill>
              </a:rPr>
              <a:t>   </a:t>
            </a:r>
          </a:p>
          <a:p>
            <a:pPr marL="0" marR="183524" indent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cy" sz="1100" b="1" spc="-6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ei</a:t>
            </a:r>
            <a:r>
              <a:rPr lang="cy" sz="1100" b="1" spc="-6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gwneud</a:t>
            </a:r>
            <a:r>
              <a:rPr lang="cy" sz="1100" b="1" spc="-10" dirty="0">
                <a:solidFill>
                  <a:srgbClr val="2F5586"/>
                </a:solidFill>
              </a:rPr>
              <a:t> cyn </a:t>
            </a:r>
            <a:r>
              <a:rPr lang="cy" sz="1100" b="1" dirty="0">
                <a:solidFill>
                  <a:srgbClr val="2F5586"/>
                </a:solidFill>
              </a:rPr>
              <a:t>hawsed</a:t>
            </a:r>
            <a:r>
              <a:rPr lang="cy" sz="1100" b="1" spc="-16" dirty="0">
                <a:solidFill>
                  <a:srgbClr val="2F5586"/>
                </a:solidFill>
              </a:rPr>
              <a:t> </a:t>
            </a:r>
          </a:p>
          <a:p>
            <a:pPr marL="0" marR="183524" indent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cy" sz="1100" b="1" spc="-16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ag</a:t>
            </a:r>
            <a:r>
              <a:rPr lang="cy" sz="1100" b="1" spc="-20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sy’n </a:t>
            </a:r>
            <a:r>
              <a:rPr lang="cy" sz="1100" b="1" spc="-10" dirty="0">
                <a:solidFill>
                  <a:srgbClr val="2F5586"/>
                </a:solidFill>
              </a:rPr>
              <a:t>bosibl i  </a:t>
            </a:r>
          </a:p>
          <a:p>
            <a:pPr marL="0" marR="183524" indent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cy" sz="1100" b="1" spc="-10" dirty="0">
                <a:solidFill>
                  <a:srgbClr val="2F5586"/>
                </a:solidFill>
              </a:rPr>
              <a:t> ysmygwyr ymgysylltu</a:t>
            </a:r>
          </a:p>
          <a:p>
            <a:pPr marL="0" marR="183524" indent="0" algn="just" rtl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b="1" spc="-10" dirty="0">
              <a:solidFill>
                <a:srgbClr val="2F5586"/>
              </a:solidFill>
            </a:endParaRPr>
          </a:p>
          <a:p>
            <a:pPr marL="120657" marR="10160" indent="-107956"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Gall</a:t>
            </a:r>
            <a:r>
              <a:rPr lang="cy" sz="1100" spc="-10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pobl</a:t>
            </a:r>
            <a:r>
              <a:rPr lang="cy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ddefnyddio’r</a:t>
            </a:r>
            <a:r>
              <a:rPr lang="cy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wefan</a:t>
            </a:r>
            <a:r>
              <a:rPr lang="cy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Helpa</a:t>
            </a:r>
            <a:r>
              <a:rPr lang="cy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Fi</a:t>
            </a:r>
            <a:r>
              <a:rPr lang="cy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i</a:t>
            </a:r>
            <a:r>
              <a:rPr lang="cy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spc="-49" dirty="0">
                <a:solidFill>
                  <a:srgbClr val="656565"/>
                </a:solidFill>
                <a:latin typeface="Verdana"/>
                <a:cs typeface="Verdana"/>
              </a:rPr>
              <a:t>Stopio 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i gael galwad yn ôl</a:t>
            </a:r>
            <a:r>
              <a:rPr lang="cy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ar adeg</a:t>
            </a:r>
            <a:r>
              <a:rPr lang="cy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sy’n </a:t>
            </a:r>
            <a:r>
              <a:rPr lang="cy" sz="1100" dirty="0">
                <a:solidFill>
                  <a:srgbClr val="FF0000"/>
                </a:solidFill>
                <a:latin typeface="Verdana"/>
                <a:cs typeface="Verdana"/>
                <a:hlinkClick r:id="rId4"/>
              </a:rPr>
              <a:t>gyfleus iddyn nhw</a:t>
            </a:r>
            <a:r>
              <a:rPr lang="cy" sz="110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</a:p>
          <a:p>
            <a:pPr marL="120657" marR="10160" indent="-107956"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tabLst>
                <a:tab pos="120657" algn="l"/>
              </a:tabLst>
            </a:pPr>
            <a:endParaRPr lang="en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120657" marR="10160" indent="-107956"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cy" sz="1100" spc="-10" dirty="0">
                <a:solidFill>
                  <a:srgbClr val="656565"/>
                </a:solidFill>
                <a:latin typeface="Verdana"/>
                <a:cs typeface="Verdana"/>
              </a:rPr>
              <a:t>Mae gwasanaethau Helpa Fi i Stopio yn cynnig cymorth mewn ystod o leoliadau – Helpa Fi i Stopio, Fferylliaeth Gymunedol; Helpa Fi i Stopio, Cymuned; Helpa Fi i Stopio, Ysbyty; cymorth Helpa Fi i Stopio dros y ffôn.    Gellir gweld lleoliadau gwasanaeth lleol ar y</a:t>
            </a:r>
            <a:r>
              <a:rPr lang="cy" sz="1100" spc="-49" dirty="0">
                <a:solidFill>
                  <a:srgbClr val="656565"/>
                </a:solidFill>
                <a:latin typeface="Verdana"/>
                <a:cs typeface="Verdana"/>
                <a:hlinkClick r:id="rId5"/>
              </a:rPr>
              <a:t> </a:t>
            </a:r>
            <a:r>
              <a:rPr lang="cy" sz="1100" dirty="0">
                <a:solidFill>
                  <a:srgbClr val="FF0000"/>
                </a:solidFill>
                <a:latin typeface="Verdana"/>
                <a:cs typeface="Verdana"/>
                <a:hlinkClick r:id="rId5"/>
              </a:rPr>
              <a:t>map</a:t>
            </a:r>
            <a:r>
              <a:rPr lang="cy" sz="1100" spc="-10" dirty="0">
                <a:solidFill>
                  <a:srgbClr val="656565"/>
                </a:solidFill>
                <a:latin typeface="Verdana"/>
                <a:cs typeface="Verdana"/>
              </a:rPr>
              <a:t> yma.</a:t>
            </a:r>
          </a:p>
          <a:p>
            <a:pPr marL="120657" marR="10160" indent="-107956"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tabLst>
                <a:tab pos="120657" algn="l"/>
              </a:tabLst>
            </a:pPr>
            <a:endParaRPr lang="en-GB" sz="1100" spc="-1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20657" marR="10160" indent="-107956"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cy" sz="1100" spc="-10" dirty="0">
                <a:solidFill>
                  <a:srgbClr val="656565"/>
                </a:solidFill>
                <a:latin typeface="Verdana"/>
                <a:cs typeface="Verdana"/>
              </a:rPr>
              <a:t>Mae rhagor o wybodaeth, gan gynnwys adnoddau hunangymorth, ar gael yn </a:t>
            </a:r>
            <a:r>
              <a:rPr lang="cy" sz="1100" spc="-10" dirty="0">
                <a:solidFill>
                  <a:srgbClr val="656565"/>
                </a:solidFill>
                <a:latin typeface="Verdana"/>
                <a:cs typeface="Verdana"/>
                <a:hlinkClick r:id="rId6"/>
              </a:rPr>
              <a:t>www.helpafiistopio.cymru</a:t>
            </a:r>
            <a:endParaRPr lang="en-GB" sz="1100" spc="-1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58EDED86-853A-272D-5C02-008876C99398}"/>
              </a:ext>
            </a:extLst>
          </p:cNvPr>
          <p:cNvSpPr txBox="1">
            <a:spLocks/>
          </p:cNvSpPr>
          <p:nvPr/>
        </p:nvSpPr>
        <p:spPr>
          <a:xfrm>
            <a:off x="237528" y="4716790"/>
            <a:ext cx="4967518" cy="26396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183524" indent="0" rtl="0">
              <a:lnSpc>
                <a:spcPct val="100000"/>
              </a:lnSpc>
              <a:spcBef>
                <a:spcPts val="761"/>
              </a:spcBef>
              <a:spcAft>
                <a:spcPts val="599"/>
              </a:spcAft>
              <a:buNone/>
            </a:pPr>
            <a:r>
              <a:rPr lang="cy" sz="1100" b="1" dirty="0">
                <a:solidFill>
                  <a:srgbClr val="2F5586"/>
                </a:solidFill>
              </a:rPr>
              <a:t>Sut i atgyfeirio at Helpa </a:t>
            </a:r>
            <a:r>
              <a:rPr lang="cy" sz="1100" b="1" spc="-16" dirty="0">
                <a:solidFill>
                  <a:srgbClr val="2F5586"/>
                </a:solidFill>
              </a:rPr>
              <a:t>Fi i Stopio</a:t>
            </a:r>
            <a:endParaRPr lang="en-GB" sz="1100" dirty="0">
              <a:solidFill>
                <a:srgbClr val="6D6E71"/>
              </a:solidFill>
            </a:endParaRPr>
          </a:p>
          <a:p>
            <a:pPr marL="0" lvl="0" indent="0" rtl="0">
              <a:spcBef>
                <a:spcPts val="0"/>
              </a:spcBef>
              <a:buClr>
                <a:srgbClr val="23A7B5"/>
              </a:buClr>
              <a:buNone/>
            </a:pPr>
            <a:r>
              <a:rPr lang="cy" sz="1100" dirty="0">
                <a:solidFill>
                  <a:srgbClr val="6D6E71"/>
                </a:solidFill>
              </a:rPr>
              <a:t>Os yw eich fferyllfa’n cynnig cymorth Helpa Fi i Stopio trwy Fferylliaeth Gymunedol, gall cleientiaid gael cymorth uniongyrchol yn y siop. Fel arall, dylech eu hatgyfeirio gan ddefnyddio un o'r opsiynau canlynol:</a:t>
            </a:r>
          </a:p>
          <a:p>
            <a:pPr lvl="0" rtl="0">
              <a:buClr>
                <a:srgbClr val="23A7B5"/>
              </a:buClr>
            </a:pPr>
            <a:r>
              <a:rPr lang="cy" sz="1100" dirty="0">
                <a:solidFill>
                  <a:srgbClr val="6D6E71"/>
                </a:solidFill>
              </a:rPr>
              <a:t>Atgyfeirio’n uniongyrchol drwy Ffurflen Atgyfeirio Gweithwyr Iechyd Proffesiynol ar-lein: </a:t>
            </a:r>
            <a:r>
              <a:rPr lang="cy" sz="1100" dirty="0">
                <a:solidFill>
                  <a:srgbClr val="6D6E71"/>
                </a:solidFill>
                <a:hlinkClick r:id="rId7"/>
              </a:rPr>
              <a:t>https://www.helpafiistopio.cymru/ffurflen-cyfeiriad-proffesiynol/</a:t>
            </a:r>
            <a:r>
              <a:rPr lang="cy" sz="1100" dirty="0">
                <a:solidFill>
                  <a:srgbClr val="6D6E71"/>
                </a:solidFill>
              </a:rPr>
              <a:t>  </a:t>
            </a:r>
          </a:p>
          <a:p>
            <a:pPr lvl="0" rtl="0">
              <a:buClr>
                <a:srgbClr val="23A7B5"/>
              </a:buClr>
            </a:pPr>
            <a:r>
              <a:rPr lang="cy" sz="1100" dirty="0">
                <a:solidFill>
                  <a:srgbClr val="6D6E71"/>
                </a:solidFill>
              </a:rPr>
              <a:t>Ffonio Helpa Fi i Stopio: </a:t>
            </a:r>
            <a:r>
              <a:rPr lang="cy" sz="1100" dirty="0">
                <a:solidFill>
                  <a:srgbClr val="2F5586"/>
                </a:solidFill>
              </a:rPr>
              <a:t>0800 085 2219</a:t>
            </a:r>
          </a:p>
          <a:p>
            <a:pPr marL="0" lvl="0" indent="0" rtl="0">
              <a:buClr>
                <a:srgbClr val="23A7B5"/>
              </a:buClr>
              <a:buNone/>
            </a:pPr>
            <a:endParaRPr lang="en-GB" sz="100" dirty="0">
              <a:solidFill>
                <a:srgbClr val="6D6E71"/>
              </a:solidFill>
            </a:endParaRPr>
          </a:p>
          <a:p>
            <a:pPr marL="0" lvl="0" indent="0" rtl="0">
              <a:buClr>
                <a:srgbClr val="23A7B5"/>
              </a:buClr>
              <a:buNone/>
            </a:pPr>
            <a:r>
              <a:rPr lang="cy" sz="1100" b="1" dirty="0">
                <a:solidFill>
                  <a:srgbClr val="2F5586"/>
                </a:solidFill>
              </a:rPr>
              <a:t>Annog yr Ysmygwr i Hunangyfeirio</a:t>
            </a:r>
          </a:p>
          <a:p>
            <a:pPr marL="0" lvl="0" indent="0" rtl="0">
              <a:buClr>
                <a:srgbClr val="23A7B5"/>
              </a:buClr>
              <a:buNone/>
            </a:pPr>
            <a:r>
              <a:rPr lang="cy" sz="1100" dirty="0">
                <a:solidFill>
                  <a:srgbClr val="6D6E71"/>
                </a:solidFill>
              </a:rPr>
              <a:t>Ewch i: </a:t>
            </a:r>
            <a:r>
              <a:rPr lang="cy" sz="1100" dirty="0">
                <a:solidFill>
                  <a:srgbClr val="6D6E71"/>
                </a:solidFill>
                <a:hlinkClick r:id="rId6"/>
              </a:rPr>
              <a:t>www.helpafiistopio.cymru</a:t>
            </a:r>
            <a:endParaRPr lang="en-GB" sz="1100" dirty="0">
              <a:solidFill>
                <a:srgbClr val="6D6E71"/>
              </a:solidFill>
            </a:endParaRPr>
          </a:p>
          <a:p>
            <a:pPr marL="0" lvl="0" indent="0" rtl="0">
              <a:buClr>
                <a:srgbClr val="23A7B5"/>
              </a:buClr>
              <a:buNone/>
            </a:pPr>
            <a:r>
              <a:rPr lang="cy" sz="1100" dirty="0">
                <a:solidFill>
                  <a:srgbClr val="6D6E71"/>
                </a:solidFill>
              </a:rPr>
              <a:t>Neges Destun: </a:t>
            </a:r>
            <a:r>
              <a:rPr lang="cy" sz="1100" dirty="0">
                <a:solidFill>
                  <a:srgbClr val="2F5586"/>
                </a:solidFill>
              </a:rPr>
              <a:t>HMQ i 80818</a:t>
            </a:r>
            <a:r>
              <a:rPr lang="cy" sz="1100" dirty="0">
                <a:solidFill>
                  <a:srgbClr val="6D6E71"/>
                </a:solidFill>
              </a:rPr>
              <a:t> Ffonio: </a:t>
            </a:r>
            <a:r>
              <a:rPr lang="cy" sz="1100" dirty="0">
                <a:solidFill>
                  <a:srgbClr val="2F5586"/>
                </a:solidFill>
              </a:rPr>
              <a:t>0800 085 2219</a:t>
            </a:r>
            <a:endParaRPr lang="en-GB" sz="1100" dirty="0">
              <a:solidFill>
                <a:srgbClr val="2F5586"/>
              </a:solidFill>
            </a:endParaRPr>
          </a:p>
          <a:p>
            <a:pPr marL="0" lvl="0" indent="0" rtl="0">
              <a:buClr>
                <a:srgbClr val="23A7B5"/>
              </a:buClr>
              <a:buNone/>
            </a:pPr>
            <a:r>
              <a:rPr lang="cy" sz="1100" dirty="0">
                <a:solidFill>
                  <a:srgbClr val="6D6E71"/>
                </a:solidFill>
              </a:rPr>
              <a:t>Lawrlwytho:</a:t>
            </a:r>
            <a:r>
              <a:rPr lang="cy" sz="1100" b="1" dirty="0">
                <a:solidFill>
                  <a:srgbClr val="2F5586"/>
                </a:solidFill>
              </a:rPr>
              <a:t> </a:t>
            </a:r>
            <a:r>
              <a:rPr lang="cy" sz="1100" dirty="0">
                <a:solidFill>
                  <a:srgbClr val="2F5586"/>
                </a:solidFill>
              </a:rPr>
              <a:t>Ap Helpa Fi i Stopio </a:t>
            </a:r>
            <a:r>
              <a:rPr lang="cy" sz="1100" b="1" dirty="0">
                <a:solidFill>
                  <a:srgbClr val="2F5586"/>
                </a:solidFill>
              </a:rPr>
              <a:t>–</a:t>
            </a:r>
            <a:r>
              <a:rPr lang="cy" sz="1100" dirty="0">
                <a:solidFill>
                  <a:srgbClr val="6D6E71"/>
                </a:solidFill>
              </a:rPr>
              <a:t> Chwiliwch am 'Helpa Fi i Stopio'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2063B7-B2D7-D5EE-E68D-372707DA1B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05177" y="6036638"/>
            <a:ext cx="830422" cy="109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007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CE61E-B3F6-243D-0B12-E98D0A0FD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ECEC5-716C-62A8-93D2-0946B30F05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B8462977-84D4-1BFD-CA88-38727766BB37}"/>
              </a:ext>
            </a:extLst>
          </p:cNvPr>
          <p:cNvSpPr txBox="1">
            <a:spLocks/>
          </p:cNvSpPr>
          <p:nvPr/>
        </p:nvSpPr>
        <p:spPr>
          <a:xfrm>
            <a:off x="384523" y="708126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 rtl="0">
              <a:lnSpc>
                <a:spcPct val="100000"/>
              </a:lnSpc>
              <a:spcBef>
                <a:spcPts val="100"/>
              </a:spcBef>
            </a:pPr>
            <a:r>
              <a:rPr lang="cy" sz="1900" b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Fepio</a:t>
            </a:r>
            <a:endParaRPr lang="en-GB" sz="1900" b="1" spc="-1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25AAB0FC-C96E-0C0C-D6C9-F7FD1EC89CFD}"/>
              </a:ext>
            </a:extLst>
          </p:cNvPr>
          <p:cNvSpPr/>
          <p:nvPr/>
        </p:nvSpPr>
        <p:spPr>
          <a:xfrm>
            <a:off x="348441" y="1181589"/>
            <a:ext cx="2248125" cy="1276208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1A069C57-DB60-670E-C8A6-49F88B31B28F}"/>
              </a:ext>
            </a:extLst>
          </p:cNvPr>
          <p:cNvSpPr txBox="1"/>
          <p:nvPr/>
        </p:nvSpPr>
        <p:spPr>
          <a:xfrm>
            <a:off x="428451" y="1305962"/>
            <a:ext cx="2000251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 rtl="0">
              <a:spcBef>
                <a:spcPts val="100"/>
              </a:spcBef>
            </a:pP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Mae cyfraddau fepio wedi codi yn ystod y blynyddoedd diwethaf yng Nghymru, ymhlith oedolion a phlant a phobl ifanc</a:t>
            </a:r>
            <a:r>
              <a:rPr lang="cy" sz="1100" b="1" baseline="30000" dirty="0">
                <a:solidFill>
                  <a:srgbClr val="FFFFFF"/>
                </a:solidFill>
                <a:latin typeface="Verdana"/>
                <a:cs typeface="Verdana"/>
              </a:rPr>
              <a:t>4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sz="976" baseline="29914" dirty="0">
              <a:latin typeface="Verdana"/>
              <a:cs typeface="Verdana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00F912F8-4B9A-736A-BB1A-4D5915B6289A}"/>
              </a:ext>
            </a:extLst>
          </p:cNvPr>
          <p:cNvSpPr txBox="1"/>
          <p:nvPr/>
        </p:nvSpPr>
        <p:spPr>
          <a:xfrm>
            <a:off x="2750134" y="1624516"/>
            <a:ext cx="2374070" cy="12849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 rtl="0">
              <a:spcBef>
                <a:spcPts val="100"/>
              </a:spcBef>
            </a:pPr>
            <a:r>
              <a:rPr lang="cy" sz="1100" b="1">
                <a:solidFill>
                  <a:srgbClr val="FFFFFF"/>
                </a:solidFill>
                <a:latin typeface="Verdana"/>
                <a:cs typeface="Verdana"/>
              </a:rPr>
              <a:t>Rydyn ni'n gwybod bod 6</a:t>
            </a:r>
            <a:r>
              <a:rPr lang="cy" sz="1100" b="1" spc="-3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>
                <a:solidFill>
                  <a:srgbClr val="FFFFFF"/>
                </a:solidFill>
                <a:latin typeface="Verdana"/>
                <a:cs typeface="Verdana"/>
              </a:rPr>
              <a:t>o bob</a:t>
            </a:r>
            <a:r>
              <a:rPr lang="cy" sz="1100" b="1" spc="-3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>
                <a:solidFill>
                  <a:srgbClr val="FFFFFF"/>
                </a:solidFill>
                <a:latin typeface="Verdana"/>
                <a:cs typeface="Verdana"/>
              </a:rPr>
              <a:t>10</a:t>
            </a:r>
            <a:r>
              <a:rPr lang="cy" sz="1100" b="1" spc="-3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>
                <a:solidFill>
                  <a:srgbClr val="FFFFFF"/>
                </a:solidFill>
                <a:latin typeface="Verdana"/>
                <a:cs typeface="Verdana"/>
              </a:rPr>
              <a:t>ysmygwr</a:t>
            </a:r>
            <a:r>
              <a:rPr lang="cy" sz="1100" b="1" spc="-2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spc="-25">
                <a:solidFill>
                  <a:srgbClr val="FFFFFF"/>
                </a:solidFill>
                <a:latin typeface="Verdana"/>
                <a:cs typeface="Verdana"/>
              </a:rPr>
              <a:t>yng</a:t>
            </a:r>
            <a:r>
              <a:rPr lang="cy" sz="1100" b="1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spc="-10">
                <a:solidFill>
                  <a:srgbClr val="FFFFFF"/>
                </a:solidFill>
                <a:latin typeface="Verdana"/>
                <a:cs typeface="Verdana"/>
              </a:rPr>
              <a:t>Nghymru</a:t>
            </a:r>
            <a:r>
              <a:rPr lang="cy" sz="1100" b="1" spc="-59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>
                <a:solidFill>
                  <a:srgbClr val="FFFFFF"/>
                </a:solidFill>
                <a:latin typeface="Verdana"/>
                <a:cs typeface="Verdana"/>
              </a:rPr>
              <a:t>eisiau</a:t>
            </a:r>
            <a:r>
              <a:rPr lang="cy" sz="1100" b="1" spc="-4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>
                <a:solidFill>
                  <a:srgbClr val="FFFFFF"/>
                </a:solidFill>
                <a:latin typeface="Verdana"/>
                <a:cs typeface="Verdana"/>
              </a:rPr>
              <a:t>rhoi’r</a:t>
            </a:r>
            <a:r>
              <a:rPr lang="cy" sz="1100" b="1" spc="-49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>
                <a:solidFill>
                  <a:srgbClr val="FFFFFF"/>
                </a:solidFill>
                <a:latin typeface="Verdana"/>
                <a:cs typeface="Verdana"/>
              </a:rPr>
              <a:t>gorau</a:t>
            </a:r>
            <a:r>
              <a:rPr lang="cy" sz="1100" b="1" spc="-4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spc="-25">
                <a:solidFill>
                  <a:srgbClr val="FFFFFF"/>
                </a:solidFill>
                <a:latin typeface="Verdana"/>
                <a:cs typeface="Verdana"/>
              </a:rPr>
              <a:t>iddi</a:t>
            </a:r>
            <a:r>
              <a:rPr lang="cy" sz="1100" b="1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spc="-25" baseline="3000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r>
              <a:rPr lang="cy" sz="1100" b="1" spc="-25">
                <a:solidFill>
                  <a:srgbClr val="FFFFFF"/>
                </a:solidFill>
                <a:latin typeface="Verdana"/>
                <a:cs typeface="Verdana"/>
              </a:rPr>
              <a:t> </a:t>
            </a:r>
          </a:p>
          <a:p>
            <a:pPr marL="138438" marR="326407" rtl="0">
              <a:spcBef>
                <a:spcPts val="100"/>
              </a:spcBef>
            </a:pPr>
            <a:endParaRPr lang="en-GB" sz="400" b="1" spc="-25">
              <a:solidFill>
                <a:srgbClr val="FFFFFF"/>
              </a:solidFill>
              <a:latin typeface="Verdana"/>
              <a:cs typeface="Verdana"/>
            </a:endParaRPr>
          </a:p>
          <a:p>
            <a:pPr marL="138438" marR="326407" rtl="0">
              <a:spcBef>
                <a:spcPts val="100"/>
              </a:spcBef>
            </a:pPr>
            <a:r>
              <a:rPr lang="cy" sz="1100">
                <a:solidFill>
                  <a:srgbClr val="FFFFFF"/>
                </a:solidFill>
                <a:latin typeface="Verdana"/>
                <a:cs typeface="Verdana"/>
              </a:rPr>
              <a:t>Mae ysmygwyr eisiau ac yn disgwyl i weithwyr gofal iechyd proffesiynol ymgysylltu â nhw a rhoi opsiynau iddyn nhw </a:t>
            </a:r>
            <a:endParaRPr sz="1000" baseline="30000">
              <a:latin typeface="Verdana"/>
              <a:cs typeface="Verdana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31FDFDC2-C3DC-6A76-3275-BC140A8FBAEE}"/>
              </a:ext>
            </a:extLst>
          </p:cNvPr>
          <p:cNvSpPr txBox="1">
            <a:spLocks/>
          </p:cNvSpPr>
          <p:nvPr/>
        </p:nvSpPr>
        <p:spPr>
          <a:xfrm>
            <a:off x="401369" y="2457797"/>
            <a:ext cx="2195198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08290" indent="0" rtl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2F5586"/>
                </a:solidFill>
              </a:rPr>
              <a:t>Mae fepio yn llai niweidiol nag ysmygu, ond nid yw'n ddi-risg. </a:t>
            </a:r>
          </a:p>
          <a:p>
            <a:pPr marL="0" marR="208290" indent="0" rtl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endParaRPr lang="en-GB" sz="1100" b="1" dirty="0">
              <a:solidFill>
                <a:srgbClr val="2F5586"/>
              </a:solidFill>
            </a:endParaRPr>
          </a:p>
          <a:p>
            <a:pPr marL="0" marR="208290" indent="0" rtl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cy" sz="1100" dirty="0">
                <a:solidFill>
                  <a:srgbClr val="656565"/>
                </a:solidFill>
              </a:rPr>
              <a:t>Mae'r rhan fwyaf o fêps yn cynnwys nicotin, sy'n gaethiwus. Fel arfer, aiff y corff i ddibynnu ar nicotin yn gyflym iawn, gyda’r rhan fwyaf o bobl yn cael profiadau annymunol a chwantau wrth roi’r gorau iddi. </a:t>
            </a:r>
            <a:endParaRPr lang="en-GB" dirty="0">
              <a:solidFill>
                <a:srgbClr val="656565"/>
              </a:solidFill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8878DEC9-D4DF-FCD9-9547-1B9B726C5596}"/>
              </a:ext>
            </a:extLst>
          </p:cNvPr>
          <p:cNvSpPr txBox="1">
            <a:spLocks/>
          </p:cNvSpPr>
          <p:nvPr/>
        </p:nvSpPr>
        <p:spPr>
          <a:xfrm>
            <a:off x="2673350" y="708126"/>
            <a:ext cx="2673350" cy="6718667"/>
          </a:xfrm>
          <a:prstGeom prst="roundRect">
            <a:avLst/>
          </a:prstGeom>
          <a:ln w="19050">
            <a:noFill/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" sz="400" b="1" dirty="0">
                <a:solidFill>
                  <a:srgbClr val="2F5586"/>
                </a:solidFill>
              </a:rPr>
              <a:t> </a:t>
            </a:r>
          </a:p>
          <a:p>
            <a:pPr marL="108000" marR="208290" indent="0" rtl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2F5586"/>
                </a:solidFill>
              </a:rPr>
              <a:t>Cymorth i Roi’r </a:t>
            </a:r>
          </a:p>
          <a:p>
            <a:pPr marL="108000" marR="208290" indent="0" rtl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2F5586"/>
                </a:solidFill>
              </a:rPr>
              <a:t>Gorau i Fepio Ar </a:t>
            </a:r>
          </a:p>
          <a:p>
            <a:pPr marL="108000" marR="208290" indent="0" rtl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2F5586"/>
                </a:solidFill>
              </a:rPr>
              <a:t>Gael Nawr yng </a:t>
            </a:r>
          </a:p>
          <a:p>
            <a:pPr marL="108000" marR="208290" indent="0" rtl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2F5586"/>
                </a:solidFill>
              </a:rPr>
              <a:t>Nghymru</a:t>
            </a:r>
          </a:p>
          <a:p>
            <a:pPr marL="108000" marR="208290" indent="0" rtl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cy" sz="1100" dirty="0">
                <a:solidFill>
                  <a:srgbClr val="656565"/>
                </a:solidFill>
              </a:rPr>
              <a:t>Mae cymorth i roi'r gorau i fepio bellach ar gael trwy Helpa Fi i Stopio, gydag amrywiaeth o opsiynau i weddu i wahanol anghenion unigolion. Fodd bynnag, mae'r cynnig cymorth fepio yn wahanol i'r cynnig ar gyfer ysmygu.</a:t>
            </a:r>
          </a:p>
          <a:p>
            <a:pPr marL="108000" marR="208290" indent="0" rtl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2F5586"/>
                </a:solidFill>
              </a:rPr>
              <a:t>1 Dechrau gyda Hunangymorth</a:t>
            </a:r>
          </a:p>
          <a:p>
            <a:pPr marL="108000" marR="208290" indent="0" rtl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cy" sz="1100" dirty="0">
                <a:solidFill>
                  <a:srgbClr val="656565"/>
                </a:solidFill>
              </a:rPr>
              <a:t>Cyfeiriwch bobl yn gyntaf at wefan Helpa Fi i Stopio i gael mynediad at ddeunyddiau hunangymorth ac i adeiladu cynllun rhoi'r gorau iddi personol gan ddefnyddio 'Eich Cynllun Stopio': </a:t>
            </a:r>
            <a:r>
              <a:rPr lang="cy" sz="1100" dirty="0">
                <a:solidFill>
                  <a:srgbClr val="656565"/>
                </a:solidFill>
                <a:hlinkClick r:id="rId2"/>
              </a:rPr>
              <a:t>www.helpafiistopio.cymru</a:t>
            </a:r>
            <a:r>
              <a:rPr lang="cy" sz="1100" dirty="0">
                <a:solidFill>
                  <a:srgbClr val="656565"/>
                </a:solidFill>
              </a:rPr>
              <a:t>  </a:t>
            </a:r>
          </a:p>
          <a:p>
            <a:pPr marL="108000" marR="208290" indent="0" rtl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endParaRPr lang="en-GB" sz="500" dirty="0">
              <a:solidFill>
                <a:srgbClr val="656565"/>
              </a:solidFill>
            </a:endParaRPr>
          </a:p>
          <a:p>
            <a:pPr marL="108000" marR="208290" indent="0" rtl="0">
              <a:lnSpc>
                <a:spcPct val="100000"/>
              </a:lnSpc>
              <a:spcBef>
                <a:spcPts val="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2F5586"/>
                </a:solidFill>
              </a:rPr>
              <a:t>2 Angen Mwy o Gymorth?</a:t>
            </a:r>
          </a:p>
          <a:p>
            <a:pPr marL="108000" marR="208290" indent="0" rtl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cy" sz="1100" dirty="0">
                <a:solidFill>
                  <a:srgbClr val="656565"/>
                </a:solidFill>
              </a:rPr>
              <a:t>Os oes angen cymorth pellach ar rywun i roi'r gorau i fepio, gallant </a:t>
            </a:r>
            <a:r>
              <a:rPr lang="cy" sz="1100" dirty="0">
                <a:solidFill>
                  <a:srgbClr val="2F5586"/>
                </a:solidFill>
              </a:rPr>
              <a:t>siarad â chynghorydd hyfforddedig</a:t>
            </a:r>
            <a:r>
              <a:rPr lang="cy" sz="1100" dirty="0">
                <a:solidFill>
                  <a:srgbClr val="656565"/>
                </a:solidFill>
              </a:rPr>
              <a:t> yn Hwb cenedlaethol Helpa Fi i Stopio a chael sesiwn cymorth ymddygiad: </a:t>
            </a:r>
          </a:p>
          <a:p>
            <a:pPr marL="108000" marR="208290" indent="0" rtl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cy" sz="1100" dirty="0">
                <a:solidFill>
                  <a:srgbClr val="656565"/>
                </a:solidFill>
              </a:rPr>
              <a:t>Ffoniwch </a:t>
            </a:r>
            <a:r>
              <a:rPr lang="cy" sz="1100" dirty="0">
                <a:solidFill>
                  <a:srgbClr val="2F5586"/>
                </a:solidFill>
              </a:rPr>
              <a:t>0800 085 2219</a:t>
            </a:r>
          </a:p>
          <a:p>
            <a:pPr marL="108000" marR="208290" indent="0" rtl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endParaRPr lang="en-GB" sz="1100" dirty="0">
              <a:solidFill>
                <a:srgbClr val="2F5586"/>
              </a:solidFill>
            </a:endParaRPr>
          </a:p>
          <a:p>
            <a:pPr marL="44" marR="151137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00" spc="-1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D12DA3-1F8D-DD61-96DE-FA8A890B3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6627" y="465295"/>
            <a:ext cx="1091018" cy="10910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5E89906-C489-1F93-C1AD-18928D0BCCB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861" t="4339" r="861" b="33279"/>
          <a:stretch>
            <a:fillRect/>
          </a:stretch>
        </p:blipFill>
        <p:spPr>
          <a:xfrm>
            <a:off x="348442" y="4711827"/>
            <a:ext cx="2212044" cy="2069917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F9A3F34B-7CFC-0F93-FE64-1AA8CC173BDA}"/>
              </a:ext>
            </a:extLst>
          </p:cNvPr>
          <p:cNvSpPr txBox="1">
            <a:spLocks/>
          </p:cNvSpPr>
          <p:nvPr/>
        </p:nvSpPr>
        <p:spPr>
          <a:xfrm>
            <a:off x="213191" y="6918150"/>
            <a:ext cx="4964454" cy="419973"/>
          </a:xfrm>
          <a:prstGeom prst="roundRect">
            <a:avLst/>
          </a:prstGeom>
          <a:ln w="19050">
            <a:noFill/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 rtl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cy" sz="1100">
                <a:solidFill>
                  <a:srgbClr val="6D6E71"/>
                </a:solidFill>
              </a:rPr>
              <a:t>Am ragor o wybodaeth am fepio gweler: </a:t>
            </a:r>
          </a:p>
          <a:p>
            <a:pPr marL="108000" marR="208290" indent="0" rtl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cy" sz="1100">
                <a:hlinkClick r:id="rId5"/>
              </a:rPr>
              <a:t>Briffiad ar gyfer Timau Fferylliaeth Gymunedol – Helpa Fi i Stopio</a:t>
            </a:r>
            <a:endParaRPr lang="en-GB" sz="1100" b="1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44" marR="151137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00" spc="-1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984702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337729" y="1130370"/>
            <a:ext cx="2108343" cy="821857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0ACB0B4E-F8D7-95EF-EA0F-23D98A16F261}"/>
              </a:ext>
            </a:extLst>
          </p:cNvPr>
          <p:cNvSpPr/>
          <p:nvPr/>
        </p:nvSpPr>
        <p:spPr>
          <a:xfrm>
            <a:off x="2733096" y="940723"/>
            <a:ext cx="2351675" cy="1085100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F2682E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459817" y="699507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 rtl="0">
              <a:lnSpc>
                <a:spcPct val="100000"/>
              </a:lnSpc>
              <a:spcBef>
                <a:spcPts val="100"/>
              </a:spcBef>
            </a:pPr>
            <a:r>
              <a:rPr lang="cy" sz="1900" b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Alcohol</a:t>
            </a:r>
            <a:endParaRPr lang="en-GB" sz="1900" b="1" spc="-1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2707524" y="962214"/>
            <a:ext cx="2639176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 rtl="0">
              <a:spcBef>
                <a:spcPts val="100"/>
              </a:spcBef>
            </a:pPr>
            <a:r>
              <a:rPr lang="cy" sz="1100" dirty="0">
                <a:solidFill>
                  <a:srgbClr val="FFFFFF"/>
                </a:solidFill>
                <a:latin typeface="Verdana"/>
                <a:cs typeface="Verdana"/>
              </a:rPr>
              <a:t>Nid oes terfyn cwbl ddiogel ar gyfer yfed alcohol ac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mae yfed hyd yn oed symiau isel o alcohol yn cynyddu'r risg o glefydau, gan gynnwys canser.</a:t>
            </a:r>
            <a:endParaRPr sz="1000" b="1" dirty="0">
              <a:latin typeface="Verdana"/>
              <a:cs typeface="Verdana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733096" y="2185094"/>
            <a:ext cx="2351675" cy="4412367"/>
          </a:xfrm>
          <a:prstGeom prst="roundRect">
            <a:avLst/>
          </a:prstGeom>
          <a:ln w="19050">
            <a:solidFill>
              <a:srgbClr val="40A29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 rtl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2F5586"/>
                </a:solidFill>
              </a:rPr>
              <a:t>Meysydd</a:t>
            </a:r>
            <a:r>
              <a:rPr lang="cy" sz="1100" b="1" spc="-20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lle gellid</a:t>
            </a:r>
            <a:r>
              <a:rPr lang="cy" sz="1100" b="1" spc="-16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gwella </a:t>
            </a:r>
            <a:r>
              <a:rPr lang="cy" sz="1100" b="1" spc="-10" dirty="0">
                <a:solidFill>
                  <a:srgbClr val="2F5586"/>
                </a:solidFill>
              </a:rPr>
              <a:t>ansawdd</a:t>
            </a:r>
            <a:r>
              <a:rPr lang="cy" sz="1100" b="1" spc="-6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gweithgarwch mewn </a:t>
            </a:r>
            <a:r>
              <a:rPr lang="cy" sz="1100" b="1" spc="-6" dirty="0">
                <a:solidFill>
                  <a:srgbClr val="2F5586"/>
                </a:solidFill>
              </a:rPr>
              <a:t>fferylliaeth gymunedol</a:t>
            </a:r>
            <a:endParaRPr lang="en-GB" sz="1100" b="1" spc="-25" dirty="0">
              <a:solidFill>
                <a:srgbClr val="2F5586"/>
              </a:solidFill>
            </a:endParaRPr>
          </a:p>
          <a:p>
            <a:pPr marL="10800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656565"/>
                </a:solidFill>
                <a:latin typeface="Verdana"/>
                <a:cs typeface="Verdana"/>
              </a:rPr>
              <a:t>Gallwch chi a'ch cydweithwyr wneud y canlynol i helpu pobl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 gyda'u defnydd o alcohol:</a:t>
            </a:r>
          </a:p>
          <a:p>
            <a:pPr marL="10800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8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cy" sz="1100" b="1" dirty="0">
                <a:solidFill>
                  <a:srgbClr val="325083"/>
                </a:solidFill>
                <a:latin typeface="Verdana"/>
                <a:cs typeface="Verdana"/>
              </a:rPr>
              <a:t>Bod yn ymwybodol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 o niwed sy'n gysylltiedig ag alcohol a 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  <a:hlinkClick r:id="rId3"/>
              </a:rPr>
              <a:t>chanllawiau NICE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 ar ymyriadau ataliol</a:t>
            </a:r>
          </a:p>
          <a:p>
            <a:pPr marL="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Holi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 am eu hymddygiad yfed pan allai fod yn berthnasol </a:t>
            </a:r>
          </a:p>
          <a:p>
            <a:pPr marL="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Asesu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 ymddygiad yfed gan ddefnyddio </a:t>
            </a:r>
            <a:r>
              <a:rPr lang="cy" sz="1100" dirty="0">
                <a:solidFill>
                  <a:srgbClr val="FF0000"/>
                </a:solidFill>
                <a:latin typeface="Verdana"/>
                <a:cs typeface="Verdana"/>
                <a:hlinkClick r:id="rId4"/>
              </a:rPr>
              <a:t>AUDIT C</a:t>
            </a:r>
            <a:endParaRPr lang="en-GB" sz="1100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cy" sz="1100" b="1" dirty="0">
                <a:solidFill>
                  <a:srgbClr val="2F5586"/>
                </a:solidFill>
              </a:rPr>
              <a:t>Rhoi cyngor</a:t>
            </a:r>
            <a:r>
              <a:rPr lang="cy" sz="1100" dirty="0">
                <a:solidFill>
                  <a:srgbClr val="656565"/>
                </a:solidFill>
              </a:rPr>
              <a:t> yn seiliedig ar sgôr </a:t>
            </a:r>
            <a:r>
              <a:rPr lang="cy" sz="1100" dirty="0">
                <a:solidFill>
                  <a:srgbClr val="FF0000"/>
                </a:solidFill>
                <a:hlinkClick r:id="rId4"/>
              </a:rPr>
              <a:t>AUDIT C</a:t>
            </a:r>
            <a:r>
              <a:rPr lang="cy" sz="1100" dirty="0">
                <a:solidFill>
                  <a:srgbClr val="656565"/>
                </a:solidFill>
                <a:hlinkClick r:id="rId4"/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 </a:t>
            </a:r>
            <a:r>
              <a:rPr lang="cy" sz="1100" dirty="0">
                <a:solidFill>
                  <a:srgbClr val="656565"/>
                </a:solidFill>
              </a:rPr>
              <a:t>a </a:t>
            </a:r>
            <a:r>
              <a:rPr lang="cy" sz="1100" b="1" dirty="0">
                <a:solidFill>
                  <a:srgbClr val="2F5586"/>
                </a:solidFill>
              </a:rPr>
              <a:t>chyfeirio</a:t>
            </a:r>
            <a:r>
              <a:rPr lang="cy" sz="1100" dirty="0">
                <a:solidFill>
                  <a:srgbClr val="656565"/>
                </a:solidFill>
              </a:rPr>
              <a:t> at linell gymorth </a:t>
            </a:r>
            <a:r>
              <a:rPr lang="cy" sz="1100" dirty="0">
                <a:solidFill>
                  <a:srgbClr val="656565"/>
                </a:solidFill>
                <a:hlinkClick r:id="rId5"/>
              </a:rPr>
              <a:t>DAN 24/7</a:t>
            </a:r>
            <a:r>
              <a:rPr lang="cy" sz="1100" dirty="0">
                <a:solidFill>
                  <a:srgbClr val="656565"/>
                </a:solidFill>
              </a:rPr>
              <a:t>.</a:t>
            </a: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30862510-4279-8E26-B508-4DC9D13C6216}"/>
              </a:ext>
            </a:extLst>
          </p:cNvPr>
          <p:cNvSpPr txBox="1"/>
          <p:nvPr/>
        </p:nvSpPr>
        <p:spPr>
          <a:xfrm>
            <a:off x="357634" y="2077879"/>
            <a:ext cx="2160270" cy="520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 rtl="0">
              <a:spcBef>
                <a:spcPts val="100"/>
              </a:spcBef>
            </a:pP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Mae'r risg o ddatblygu amrywiaeth o broblemau iechyd yn cynyddu po fwyaf y mae person yn yfed.</a:t>
            </a:r>
            <a:endParaRPr sz="110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graphicFrame>
        <p:nvGraphicFramePr>
          <p:cNvPr id="14" name="object 4">
            <a:extLst>
              <a:ext uri="{FF2B5EF4-FFF2-40B4-BE49-F238E27FC236}">
                <a16:creationId xmlns:a16="http://schemas.microsoft.com/office/drawing/2014/main" id="{839585B1-B47B-43B1-ED8D-B3F441D95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772600"/>
              </p:ext>
            </p:extLst>
          </p:nvPr>
        </p:nvGraphicFramePr>
        <p:xfrm>
          <a:off x="351169" y="3756232"/>
          <a:ext cx="2031345" cy="18068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8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3088">
                  <a:extLst>
                    <a:ext uri="{9D8B030D-6E8A-4147-A177-3AD203B41FA5}">
                      <a16:colId xmlns:a16="http://schemas.microsoft.com/office/drawing/2014/main" val="995993543"/>
                    </a:ext>
                  </a:extLst>
                </a:gridCol>
              </a:tblGrid>
              <a:tr h="447461">
                <a:tc>
                  <a:txBody>
                    <a:bodyPr/>
                    <a:lstStyle/>
                    <a:p>
                      <a:pPr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y" sz="1100" b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Sgôr AUDIT-C</a:t>
                      </a:r>
                      <a:endParaRPr lang="en-GB" sz="1100" b="1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8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1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Risg</a:t>
                      </a:r>
                      <a:endParaRPr lang="en-GB" sz="11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100" b="1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5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5276">
                <a:tc>
                  <a:txBody>
                    <a:bodyPr/>
                    <a:lstStyle/>
                    <a:p>
                      <a:pPr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" sz="110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0–4 </a:t>
                      </a:r>
                      <a:endParaRPr lang="en-GB" sz="110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10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Yfed risg isel</a:t>
                      </a:r>
                      <a:endParaRPr lang="en-GB" sz="110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337">
                <a:tc>
                  <a:txBody>
                    <a:bodyPr/>
                    <a:lstStyle/>
                    <a:p>
                      <a:pPr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y" sz="110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5–7</a:t>
                      </a:r>
                      <a:endParaRPr lang="en-GB" sz="110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10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Yfed risg cynyddol</a:t>
                      </a:r>
                      <a:endParaRPr lang="en-GB" sz="1100" dirty="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815">
                <a:tc>
                  <a:txBody>
                    <a:bodyPr/>
                    <a:lstStyle/>
                    <a:p>
                      <a:pPr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y" sz="110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8-10 </a:t>
                      </a:r>
                      <a:endParaRPr lang="en-GB" sz="110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10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Yfed risg uwch</a:t>
                      </a:r>
                      <a:endParaRPr lang="en-GB" sz="1100">
                        <a:solidFill>
                          <a:srgbClr val="656565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914">
                <a:tc>
                  <a:txBody>
                    <a:bodyPr/>
                    <a:lstStyle/>
                    <a:p>
                      <a:pPr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y" sz="110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11–12</a:t>
                      </a:r>
                    </a:p>
                  </a:txBody>
                  <a:tcPr marL="68580" marR="6858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346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100" dirty="0">
                          <a:solidFill>
                            <a:srgbClr val="656565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O bosibl yn ddibynnol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7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305195" y="2859665"/>
            <a:ext cx="2394074" cy="80086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cy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Prawf Adnabod Anhwylderau Defnyddio Alcohol - Sgorio Defnydd AUDIT C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[talfyredig]</a:t>
            </a:r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30862510-4279-8E26-B508-4DC9D13C6216}"/>
              </a:ext>
            </a:extLst>
          </p:cNvPr>
          <p:cNvSpPr txBox="1"/>
          <p:nvPr/>
        </p:nvSpPr>
        <p:spPr>
          <a:xfrm>
            <a:off x="399202" y="1175900"/>
            <a:ext cx="1985396" cy="872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 rtl="0">
              <a:spcBef>
                <a:spcPts val="100"/>
              </a:spcBef>
            </a:pP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Mae </a:t>
            </a:r>
            <a:r>
              <a:rPr lang="cy" sz="1100" b="1" dirty="0">
                <a:solidFill>
                  <a:schemeClr val="bg1"/>
                </a:solidFill>
                <a:latin typeface="Verdana"/>
                <a:cs typeface="Verdana"/>
              </a:rPr>
              <a:t>17% o oedolion (16+ oed) yng Nghymru</a:t>
            </a: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 yn yfed mwy na'r canllawiau a argymhellir</a:t>
            </a:r>
            <a:r>
              <a:rPr lang="cy" sz="1100" baseline="30000" dirty="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. </a:t>
            </a:r>
          </a:p>
          <a:p>
            <a:pPr marL="12701" marR="5080" rtl="0">
              <a:spcBef>
                <a:spcPts val="100"/>
              </a:spcBef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61932" y="5658742"/>
            <a:ext cx="2351674" cy="93871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>
              <a:spcAft>
                <a:spcPts val="100"/>
              </a:spcAft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Mae AUDIT C yn cynnwys y cwestiynau defnydd o'r AUDIT llawn, sef prawf sgrinio defnydd alcohol i asesu risg person o niwed alcohol.</a:t>
            </a: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ject 6">
            <a:extLst>
              <a:ext uri="{FF2B5EF4-FFF2-40B4-BE49-F238E27FC236}">
                <a16:creationId xmlns:a16="http://schemas.microsoft.com/office/drawing/2014/main" id="{D9514158-5D1B-517C-3869-6661D2A6C49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9817" y="6756732"/>
            <a:ext cx="4861962" cy="542328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indent="0" rtl="0">
              <a:buNone/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6"/>
              </a:rPr>
              <a:t>Ymyrraeth Byr Alcohol (ABI) Lefel 2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  <a:hlinkClick r:id="rId6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Mae e-ddysgu ar gael i'ch cefnogi i gael sgyrsiau am wneud newidiadau cadarnhaol i'ch defnydd o alcohol.</a:t>
            </a:r>
            <a:endParaRPr lang="en-GB" sz="1100" dirty="0">
              <a:solidFill>
                <a:srgbClr val="656565"/>
              </a:solidFill>
              <a:highlight>
                <a:srgbClr val="FFFF00"/>
              </a:highligh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440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2C05E-9DF5-722F-0303-805DDCFFF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8">
            <a:extLst>
              <a:ext uri="{FF2B5EF4-FFF2-40B4-BE49-F238E27FC236}">
                <a16:creationId xmlns:a16="http://schemas.microsoft.com/office/drawing/2014/main" id="{3F31FDCF-DF01-2E23-9276-D2010FE11343}"/>
              </a:ext>
            </a:extLst>
          </p:cNvPr>
          <p:cNvSpPr/>
          <p:nvPr/>
        </p:nvSpPr>
        <p:spPr>
          <a:xfrm>
            <a:off x="151741" y="1226340"/>
            <a:ext cx="2314986" cy="2226250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9704AB-C1AE-CF27-2BC2-BA15FBDD4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318A2251-0994-1401-8B43-BDE3F570935E}"/>
              </a:ext>
            </a:extLst>
          </p:cNvPr>
          <p:cNvSpPr txBox="1">
            <a:spLocks/>
          </p:cNvSpPr>
          <p:nvPr/>
        </p:nvSpPr>
        <p:spPr>
          <a:xfrm>
            <a:off x="291619" y="75618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cy" sz="1900" b="1" dirty="0">
                <a:solidFill>
                  <a:srgbClr val="2F5586"/>
                </a:solidFill>
                <a:latin typeface="Verdana"/>
                <a:ea typeface="Verdana"/>
                <a:cs typeface="Verdana" panose="020B0604030504040204" pitchFamily="34" charset="0"/>
              </a:rPr>
              <a:t>Defnyddio Sylweddau</a:t>
            </a:r>
            <a:endParaRPr lang="en-GB" sz="1900" b="1" spc="-10" dirty="0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0EE72F13-E8AB-D8BA-D9B2-F96B7CAEAC3C}"/>
              </a:ext>
            </a:extLst>
          </p:cNvPr>
          <p:cNvSpPr txBox="1"/>
          <p:nvPr/>
        </p:nvSpPr>
        <p:spPr>
          <a:xfrm>
            <a:off x="2937385" y="1299386"/>
            <a:ext cx="2349491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 rtl="0">
              <a:spcBef>
                <a:spcPts val="100"/>
              </a:spcBef>
            </a:pPr>
            <a:r>
              <a:rPr lang="cy" sz="1100">
                <a:solidFill>
                  <a:srgbClr val="FFFFFF"/>
                </a:solidFill>
                <a:latin typeface="Verdana"/>
                <a:cs typeface="Verdana"/>
              </a:rPr>
              <a:t>Nid oes terfyn cwbl ddiogel ar gyfer yfed alcohol ac </a:t>
            </a:r>
            <a:r>
              <a:rPr lang="cy" sz="1100" b="1">
                <a:solidFill>
                  <a:srgbClr val="FFFFFF"/>
                </a:solidFill>
                <a:latin typeface="Verdana"/>
                <a:cs typeface="Verdana"/>
              </a:rPr>
              <a:t>mae yfed hyd yn oed symiau isel o alcohol yn cynyddu'r risg o glefydau, gan gynnwys canser.</a:t>
            </a:r>
            <a:endParaRPr sz="1000" b="1">
              <a:latin typeface="Verdana"/>
              <a:cs typeface="Verdana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FD43DCA0-9311-996A-8F29-3859FB1B5E7C}"/>
              </a:ext>
            </a:extLst>
          </p:cNvPr>
          <p:cNvSpPr txBox="1">
            <a:spLocks/>
          </p:cNvSpPr>
          <p:nvPr/>
        </p:nvSpPr>
        <p:spPr>
          <a:xfrm>
            <a:off x="2582850" y="2563186"/>
            <a:ext cx="2650168" cy="4730993"/>
          </a:xfrm>
          <a:prstGeom prst="roundRect">
            <a:avLst/>
          </a:prstGeom>
          <a:ln w="19050">
            <a:solidFill>
              <a:srgbClr val="40A29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rtlCol="0" anchor="t">
            <a:no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 rtl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2F5586"/>
                </a:solidFill>
              </a:rPr>
              <a:t>Meysydd</a:t>
            </a:r>
            <a:r>
              <a:rPr lang="cy" sz="1100" b="1" spc="-20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lle gellid</a:t>
            </a:r>
            <a:r>
              <a:rPr lang="cy" sz="1100" b="1" spc="-16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gwella </a:t>
            </a:r>
            <a:r>
              <a:rPr lang="cy" sz="1100" b="1" spc="-10" dirty="0">
                <a:solidFill>
                  <a:srgbClr val="2F5586"/>
                </a:solidFill>
              </a:rPr>
              <a:t>ansawdd</a:t>
            </a:r>
            <a:r>
              <a:rPr lang="cy" sz="1100" b="1" spc="-6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gweithgarwch mewn </a:t>
            </a:r>
            <a:r>
              <a:rPr lang="cy" sz="1100" b="1" spc="-6" dirty="0">
                <a:solidFill>
                  <a:srgbClr val="2F5586"/>
                </a:solidFill>
              </a:rPr>
              <a:t>fferylliaeth gymunedol</a:t>
            </a:r>
            <a:endParaRPr lang="en-GB" sz="1100" b="1" spc="-25" dirty="0">
              <a:solidFill>
                <a:srgbClr val="2F5586"/>
              </a:solidFill>
            </a:endParaRPr>
          </a:p>
          <a:p>
            <a:pPr marL="10795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Gallwch chi a'ch cydweithwyr wneud y canlynol i helpu pobl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 gyda'u defnydd </a:t>
            </a:r>
            <a:r>
              <a:rPr lang="cy" sz="1100" dirty="0">
                <a:solidFill>
                  <a:srgbClr val="6D6E71"/>
                </a:solidFill>
                <a:latin typeface="Verdana"/>
                <a:ea typeface="Verdana"/>
                <a:cs typeface="Verdana"/>
              </a:rPr>
              <a:t>o sylweddau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:</a:t>
            </a:r>
          </a:p>
          <a:p>
            <a:pPr marL="10800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6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7950" marR="5080" indent="-13335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cy" sz="1100" b="1" dirty="0">
                <a:solidFill>
                  <a:srgbClr val="2F5586"/>
                </a:solidFill>
                <a:latin typeface="Verdana"/>
                <a:ea typeface="Verdana"/>
                <a:cs typeface="Verdana"/>
                <a:hlinkClick r:id="rId3"/>
              </a:rPr>
              <a:t>Bod yn ymwybodol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 o arwyddion risg cynnar e.e. straen, amgylchiadau personol anodd, hwyliau isel</a:t>
            </a:r>
          </a:p>
          <a:p>
            <a:pPr marL="108000" marR="508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endParaRPr lang="en-GB" sz="4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7950" marR="5080" indent="-13335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Cymryd agwedd </a:t>
            </a:r>
            <a:r>
              <a:rPr lang="cy" sz="1100" b="1" dirty="0">
                <a:solidFill>
                  <a:srgbClr val="2F5586"/>
                </a:solidFill>
                <a:latin typeface="Verdana"/>
                <a:ea typeface="Verdana"/>
                <a:cs typeface="Verdana"/>
              </a:rPr>
              <a:t>ddi-feirniadaeth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 . Gall stigma fod yn rhwystr i bobl gael mynediad at gymorth</a:t>
            </a: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endParaRPr lang="en-GB" sz="4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7950" marR="5080" indent="-13335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</a:pPr>
            <a:r>
              <a:rPr lang="cy" sz="1100" b="1" dirty="0">
                <a:solidFill>
                  <a:srgbClr val="2F5586"/>
                </a:solidFill>
                <a:latin typeface="Verdana"/>
                <a:ea typeface="Verdana"/>
                <a:cs typeface="Verdana"/>
              </a:rPr>
              <a:t>Cynghori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 ar risgiau sy'n gysylltiedig </a:t>
            </a:r>
            <a:r>
              <a:rPr lang="cy" sz="1100" b="1" dirty="0">
                <a:solidFill>
                  <a:srgbClr val="2F5586"/>
                </a:solidFill>
                <a:latin typeface="Verdana"/>
                <a:ea typeface="Verdana"/>
                <a:cs typeface="Verdana"/>
              </a:rPr>
              <a:t>â chyffuriau ac annog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cy" sz="1100" b="1" dirty="0">
                <a:solidFill>
                  <a:srgbClr val="325083"/>
                </a:solidFill>
                <a:latin typeface="Verdana"/>
                <a:ea typeface="Verdana"/>
                <a:cs typeface="Verdana"/>
              </a:rPr>
              <a:t>strategaethau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  <a:cs typeface="Verdana"/>
              </a:rPr>
              <a:t> ymdopi cadarnhaol yn unol â 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  <a:cs typeface="Verdana"/>
                <a:hlinkClick r:id="rId3"/>
              </a:rPr>
              <a:t>chanllawiau NICE</a:t>
            </a:r>
            <a:endParaRPr lang="en-GB" sz="1100" baseline="30000" dirty="0">
              <a:solidFill>
                <a:srgbClr val="656565"/>
              </a:solidFill>
              <a:latin typeface="Verdana"/>
              <a:ea typeface="Verdana"/>
              <a:cs typeface="Verdana"/>
            </a:endParaRPr>
          </a:p>
          <a:p>
            <a:pPr marL="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4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7950" marR="5080" indent="-133350" rtl="0">
              <a:lnSpc>
                <a:spcPct val="100000"/>
              </a:lnSpc>
              <a:spcBef>
                <a:spcPts val="100"/>
              </a:spcBef>
              <a:spcAft>
                <a:spcPts val="300"/>
              </a:spcAft>
              <a:buClr>
                <a:srgbClr val="93C9DF"/>
              </a:buClr>
            </a:pPr>
            <a:r>
              <a:rPr lang="cy" sz="1100" b="1" dirty="0">
                <a:solidFill>
                  <a:srgbClr val="2F5586"/>
                </a:solidFill>
                <a:latin typeface="Verdana"/>
                <a:ea typeface="Verdana"/>
              </a:rPr>
              <a:t>Cyfeirio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</a:rPr>
              <a:t> at wasanaethau </a:t>
            </a:r>
            <a:r>
              <a:rPr lang="cy" sz="1100" dirty="0">
                <a:solidFill>
                  <a:srgbClr val="6D6E71"/>
                </a:solidFill>
                <a:latin typeface="Verdana"/>
                <a:ea typeface="Verdana"/>
              </a:rPr>
              <a:t>defnyddio sylweddau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</a:rPr>
              <a:t> am gymorth ychwanegol</a:t>
            </a: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26F0FD69-3865-8D4A-CF68-494F9643E086}"/>
              </a:ext>
            </a:extLst>
          </p:cNvPr>
          <p:cNvSpPr txBox="1"/>
          <p:nvPr/>
        </p:nvSpPr>
        <p:spPr>
          <a:xfrm>
            <a:off x="2642089" y="1127433"/>
            <a:ext cx="2704611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 rtl="0">
              <a:spcBef>
                <a:spcPts val="100"/>
              </a:spcBef>
            </a:pP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Nid yw niwed yn sgil camddefnyddio sylweddau yn cael ei ddosbarthu'n gyfartal trwy’r boblogaeth: mae’n cael effaith anghymesur ar y rhai mwyaf agored i niwed, gan ddyfnhau anghydraddoldebau iechyd a rhoi straen ychwanegol ar systemau iechyd a gofal cymdeithasol.</a:t>
            </a:r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18D442A7-23F3-187B-C701-5DE4CEB2878A}"/>
              </a:ext>
            </a:extLst>
          </p:cNvPr>
          <p:cNvSpPr txBox="1"/>
          <p:nvPr/>
        </p:nvSpPr>
        <p:spPr>
          <a:xfrm>
            <a:off x="222322" y="1317199"/>
            <a:ext cx="2289947" cy="222625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 rtl="0">
              <a:spcBef>
                <a:spcPts val="100"/>
              </a:spcBef>
            </a:pPr>
            <a:r>
              <a:rPr lang="cy" sz="1100" b="1" dirty="0">
                <a:solidFill>
                  <a:schemeClr val="bg1"/>
                </a:solidFill>
                <a:latin typeface="Verdana"/>
                <a:cs typeface="Verdana"/>
              </a:rPr>
              <a:t>Yn 2024, bu cynnydd sylweddol yn nifer y marwolaethau </a:t>
            </a: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a gofnodwyd fel rhai o ganlyniad i gamddefnyddio cyffuriau, gan gyrraedd 288 o farwolaethau. Roedd hwn yn gynnydd o 13.8 y cant o'i gymharu â'r flwyddyn flaenorol, a'r </a:t>
            </a:r>
            <a:r>
              <a:rPr lang="cy" sz="1100" b="1" dirty="0">
                <a:solidFill>
                  <a:schemeClr val="bg1"/>
                </a:solidFill>
                <a:latin typeface="Verdana"/>
                <a:cs typeface="Verdana"/>
              </a:rPr>
              <a:t>nifer uchaf o farwolaethau o ganlyniad i gamddefnyddio cyffuriau a gofnodwyd erioed</a:t>
            </a:r>
            <a:r>
              <a:rPr lang="cy" sz="1100" b="1" baseline="30000" dirty="0">
                <a:solidFill>
                  <a:schemeClr val="bg1"/>
                </a:solidFill>
                <a:latin typeface="Verdana"/>
                <a:cs typeface="Verdana"/>
              </a:rPr>
              <a:t>5</a:t>
            </a:r>
            <a:r>
              <a:rPr lang="cy" sz="1100" b="1" dirty="0">
                <a:solidFill>
                  <a:schemeClr val="bg1"/>
                </a:solidFill>
                <a:latin typeface="Verdana"/>
                <a:cs typeface="Verdana"/>
              </a:rPr>
              <a:t>. </a:t>
            </a:r>
            <a:endParaRPr lang="en-US" dirty="0">
              <a:solidFill>
                <a:schemeClr val="bg1"/>
              </a:solidFill>
            </a:endParaRPr>
          </a:p>
          <a:p>
            <a:pPr marL="12701" marR="5080" rtl="0">
              <a:spcBef>
                <a:spcPts val="100"/>
              </a:spcBef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123BDA52-122A-AF83-0064-1846E6FA859F}"/>
              </a:ext>
            </a:extLst>
          </p:cNvPr>
          <p:cNvSpPr/>
          <p:nvPr/>
        </p:nvSpPr>
        <p:spPr>
          <a:xfrm>
            <a:off x="151741" y="3543449"/>
            <a:ext cx="2289946" cy="1784508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24A2B5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702765E7-7545-1C99-C779-1F49BFE033EC}"/>
              </a:ext>
            </a:extLst>
          </p:cNvPr>
          <p:cNvSpPr txBox="1"/>
          <p:nvPr/>
        </p:nvSpPr>
        <p:spPr>
          <a:xfrm>
            <a:off x="208689" y="3634308"/>
            <a:ext cx="2224734" cy="17184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 rtl="0">
              <a:spcBef>
                <a:spcPts val="100"/>
              </a:spcBef>
            </a:pP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Mae camddefnyddio sylweddau yn cyfrannu at ystod o ganlyniadau negyddol gan gynnwys </a:t>
            </a:r>
            <a:r>
              <a:rPr lang="cy" sz="1100" b="1" dirty="0">
                <a:solidFill>
                  <a:schemeClr val="bg1"/>
                </a:solidFill>
                <a:latin typeface="Verdana"/>
                <a:cs typeface="Verdana"/>
              </a:rPr>
              <a:t>marwolaethau ac afiachedd cynamserol</a:t>
            </a: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, gwaethygu </a:t>
            </a:r>
            <a:r>
              <a:rPr lang="cy" sz="1100" b="1" dirty="0">
                <a:solidFill>
                  <a:schemeClr val="bg1"/>
                </a:solidFill>
                <a:latin typeface="Verdana"/>
                <a:cs typeface="Verdana"/>
              </a:rPr>
              <a:t>anghydraddoldebau cymdeithasol</a:t>
            </a: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 a </a:t>
            </a:r>
            <a:r>
              <a:rPr lang="cy" sz="1100" b="1" dirty="0">
                <a:solidFill>
                  <a:schemeClr val="bg1"/>
                </a:solidFill>
                <a:latin typeface="Verdana"/>
                <a:cs typeface="Verdana"/>
              </a:rPr>
              <a:t>tharfu ar deuluoedd a chymunedau</a:t>
            </a: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. </a:t>
            </a:r>
          </a:p>
          <a:p>
            <a:pPr marL="12701" marR="5080" rtl="0">
              <a:spcBef>
                <a:spcPts val="100"/>
              </a:spcBef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48AE354-0F1E-A9C7-819B-DE9D6682AD0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716"/>
          <a:stretch>
            <a:fillRect/>
          </a:stretch>
        </p:blipFill>
        <p:spPr>
          <a:xfrm>
            <a:off x="207737" y="5418816"/>
            <a:ext cx="2177954" cy="178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754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589" y="4788735"/>
            <a:ext cx="2351910" cy="2415463"/>
          </a:xfrm>
        </p:spPr>
        <p:txBody>
          <a:bodyPr rtlCol="0">
            <a:noAutofit/>
          </a:bodyPr>
          <a:lstStyle/>
          <a:p>
            <a:pPr marL="0" indent="0" rtl="0">
              <a:lnSpc>
                <a:spcPct val="110000"/>
              </a:lnSpc>
              <a:spcBef>
                <a:spcPts val="0"/>
              </a:spcBef>
              <a:buClr>
                <a:srgbClr val="23A7B5"/>
              </a:buClr>
              <a:buNone/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Gellir cyfeirio pobl sydd eisiau cymorth at </a:t>
            </a:r>
            <a:r>
              <a:rPr lang="cy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Linell Gymorth Cyffuriau ac Alcohol Cymru 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DAN 24/7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.   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Clr>
                <a:srgbClr val="23A7B5"/>
              </a:buClr>
              <a:buNone/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Mae DAN 24/7 yn </a:t>
            </a:r>
            <a:r>
              <a:rPr lang="cy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llinell gymorth am ddim, gyfrinachol a dwyieithog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sy'n darparu un pwynt cyswllt i unrhyw un yng Nghymru sydd eisiau rhagor o wybodaeth a/neu gymorth yn ymwneud â chyffuriau a/neu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44" y="3444405"/>
            <a:ext cx="4139611" cy="13443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81893" y="4788735"/>
            <a:ext cx="2434979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buClr>
                <a:srgbClr val="23A7B5"/>
              </a:buClr>
            </a:pPr>
            <a: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cy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lcohol. Gall siarad â rhywun am broblem cyffuriau neu alcohol fod y cam cyntaf i berson wrth ddatrys eu problemau. Gall pobl </a:t>
            </a:r>
            <a:r>
              <a:rPr lang="cy" sz="1100" b="1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gyfeirio eu hunain</a:t>
            </a:r>
            <a:r>
              <a:rPr lang="cy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am gymorth.</a:t>
            </a:r>
            <a:b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GB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y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Mae'r gwasanaeth ar gael 24 awr y dydd, 7 diwrnod yr wythnos.</a:t>
            </a:r>
          </a:p>
          <a:p>
            <a:pPr rtl="0">
              <a:buClr>
                <a:srgbClr val="23A7B5"/>
              </a:buClr>
            </a:pPr>
            <a:r>
              <a:rPr lang="cy" sz="1100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Rhadffôn: </a:t>
            </a:r>
            <a:r>
              <a:rPr lang="cy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0808 808</a:t>
            </a:r>
            <a:r>
              <a:rPr lang="cy" sz="1100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y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2234</a:t>
            </a:r>
            <a:r>
              <a:rPr lang="cy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neu </a:t>
            </a:r>
            <a:r>
              <a:rPr lang="cy" sz="1100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anfonwch y neges destun </a:t>
            </a:r>
            <a:r>
              <a:rPr lang="cy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 </a:t>
            </a:r>
            <a:r>
              <a:rPr lang="cy" sz="1100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i: </a:t>
            </a:r>
            <a:r>
              <a:rPr lang="cy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81066</a:t>
            </a:r>
            <a:endParaRPr lang="en-GB" sz="1100" dirty="0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Picture 5" descr="Free stock photo of analysis, anonymous, conclusion Stock Photo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95" y="815325"/>
            <a:ext cx="4757277" cy="26277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2191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5">
            <a:extLst>
              <a:ext uri="{FF2B5EF4-FFF2-40B4-BE49-F238E27FC236}">
                <a16:creationId xmlns:a16="http://schemas.microsoft.com/office/drawing/2014/main" id="{36E5B8E7-F5E1-E688-B9CF-EBE6DA70556E}"/>
              </a:ext>
            </a:extLst>
          </p:cNvPr>
          <p:cNvSpPr/>
          <p:nvPr/>
        </p:nvSpPr>
        <p:spPr>
          <a:xfrm>
            <a:off x="361341" y="5082254"/>
            <a:ext cx="2297550" cy="801391"/>
          </a:xfrm>
          <a:custGeom>
            <a:avLst/>
            <a:gdLst/>
            <a:ahLst/>
            <a:cxnLst/>
            <a:rect l="l" t="t" r="r" b="b"/>
            <a:pathLst>
              <a:path w="2160270" h="1329054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56969"/>
                </a:lnTo>
                <a:lnTo>
                  <a:pt x="5657" y="1284994"/>
                </a:lnTo>
                <a:lnTo>
                  <a:pt x="21086" y="1307879"/>
                </a:lnTo>
                <a:lnTo>
                  <a:pt x="43971" y="1323308"/>
                </a:lnTo>
                <a:lnTo>
                  <a:pt x="71996" y="1328966"/>
                </a:lnTo>
                <a:lnTo>
                  <a:pt x="2087994" y="1328966"/>
                </a:lnTo>
                <a:lnTo>
                  <a:pt x="2116019" y="1323308"/>
                </a:lnTo>
                <a:lnTo>
                  <a:pt x="2138903" y="1307879"/>
                </a:lnTo>
                <a:lnTo>
                  <a:pt x="2154332" y="1284994"/>
                </a:lnTo>
                <a:lnTo>
                  <a:pt x="2159990" y="125696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40A294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61341" y="839207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 rtl="0">
              <a:lnSpc>
                <a:spcPct val="100000"/>
              </a:lnSpc>
              <a:spcBef>
                <a:spcPts val="100"/>
              </a:spcBef>
            </a:pPr>
            <a:r>
              <a:rPr lang="cy" sz="1900" b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Pwysau Iach</a:t>
            </a:r>
            <a:endParaRPr lang="en-GB" sz="1900" b="1" spc="-1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374138" y="2549060"/>
            <a:ext cx="2271736" cy="1169328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361341" y="1412131"/>
            <a:ext cx="2213949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 rtl="0">
              <a:spcBef>
                <a:spcPts val="100"/>
              </a:spcBef>
            </a:pPr>
            <a:r>
              <a:rPr lang="cy" sz="1100">
                <a:solidFill>
                  <a:srgbClr val="6D6E71"/>
                </a:solidFill>
                <a:latin typeface="Verdana"/>
                <a:cs typeface="Verdana"/>
              </a:rPr>
              <a:t>Gall cyrraedd a chynnal pwysau iachach fod yn heriol, a gall yr amodau yr ydym yn cael ein geni, yn tyfu, yn byw ac yn gweithio ynddynt ddylanwadu ar hynny. </a:t>
            </a:r>
            <a:endParaRPr sz="976" baseline="29914">
              <a:solidFill>
                <a:srgbClr val="6D6E71"/>
              </a:solidFill>
              <a:latin typeface="Verdana"/>
              <a:cs typeface="Verdana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336221" y="2598918"/>
            <a:ext cx="2517162" cy="1054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 rtl="0">
              <a:spcBef>
                <a:spcPts val="100"/>
              </a:spcBef>
            </a:pPr>
            <a:r>
              <a:rPr lang="cy" sz="1100" b="1" dirty="0">
                <a:solidFill>
                  <a:schemeClr val="bg1"/>
                </a:solidFill>
                <a:latin typeface="Verdana"/>
                <a:cs typeface="Verdana"/>
              </a:rPr>
              <a:t>Dosbarthwyd 61% o oedolion yng Nghymru yn un ai dros bwysau neu'n ordew</a:t>
            </a: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, gan gynnwys </a:t>
            </a:r>
          </a:p>
          <a:p>
            <a:pPr marL="309888" marR="326407" indent="-171450" rtl="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35% dros bwysau</a:t>
            </a:r>
          </a:p>
          <a:p>
            <a:pPr marL="309888" marR="326407" indent="-171450" rtl="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26% yn ordew</a:t>
            </a:r>
            <a:r>
              <a:rPr lang="cy" sz="1100" baseline="30000" dirty="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.</a:t>
            </a:r>
            <a:endParaRPr lang="en-GB" sz="1100" baseline="30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2878503" y="1034863"/>
            <a:ext cx="2157096" cy="5861705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400" b="1">
              <a:solidFill>
                <a:srgbClr val="2F5586"/>
              </a:solidFill>
            </a:endParaRPr>
          </a:p>
          <a:p>
            <a:pPr marL="10800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" sz="1100" b="1">
                <a:solidFill>
                  <a:srgbClr val="2F5586"/>
                </a:solidFill>
              </a:rPr>
              <a:t>Meysydd</a:t>
            </a:r>
            <a:r>
              <a:rPr lang="cy" sz="1100" b="1" spc="-20">
                <a:solidFill>
                  <a:srgbClr val="2F5586"/>
                </a:solidFill>
              </a:rPr>
              <a:t> </a:t>
            </a:r>
            <a:r>
              <a:rPr lang="cy" sz="1100" b="1">
                <a:solidFill>
                  <a:srgbClr val="2F5586"/>
                </a:solidFill>
              </a:rPr>
              <a:t>lle gellid</a:t>
            </a:r>
            <a:r>
              <a:rPr lang="cy" sz="1100" b="1" spc="-16">
                <a:solidFill>
                  <a:srgbClr val="2F5586"/>
                </a:solidFill>
              </a:rPr>
              <a:t> </a:t>
            </a:r>
            <a:r>
              <a:rPr lang="cy" sz="1100" b="1">
                <a:solidFill>
                  <a:srgbClr val="2F5586"/>
                </a:solidFill>
              </a:rPr>
              <a:t>gwella </a:t>
            </a:r>
            <a:r>
              <a:rPr lang="cy" sz="1100" b="1" spc="-10">
                <a:solidFill>
                  <a:srgbClr val="2F5586"/>
                </a:solidFill>
              </a:rPr>
              <a:t>ansawdd</a:t>
            </a:r>
            <a:r>
              <a:rPr lang="cy" sz="1100" b="1" spc="-6">
                <a:solidFill>
                  <a:srgbClr val="2F5586"/>
                </a:solidFill>
              </a:rPr>
              <a:t> </a:t>
            </a:r>
            <a:r>
              <a:rPr lang="cy" sz="1100" b="1">
                <a:solidFill>
                  <a:srgbClr val="2F5586"/>
                </a:solidFill>
              </a:rPr>
              <a:t>gweithgarwch mewn </a:t>
            </a:r>
            <a:r>
              <a:rPr lang="cy" sz="1100" b="1" spc="-6">
                <a:solidFill>
                  <a:srgbClr val="2F5586"/>
                </a:solidFill>
              </a:rPr>
              <a:t>fferylliaeth gymunedol</a:t>
            </a:r>
            <a:endParaRPr lang="en-GB" sz="1100" b="1" spc="-25">
              <a:solidFill>
                <a:srgbClr val="2F5586"/>
              </a:solidFill>
            </a:endParaRPr>
          </a:p>
          <a:p>
            <a:pPr marL="10800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500" b="1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" sz="1100" b="1">
                <a:solidFill>
                  <a:srgbClr val="656565"/>
                </a:solidFill>
                <a:latin typeface="Verdana"/>
                <a:cs typeface="Verdana"/>
              </a:rPr>
              <a:t>Gallwch chi a'ch cydweithwyr wneud y canlynol i helpu pobl</a:t>
            </a:r>
            <a:r>
              <a:rPr lang="cy" sz="1100">
                <a:solidFill>
                  <a:srgbClr val="656565"/>
                </a:solidFill>
                <a:latin typeface="Verdana"/>
                <a:cs typeface="Verdana"/>
              </a:rPr>
              <a:t> sydd mewn perygl o ordewdra neu sy'n profi gordewdra:</a:t>
            </a:r>
          </a:p>
          <a:p>
            <a:pPr marL="10800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R="508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" sz="1100" b="1">
                <a:solidFill>
                  <a:srgbClr val="2F5586"/>
                </a:solidFill>
                <a:latin typeface="Verdana"/>
                <a:cs typeface="Verdana"/>
              </a:rPr>
              <a:t>Gofyn</a:t>
            </a:r>
            <a:r>
              <a:rPr lang="cy" sz="1100">
                <a:solidFill>
                  <a:srgbClr val="656565"/>
                </a:solidFill>
                <a:latin typeface="Verdana"/>
                <a:cs typeface="Verdana"/>
              </a:rPr>
              <a:t> – ceisiwch ganiatâd i siarad am bwysau a’i archwilio pan fydd cyfleoedd yn codi	</a:t>
            </a:r>
          </a:p>
          <a:p>
            <a:pPr marL="108000" marR="5080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L="145788" marR="5080" indent="-17145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" sz="1100" b="1">
                <a:solidFill>
                  <a:srgbClr val="2F5586"/>
                </a:solidFill>
                <a:latin typeface="Verdana"/>
                <a:cs typeface="Verdana"/>
              </a:rPr>
              <a:t>Asesu</a:t>
            </a:r>
            <a:r>
              <a:rPr lang="cy" sz="1100">
                <a:solidFill>
                  <a:srgbClr val="656565"/>
                </a:solidFill>
                <a:latin typeface="Verdana"/>
                <a:cs typeface="Verdana"/>
              </a:rPr>
              <a:t> – trafod statws iechyd a thaith rheoli pwysau’r person</a:t>
            </a:r>
          </a:p>
          <a:p>
            <a:pPr marL="145788" marR="5080" indent="-17145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L="145788" marR="5080" indent="-17145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" sz="1100" b="1">
                <a:solidFill>
                  <a:srgbClr val="2F5586"/>
                </a:solidFill>
                <a:latin typeface="Verdana"/>
                <a:cs typeface="Verdana"/>
              </a:rPr>
              <a:t>Cynghori</a:t>
            </a:r>
            <a:r>
              <a:rPr lang="cy" sz="1100">
                <a:solidFill>
                  <a:srgbClr val="656565"/>
                </a:solidFill>
                <a:latin typeface="Verdana"/>
                <a:cs typeface="Verdana"/>
              </a:rPr>
              <a:t> ar fanteision cyrraedd a chynnal pwysau iachach</a:t>
            </a:r>
          </a:p>
          <a:p>
            <a:pPr marL="145788" marR="5080" indent="-17145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/>
              <a:cs typeface="Verdana"/>
            </a:endParaRPr>
          </a:p>
          <a:p>
            <a:pPr marL="145788" marR="5080" indent="-17145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" sz="1100" b="1">
                <a:solidFill>
                  <a:srgbClr val="2F5586"/>
                </a:solidFill>
                <a:latin typeface="Verdana"/>
                <a:cs typeface="Verdana"/>
              </a:rPr>
              <a:t>Cyfeirio/atgyfeirio</a:t>
            </a:r>
            <a:r>
              <a:rPr lang="cy" sz="1100">
                <a:solidFill>
                  <a:srgbClr val="656565"/>
                </a:solidFill>
                <a:latin typeface="Verdana"/>
                <a:cs typeface="Verdana"/>
              </a:rPr>
              <a:t> person at wefan </a:t>
            </a:r>
            <a:r>
              <a:rPr lang="cy" sz="1100">
                <a:solidFill>
                  <a:srgbClr val="656565"/>
                </a:solidFill>
                <a:latin typeface="Verdana"/>
                <a:cs typeface="Verdana"/>
                <a:hlinkClick r:id="rId2"/>
              </a:rPr>
              <a:t>Pwysau Iach Byw’n Iach</a:t>
            </a:r>
            <a:r>
              <a:rPr lang="cy" sz="1100">
                <a:solidFill>
                  <a:srgbClr val="656565"/>
                </a:solidFill>
                <a:latin typeface="Verdana"/>
                <a:cs typeface="Verdana"/>
              </a:rPr>
              <a:t>, eu meddyg teulu neu wasanaeth rheoli pwysau eich bwrdd iechyd lleol.</a:t>
            </a:r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06138" y="6179846"/>
            <a:ext cx="231526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" sz="1100">
                <a:solidFill>
                  <a:srgbClr val="656565"/>
                </a:solidFill>
                <a:latin typeface="Verdana"/>
                <a:cs typeface="Verdana"/>
              </a:rPr>
              <a:t>Mae'n bwysig deall taith pwysau unigolyn o’i safbwynt ef, heb farn a rhagfarn.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3299" y="5081219"/>
            <a:ext cx="22534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5080" rtl="0">
              <a:spcBef>
                <a:spcPts val="100"/>
              </a:spcBef>
              <a:buClr>
                <a:srgbClr val="93C9DF"/>
              </a:buClr>
            </a:pPr>
            <a:r>
              <a:rPr lang="cy" sz="1100" b="1">
                <a:solidFill>
                  <a:schemeClr val="bg1"/>
                </a:solidFill>
                <a:latin typeface="Verdana"/>
                <a:cs typeface="Verdana"/>
              </a:rPr>
              <a:t>Gall sgyrsiau tosturiol</a:t>
            </a:r>
            <a:r>
              <a:rPr lang="cy" sz="1100">
                <a:solidFill>
                  <a:schemeClr val="bg1"/>
                </a:solidFill>
                <a:latin typeface="Verdana"/>
                <a:cs typeface="Verdana"/>
              </a:rPr>
              <a:t> a mynediad at gefnogaeth helpu pobl i gael pwysau iachach. </a:t>
            </a:r>
          </a:p>
        </p:txBody>
      </p:sp>
      <p:sp>
        <p:nvSpPr>
          <p:cNvPr id="4" name="object 8">
            <a:extLst>
              <a:ext uri="{FF2B5EF4-FFF2-40B4-BE49-F238E27FC236}">
                <a16:creationId xmlns:a16="http://schemas.microsoft.com/office/drawing/2014/main" id="{C29D435F-3402-3164-1145-524B302ECE59}"/>
              </a:ext>
            </a:extLst>
          </p:cNvPr>
          <p:cNvSpPr/>
          <p:nvPr/>
        </p:nvSpPr>
        <p:spPr>
          <a:xfrm>
            <a:off x="361341" y="3852827"/>
            <a:ext cx="2299578" cy="1093937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F2682E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9" name="object 10">
            <a:extLst>
              <a:ext uri="{FF2B5EF4-FFF2-40B4-BE49-F238E27FC236}">
                <a16:creationId xmlns:a16="http://schemas.microsoft.com/office/drawing/2014/main" id="{1B2961BE-7D60-5000-BB12-B3D03ECC3F83}"/>
              </a:ext>
            </a:extLst>
          </p:cNvPr>
          <p:cNvSpPr txBox="1"/>
          <p:nvPr/>
        </p:nvSpPr>
        <p:spPr>
          <a:xfrm>
            <a:off x="311101" y="3853993"/>
            <a:ext cx="2567402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 rtl="0">
              <a:spcBef>
                <a:spcPts val="100"/>
              </a:spcBef>
            </a:pP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Mae </a:t>
            </a:r>
            <a:r>
              <a:rPr lang="cy" sz="1100" b="1" dirty="0">
                <a:solidFill>
                  <a:schemeClr val="bg1"/>
                </a:solidFill>
                <a:latin typeface="Verdana"/>
                <a:cs typeface="Verdana"/>
              </a:rPr>
              <a:t>pwysau iachach</a:t>
            </a: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 yn lleihau'r risg o ddatblygu nifer o gyflyrau cronig gan gynnwys clefyd cardiofasgwlaidd, Diabetes Math 2, a chanser.</a:t>
            </a:r>
            <a:endParaRPr lang="en-GB" sz="1100" baseline="300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494476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0218" y="1720534"/>
            <a:ext cx="2420858" cy="3610367"/>
          </a:xfrm>
        </p:spPr>
        <p:txBody>
          <a:bodyPr rtlCol="0">
            <a:normAutofit/>
          </a:bodyPr>
          <a:lstStyle/>
          <a:p>
            <a:pPr marL="0" indent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cy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Mae gwefan Pwysau Iach </a:t>
            </a:r>
          </a:p>
          <a:p>
            <a:pPr marL="0" indent="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cy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Byw’n Iach yn cynnig cynnwys ac adnoddau gan gynnwys: </a:t>
            </a:r>
          </a:p>
          <a:p>
            <a:pPr marL="0" indent="0" rtl="0">
              <a:lnSpc>
                <a:spcPct val="100000"/>
              </a:lnSpc>
              <a:spcBef>
                <a:spcPts val="0"/>
              </a:spcBef>
              <a:buNone/>
            </a:pPr>
            <a:endParaRPr lang="en-GB" sz="5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cy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Gosod nodau a hunanfonitro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cy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Deall pwysau a'ch taith tuag at reoli pwysau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cy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Adnoddau rhyngweithiol i’w lawrlwytho, megis cynllunwyr prydau bwyd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cy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Gwybodaeth cyfeirio tuag at ffyrdd o fod yn egnïol a dewisiadau colli pwysau pellach.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endParaRPr lang="en-GB" sz="110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</a:pPr>
            <a:r>
              <a:rPr lang="cy" sz="11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Gwefan gwybodaeth i weithwyr gofal iechyd proffesiynol. </a:t>
            </a:r>
          </a:p>
          <a:p>
            <a:pPr marL="0" indent="0" rtl="0">
              <a:buNone/>
            </a:pPr>
            <a:endParaRPr lang="en-GB" sz="1700"/>
          </a:p>
          <a:p>
            <a:pPr marL="0" indent="0" rtl="0">
              <a:buNone/>
            </a:pPr>
            <a:endParaRPr lang="en-GB" sz="170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53" y="1347703"/>
            <a:ext cx="2157784" cy="1980917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24118" y="3282628"/>
            <a:ext cx="2190623" cy="2048273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133669" indent="-133669" algn="l" defTabSz="53467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1007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46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85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3024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363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700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5039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378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20000"/>
              </a:lnSpc>
              <a:spcBef>
                <a:spcPts val="0"/>
              </a:spcBef>
              <a:buNone/>
            </a:pPr>
            <a:r>
              <a:rPr lang="cy" sz="1600"/>
              <a:t>Gallwch </a:t>
            </a:r>
            <a:r>
              <a:rPr lang="cy" sz="1600" b="1"/>
              <a:t>gyfeirio unigolion at</a:t>
            </a:r>
            <a:r>
              <a:rPr lang="cy" sz="1600"/>
              <a:t> </a:t>
            </a:r>
            <a:r>
              <a:rPr lang="cy" sz="1600" b="1">
                <a:hlinkClick r:id="rId3"/>
              </a:rPr>
              <a:t>Pwysau Iach Byw’n Iach</a:t>
            </a:r>
            <a:r>
              <a:rPr lang="cy" sz="1600"/>
              <a:t>, adnodd GIG ar y we ar gyfer oedolion yng Nghymru sydd dros bwysau ac yn ordew. </a:t>
            </a:r>
          </a:p>
          <a:p>
            <a:pPr marL="0" indent="0" rtl="0">
              <a:lnSpc>
                <a:spcPct val="120000"/>
              </a:lnSpc>
              <a:spcBef>
                <a:spcPts val="0"/>
              </a:spcBef>
              <a:buNone/>
            </a:pPr>
            <a:endParaRPr lang="en-GB" sz="1600"/>
          </a:p>
          <a:p>
            <a:pPr marL="0" indent="0" rtl="0">
              <a:lnSpc>
                <a:spcPct val="120000"/>
              </a:lnSpc>
              <a:spcBef>
                <a:spcPts val="0"/>
              </a:spcBef>
              <a:buNone/>
            </a:pPr>
            <a:r>
              <a:rPr lang="cy" sz="1600"/>
              <a:t>Dyma adnodd rhad ac am ddim, sy'n seiliedig ar dystiolaeth, sy'n cynnig gwybodaeth wedi'i theilwra a chymorth hunangyfeiriedig. </a:t>
            </a:r>
          </a:p>
          <a:p>
            <a:pPr marL="0" indent="0" rtl="0">
              <a:buFont typeface="Arial" panose="020B0604020202020204" pitchFamily="34" charset="0"/>
              <a:buNone/>
            </a:pPr>
            <a:endParaRPr lang="en-GB"/>
          </a:p>
        </p:txBody>
      </p:sp>
      <p:pic>
        <p:nvPicPr>
          <p:cNvPr id="9" name="Picture 8" descr="Free A Parent Helping a Girl Slice a Bell Pepper Stock Photo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4"/>
          <a:stretch/>
        </p:blipFill>
        <p:spPr bwMode="auto">
          <a:xfrm>
            <a:off x="2824136" y="5468812"/>
            <a:ext cx="2169711" cy="1560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Free Woman in Blue Crew Neck T-shirt Holding Stainless Steel Bowl Stock Photo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6"/>
          <a:stretch/>
        </p:blipFill>
        <p:spPr bwMode="auto">
          <a:xfrm>
            <a:off x="424118" y="5473445"/>
            <a:ext cx="2190623" cy="15557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bject 6">
            <a:extLst>
              <a:ext uri="{FF2B5EF4-FFF2-40B4-BE49-F238E27FC236}">
                <a16:creationId xmlns:a16="http://schemas.microsoft.com/office/drawing/2014/main" id="{ADFA7309-BE5F-1A7D-6B2E-9A3013CCE355}"/>
              </a:ext>
            </a:extLst>
          </p:cNvPr>
          <p:cNvSpPr txBox="1">
            <a:spLocks/>
          </p:cNvSpPr>
          <p:nvPr/>
        </p:nvSpPr>
        <p:spPr>
          <a:xfrm>
            <a:off x="521848" y="630793"/>
            <a:ext cx="4748810" cy="915251"/>
          </a:xfrm>
          <a:prstGeom prst="rect">
            <a:avLst/>
          </a:prstGeom>
        </p:spPr>
        <p:txBody>
          <a:bodyPr vert="horz" wrap="square" lIns="0" tIns="84455" rIns="0" bIns="0" rtlCol="0" anchor="t">
            <a:spAutoFit/>
          </a:bodyPr>
          <a:lstStyle>
            <a:lvl1pPr marL="100241" indent="-100241" algn="l" defTabSz="400964" rtl="0" eaLnBrk="1" latinLnBrk="0" hangingPunct="1">
              <a:lnSpc>
                <a:spcPct val="90000"/>
              </a:lnSpc>
              <a:spcBef>
                <a:spcPts val="439"/>
              </a:spcBef>
              <a:buFont typeface="Arial" panose="020B0604020202020204" pitchFamily="34" charset="0"/>
              <a:buChar char="•"/>
              <a:defRPr sz="12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0723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1206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87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01688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7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2170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7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2652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7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03134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7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3617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7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04099" indent="-100241" algn="l" defTabSz="400964" rtl="0" eaLnBrk="1" latinLnBrk="0" hangingPunct="1">
              <a:lnSpc>
                <a:spcPct val="90000"/>
              </a:lnSpc>
              <a:spcBef>
                <a:spcPts val="219"/>
              </a:spcBef>
              <a:buFont typeface="Arial" panose="020B0604020202020204" pitchFamily="34" charset="0"/>
              <a:buChar char="•"/>
              <a:defRPr sz="7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12101" indent="0" rtl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1100" spc="-10">
              <a:solidFill>
                <a:srgbClr val="6D6E71"/>
              </a:solidFill>
              <a:latin typeface="Verdana"/>
              <a:cs typeface="Verdana"/>
            </a:endParaRPr>
          </a:p>
          <a:p>
            <a:pPr marL="0" indent="0">
              <a:buNone/>
            </a:pP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</a:rPr>
              <a:t>Mae </a:t>
            </a:r>
            <a:r>
              <a:rPr lang="cy" sz="1100">
                <a:solidFill>
                  <a:srgbClr val="6D6E71"/>
                </a:solidFill>
                <a:latin typeface="Verdana"/>
                <a:cs typeface="Verdana"/>
              </a:rPr>
              <a:t>e-</a:t>
            </a:r>
            <a:r>
              <a:rPr lang="cy" sz="1100" dirty="0" err="1">
                <a:solidFill>
                  <a:srgbClr val="6D6E71"/>
                </a:solidFill>
                <a:latin typeface="Verdana"/>
                <a:cs typeface="Verdana"/>
              </a:rPr>
              <a:t>ddysgu</a:t>
            </a:r>
            <a:r>
              <a:rPr lang="cy" sz="110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  <a:hlinkClick r:id="rId6"/>
              </a:rPr>
              <a:t>Cael </a:t>
            </a:r>
            <a:r>
              <a:rPr lang="cy" sz="1100" dirty="0" err="1">
                <a:solidFill>
                  <a:srgbClr val="656565"/>
                </a:solidFill>
                <a:latin typeface="Verdana"/>
                <a:ea typeface="Verdana"/>
                <a:hlinkClick r:id="rId6"/>
              </a:rPr>
              <a:t>Sgyrsiau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  <a:hlinkClick r:id="rId6"/>
              </a:rPr>
              <a:t> am </a:t>
            </a:r>
            <a:r>
              <a:rPr lang="cy" sz="1100" dirty="0" err="1">
                <a:solidFill>
                  <a:srgbClr val="656565"/>
                </a:solidFill>
                <a:latin typeface="Verdana"/>
                <a:ea typeface="Verdana"/>
                <a:hlinkClick r:id="rId6"/>
              </a:rPr>
              <a:t>Bwysau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  <a:hlinkClick r:id="rId6"/>
              </a:rPr>
              <a:t> </a:t>
            </a:r>
            <a:r>
              <a:rPr lang="cy" sz="1100" dirty="0" err="1">
                <a:solidFill>
                  <a:srgbClr val="656565"/>
                </a:solidFill>
                <a:latin typeface="Verdana"/>
                <a:ea typeface="Verdana"/>
                <a:hlinkClick r:id="rId6"/>
              </a:rPr>
              <a:t>Iach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  <a:hlinkClick r:id="rId6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</a:rPr>
              <a:t> (</a:t>
            </a:r>
            <a:r>
              <a:rPr lang="cy" sz="1100" dirty="0" err="1">
                <a:solidFill>
                  <a:srgbClr val="656565"/>
                </a:solidFill>
                <a:latin typeface="Verdana"/>
                <a:ea typeface="Verdana"/>
              </a:rPr>
              <a:t>Gwneud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</a:rPr>
              <a:t> </a:t>
            </a:r>
            <a:r>
              <a:rPr lang="cy" sz="1100" dirty="0" err="1">
                <a:solidFill>
                  <a:srgbClr val="656565"/>
                </a:solidFill>
                <a:latin typeface="Verdana"/>
                <a:ea typeface="Verdana"/>
              </a:rPr>
              <a:t>i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</a:rPr>
              <a:t> Bob Cyswllt Gyfrif Lefel 1 a 2) </a:t>
            </a:r>
            <a:r>
              <a:rPr lang="cy" sz="1100" dirty="0" err="1">
                <a:solidFill>
                  <a:srgbClr val="656565"/>
                </a:solidFill>
                <a:latin typeface="Verdana"/>
                <a:ea typeface="Verdana"/>
              </a:rPr>
              <a:t>yn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</a:rPr>
              <a:t> </a:t>
            </a:r>
            <a:r>
              <a:rPr lang="cy" sz="1100" dirty="0" err="1">
                <a:solidFill>
                  <a:srgbClr val="656565"/>
                </a:solidFill>
                <a:latin typeface="Verdana"/>
                <a:ea typeface="Verdana"/>
              </a:rPr>
              <a:t>darparu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</a:rPr>
              <a:t> </a:t>
            </a:r>
            <a:r>
              <a:rPr lang="cy" sz="1100" dirty="0" err="1">
                <a:solidFill>
                  <a:srgbClr val="656565"/>
                </a:solidFill>
                <a:latin typeface="Verdana"/>
                <a:ea typeface="Verdana"/>
              </a:rPr>
              <a:t>technegau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</a:rPr>
              <a:t> a </a:t>
            </a:r>
            <a:r>
              <a:rPr lang="cy" sz="1100" dirty="0" err="1">
                <a:solidFill>
                  <a:srgbClr val="656565"/>
                </a:solidFill>
                <a:latin typeface="Verdana"/>
                <a:ea typeface="Verdana"/>
              </a:rPr>
              <a:t>dulliau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</a:rPr>
              <a:t> </a:t>
            </a:r>
            <a:r>
              <a:rPr lang="cy" sz="1100" dirty="0" err="1">
                <a:solidFill>
                  <a:srgbClr val="656565"/>
                </a:solidFill>
                <a:latin typeface="Verdana"/>
                <a:ea typeface="Verdana"/>
              </a:rPr>
              <a:t>ymarferol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</a:rPr>
              <a:t> </a:t>
            </a:r>
            <a:r>
              <a:rPr lang="cy" sz="1100" dirty="0" err="1">
                <a:solidFill>
                  <a:srgbClr val="656565"/>
                </a:solidFill>
                <a:latin typeface="Verdana"/>
                <a:ea typeface="Verdana"/>
              </a:rPr>
              <a:t>i'ch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</a:rPr>
              <a:t> </a:t>
            </a:r>
            <a:r>
              <a:rPr lang="cy" sz="1100" dirty="0" err="1">
                <a:solidFill>
                  <a:srgbClr val="656565"/>
                </a:solidFill>
                <a:latin typeface="Verdana"/>
                <a:ea typeface="Verdana"/>
              </a:rPr>
              <a:t>helpu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</a:rPr>
              <a:t> </a:t>
            </a:r>
            <a:r>
              <a:rPr lang="cy" sz="1100" dirty="0" err="1">
                <a:solidFill>
                  <a:srgbClr val="656565"/>
                </a:solidFill>
                <a:latin typeface="Verdana"/>
                <a:ea typeface="Verdana"/>
              </a:rPr>
              <a:t>i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</a:rPr>
              <a:t> </a:t>
            </a:r>
            <a:r>
              <a:rPr lang="cy" sz="1100" dirty="0" err="1">
                <a:solidFill>
                  <a:srgbClr val="656565"/>
                </a:solidFill>
                <a:latin typeface="Verdana"/>
                <a:ea typeface="Verdana"/>
              </a:rPr>
              <a:t>gefnogi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</a:rPr>
              <a:t> </a:t>
            </a:r>
            <a:r>
              <a:rPr lang="cy" sz="1100" dirty="0" err="1">
                <a:solidFill>
                  <a:srgbClr val="656565"/>
                </a:solidFill>
                <a:latin typeface="Verdana"/>
                <a:ea typeface="Verdana"/>
              </a:rPr>
              <a:t>trafodaethau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</a:rPr>
              <a:t> am </a:t>
            </a:r>
            <a:r>
              <a:rPr lang="cy" sz="1100" dirty="0" err="1">
                <a:solidFill>
                  <a:srgbClr val="656565"/>
                </a:solidFill>
                <a:latin typeface="Verdana"/>
                <a:ea typeface="Verdana"/>
              </a:rPr>
              <a:t>bwysau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</a:rPr>
              <a:t> </a:t>
            </a:r>
            <a:r>
              <a:rPr lang="cy" sz="1100" dirty="0" err="1">
                <a:solidFill>
                  <a:srgbClr val="656565"/>
                </a:solidFill>
                <a:latin typeface="Verdana"/>
                <a:ea typeface="Verdana"/>
              </a:rPr>
              <a:t>iach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</a:rPr>
              <a:t> </a:t>
            </a:r>
            <a:r>
              <a:rPr lang="cy" sz="1100" dirty="0" err="1">
                <a:solidFill>
                  <a:srgbClr val="656565"/>
                </a:solidFill>
                <a:latin typeface="Verdana"/>
                <a:ea typeface="Verdana"/>
              </a:rPr>
              <a:t>yn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</a:rPr>
              <a:t> </a:t>
            </a:r>
            <a:r>
              <a:rPr lang="cy" sz="1100" dirty="0" err="1">
                <a:solidFill>
                  <a:srgbClr val="656565"/>
                </a:solidFill>
                <a:latin typeface="Verdana"/>
                <a:ea typeface="Verdana"/>
              </a:rPr>
              <a:t>hyderus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73484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6">
            <a:extLst>
              <a:ext uri="{FF2B5EF4-FFF2-40B4-BE49-F238E27FC236}">
                <a16:creationId xmlns:a16="http://schemas.microsoft.com/office/drawing/2014/main" id="{09C6E132-3191-F35A-87A8-A77EC7A8D027}"/>
              </a:ext>
            </a:extLst>
          </p:cNvPr>
          <p:cNvSpPr/>
          <p:nvPr/>
        </p:nvSpPr>
        <p:spPr>
          <a:xfrm>
            <a:off x="284258" y="4936202"/>
            <a:ext cx="2312643" cy="877031"/>
          </a:xfrm>
          <a:custGeom>
            <a:avLst/>
            <a:gdLst/>
            <a:ahLst/>
            <a:cxnLst/>
            <a:rect l="l" t="t" r="r" b="b"/>
            <a:pathLst>
              <a:path w="2160270" h="1480185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407604"/>
                </a:lnTo>
                <a:lnTo>
                  <a:pt x="5657" y="1435629"/>
                </a:lnTo>
                <a:lnTo>
                  <a:pt x="21086" y="1458514"/>
                </a:lnTo>
                <a:lnTo>
                  <a:pt x="43971" y="1473943"/>
                </a:lnTo>
                <a:lnTo>
                  <a:pt x="71996" y="1479600"/>
                </a:lnTo>
                <a:lnTo>
                  <a:pt x="2087994" y="1479600"/>
                </a:lnTo>
                <a:lnTo>
                  <a:pt x="2116019" y="1473943"/>
                </a:lnTo>
                <a:lnTo>
                  <a:pt x="2138903" y="1458514"/>
                </a:lnTo>
                <a:lnTo>
                  <a:pt x="2154332" y="1435629"/>
                </a:lnTo>
                <a:lnTo>
                  <a:pt x="2159990" y="140760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FF5D0C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279399" y="716059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 rtl="0">
              <a:lnSpc>
                <a:spcPct val="100000"/>
              </a:lnSpc>
              <a:spcBef>
                <a:spcPts val="100"/>
              </a:spcBef>
            </a:pPr>
            <a:r>
              <a:rPr lang="cy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Gweithgarwch Corfforol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340882" y="5015447"/>
            <a:ext cx="2256019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 rtl="0">
              <a:spcBef>
                <a:spcPts val="100"/>
              </a:spcBef>
            </a:pPr>
            <a:r>
              <a:rPr lang="cy" sz="1100" dirty="0">
                <a:solidFill>
                  <a:srgbClr val="FFFFFF"/>
                </a:solidFill>
                <a:latin typeface="Verdana"/>
                <a:cs typeface="Verdana"/>
              </a:rPr>
              <a:t>Gall gweithgarwch corfforol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atal a thrin mwy o gyflyrau hirdymor</a:t>
            </a:r>
            <a:r>
              <a:rPr lang="cy" sz="1100" dirty="0">
                <a:solidFill>
                  <a:srgbClr val="FFFFFF"/>
                </a:solidFill>
                <a:latin typeface="Verdana"/>
                <a:cs typeface="Verdana"/>
              </a:rPr>
              <a:t> nag unrhyw ymyriad unigol arall </a:t>
            </a:r>
            <a:r>
              <a:rPr lang="cy" sz="1100" baseline="30000" dirty="0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endParaRPr sz="976" baseline="30000" dirty="0">
              <a:latin typeface="Verdana"/>
              <a:cs typeface="Verdana"/>
            </a:endParaRPr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2913654" y="1224614"/>
            <a:ext cx="2277856" cy="4186505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2F5586"/>
                </a:solidFill>
              </a:rPr>
              <a:t>Meysydd</a:t>
            </a:r>
            <a:r>
              <a:rPr lang="cy" sz="1100" b="1" spc="-20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ar gyfer</a:t>
            </a:r>
            <a:r>
              <a:rPr lang="cy" sz="1100" b="1" spc="-16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gwella </a:t>
            </a:r>
            <a:r>
              <a:rPr lang="cy" sz="1100" b="1" spc="-10" dirty="0">
                <a:solidFill>
                  <a:srgbClr val="2F5586"/>
                </a:solidFill>
              </a:rPr>
              <a:t>ansawdd</a:t>
            </a:r>
            <a:r>
              <a:rPr lang="cy" sz="1100" b="1" spc="-6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gweithgarwch mewn</a:t>
            </a:r>
            <a:r>
              <a:rPr lang="cy" sz="1100" b="1" spc="-6" dirty="0">
                <a:solidFill>
                  <a:srgbClr val="2F5586"/>
                </a:solidFill>
              </a:rPr>
              <a:t> </a:t>
            </a:r>
            <a:r>
              <a:rPr lang="cy" sz="1100" b="1" spc="-25" dirty="0">
                <a:solidFill>
                  <a:srgbClr val="2F5586"/>
                </a:solidFill>
              </a:rPr>
              <a:t>fferylliaeth gymunedol</a:t>
            </a:r>
          </a:p>
          <a:p>
            <a:pPr marL="108000" marR="20829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600" b="1" spc="-25" dirty="0">
              <a:solidFill>
                <a:srgbClr val="2F5586"/>
              </a:solidFill>
            </a:endParaRPr>
          </a:p>
          <a:p>
            <a:pPr marL="10800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656565"/>
                </a:solidFill>
                <a:latin typeface="Verdana"/>
                <a:cs typeface="Verdana"/>
              </a:rPr>
              <a:t>Gallwch chi a'ch cydweithwyr helpu pobl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 i fod yn fwy egnïol yn gorfforol drwy wneud y canlynol:</a:t>
            </a:r>
          </a:p>
          <a:p>
            <a:pPr marL="10800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5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Holi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 pobl ynghylch symud a bod yn egnïol pan fydd cyfle i wneud	</a:t>
            </a:r>
          </a:p>
          <a:p>
            <a:pPr marL="108000" marR="508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5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Cynghori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 ar fanteision gweithgarwch corfforol – mae ychydig bach o weithgarwch corfforol yn well na dim gweithgarwch corfforol o gwbl. </a:t>
            </a:r>
          </a:p>
          <a:p>
            <a:pPr marL="108000" marR="508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endParaRPr lang="en-GB" sz="5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508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</a:pP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Cyfeirio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 at wybodaeth, gweithgareddau a chymorth pellach.</a:t>
            </a: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CD3A3C48-396B-AB1C-3F01-F17FFB502EAF}"/>
              </a:ext>
            </a:extLst>
          </p:cNvPr>
          <p:cNvSpPr txBox="1">
            <a:spLocks/>
          </p:cNvSpPr>
          <p:nvPr/>
        </p:nvSpPr>
        <p:spPr>
          <a:xfrm>
            <a:off x="320072" y="1133644"/>
            <a:ext cx="2483448" cy="24596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08290" indent="0" rtl="0">
              <a:lnSpc>
                <a:spcPct val="100000"/>
              </a:lnSpc>
              <a:spcBef>
                <a:spcPts val="599"/>
              </a:spcBef>
              <a:buClr>
                <a:srgbClr val="93C9DF"/>
              </a:buClr>
              <a:buNone/>
            </a:pPr>
            <a:r>
              <a:rPr lang="cy" sz="1100" dirty="0">
                <a:solidFill>
                  <a:srgbClr val="656565"/>
                </a:solidFill>
              </a:rPr>
              <a:t>Gweithgarwch corfforol yw unrhyw beth sy'n cael y corff i symud – mae gweithgareddau fel cerdded, dawnsio, chwarae a garddio i gyd yn cyfrif. </a:t>
            </a:r>
          </a:p>
          <a:p>
            <a:pPr marL="0" marR="208290" indent="0" rtl="0">
              <a:lnSpc>
                <a:spcPct val="100000"/>
              </a:lnSpc>
              <a:spcBef>
                <a:spcPts val="599"/>
              </a:spcBef>
              <a:buClr>
                <a:srgbClr val="93C9DF"/>
              </a:buClr>
              <a:buNone/>
            </a:pPr>
            <a:r>
              <a:rPr lang="cy" sz="1100" dirty="0">
                <a:solidFill>
                  <a:srgbClr val="656565"/>
                </a:solidFill>
              </a:rPr>
              <a:t>Mae bod yn egnïol yn cynnig amrywiaeth o fanteision iechyd corfforol ac iechyd meddwl tymor byr a hirdymor; mae’n helpu i ddatblygu a chynnal cryfder esgyrn a chyhyrau ac yn gwella cydbwysedd. Mae bod yn anweithgar yn gorfforol yn niweidiol i iechyd.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57FF05-6A7E-2236-6327-2E196D489CCF}"/>
              </a:ext>
            </a:extLst>
          </p:cNvPr>
          <p:cNvSpPr txBox="1"/>
          <p:nvPr/>
        </p:nvSpPr>
        <p:spPr>
          <a:xfrm>
            <a:off x="176601" y="5971220"/>
            <a:ext cx="4993497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Gweler hefyd: 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Canllawiau Gweithgarwch Corfforol Prif Swyddog Meddygol y DU 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 gyfer gwybodaeth am bob grŵp oedran, gweithgaredd yn ystod beichiogrwydd ac ar ôl genedigaeth, ac ar gyfer y rhai ag anableddau.  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Mae'r adnodd </a:t>
            </a:r>
            <a:r>
              <a:rPr lang="cy" sz="1100" u="sng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Moving Medicine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ar gyfer gweithwyr gofal iechyd proffesiynol yn cynnwys canllawiau ar sut i integreiddio sgyrsiau gweithgarwch corfforol i ofal bob dydd. 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B3D42B61-F3D1-56B4-A7E2-34DD07172412}"/>
              </a:ext>
            </a:extLst>
          </p:cNvPr>
          <p:cNvSpPr/>
          <p:nvPr/>
        </p:nvSpPr>
        <p:spPr>
          <a:xfrm>
            <a:off x="279399" y="3668017"/>
            <a:ext cx="2277855" cy="1183001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EF73DE8E-97A2-E342-E056-89311341BE5F}"/>
              </a:ext>
            </a:extLst>
          </p:cNvPr>
          <p:cNvSpPr txBox="1"/>
          <p:nvPr/>
        </p:nvSpPr>
        <p:spPr>
          <a:xfrm>
            <a:off x="279399" y="3745273"/>
            <a:ext cx="2483448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 rtl="0">
              <a:spcBef>
                <a:spcPts val="100"/>
              </a:spcBef>
            </a:pP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Mae tua </a:t>
            </a:r>
            <a:r>
              <a:rPr lang="cy" sz="1100" b="1" dirty="0">
                <a:solidFill>
                  <a:schemeClr val="bg1"/>
                </a:solidFill>
                <a:latin typeface="Verdana"/>
                <a:cs typeface="Verdana"/>
              </a:rPr>
              <a:t>31% o oedolion yng Nghymru yn anactif</a:t>
            </a: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, cyflwr sy’n cael ei ddiffinio fel gwneud llai na 30 munud o weithgarwch corfforol yr wythnos</a:t>
            </a:r>
            <a:r>
              <a:rPr lang="cy" sz="1100" baseline="30000" dirty="0">
                <a:solidFill>
                  <a:schemeClr val="bg1"/>
                </a:solidFill>
                <a:latin typeface="Verdana"/>
                <a:cs typeface="Verdana"/>
              </a:rPr>
              <a:t>1</a:t>
            </a:r>
            <a:endParaRPr lang="en-GB" sz="1100" dirty="0">
              <a:solidFill>
                <a:srgbClr val="FF0000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8190835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CF35F1F-9CD7-C234-4838-F19CBBCC23A4}"/>
              </a:ext>
            </a:extLst>
          </p:cNvPr>
          <p:cNvSpPr/>
          <p:nvPr/>
        </p:nvSpPr>
        <p:spPr>
          <a:xfrm>
            <a:off x="233883" y="5788313"/>
            <a:ext cx="4912275" cy="1517329"/>
          </a:xfrm>
          <a:prstGeom prst="roundRect">
            <a:avLst/>
          </a:prstGeom>
          <a:solidFill>
            <a:srgbClr val="F438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AE400C-DB3B-EBB9-5B3E-CFF463EE9907}"/>
              </a:ext>
            </a:extLst>
          </p:cNvPr>
          <p:cNvSpPr txBox="1"/>
          <p:nvPr/>
        </p:nvSpPr>
        <p:spPr>
          <a:xfrm>
            <a:off x="337831" y="5812284"/>
            <a:ext cx="4697768" cy="149335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indent="0" rtl="0">
              <a:lnSpc>
                <a:spcPct val="110000"/>
              </a:lnSpc>
              <a:spcBef>
                <a:spcPts val="100"/>
              </a:spcBef>
              <a:buNone/>
            </a:pPr>
            <a:r>
              <a:rPr lang="cy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Negeseuon Allweddol:</a:t>
            </a:r>
          </a:p>
          <a:p>
            <a:pPr marL="0" indent="0" rtl="0">
              <a:lnSpc>
                <a:spcPct val="110000"/>
              </a:lnSpc>
              <a:spcBef>
                <a:spcPts val="100"/>
              </a:spcBef>
              <a:buNone/>
            </a:pPr>
            <a:r>
              <a:rPr lang="cy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Mae pob symudiad yn cyfrif </a:t>
            </a:r>
            <a:r>
              <a:rPr lang="cy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– </a:t>
            </a:r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torrwch gyfnodau hir o anweithgarwch yn dalpiau byrrach </a:t>
            </a:r>
          </a:p>
          <a:p>
            <a:pPr marL="0" indent="0" rtl="0">
              <a:lnSpc>
                <a:spcPct val="110000"/>
              </a:lnSpc>
              <a:spcBef>
                <a:spcPts val="100"/>
              </a:spcBef>
              <a:buNone/>
            </a:pPr>
            <a:endParaRPr lang="en-GB" sz="6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0" indent="0" rtl="0">
              <a:lnSpc>
                <a:spcPct val="110000"/>
              </a:lnSpc>
              <a:spcBef>
                <a:spcPts val="100"/>
              </a:spcBef>
              <a:buNone/>
            </a:pPr>
            <a:r>
              <a:rPr lang="cy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Cysylltwch symudiad â theimlo'n well ac enillion tymor byr, e.e. gwell cwsg, codi hwyliau, gwella cysylltiadau cymdeithasol</a:t>
            </a:r>
          </a:p>
          <a:p>
            <a:pPr marL="0" indent="0" rtl="0">
              <a:lnSpc>
                <a:spcPct val="110000"/>
              </a:lnSpc>
              <a:spcBef>
                <a:spcPts val="100"/>
              </a:spcBef>
              <a:buNone/>
            </a:pPr>
            <a:endParaRPr lang="en-GB" sz="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rtl="0">
              <a:lnSpc>
                <a:spcPct val="110000"/>
              </a:lnSpc>
              <a:spcBef>
                <a:spcPts val="100"/>
              </a:spcBef>
              <a:buNone/>
            </a:pPr>
            <a:r>
              <a:rPr lang="cy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Anogwch bobl i ddod o hyd i'r hyn sy'n teimlo'n hwyl iddyn nhw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883" y="622484"/>
            <a:ext cx="2492929" cy="4796544"/>
          </a:xfrm>
        </p:spPr>
        <p:txBody>
          <a:bodyPr rtlCol="0">
            <a:noAutofit/>
          </a:bodyPr>
          <a:lstStyle/>
          <a:p>
            <a:pPr marL="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Gallwch gyfeirio pobl at:</a:t>
            </a:r>
          </a:p>
          <a:p>
            <a:pPr marR="5080" rtl="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hlinkClick r:id="rId2"/>
              </a:rPr>
              <a:t>Wefan Ymarfer 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Corff y GIG am wybodaeth</a:t>
            </a:r>
            <a:endParaRPr lang="en-GB" sz="3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  <a:p>
            <a:pPr marR="5080" rtl="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endParaRPr lang="en-GB" sz="1100" dirty="0">
              <a:latin typeface="Verdana" panose="020B0604030504040204" pitchFamily="34" charset="0"/>
              <a:ea typeface="Verdana" panose="020B0604030504040204" pitchFamily="34" charset="0"/>
              <a:hlinkClick r:id="rId3"/>
            </a:endParaRPr>
          </a:p>
          <a:p>
            <a:pPr marR="5080" rtl="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cy" sz="1100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Gwefan</a:t>
            </a:r>
            <a:r>
              <a:rPr lang="cy" sz="11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 Are Undefeatable am gyngor ar fod yn fwy egnïol wrth fyw gyda chyflwr iechyd </a:t>
            </a:r>
            <a:endParaRPr lang="en-GB" sz="3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5080" rtl="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5080" rtl="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Living Streets </a:t>
            </a:r>
            <a:r>
              <a:rPr lang="cy" sz="1100" u="sng" dirty="0">
                <a:solidFill>
                  <a:srgbClr val="0563C1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Walkbook: Ryseitiau cerdded a llesiant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i’ch ysbrydoli  </a:t>
            </a:r>
            <a:endParaRPr lang="en-GB" sz="300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5080" rtl="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endParaRPr lang="en-GB" sz="1100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  <a:hlinkClick r:id="rId5"/>
            </a:endParaRPr>
          </a:p>
          <a:p>
            <a:pPr marR="5080" rtl="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cy" sz="1100" dirty="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Gwefan Hapus ar gyfer syniadau symud a llesiant</a:t>
            </a:r>
            <a:endParaRPr lang="en-GB" sz="2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  <a:p>
            <a:pPr marR="5080" rtl="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  <a:p>
            <a:pPr marR="5080" rtl="0">
              <a:lnSpc>
                <a:spcPct val="100000"/>
              </a:lnSpc>
              <a:spcBef>
                <a:spcPts val="100"/>
              </a:spcBef>
              <a:buClr>
                <a:srgbClr val="40A294"/>
              </a:buClr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hlinkClick r:id="rId6"/>
              </a:rPr>
              <a:t>Gwefan eich awdurdod lleol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i ddod o hyd i ganolfannau hamdden, mannau gwyrdd, teithiau cerdded sy'n addas i bobl ag anableddau a gweithgareddau eraill, 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gan gynnwys gwybodaeth am y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cynllun 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7"/>
              </a:rPr>
              <a:t>Hamdden Egnïol 60+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sy'n cynnig mynediad at sesiynau chwaraeon a ffitrwydd am ddim neu am bris gostyngol, a manylion nofio am ddim i rai grwpiau.</a:t>
            </a:r>
          </a:p>
          <a:p>
            <a:pPr marL="0" indent="0" rtl="0">
              <a:lnSpc>
                <a:spcPct val="100000"/>
              </a:lnSpc>
              <a:spcBef>
                <a:spcPts val="100"/>
              </a:spcBef>
              <a:buNone/>
            </a:pPr>
            <a:endParaRPr lang="en-GB" sz="10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rtl="0">
              <a:lnSpc>
                <a:spcPct val="100000"/>
              </a:lnSpc>
              <a:spcBef>
                <a:spcPts val="100"/>
              </a:spcBef>
              <a:buNone/>
            </a:pPr>
            <a:endParaRPr lang="en-GB" sz="10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rtl="0">
              <a:buNone/>
            </a:pP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726812" y="2321584"/>
            <a:ext cx="2492929" cy="3438419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133669" indent="-133669" algn="l" defTabSz="53467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1007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46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85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3024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363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700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5039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378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100"/>
              </a:spcBef>
              <a:buNone/>
            </a:pPr>
            <a:r>
              <a:rPr lang="cy" sz="1100" dirty="0">
                <a:solidFill>
                  <a:srgbClr val="6D6E71"/>
                </a:solidFill>
                <a:latin typeface="Verdana"/>
                <a:ea typeface="Verdana"/>
              </a:rPr>
              <a:t>Gellir atgyfeirio pobl 16 oed a hŷn sy'n anactif ac sydd â chyflwr cronig, neu sydd mewn perygl o ddatblygu cyflwr cronig, at </a:t>
            </a:r>
            <a:r>
              <a:rPr lang="cy" sz="1100" dirty="0">
                <a:solidFill>
                  <a:srgbClr val="6D6E71"/>
                </a:solidFill>
                <a:latin typeface="Verdana"/>
                <a:ea typeface="Verdana"/>
                <a:hlinkClick r:id="rId8"/>
              </a:rPr>
              <a:t>Y Cynllun Cenedlaethol i Atgyfeirio Cleifion i Wneud Ymarfer Corff</a:t>
            </a:r>
            <a:r>
              <a:rPr lang="cy" sz="1100" dirty="0">
                <a:solidFill>
                  <a:srgbClr val="6D6E71"/>
                </a:solidFill>
                <a:latin typeface="Verdana"/>
                <a:ea typeface="Verdana"/>
              </a:rPr>
              <a:t> (NERS).</a:t>
            </a:r>
            <a:endParaRPr lang="en-GB" sz="1100" dirty="0">
              <a:solidFill>
                <a:srgbClr val="6D6E71"/>
              </a:solidFill>
              <a:latin typeface="Verdana"/>
              <a:ea typeface="Verdana"/>
            </a:endParaRPr>
          </a:p>
          <a:p>
            <a:pPr marL="0" indent="0" rtl="0">
              <a:lnSpc>
                <a:spcPct val="110000"/>
              </a:lnSpc>
              <a:spcBef>
                <a:spcPts val="100"/>
              </a:spcBef>
              <a:buNone/>
            </a:pPr>
            <a:endParaRPr lang="en-GB" sz="900" u="sng" dirty="0">
              <a:solidFill>
                <a:srgbClr val="669FD9"/>
              </a:solidFill>
            </a:endParaRPr>
          </a:p>
          <a:p>
            <a:pPr marL="0" indent="0" rtl="0">
              <a:lnSpc>
                <a:spcPct val="110000"/>
              </a:lnSpc>
              <a:spcBef>
                <a:spcPts val="100"/>
              </a:spcBef>
              <a:buNone/>
            </a:pPr>
            <a:r>
              <a:rPr lang="cy" sz="1100" dirty="0"/>
              <a:t>Gall unigolion gael eu cyfeirio gan weithwyr gofal iechyd proffesiynol, e.e. meddyg teulu, nyrs practis, neu ffisiotherapydd.</a:t>
            </a:r>
            <a:endParaRPr lang="en-GB" dirty="0"/>
          </a:p>
          <a:p>
            <a:pPr marL="0" indent="0" rtl="0">
              <a:lnSpc>
                <a:spcPct val="110000"/>
              </a:lnSpc>
              <a:spcBef>
                <a:spcPts val="100"/>
              </a:spcBef>
              <a:buNone/>
            </a:pPr>
            <a:endParaRPr lang="en-GB" sz="900" dirty="0"/>
          </a:p>
          <a:p>
            <a:pPr marL="0" indent="0" rtl="0">
              <a:lnSpc>
                <a:spcPct val="110000"/>
              </a:lnSpc>
              <a:spcBef>
                <a:spcPts val="100"/>
              </a:spcBef>
              <a:buNone/>
            </a:pPr>
            <a:r>
              <a:rPr lang="cy" sz="1100" dirty="0">
                <a:latin typeface="Verdana"/>
                <a:ea typeface="Verdana"/>
              </a:rPr>
              <a:t>Mae NERS ar gael ledled Cymru ac mae’n darparu rhaglen 16 wythnos gydag asesiad cychwynnol a chynllun ymarfer corff wedi'i deilwra a than oruchwyliaeth.</a:t>
            </a:r>
          </a:p>
        </p:txBody>
      </p:sp>
      <p:pic>
        <p:nvPicPr>
          <p:cNvPr id="9" name="Picture 8" descr="Free Woman Doing Squats with a Personal Trainer Stock Photo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40" b="6185"/>
          <a:stretch>
            <a:fillRect/>
          </a:stretch>
        </p:blipFill>
        <p:spPr bwMode="auto">
          <a:xfrm>
            <a:off x="2919382" y="583753"/>
            <a:ext cx="1958978" cy="1647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2108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00998"/>
            <a:ext cx="4473575" cy="320729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 rtl="0">
              <a:lnSpc>
                <a:spcPct val="100000"/>
              </a:lnSpc>
              <a:spcBef>
                <a:spcPts val="100"/>
              </a:spcBef>
            </a:pPr>
            <a:r>
              <a:rPr lang="cy" sz="2001" b="1" spc="-1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Cyfeiriadau</a:t>
            </a: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5B1D3F6D-7E70-9733-0776-A5D910B04739}"/>
              </a:ext>
            </a:extLst>
          </p:cNvPr>
          <p:cNvSpPr txBox="1"/>
          <p:nvPr/>
        </p:nvSpPr>
        <p:spPr>
          <a:xfrm>
            <a:off x="383299" y="1325415"/>
            <a:ext cx="2183130" cy="45114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99700" rtl="0">
              <a:spcBef>
                <a:spcPts val="100"/>
              </a:spcBef>
            </a:pPr>
            <a:r>
              <a:rPr lang="cy" sz="1100">
                <a:solidFill>
                  <a:schemeClr val="bg1"/>
                </a:solidFill>
                <a:latin typeface="Verdana"/>
                <a:cs typeface="Verdana"/>
              </a:rPr>
              <a:t>1 Llywodraeth Cymru. </a:t>
            </a:r>
            <a:r>
              <a:rPr lang="cy" sz="110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Arolwg Cenedlaethol Cymru </a:t>
            </a:r>
            <a:r>
              <a:rPr lang="cy" sz="1100">
                <a:solidFill>
                  <a:schemeClr val="bg1"/>
                </a:solidFill>
                <a:latin typeface="Verdana"/>
                <a:cs typeface="Verdana"/>
              </a:rPr>
              <a:t>2024–25. </a:t>
            </a:r>
          </a:p>
          <a:p>
            <a:pPr marL="12701" marR="99700" rtl="0">
              <a:spcBef>
                <a:spcPts val="100"/>
              </a:spcBef>
            </a:pPr>
            <a:endParaRPr lang="en-GB" sz="1100">
              <a:solidFill>
                <a:srgbClr val="FF0000"/>
              </a:solidFill>
              <a:latin typeface="Verdana"/>
              <a:cs typeface="Verdana"/>
            </a:endParaRPr>
          </a:p>
          <a:p>
            <a:pPr marL="12701" marR="99700" rtl="0">
              <a:spcBef>
                <a:spcPts val="100"/>
              </a:spcBef>
            </a:pPr>
            <a:r>
              <a:rPr lang="cy" sz="1100">
                <a:solidFill>
                  <a:schemeClr val="bg1"/>
                </a:solidFill>
                <a:latin typeface="Verdana"/>
                <a:cs typeface="Verdana"/>
              </a:rPr>
              <a:t>2 Iechyd Cyhoeddus Cymru (2024) Marwolaethau a chlefydau ysbyty sy’n perthyn i ysmygu ar gyfer Cymru, 2020 i 22</a:t>
            </a:r>
          </a:p>
          <a:p>
            <a:pPr marL="12701" marR="99700" rtl="0">
              <a:spcBef>
                <a:spcPts val="100"/>
              </a:spcBef>
            </a:pPr>
            <a:endParaRPr lang="en-GB" sz="110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 rtl="0">
              <a:spcBef>
                <a:spcPts val="100"/>
              </a:spcBef>
            </a:pPr>
            <a:r>
              <a:rPr lang="cy" sz="1100">
                <a:solidFill>
                  <a:schemeClr val="bg1"/>
                </a:solidFill>
                <a:latin typeface="Verdana"/>
                <a:cs typeface="Verdana"/>
              </a:rPr>
              <a:t>3</a:t>
            </a:r>
            <a:r>
              <a:rPr lang="cy" sz="110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lang="cy" sz="1100">
                <a:solidFill>
                  <a:schemeClr val="bg1"/>
                </a:solidFill>
                <a:latin typeface="Verdana"/>
                <a:cs typeface="Verdana"/>
              </a:rPr>
              <a:t>Iechyd Cyhoeddus Cymru (2016) Cynyddu’r nifer sy’n manteisio ar Gymorth Rhoi’r Gorau i Ysmygu’r GIG</a:t>
            </a:r>
          </a:p>
          <a:p>
            <a:pPr marL="12701" marR="99700" rtl="0">
              <a:spcBef>
                <a:spcPts val="100"/>
              </a:spcBef>
            </a:pPr>
            <a:endParaRPr lang="en-GB" sz="1100">
              <a:solidFill>
                <a:srgbClr val="FF0000"/>
              </a:solidFill>
              <a:latin typeface="Verdana"/>
              <a:cs typeface="Verdana"/>
            </a:endParaRPr>
          </a:p>
          <a:p>
            <a:pPr marL="12701" marR="99700" rtl="0">
              <a:spcBef>
                <a:spcPts val="100"/>
              </a:spcBef>
            </a:pPr>
            <a:r>
              <a:rPr lang="cy" sz="1100">
                <a:solidFill>
                  <a:schemeClr val="bg1"/>
                </a:solidFill>
                <a:latin typeface="Verdana"/>
                <a:cs typeface="Verdana"/>
              </a:rPr>
              <a:t>4 Iechyd Cyhoeddus Cymru (2026). </a:t>
            </a:r>
            <a:r>
              <a:rPr lang="cy" sz="1100">
                <a:solidFill>
                  <a:schemeClr val="bg1"/>
                </a:solidFill>
                <a:latin typeface="Verdana"/>
                <a:cs typeface="Verdana"/>
                <a:hlinkClick r:id="rId3"/>
              </a:rPr>
              <a:t>Datganiad Sefyllfa ar Fêps (e-sigaréts)</a:t>
            </a:r>
            <a:r>
              <a:rPr lang="cy" sz="1100">
                <a:solidFill>
                  <a:schemeClr val="bg1"/>
                </a:solidFill>
                <a:latin typeface="Verdana"/>
                <a:cs typeface="Verdana"/>
              </a:rPr>
              <a:t> . </a:t>
            </a:r>
            <a:endParaRPr lang="en-GB" sz="110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 rtl="0">
              <a:spcBef>
                <a:spcPts val="100"/>
              </a:spcBef>
            </a:pPr>
            <a:endParaRPr lang="en-GB" sz="11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 rtl="0">
              <a:spcBef>
                <a:spcPts val="100"/>
              </a:spcBef>
            </a:pPr>
            <a:r>
              <a:rPr lang="cy" sz="1100">
                <a:solidFill>
                  <a:schemeClr val="bg1"/>
                </a:solidFill>
                <a:latin typeface="Verdana"/>
                <a:cs typeface="Verdana"/>
              </a:rPr>
              <a:t>5 Is-adran Diogelu Iechyd, Iechyd Cyhoeddus Cymru (2025). Cloddio data Cymru: Proffil blynyddol ar gyfer camddefnyddio sylweddau 2023 i 2024 Caerdydd, Iechyd Cyhoeddus Cymru.</a:t>
            </a:r>
            <a:endParaRPr lang="en-GB" sz="110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 rtl="0">
              <a:spcBef>
                <a:spcPts val="100"/>
              </a:spcBef>
            </a:pPr>
            <a:endParaRPr lang="en-GB" sz="100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 rtl="0">
              <a:spcBef>
                <a:spcPts val="100"/>
              </a:spcBef>
            </a:pPr>
            <a:endParaRPr lang="en-GB" sz="100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5B1D3F6D-7E70-9733-0776-A5D910B04739}"/>
              </a:ext>
            </a:extLst>
          </p:cNvPr>
          <p:cNvSpPr txBox="1"/>
          <p:nvPr/>
        </p:nvSpPr>
        <p:spPr>
          <a:xfrm>
            <a:off x="2741026" y="1325414"/>
            <a:ext cx="2183130" cy="1715854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99695" rtl="0">
              <a:spcBef>
                <a:spcPts val="100"/>
              </a:spcBef>
            </a:pPr>
            <a:r>
              <a:rPr lang="cy" sz="1100">
                <a:solidFill>
                  <a:schemeClr val="bg1"/>
                </a:solidFill>
                <a:latin typeface="Verdana"/>
                <a:cs typeface="Verdana"/>
              </a:rPr>
              <a:t>6 BMJ Learning: The Importance of Physical Activity Learning Module 1. Ar gael o: </a:t>
            </a:r>
            <a:r>
              <a:rPr lang="cy" sz="1100">
                <a:solidFill>
                  <a:schemeClr val="bg1"/>
                </a:solidFill>
                <a:latin typeface="Verdana"/>
                <a:cs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http://learning.bmj.com/learning/info/getting-started.html</a:t>
            </a:r>
            <a:r>
              <a:rPr lang="cy" sz="1100">
                <a:solidFill>
                  <a:schemeClr val="bg1"/>
                </a:solidFill>
                <a:latin typeface="Verdana"/>
                <a:cs typeface="Verdana"/>
              </a:rPr>
              <a:t> [Wedi'i gyrchu 8/6/2018].</a:t>
            </a:r>
            <a:endParaRPr lang="en-US">
              <a:solidFill>
                <a:schemeClr val="bg1"/>
              </a:solidFill>
            </a:endParaRPr>
          </a:p>
          <a:p>
            <a:pPr marL="12701" marR="99700" rtl="0">
              <a:spcBef>
                <a:spcPts val="100"/>
              </a:spcBef>
            </a:pPr>
            <a:endParaRPr lang="en-GB" sz="1100">
              <a:solidFill>
                <a:schemeClr val="bg1"/>
              </a:solidFill>
              <a:latin typeface="Verdana"/>
              <a:cs typeface="Verdana"/>
            </a:endParaRPr>
          </a:p>
          <a:p>
            <a:pPr marL="12701" marR="99700" rtl="0">
              <a:spcBef>
                <a:spcPts val="100"/>
              </a:spcBef>
            </a:pPr>
            <a:endParaRPr lang="en-GB" sz="100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173187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2">
            <a:extLst>
              <a:ext uri="{FF2B5EF4-FFF2-40B4-BE49-F238E27FC236}">
                <a16:creationId xmlns:a16="http://schemas.microsoft.com/office/drawing/2014/main" id="{9641A347-CD2F-A595-345F-AA2475D82503}"/>
              </a:ext>
            </a:extLst>
          </p:cNvPr>
          <p:cNvSpPr txBox="1"/>
          <p:nvPr/>
        </p:nvSpPr>
        <p:spPr>
          <a:xfrm>
            <a:off x="383299" y="412750"/>
            <a:ext cx="3221139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rtl="0">
              <a:spcBef>
                <a:spcPts val="100"/>
              </a:spcBef>
            </a:pPr>
            <a:r>
              <a:rPr lang="cy" sz="700" dirty="0">
                <a:solidFill>
                  <a:srgbClr val="FFFFFF"/>
                </a:solidFill>
                <a:latin typeface="Verdana"/>
                <a:cs typeface="Verdana"/>
              </a:rPr>
              <a:t>Cefnogi</a:t>
            </a:r>
            <a:r>
              <a:rPr lang="cy" sz="700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700" dirty="0">
                <a:solidFill>
                  <a:srgbClr val="FFFFFF"/>
                </a:solidFill>
                <a:latin typeface="Verdana"/>
                <a:cs typeface="Verdana"/>
              </a:rPr>
              <a:t>Ymddygiadau</a:t>
            </a:r>
            <a:r>
              <a:rPr lang="cy" sz="700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700" dirty="0">
                <a:solidFill>
                  <a:srgbClr val="FFFFFF"/>
                </a:solidFill>
                <a:latin typeface="Verdana"/>
                <a:cs typeface="Verdana"/>
              </a:rPr>
              <a:t>Iach</a:t>
            </a:r>
            <a:r>
              <a:rPr lang="cy" sz="700" spc="-6" dirty="0">
                <a:solidFill>
                  <a:srgbClr val="FFFFFF"/>
                </a:solidFill>
                <a:latin typeface="Verdana"/>
                <a:cs typeface="Verdana"/>
              </a:rPr>
              <a:t>: Canllaw ar gyfer </a:t>
            </a:r>
            <a:r>
              <a:rPr lang="cy" sz="700" dirty="0">
                <a:solidFill>
                  <a:srgbClr val="FFFFFF"/>
                </a:solidFill>
                <a:latin typeface="Verdana"/>
                <a:cs typeface="Verdana"/>
              </a:rPr>
              <a:t>Fferylliaeth Gymunedol</a:t>
            </a:r>
            <a:endParaRPr sz="700" dirty="0">
              <a:latin typeface="Verdana"/>
              <a:cs typeface="Verdana"/>
            </a:endParaRPr>
          </a:p>
        </p:txBody>
      </p:sp>
      <p:sp>
        <p:nvSpPr>
          <p:cNvPr id="5" name="object 33">
            <a:extLst>
              <a:ext uri="{FF2B5EF4-FFF2-40B4-BE49-F238E27FC236}">
                <a16:creationId xmlns:a16="http://schemas.microsoft.com/office/drawing/2014/main" id="{504E3F64-CC8C-6711-CEA1-E898F351A738}"/>
              </a:ext>
            </a:extLst>
          </p:cNvPr>
          <p:cNvSpPr txBox="1"/>
          <p:nvPr/>
        </p:nvSpPr>
        <p:spPr>
          <a:xfrm>
            <a:off x="4857076" y="276180"/>
            <a:ext cx="9017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rtl="0">
              <a:spcBef>
                <a:spcPts val="100"/>
              </a:spcBef>
            </a:pPr>
            <a:r>
              <a:rPr lang="cy" sz="80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31" name="object 6">
            <a:extLst>
              <a:ext uri="{FF2B5EF4-FFF2-40B4-BE49-F238E27FC236}">
                <a16:creationId xmlns:a16="http://schemas.microsoft.com/office/drawing/2014/main" id="{B11A544A-BA46-02A3-77EB-B649A1CCC217}"/>
              </a:ext>
            </a:extLst>
          </p:cNvPr>
          <p:cNvSpPr txBox="1"/>
          <p:nvPr/>
        </p:nvSpPr>
        <p:spPr>
          <a:xfrm>
            <a:off x="383299" y="1719104"/>
            <a:ext cx="116903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rtl="0">
              <a:spcBef>
                <a:spcPts val="100"/>
              </a:spcBef>
            </a:pPr>
            <a:r>
              <a:rPr lang="cy" b="1" spc="-10">
                <a:solidFill>
                  <a:srgbClr val="FFFFFF"/>
                </a:solidFill>
                <a:latin typeface="Verdana"/>
                <a:cs typeface="Verdana"/>
              </a:rPr>
              <a:t>Cynnwys</a:t>
            </a:r>
            <a:endParaRPr>
              <a:latin typeface="Verdana"/>
              <a:cs typeface="Verdana"/>
            </a:endParaRPr>
          </a:p>
        </p:txBody>
      </p:sp>
      <p:graphicFrame>
        <p:nvGraphicFramePr>
          <p:cNvPr id="37" name="Table 37">
            <a:extLst>
              <a:ext uri="{FF2B5EF4-FFF2-40B4-BE49-F238E27FC236}">
                <a16:creationId xmlns:a16="http://schemas.microsoft.com/office/drawing/2014/main" id="{1E14C575-029E-8F0B-0BFA-D381A7D3CC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1383400"/>
              </p:ext>
            </p:extLst>
          </p:nvPr>
        </p:nvGraphicFramePr>
        <p:xfrm>
          <a:off x="396001" y="2377793"/>
          <a:ext cx="4443094" cy="34038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99552">
                  <a:extLst>
                    <a:ext uri="{9D8B030D-6E8A-4147-A177-3AD203B41FA5}">
                      <a16:colId xmlns:a16="http://schemas.microsoft.com/office/drawing/2014/main" val="303555296"/>
                    </a:ext>
                  </a:extLst>
                </a:gridCol>
                <a:gridCol w="543542">
                  <a:extLst>
                    <a:ext uri="{9D8B030D-6E8A-4147-A177-3AD203B41FA5}">
                      <a16:colId xmlns:a16="http://schemas.microsoft.com/office/drawing/2014/main" val="471972495"/>
                    </a:ext>
                  </a:extLst>
                </a:gridCol>
              </a:tblGrid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Cefnogi</a:t>
                      </a:r>
                      <a:r>
                        <a:rPr lang="cy" sz="1050" b="1" spc="-25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cy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Ymddygiadau</a:t>
                      </a:r>
                      <a:r>
                        <a:rPr lang="cy" sz="1050" b="1" spc="-2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cy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Iach                                        </a:t>
                      </a:r>
                      <a:endParaRPr lang="en-GB" sz="105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100" b="1">
                          <a:solidFill>
                            <a:schemeClr val="bg1"/>
                          </a:solidFill>
                          <a:latin typeface="Verdana"/>
                          <a:cs typeface="Verdana"/>
                        </a:rPr>
                        <a:t>3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0216087"/>
                  </a:ext>
                </a:extLst>
              </a:tr>
              <a:tr h="132809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Llesiant y Gweithlu Fferylliaeth Gymunedol</a:t>
                      </a:r>
                      <a:endParaRPr lang="en-GB" sz="1050" b="1" spc="-10">
                        <a:solidFill>
                          <a:srgbClr val="FFFFFF"/>
                        </a:solidFill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10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4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8904097"/>
                  </a:ext>
                </a:extLst>
              </a:tr>
              <a:tr h="132809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Gwneud</a:t>
                      </a:r>
                      <a:r>
                        <a:rPr lang="cy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cy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i</a:t>
                      </a:r>
                      <a:r>
                        <a:rPr lang="cy" sz="1050" b="1" spc="-5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cy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Bob</a:t>
                      </a:r>
                      <a:r>
                        <a:rPr lang="cy" sz="1050" b="1" spc="-5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cy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Cyswllt Gyfrif</a:t>
                      </a:r>
                      <a:r>
                        <a:rPr lang="cy" sz="1050" b="1" spc="-5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lang="cy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(MECC)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10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5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5110417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Presgripsiynu Cymdeithasol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10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7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1022310"/>
                  </a:ext>
                </a:extLst>
              </a:tr>
              <a:tr h="271274">
                <a:tc>
                  <a:txBody>
                    <a:bodyPr/>
                    <a:lstStyle/>
                    <a:p>
                      <a:pPr rtl="0">
                        <a:lnSpc>
                          <a:spcPts val="1062"/>
                        </a:lnSpc>
                      </a:pPr>
                      <a:r>
                        <a:rPr lang="cy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Ysmygu                                                                                 </a:t>
                      </a:r>
                      <a:endParaRPr lang="en-US" sz="105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ts val="1062"/>
                        </a:lnSpc>
                      </a:pPr>
                      <a:r>
                        <a:rPr lang="cy" sz="11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7986398"/>
                  </a:ext>
                </a:extLst>
              </a:tr>
              <a:tr h="271274">
                <a:tc>
                  <a:txBody>
                    <a:bodyPr/>
                    <a:lstStyle/>
                    <a:p>
                      <a:pPr rtl="0">
                        <a:lnSpc>
                          <a:spcPts val="1062"/>
                        </a:lnSpc>
                      </a:pPr>
                      <a:r>
                        <a:rPr lang="cy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Fepio                                                                                 </a:t>
                      </a:r>
                      <a:endParaRPr lang="en-US" sz="105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ts val="1062"/>
                        </a:lnSpc>
                      </a:pPr>
                      <a:r>
                        <a:rPr lang="cy" sz="11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233009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rtl="0">
                        <a:lnSpc>
                          <a:spcPts val="1062"/>
                        </a:lnSpc>
                      </a:pPr>
                      <a:r>
                        <a:rPr lang="cy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Alcohol</a:t>
                      </a:r>
                      <a:endParaRPr lang="en-US" sz="105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ts val="1062"/>
                        </a:lnSpc>
                      </a:pPr>
                      <a:r>
                        <a:rPr lang="cy" sz="11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540856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rtl="0"/>
                      <a:r>
                        <a:rPr lang="cy" sz="1050" b="1">
                          <a:solidFill>
                            <a:schemeClr val="bg1"/>
                          </a:solidFill>
                          <a:latin typeface="Verdana"/>
                          <a:ea typeface="Verdana"/>
                        </a:rPr>
                        <a:t>Defnyddio Sylweddau</a:t>
                      </a:r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00964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100" b="1" i="0" u="none" strike="noStrike" kern="1200" cap="none" spc="0" normalizeH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13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4081073"/>
                  </a:ext>
                </a:extLst>
              </a:tr>
              <a:tr h="265617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Pwysau </a:t>
                      </a:r>
                      <a:r>
                        <a:rPr lang="cy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Iach</a:t>
                      </a:r>
                      <a:endParaRPr lang="en-GB" sz="105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1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/>
                        </a:rPr>
                        <a:t>15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1013938"/>
                  </a:ext>
                </a:extLst>
              </a:tr>
              <a:tr h="344839">
                <a:tc>
                  <a:txBody>
                    <a:bodyPr/>
                    <a:lstStyle/>
                    <a:p>
                      <a:pPr marL="0" marR="0" lvl="0" indent="0" algn="l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050" b="1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Gweithgarwch </a:t>
                      </a:r>
                      <a:r>
                        <a:rPr lang="cy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Corfforol</a:t>
                      </a:r>
                      <a:endParaRPr lang="en-GB" sz="1050">
                        <a:latin typeface="Verdana"/>
                        <a:cs typeface="Verdana"/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534650" rtl="0" eaLnBrk="1" fontAlgn="auto" latinLnBrk="0" hangingPunct="1">
                        <a:lnSpc>
                          <a:spcPts val="106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" sz="11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/>
                        </a:rPr>
                        <a:t>17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672855"/>
                  </a:ext>
                </a:extLst>
              </a:tr>
              <a:tr h="363059">
                <a:tc>
                  <a:txBody>
                    <a:bodyPr/>
                    <a:lstStyle/>
                    <a:p>
                      <a:pPr rtl="0">
                        <a:lnSpc>
                          <a:spcPts val="1062"/>
                        </a:lnSpc>
                      </a:pPr>
                      <a:r>
                        <a:rPr lang="cy" sz="1050" b="1" spc="-10">
                          <a:solidFill>
                            <a:srgbClr val="FFFFFF"/>
                          </a:solidFill>
                          <a:latin typeface="Verdana"/>
                          <a:cs typeface="Verdana"/>
                        </a:rPr>
                        <a:t>Cyfeiriadau</a:t>
                      </a:r>
                      <a:endParaRPr lang="en-US" sz="105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>
                        <a:lnSpc>
                          <a:spcPts val="1062"/>
                        </a:lnSpc>
                      </a:pPr>
                      <a:r>
                        <a:rPr lang="cy" sz="11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</a:t>
                      </a: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7494561"/>
                  </a:ext>
                </a:extLst>
              </a:tr>
              <a:tr h="363059">
                <a:tc>
                  <a:txBody>
                    <a:bodyPr/>
                    <a:lstStyle/>
                    <a:p>
                      <a:pPr rtl="0">
                        <a:lnSpc>
                          <a:spcPts val="1062"/>
                        </a:lnSpc>
                      </a:pPr>
                      <a:endParaRPr lang="en-US" sz="700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ts val="1062"/>
                        </a:lnSpc>
                      </a:pPr>
                      <a:endParaRPr lang="en-US" sz="1100" b="1">
                        <a:solidFill>
                          <a:schemeClr val="bg1"/>
                        </a:solidFill>
                      </a:endParaRPr>
                    </a:p>
                  </a:txBody>
                  <a:tcPr marL="91439" marR="9143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17703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05367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id="{A0099F21-3502-1D38-48F1-84BF5826606E}"/>
              </a:ext>
            </a:extLst>
          </p:cNvPr>
          <p:cNvSpPr txBox="1"/>
          <p:nvPr/>
        </p:nvSpPr>
        <p:spPr>
          <a:xfrm>
            <a:off x="1808568" y="2923897"/>
            <a:ext cx="2007870" cy="271869"/>
          </a:xfrm>
          <a:prstGeom prst="rect">
            <a:avLst/>
          </a:prstGeom>
        </p:spPr>
        <p:txBody>
          <a:bodyPr vert="horz" wrap="square" lIns="0" tIns="101600" rIns="0" bIns="0" rtlCol="0" anchor="t">
            <a:spAutoFit/>
          </a:bodyPr>
          <a:lstStyle/>
          <a:p>
            <a:pPr marL="12700" rtl="0"/>
            <a:r>
              <a:rPr lang="cy" sz="1100" dirty="0">
                <a:solidFill>
                  <a:schemeClr val="bg1"/>
                </a:solidFill>
                <a:latin typeface="Verdana"/>
                <a:cs typeface="Verdana"/>
              </a:rPr>
              <a:t>Cyhoeddwyd: Awst </a:t>
            </a:r>
            <a:r>
              <a:rPr lang="cy" sz="1000" dirty="0">
                <a:solidFill>
                  <a:schemeClr val="bg1"/>
                </a:solidFill>
                <a:latin typeface="Verdana"/>
                <a:ea typeface="Verdana"/>
                <a:cs typeface="Verdana"/>
              </a:rPr>
              <a:t>2026</a:t>
            </a:r>
            <a:endParaRPr lang="en-US" sz="1000" dirty="0">
              <a:solidFill>
                <a:schemeClr val="bg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D3CC008-968E-B8B0-C2FC-17D412285889}"/>
              </a:ext>
            </a:extLst>
          </p:cNvPr>
          <p:cNvSpPr/>
          <p:nvPr/>
        </p:nvSpPr>
        <p:spPr>
          <a:xfrm>
            <a:off x="1696204" y="2923897"/>
            <a:ext cx="2045480" cy="414669"/>
          </a:xfrm>
          <a:prstGeom prst="roundRect">
            <a:avLst>
              <a:gd name="adj" fmla="val 5729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154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 rtl="0">
              <a:lnSpc>
                <a:spcPct val="100000"/>
              </a:lnSpc>
              <a:spcBef>
                <a:spcPts val="100"/>
              </a:spcBef>
            </a:pPr>
            <a:r>
              <a:rPr lang="cy" sz="1900" b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Cefnogi Ymddygiadau Iach</a:t>
            </a:r>
            <a:endParaRPr lang="en-GB" sz="1900" b="1" spc="-1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0037" y="1354489"/>
            <a:ext cx="2290050" cy="161582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rtl="0">
              <a:spcAft>
                <a:spcPts val="0"/>
              </a:spcAft>
            </a:pPr>
            <a:r>
              <a:rPr lang="cy" sz="110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2"/>
              </a:rPr>
              <a:t>Tynnodd Cymru Iachach </a:t>
            </a:r>
            <a:r>
              <a:rPr lang="cy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sylw at yr angen i symud tuag at wneud mwy o waith ataliol ac ymyrraeth gynnar </a:t>
            </a:r>
            <a:r>
              <a:rPr lang="cy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i</a:t>
            </a:r>
            <a:r>
              <a:rPr lang="cy" sz="1100" spc="-6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</a:t>
            </a:r>
            <a:r>
              <a:rPr lang="cy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wella iechyd</a:t>
            </a:r>
            <a:r>
              <a:rPr lang="cy" sz="1100" spc="-6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</a:t>
            </a:r>
            <a:r>
              <a:rPr lang="cy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a </a:t>
            </a:r>
            <a:r>
              <a:rPr lang="cy" sz="1100" spc="-25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llesiant </a:t>
            </a:r>
            <a:r>
              <a:rPr lang="cy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pobl, ac i gefnogi </a:t>
            </a:r>
            <a:r>
              <a:rPr lang="cy" sz="1100" spc="-25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cynaliadwyedd</a:t>
            </a:r>
            <a:r>
              <a:rPr lang="cy" sz="1100" spc="-6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</a:t>
            </a:r>
            <a:r>
              <a:rPr lang="cy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ein system iechyd </a:t>
            </a:r>
            <a:r>
              <a:rPr lang="cy" sz="1100" spc="-25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a</a:t>
            </a:r>
            <a:r>
              <a:rPr lang="cy" sz="110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 gofal</a:t>
            </a:r>
            <a:r>
              <a:rPr lang="cy" sz="1100" spc="-10">
                <a:solidFill>
                  <a:srgbClr val="6D6E7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. </a:t>
            </a:r>
            <a:endParaRPr lang="en-GB" sz="1100"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  <a:p>
            <a:pPr rtl="0">
              <a:spcAft>
                <a:spcPts val="0"/>
              </a:spcAft>
            </a:pPr>
            <a:endParaRPr lang="en-GB" sz="110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83300" y="2896886"/>
            <a:ext cx="1754532" cy="1765901"/>
            <a:chOff x="464190" y="2945615"/>
            <a:chExt cx="2348628" cy="1136844"/>
          </a:xfrm>
          <a:solidFill>
            <a:srgbClr val="F2682E"/>
          </a:solidFill>
        </p:grpSpPr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36E5B8E7-F5E1-E688-B9CF-EBE6DA70556E}"/>
                </a:ext>
              </a:extLst>
            </p:cNvPr>
            <p:cNvSpPr/>
            <p:nvPr/>
          </p:nvSpPr>
          <p:spPr>
            <a:xfrm>
              <a:off x="464190" y="2945615"/>
              <a:ext cx="2348627" cy="1136844"/>
            </a:xfrm>
            <a:custGeom>
              <a:avLst/>
              <a:gdLst/>
              <a:ahLst/>
              <a:cxnLst/>
              <a:rect l="l" t="t" r="r" b="b"/>
              <a:pathLst>
                <a:path w="2160270" h="1329054">
                  <a:moveTo>
                    <a:pt x="2087994" y="0"/>
                  </a:moveTo>
                  <a:lnTo>
                    <a:pt x="71996" y="0"/>
                  </a:ln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1256969"/>
                  </a:lnTo>
                  <a:lnTo>
                    <a:pt x="5657" y="1284994"/>
                  </a:lnTo>
                  <a:lnTo>
                    <a:pt x="21086" y="1307879"/>
                  </a:lnTo>
                  <a:lnTo>
                    <a:pt x="43971" y="1323308"/>
                  </a:lnTo>
                  <a:lnTo>
                    <a:pt x="71996" y="1328966"/>
                  </a:lnTo>
                  <a:lnTo>
                    <a:pt x="2087994" y="1328966"/>
                  </a:lnTo>
                  <a:lnTo>
                    <a:pt x="2116019" y="1323308"/>
                  </a:lnTo>
                  <a:lnTo>
                    <a:pt x="2138903" y="1307879"/>
                  </a:lnTo>
                  <a:lnTo>
                    <a:pt x="2154332" y="1284994"/>
                  </a:lnTo>
                  <a:lnTo>
                    <a:pt x="2159990" y="1256969"/>
                  </a:lnTo>
                  <a:lnTo>
                    <a:pt x="2159990" y="71996"/>
                  </a:lnTo>
                  <a:lnTo>
                    <a:pt x="2154332" y="43971"/>
                  </a:lnTo>
                  <a:lnTo>
                    <a:pt x="2138903" y="21086"/>
                  </a:lnTo>
                  <a:lnTo>
                    <a:pt x="2116019" y="5657"/>
                  </a:lnTo>
                  <a:lnTo>
                    <a:pt x="208799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rtl="0"/>
              <a:endParaRPr/>
            </a:p>
          </p:txBody>
        </p:sp>
        <p:sp>
          <p:nvSpPr>
            <p:cNvPr id="3" name="Rectangle 2"/>
            <p:cNvSpPr/>
            <p:nvPr/>
          </p:nvSpPr>
          <p:spPr>
            <a:xfrm>
              <a:off x="528949" y="3021460"/>
              <a:ext cx="2283869" cy="9312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rtl="0"/>
              <a:r>
                <a:rPr lang="cy" sz="11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Dangosodd Llesiant Cymru (2025) fod tua </a:t>
              </a:r>
              <a:r>
                <a:rPr lang="cy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dwy ran o dair o farwolaethau y gellid eu hosgoi wedi'u priodoli i gyflyrau y gellid eu hatal.</a:t>
              </a:r>
              <a:endParaRPr lang="en-GB" sz="1100" b="1" baseline="30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14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736982" y="1369439"/>
            <a:ext cx="2453513" cy="1379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206386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Mae cyfleoedd i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ddechrau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 sgyrsiau am</a:t>
            </a:r>
            <a:r>
              <a:rPr lang="cy" sz="1100" spc="-25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newid</a:t>
            </a:r>
            <a:r>
              <a:rPr lang="cy" sz="1100" spc="-25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ymddygiad, ac i rymuso pobl i wneud dewisiadau iachach</a:t>
            </a: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12701" marR="206386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yn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niferus oherwydd y nifer uchel o gysylltiadau rhwng y cyhoedd a gwasanaethau fferylliaeth gymunedol.</a:t>
            </a: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</p:txBody>
      </p:sp>
      <p:pic>
        <p:nvPicPr>
          <p:cNvPr id="1026" name="Picture 2" descr="Free Two Women and Boy Toasting with Glasses of Juice During Dinner Stock Phot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2" t="7817"/>
          <a:stretch>
            <a:fillRect/>
          </a:stretch>
        </p:blipFill>
        <p:spPr bwMode="auto">
          <a:xfrm>
            <a:off x="2307265" y="2922524"/>
            <a:ext cx="2728334" cy="176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431677" y="4861645"/>
            <a:ext cx="4603922" cy="2431871"/>
          </a:xfrm>
          <a:prstGeom prst="roundRect">
            <a:avLst/>
          </a:prstGeom>
          <a:ln w="19050">
            <a:solidFill>
              <a:srgbClr val="F43882"/>
            </a:solidFill>
          </a:ln>
        </p:spPr>
        <p:txBody>
          <a:bodyPr vert="horz" wrap="square" lIns="108000" tIns="12700" rIns="72000" bIns="0" rtlCol="0">
            <a:spAutoFit/>
          </a:bodyPr>
          <a:lstStyle/>
          <a:p>
            <a:pPr marL="38102" marR="30482" rtl="0">
              <a:spcBef>
                <a:spcPts val="100"/>
              </a:spcBef>
            </a:pP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Meysydd ar gyfer gwella ansawdd mewn fferylliaeth gymunedol:</a:t>
            </a:r>
          </a:p>
          <a:p>
            <a:pPr marL="38102" marR="30482" rtl="0">
              <a:spcBef>
                <a:spcPts val="100"/>
              </a:spcBef>
            </a:pPr>
            <a:endParaRPr lang="en-GB" sz="500" b="1" dirty="0">
              <a:solidFill>
                <a:srgbClr val="2F5586"/>
              </a:solidFill>
              <a:latin typeface="Verdana"/>
              <a:cs typeface="Verdana"/>
            </a:endParaRPr>
          </a:p>
          <a:p>
            <a:pPr marL="209552" marR="30482" indent="-171450" rtl="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Gwella'r broses o </a:t>
            </a: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adnabod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 pwy sydd angen cymorth i fabwysiadu ymddygiadau iach</a:t>
            </a:r>
          </a:p>
          <a:p>
            <a:pPr marL="38102" marR="30482" rtl="0">
              <a:spcBef>
                <a:spcPts val="100"/>
              </a:spcBef>
              <a:buClr>
                <a:srgbClr val="23A7B5"/>
              </a:buClr>
            </a:pP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209552" marR="30482" indent="-171450" rtl="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Optimeiddio </a:t>
            </a: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cyfeirio neu atgyfeirio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 ar gyfer pobl sydd angen cymorth gydag ymddygiadau iach, pan fo hynny ar gael ac yn briodol</a:t>
            </a:r>
          </a:p>
          <a:p>
            <a:pPr marL="38102" marR="30482" rtl="0">
              <a:spcBef>
                <a:spcPts val="100"/>
              </a:spcBef>
              <a:buClr>
                <a:srgbClr val="23A7B5"/>
              </a:buClr>
            </a:pP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209552" marR="30482" indent="-171450" rtl="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Adolygu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 bylchau mewn sgiliau/gwasanaethau i gefnogi pobl i fabwysiadu ymddygiadau iach a chymryd camau i fynd i'r afael â bylchau. </a:t>
            </a:r>
          </a:p>
        </p:txBody>
      </p:sp>
    </p:spTree>
    <p:extLst>
      <p:ext uri="{BB962C8B-B14F-4D97-AF65-F5344CB8AC3E}">
        <p14:creationId xmlns:p14="http://schemas.microsoft.com/office/powerpoint/2010/main" val="2675854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16224" y="699507"/>
            <a:ext cx="2098623" cy="3080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5080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Llesiant y Gweithlu Fferylliaeth Gymunedol</a:t>
            </a:r>
          </a:p>
          <a:p>
            <a:pPr marL="12701" marR="5080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900" b="1" dirty="0">
              <a:solidFill>
                <a:srgbClr val="2F5586"/>
              </a:solidFill>
              <a:latin typeface="Verdana"/>
              <a:cs typeface="Verdana"/>
            </a:endParaRPr>
          </a:p>
          <a:p>
            <a:pPr marL="12701" marR="5080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Mae’r angen i fabwysiadu a/neu gynnal</a:t>
            </a:r>
            <a:r>
              <a:rPr lang="cy" sz="1100" spc="-2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ymddygiadau iach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spc="-25" dirty="0">
                <a:solidFill>
                  <a:srgbClr val="6D6E71"/>
                </a:solidFill>
                <a:latin typeface="Verdana"/>
                <a:cs typeface="Verdana"/>
              </a:rPr>
              <a:t>yn berthnasol i bob un ohonom a gallwn oll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 ystyried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y ffordd orau o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ymgorffori ymddygiadau iach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spc="-20" dirty="0">
                <a:solidFill>
                  <a:srgbClr val="6D6E71"/>
                </a:solidFill>
                <a:latin typeface="Verdana"/>
                <a:cs typeface="Verdana"/>
              </a:rPr>
              <a:t> yn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 ein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bywydau. </a:t>
            </a:r>
          </a:p>
          <a:p>
            <a:pPr marL="12701" marR="5080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100" spc="-6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12701" marR="5080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Mae iechyd a llesiant staff fferylliaeth gymunedol hefyd yn ffactor allweddol sy'n sail i berfformiad yn y gwaith, ymgysylltiad yn y gweithle, recriwtio a chadw, a lefelau absenoldeb salwch.</a:t>
            </a:r>
            <a:endParaRPr lang="en-GB" sz="1100" dirty="0">
              <a:latin typeface="Verdana"/>
              <a:cs typeface="Verdana"/>
            </a:endParaRPr>
          </a:p>
        </p:txBody>
      </p:sp>
      <p:pic>
        <p:nvPicPr>
          <p:cNvPr id="1028" name="Picture 4" descr="Free Person Wearing Scrub Suit with Paper Heart in the Pocket Stock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68"/>
          <a:stretch/>
        </p:blipFill>
        <p:spPr bwMode="auto">
          <a:xfrm>
            <a:off x="2831854" y="863961"/>
            <a:ext cx="2135562" cy="2861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13" b="99223" l="9963" r="89758"/>
                    </a14:imgEffect>
                  </a14:imgLayer>
                </a14:imgProps>
              </a:ext>
            </a:extLst>
          </a:blip>
          <a:srcRect l="9431" r="10573"/>
          <a:stretch/>
        </p:blipFill>
        <p:spPr>
          <a:xfrm>
            <a:off x="9225" y="4475819"/>
            <a:ext cx="3245763" cy="29164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3229" y="4475819"/>
            <a:ext cx="27945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cy" sz="1100" b="1">
                <a:solidFill>
                  <a:srgbClr val="2F5586"/>
                </a:solidFill>
                <a:latin typeface="Verdana"/>
                <a:cs typeface="Verdana"/>
                <a:hlinkClick r:id="rId5"/>
              </a:rPr>
              <a:t>Mae Ein Lles yn Bwysig, AaGIC</a:t>
            </a:r>
            <a:endParaRPr lang="en-GB"/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402820" y="3832670"/>
            <a:ext cx="4721732" cy="7027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marR="5080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Gallai fod yn fuddiol i chi a’ch cydweithwyr fod yn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 ymwybodol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o’r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adnoddau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perthnasol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spc="-25" dirty="0">
                <a:solidFill>
                  <a:srgbClr val="6D6E71"/>
                </a:solidFill>
                <a:latin typeface="Verdana"/>
                <a:cs typeface="Verdana"/>
              </a:rPr>
              <a:t>sydd wedi’u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cynnwys yn y ddogfen hon, ac i’w defnyddio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i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gefnogi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eich 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iechyd </a:t>
            </a:r>
            <a:r>
              <a:rPr lang="cy" sz="1100" spc="-25" dirty="0">
                <a:solidFill>
                  <a:srgbClr val="6D6E71"/>
                </a:solidFill>
                <a:latin typeface="Verdana"/>
                <a:cs typeface="Verdana"/>
              </a:rPr>
              <a:t>a’ch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 llesiant.</a:t>
            </a:r>
          </a:p>
          <a:p>
            <a:pPr marL="12701" marR="5080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A434A51B-F95D-7C61-889F-74D1B91DD04A}"/>
              </a:ext>
            </a:extLst>
          </p:cNvPr>
          <p:cNvSpPr txBox="1">
            <a:spLocks/>
          </p:cNvSpPr>
          <p:nvPr/>
        </p:nvSpPr>
        <p:spPr>
          <a:xfrm>
            <a:off x="3254988" y="4535426"/>
            <a:ext cx="1898483" cy="221342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r>
              <a:rPr lang="cy" sz="1100">
                <a:solidFill>
                  <a:srgbClr val="6D6E71"/>
                </a:solidFill>
                <a:latin typeface="Verdana"/>
                <a:ea typeface="Verdana"/>
                <a:cs typeface="Verdana"/>
              </a:rPr>
              <a:t>Mae </a:t>
            </a:r>
            <a:r>
              <a:rPr lang="cy" sz="1100">
                <a:solidFill>
                  <a:srgbClr val="6D6E71"/>
                </a:solidFill>
                <a:latin typeface="Verdana"/>
                <a:ea typeface="Verdana"/>
                <a:cs typeface="Verdana"/>
                <a:hlinkClick r:id="rId6"/>
              </a:rPr>
              <a:t>Mae Ein Lles yn Bwysig</a:t>
            </a:r>
            <a:r>
              <a:rPr lang="cy" sz="1100">
                <a:solidFill>
                  <a:srgbClr val="6D6E71"/>
                </a:solidFill>
                <a:latin typeface="Verdana"/>
                <a:ea typeface="Verdana"/>
                <a:cs typeface="Verdana"/>
              </a:rPr>
              <a:t> gan AaGIC yn cysylltu ystod o adnoddau y gall y gweithlu eu defnyddio i gefnogi eu lles, ac mae </a:t>
            </a:r>
            <a:r>
              <a:rPr lang="cy" sz="1100">
                <a:solidFill>
                  <a:srgbClr val="6D6E71"/>
                </a:solidFill>
                <a:latin typeface="Verdana"/>
                <a:ea typeface="Verdana"/>
                <a:cs typeface="Verdana"/>
                <a:hlinkClick r:id="rId7"/>
              </a:rPr>
              <a:t>Cymru Iach ar Waith</a:t>
            </a:r>
            <a:r>
              <a:rPr lang="cy" sz="1100">
                <a:solidFill>
                  <a:srgbClr val="6D6E71"/>
                </a:solidFill>
                <a:latin typeface="Verdana"/>
                <a:ea typeface="Verdana"/>
                <a:cs typeface="Verdana"/>
              </a:rPr>
              <a:t> yn anelu at gefnogi ac annog cyflogwyr i greu amgylcheddau gwaith iach a chymryd camau i wella iechyd a llesiant eu staff. </a:t>
            </a:r>
            <a:endParaRPr lang="en-GB" sz="1100">
              <a:ea typeface="Verdana"/>
              <a:cs typeface="Verdan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D3FF09-3BCA-12AD-825A-F4608DBA00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06575" y="6851499"/>
            <a:ext cx="1995308" cy="43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314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227194" y="819958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 rtl="0">
              <a:lnSpc>
                <a:spcPct val="100000"/>
              </a:lnSpc>
              <a:spcBef>
                <a:spcPts val="100"/>
              </a:spcBef>
            </a:pPr>
            <a:r>
              <a:rPr lang="cy" sz="1900" b="1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Gwneud i Bob Cyswllt Gyfrif</a:t>
            </a:r>
            <a:endParaRPr lang="en-GB" sz="1900" b="1" spc="-10" dirty="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304536" y="1307206"/>
            <a:ext cx="2274779" cy="38343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73664" indent="0" rtl="0">
              <a:lnSpc>
                <a:spcPct val="100000"/>
              </a:lnSpc>
              <a:spcBef>
                <a:spcPts val="100"/>
              </a:spcBef>
              <a:buNone/>
            </a:pP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Mae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Gwneud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i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Bob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Cyswllt Gyfrif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(MECC)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yn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ddull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spc="-25" dirty="0">
                <a:solidFill>
                  <a:srgbClr val="6D6E71"/>
                </a:solidFill>
                <a:latin typeface="Verdana"/>
                <a:cs typeface="Verdana"/>
              </a:rPr>
              <a:t>newid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ymddygiad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sy’n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defnyddio’r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miliynau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o</a:t>
            </a:r>
            <a:r>
              <a:rPr lang="cy" sz="1100" spc="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ryngweithiadau</a:t>
            </a:r>
            <a:r>
              <a:rPr lang="cy" sz="1100" spc="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o ddydd i ddydd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sy’n </a:t>
            </a:r>
            <a:r>
              <a:rPr lang="cy" sz="1100" spc="-25" dirty="0">
                <a:solidFill>
                  <a:srgbClr val="6D6E71"/>
                </a:solidFill>
                <a:latin typeface="Verdana"/>
                <a:cs typeface="Verdana"/>
              </a:rPr>
              <a:t>digwydd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 rhwng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pobl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i </a:t>
            </a:r>
            <a:r>
              <a:rPr lang="cy" sz="1100" spc="-25" dirty="0">
                <a:solidFill>
                  <a:srgbClr val="6D6E71"/>
                </a:solidFill>
                <a:latin typeface="Verdana"/>
                <a:cs typeface="Verdana"/>
              </a:rPr>
              <a:t>gefnogi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unigolion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i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wneud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newidiadau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cadarnhaol</a:t>
            </a:r>
            <a:r>
              <a:rPr lang="cy" sz="1100" spc="-1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spc="-25" dirty="0">
                <a:solidFill>
                  <a:srgbClr val="6D6E71"/>
                </a:solidFill>
                <a:latin typeface="Verdana"/>
                <a:cs typeface="Verdana"/>
              </a:rPr>
              <a:t>i’w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hiechyd a’u llesiant.</a:t>
            </a:r>
          </a:p>
          <a:p>
            <a:pPr marL="0" marR="73664" indent="0" rtl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dirty="0">
              <a:latin typeface="Verdana"/>
              <a:cs typeface="Verdana"/>
            </a:endParaRPr>
          </a:p>
          <a:p>
            <a:pPr marL="0" indent="0" rtl="0">
              <a:buNone/>
            </a:pPr>
            <a:r>
              <a:rPr lang="cy" sz="1100" b="1" dirty="0">
                <a:solidFill>
                  <a:srgbClr val="2F5586"/>
                </a:solidFill>
              </a:rPr>
              <a:t>Beth yw Gwneud i Bob Cyswllt Gyfrif?</a:t>
            </a:r>
          </a:p>
          <a:p>
            <a:pPr marL="0" indent="0" rtl="0">
              <a:buNone/>
            </a:pPr>
            <a:endParaRPr lang="en-GB" sz="800" dirty="0">
              <a:solidFill>
                <a:srgbClr val="2F5586"/>
              </a:solidFill>
            </a:endParaRPr>
          </a:p>
          <a:p>
            <a:pPr marL="0" indent="0" rtl="0">
              <a:lnSpc>
                <a:spcPct val="100000"/>
              </a:lnSpc>
              <a:spcBef>
                <a:spcPts val="100"/>
              </a:spcBef>
              <a:buNone/>
            </a:pPr>
            <a:r>
              <a:rPr lang="cy" sz="1100" dirty="0">
                <a:solidFill>
                  <a:srgbClr val="6D6E71"/>
                </a:solidFill>
              </a:rPr>
              <a:t>Nod Gwneud i Bob Cyswllt Gyfrif yw grymuso'r holl staff sy'n rhyngweithio â phobl i weld y cyfleoedd sydd ganddynt i hyrwyddo ymddygiadau iach, cefnogi newid ymddygiad a chyfrannu at leihau'r risg o ddatblygu cyflwr hirdymor. </a:t>
            </a:r>
          </a:p>
          <a:p>
            <a:pPr marL="0" indent="0" rtl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dirty="0">
              <a:solidFill>
                <a:srgbClr val="6D6E71"/>
              </a:solidFill>
            </a:endParaRPr>
          </a:p>
          <a:p>
            <a:pPr marL="0" indent="0" rtl="0">
              <a:lnSpc>
                <a:spcPct val="100000"/>
              </a:lnSpc>
              <a:spcBef>
                <a:spcPts val="100"/>
              </a:spcBef>
              <a:buNone/>
            </a:pPr>
            <a:endParaRPr lang="en-GB" dirty="0">
              <a:solidFill>
                <a:srgbClr val="6D6E71"/>
              </a:solidFill>
            </a:endParaRP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2767386" y="4198172"/>
            <a:ext cx="2392892" cy="2973250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38102" marR="30482" rtl="0">
              <a:spcBef>
                <a:spcPts val="100"/>
              </a:spcBef>
            </a:pPr>
            <a:r>
              <a:rPr lang="cy" sz="1100" u="sng" dirty="0">
                <a:solidFill>
                  <a:srgbClr val="656565"/>
                </a:solidFill>
                <a:latin typeface="Verdana"/>
                <a:cs typeface="Verdana"/>
              </a:rPr>
              <a:t>Nid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 yw Gwneud i Bob Cyswllt Gyfrif yn ymwneud â’r canlynol:</a:t>
            </a:r>
          </a:p>
          <a:p>
            <a:pPr marL="38102" marR="30482" rtl="0">
              <a:spcBef>
                <a:spcPts val="100"/>
              </a:spcBef>
            </a:pPr>
            <a:endParaRPr lang="en-GB" sz="5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209552" marR="30482" indent="-171450" rtl="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ychwanegu mwy o faich ar ddyddiau sydd eisoes yn brysur</a:t>
            </a:r>
          </a:p>
          <a:p>
            <a:pPr marL="38102" marR="30482" rtl="0">
              <a:spcBef>
                <a:spcPts val="100"/>
              </a:spcBef>
              <a:buClr>
                <a:srgbClr val="23A7B5"/>
              </a:buClr>
            </a:pP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</a:p>
          <a:p>
            <a:pPr marL="209552" marR="30482" indent="-171450" rtl="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dod yn arbenigwr mewn rhai meysydd sy'n gysylltiedig ag iechyd </a:t>
            </a:r>
          </a:p>
          <a:p>
            <a:pPr marL="38102" marR="30482" rtl="0">
              <a:spcBef>
                <a:spcPts val="100"/>
              </a:spcBef>
              <a:buClr>
                <a:srgbClr val="23A7B5"/>
              </a:buClr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209552" marR="30482" indent="-171450" rtl="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dod yn gwnselydd neu roi cefnogaeth barhaus i unigolion penodol </a:t>
            </a:r>
          </a:p>
          <a:p>
            <a:pPr marL="38102" marR="30482" rtl="0">
              <a:spcBef>
                <a:spcPts val="100"/>
              </a:spcBef>
              <a:buClr>
                <a:srgbClr val="23A7B5"/>
              </a:buClr>
            </a:pPr>
            <a:endParaRPr lang="en-GB" sz="1100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209552" marR="30482" indent="-171450" rtl="0">
              <a:spcBef>
                <a:spcPts val="100"/>
              </a:spcBef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dweud wrth rywun beth i'w wneud a sut i fyw eu bywyd.</a:t>
            </a:r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4356CB59-CA79-FC01-6FF8-EF9AD7A5CF4D}"/>
              </a:ext>
            </a:extLst>
          </p:cNvPr>
          <p:cNvSpPr/>
          <p:nvPr/>
        </p:nvSpPr>
        <p:spPr>
          <a:xfrm>
            <a:off x="2761181" y="1321010"/>
            <a:ext cx="2280982" cy="2820065"/>
          </a:xfrm>
          <a:custGeom>
            <a:avLst/>
            <a:gdLst/>
            <a:ahLst/>
            <a:cxnLst/>
            <a:rect l="l" t="t" r="r" b="b"/>
            <a:pathLst>
              <a:path w="2160270" h="102616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53998"/>
                </a:lnTo>
                <a:lnTo>
                  <a:pt x="5657" y="982025"/>
                </a:lnTo>
                <a:lnTo>
                  <a:pt x="21086" y="1004914"/>
                </a:lnTo>
                <a:lnTo>
                  <a:pt x="43971" y="1020347"/>
                </a:lnTo>
                <a:lnTo>
                  <a:pt x="71996" y="1026007"/>
                </a:lnTo>
                <a:lnTo>
                  <a:pt x="2087994" y="1026007"/>
                </a:lnTo>
                <a:lnTo>
                  <a:pt x="2116019" y="1020347"/>
                </a:lnTo>
                <a:lnTo>
                  <a:pt x="2138903" y="1004914"/>
                </a:lnTo>
                <a:lnTo>
                  <a:pt x="2154332" y="982025"/>
                </a:lnTo>
                <a:lnTo>
                  <a:pt x="2159990" y="953998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40A294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898933" y="1378107"/>
            <a:ext cx="2005478" cy="27058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00000"/>
              </a:lnSpc>
              <a:spcBef>
                <a:spcPts val="100"/>
              </a:spcBef>
              <a:buNone/>
            </a:pPr>
            <a:r>
              <a:rPr lang="cy" sz="1100" dirty="0">
                <a:solidFill>
                  <a:schemeClr val="bg1"/>
                </a:solidFill>
              </a:rPr>
              <a:t>Mae Gwneud i Bob Cyswllt Gyfrif yn ymwneud â’r canlynol:</a:t>
            </a:r>
          </a:p>
          <a:p>
            <a:pPr marL="0" indent="0" rtl="0">
              <a:lnSpc>
                <a:spcPct val="100000"/>
              </a:lnSpc>
              <a:spcBef>
                <a:spcPts val="100"/>
              </a:spcBef>
              <a:buNone/>
            </a:pPr>
            <a:endParaRPr lang="en-GB" sz="500" dirty="0">
              <a:solidFill>
                <a:schemeClr val="bg1"/>
              </a:solidFill>
            </a:endParaRPr>
          </a:p>
          <a:p>
            <a:pPr rtl="0">
              <a:lnSpc>
                <a:spcPct val="100000"/>
              </a:lnSpc>
              <a:spcBef>
                <a:spcPts val="100"/>
              </a:spcBef>
            </a:pPr>
            <a:r>
              <a:rPr lang="cy" sz="1100" b="1" dirty="0">
                <a:solidFill>
                  <a:schemeClr val="bg1"/>
                </a:solidFill>
              </a:rPr>
              <a:t>Nodi</a:t>
            </a:r>
            <a:r>
              <a:rPr lang="cy" sz="1100" dirty="0">
                <a:solidFill>
                  <a:schemeClr val="bg1"/>
                </a:solidFill>
              </a:rPr>
              <a:t> cyfleoedd i grybwyll ymddygiadau iechyd</a:t>
            </a:r>
          </a:p>
          <a:p>
            <a:pPr marL="0" indent="0" rtl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dirty="0">
              <a:solidFill>
                <a:schemeClr val="bg1"/>
              </a:solidFill>
            </a:endParaRPr>
          </a:p>
          <a:p>
            <a:pPr rtl="0">
              <a:lnSpc>
                <a:spcPct val="100000"/>
              </a:lnSpc>
              <a:spcBef>
                <a:spcPts val="100"/>
              </a:spcBef>
            </a:pPr>
            <a:r>
              <a:rPr lang="cy" sz="1100" b="1" dirty="0">
                <a:solidFill>
                  <a:schemeClr val="bg1"/>
                </a:solidFill>
              </a:rPr>
              <a:t>Cyfathrebu</a:t>
            </a:r>
            <a:r>
              <a:rPr lang="cy" sz="1100" dirty="0">
                <a:solidFill>
                  <a:schemeClr val="bg1"/>
                </a:solidFill>
              </a:rPr>
              <a:t> mewn modd cefnogol, heb fod yn gyfarwyddiadol, i helpu i ysgogi unigolion i feddwl am newid ymddygiad</a:t>
            </a:r>
          </a:p>
          <a:p>
            <a:pPr marL="0" indent="0" rtl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dirty="0">
              <a:solidFill>
                <a:schemeClr val="bg1"/>
              </a:solidFill>
            </a:endParaRPr>
          </a:p>
          <a:p>
            <a:pPr rtl="0">
              <a:lnSpc>
                <a:spcPct val="100000"/>
              </a:lnSpc>
              <a:spcBef>
                <a:spcPts val="100"/>
              </a:spcBef>
            </a:pPr>
            <a:r>
              <a:rPr lang="cy" sz="1100" b="1" dirty="0">
                <a:solidFill>
                  <a:schemeClr val="bg1"/>
                </a:solidFill>
              </a:rPr>
              <a:t>Cyfeirio/atgyfeirio</a:t>
            </a:r>
            <a:r>
              <a:rPr lang="cy" sz="1100" dirty="0">
                <a:solidFill>
                  <a:schemeClr val="bg1"/>
                </a:solidFill>
              </a:rPr>
              <a:t> unigolion at wybodaeth a chymorth pellach</a:t>
            </a:r>
            <a:endParaRPr lang="en-GB" dirty="0">
              <a:solidFill>
                <a:srgbClr val="6D6E7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58" y="4892852"/>
            <a:ext cx="2392893" cy="6513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5444F9-9959-26A9-F124-EB81AD57FD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177"/>
          <a:stretch>
            <a:fillRect/>
          </a:stretch>
        </p:blipFill>
        <p:spPr>
          <a:xfrm>
            <a:off x="341048" y="5684797"/>
            <a:ext cx="2246703" cy="140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032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878164" y="906002"/>
            <a:ext cx="2357027" cy="3137397"/>
          </a:xfrm>
          <a:prstGeom prst="rect">
            <a:avLst/>
          </a:prstGeom>
        </p:spPr>
        <p:txBody>
          <a:bodyPr vert="horz" wrap="square" lIns="0" tIns="84455" rIns="0" bIns="0" rtlCol="0" anchor="t">
            <a:spAutoFit/>
          </a:bodyPr>
          <a:lstStyle/>
          <a:p>
            <a:pPr marL="0" marR="212090" indent="0" rtl="0">
              <a:lnSpc>
                <a:spcPct val="100000"/>
              </a:lnSpc>
              <a:spcBef>
                <a:spcPts val="100"/>
              </a:spcBef>
              <a:buNone/>
            </a:pP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Mae</a:t>
            </a:r>
            <a:r>
              <a:rPr lang="cy" sz="1100" spc="-1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 err="1">
                <a:solidFill>
                  <a:srgbClr val="6D6E71"/>
                </a:solidFill>
                <a:latin typeface="Verdana"/>
                <a:cs typeface="Verdana"/>
              </a:rPr>
              <a:t>adnoddau</a:t>
            </a:r>
            <a:r>
              <a:rPr lang="cy" sz="1100" spc="-1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 err="1">
                <a:solidFill>
                  <a:srgbClr val="6D6E71"/>
                </a:solidFill>
                <a:latin typeface="Verdana"/>
                <a:cs typeface="Verdana"/>
              </a:rPr>
              <a:t>hyfforddi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spc="-10" dirty="0" err="1">
                <a:solidFill>
                  <a:srgbClr val="6D6E71"/>
                </a:solidFill>
                <a:latin typeface="Verdana"/>
                <a:cs typeface="Verdana"/>
              </a:rPr>
              <a:t>i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staff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 err="1">
                <a:solidFill>
                  <a:srgbClr val="6D6E71"/>
                </a:solidFill>
                <a:latin typeface="Verdana"/>
                <a:cs typeface="Verdana"/>
              </a:rPr>
              <a:t>yn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 err="1">
                <a:solidFill>
                  <a:srgbClr val="6D6E71"/>
                </a:solidFill>
                <a:latin typeface="Verdana"/>
                <a:cs typeface="Verdana"/>
              </a:rPr>
              <a:t>rhan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 err="1">
                <a:solidFill>
                  <a:srgbClr val="6D6E71"/>
                </a:solidFill>
                <a:latin typeface="Verdana"/>
                <a:cs typeface="Verdana"/>
              </a:rPr>
              <a:t>allweddol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spc="-20" dirty="0">
                <a:solidFill>
                  <a:srgbClr val="6D6E71"/>
                </a:solidFill>
                <a:latin typeface="Verdana"/>
                <a:cs typeface="Verdana"/>
              </a:rPr>
              <a:t>o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bob </a:t>
            </a:r>
            <a:r>
              <a:rPr lang="cy" sz="1100" spc="-10" dirty="0" err="1">
                <a:solidFill>
                  <a:srgbClr val="6D6E71"/>
                </a:solidFill>
                <a:latin typeface="Verdana"/>
                <a:cs typeface="Verdana"/>
              </a:rPr>
              <a:t>rhaglen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spc="-10" dirty="0" err="1">
                <a:solidFill>
                  <a:srgbClr val="6D6E71"/>
                </a:solidFill>
                <a:latin typeface="Verdana"/>
                <a:cs typeface="Verdana"/>
              </a:rPr>
              <a:t>Gwneud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spc="-10" dirty="0" err="1">
                <a:solidFill>
                  <a:srgbClr val="6D6E71"/>
                </a:solidFill>
                <a:latin typeface="Verdana"/>
                <a:cs typeface="Verdana"/>
              </a:rPr>
              <a:t>i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 Bob Cyswllt Gyfrif.</a:t>
            </a:r>
            <a:endParaRPr lang="en-US"/>
          </a:p>
          <a:p>
            <a:pPr marL="0" marR="212101" indent="0" rtl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spc="-1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0" marR="212090" indent="0" rtl="0">
              <a:lnSpc>
                <a:spcPct val="100000"/>
              </a:lnSpc>
              <a:spcBef>
                <a:spcPts val="100"/>
              </a:spcBef>
              <a:buNone/>
            </a:pP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Mae gwefan </a:t>
            </a:r>
            <a:r>
              <a:rPr lang="cy" sz="1100" dirty="0">
                <a:solidFill>
                  <a:srgbClr val="FF0000"/>
                </a:solidFill>
                <a:latin typeface="Verdana"/>
                <a:cs typeface="Verdana"/>
                <a:hlinkClick r:id="rId2"/>
              </a:rPr>
              <a:t>Gwneud i Bob Cyswllt Gyfrif</a:t>
            </a:r>
            <a:r>
              <a:rPr lang="cy" sz="110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yn darparu mynediad at hyfforddiant ar y sgiliau </a:t>
            </a:r>
            <a:r>
              <a:rPr lang="cy" sz="1100" spc="-25" dirty="0">
                <a:solidFill>
                  <a:srgbClr val="6D6E71"/>
                </a:solidFill>
                <a:latin typeface="Verdana"/>
                <a:cs typeface="Verdana"/>
              </a:rPr>
              <a:t>a’r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 wybodaeth sy’n angenrheidiol i </a:t>
            </a:r>
            <a:r>
              <a:rPr lang="cy" sz="1100" spc="-20" dirty="0">
                <a:solidFill>
                  <a:srgbClr val="6D6E71"/>
                </a:solidFill>
                <a:latin typeface="Verdana"/>
                <a:cs typeface="Verdana"/>
              </a:rPr>
              <a:t>gael</a:t>
            </a:r>
            <a:r>
              <a:rPr lang="cy" sz="1100" dirty="0"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sgyrsiau effeithiol ynghylch</a:t>
            </a:r>
            <a:r>
              <a:rPr lang="cy" sz="1100" spc="-2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newid</a:t>
            </a:r>
            <a:r>
              <a:rPr lang="cy" sz="1100" spc="-1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ymddygiad</a:t>
            </a:r>
            <a:r>
              <a:rPr lang="cy" sz="1100" spc="-1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iechyd.</a:t>
            </a:r>
            <a:endParaRPr lang="en-GB" sz="1100" spc="-1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0" marR="5080" indent="0" rtl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spc="-1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0" indent="0" rtl="0">
              <a:buNone/>
            </a:pP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</a:rPr>
              <a:t>Mae hyfforddiant Gwneud i Bob Cyswllt Gyfrif ar gael i staff fferylliaeth gymunedol trwy eu platfform Datblygiad Proffesiynol Parhaus arferol, </a:t>
            </a:r>
            <a:r>
              <a:rPr lang="cy" sz="1100" dirty="0">
                <a:solidFill>
                  <a:srgbClr val="FF0000"/>
                </a:solidFill>
                <a:latin typeface="Verdana"/>
                <a:ea typeface="Verdana"/>
                <a:hlinkClick r:id="rId3"/>
              </a:rPr>
              <a:t>Y Ty Dysgu</a:t>
            </a:r>
            <a:r>
              <a:rPr lang="cy" sz="1100" dirty="0">
                <a:solidFill>
                  <a:srgbClr val="656565"/>
                </a:solidFill>
                <a:latin typeface="Verdana"/>
                <a:ea typeface="Verdana"/>
              </a:rPr>
              <a:t>.</a:t>
            </a:r>
            <a:endParaRPr lang="en-GB" sz="1100" dirty="0">
              <a:solidFill>
                <a:srgbClr val="656565"/>
              </a:solidFill>
              <a:highlight>
                <a:srgbClr val="FFFF00"/>
              </a:highlight>
              <a:latin typeface="Verdana"/>
              <a:ea typeface="Verdana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>
            <a:spLocks/>
          </p:cNvSpPr>
          <p:nvPr/>
        </p:nvSpPr>
        <p:spPr>
          <a:xfrm>
            <a:off x="437205" y="895994"/>
            <a:ext cx="2262332" cy="3886320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>
            <a:lvl1pPr marL="133669" indent="-133669" algn="l" defTabSz="53467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1007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46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85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3024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363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700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5039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378" indent="-133669" algn="l" defTabSz="534678" rtl="0" eaLnBrk="1" latinLnBrk="0" hangingPunct="1">
              <a:lnSpc>
                <a:spcPct val="90000"/>
              </a:lnSpc>
              <a:spcBef>
                <a:spcPts val="293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1" lvl="0" indent="0" defTabSz="457200" rtl="0">
              <a:lnSpc>
                <a:spcPct val="100000"/>
              </a:lnSpc>
              <a:spcBef>
                <a:spcPts val="100"/>
              </a:spcBef>
              <a:buNone/>
            </a:pPr>
            <a:r>
              <a:rPr lang="cy" sz="1100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Bydd mabwysiadu'r dull hwn, fel </a:t>
            </a:r>
            <a:r>
              <a:rPr lang="cy" sz="1100" b="1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rhan o’r hyn rydym yn ei wneud</a:t>
            </a:r>
            <a:r>
              <a:rPr lang="cy" sz="1100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,</a:t>
            </a:r>
            <a:r>
              <a:rPr lang="cy" sz="1100" b="1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ea typeface="+mn-ea"/>
                <a:cs typeface="Verdana"/>
              </a:rPr>
              <a:t> yn ein galluogi i symud i sefyllfa lle mae trafod ymddygiadau sy'n gysylltiedig ag iechyd a'u heffaith ar iechyd a llesiant yn rhywbeth arferol, anfeirniadol, ac yn rhan annatod o gyfrifoldeb proffesiynol a chymdeithasol pawb.</a:t>
            </a:r>
          </a:p>
          <a:p>
            <a:pPr marL="0" indent="0" rtl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1600" b="1" dirty="0">
              <a:solidFill>
                <a:srgbClr val="2F5586"/>
              </a:solidFill>
              <a:latin typeface="Verdana"/>
              <a:cs typeface="Verdana"/>
            </a:endParaRPr>
          </a:p>
          <a:p>
            <a:pPr marL="0" indent="0" rtl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r>
              <a:rPr lang="cy" sz="1100" b="1" spc="-10" dirty="0">
                <a:solidFill>
                  <a:srgbClr val="2F5586"/>
                </a:solidFill>
                <a:latin typeface="Verdana"/>
                <a:cs typeface="Verdana"/>
              </a:rPr>
              <a:t>eDdysgu</a:t>
            </a: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 Gwneud i Bob Cyswllt Gyfrif</a:t>
            </a:r>
          </a:p>
          <a:p>
            <a:pPr marL="0" indent="0" rtl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600" b="1" spc="-10" dirty="0">
              <a:solidFill>
                <a:srgbClr val="2F5586"/>
              </a:solidFill>
              <a:latin typeface="Verdana"/>
              <a:cs typeface="Verdana"/>
            </a:endParaRPr>
          </a:p>
          <a:p>
            <a:pPr marL="0" marR="65408" indent="0" rtl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Nid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yw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pawb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yn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ei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chael </a:t>
            </a:r>
            <a:r>
              <a:rPr lang="cy" sz="1100" spc="-25" dirty="0">
                <a:solidFill>
                  <a:srgbClr val="6D6E71"/>
                </a:solidFill>
                <a:latin typeface="Verdana"/>
                <a:cs typeface="Verdana"/>
              </a:rPr>
              <a:t>hi’n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hawdd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i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holi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am ymddygiadau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 sy’n gysylltiedig ag iechyd.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Er mwyn i Gwneud i Bob Cyswllt Gyfrif weithio,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mae angen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spc="-49" dirty="0">
                <a:solidFill>
                  <a:srgbClr val="6D6E71"/>
                </a:solidFill>
                <a:latin typeface="Verdana"/>
                <a:cs typeface="Verdana"/>
              </a:rPr>
              <a:t>ystod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o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sgiliau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a</a:t>
            </a:r>
            <a:r>
              <a:rPr lang="cy" sz="1100" spc="-6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gwybodaeth </a:t>
            </a:r>
            <a:r>
              <a:rPr lang="cy" sz="1100" spc="-25" dirty="0">
                <a:solidFill>
                  <a:srgbClr val="6D6E71"/>
                </a:solidFill>
                <a:latin typeface="Verdana"/>
                <a:cs typeface="Verdana"/>
              </a:rPr>
              <a:t>er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 mwyn i staff fagu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hyder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 i gefnogi a chyfarwyddo </a:t>
            </a:r>
            <a:r>
              <a:rPr lang="cy" sz="1100" spc="-10" dirty="0">
                <a:solidFill>
                  <a:srgbClr val="6D6E71"/>
                </a:solidFill>
                <a:latin typeface="Verdana"/>
                <a:cs typeface="Verdana"/>
              </a:rPr>
              <a:t>pobl.</a:t>
            </a:r>
          </a:p>
          <a:p>
            <a:pPr marL="0" marR="65408" indent="0" rtl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1100" dirty="0">
              <a:latin typeface="Verdana"/>
              <a:cs typeface="Verdana"/>
            </a:endParaRPr>
          </a:p>
          <a:p>
            <a:pPr marL="0" marR="311802" indent="0" rtl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GB" sz="1100" spc="-10" dirty="0">
              <a:solidFill>
                <a:srgbClr val="6D6E71"/>
              </a:solidFill>
              <a:latin typeface="Verdana"/>
              <a:cs typeface="Verdana"/>
            </a:endParaRPr>
          </a:p>
        </p:txBody>
      </p:sp>
      <p:pic>
        <p:nvPicPr>
          <p:cNvPr id="12" name="Picture 11" descr="Free Positive adult female teacher explaining task to young black student with Afro braids doing assignment on laptop in modern classroom Stock Photo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51" b="9316"/>
          <a:stretch/>
        </p:blipFill>
        <p:spPr bwMode="auto">
          <a:xfrm>
            <a:off x="437205" y="5104563"/>
            <a:ext cx="4526681" cy="21037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5072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291402" y="678036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 rtl="0">
              <a:lnSpc>
                <a:spcPct val="100000"/>
              </a:lnSpc>
              <a:spcBef>
                <a:spcPts val="100"/>
              </a:spcBef>
            </a:pPr>
            <a:r>
              <a:rPr lang="cy" sz="1900" b="1" spc="-10" dirty="0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Presgripsiynu Cymdeithasol</a:t>
            </a: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291402" y="983248"/>
            <a:ext cx="2115467" cy="4486485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 rtl="0"/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Mae presgripsiynu cymdeithasol wedi tyfu'n organig yng Nghymru, gan gynhyrchu ystod o fodelau cyflawni gwahanol ar draws iechyd a gofal, y trydydd sector, a sefydliadau statudol.</a:t>
            </a:r>
            <a:endParaRPr lang="en-GB" sz="1100" b="1" dirty="0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 rtl="0"/>
            <a:endParaRPr lang="en-GB" sz="800" b="1" dirty="0">
              <a:solidFill>
                <a:srgbClr val="2F558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 rtl="0"/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Yn aml, caiff ei ddatblygu ar lawr gwlad, gyda gwasanaethau’n cael eu darparu i fodloni anghenion y boblogaeth leol.</a:t>
            </a:r>
          </a:p>
          <a:p>
            <a:pPr marL="0" lvl="1" rtl="0"/>
            <a:endParaRPr lang="en-GB" sz="8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 rtl="0"/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Nod '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Fframwaith Cenedlaethol ar gyfer Presgripsiynu Cymdeithasol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' Llywodraeth Cymru yw cefnogi cysondeb o ran dull a helpu i roi sicrwydd ynghylch ansawdd y ddarpariaeth, heb bennu sut mae gwasanaethau'n cael eu darparu mewn gwahanol gymunedau.</a:t>
            </a:r>
          </a:p>
          <a:p>
            <a:pPr marL="0" lvl="1" rtl="0"/>
            <a:endParaRPr lang="en-GB" sz="1100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2673351" y="976645"/>
            <a:ext cx="2518760" cy="4440318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 rtl="0"/>
            <a:r>
              <a:rPr lang="cy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Beth yw presgripsiynu cymdeithasol?</a:t>
            </a:r>
          </a:p>
          <a:p>
            <a:pPr marL="0" lvl="1" rtl="0"/>
            <a:endParaRPr lang="en-GB" sz="800" b="1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 rtl="0"/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Mae presgripsiynu cymdeithasol yn disgrifio </a:t>
            </a:r>
            <a:r>
              <a:rPr lang="cy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dull sy'n canolbwyntio ar yr unigolyn o gysylltu pobl ag asedau cymunedol lleol.</a:t>
            </a:r>
          </a:p>
          <a:p>
            <a:pPr rtl="0"/>
            <a:endParaRPr lang="en-GB" sz="8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rtl="0"/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Gall helpu i rymuso unigolion i gydnabod eu hanghenion, eu cryfderau a'u hasedau personol eu hunain, ac i gysylltu â'u cymunedau i gael cefnogaeth gyda'u hiechyd a'u lles.</a:t>
            </a:r>
          </a:p>
          <a:p>
            <a:pPr rtl="0"/>
            <a:endParaRPr lang="en-GB" sz="8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rtl="0"/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Gall presgripsiynu cymdeithasol ddarparu continwwm o gefnogaeth, chwarae rôl ataliol, neu ffurfio rhan o fodel cefnogaeth 'cam i lawr'.</a:t>
            </a:r>
          </a:p>
          <a:p>
            <a:pPr rtl="0"/>
            <a:endParaRPr lang="en-GB" sz="8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rtl="0"/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Gall presgripsiynu cymdeithasol gael ei ddarparu gan ymarferydd presgripsiynu cymdeithasol pwrpasol, neu gan rywun sy'n darparu presgripsiynu cymdeithasol fel rhan o'u gwaith.</a:t>
            </a:r>
          </a:p>
        </p:txBody>
      </p:sp>
      <p:graphicFrame>
        <p:nvGraphicFramePr>
          <p:cNvPr id="19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9497755"/>
              </p:ext>
            </p:extLst>
          </p:nvPr>
        </p:nvGraphicFramePr>
        <p:xfrm>
          <a:off x="383300" y="5656328"/>
          <a:ext cx="4611688" cy="1616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383300" y="5339649"/>
            <a:ext cx="3776101" cy="254557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 rtl="0"/>
            <a:r>
              <a:rPr lang="cy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 Llwybr Presgripsiynu Cymdeithasol</a:t>
            </a:r>
          </a:p>
        </p:txBody>
      </p:sp>
    </p:spTree>
    <p:extLst>
      <p:ext uri="{BB962C8B-B14F-4D97-AF65-F5344CB8AC3E}">
        <p14:creationId xmlns:p14="http://schemas.microsoft.com/office/powerpoint/2010/main" val="754687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E4AA90C5-BA20-15B0-5920-08CA9117511C}"/>
              </a:ext>
            </a:extLst>
          </p:cNvPr>
          <p:cNvSpPr txBox="1"/>
          <p:nvPr/>
        </p:nvSpPr>
        <p:spPr>
          <a:xfrm>
            <a:off x="380010" y="583753"/>
            <a:ext cx="2293340" cy="6856364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0" lvl="1" rtl="0"/>
            <a:r>
              <a:rPr lang="cy" sz="1100" b="1" dirty="0">
                <a:solidFill>
                  <a:srgbClr val="2F558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Beth mae Ymarferydd Presgripsiynu Cymdeithasol yn ei wneud?</a:t>
            </a:r>
          </a:p>
          <a:p>
            <a:pPr marL="0" lvl="1" rtl="0"/>
            <a:endParaRPr lang="en-GB" sz="1100" b="1" dirty="0">
              <a:solidFill>
                <a:srgbClr val="6D6E7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 rtl="0"/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Gall ymarferydd presgripsiynu cymdeithasol gael ei alw’n amrywiaeth o enwau, gan gynnwys 'cysylltydd cymunedol', 'gweithiwr cyswllt', 'presgripsiynydd cymdeithasol' neu 'gydlynydd ardal leol'.</a:t>
            </a:r>
          </a:p>
          <a:p>
            <a:pPr marL="0" lvl="1" rtl="0"/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 rtl="0"/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Bydd yn: </a:t>
            </a:r>
          </a:p>
          <a:p>
            <a:pPr marL="0" lvl="1" rtl="0"/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 rtl="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Cael </a:t>
            </a:r>
            <a:r>
              <a:rPr lang="cy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sgwrs gydag unigolion am yr hyn sy'n bwysig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er mwyn nodi eu hanghenion anfeddygol</a:t>
            </a:r>
          </a:p>
          <a:p>
            <a:pPr marL="171450" lvl="1" indent="-171450" rtl="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 rtl="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Cyd-greu </a:t>
            </a:r>
            <a:r>
              <a:rPr lang="cy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cynllun gweithredu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wedi'i deilwra i'w dewisiadau a'u hanghenion</a:t>
            </a:r>
          </a:p>
          <a:p>
            <a:pPr marL="171450" lvl="1" indent="-171450" rtl="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 rtl="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Helpu i </a:t>
            </a:r>
            <a:r>
              <a:rPr lang="cy" sz="1100" b="1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gael mynediad at asedau cymunedol lleol,</a:t>
            </a: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e.e. grwpiau, ymyriadau neu wasanaethau </a:t>
            </a:r>
          </a:p>
          <a:p>
            <a:pPr marL="171450" lvl="1" indent="-171450" rtl="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 rtl="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Edrych ar y rhwystrau a’r heriau sy’n atal pobl rhag defnyddio asedau a gweithgareddau, ac annog cyfranogiad parhaus </a:t>
            </a:r>
          </a:p>
          <a:p>
            <a:pPr marL="171450" lvl="1" indent="-171450" rtl="0">
              <a:buClr>
                <a:srgbClr val="23A7B5"/>
              </a:buClr>
              <a:buFont typeface="Arial" panose="020B0604020202020204" pitchFamily="34" charset="0"/>
              <a:buChar char="•"/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 rtl="0">
              <a:buClr>
                <a:srgbClr val="23A7B5"/>
              </a:buClr>
              <a:buFont typeface="Arial" panose="020B0604020202020204" pitchFamily="34" charset="0"/>
              <a:buChar char="•"/>
            </a:pPr>
            <a:r>
              <a:rPr lang="cy" sz="1100" dirty="0">
                <a:solidFill>
                  <a:srgbClr val="65656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Os caiff anghenion meddygol posibl eu nodi, gallant hefyd atgyfeirio at feddyg teulu neu fferyllydd</a:t>
            </a:r>
          </a:p>
          <a:p>
            <a:pPr marL="171450" lvl="1" indent="-171450" rtl="0">
              <a:buFont typeface="Arial" panose="020B0604020202020204" pitchFamily="34" charset="0"/>
              <a:buChar char="•"/>
            </a:pPr>
            <a:endParaRPr lang="en-GB" sz="1100" dirty="0">
              <a:solidFill>
                <a:srgbClr val="65656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297833B1-2A92-2CAE-0D0A-2694811737A5}"/>
              </a:ext>
            </a:extLst>
          </p:cNvPr>
          <p:cNvSpPr txBox="1">
            <a:spLocks/>
          </p:cNvSpPr>
          <p:nvPr/>
        </p:nvSpPr>
        <p:spPr>
          <a:xfrm>
            <a:off x="2875328" y="2009840"/>
            <a:ext cx="2160271" cy="15491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73664" indent="0" rtl="0">
              <a:lnSpc>
                <a:spcPct val="100000"/>
              </a:lnSpc>
              <a:spcBef>
                <a:spcPts val="100"/>
              </a:spcBef>
              <a:buNone/>
            </a:pPr>
            <a:endParaRPr lang="en-GB" sz="1100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0" marR="73664" indent="0" rtl="0">
              <a:lnSpc>
                <a:spcPct val="100000"/>
              </a:lnSpc>
              <a:spcBef>
                <a:spcPts val="100"/>
              </a:spcBef>
              <a:buNone/>
            </a:pPr>
            <a:r>
              <a:rPr lang="cy" sz="1100" b="1" dirty="0">
                <a:solidFill>
                  <a:srgbClr val="6D6E71"/>
                </a:solidFill>
                <a:latin typeface="Verdana"/>
                <a:cs typeface="Verdana"/>
              </a:rPr>
              <a:t>Cyfeirio neu atgyfeirio pobl sydd angen help at eich gwasanaeth presgripsiynu cymdeithasol lleol</a:t>
            </a:r>
            <a:r>
              <a:rPr lang="cy" sz="1100" dirty="0">
                <a:solidFill>
                  <a:srgbClr val="6D6E71"/>
                </a:solidFill>
                <a:latin typeface="Verdana"/>
                <a:cs typeface="Verdana"/>
              </a:rPr>
              <a:t>, er mwyn eu cysylltu â chymorth cymunedol i reoli eu hiechyd a'u llesiant yn well.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4401B523-4048-5AB1-D89C-5A61F9FA3651}"/>
              </a:ext>
            </a:extLst>
          </p:cNvPr>
          <p:cNvSpPr/>
          <p:nvPr/>
        </p:nvSpPr>
        <p:spPr>
          <a:xfrm>
            <a:off x="2852397" y="710926"/>
            <a:ext cx="2160270" cy="1401238"/>
          </a:xfrm>
          <a:custGeom>
            <a:avLst/>
            <a:gdLst/>
            <a:ahLst/>
            <a:cxnLst/>
            <a:rect l="l" t="t" r="r" b="b"/>
            <a:pathLst>
              <a:path w="2160270" h="1480185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407604"/>
                </a:lnTo>
                <a:lnTo>
                  <a:pt x="5657" y="1435629"/>
                </a:lnTo>
                <a:lnTo>
                  <a:pt x="21086" y="1458514"/>
                </a:lnTo>
                <a:lnTo>
                  <a:pt x="43971" y="1473943"/>
                </a:lnTo>
                <a:lnTo>
                  <a:pt x="71996" y="1479600"/>
                </a:lnTo>
                <a:lnTo>
                  <a:pt x="2087994" y="1479600"/>
                </a:lnTo>
                <a:lnTo>
                  <a:pt x="2116019" y="1473943"/>
                </a:lnTo>
                <a:lnTo>
                  <a:pt x="2138903" y="1458514"/>
                </a:lnTo>
                <a:lnTo>
                  <a:pt x="2154332" y="1435629"/>
                </a:lnTo>
                <a:lnTo>
                  <a:pt x="2159990" y="140760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40A294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D1420CDD-5228-BB35-20D0-B2EFEAB67D01}"/>
              </a:ext>
            </a:extLst>
          </p:cNvPr>
          <p:cNvSpPr txBox="1"/>
          <p:nvPr/>
        </p:nvSpPr>
        <p:spPr>
          <a:xfrm>
            <a:off x="2955021" y="812076"/>
            <a:ext cx="1955021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1" marR="5080" rtl="0">
              <a:spcBef>
                <a:spcPts val="100"/>
              </a:spcBef>
            </a:pPr>
            <a:r>
              <a:rPr lang="cy" sz="1100" dirty="0">
                <a:solidFill>
                  <a:srgbClr val="FFFFFF"/>
                </a:solidFill>
                <a:latin typeface="Verdana"/>
                <a:cs typeface="Verdana"/>
              </a:rPr>
              <a:t>Mae manteision presgripsiynu cymdeithasol yn eang eu cwmpas, gan gydnabod ei rôl gyfannol wrth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wella llesiant corfforol, meddyliol a chymdeithasol</a:t>
            </a:r>
            <a:endParaRPr lang="en-GB" sz="11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pic>
        <p:nvPicPr>
          <p:cNvPr id="15" name="Picture 14" descr="https://media.istockphoto.com/id/187092120/photo/conductor-and-seniors-choir.jpg?b=1&amp;s=612x612&amp;w=0&amp;k=20&amp;c=hSyw1I6Avxmt4t5ssCYK8uTq-im56Wy6bY5oTjYuMnc=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12"/>
          <a:stretch/>
        </p:blipFill>
        <p:spPr bwMode="auto">
          <a:xfrm>
            <a:off x="2911514" y="6019728"/>
            <a:ext cx="2042039" cy="1041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Free Person Holding Book from Shelf Stock Photo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62" r="5748" b="23285"/>
          <a:stretch/>
        </p:blipFill>
        <p:spPr bwMode="auto">
          <a:xfrm>
            <a:off x="2917452" y="4936582"/>
            <a:ext cx="2036101" cy="901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 descr="Free Women Planting Plants on the Garden Stock Photo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4" b="5604"/>
          <a:stretch/>
        </p:blipFill>
        <p:spPr bwMode="auto">
          <a:xfrm>
            <a:off x="2917452" y="3760785"/>
            <a:ext cx="2036101" cy="973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185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7E773-F175-F873-3369-07BE4AC5E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68CBED0B-04CD-4B49-8118-1C61570F3174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18714F6-2139-AC76-1F77-680B8F28CEAF}"/>
              </a:ext>
            </a:extLst>
          </p:cNvPr>
          <p:cNvSpPr txBox="1">
            <a:spLocks/>
          </p:cNvSpPr>
          <p:nvPr/>
        </p:nvSpPr>
        <p:spPr>
          <a:xfrm>
            <a:off x="383300" y="816515"/>
            <a:ext cx="4473575" cy="305212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l" defTabSz="5346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 rtl="0">
              <a:lnSpc>
                <a:spcPct val="100000"/>
              </a:lnSpc>
              <a:spcBef>
                <a:spcPts val="100"/>
              </a:spcBef>
            </a:pPr>
            <a:r>
              <a:rPr lang="cy" sz="1900" b="1">
                <a:solidFill>
                  <a:srgbClr val="3250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Ysmygu</a:t>
            </a:r>
            <a:endParaRPr lang="en-GB" sz="1900" b="1" spc="-10">
              <a:solidFill>
                <a:srgbClr val="32508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DDDED044-3348-44A6-F3FF-6F4C455166C9}"/>
              </a:ext>
            </a:extLst>
          </p:cNvPr>
          <p:cNvSpPr/>
          <p:nvPr/>
        </p:nvSpPr>
        <p:spPr>
          <a:xfrm>
            <a:off x="315991" y="1298678"/>
            <a:ext cx="2160270" cy="1271776"/>
          </a:xfrm>
          <a:custGeom>
            <a:avLst/>
            <a:gdLst/>
            <a:ahLst/>
            <a:cxnLst/>
            <a:rect l="l" t="t" r="r" b="b"/>
            <a:pathLst>
              <a:path w="2160270" h="99060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917994"/>
                </a:lnTo>
                <a:lnTo>
                  <a:pt x="5657" y="946026"/>
                </a:lnTo>
                <a:lnTo>
                  <a:pt x="21086" y="968914"/>
                </a:lnTo>
                <a:lnTo>
                  <a:pt x="43971" y="984345"/>
                </a:lnTo>
                <a:lnTo>
                  <a:pt x="71996" y="990003"/>
                </a:lnTo>
                <a:lnTo>
                  <a:pt x="2087994" y="990003"/>
                </a:lnTo>
                <a:lnTo>
                  <a:pt x="2116019" y="984345"/>
                </a:lnTo>
                <a:lnTo>
                  <a:pt x="2138903" y="968914"/>
                </a:lnTo>
                <a:lnTo>
                  <a:pt x="2154332" y="946026"/>
                </a:lnTo>
                <a:lnTo>
                  <a:pt x="2159990" y="917994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E3438A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DF2F0569-C1D2-380E-0AB9-AF14D605270C}"/>
              </a:ext>
            </a:extLst>
          </p:cNvPr>
          <p:cNvSpPr txBox="1"/>
          <p:nvPr/>
        </p:nvSpPr>
        <p:spPr>
          <a:xfrm>
            <a:off x="383300" y="1354489"/>
            <a:ext cx="2000251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2" marR="30482" rtl="0">
              <a:spcBef>
                <a:spcPts val="100"/>
              </a:spcBef>
            </a:pP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Eto</a:t>
            </a:r>
            <a:r>
              <a:rPr lang="cy" sz="1100" b="1" spc="-1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fyth,</a:t>
            </a:r>
            <a:r>
              <a:rPr lang="cy" sz="1100" b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ysmygu</a:t>
            </a:r>
            <a:r>
              <a:rPr lang="cy" sz="1100" b="1" spc="-1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yw</a:t>
            </a:r>
            <a:r>
              <a:rPr lang="cy" sz="1100" b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prif achos</a:t>
            </a:r>
            <a:r>
              <a:rPr lang="cy" sz="1100" b="1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marwolaethau</a:t>
            </a:r>
            <a:r>
              <a:rPr lang="cy" sz="1100" b="1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y gellid</a:t>
            </a:r>
            <a:r>
              <a:rPr lang="cy" sz="1100" b="1" spc="-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spc="-25" dirty="0">
                <a:solidFill>
                  <a:srgbClr val="FFFFFF"/>
                </a:solidFill>
                <a:latin typeface="Verdana"/>
                <a:cs typeface="Verdana"/>
              </a:rPr>
              <a:t>eu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hosgoi</a:t>
            </a:r>
            <a:r>
              <a:rPr lang="cy" sz="1100" b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spc="-25" dirty="0">
                <a:solidFill>
                  <a:srgbClr val="FFFFFF"/>
                </a:solidFill>
                <a:latin typeface="Verdana"/>
                <a:cs typeface="Verdana"/>
              </a:rPr>
              <a:t>yng </a:t>
            </a:r>
            <a:r>
              <a:rPr lang="cy" sz="1100" dirty="0">
                <a:solidFill>
                  <a:srgbClr val="FFFFFF"/>
                </a:solidFill>
                <a:latin typeface="Verdana"/>
                <a:cs typeface="Verdana"/>
              </a:rPr>
              <a:t>Nghymru,</a:t>
            </a:r>
            <a:r>
              <a:rPr lang="cy" sz="11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FFFFFF"/>
                </a:solidFill>
                <a:latin typeface="Verdana"/>
                <a:cs typeface="Verdana"/>
              </a:rPr>
              <a:t>ac</a:t>
            </a:r>
            <a:r>
              <a:rPr lang="cy" sz="11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FFFFFF"/>
                </a:solidFill>
                <a:latin typeface="Verdana"/>
                <a:cs typeface="Verdana"/>
              </a:rPr>
              <a:t>yn</a:t>
            </a:r>
            <a:r>
              <a:rPr lang="cy" sz="1100" spc="-1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spc="-10" dirty="0">
                <a:solidFill>
                  <a:srgbClr val="FFFFFF"/>
                </a:solidFill>
                <a:latin typeface="Verdana"/>
                <a:cs typeface="Verdana"/>
              </a:rPr>
              <a:t>ôl </a:t>
            </a:r>
            <a:r>
              <a:rPr lang="cy" sz="1100" dirty="0">
                <a:solidFill>
                  <a:srgbClr val="FFFFFF"/>
                </a:solidFill>
                <a:latin typeface="Verdana"/>
                <a:cs typeface="Verdana"/>
              </a:rPr>
              <a:t>adroddiadau</a:t>
            </a:r>
            <a:r>
              <a:rPr lang="cy" sz="1100" spc="-49" dirty="0">
                <a:solidFill>
                  <a:srgbClr val="FFFFFF"/>
                </a:solidFill>
                <a:latin typeface="Verdana"/>
                <a:cs typeface="Verdana"/>
              </a:rPr>
              <a:t> mae 10% </a:t>
            </a:r>
            <a:r>
              <a:rPr lang="cy" sz="1100" spc="-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lang="cy" sz="1100" spc="-16" baseline="299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spc="-16" dirty="0">
                <a:solidFill>
                  <a:srgbClr val="FFFFFF"/>
                </a:solidFill>
                <a:latin typeface="Verdana"/>
                <a:cs typeface="Verdana"/>
              </a:rPr>
              <a:t>oedolion y wlad yn ysmygu</a:t>
            </a:r>
            <a:r>
              <a:rPr lang="cy" sz="1100" spc="-16" baseline="30000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r>
              <a:rPr lang="cy" sz="1100" spc="-10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sz="1100" baseline="29914" dirty="0">
              <a:latin typeface="Verdana"/>
              <a:cs typeface="Verdana"/>
            </a:endParaRP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0ACB0B4E-F8D7-95EF-EA0F-23D98A16F261}"/>
              </a:ext>
            </a:extLst>
          </p:cNvPr>
          <p:cNvSpPr/>
          <p:nvPr/>
        </p:nvSpPr>
        <p:spPr>
          <a:xfrm>
            <a:off x="2673351" y="1092591"/>
            <a:ext cx="2380614" cy="1776734"/>
          </a:xfrm>
          <a:custGeom>
            <a:avLst/>
            <a:gdLst/>
            <a:ahLst/>
            <a:cxnLst/>
            <a:rect l="l" t="t" r="r" b="b"/>
            <a:pathLst>
              <a:path w="2160270" h="1289050">
                <a:moveTo>
                  <a:pt x="2087994" y="0"/>
                </a:moveTo>
                <a:lnTo>
                  <a:pt x="71996" y="0"/>
                </a:lnTo>
                <a:lnTo>
                  <a:pt x="43971" y="5657"/>
                </a:lnTo>
                <a:lnTo>
                  <a:pt x="21086" y="21086"/>
                </a:lnTo>
                <a:lnTo>
                  <a:pt x="5657" y="43971"/>
                </a:lnTo>
                <a:lnTo>
                  <a:pt x="0" y="71996"/>
                </a:lnTo>
                <a:lnTo>
                  <a:pt x="0" y="1216799"/>
                </a:lnTo>
                <a:lnTo>
                  <a:pt x="5657" y="1244824"/>
                </a:lnTo>
                <a:lnTo>
                  <a:pt x="21086" y="1267709"/>
                </a:lnTo>
                <a:lnTo>
                  <a:pt x="43971" y="1283138"/>
                </a:lnTo>
                <a:lnTo>
                  <a:pt x="71996" y="1288796"/>
                </a:lnTo>
                <a:lnTo>
                  <a:pt x="2087994" y="1288796"/>
                </a:lnTo>
                <a:lnTo>
                  <a:pt x="2116019" y="1283138"/>
                </a:lnTo>
                <a:lnTo>
                  <a:pt x="2138903" y="1267709"/>
                </a:lnTo>
                <a:lnTo>
                  <a:pt x="2154332" y="1244824"/>
                </a:lnTo>
                <a:lnTo>
                  <a:pt x="2159990" y="1216799"/>
                </a:lnTo>
                <a:lnTo>
                  <a:pt x="2159990" y="71996"/>
                </a:lnTo>
                <a:lnTo>
                  <a:pt x="2154332" y="43971"/>
                </a:lnTo>
                <a:lnTo>
                  <a:pt x="2138903" y="21086"/>
                </a:lnTo>
                <a:lnTo>
                  <a:pt x="2116019" y="5657"/>
                </a:lnTo>
                <a:lnTo>
                  <a:pt x="2087994" y="0"/>
                </a:lnTo>
                <a:close/>
              </a:path>
            </a:pathLst>
          </a:custGeom>
          <a:solidFill>
            <a:srgbClr val="2F5586"/>
          </a:solidFill>
        </p:spPr>
        <p:txBody>
          <a:bodyPr wrap="square" lIns="0" tIns="0" rIns="0" bIns="0" rtlCol="0"/>
          <a:lstStyle/>
          <a:p>
            <a:pPr rtl="0"/>
            <a:endParaRPr/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0E0929B-4ACC-ABF1-D535-C51E9692DA73}"/>
              </a:ext>
            </a:extLst>
          </p:cNvPr>
          <p:cNvSpPr txBox="1"/>
          <p:nvPr/>
        </p:nvSpPr>
        <p:spPr>
          <a:xfrm>
            <a:off x="2673350" y="1166511"/>
            <a:ext cx="2631457" cy="16235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8" marR="326407" rtl="0">
              <a:spcBef>
                <a:spcPts val="100"/>
              </a:spcBef>
            </a:pP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Rydyn ni'n gwybod bod 6</a:t>
            </a:r>
            <a:r>
              <a:rPr lang="cy" sz="11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o bob</a:t>
            </a:r>
            <a:r>
              <a:rPr lang="cy" sz="1100" b="1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10</a:t>
            </a:r>
            <a:r>
              <a:rPr lang="cy" sz="1100" b="1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ysmygwr</a:t>
            </a:r>
            <a:r>
              <a:rPr lang="cy" sz="1100" b="1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spc="-25" dirty="0">
                <a:solidFill>
                  <a:srgbClr val="FFFFFF"/>
                </a:solidFill>
                <a:latin typeface="Verdana"/>
                <a:cs typeface="Verdana"/>
              </a:rPr>
              <a:t>yng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spc="-10" dirty="0">
                <a:solidFill>
                  <a:srgbClr val="FFFFFF"/>
                </a:solidFill>
                <a:latin typeface="Verdana"/>
                <a:cs typeface="Verdana"/>
              </a:rPr>
              <a:t>Nghymru</a:t>
            </a:r>
            <a:r>
              <a:rPr lang="cy" sz="1100" b="1" spc="-5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eisiau</a:t>
            </a:r>
            <a:r>
              <a:rPr lang="cy" sz="1100" b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rhoi’r</a:t>
            </a:r>
            <a:r>
              <a:rPr lang="cy" sz="1100" b="1" spc="-4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gorau</a:t>
            </a:r>
            <a:r>
              <a:rPr lang="cy" sz="1100" b="1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spc="-25" dirty="0">
                <a:solidFill>
                  <a:srgbClr val="FFFFFF"/>
                </a:solidFill>
                <a:latin typeface="Verdana"/>
                <a:cs typeface="Verdana"/>
              </a:rPr>
              <a:t>iddi</a:t>
            </a:r>
            <a:r>
              <a:rPr lang="cy" sz="11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cy" sz="1100" b="1" spc="-25" baseline="30000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r>
              <a:rPr lang="cy" sz="1100" b="1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</a:p>
          <a:p>
            <a:pPr marL="138438" marR="326407" rtl="0">
              <a:spcBef>
                <a:spcPts val="100"/>
              </a:spcBef>
            </a:pPr>
            <a:endParaRPr lang="en-GB" sz="400" b="1" spc="-25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138438" marR="326407" rtl="0">
              <a:spcBef>
                <a:spcPts val="100"/>
              </a:spcBef>
            </a:pPr>
            <a:r>
              <a:rPr lang="cy" sz="1100" dirty="0">
                <a:solidFill>
                  <a:srgbClr val="FFFFFF"/>
                </a:solidFill>
                <a:latin typeface="Verdana"/>
                <a:cs typeface="Verdana"/>
              </a:rPr>
              <a:t>Mae ysmygwyr eisiau ac yn disgwyl i weithwyr gofal iechyd proffesiynol ymgysylltu â nhw a rhoi opsiynau iddyn nhw. </a:t>
            </a:r>
            <a:endParaRPr sz="1000" baseline="30000" dirty="0">
              <a:latin typeface="Verdana"/>
              <a:cs typeface="Verdana"/>
            </a:endParaRPr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331579" y="2738921"/>
            <a:ext cx="2160270" cy="22134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08290" indent="0" rtl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2F5586"/>
                </a:solidFill>
              </a:rPr>
              <a:t>Ysmygu sy’n parhau i achosi’r rhan fwyaf o afiachedd a marwolaethau yng Nghymru.</a:t>
            </a:r>
          </a:p>
          <a:p>
            <a:pPr marL="0" marR="208290" indent="0" rtl="0">
              <a:lnSpc>
                <a:spcPct val="100000"/>
              </a:lnSpc>
              <a:spcBef>
                <a:spcPts val="0"/>
              </a:spcBef>
              <a:buClr>
                <a:srgbClr val="93C9DF"/>
              </a:buClr>
              <a:buNone/>
            </a:pPr>
            <a:endParaRPr lang="en-GB" sz="1100" b="1" dirty="0">
              <a:solidFill>
                <a:srgbClr val="2F5586"/>
              </a:solidFill>
            </a:endParaRPr>
          </a:p>
          <a:p>
            <a:pPr marL="0" marR="208290" indent="0" rtl="0">
              <a:lnSpc>
                <a:spcPct val="100000"/>
              </a:lnSpc>
              <a:spcBef>
                <a:spcPts val="0"/>
              </a:spcBef>
              <a:buClr>
                <a:srgbClr val="23A7B5"/>
              </a:buClr>
              <a:buNone/>
            </a:pPr>
            <a:r>
              <a:rPr lang="cy" sz="1100" dirty="0">
                <a:solidFill>
                  <a:srgbClr val="656565"/>
                </a:solidFill>
              </a:rPr>
              <a:t>Mae mwy na 3,845 o farwolaethau bob blwyddyn (10% o holl farwolaethau’r rhai dros 35 oed) a thros 17,000 o dderbyniadau i'r ysbyty bob blwyddyn yn ganlyniad i ysmygu</a:t>
            </a:r>
            <a:r>
              <a:rPr lang="cy" sz="1100" baseline="30000" dirty="0">
                <a:solidFill>
                  <a:srgbClr val="656565"/>
                </a:solidFill>
              </a:rPr>
              <a:t>2</a:t>
            </a:r>
            <a:r>
              <a:rPr lang="cy" sz="1100" dirty="0">
                <a:solidFill>
                  <a:srgbClr val="656565"/>
                </a:solidFill>
              </a:rPr>
              <a:t>.</a:t>
            </a:r>
            <a:endParaRPr lang="en-GB" b="1" dirty="0">
              <a:solidFill>
                <a:srgbClr val="656565"/>
              </a:solidFill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E759ED74-C2AF-2DD9-B38B-991A367FD942}"/>
              </a:ext>
            </a:extLst>
          </p:cNvPr>
          <p:cNvSpPr txBox="1">
            <a:spLocks/>
          </p:cNvSpPr>
          <p:nvPr/>
        </p:nvSpPr>
        <p:spPr>
          <a:xfrm>
            <a:off x="2673351" y="3039457"/>
            <a:ext cx="2380614" cy="4162713"/>
          </a:xfrm>
          <a:prstGeom prst="roundRect">
            <a:avLst/>
          </a:prstGeom>
          <a:ln w="19050">
            <a:solidFill>
              <a:srgbClr val="40A294"/>
            </a:solidFill>
          </a:ln>
        </p:spPr>
        <p:txBody>
          <a:bodyPr vert="horz" wrap="square" lIns="0" tIns="12700" rIns="0" bIns="0" rtlCol="0">
            <a:spAutoFit/>
          </a:bodyPr>
          <a:lstStyle>
            <a:lvl1pPr marL="133662" indent="-133662" algn="l" defTabSz="534650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009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6831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3563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02962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470287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761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4936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72261" indent="-133662" algn="l" defTabSz="534650" rtl="0" eaLnBrk="1" latinLnBrk="0" hangingPunct="1">
              <a:lnSpc>
                <a:spcPct val="90000"/>
              </a:lnSpc>
              <a:spcBef>
                <a:spcPts val="292"/>
              </a:spcBef>
              <a:buFont typeface="Arial" panose="020B0604020202020204" pitchFamily="34" charset="0"/>
              <a:buChar char="•"/>
              <a:defRPr sz="10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marR="208290" indent="0" rtl="0">
              <a:lnSpc>
                <a:spcPct val="100000"/>
              </a:lnSpc>
              <a:spcBef>
                <a:spcPts val="100"/>
              </a:spcBef>
              <a:spcAft>
                <a:spcPts val="599"/>
              </a:spcAft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2F5586"/>
                </a:solidFill>
              </a:rPr>
              <a:t>Meysydd</a:t>
            </a:r>
            <a:r>
              <a:rPr lang="cy" sz="1100" b="1" spc="-20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ar gyfer</a:t>
            </a:r>
            <a:r>
              <a:rPr lang="cy" sz="1100" b="1" spc="-16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gwella </a:t>
            </a:r>
            <a:r>
              <a:rPr lang="cy" sz="1100" b="1" spc="-10" dirty="0">
                <a:solidFill>
                  <a:srgbClr val="2F5586"/>
                </a:solidFill>
              </a:rPr>
              <a:t>ansawdd</a:t>
            </a:r>
            <a:r>
              <a:rPr lang="cy" sz="1100" b="1" spc="-6" dirty="0">
                <a:solidFill>
                  <a:srgbClr val="2F5586"/>
                </a:solidFill>
              </a:rPr>
              <a:t> </a:t>
            </a:r>
            <a:r>
              <a:rPr lang="cy" sz="1100" b="1" dirty="0">
                <a:solidFill>
                  <a:srgbClr val="2F5586"/>
                </a:solidFill>
              </a:rPr>
              <a:t>gweithgarwch mewn</a:t>
            </a:r>
            <a:r>
              <a:rPr lang="cy" sz="1100" b="1" spc="-6" dirty="0">
                <a:solidFill>
                  <a:srgbClr val="2F5586"/>
                </a:solidFill>
              </a:rPr>
              <a:t> </a:t>
            </a:r>
            <a:r>
              <a:rPr lang="cy" sz="1100" b="1" spc="-25" dirty="0">
                <a:solidFill>
                  <a:srgbClr val="2F5586"/>
                </a:solidFill>
              </a:rPr>
              <a:t>fferylliaeth gymunedol</a:t>
            </a:r>
          </a:p>
          <a:p>
            <a:pPr marL="10800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r>
              <a:rPr lang="cy" sz="1100" b="1" dirty="0">
                <a:solidFill>
                  <a:srgbClr val="656565"/>
                </a:solidFill>
                <a:latin typeface="Verdana"/>
                <a:cs typeface="Verdana"/>
              </a:rPr>
              <a:t>Gallwch</a:t>
            </a:r>
            <a:r>
              <a:rPr lang="cy" sz="1100" b="1" spc="-20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656565"/>
                </a:solidFill>
                <a:latin typeface="Verdana"/>
                <a:cs typeface="Verdana"/>
              </a:rPr>
              <a:t>chi</a:t>
            </a:r>
            <a:r>
              <a:rPr lang="cy" sz="1100" b="1" spc="-1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656565"/>
                </a:solidFill>
                <a:latin typeface="Verdana"/>
                <a:cs typeface="Verdana"/>
              </a:rPr>
              <a:t>a’ch</a:t>
            </a:r>
            <a:r>
              <a:rPr lang="cy" sz="1100" b="1" spc="-1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656565"/>
                </a:solidFill>
                <a:latin typeface="Verdana"/>
                <a:cs typeface="Verdana"/>
              </a:rPr>
              <a:t>cydweithwyr</a:t>
            </a:r>
            <a:r>
              <a:rPr lang="cy" sz="1100" b="1" spc="-1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656565"/>
                </a:solidFill>
                <a:latin typeface="Verdana"/>
                <a:cs typeface="Verdana"/>
              </a:rPr>
              <a:t>helpu</a:t>
            </a:r>
            <a:r>
              <a:rPr lang="cy" sz="1100" b="1" spc="-1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b="1" spc="-20" dirty="0">
                <a:solidFill>
                  <a:srgbClr val="656565"/>
                </a:solidFill>
                <a:latin typeface="Verdana"/>
                <a:cs typeface="Verdana"/>
              </a:rPr>
              <a:t>pobl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b="1" dirty="0">
                <a:solidFill>
                  <a:srgbClr val="656565"/>
                </a:solidFill>
                <a:latin typeface="Verdana"/>
                <a:cs typeface="Verdana"/>
              </a:rPr>
              <a:t>sy’n ysmygu</a:t>
            </a:r>
            <a:r>
              <a:rPr lang="cy" sz="1100" b="1" spc="-1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drwy</a:t>
            </a:r>
            <a:r>
              <a:rPr lang="cy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gynnal</a:t>
            </a:r>
            <a:r>
              <a:rPr lang="cy" sz="1100" spc="-6" dirty="0">
                <a:solidFill>
                  <a:srgbClr val="656565"/>
                </a:solidFill>
                <a:latin typeface="Verdana"/>
                <a:cs typeface="Verdana"/>
              </a:rPr>
              <a:t> </a:t>
            </a:r>
            <a:r>
              <a:rPr lang="cy" sz="1100" spc="-25" dirty="0">
                <a:solidFill>
                  <a:srgbClr val="656565"/>
                </a:solidFill>
                <a:latin typeface="Verdana"/>
                <a:cs typeface="Verdana"/>
              </a:rPr>
              <a:t>sgwrs gyflym 30 eiliad sy'n seiliedig ar dystiolaeth – Cyngor Byr Iawn:</a:t>
            </a:r>
          </a:p>
          <a:p>
            <a:pPr marL="108000" marR="5080" indent="0" rtl="0">
              <a:lnSpc>
                <a:spcPct val="100000"/>
              </a:lnSpc>
              <a:spcBef>
                <a:spcPts val="100"/>
              </a:spcBef>
              <a:buClr>
                <a:srgbClr val="93C9DF"/>
              </a:buClr>
              <a:buNone/>
            </a:pPr>
            <a:endParaRPr lang="en-GB" sz="800" spc="-25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151137" indent="-107956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Gofyn: </a:t>
            </a:r>
            <a:r>
              <a:rPr lang="cy" sz="1100" b="1" dirty="0">
                <a:solidFill>
                  <a:srgbClr val="656565"/>
                </a:solidFill>
                <a:latin typeface="Verdana"/>
                <a:cs typeface="Verdana"/>
              </a:rPr>
              <a:t>am statws ysmygu </a:t>
            </a:r>
          </a:p>
          <a:p>
            <a:pPr marL="44" marR="151137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800" b="1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151137" indent="-107956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Cyngor: </a:t>
            </a:r>
            <a:r>
              <a:rPr lang="cy" sz="1100" b="1" dirty="0">
                <a:solidFill>
                  <a:srgbClr val="656565"/>
                </a:solidFill>
                <a:latin typeface="Verdana"/>
                <a:cs typeface="Verdana"/>
              </a:rPr>
              <a:t>ynglŷn â'r ffordd orau o roi'r gorau iddi </a:t>
            </a:r>
            <a:r>
              <a:rPr lang="cy" sz="1100" dirty="0">
                <a:solidFill>
                  <a:srgbClr val="656565"/>
                </a:solidFill>
                <a:latin typeface="Verdana"/>
                <a:cs typeface="Verdana"/>
              </a:rPr>
              <a:t>(mae defnyddio cefnogaeth y GIG dair gwaith yn fwy effeithiol) </a:t>
            </a:r>
          </a:p>
          <a:p>
            <a:pPr marL="44" marR="151137" indent="0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buNone/>
              <a:tabLst>
                <a:tab pos="120657" algn="l"/>
              </a:tabLst>
            </a:pPr>
            <a:endParaRPr lang="en-GB" sz="800" b="1" dirty="0">
              <a:solidFill>
                <a:srgbClr val="656565"/>
              </a:solidFill>
              <a:latin typeface="Verdana"/>
              <a:cs typeface="Verdana"/>
            </a:endParaRPr>
          </a:p>
          <a:p>
            <a:pPr marL="108000" marR="151137" indent="-107956" rtl="0">
              <a:lnSpc>
                <a:spcPct val="100000"/>
              </a:lnSpc>
              <a:spcBef>
                <a:spcPts val="100"/>
              </a:spcBef>
              <a:buClr>
                <a:srgbClr val="23A7B5"/>
              </a:buClr>
              <a:tabLst>
                <a:tab pos="120657" algn="l"/>
              </a:tabLst>
            </a:pPr>
            <a:r>
              <a:rPr lang="cy" sz="1100" b="1" dirty="0">
                <a:solidFill>
                  <a:srgbClr val="2F5586"/>
                </a:solidFill>
                <a:latin typeface="Verdana"/>
                <a:cs typeface="Verdana"/>
              </a:rPr>
              <a:t>Gweithredu: </a:t>
            </a:r>
            <a:r>
              <a:rPr lang="cy" sz="1100" b="1" dirty="0">
                <a:solidFill>
                  <a:srgbClr val="656565"/>
                </a:solidFill>
                <a:latin typeface="Verdana"/>
                <a:cs typeface="Verdana"/>
              </a:rPr>
              <a:t>atgyfeirio at Helpa Fi i Stopio</a:t>
            </a:r>
            <a:endParaRPr lang="en-GB" sz="100" spc="-10" dirty="0">
              <a:solidFill>
                <a:srgbClr val="656565"/>
              </a:solidFill>
              <a:latin typeface="Verdana"/>
              <a:cs typeface="Verdana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D002593-2004-1E6B-DD82-623A041720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856" b="19731"/>
          <a:stretch>
            <a:fillRect/>
          </a:stretch>
        </p:blipFill>
        <p:spPr>
          <a:xfrm>
            <a:off x="383300" y="5120814"/>
            <a:ext cx="2056828" cy="2049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50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EF0D0A79E04A4CA437FAEBBC5C41B3" ma:contentTypeVersion="27" ma:contentTypeDescription="Create a new document." ma:contentTypeScope="" ma:versionID="c562583a738b948fbd92978955c39c0a">
  <xsd:schema xmlns:xsd="http://www.w3.org/2001/XMLSchema" xmlns:xs="http://www.w3.org/2001/XMLSchema" xmlns:p="http://schemas.microsoft.com/office/2006/metadata/properties" xmlns:ns1="http://schemas.microsoft.com/sharepoint/v3" xmlns:ns2="2e920aae-e81d-44c3-9bf1-a4827f32e6ee" xmlns:ns3="4167e674-6a9f-4892-8806-05d2e97a6b2a" targetNamespace="http://schemas.microsoft.com/office/2006/metadata/properties" ma:root="true" ma:fieldsID="b3e8ab13869db3416ce04de4676e00fc" ns1:_="" ns2:_="" ns3:_="">
    <xsd:import namespace="http://schemas.microsoft.com/sharepoint/v3"/>
    <xsd:import namespace="2e920aae-e81d-44c3-9bf1-a4827f32e6ee"/>
    <xsd:import namespace="4167e674-6a9f-4892-8806-05d2e97a6b2a"/>
    <xsd:element name="properties">
      <xsd:complexType>
        <xsd:sequence>
          <xsd:element name="documentManagement">
            <xsd:complexType>
              <xsd:all>
                <xsd:element ref="ns2:Workstream" minOccurs="0"/>
                <xsd:element ref="ns2:Programmesandprojects" minOccurs="0"/>
                <xsd:element ref="ns2:Groupormeeting" minOccurs="0"/>
                <xsd:element ref="ns2:DocumentType" minOccurs="0"/>
                <xsd:element ref="ns2:Year" minOccurs="0"/>
                <xsd:element ref="ns2:Month" minOccurs="0"/>
                <xsd:element ref="ns2:DataAnalysis" minOccurs="0"/>
                <xsd:element ref="ns2:BusinessFunction" minOccurs="0"/>
                <xsd:element ref="ns2:Meetingtype" minOccurs="0"/>
                <xsd:element ref="ns2:Archiv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HealthBoard" minOccurs="0"/>
                <xsd:element ref="ns2:Project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3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920aae-e81d-44c3-9bf1-a4827f32e6ee" elementFormDefault="qualified">
    <xsd:import namespace="http://schemas.microsoft.com/office/2006/documentManagement/types"/>
    <xsd:import namespace="http://schemas.microsoft.com/office/infopath/2007/PartnerControls"/>
    <xsd:element name="Workstream" ma:index="8" nillable="true" ma:displayName="Workstream" ma:format="Dropdown" ma:internalName="Workstream">
      <xsd:simpleType>
        <xsd:restriction base="dms:Choice">
          <xsd:enumeration value="Dental Public Health"/>
          <xsd:enumeration value="Business Support"/>
          <xsd:enumeration value="Environmentally Sustainable Health and Care"/>
          <xsd:enumeration value="Healthcare Public Health"/>
          <xsd:enumeration value="Inequalities and Inequity"/>
          <xsd:enumeration value="Prevention in Health and Care"/>
          <xsd:enumeration value="Transformation of Primary Care"/>
          <xsd:enumeration value="QI"/>
          <xsd:enumeration value="Research &amp; Evaluation"/>
        </xsd:restriction>
      </xsd:simpleType>
    </xsd:element>
    <xsd:element name="Programmesandprojects" ma:index="9" nillable="true" ma:displayName="Programmes and projects" ma:format="Dropdown" ma:internalName="Programmesandproject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HP"/>
                    <xsd:enumeration value="Antimicrobial prescribing"/>
                    <xsd:enumeration value="Cardio Vascular Disease"/>
                    <xsd:enumeration value="Child General Anaesthesia"/>
                    <xsd:enumeration value="Climate Change Other"/>
                    <xsd:enumeration value="Clusters"/>
                    <xsd:enumeration value="Community by Design"/>
                    <xsd:enumeration value="Delivering Integrated Services"/>
                    <xsd:enumeration value="Dental Epidemiology Programme"/>
                    <xsd:enumeration value="Dental Quality &amp; safety"/>
                    <xsd:enumeration value="Dental Services Innovation and Quality"/>
                    <xsd:enumeration value="Designed to Smile"/>
                    <xsd:enumeration value="Diabetes"/>
                    <xsd:enumeration value="Evaluation"/>
                    <xsd:enumeration value="GMS QI"/>
                    <xsd:enumeration value="Greener Primary Care Wales"/>
                    <xsd:enumeration value="Gwen am Byth"/>
                    <xsd:enumeration value="Health Equity"/>
                    <xsd:enumeration value="Health Inequalities"/>
                    <xsd:enumeration value="Inclusion Health"/>
                    <xsd:enumeration value="Inhalers"/>
                    <xsd:enumeration value="IMTP"/>
                    <xsd:enumeration value="MECC"/>
                    <xsd:enumeration value="MSK"/>
                    <xsd:enumeration value="Oral Cancer"/>
                    <xsd:enumeration value="Oral Health Improvement"/>
                    <xsd:enumeration value="Oral Health Intelligence: Other"/>
                    <xsd:enumeration value="Other Dental"/>
                    <xsd:enumeration value="PCMW"/>
                    <xsd:enumeration value="Population Healthcare based planning"/>
                    <xsd:enumeration value="Population Health Enablers"/>
                    <xsd:enumeration value="Population Health Management"/>
                    <xsd:enumeration value="Population Indicators"/>
                    <xsd:enumeration value="Prevention-Based Health and Care"/>
                    <xsd:enumeration value="Primary Care One"/>
                    <xsd:enumeration value="Primary Care Workforce"/>
                    <xsd:enumeration value="Public Health approach to Primary Care 2035"/>
                    <xsd:enumeration value="QAS"/>
                    <xsd:enumeration value="Research"/>
                    <xsd:enumeration value="SAIL analysis"/>
                    <xsd:enumeration value="Social Prescribing"/>
                    <xsd:enumeration value="Supporting Healthy Behaviours"/>
                    <xsd:enumeration value="Value Based Healthcare"/>
                    <xsd:enumeration value="Website Development"/>
                    <xsd:enumeration value="Women's Health"/>
                    <xsd:enumeration value="Workforce and Prevention"/>
                  </xsd:restriction>
                </xsd:simpleType>
              </xsd:element>
            </xsd:sequence>
          </xsd:extension>
        </xsd:complexContent>
      </xsd:complexType>
    </xsd:element>
    <xsd:element name="Groupormeeting" ma:index="10" nillable="true" ma:displayName="Group or meeting" ma:format="Dropdown" ma:internalName="Groupormeeting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BET"/>
                    <xsd:enumeration value="CDSON"/>
                    <xsd:enumeration value="D2S National Steering Commite"/>
                    <xsd:enumeration value="D2S Op Managers' Meeting"/>
                    <xsd:enumeration value="Dental T&amp;F Groups"/>
                    <xsd:enumeration value="DPH consultant"/>
                    <xsd:enumeration value="DPH-CDO"/>
                    <xsd:enumeration value="DsPH Peer Group"/>
                    <xsd:enumeration value="DSOG"/>
                    <xsd:enumeration value="GAB National Advisory Group"/>
                    <xsd:enumeration value="HOPC"/>
                    <xsd:enumeration value="HWB DLT"/>
                    <xsd:enumeration value="HWB EDLT"/>
                    <xsd:enumeration value="KRIC"/>
                    <xsd:enumeration value="National Primary Care Board"/>
                    <xsd:enumeration value="OMD CPH meeting"/>
                    <xsd:enumeration value="Other Dental"/>
                    <xsd:enumeration value="PCD Divisional Meetings"/>
                    <xsd:enumeration value="PCG"/>
                    <xsd:enumeration value="PHW Duty of Quality"/>
                    <xsd:enumeration value="PHW IG forum"/>
                    <xsd:enumeration value="PHW Leadership Forum"/>
                    <xsd:enumeration value="PHW R&amp;E Group"/>
                    <xsd:enumeration value="Practitioner Peer Group"/>
                    <xsd:enumeration value="Primary Care Interests Group"/>
                    <xsd:enumeration value="QSIC"/>
                    <xsd:enumeration value="SPPC"/>
                    <xsd:enumeration value="WS1"/>
                    <xsd:enumeration value="WS2"/>
                    <xsd:enumeration value="WS3"/>
                    <xsd:enumeration value="WS4"/>
                    <xsd:enumeration value="Webinar"/>
                  </xsd:restriction>
                </xsd:simpleType>
              </xsd:element>
            </xsd:sequence>
          </xsd:extension>
        </xsd:complexContent>
      </xsd:complexType>
    </xsd:element>
    <xsd:element name="DocumentType" ma:index="11" nillable="true" ma:displayName="Document Type" ma:format="Dropdown" ma:internalName="Document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ction List"/>
                    <xsd:enumeration value="Agenda"/>
                    <xsd:enumeration value="Also in Welsh"/>
                    <xsd:enumeration value="Background Paper / Evidence"/>
                    <xsd:enumeration value="Contract/Agreement"/>
                    <xsd:enumeration value="Case Studies"/>
                    <xsd:enumeration value="Education"/>
                    <xsd:enumeration value="email"/>
                    <xsd:enumeration value="Evaluation plan"/>
                    <xsd:enumeration value="Evaluation report"/>
                    <xsd:enumeration value="Evidence review"/>
                    <xsd:enumeration value="Form / Sway / Video / Image"/>
                    <xsd:enumeration value="Framework"/>
                    <xsd:enumeration value="Funding / Business case"/>
                    <xsd:enumeration value="Gantt Chart / Timeline"/>
                    <xsd:enumeration value="Impact Assessment"/>
                    <xsd:enumeration value="Infographic"/>
                    <xsd:enumeration value="Informal Notes"/>
                    <xsd:enumeration value="Invoice"/>
                    <xsd:enumeration value="Job Description"/>
                    <xsd:enumeration value="Letter"/>
                    <xsd:enumeration value="Logic model"/>
                    <xsd:enumeration value="Minutes/notes"/>
                    <xsd:enumeration value="PCD external paper"/>
                    <xsd:enumeration value="Policy / Protocol"/>
                    <xsd:enumeration value="Poster"/>
                    <xsd:enumeration value="Presentation"/>
                    <xsd:enumeration value="Procedure document"/>
                    <xsd:enumeration value="Programme Comms"/>
                    <xsd:enumeration value="Project Governance"/>
                    <xsd:enumeration value="Project Plan"/>
                    <xsd:enumeration value="Published Papers"/>
                    <xsd:enumeration value="Questionnaire"/>
                    <xsd:enumeration value="RAID / Risk log"/>
                    <xsd:enumeration value="Report"/>
                    <xsd:enumeration value="Research proposal"/>
                    <xsd:enumeration value="Strategy"/>
                    <xsd:enumeration value="Template"/>
                    <xsd:enumeration value="Tender/Spec"/>
                    <xsd:enumeration value="Terms of Reference"/>
                    <xsd:enumeration value="Toolkit"/>
                    <xsd:enumeration value="Training document"/>
                    <xsd:enumeration value="Welsh version"/>
                    <xsd:enumeration value="registrations"/>
                  </xsd:restriction>
                </xsd:simpleType>
              </xsd:element>
            </xsd:sequence>
          </xsd:extension>
        </xsd:complexContent>
      </xsd:complexType>
    </xsd:element>
    <xsd:element name="Year" ma:index="12" nillable="true" ma:displayName="Year" ma:description="Financial/planning year" ma:format="Dropdown" ma:internalName="Year">
      <xsd:simpleType>
        <xsd:restriction base="dms:Choice">
          <xsd:enumeration value="2023/24"/>
          <xsd:enumeration value="2024/25"/>
          <xsd:enumeration value="2025/26"/>
          <xsd:enumeration value="2026/27"/>
          <xsd:enumeration value="2027/28"/>
          <xsd:enumeration value="Pre 2023/24"/>
        </xsd:restriction>
      </xsd:simpleType>
    </xsd:element>
    <xsd:element name="Month" ma:index="13" nillable="true" ma:displayName="Month" ma:format="Dropdown" ma:internalName="Month">
      <xsd:simpleType>
        <xsd:restriction base="dms:Choice">
          <xsd:enumeration value="January"/>
          <xsd:enumeration value="February"/>
          <xsd:enumeration value="March"/>
          <xsd:enumeration value="April"/>
          <xsd:enumeration value="May"/>
          <xsd:enumeration value="June"/>
          <xsd:enumeration value="July"/>
          <xsd:enumeration value="August"/>
          <xsd:enumeration value="September"/>
          <xsd:enumeration value="October"/>
          <xsd:enumeration value="November"/>
          <xsd:enumeration value="December"/>
        </xsd:restriction>
      </xsd:simpleType>
    </xsd:element>
    <xsd:element name="DataAnalysis" ma:index="14" nillable="true" ma:displayName="Data Analysis" ma:format="Dropdown" ma:internalName="DataAnalysis">
      <xsd:simpleType>
        <xsd:restriction base="dms:Choice">
          <xsd:enumeration value="Analysis Plan"/>
          <xsd:enumeration value="Data - Cleaned"/>
          <xsd:enumeration value="Data - Other"/>
          <xsd:enumeration value="Data - Raw"/>
          <xsd:enumeration value="Data dictionary"/>
          <xsd:enumeration value="Draft Analysis"/>
          <xsd:enumeration value="Output - Chart"/>
          <xsd:enumeration value="Output - Dashboard"/>
          <xsd:enumeration value="Output - Infographic"/>
          <xsd:enumeration value="Output - Map"/>
          <xsd:enumeration value="Output - Other"/>
          <xsd:enumeration value="Output - Table"/>
          <xsd:enumeration value="Script"/>
        </xsd:restriction>
      </xsd:simpleType>
    </xsd:element>
    <xsd:element name="BusinessFunction" ma:index="15" nillable="true" ma:displayName="Business Function" ma:format="Dropdown" ma:internalName="BusinessFunction">
      <xsd:simpleType>
        <xsd:restriction base="dms:Choice">
          <xsd:enumeration value="Communications"/>
          <xsd:enumeration value="Emergency Planning"/>
          <xsd:enumeration value="Finance &amp; Procurement"/>
          <xsd:enumeration value="Grants"/>
          <xsd:enumeration value="Invoice"/>
          <xsd:enumeration value="Operating Procedures"/>
          <xsd:enumeration value="People"/>
          <xsd:enumeration value="Planning and performance"/>
          <xsd:enumeration value="PH30"/>
          <xsd:enumeration value="PH31"/>
          <xsd:enumeration value="PH32"/>
          <xsd:enumeration value="PH35"/>
          <xsd:enumeration value="PH53"/>
          <xsd:enumeration value="Quote"/>
          <xsd:enumeration value="Resources"/>
          <xsd:enumeration value="SharePoint"/>
          <xsd:enumeration value="STA"/>
        </xsd:restriction>
      </xsd:simpleType>
    </xsd:element>
    <xsd:element name="Meetingtype" ma:index="16" nillable="true" ma:displayName="Meeting type" ma:format="Dropdown" ma:internalName="Meeting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ommunications / Engagement"/>
                    <xsd:enumeration value="Confrences and other events"/>
                    <xsd:enumeration value="Co-ordinating Group"/>
                    <xsd:enumeration value="Implementation Group"/>
                    <xsd:enumeration value="Insight Group"/>
                    <xsd:enumeration value="Leadership Group"/>
                    <xsd:enumeration value="Networks"/>
                    <xsd:enumeration value="Programme Board"/>
                    <xsd:enumeration value="Reference Group"/>
                    <xsd:enumeration value="Stakeholder Group"/>
                    <xsd:enumeration value="Steering Group"/>
                    <xsd:enumeration value="Strategy Group"/>
                    <xsd:enumeration value="T and F Group"/>
                    <xsd:enumeration value="Team Meeting"/>
                  </xsd:restriction>
                </xsd:simpleType>
              </xsd:element>
            </xsd:sequence>
          </xsd:extension>
        </xsd:complexContent>
      </xsd:complexType>
    </xsd:element>
    <xsd:element name="Archive" ma:index="17" nillable="true" ma:displayName="Archive" ma:default="0" ma:description="To mark a file for archiving please select yes" ma:format="Dropdown" ma:internalName="Archive">
      <xsd:simpleType>
        <xsd:restriction base="dms:Boolean"/>
      </xsd:simpleType>
    </xsd:element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9" nillable="true" ma:displayName="MediaLengthInSeconds" ma:hidden="true" ma:internalName="MediaLengthInSeconds" ma:readOnly="true">
      <xsd:simpleType>
        <xsd:restriction base="dms:Unknown"/>
      </xsd:simpleType>
    </xsd:element>
    <xsd:element name="HealthBoard" ma:index="30" nillable="true" ma:displayName="Health Board" ma:format="Dropdown" ma:internalName="HealthBoard">
      <xsd:simpleType>
        <xsd:restriction base="dms:Choice">
          <xsd:enumeration value="ABUHB"/>
          <xsd:enumeration value="BCUHB"/>
          <xsd:enumeration value="C&amp;V UHB"/>
          <xsd:enumeration value="CTMUHB"/>
          <xsd:enumeration value="HDUHB"/>
          <xsd:enumeration value="PTB"/>
          <xsd:enumeration value="SBUHB"/>
        </xsd:restriction>
      </xsd:simpleType>
    </xsd:element>
    <xsd:element name="Project" ma:index="31" nillable="true" ma:displayName="Project" ma:format="Dropdown" ma:internalName="Project">
      <xsd:simpleType>
        <xsd:restriction base="dms:Choice">
          <xsd:enumeration value="CVD Commissioned Research"/>
          <xsd:enumeration value="CVD Prevention Implementation"/>
          <xsd:enumeration value="CVD Prevention Strategic Plan"/>
          <xsd:enumeration value="CVD QI Project - Hypertension"/>
          <xsd:enumeration value="Dietetics"/>
          <xsd:enumeration value="Healthy Conversations"/>
          <xsd:enumeration value="HI Health Inequalities Action Plan"/>
          <xsd:enumeration value="IH Criminal Justice"/>
          <xsd:enumeration value="IH Gypsy and traveller"/>
          <xsd:enumeration value="IH Homelessness"/>
          <xsd:enumeration value="IH Refugees &amp; Asylum Seekers"/>
          <xsd:enumeration value="IH Safer Surgeries"/>
          <xsd:enumeration value="PCMW Key Indicators"/>
          <xsd:enumeration value="PCMW Peer Review"/>
          <xsd:enumeration value="PCMW Self Reflection"/>
          <xsd:enumeration value="PCMW System Working"/>
          <xsd:enumeration value="Physical Activity"/>
          <xsd:enumeration value="SP CAMHS"/>
          <xsd:enumeration value="SP Competence Framework"/>
          <xsd:enumeration value="SP Core Data Set"/>
          <xsd:enumeration value="SP CYP"/>
          <xsd:enumeration value="SP Financial Wellbeing"/>
          <xsd:enumeration value="SP Financial WB Scoping Review"/>
          <xsd:enumeration value="SP NFfSP"/>
          <xsd:enumeration value="SP Outcomes Framework"/>
          <xsd:enumeration value="SP Quality Standards for Community Assets"/>
          <xsd:enumeration value="SP Warm Wales Evaluation"/>
          <xsd:enumeration value="WH Health &amp; Wellbeing After Pregnancy"/>
          <xsd:enumeration value="WH Contraception After Pregnancy"/>
          <xsd:enumeration value="WH Weight Management After Pregnancy"/>
          <xsd:enumeration value="GDM"/>
        </xsd:restriction>
      </xsd:simpleType>
    </xsd:element>
    <xsd:element name="MediaServiceBillingMetadata" ma:index="3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67e674-6a9f-4892-8806-05d2e97a6b2a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8e8a41ad-8522-457e-916e-ff2a16022778}" ma:internalName="TaxCatchAll" ma:showField="CatchAllData" ma:web="4167e674-6a9f-4892-8806-05d2e97a6b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2e920aae-e81d-44c3-9bf1-a4827f32e6ee">
      <Terms xmlns="http://schemas.microsoft.com/office/infopath/2007/PartnerControls"/>
    </lcf76f155ced4ddcb4097134ff3c332f>
    <TaxCatchAll xmlns="4167e674-6a9f-4892-8806-05d2e97a6b2a" xsi:nil="true"/>
    <Meetingtype xmlns="2e920aae-e81d-44c3-9bf1-a4827f32e6ee" xsi:nil="true"/>
    <BusinessFunction xmlns="2e920aae-e81d-44c3-9bf1-a4827f32e6ee">Resources</BusinessFunction>
    <DataAnalysis xmlns="2e920aae-e81d-44c3-9bf1-a4827f32e6ee" xsi:nil="true"/>
    <Year xmlns="2e920aae-e81d-44c3-9bf1-a4827f32e6ee">2026/27</Year>
    <Groupormeeting xmlns="2e920aae-e81d-44c3-9bf1-a4827f32e6ee" xsi:nil="true"/>
    <HealthBoard xmlns="2e920aae-e81d-44c3-9bf1-a4827f32e6ee" xsi:nil="true"/>
    <Workstream xmlns="2e920aae-e81d-44c3-9bf1-a4827f32e6ee">Prevention in Health and Care</Workstream>
    <Project xmlns="2e920aae-e81d-44c3-9bf1-a4827f32e6ee" xsi:nil="true"/>
    <Archive xmlns="2e920aae-e81d-44c3-9bf1-a4827f32e6ee">false</Archive>
    <Month xmlns="2e920aae-e81d-44c3-9bf1-a4827f32e6ee">August</Month>
    <Programmesandprojects xmlns="2e920aae-e81d-44c3-9bf1-a4827f32e6ee">
      <Value>Supporting Healthy Behaviours</Value>
    </Programmesandprojects>
    <DocumentType xmlns="2e920aae-e81d-44c3-9bf1-a4827f32e6ee" xsi:nil="true"/>
  </documentManagement>
</p:properties>
</file>

<file path=customXml/itemProps1.xml><?xml version="1.0" encoding="utf-8"?>
<ds:datastoreItem xmlns:ds="http://schemas.openxmlformats.org/officeDocument/2006/customXml" ds:itemID="{FE6FE4E6-A6AF-4024-8048-3963B56A9E2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C4C3F91-06F5-4DE0-887D-16806739CF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e920aae-e81d-44c3-9bf1-a4827f32e6ee"/>
    <ds:schemaRef ds:uri="4167e674-6a9f-4892-8806-05d2e97a6b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5AFBBA8-03B8-4B19-AFEF-8D6DFE98DCEF}">
  <ds:schemaRefs>
    <ds:schemaRef ds:uri="http://schemas.microsoft.com/office/2006/documentManagement/types"/>
    <ds:schemaRef ds:uri="http://www.w3.org/XML/1998/namespace"/>
    <ds:schemaRef ds:uri="4167e674-6a9f-4892-8806-05d2e97a6b2a"/>
    <ds:schemaRef ds:uri="2e920aae-e81d-44c3-9bf1-a4827f32e6ee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schemas.microsoft.com/sharepoint/v3"/>
    <ds:schemaRef ds:uri="http://purl.org/dc/terms/"/>
    <ds:schemaRef ds:uri="http://purl.org/dc/elements/1.1/"/>
    <ds:schemaRef ds:uri="0f48412d-ddfc-4aa8-a215-3f71bcac9f89"/>
    <ds:schemaRef ds:uri="b13e4bc7-c5cb-421c-81ff-b3dfe25311a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</TotalTime>
  <Words>3558</Words>
  <Application>Microsoft Office PowerPoint</Application>
  <PresentationFormat>Custom</PresentationFormat>
  <Paragraphs>359</Paragraphs>
  <Slides>20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1_Office Theme</vt:lpstr>
      <vt:lpstr>Cefnogi Ymddygiadau Iach:  Canllaw ar gyfer Fferylliaeth Gymunedol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Ceri Screen</dc:creator>
  <cp:lastModifiedBy>Jessica Jones (Public Health Wales - No. 2 Capital Quarter)</cp:lastModifiedBy>
  <cp:revision>5</cp:revision>
  <dcterms:created xsi:type="dcterms:W3CDTF">2023-08-16T10:33:35Z</dcterms:created>
  <dcterms:modified xsi:type="dcterms:W3CDTF">2026-08-12T15:57:58Z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0x0101003AEF0D0A79E04A4CA437FAEBBC5C41B3</vt:lpwstr>
  </property>
  <property fmtid="{D5CDD505-2E9C-101B-9397-08002B2CF9AE}" pid="3" name="MediaServiceImageTags">
    <vt:lpwstr/>
  </property>
</Properties>
</file>