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703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84" r:id="rId16"/>
    <p:sldId id="269" r:id="rId17"/>
    <p:sldId id="285" r:id="rId18"/>
    <p:sldId id="279" r:id="rId19"/>
    <p:sldId id="271" r:id="rId20"/>
    <p:sldId id="272" r:id="rId21"/>
    <p:sldId id="273" r:id="rId22"/>
    <p:sldId id="274" r:id="rId23"/>
    <p:sldId id="263" r:id="rId24"/>
    <p:sldId id="259" r:id="rId25"/>
  </p:sldIdLst>
  <p:sldSz cx="5346700" cy="7559675"/>
  <p:notesSz cx="9144000" cy="6858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54508D-2169-800A-D1E4-DD873E978FAB}" name="Bethan Jenkins (Public Health Wales)" initials="BW" userId="S::bethan.jenkins5@wales.nhs.uk::5db6c2ae-1861-410e-be7d-9fe3c309121a" providerId="AD"/>
  <p188:author id="{7F85DFFC-9933-5681-E5BF-7A9B7EE70EFE}" name="Bethan Jenkins (Public Health Wales)" initials="BJ" userId="S::Bethan.Jenkins5@wales.nhs.uk::5db6c2ae-1861-410e-be7d-9fe3c309121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882"/>
    <a:srgbClr val="2F5586"/>
    <a:srgbClr val="6D6E71"/>
    <a:srgbClr val="656565"/>
    <a:srgbClr val="325083"/>
    <a:srgbClr val="24A2B5"/>
    <a:srgbClr val="F2682E"/>
    <a:srgbClr val="FF5D0C"/>
    <a:srgbClr val="40A294"/>
    <a:srgbClr val="242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60D9D-D5B9-B76A-6839-DEE1AE9B78C7}" v="22" dt="2026-07-15T09:36:02.296"/>
    <p1510:client id="{3F235F21-BE3C-4837-A67B-D59B7E2C8B1F}" v="834" dt="2026-07-14T17:08:52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26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 rtlCol="0"/>
        <a:lstStyle/>
        <a:p>
          <a:pPr rtl="0"/>
          <a:r>
            <a:rPr lang="cy" sz="1100" b="1">
              <a:latin typeface="Verdana" panose="020B0604030504040204" pitchFamily="34" charset="0"/>
              <a:ea typeface="Verdana" panose="020B0604030504040204" pitchFamily="34" charset="0"/>
            </a:rPr>
            <a:t>Atgyfeiriad</a:t>
          </a:r>
        </a:p>
      </dgm:t>
    </dgm:pt>
    <dgm:pt modelId="{96D48A51-89CB-45D2-A355-52192E1250A2}" type="parTrans" cxnId="{CD23E6F8-01C7-4EF4-A1BF-B668C7533626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 rtlCol="0"/>
        <a:lstStyle/>
        <a:p>
          <a:pPr rtl="0">
            <a:spcAft>
              <a:spcPct val="35000"/>
            </a:spcAft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Wedi'i wneud gan: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 person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Cymunedol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 Gwirfoddol</a:t>
          </a:r>
          <a:endParaRPr lang="en-US" sz="9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gm:t>
    </dgm:pt>
    <dgm:pt modelId="{3B8E1DAD-E038-47E9-A96D-797634A7196C}" type="parTrans" cxnId="{988001A7-F428-4488-A909-569E6F692633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 rtlCol="0"/>
        <a:lstStyle/>
        <a:p>
          <a:pPr rtl="0"/>
          <a:r>
            <a:rPr lang="cy" sz="1100" b="1">
              <a:latin typeface="Verdana" panose="020B0604030504040204" pitchFamily="34" charset="0"/>
              <a:ea typeface="Verdana" panose="020B0604030504040204" pitchFamily="34" charset="0"/>
            </a:rPr>
            <a:t>Presgripsiynu Cymdeithasol </a:t>
          </a:r>
        </a:p>
      </dgm:t>
    </dgm:pt>
    <dgm:pt modelId="{505253F6-1BC9-47AF-BCFB-8701E55FD7CB}" type="parTrans" cxnId="{760976D1-F5C1-4BFB-917A-088C57955950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 rtlCol="0"/>
        <a:lstStyle/>
        <a:p>
          <a:pPr rtl="0">
            <a:spcAft>
              <a:spcPct val="35000"/>
            </a:spcAft>
            <a:buNone/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Yn cynnwys: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beth sy’n </a:t>
          </a:r>
        </a:p>
        <a:p>
          <a:pPr rtl="0"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bwysig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  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 </a:t>
          </a:r>
        </a:p>
        <a:p>
          <a:pPr rtl="0"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gm:t>
    </dgm:pt>
    <dgm:pt modelId="{8DDBE84A-AA04-4F27-B486-0F531C2BCED3}" type="parTrans" cxnId="{211A4F8C-9374-4C3B-9294-8E1F2C037E5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 rtlCol="0"/>
        <a:lstStyle/>
        <a:p>
          <a:pPr rtl="0"/>
          <a:r>
            <a:rPr lang="cy" sz="1100" b="1" dirty="0">
              <a:latin typeface="Verdana" panose="020B0604030504040204" pitchFamily="34" charset="0"/>
              <a:ea typeface="Verdana" panose="020B0604030504040204" pitchFamily="34" charset="0"/>
            </a:rPr>
            <a:t>Asedau cymunedol</a:t>
          </a:r>
        </a:p>
      </dgm:t>
    </dgm:pt>
    <dgm:pt modelId="{5D5F3CC5-9C7B-4D50-9417-57A72B50EAB6}" type="parTrans" cxnId="{A8688134-71B5-44F8-B152-41A5BBAEAA8F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 rtlCol="0"/>
        <a:lstStyle/>
        <a:p>
          <a:pPr rtl="0">
            <a:spcAft>
              <a:spcPct val="35000"/>
            </a:spcAft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Llesiant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Atgyfeiriad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ymarfer corff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rtl="0">
            <a:spcAft>
              <a:spcPts val="378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wedi'u seilio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natur</a:t>
          </a:r>
        </a:p>
      </dgm:t>
    </dgm:pt>
    <dgm:pt modelId="{D40A3BD7-9B12-461B-A282-2D5C5DF1A6B0}" type="parTrans" cxnId="{427C7359-496B-4A07-9447-2F0F05412ED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>
              <a:latin typeface="Verdana" panose="020B0604030504040204" pitchFamily="34" charset="0"/>
              <a:ea typeface="Verdana" panose="020B0604030504040204" pitchFamily="34" charset="0"/>
            </a:rPr>
            <a:t>Atgyfeiriad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Wedi'i wneud gan: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 person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Cymunedol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 Gwirfoddol</a:t>
          </a:r>
          <a:endParaRPr lang="en-US" sz="900" kern="12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>
              <a:latin typeface="Verdana" panose="020B0604030504040204" pitchFamily="34" charset="0"/>
              <a:ea typeface="Verdana" panose="020B0604030504040204" pitchFamily="34" charset="0"/>
            </a:rPr>
            <a:t>Presgripsiynu Cymdeithasol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Yn cynnwys: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beth sy’n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bwysig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  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Asedau cymunedol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Llesiant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Atgyfeiriad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ymarfer corff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wedi'u seilio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natur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5059D3-605D-484D-B3B1-B3D7F7972ECC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9D954A-9385-4546-801C-2DE98707971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5F0A7-2842-A05D-4F8C-391FDBF2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6C1F0-C5B5-2578-11D0-D40E61826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C15AF-E78B-D21A-457E-3499D2777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002E1-E293-6A9C-04C8-1E922A2DD0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6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rtlCol="0" anchor="b"/>
          <a:lstStyle>
            <a:lvl1pPr algn="ctr"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 rtlCol="0"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pPr rtl="0"/>
            <a:r>
              <a:rPr lang="cy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24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71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1208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Cefnogi Ymddygiadau Iach: Canllaw ar gyfer Fferylliaeth Gymunedol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 b="13104"/>
          <a:stretch>
            <a:fillRect/>
          </a:stretch>
        </p:blipFill>
        <p:spPr>
          <a:xfrm>
            <a:off x="-1" y="1587"/>
            <a:ext cx="5346701" cy="75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9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65200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in Community Pharmacy</a:t>
            </a:r>
            <a:endParaRPr sz="7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2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5348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rtlCol="0" anchor="b"/>
          <a:lstStyle>
            <a:lvl1pPr algn="ctr"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 rtlCol="0"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pPr rtl="0"/>
            <a:r>
              <a:rPr lang="cy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rtlCol="0" anchor="b"/>
          <a:lstStyle>
            <a:lvl1pPr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 rtlCol="0"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9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85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110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pPr rtl="0"/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5906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444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918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rtlCol="0" anchor="b"/>
          <a:lstStyle>
            <a:lvl1pPr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 rtlCol="0"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22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2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2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68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pPr rtl="0"/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292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1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688" r:id="rId14"/>
    <p:sldLayoutId id="2147483674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64DE79-268F-4C1A-8933-263129D2AF9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hyperlink" Target="https://www.helpmequit.wales/professional-referral-for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elpmequit.wales/" TargetMode="External"/><Relationship Id="rId5" Type="http://schemas.openxmlformats.org/officeDocument/2006/relationships/hyperlink" Target="https://www.helpmequit.wales/services-in-your-area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helpmequit.wales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helpmequit.wales/briefing-for-community-pharmacy-teams/" TargetMode="Externa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hyperlink" Target="https://dan247.org.uk/" TargetMode="External"/><Relationship Id="rId4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6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movingmedicine.ac.uk%2Fconsultation-guides%2Ffind-the-right-consultation%2F&amp;data=05%7C02%7CBethan.Jenkins5%40wales.nhs.uk%7Ca0143daaf9984f05aee608de1af1093d%7Cbb5628b8e3284082a856433c9edc8fae%7C0%7C0%7C638977819697459278%7CUnknown%7CTWFpbGZsb3d8eyJFbXB0eU1hcGkiOnRydWUsIlYiOiIwLjAuMDAwMCIsIlAiOiJXaW4zMiIsIkFOIjoiTWFpbCIsIldUIjoyfQ%3D%3D%7C0%7C%7C%7C&amp;sdata=IlrAhZS5WWXUBbDi8g0Z2aYV5SnUoYiqpIaf42RsCfM%3D&amp;reserved=0" TargetMode="External"/><Relationship Id="rId2" Type="http://schemas.openxmlformats.org/officeDocument/2006/relationships/hyperlink" Target="https://eur03.safelinks.protection.outlook.com/?url=https%3A%2F%2Fwww.gov.wales%2Fuk-chief-medical-officers-physical-activity-guidelines&amp;data=05%7C02%7CBethan.Jenkins5%40wales.nhs.uk%7Ca99753ebb835451757fe08dee18fff2d%7Cbb5628b8e3284082a856433c9edc8fae%7C0%7C0%7C639196205744775638%7CUnknown%7CTWFpbGZsb3d8eyJFbXB0eU1hcGkiOnRydWUsIlYiOiIwLjAuMDAwMCIsIlAiOiJXaW4zMiIsIkFOIjoiTWFpbCIsIldUIjoyfQ%3D%3D%7C0%7C%7C%7C&amp;sdata=IH19PUT9LCHjSzE6q%2B08eLLxnYIVDtgSsXwf15sotNI%3D&amp;reserved=0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r/sites/PHW_Health-and-Wellbeing/_layouts/15/Doc.aspx?sourcedoc=%7BA6CF01F7-81B4-494B-BD97-4A2563F9AEF4%7D&amp;file=CP%20SHB%20v0a.pptx&amp;action=edit&amp;mobileredirect=true" TargetMode="External"/><Relationship Id="rId3" Type="http://schemas.openxmlformats.org/officeDocument/2006/relationships/hyperlink" Target="https://weareundefeatable.co.uk/?gad_source=1&amp;gad_campaignid=6466892559&amp;gbraid=0AAAAACrb_xQnkY09L7ya8MAc4UMwomzrf&amp;gclid=CjwKCAjwxrLHBhA2EiwAu9EdM2AR0ckJyuqsStOdiH2pBkSz_ulDs-sKk4AIoQz9lMPIBrIUgpEkbxoCSb4QAvD_BwE" TargetMode="External"/><Relationship Id="rId7" Type="http://schemas.openxmlformats.org/officeDocument/2006/relationships/hyperlink" Target="https://sport.wales/about/programmes-projects" TargetMode="External"/><Relationship Id="rId2" Type="http://schemas.openxmlformats.org/officeDocument/2006/relationships/hyperlink" Target="https://www.nhs.uk/live-well/exerci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v.wales/find-your-local-authority" TargetMode="External"/><Relationship Id="rId5" Type="http://schemas.openxmlformats.org/officeDocument/2006/relationships/hyperlink" Target="https://hapus.wales/wellbeing-tool/dance-through-lifes-challenges/" TargetMode="External"/><Relationship Id="rId4" Type="http://schemas.openxmlformats.org/officeDocument/2006/relationships/hyperlink" Target="https://www.livingstreets.org.uk/media/pzleiwuu/the-walkbook-living-streets-1.pdf" TargetMode="External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vapes-e-cigarettes-position-statement/" TargetMode="External"/><Relationship Id="rId2" Type="http://schemas.openxmlformats.org/officeDocument/2006/relationships/hyperlink" Target="https://www.gov.wales/national-survey-wales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mecc.publichealthnetwork.cymru/en/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2428" y="5831675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92" y="2200450"/>
            <a:ext cx="5073716" cy="1311078"/>
          </a:xfrm>
        </p:spPr>
        <p:txBody>
          <a:bodyPr rtlCol="0">
            <a:noAutofit/>
          </a:bodyPr>
          <a:lstStyle/>
          <a:p>
            <a:pPr algn="l" rtl="0">
              <a:lnSpc>
                <a:spcPct val="100000"/>
              </a:lnSpc>
              <a:spcBef>
                <a:spcPts val="2000"/>
              </a:spcBef>
            </a:pPr>
            <a:r>
              <a:rPr lang="cy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Cefnogi Ymddygiadau</a:t>
            </a:r>
            <a:b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Iach:</a:t>
            </a: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20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Canllaw ar gyfer </a:t>
            </a:r>
            <a:r>
              <a:rPr lang="cy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Fferylliaeth Gymunedol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GB" sz="95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411835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-3971" y="5831675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61892" y="4112029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5831857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027" y="4048146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0" y="41184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141654" y="708446"/>
            <a:ext cx="2829627" cy="3883651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dirty="0">
                <a:solidFill>
                  <a:srgbClr val="2F5586"/>
                </a:solidFill>
              </a:rPr>
              <a:t>		 Helpa</a:t>
            </a:r>
            <a:r>
              <a:rPr lang="cy" sz="1100" b="1" spc="-16" dirty="0">
                <a:solidFill>
                  <a:srgbClr val="2F5586"/>
                </a:solidFill>
              </a:rPr>
              <a:t> Fi i Stopio 		 yw brand rhoi’r 		 gorau i ysmygu 		 cenedlaethol Cymru</a:t>
            </a:r>
            <a:endParaRPr lang="en-GB" sz="1100" b="1" spc="-16" dirty="0">
              <a:solidFill>
                <a:srgbClr val="2F5586"/>
              </a:solidFill>
            </a:endParaRP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annog rhywun i roi'r gorau iddi yn un o'r ymyriadau mwyaf effeithiol y gallwch eu gwneud ar gyfer eu hiechyd hirdymor.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Helpa Fi i Stopio yn rhoi cymorth rhoi'r gorau i ysmygu am ddim sy'n seiliedig ar dystiolaeth i helpu pobl i roi'r gorau i ysmygu am byth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Helpa Fi i Stopio yn rhoi mynediad at gynghorwyr arbenigol, meddyginiaethau rhoi'r gorau i ysmygu trwyddedig, a chymorth ymddygiad wedi'i deilwra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pobl sy'n defnyddio Helpa Fi i Stopio hyd at dair gwaith yn fwy tebygol o roi'r gorau iddi na'r rhai sy'n ceisio gwneud ar eu pennau eu hunain.</a:t>
            </a:r>
            <a:endParaRPr lang="en-GB" sz="1100" b="1" spc="-16" dirty="0">
              <a:solidFill>
                <a:srgbClr val="2F5586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01" y="502418"/>
            <a:ext cx="921420" cy="92142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83778" y="502418"/>
            <a:ext cx="2221268" cy="42960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6" dirty="0">
                <a:solidFill>
                  <a:srgbClr val="2F5586"/>
                </a:solidFill>
              </a:rPr>
              <a:t> Mae </a:t>
            </a:r>
            <a:r>
              <a:rPr lang="cy" sz="1100" b="1" dirty="0">
                <a:solidFill>
                  <a:srgbClr val="2F5586"/>
                </a:solidFill>
              </a:rPr>
              <a:t>Helpa</a:t>
            </a:r>
            <a:r>
              <a:rPr lang="cy" sz="1100" b="1" spc="-1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Fi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i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Stopio</a:t>
            </a:r>
            <a:r>
              <a:rPr lang="cy" sz="1100" b="1" spc="-1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yn</a:t>
            </a:r>
            <a:r>
              <a:rPr lang="cy" sz="1100" b="1" spc="-6" dirty="0">
                <a:solidFill>
                  <a:srgbClr val="2F5586"/>
                </a:solidFill>
              </a:rPr>
              <a:t>  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ei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gwneud</a:t>
            </a:r>
            <a:r>
              <a:rPr lang="cy" sz="1100" b="1" spc="-10" dirty="0">
                <a:solidFill>
                  <a:srgbClr val="2F5586"/>
                </a:solidFill>
              </a:rPr>
              <a:t> cyn </a:t>
            </a:r>
            <a:r>
              <a:rPr lang="cy" sz="1100" b="1" dirty="0">
                <a:solidFill>
                  <a:srgbClr val="2F5586"/>
                </a:solidFill>
              </a:rPr>
              <a:t>hawsed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ag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sy’n </a:t>
            </a:r>
            <a:r>
              <a:rPr lang="cy" sz="1100" b="1" spc="-10" dirty="0">
                <a:solidFill>
                  <a:srgbClr val="2F5586"/>
                </a:solidFill>
              </a:rPr>
              <a:t>bosibl i 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0" dirty="0">
                <a:solidFill>
                  <a:srgbClr val="2F5586"/>
                </a:solidFill>
              </a:rPr>
              <a:t> ysmygwyr ymgysylltu</a:t>
            </a:r>
          </a:p>
          <a:p>
            <a:pPr marL="0" marR="183524" indent="0" algn="just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 dirty="0">
              <a:solidFill>
                <a:srgbClr val="2F5586"/>
              </a:solidFill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Gall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pobl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ddefnyddio’r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wefan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Helpa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Fi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spc="-49" dirty="0">
                <a:solidFill>
                  <a:srgbClr val="656565"/>
                </a:solidFill>
                <a:latin typeface="Verdana"/>
                <a:cs typeface="Verdana"/>
              </a:rPr>
              <a:t>Stopio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i gael galwad yn ôl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ar adeg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sy’n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gyfleus iddyn nhw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Mae gwasanaethau Helpa Fi i Stopio yn cynnig cymorth mewn ystod o leoliadau – Helpa Fi i Stopio, Fferylliaeth Gymunedol; Helpa Fi i Stopio, Cymuned; Helpa Fi i Stopio, Ysbyty; cymorth Helpa Fi i Stopio dros y ffôn.    Gellir gweld lleoliadau gwasanaeth lleol ar y</a:t>
            </a:r>
            <a:r>
              <a:rPr lang="cy" sz="1100" spc="-49" dirty="0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map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 yma.</a:t>
            </a: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Mae rhagor o wybodaeth, gan gynnwys adnoddau hunangymorth, ar gael yn 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www.helpafiistopio.cymru</a:t>
            </a: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8EDED86-853A-272D-5C02-008876C99398}"/>
              </a:ext>
            </a:extLst>
          </p:cNvPr>
          <p:cNvSpPr txBox="1">
            <a:spLocks/>
          </p:cNvSpPr>
          <p:nvPr/>
        </p:nvSpPr>
        <p:spPr>
          <a:xfrm>
            <a:off x="237528" y="4716790"/>
            <a:ext cx="4967518" cy="2639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cy" sz="1100" b="1" dirty="0">
                <a:solidFill>
                  <a:srgbClr val="2F5586"/>
                </a:solidFill>
              </a:rPr>
              <a:t>Sut i atgyfeirio at Helpa </a:t>
            </a:r>
            <a:r>
              <a:rPr lang="cy" sz="1100" b="1" spc="-16" dirty="0">
                <a:solidFill>
                  <a:srgbClr val="2F5586"/>
                </a:solidFill>
              </a:rPr>
              <a:t>Fi i Stopio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 rtl="0"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Os yw eich fferyllfa’n cynnig cymorth Helpa Fi i Stopio trwy Fferylliaeth Gymunedol, gall cleientiaid gael cymorth uniongyrchol yn y siop. Fel arall, dylech eu hatgyfeirio gan ddefnyddio un o'r opsiynau canlynol: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Atgyfeirio’n uniongyrchol drwy Ffurflen Atgyfeirio Gweithwyr Iechyd Proffesiynol ar-lein: </a:t>
            </a:r>
            <a:r>
              <a:rPr lang="cy" sz="1100" dirty="0">
                <a:solidFill>
                  <a:srgbClr val="6D6E71"/>
                </a:solidFill>
                <a:hlinkClick r:id="rId7"/>
              </a:rPr>
              <a:t>https://www.helpafiistopio.cymru/ffurflen-cyfeiriad-proffesiynol/</a:t>
            </a:r>
            <a:r>
              <a:rPr lang="cy" sz="1100" dirty="0">
                <a:solidFill>
                  <a:srgbClr val="6D6E71"/>
                </a:solidFill>
              </a:rPr>
              <a:t> 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Ffonio Helpa Fi i Stopio: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</a:p>
          <a:p>
            <a:pPr marL="0" lvl="0" indent="0" rtl="0">
              <a:buClr>
                <a:srgbClr val="23A7B5"/>
              </a:buClr>
              <a:buNone/>
            </a:pPr>
            <a:endParaRPr lang="en-GB" sz="100" dirty="0">
              <a:solidFill>
                <a:srgbClr val="6D6E71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Annog yr Ysmygwr i Hunangyfeirio</a:t>
            </a: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Ewch i: </a:t>
            </a:r>
            <a:r>
              <a:rPr lang="cy" sz="1100" dirty="0">
                <a:solidFill>
                  <a:srgbClr val="6D6E71"/>
                </a:solidFill>
                <a:hlinkClick r:id="rId6"/>
              </a:rPr>
              <a:t>www.helpafiistopio.cymru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Neges Destun: </a:t>
            </a:r>
            <a:r>
              <a:rPr lang="cy" sz="1100" dirty="0">
                <a:solidFill>
                  <a:srgbClr val="2F5586"/>
                </a:solidFill>
              </a:rPr>
              <a:t>HMQ i 80818</a:t>
            </a:r>
            <a:r>
              <a:rPr lang="cy" sz="1100" dirty="0">
                <a:solidFill>
                  <a:srgbClr val="6D6E71"/>
                </a:solidFill>
              </a:rPr>
              <a:t> Ffonio: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  <a:endParaRPr lang="en-GB" sz="1100" dirty="0">
              <a:solidFill>
                <a:srgbClr val="2F5586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Lawrlwytho:</a:t>
            </a:r>
            <a:r>
              <a:rPr lang="cy" sz="1100" b="1" dirty="0">
                <a:solidFill>
                  <a:srgbClr val="2F5586"/>
                </a:solidFill>
              </a:rPr>
              <a:t> </a:t>
            </a:r>
            <a:r>
              <a:rPr lang="cy" sz="1100" dirty="0">
                <a:solidFill>
                  <a:srgbClr val="2F5586"/>
                </a:solidFill>
              </a:rPr>
              <a:t>Ap Helpa Fi i Stopio </a:t>
            </a:r>
            <a:r>
              <a:rPr lang="cy" sz="1100" b="1" dirty="0">
                <a:solidFill>
                  <a:srgbClr val="2F5586"/>
                </a:solidFill>
              </a:rPr>
              <a:t>–</a:t>
            </a:r>
            <a:r>
              <a:rPr lang="cy" sz="1100" dirty="0">
                <a:solidFill>
                  <a:srgbClr val="6D6E71"/>
                </a:solidFill>
              </a:rPr>
              <a:t> Chwiliwch am 'Helpa Fi i Stopio'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063B7-B2D7-D5EE-E68D-372707DA1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5177" y="6036638"/>
            <a:ext cx="830422" cy="10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CE61E-B3F6-243D-0B12-E98D0A0FD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CEC5-716C-62A8-93D2-0946B30F0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8462977-84D4-1BFD-CA88-38727766BB37}"/>
              </a:ext>
            </a:extLst>
          </p:cNvPr>
          <p:cNvSpPr txBox="1">
            <a:spLocks/>
          </p:cNvSpPr>
          <p:nvPr/>
        </p:nvSpPr>
        <p:spPr>
          <a:xfrm>
            <a:off x="384523" y="70812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Fepio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25AAB0FC-C96E-0C0C-D6C9-F7FD1EC89CFD}"/>
              </a:ext>
            </a:extLst>
          </p:cNvPr>
          <p:cNvSpPr/>
          <p:nvPr/>
        </p:nvSpPr>
        <p:spPr>
          <a:xfrm>
            <a:off x="348441" y="1181589"/>
            <a:ext cx="2248125" cy="12762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1A069C57-DB60-670E-C8A6-49F88B31B28F}"/>
              </a:ext>
            </a:extLst>
          </p:cNvPr>
          <p:cNvSpPr txBox="1"/>
          <p:nvPr/>
        </p:nvSpPr>
        <p:spPr>
          <a:xfrm>
            <a:off x="428451" y="1305962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Mae cyfraddau fepio wedi codi yn ystod y blynyddoedd diwethaf yng Nghymru, ymhlith oedolion a phlant a phobl ifanc</a:t>
            </a:r>
            <a:r>
              <a:rPr lang="cy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0F912F8-4B9A-736A-BB1A-4D5915B6289A}"/>
              </a:ext>
            </a:extLst>
          </p:cNvPr>
          <p:cNvSpPr txBox="1"/>
          <p:nvPr/>
        </p:nvSpPr>
        <p:spPr>
          <a:xfrm>
            <a:off x="2750134" y="1624516"/>
            <a:ext cx="2374070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Rydyn ni'n gwybod bod 6</a:t>
            </a:r>
            <a:r>
              <a:rPr lang="cy"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lang="cy" sz="1100" b="1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lang="cy"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ysmygwr</a:t>
            </a:r>
            <a:r>
              <a:rPr lang="cy" sz="1100" b="1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yng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10">
                <a:solidFill>
                  <a:srgbClr val="FFFFFF"/>
                </a:solidFill>
                <a:latin typeface="Verdana"/>
                <a:cs typeface="Verdana"/>
              </a:rPr>
              <a:t>Nghymru</a:t>
            </a:r>
            <a:r>
              <a:rPr lang="cy" sz="1100" b="1" spc="-5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eisiau</a:t>
            </a:r>
            <a:r>
              <a:rPr lang="cy"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rhoi’r</a:t>
            </a:r>
            <a:r>
              <a:rPr lang="cy" sz="1100" b="1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gorau</a:t>
            </a:r>
            <a:r>
              <a:rPr lang="cy"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iddi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baseline="3000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 rtl="0">
              <a:spcBef>
                <a:spcPts val="100"/>
              </a:spcBef>
            </a:pPr>
            <a:endParaRPr lang="en-GB" sz="400" b="1" spc="-25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 rtl="0">
              <a:spcBef>
                <a:spcPts val="100"/>
              </a:spcBef>
            </a:pPr>
            <a:r>
              <a:rPr lang="cy" sz="1100">
                <a:solidFill>
                  <a:srgbClr val="FFFFFF"/>
                </a:solidFill>
                <a:latin typeface="Verdana"/>
                <a:cs typeface="Verdana"/>
              </a:rPr>
              <a:t>Mae ysmygwyr eisiau ac yn disgwyl i weithwyr gofal iechyd proffesiynol ymgysylltu â nhw a rhoi opsiynau iddyn nhw </a:t>
            </a:r>
            <a:endParaRPr sz="1000" baseline="3000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31FDFDC2-C3DC-6A76-3275-BC140A8FBAEE}"/>
              </a:ext>
            </a:extLst>
          </p:cNvPr>
          <p:cNvSpPr txBox="1">
            <a:spLocks/>
          </p:cNvSpPr>
          <p:nvPr/>
        </p:nvSpPr>
        <p:spPr>
          <a:xfrm>
            <a:off x="401369" y="2457797"/>
            <a:ext cx="2195198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Mae fepio yn llai niweidiol nag ysmygu, ond nid yw'n ddi-risg. </a:t>
            </a: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Mae'r rhan fwyaf o fêps yn cynnwys nicotin, sy'n gaethiwus. Fel arfer, aiff y corff i ddibynnu ar nicotin yn gyflym iawn, gyda’r rhan fwyaf o bobl yn cael profiadau annymunol a chwantau wrth roi’r gorau iddi. </a:t>
            </a:r>
            <a:endParaRPr lang="en-GB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878DEC9-D4DF-FCD9-9547-1B9B726C5596}"/>
              </a:ext>
            </a:extLst>
          </p:cNvPr>
          <p:cNvSpPr txBox="1">
            <a:spLocks/>
          </p:cNvSpPr>
          <p:nvPr/>
        </p:nvSpPr>
        <p:spPr>
          <a:xfrm>
            <a:off x="2673350" y="708126"/>
            <a:ext cx="2673350" cy="6718667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400" b="1" dirty="0">
                <a:solidFill>
                  <a:srgbClr val="2F5586"/>
                </a:solidFill>
              </a:rPr>
              <a:t>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Cymorth i Roi’r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Gorau i Fepio Ar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Gael Nawr yng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Nghymru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cymorth i roi'r gorau i fepio bellach ar gael trwy Helpa Fi i Stopio, gydag amrywiaeth o opsiynau i weddu i wahanol anghenion unigolion. Fodd bynnag, mae'r cynnig cymorth fepio yn wahanol i'r cynnig ar gyfer ysmygu.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1 Dechrau gyda Hunangymorth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Cyfeiriwch bobl yn gyntaf at wefan Helpa Fi i Stopio i gael mynediad at ddeunyddiau hunangymorth ac i adeiladu cynllun rhoi'r gorau iddi personol gan ddefnyddio 'Eich Cynllun Stopio': </a:t>
            </a:r>
            <a:r>
              <a:rPr lang="cy" sz="1100" dirty="0">
                <a:solidFill>
                  <a:srgbClr val="656565"/>
                </a:solidFill>
                <a:hlinkClick r:id="rId2"/>
              </a:rPr>
              <a:t>www.helpafiistopio.cymru</a:t>
            </a:r>
            <a:r>
              <a:rPr lang="cy" sz="1100" dirty="0">
                <a:solidFill>
                  <a:srgbClr val="656565"/>
                </a:solidFill>
              </a:rPr>
              <a:t> 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500" dirty="0">
              <a:solidFill>
                <a:srgbClr val="656565"/>
              </a:solidFill>
            </a:endParaRP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2 Angen Mwy o Gymorth?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Os oes angen cymorth pellach ar rywun i roi'r gorau i fepio, gallant </a:t>
            </a:r>
            <a:r>
              <a:rPr lang="cy" sz="1100" dirty="0">
                <a:solidFill>
                  <a:srgbClr val="2F5586"/>
                </a:solidFill>
              </a:rPr>
              <a:t>siarad â chynghorydd hyfforddedig</a:t>
            </a:r>
            <a:r>
              <a:rPr lang="cy" sz="1100" dirty="0">
                <a:solidFill>
                  <a:srgbClr val="656565"/>
                </a:solidFill>
              </a:rPr>
              <a:t> yn Hwb cenedlaethol Helpa Fi i Stopio a chael sesiwn cymorth ymddygiad: 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Ffoniwch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1100" dirty="0">
              <a:solidFill>
                <a:srgbClr val="2F5586"/>
              </a:solidFill>
            </a:endParaRP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12DA3-1F8D-DD61-96DE-FA8A890B3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627" y="465295"/>
            <a:ext cx="1091018" cy="1091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89906-C489-1F93-C1AD-18928D0B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861" t="4339" r="861" b="33279"/>
          <a:stretch>
            <a:fillRect/>
          </a:stretch>
        </p:blipFill>
        <p:spPr>
          <a:xfrm>
            <a:off x="348442" y="4711827"/>
            <a:ext cx="2212044" cy="206991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F9A3F34B-7CFC-0F93-FE64-1AA8CC173BDA}"/>
              </a:ext>
            </a:extLst>
          </p:cNvPr>
          <p:cNvSpPr txBox="1">
            <a:spLocks/>
          </p:cNvSpPr>
          <p:nvPr/>
        </p:nvSpPr>
        <p:spPr>
          <a:xfrm>
            <a:off x="213191" y="6918150"/>
            <a:ext cx="4964454" cy="419973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>
                <a:solidFill>
                  <a:srgbClr val="6D6E71"/>
                </a:solidFill>
              </a:rPr>
              <a:t>Am ragor o wybodaeth am fepio gweler: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>
                <a:hlinkClick r:id="rId5"/>
              </a:rPr>
              <a:t>Briffiad ar gyfer Timau Fferylliaeth Gymunedol – Helpa Fi i Stopio</a:t>
            </a: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470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37729" y="1130370"/>
            <a:ext cx="2108343" cy="8218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33096" y="940723"/>
            <a:ext cx="2351675" cy="1085100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6995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07524" y="962214"/>
            <a:ext cx="263917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Nid oes terfyn cwbl ddiogel ar gyfer yfed alcohol ac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mae yfed hyd yn oed symiau isel o alcohol yn cynyddu'r risg o glefydau, gan gynnwys canser.</a:t>
            </a:r>
            <a:endParaRPr sz="1000" b="1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3096" y="2185094"/>
            <a:ext cx="2351675" cy="4412367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lle gellid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 </a:t>
            </a:r>
            <a:r>
              <a:rPr lang="cy" sz="1100" b="1" spc="-6" dirty="0">
                <a:solidFill>
                  <a:srgbClr val="2F5586"/>
                </a:solidFill>
              </a:rPr>
              <a:t>fferylliaeth gymunedol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 chi a'ch cydweithwyr wneud y canlynol i helpu 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gyda'u defnydd o alcohol: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325083"/>
                </a:solidFill>
                <a:latin typeface="Verdana"/>
                <a:cs typeface="Verdana"/>
              </a:rPr>
              <a:t>Bod yn ymwybodol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o niwed sy'n gysylltiedig ag alcohol a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chanllawiau NICE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ar ymyriadau ataliol</a:t>
            </a: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am eu hymddygiad yfed pan allai fod yn berthnasol </a:t>
            </a: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Asesu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ymddygiad yfed gan ddefnyddio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AUDIT C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</a:rPr>
              <a:t>Rhoi cyngor</a:t>
            </a:r>
            <a:r>
              <a:rPr lang="cy" sz="1100" dirty="0">
                <a:solidFill>
                  <a:srgbClr val="656565"/>
                </a:solidFill>
              </a:rPr>
              <a:t> yn seiliedig ar sgôr </a:t>
            </a:r>
            <a:r>
              <a:rPr lang="cy" sz="1100" dirty="0">
                <a:solidFill>
                  <a:srgbClr val="FF0000"/>
                </a:solidFill>
                <a:hlinkClick r:id="rId4"/>
              </a:rPr>
              <a:t>AUDIT C</a:t>
            </a:r>
            <a:r>
              <a:rPr lang="cy" sz="1100" dirty="0">
                <a:solidFill>
                  <a:srgbClr val="656565"/>
                </a:solidFill>
                <a:hlinkClick r:id="rId4"/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 </a:t>
            </a:r>
            <a:r>
              <a:rPr lang="cy" sz="1100" dirty="0">
                <a:solidFill>
                  <a:srgbClr val="656565"/>
                </a:solidFill>
              </a:rPr>
              <a:t>a </a:t>
            </a:r>
            <a:r>
              <a:rPr lang="cy" sz="1100" b="1" dirty="0">
                <a:solidFill>
                  <a:srgbClr val="2F5586"/>
                </a:solidFill>
              </a:rPr>
              <a:t>chyfeirio</a:t>
            </a:r>
            <a:r>
              <a:rPr lang="cy" sz="1100" dirty="0">
                <a:solidFill>
                  <a:srgbClr val="656565"/>
                </a:solidFill>
              </a:rPr>
              <a:t> at linell gymorth </a:t>
            </a:r>
            <a:r>
              <a:rPr lang="cy" sz="1100" dirty="0">
                <a:solidFill>
                  <a:srgbClr val="656565"/>
                </a:solidFill>
                <a:hlinkClick r:id="rId5"/>
              </a:rPr>
              <a:t>DAN 24/7</a:t>
            </a:r>
            <a:r>
              <a:rPr lang="cy" sz="1100" dirty="0">
                <a:solidFill>
                  <a:srgbClr val="656565"/>
                </a:solidFill>
              </a:rPr>
              <a:t>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357634" y="2077879"/>
            <a:ext cx="216027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Mae'r risg o ddatblygu amrywiaeth o broblemau iechyd yn cynyddu po fwyaf y mae person yn yfed.</a:t>
            </a:r>
            <a:endParaRPr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772600"/>
              </p:ext>
            </p:extLst>
          </p:nvPr>
        </p:nvGraphicFramePr>
        <p:xfrm>
          <a:off x="351169" y="3756232"/>
          <a:ext cx="2031345" cy="1806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Sgôr AUDIT-C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Risg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276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0–4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isel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5–7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cynyddol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815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uwch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11–12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 bosibl yn ddibynnol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05195" y="2859665"/>
            <a:ext cx="2394074" cy="800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Prawf Adnabod Anhwylderau Defnyddio Alcohol - Sgorio Defnydd AUDIT C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[talfyredig]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399202" y="1175900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17% o oedolion (16+ oed) yng Nghymru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yn yfed mwy na'r canllawiau a argymhellir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1932" y="5658742"/>
            <a:ext cx="2351674" cy="93871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spcAft>
                <a:spcPts val="100"/>
              </a:spcAft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Mae AUDIT C yn cynnwys y cwestiynau defnydd o'r AUDIT llawn, sef prawf sgrinio defnydd alcohol i asesu risg person o niwed alcohol.</a:t>
            </a: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D9514158-5D1B-517C-3869-6661D2A6C4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9817" y="6756732"/>
            <a:ext cx="4861962" cy="54232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indent="0" rtl="0"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Ymyrraeth Byr Alcohol (ABI) Lefel 2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e-ddysgu ar gael i'ch cefnogi i gael sgyrsiau am wneud newidiadau cadarnhaol i'ch defnydd o alcohol.</a:t>
            </a:r>
            <a:endParaRPr lang="en-GB" sz="1100" dirty="0">
              <a:solidFill>
                <a:srgbClr val="656565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C05E-9DF5-722F-0303-805DDCFF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3F31FDCF-DF01-2E23-9276-D2010FE11343}"/>
              </a:ext>
            </a:extLst>
          </p:cNvPr>
          <p:cNvSpPr/>
          <p:nvPr/>
        </p:nvSpPr>
        <p:spPr>
          <a:xfrm>
            <a:off x="151741" y="1226340"/>
            <a:ext cx="2314986" cy="2226250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704AB-C1AE-CF27-2BC2-BA15FBDD4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18A2251-0994-1401-8B43-BDE3F570935E}"/>
              </a:ext>
            </a:extLst>
          </p:cNvPr>
          <p:cNvSpPr txBox="1">
            <a:spLocks/>
          </p:cNvSpPr>
          <p:nvPr/>
        </p:nvSpPr>
        <p:spPr>
          <a:xfrm>
            <a:off x="291619" y="75618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2F5586"/>
                </a:solidFill>
                <a:latin typeface="Verdana"/>
                <a:ea typeface="Verdana"/>
                <a:cs typeface="Verdana" panose="020B0604030504040204" pitchFamily="34" charset="0"/>
              </a:rPr>
              <a:t>Defnyddio Sylweddau</a:t>
            </a:r>
            <a:endParaRPr lang="en-GB" sz="1900" b="1" spc="-1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EE72F13-E8AB-D8BA-D9B2-F96B7CAEAC3C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>
                <a:solidFill>
                  <a:srgbClr val="FFFFFF"/>
                </a:solidFill>
                <a:latin typeface="Verdana"/>
                <a:cs typeface="Verdana"/>
              </a:rPr>
              <a:t>Nid oes terfyn cwbl ddiogel ar gyfer yfed alcohol ac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mae yfed hyd yn oed symiau isel o alcohol yn cynyddu'r risg o glefydau, gan gynnwys canser.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FD43DCA0-9311-996A-8F29-3859FB1B5E7C}"/>
              </a:ext>
            </a:extLst>
          </p:cNvPr>
          <p:cNvSpPr txBox="1">
            <a:spLocks/>
          </p:cNvSpPr>
          <p:nvPr/>
        </p:nvSpPr>
        <p:spPr>
          <a:xfrm>
            <a:off x="2582850" y="2563186"/>
            <a:ext cx="2650168" cy="4730993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t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lle gellid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 </a:t>
            </a:r>
            <a:r>
              <a:rPr lang="cy" sz="1100" b="1" spc="-6" dirty="0">
                <a:solidFill>
                  <a:srgbClr val="2F5586"/>
                </a:solidFill>
              </a:rPr>
              <a:t>fferylliaeth gymunedol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795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Gallwch chi a'ch cydweithwyr wneud y canlynol i helpu pobl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gyda'u defnydd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o sylweddau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  <a:hlinkClick r:id="rId3"/>
              </a:rPr>
              <a:t>Bod yn ymwybodol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o arwyddion risg cynnar e.e. straen, amgylchiadau personol anodd, hwyliau isel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Cymryd agwedd </a:t>
            </a: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ddi-feirniadaeth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. Gall stigma fod yn rhwystr i bobl gael mynediad at gymorth</a:t>
            </a: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Cynghori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ar risgiau sy'n gysylltiedig </a:t>
            </a: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â chyffuriau ac annog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cy" sz="1100" b="1" dirty="0">
                <a:solidFill>
                  <a:srgbClr val="325083"/>
                </a:solidFill>
                <a:latin typeface="Verdana"/>
                <a:ea typeface="Verdana"/>
                <a:cs typeface="Verdana"/>
              </a:rPr>
              <a:t>strategaethau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ymdopi cadarnhaol yn unol â 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  <a:hlinkClick r:id="rId3"/>
              </a:rPr>
              <a:t>chanllawiau NICE</a:t>
            </a:r>
            <a:endParaRPr lang="en-GB" sz="1100" baseline="30000" dirty="0">
              <a:solidFill>
                <a:srgbClr val="656565"/>
              </a:solidFill>
              <a:latin typeface="Verdana"/>
              <a:ea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</a:rPr>
              <a:t>Cyfeirio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at wasanaethau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defnyddio sylweddau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am gymorth ychwanegol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26F0FD69-3865-8D4A-CF68-494F9643E086}"/>
              </a:ext>
            </a:extLst>
          </p:cNvPr>
          <p:cNvSpPr txBox="1"/>
          <p:nvPr/>
        </p:nvSpPr>
        <p:spPr>
          <a:xfrm>
            <a:off x="2642089" y="1127433"/>
            <a:ext cx="270461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Nid yw niwed yn sgil camddefnyddio sylweddau yn cael ei ddosbarthu'n gyfartal trwy’r boblogaeth: mae’n cael effaith anghymesur ar y rhai mwyaf agored i niwed, gan ddyfnhau anghydraddoldebau iechyd a rhoi straen ychwanegol ar systemau iechyd a gofal cymdeithasol.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18D442A7-23F3-187B-C701-5DE4CEB2878A}"/>
              </a:ext>
            </a:extLst>
          </p:cNvPr>
          <p:cNvSpPr txBox="1"/>
          <p:nvPr/>
        </p:nvSpPr>
        <p:spPr>
          <a:xfrm>
            <a:off x="222322" y="1317199"/>
            <a:ext cx="2289947" cy="222625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rtl="0"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Yn 2024, bu cynnydd sylweddol yn nifer y marwolaethau 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a gofnodwyd fel rhai o ganlyniad i gamddefnyddio cyffuriau, gan gyrraedd 288 o farwolaethau. Roedd hwn yn gynnydd o 13.8 y cant o'i gymharu â'r flwyddyn flaenorol, a'r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nifer uchaf o farwolaethau o ganlyniad i gamddefnyddio cyffuriau a gofnodwyd erioed</a:t>
            </a:r>
            <a:r>
              <a:rPr lang="cy" sz="1100" b="1" baseline="30000" dirty="0">
                <a:solidFill>
                  <a:schemeClr val="bg1"/>
                </a:solidFill>
                <a:latin typeface="Verdana"/>
                <a:cs typeface="Verdana"/>
              </a:rPr>
              <a:t>5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endParaRPr lang="en-US" dirty="0">
              <a:solidFill>
                <a:schemeClr val="bg1"/>
              </a:solidFill>
            </a:endParaRP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23BDA52-122A-AF83-0064-1846E6FA859F}"/>
              </a:ext>
            </a:extLst>
          </p:cNvPr>
          <p:cNvSpPr/>
          <p:nvPr/>
        </p:nvSpPr>
        <p:spPr>
          <a:xfrm>
            <a:off x="151741" y="3543449"/>
            <a:ext cx="2289946" cy="17845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4A2B5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702765E7-7545-1C99-C779-1F49BFE033EC}"/>
              </a:ext>
            </a:extLst>
          </p:cNvPr>
          <p:cNvSpPr txBox="1"/>
          <p:nvPr/>
        </p:nvSpPr>
        <p:spPr>
          <a:xfrm>
            <a:off x="208689" y="3634308"/>
            <a:ext cx="2224734" cy="1718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camddefnyddio sylweddau yn cyfrannu at ystod o ganlyniadau negyddol gan gynnwys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marwolaethau ac afiachedd cynamserol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gwaethygu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anghydraddoldebau cymdeithasol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tharfu ar deuluoedd a chymunedau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48AE354-0F1E-A9C7-819B-DE9D6682AD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16"/>
          <a:stretch>
            <a:fillRect/>
          </a:stretch>
        </p:blipFill>
        <p:spPr>
          <a:xfrm>
            <a:off x="207737" y="5418816"/>
            <a:ext cx="2177954" cy="17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54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589" y="4788735"/>
            <a:ext cx="2351910" cy="2415463"/>
          </a:xfrm>
        </p:spPr>
        <p:txBody>
          <a:bodyPr rtlCol="0">
            <a:noAutofit/>
          </a:bodyPr>
          <a:lstStyle/>
          <a:p>
            <a:pPr marL="0" indent="0" rtl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Gellir cyfeirio pobl sydd eisiau cymorth at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Linell Gymorth Cyffuriau ac Alcohol Cymru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   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DAN 24/7 yn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llinell gymorth am ddim, gyfrinachol a dwyieithog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sy'n darparu un pwynt cyswllt i unrhyw un yng Nghymru sydd eisiau rhagor o wybodaeth a/neu gymorth yn ymwneud â chyffuriau a/neu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4" y="3444405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81893" y="4788735"/>
            <a:ext cx="243497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lcohol. Gall siarad â rhywun am broblem cyffuriau neu alcohol fod y cam cyntaf i berson wrth ddatrys eu problemau. Gall pobl </a:t>
            </a:r>
            <a:r>
              <a:rPr lang="cy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gyfeirio eu hunain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am gymorth.</a:t>
            </a: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Mae'r gwasanaeth ar gael 24 awr y dydd, 7 diwrnod yr wythnos.</a:t>
            </a:r>
          </a:p>
          <a:p>
            <a:pPr rtl="0">
              <a:buClr>
                <a:srgbClr val="23A7B5"/>
              </a:buClr>
            </a:pP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Rhadffôn: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neu 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anfonwch y neges destun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 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i: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815325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361341" y="5082254"/>
            <a:ext cx="2297550" cy="801391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61341" y="8392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Pwysau Iach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74138" y="2549060"/>
            <a:ext cx="2271736" cy="116932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61341" y="1412131"/>
            <a:ext cx="2213949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>
                <a:solidFill>
                  <a:srgbClr val="6D6E71"/>
                </a:solidFill>
                <a:latin typeface="Verdana"/>
                <a:cs typeface="Verdana"/>
              </a:rPr>
              <a:t>Gall cyrraedd a chynnal pwysau iachach fod yn heriol, a gall yr amodau yr ydym yn cael ein geni, yn tyfu, yn byw ac yn gweithio ynddynt ddylanwadu ar hynny. </a:t>
            </a:r>
            <a:endParaRPr sz="976" baseline="29914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36221" y="2598918"/>
            <a:ext cx="2517162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Dosbarthwyd 61% o oedolion yng Nghymru yn un ai dros bwysau neu'n ordew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gan gynnwys </a:t>
            </a:r>
          </a:p>
          <a:p>
            <a:pPr marL="309888" marR="326407" indent="-171450" rtl="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 rtl="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034863"/>
            <a:ext cx="2157096" cy="58617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>
                <a:solidFill>
                  <a:srgbClr val="2F5586"/>
                </a:solidFill>
              </a:rPr>
              <a:t>Meysydd</a:t>
            </a:r>
            <a:r>
              <a:rPr lang="cy" sz="1100" b="1" spc="-20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lle gellid</a:t>
            </a:r>
            <a:r>
              <a:rPr lang="cy" sz="1100" b="1" spc="-16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gwella </a:t>
            </a:r>
            <a:r>
              <a:rPr lang="cy" sz="1100" b="1" spc="-10">
                <a:solidFill>
                  <a:srgbClr val="2F5586"/>
                </a:solidFill>
              </a:rPr>
              <a:t>ansawdd</a:t>
            </a:r>
            <a:r>
              <a:rPr lang="cy" sz="1100" b="1" spc="-6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gweithgarwch mewn </a:t>
            </a:r>
            <a:r>
              <a:rPr lang="cy" sz="1100" b="1" spc="-6">
                <a:solidFill>
                  <a:srgbClr val="2F5586"/>
                </a:solidFill>
              </a:rPr>
              <a:t>fferylliaeth gymunedol</a:t>
            </a:r>
            <a:endParaRPr lang="en-GB" sz="1100" b="1" spc="-25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>
                <a:solidFill>
                  <a:srgbClr val="656565"/>
                </a:solidFill>
                <a:latin typeface="Verdana"/>
                <a:cs typeface="Verdana"/>
              </a:rPr>
              <a:t>Gallwch chi a'ch cydweithwyr wneud y canlynol i helpu pobl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sydd mewn perygl o ordewdra neu sy'n profi gordewdra: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Gofyn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– ceisiwch ganiatâd i siarad am bwysau a’i archwilio pan fydd cyfleoedd yn codi	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Asesu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– trafod statws iechyd a thaith rheoli pwysau’r person</a:t>
            </a: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ar fanteision cyrraedd a chynnal pwysau iachach</a:t>
            </a: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Cyfeirio/atgyfeirio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person at wefan 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Pwysau Iach Byw’n Iach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, eu meddyg teulu neu wasanaeth rheoli pwysau eich bwrdd iechyd lleol.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6138" y="6179846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Mae'n bwysig deall taith pwysau unigolyn o’i safbwynt ef, heb farn a rhagfarn.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299" y="5081219"/>
            <a:ext cx="2253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 rtl="0">
              <a:spcBef>
                <a:spcPts val="100"/>
              </a:spcBef>
              <a:buClr>
                <a:srgbClr val="93C9DF"/>
              </a:buClr>
            </a:pPr>
            <a:r>
              <a:rPr lang="cy" sz="1100" b="1">
                <a:solidFill>
                  <a:schemeClr val="bg1"/>
                </a:solidFill>
                <a:latin typeface="Verdana"/>
                <a:cs typeface="Verdana"/>
              </a:rPr>
              <a:t>Gall sgyrsiau tosturiol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a mynediad at gefnogaeth helpu pobl i gael pwysau iachach. </a:t>
            </a: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29D435F-3402-3164-1145-524B302ECE59}"/>
              </a:ext>
            </a:extLst>
          </p:cNvPr>
          <p:cNvSpPr/>
          <p:nvPr/>
        </p:nvSpPr>
        <p:spPr>
          <a:xfrm>
            <a:off x="361341" y="3852827"/>
            <a:ext cx="2299578" cy="109393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B2961BE-7D60-5000-BB12-B3D03ECC3F83}"/>
              </a:ext>
            </a:extLst>
          </p:cNvPr>
          <p:cNvSpPr txBox="1"/>
          <p:nvPr/>
        </p:nvSpPr>
        <p:spPr>
          <a:xfrm>
            <a:off x="311101" y="3853993"/>
            <a:ext cx="25674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pwysau iachach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yn lleihau'r risg o ddatblygu nifer o gyflyrau cronig gan gynnwys clefyd cardiofasgwlaidd, Diabetes Math 2, a chanser.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218" y="1720534"/>
            <a:ext cx="2420858" cy="3610367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gwefan Pwysau Iach </a:t>
            </a:r>
          </a:p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Byw’n Iach yn cynnig cynnwys ac adnoddau gan gynnwys: </a:t>
            </a:r>
          </a:p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endParaRPr lang="en-GB" sz="5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Gosod nodau a hunanfonitro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Deall pwysau a'ch taith tuag at reoli pwysau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Adnoddau rhyngweithiol i’w lawrlwytho, megis cynllunwyr prydau bwyd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Gwybodaeth cyfeirio tuag at ffyrdd o fod yn egnïol a dewisiadau colli pwysau pellach.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Gwefan gwybodaeth i weithwyr gofal iechyd proffesiynol. </a:t>
            </a:r>
          </a:p>
          <a:p>
            <a:pPr marL="0" indent="0" rtl="0">
              <a:buNone/>
            </a:pPr>
            <a:endParaRPr lang="en-GB" sz="1700"/>
          </a:p>
          <a:p>
            <a:pPr marL="0" indent="0" rtl="0">
              <a:buNone/>
            </a:pPr>
            <a:endParaRPr lang="en-GB" sz="17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3" y="1347703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4118" y="3282628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cy" sz="1600"/>
              <a:t>Gallwch </a:t>
            </a:r>
            <a:r>
              <a:rPr lang="cy" sz="1600" b="1"/>
              <a:t>gyfeirio unigolion at</a:t>
            </a:r>
            <a:r>
              <a:rPr lang="cy" sz="1600"/>
              <a:t> </a:t>
            </a:r>
            <a:r>
              <a:rPr lang="cy" sz="1600" b="1">
                <a:hlinkClick r:id="rId3"/>
              </a:rPr>
              <a:t>Pwysau Iach Byw’n Iach</a:t>
            </a:r>
            <a:r>
              <a:rPr lang="cy" sz="1600"/>
              <a:t>, adnodd GIG ar y we ar gyfer oedolion yng Nghymru sydd dros bwysau ac yn ordew. </a:t>
            </a:r>
          </a:p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endParaRPr lang="en-GB" sz="1600"/>
          </a:p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cy" sz="1600"/>
              <a:t>Dyma adnodd rhad ac am ddim, sy'n seiliedig ar dystiolaeth, sy'n cynnig gwybodaeth wedi'i theilwra a chymorth hunangyfeiriedig. </a:t>
            </a:r>
          </a:p>
          <a:p>
            <a:pPr marL="0" indent="0" rtl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24136" y="5468812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24118" y="5473445"/>
            <a:ext cx="219062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DFA7309-BE5F-1A7D-6B2E-9A3013CCE355}"/>
              </a:ext>
            </a:extLst>
          </p:cNvPr>
          <p:cNvSpPr txBox="1">
            <a:spLocks/>
          </p:cNvSpPr>
          <p:nvPr/>
        </p:nvSpPr>
        <p:spPr>
          <a:xfrm>
            <a:off x="521848" y="630793"/>
            <a:ext cx="4748810" cy="76290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00241" indent="-100241" algn="l" defTabSz="400964" rtl="0" eaLnBrk="1" latinLnBrk="0" hangingPunct="1">
              <a:lnSpc>
                <a:spcPct val="90000"/>
              </a:lnSpc>
              <a:spcBef>
                <a:spcPts val="439"/>
              </a:spcBef>
              <a:buFont typeface="Arial" panose="020B0604020202020204" pitchFamily="34" charset="0"/>
              <a:buChar char="•"/>
              <a:defRPr sz="12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723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1206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8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1688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2170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2652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03134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3617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04099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12101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 rtl="0">
              <a:buNone/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Mae </a:t>
            </a:r>
            <a:r>
              <a:rPr lang="cy" sz="1100">
                <a:solidFill>
                  <a:srgbClr val="6D6E71"/>
                </a:solidFill>
                <a:latin typeface="Verdana"/>
                <a:cs typeface="Verdana"/>
              </a:rPr>
              <a:t>e-ddysgu </a:t>
            </a: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Cael Sgyrsiau am Bwysau Iach </a:t>
            </a: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(Gwneud i Bob Cyswllt Gyfrif Lefel 1 a 2) yn darparu technegau a dulliau ymarferol i'ch helpu i gefnogi trafodaethau am bwysau iach yn hyderus.</a:t>
            </a:r>
          </a:p>
        </p:txBody>
      </p:sp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284258" y="4936202"/>
            <a:ext cx="2312643" cy="87703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79399" y="716059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Gweithgarwch Corfforol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40882" y="5015447"/>
            <a:ext cx="22560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Gall gweithgarwch corfforol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atal a thrin mwy o gyflyrau hirdymor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 nag unrhyw ymyriad unigol arall </a:t>
            </a:r>
            <a:r>
              <a:rPr lang="cy" sz="1100" baseline="3000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13654" y="1224614"/>
            <a:ext cx="2277856" cy="41865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ar gyfer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spc="-25" dirty="0">
                <a:solidFill>
                  <a:srgbClr val="2F5586"/>
                </a:solidFill>
              </a:rPr>
              <a:t>fferylliaeth gymunedol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 dirty="0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 chi a'ch cydweithwyr helpu 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i fod yn fwy egnïol yn gorfforol drwy wneud y canlynol: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pobl ynghylch symud a bod yn egnïol pan fydd cyfle i wneud	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ar fanteision gweithgarwch corfforol – mae ychydig bach o weithgarwch corfforol yn well na dim gweithgarwch corfforol o gwbl. 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Cyfeirio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at wybodaeth, gweithgareddau a chymorth pellach.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D3A3C48-396B-AB1C-3F01-F17FFB502EAF}"/>
              </a:ext>
            </a:extLst>
          </p:cNvPr>
          <p:cNvSpPr txBox="1">
            <a:spLocks/>
          </p:cNvSpPr>
          <p:nvPr/>
        </p:nvSpPr>
        <p:spPr>
          <a:xfrm>
            <a:off x="320072" y="1133644"/>
            <a:ext cx="2483448" cy="24596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Gweithgarwch corfforol yw unrhyw beth sy'n cael y corff i symud – mae gweithgareddau fel cerdded, dawnsio, chwarae a garddio i gyd yn cyfrif. </a:t>
            </a:r>
          </a:p>
          <a:p>
            <a:pPr marL="0" marR="208290" indent="0" rtl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bod yn egnïol yn cynnig amrywiaeth o fanteision iechyd corfforol ac iechyd meddwl tymor byr a hirdymor; mae’n helpu i ddatblygu a chynnal cryfder esgyrn a chyhyrau ac yn gwella cydbwysedd. Mae bod yn anweithgar yn gorfforol yn niweidiol i iechyd.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FF05-6A7E-2236-6327-2E196D489CCF}"/>
              </a:ext>
            </a:extLst>
          </p:cNvPr>
          <p:cNvSpPr txBox="1"/>
          <p:nvPr/>
        </p:nvSpPr>
        <p:spPr>
          <a:xfrm>
            <a:off x="176601" y="5971220"/>
            <a:ext cx="499349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Gweler hefyd: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Canllawiau Gweithgarwch Corfforol Prif Swyddog Meddygol y DU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gyfer gwybodaeth am bob grŵp oedran, gweithgaredd yn ystod beichiogrwydd ac ar ôl genedigaeth, ac ar gyfer y rhai ag anableddau. 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Mae'r adnodd </a:t>
            </a:r>
            <a:r>
              <a:rPr lang="cy" sz="11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Moving Medicine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ar gyfer gweithwyr gofal iechyd proffesiynol yn cynnwys canllawiau ar sut i integreiddio sgyrsiau gweithgarwch corfforol i ofal bob dydd. 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3D42B61-F3D1-56B4-A7E2-34DD07172412}"/>
              </a:ext>
            </a:extLst>
          </p:cNvPr>
          <p:cNvSpPr/>
          <p:nvPr/>
        </p:nvSpPr>
        <p:spPr>
          <a:xfrm>
            <a:off x="279399" y="3668017"/>
            <a:ext cx="2277855" cy="1183001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F73DE8E-97A2-E342-E056-89311341BE5F}"/>
              </a:ext>
            </a:extLst>
          </p:cNvPr>
          <p:cNvSpPr txBox="1"/>
          <p:nvPr/>
        </p:nvSpPr>
        <p:spPr>
          <a:xfrm>
            <a:off x="279399" y="3745273"/>
            <a:ext cx="2483448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tua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31% o oedolion yng Nghymru yn anactif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cyflwr sy’n cael ei ddiffinio fel gwneud llai na 30 munud o weithgarwch corfforol yr wythnos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F35F1F-9CD7-C234-4838-F19CBBCC23A4}"/>
              </a:ext>
            </a:extLst>
          </p:cNvPr>
          <p:cNvSpPr/>
          <p:nvPr/>
        </p:nvSpPr>
        <p:spPr>
          <a:xfrm>
            <a:off x="233883" y="5788313"/>
            <a:ext cx="4912275" cy="1517329"/>
          </a:xfrm>
          <a:prstGeom prst="roundRect">
            <a:avLst/>
          </a:prstGeom>
          <a:solidFill>
            <a:srgbClr val="F438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E400C-DB3B-EBB9-5B3E-CFF463EE9907}"/>
              </a:ext>
            </a:extLst>
          </p:cNvPr>
          <p:cNvSpPr txBox="1"/>
          <p:nvPr/>
        </p:nvSpPr>
        <p:spPr>
          <a:xfrm>
            <a:off x="337831" y="5812284"/>
            <a:ext cx="4697768" cy="14933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Negeseuon Allweddol: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Mae pob symudiad yn cyfrif </a:t>
            </a:r>
            <a:r>
              <a:rPr lang="cy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– 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torrwch gyfnodau hir o anweithgarwch yn dalpiau byrrach 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Cysylltwch symudiad â theimlo'n well ac enillion tymor byr, e.e. gwell cwsg, codi hwyliau, gwella cysylltiadau cymdeithasol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Anogwch bobl i ddod o hyd i'r hyn sy'n teimlo'n hwyl iddyn nhw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883" y="622484"/>
            <a:ext cx="2492929" cy="4796544"/>
          </a:xfrm>
        </p:spPr>
        <p:txBody>
          <a:bodyPr rtlCol="0">
            <a:noAutofit/>
          </a:bodyPr>
          <a:lstStyle/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Gallwch gyfeirio pobl at:</a:t>
            </a: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2"/>
              </a:rPr>
              <a:t>Wefan Ymarfer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Corff y GIG am wybodaeth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hlinkClick r:id="rId3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Gwefan</a:t>
            </a:r>
            <a:r>
              <a:rPr lang="cy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 Are Undefeatable am gyngor ar fod yn fwy egnïol wrth fyw gyda chyflwr iechyd 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Living Streets </a:t>
            </a:r>
            <a:r>
              <a:rPr lang="cy" sz="11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Walkbook: Ryseitiau cerdded a llesiant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i’ch ysbrydoli  </a:t>
            </a:r>
            <a:endParaRPr lang="en-GB" sz="3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  <a:hlinkClick r:id="rId5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Gwefan Hapus ar gyfer syniadau symud a llesiant</a:t>
            </a:r>
            <a:endParaRPr lang="en-GB" sz="2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6"/>
              </a:rPr>
              <a:t>Gwefan eich awdurdod lleol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i ddod o hyd i ganolfannau hamdden, mannau gwyrdd, teithiau cerdded sy'n addas i bobl ag anableddau a gweithgareddau eraill,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 gynnwys gwybodaeth am y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cynllun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Hamdden Egnïol 60+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sy'n cynnig mynediad at sesiynau chwaraeon a ffitrwydd am ddim neu am bris gostyngol, a manylion nofio am ddim i rai grwpiau.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26812" y="2321584"/>
            <a:ext cx="2492929" cy="343841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Gellir atgyfeirio pobl 16 oed a hŷn sy'n anactif ac sydd â chyflwr cronig, neu sydd mewn perygl o ddatblygu cyflwr cronig, at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  <a:hlinkClick r:id="rId8"/>
              </a:rPr>
              <a:t>Y Cynllun Cenedlaethol i Atgyfeirio Cleifion i Wneud Ymarfer Corff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 (NERS).</a:t>
            </a:r>
            <a:endParaRPr lang="en-GB" sz="1100" dirty="0">
              <a:solidFill>
                <a:srgbClr val="6D6E71"/>
              </a:solidFill>
              <a:latin typeface="Verdana"/>
              <a:ea typeface="Verdana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u="sng" dirty="0">
              <a:solidFill>
                <a:srgbClr val="669FD9"/>
              </a:solidFill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/>
              <a:t>Gall unigolion gael eu cyfeirio gan weithwyr gofal iechyd proffesiynol, e.e. meddyg teulu, nyrs practis, neu ffisiotherapydd.</a:t>
            </a:r>
            <a:endParaRPr lang="en-GB" dirty="0"/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latin typeface="Verdana"/>
                <a:ea typeface="Verdana"/>
              </a:rPr>
              <a:t>Mae NERS ar gael ledled Cymru ac mae’n darparu rhaglen 16 wythnos gydag asesiad cychwynnol a chynllun ymarfer corff wedi'i deilwra a than oruchwyliaeth.</a:t>
            </a:r>
          </a:p>
        </p:txBody>
      </p:sp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0" b="6185"/>
          <a:stretch>
            <a:fillRect/>
          </a:stretch>
        </p:blipFill>
        <p:spPr bwMode="auto">
          <a:xfrm>
            <a:off x="2919382" y="583753"/>
            <a:ext cx="1958978" cy="16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2001" b="1" spc="-1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Cyfeiriadau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451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1 Llywodraeth Cymru.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Arolwg Cenedlaethol Cymru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2024–25. 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2 Iechyd Cyhoeddus Cymru (2024) Marwolaethau a chlefydau ysbyty sy’n perthyn i ysmygu ar gyfer Cymru, 2020 i 22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cy" sz="110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Iechyd Cyhoeddus Cymru (2016) Cynyddu’r nifer sy’n manteisio ar Gymorth Rhoi’r Gorau i Ysmygu’r GIG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4 Iechyd Cyhoeddus Cymru (2026).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Datganiad Sefyllfa ar Fêps (e-sigaréts)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. </a:t>
            </a: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5 Is-adran Diogelu Iechyd, Iechyd Cyhoeddus Cymru (2025). Cloddio data Cymru: Proffil blynyddol ar gyfer camddefnyddio sylweddau 2023 i 2024 Caerdydd, Iechyd Cyhoeddus Cymru.</a:t>
            </a: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171585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99695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6 BMJ Learning: The Importance of Physical Activity Learning Module 1. Ar gael o: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http://learning.bmj.com/learning/info/getting-started.html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[Wedi'i gyrchu 8/6/2018].</a:t>
            </a:r>
            <a:endParaRPr lang="en-US">
              <a:solidFill>
                <a:schemeClr val="bg1"/>
              </a:solidFill>
            </a:endParaRP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9" y="412750"/>
            <a:ext cx="322113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Cefnogi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Ymddygiadau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Iach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: Canllaw ar gyfer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Fferylliaeth Gymunedol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sz="80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b="1" spc="-10">
                <a:solidFill>
                  <a:srgbClr val="FFFFFF"/>
                </a:solidFill>
                <a:latin typeface="Verdana"/>
                <a:cs typeface="Verdana"/>
              </a:rPr>
              <a:t>Cynnwys</a:t>
            </a:r>
            <a:endParaRPr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383400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Cefnogi</a:t>
                      </a:r>
                      <a:r>
                        <a:rPr lang="cy" sz="1050" b="1" spc="-2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Ymddygiadau</a:t>
                      </a:r>
                      <a:r>
                        <a:rPr lang="cy" sz="1050" b="1" spc="-2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Iach                                        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Llesiant y Gweithlu Fferylliaeth Gymunedol</a:t>
                      </a:r>
                      <a:endParaRPr lang="en-GB" sz="1050" b="1" spc="-1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Gwneud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Bob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Cyswllt Gyfrif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Presgripsiynu Cymdeithasol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Ysmygu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Fepio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rtl="0"/>
                      <a:r>
                        <a:rPr lang="cy" sz="1050" b="1">
                          <a:solidFill>
                            <a:schemeClr val="bg1"/>
                          </a:solidFill>
                          <a:latin typeface="Verdana"/>
                          <a:ea typeface="Verdana"/>
                        </a:rPr>
                        <a:t>Defnyddio Sylweddau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00964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i="0" u="none" strike="noStrike" kern="1200" cap="none" spc="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Pwysau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Iach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Gweithgarwch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Corfforol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Cyfeiriadau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endParaRPr lang="en-US" sz="1100" b="1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808568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 anchor="t">
            <a:spAutoFit/>
          </a:bodyPr>
          <a:lstStyle/>
          <a:p>
            <a:pPr marL="12700" rtl="0"/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Cyhoeddwyd: Awst </a:t>
            </a:r>
            <a:r>
              <a:rPr lang="cy" sz="100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2026</a:t>
            </a:r>
            <a:endParaRPr lang="en-US" sz="1000" dirty="0">
              <a:solidFill>
                <a:schemeClr val="bg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96204" y="2923897"/>
            <a:ext cx="2045480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Cefnogi Ymddygiadau Iach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037" y="1354489"/>
            <a:ext cx="2290050" cy="161582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spcAft>
                <a:spcPts val="0"/>
              </a:spcAft>
            </a:pPr>
            <a:r>
              <a:rPr lang="cy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Tynnodd Cymru Iachach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sylw at yr angen i symud tuag at wneud mwy o waith ataliol ac ymyrraeth gynnar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i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wella iechyd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llesiant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pobl, ac i gefnogi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cynaliadwyedd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ein system iechyd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gofal</a:t>
            </a:r>
            <a:r>
              <a:rPr lang="cy" sz="1100" spc="-1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. </a:t>
            </a: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rtl="0">
              <a:spcAft>
                <a:spcPts val="0"/>
              </a:spcAft>
            </a:pP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3300" y="2896886"/>
            <a:ext cx="1754532" cy="1765901"/>
            <a:chOff x="464190" y="2945615"/>
            <a:chExt cx="2348628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64190" y="2945615"/>
              <a:ext cx="234862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rtl="0"/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528949" y="3021460"/>
              <a:ext cx="2283869" cy="931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rtl="0"/>
              <a:r>
                <a:rPr lang="cy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Dangosodd Llesiant Cymru (2025) fod tua </a:t>
              </a:r>
              <a:r>
                <a:rPr lang="cy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dwy ran o dair o farwolaethau y gellid eu hosgoi wedi'u priodoli i gyflyrau y gellid eu hatal.</a:t>
              </a:r>
              <a:endParaRPr lang="en-GB" sz="1100" b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982" y="1369439"/>
            <a:ext cx="2453513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cyfleoedd i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ddechrau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sgyrsiau am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newid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ymddygiad, ac i rymuso pobl i wneud dewisiadau iachach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niferus oherwydd y nifer uchel o gysylltiadau rhwng y cyhoedd a gwasanaethau fferylliaeth gymunedol.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7817"/>
          <a:stretch>
            <a:fillRect/>
          </a:stretch>
        </p:blipFill>
        <p:spPr bwMode="auto">
          <a:xfrm>
            <a:off x="2307265" y="2922524"/>
            <a:ext cx="2728334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4861645"/>
            <a:ext cx="4603922" cy="2431871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Meysydd ar gyfer gwella ansawdd mewn fferylliaeth gymunedol:</a:t>
            </a:r>
          </a:p>
          <a:p>
            <a:pPr marL="38102" marR="30482" rtl="0">
              <a:spcBef>
                <a:spcPts val="100"/>
              </a:spcBef>
            </a:pPr>
            <a:endParaRPr lang="en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Gwella'r broses o 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adnabod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pwy sydd angen cymorth i fabwysiadu ymddygiadau iach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Optimeiddio 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cyfeirio neu atgyfeirio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ar gyfer pobl sydd angen cymorth gydag ymddygiadau iach, pan fo hynny ar gael ac yn briodol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Adolygu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bylchau mewn sgiliau/gwasanaethau i gefnogi pobl i fabwysiadu ymddygiadau iach a chymryd camau i fynd i'r afael â bylchau.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6224" y="699507"/>
            <a:ext cx="2098623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Llesiant y Gweithlu Fferylliaeth Gymunedol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Mae’r angen i fabwysiadu a/neu gynnal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ymddygiadau iach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yn berthnasol i bob un ohonom a gallwn oll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ystyried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y ffordd orau o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ymgorffori ymddygiadau iach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yn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ein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bywydau. 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Mae iechyd a llesiant staff fferylliaeth gymunedol hefyd yn ffactor allweddol sy'n sail i berfformiad yn y gwaith, ymgysylltiad yn y gweithle, recriwtio a chadw, a lefelau absenoldeb salwch.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9225" y="4475819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229" y="4475819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1100" b="1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Mae Ein Lles yn Bwysig, AaGIC</a:t>
            </a:r>
            <a:endParaRPr lang="en-GB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Gallai fod yn fuddiol i chi a’ch cydweithwyr fod yn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ymwybodol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o’r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adnoddau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perthnasol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sydd wedi’u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cynnwys yn y ddogfen hon, ac i’w defnyddio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gefnogi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eich 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iechyd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a’ch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llesiant.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254988" y="4535426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Mae 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6"/>
              </a:rPr>
              <a:t>Mae Ein Lles yn Bwysig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gan AaGIC yn cysylltu ystod o adnoddau y gall y gweithlu eu defnyddio i gefnogi eu lles, ac mae 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7"/>
              </a:rPr>
              <a:t>Cymru Iach ar Waith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yn anelu at gefnogi ac annog cyflogwyr i greu amgylcheddau gwaith iach a chymryd camau i wella iechyd a llesiant eu staff. </a:t>
            </a:r>
            <a:endParaRPr lang="en-GB" sz="1100">
              <a:ea typeface="Verdana"/>
              <a:cs typeface="Verdan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3FF09-3BCA-12AD-825A-F4608DBA0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6575" y="6851499"/>
            <a:ext cx="1995308" cy="43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27194" y="819958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Gwneud i Bob Cyswllt Gyfrif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04536" y="1307206"/>
            <a:ext cx="2274779" cy="38343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Gwneud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Bob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Cyswllt Gyfrif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ddull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newid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sy’n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defnyddio’r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miliynau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</a:t>
            </a:r>
            <a:r>
              <a:rPr lang="cy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ryngweithiadau</a:t>
            </a:r>
            <a:r>
              <a:rPr lang="cy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o ddydd i ddydd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sy’n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digwydd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rhwng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pobl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gefnogi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unigolion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wneud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newidiadau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cadarnhaol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i’w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hiechyd a’u llesiant.</a:t>
            </a:r>
          </a:p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indent="0" rtl="0">
              <a:buNone/>
            </a:pPr>
            <a:r>
              <a:rPr lang="cy" sz="1100" b="1" dirty="0">
                <a:solidFill>
                  <a:srgbClr val="2F5586"/>
                </a:solidFill>
              </a:rPr>
              <a:t>Beth yw Gwneud i Bob Cyswllt Gyfrif?</a:t>
            </a:r>
          </a:p>
          <a:p>
            <a:pPr marL="0" indent="0" rtl="0">
              <a:buNone/>
            </a:pPr>
            <a:endParaRPr lang="en-GB" sz="800" dirty="0">
              <a:solidFill>
                <a:srgbClr val="2F5586"/>
              </a:solidFill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</a:rPr>
              <a:t>Nod Gwneud i Bob Cyswllt Gyfrif yw grymuso'r holl staff sy'n rhyngweithio â phobl i weld y cyfleoedd sydd ganddynt i hyrwyddo ymddygiadau iach, cefnogi newid ymddygiad a chyfrannu at leihau'r risg o ddatblygu cyflwr hirdymor. 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67386" y="4198172"/>
            <a:ext cx="2392892" cy="297325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u="sng" dirty="0">
                <a:solidFill>
                  <a:srgbClr val="656565"/>
                </a:solidFill>
                <a:latin typeface="Verdana"/>
                <a:cs typeface="Verdana"/>
              </a:rPr>
              <a:t>Nid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yw Gwneud i Bob Cyswllt Gyfrif yn ymwneud â’r canlynol:</a:t>
            </a:r>
          </a:p>
          <a:p>
            <a:pPr marL="38102" marR="30482" rtl="0">
              <a:spcBef>
                <a:spcPts val="100"/>
              </a:spcBef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ychwanegu mwy o faich ar ddyddiau sydd eisoes yn brysur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dod yn arbenigwr mewn rhai meysydd sy'n gysylltiedig ag iechyd 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dod yn gwnselydd neu roi cefnogaeth barhaus i unigolion penodol 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dweud wrth rywun beth i'w wneud a sut i fyw eu bywyd.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2820065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898933" y="1378107"/>
            <a:ext cx="2005478" cy="2705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</a:rPr>
              <a:t>Mae Gwneud i Bob Cyswllt Gyfrif yn ymwneud â’r canlynol: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5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Nodi</a:t>
            </a:r>
            <a:r>
              <a:rPr lang="cy" sz="1100" dirty="0">
                <a:solidFill>
                  <a:schemeClr val="bg1"/>
                </a:solidFill>
              </a:rPr>
              <a:t> cyfleoedd i grybwyll ymddygiadau iechyd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Cyfathrebu</a:t>
            </a:r>
            <a:r>
              <a:rPr lang="cy" sz="1100" dirty="0">
                <a:solidFill>
                  <a:schemeClr val="bg1"/>
                </a:solidFill>
              </a:rPr>
              <a:t> mewn modd cefnogol, heb fod yn gyfarwyddiadol, i helpu i ysgogi unigolion i feddwl am newid ymddygiad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Cyfeirio/atgyfeirio</a:t>
            </a:r>
            <a:r>
              <a:rPr lang="cy" sz="1100" dirty="0">
                <a:solidFill>
                  <a:schemeClr val="bg1"/>
                </a:solidFill>
              </a:rPr>
              <a:t> unigolion at wybodaeth a chymorth pellach</a:t>
            </a:r>
            <a:endParaRPr lang="en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58" y="4892852"/>
            <a:ext cx="2392893" cy="651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444F9-9959-26A9-F124-EB81AD57F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77"/>
          <a:stretch>
            <a:fillRect/>
          </a:stretch>
        </p:blipFill>
        <p:spPr>
          <a:xfrm>
            <a:off x="341048" y="5684797"/>
            <a:ext cx="2246703" cy="14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78164" y="906002"/>
            <a:ext cx="2357027" cy="3137397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101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Mae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adnoddau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hyfforddi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i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staff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rhan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allweddol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o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bob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rhaglen Gwneud i Bob Cyswllt Gyfrif.</a:t>
            </a:r>
          </a:p>
          <a:p>
            <a:pPr marL="0" marR="212101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gwefan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Gwneud i Bob Cyswllt Gyfrif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 darparu mynediad at hyfforddiant ar y sgiliau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a’r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wybodaeth sy’n angenrheidiol i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gael</a:t>
            </a:r>
            <a:r>
              <a:rPr lang="cy" sz="1100" dirty="0"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sgyrsiau effeithiol ynghylch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newid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iechyd.</a:t>
            </a: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 rtl="0">
              <a:buNone/>
            </a:pP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Mae hyfforddiant Gwneud i Bob Cyswllt Gyfrif ar gael i staff fferylliaeth gymunedol trwy eu platfform Datblygiad Proffesiynol Parhaus arferol, </a:t>
            </a:r>
            <a:r>
              <a:rPr lang="cy" sz="1100" dirty="0">
                <a:solidFill>
                  <a:srgbClr val="FF0000"/>
                </a:solidFill>
                <a:latin typeface="Verdana"/>
                <a:ea typeface="Verdana"/>
                <a:hlinkClick r:id="" action="ppaction://noaction"/>
              </a:rPr>
              <a:t>Y Ty Dysgu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.</a:t>
            </a:r>
            <a:endParaRPr lang="en-GB" sz="1100" dirty="0">
              <a:solidFill>
                <a:srgbClr val="656565"/>
              </a:solidFill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895994"/>
            <a:ext cx="2262332" cy="38863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Bydd mabwysiadu'r dull hwn, fel </a:t>
            </a:r>
            <a:r>
              <a:rPr lang="cy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rhan o’r hyn rydym yn ei wneud</a:t>
            </a: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cy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yn ein galluogi i symud i sefyllfa lle mae trafod ymddygiadau sy'n gysylltiedig ag iechyd a'u heffaith ar iechyd a llesiant yn rhywbeth arferol, anfeirniadol, ac yn rhan annatod o gyfrifoldeb proffesiynol a chymdeithasol pawb.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" sz="1100" b="1" spc="-10" dirty="0">
                <a:solidFill>
                  <a:srgbClr val="2F5586"/>
                </a:solidFill>
                <a:latin typeface="Verdana"/>
                <a:cs typeface="Verdana"/>
              </a:rPr>
              <a:t>eDdysgu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 Gwneud i Bob Cyswllt Gyfrif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Nid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yw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pawb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chael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hi’n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hawdd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holi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am ymddygiadau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sy’n gysylltiedig ag iechyd.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Er mwyn i Gwneud i Bob Cyswllt Gyfrif weithio,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angen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49" dirty="0">
                <a:solidFill>
                  <a:srgbClr val="6D6E71"/>
                </a:solidFill>
                <a:latin typeface="Verdana"/>
                <a:cs typeface="Verdana"/>
              </a:rPr>
              <a:t>ystod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sgiliau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gwybodaeth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er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mwyn i staff fagu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hyder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i gefnogi a chyfarwyddo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pobl.</a:t>
            </a:r>
          </a:p>
          <a:p>
            <a:pPr marL="0" marR="65408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marR="311802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5104563"/>
            <a:ext cx="4526681" cy="2103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91402" y="67803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Presgripsiynu Cymdeithasol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91402" y="983248"/>
            <a:ext cx="2115467" cy="448648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wedi tyfu'n organig yng Nghymru, gan gynhyrchu ystod o fodelau cyflawni gwahanol ar draws iechyd a gofal, y trydydd sector, a sefydliadau statudol.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endParaRPr lang="en-GB" sz="8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Yn aml, caiff ei ddatblygu ar lawr gwlad, gyda gwasanaethau’n cael eu darparu i fodloni anghenion y boblogaeth leol.</a:t>
            </a:r>
          </a:p>
          <a:p>
            <a:pPr marL="0" lvl="1"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 '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Fframwaith Cenedlaethol ar gyfer Presgripsiynu Cymdeithasol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' Llywodraeth Cymru yw cefnogi cysondeb o ran dull a helpu i roi sicrwydd ynghylch ansawdd y ddarpariaeth, heb bennu sut mae gwasanaethau'n cael eu darparu mewn gwahanol gymunedau.</a:t>
            </a:r>
          </a:p>
          <a:p>
            <a:pPr marL="0" lvl="1" rtl="0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673351" y="976645"/>
            <a:ext cx="2518760" cy="444031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yw presgripsiynu cymdeithasol?</a:t>
            </a:r>
          </a:p>
          <a:p>
            <a:pPr marL="0" lvl="1" rtl="0"/>
            <a:endParaRPr lang="en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yn disgrifio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dull sy'n canolbwyntio ar yr unigolyn o gysylltu pobl ag asedau cymunedol lleol.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helpu i rymuso unigolion i gydnabod eu hanghenion, eu cryfderau a'u hasedau personol eu hunain, ac i gysylltu â'u cymunedau i gael cefnogaeth gyda'u hiechyd a'u lles.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ddarparu continwwm o gefnogaeth, chwarae rôl ataliol, neu ffurfio rhan o fodel cefnogaeth 'cam i lawr'.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gael ei ddarparu gan ymarferydd presgripsiynu cymdeithasol pwrpasol, neu gan rywun sy'n darparu presgripsiynu cymdeithasol fel rhan o'u gwaith.</a:t>
            </a: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497755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3300" y="5339649"/>
            <a:ext cx="3776101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Llwybr Presgripsiynu Cymdeithasol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583753"/>
            <a:ext cx="2293340" cy="685636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mae Ymarferydd Presgripsiynu Cymdeithasol yn ei wneud?</a:t>
            </a:r>
          </a:p>
          <a:p>
            <a:pPr marL="0" lvl="1" rtl="0"/>
            <a:endParaRPr lang="en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ymarferydd presgripsiynu cymdeithasol gael ei alw’n amrywiaeth o enwau, gan gynnwys 'cysylltydd cymunedol', 'gweithiwr cyswllt', 'presgripsiynydd cymdeithasol' neu 'gydlynydd ardal leol'.</a:t>
            </a:r>
          </a:p>
          <a:p>
            <a:pPr marL="0" lvl="1" rtl="0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yn: </a:t>
            </a:r>
          </a:p>
          <a:p>
            <a:pPr marL="0" lvl="1" rtl="0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Cael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sgwrs gydag unigolion am yr hyn sy'n bwysig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er mwyn nodi eu hanghenion anfeddygol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Cyd-greu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cynllun gweithredu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wedi'i deilwra i'w dewisiadau a'u hanghenion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Helpu i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gael mynediad at asedau cymunedol lleol,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e.e. grwpiau, ymyriadau neu wasanaethau 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Edrych ar y rhwystrau a’r heriau sy’n atal pobl rhag defnyddio asedau a gweithgareddau, ac annog cyfranogiad parhaus 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caiff anghenion meddygol posibl eu nodi, gallant hefyd atgyfeirio at feddyg teulu neu fferyllydd</a:t>
            </a:r>
          </a:p>
          <a:p>
            <a:pPr marL="171450" lvl="1" indent="-171450" rtl="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875328" y="2009840"/>
            <a:ext cx="2160271" cy="15491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b="1" dirty="0">
                <a:solidFill>
                  <a:srgbClr val="6D6E71"/>
                </a:solidFill>
                <a:latin typeface="Verdana"/>
                <a:cs typeface="Verdana"/>
              </a:rPr>
              <a:t>Cyfeirio neu atgyfeirio pobl sydd angen help at eich gwasanaeth presgripsiynu cymdeithasol lleol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, er mwyn eu cysylltu â chymorth cymunedol i reoli eu hiechyd a'u llesiant yn well.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7" y="710926"/>
            <a:ext cx="2160270" cy="1401238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55021" y="812076"/>
            <a:ext cx="195502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Mae manteision presgripsiynu cymdeithasol yn eang eu cwmpas, gan gydnabod ei rôl gyfannol wrth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wella llesiant corfforol, meddyliol a chymdeithasol</a:t>
            </a:r>
            <a:endParaRPr lang="en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6019728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936582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76078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Ysmygu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1" y="1298678"/>
            <a:ext cx="2160270" cy="1271776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83300" y="1354489"/>
            <a:ext cx="200025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Eto</a:t>
            </a:r>
            <a:r>
              <a:rPr lang="cy"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fyth,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ysmygu</a:t>
            </a:r>
            <a:r>
              <a:rPr lang="cy"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yw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prif achos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marwolaethau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 gellid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eu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hosgoi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FFFFFF"/>
                </a:solidFill>
                <a:latin typeface="Verdana"/>
                <a:cs typeface="Verdana"/>
              </a:rPr>
              <a:t>yng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Nghymru,</a:t>
            </a:r>
            <a:r>
              <a:rPr lang="cy"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lang="cy"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yn</a:t>
            </a:r>
            <a:r>
              <a:rPr lang="cy"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ôl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adroddiadau</a:t>
            </a:r>
            <a:r>
              <a:rPr lang="cy" sz="1100" spc="-49" dirty="0">
                <a:solidFill>
                  <a:srgbClr val="FFFFFF"/>
                </a:solidFill>
                <a:latin typeface="Verdana"/>
                <a:cs typeface="Verdana"/>
              </a:rPr>
              <a:t> mae 10% 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lang="cy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16" dirty="0">
                <a:solidFill>
                  <a:srgbClr val="FFFFFF"/>
                </a:solidFill>
                <a:latin typeface="Verdana"/>
                <a:cs typeface="Verdana"/>
              </a:rPr>
              <a:t>oedolion y wlad yn ysmygu</a:t>
            </a:r>
            <a:r>
              <a:rPr lang="cy" sz="1100" spc="-16" baseline="3000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100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673351" y="1092591"/>
            <a:ext cx="2380614" cy="1776734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673350" y="1166511"/>
            <a:ext cx="2631457" cy="1623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Rydyn ni'n gwybod bod 6</a:t>
            </a:r>
            <a:r>
              <a:rPr lang="cy"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lang="cy"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lang="cy"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ysmygwr</a:t>
            </a:r>
            <a:r>
              <a:rPr lang="cy"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yng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Nghymru</a:t>
            </a:r>
            <a:r>
              <a:rPr lang="cy" sz="1100" b="1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eisiau</a:t>
            </a:r>
            <a:r>
              <a:rPr lang="cy"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rhoi’r</a:t>
            </a:r>
            <a:r>
              <a:rPr lang="cy"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gorau</a:t>
            </a:r>
            <a:r>
              <a:rPr lang="cy"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iddi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 rtl="0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Mae ysmygwyr eisiau ac yn disgwyl i weithwyr gofal iechyd proffesiynol ymgysylltu â nhw a rhoi opsiynau iddyn nhw. </a:t>
            </a:r>
            <a:endParaRPr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31579" y="2738921"/>
            <a:ext cx="2160270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Ysmygu sy’n parhau i achosi’r rhan fwyaf o afiachedd a marwolaethau yng Nghymru.</a:t>
            </a: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mwy na 3,845 o farwolaethau bob blwyddyn (10% o holl farwolaethau’r rhai dros 35 oed) a thros 17,000 o dderbyniadau i'r ysbyty bob blwyddyn yn ganlyniad i ysmygu</a:t>
            </a:r>
            <a:r>
              <a:rPr lang="cy" sz="1100" baseline="30000" dirty="0">
                <a:solidFill>
                  <a:srgbClr val="656565"/>
                </a:solidFill>
              </a:rPr>
              <a:t>2</a:t>
            </a:r>
            <a:r>
              <a:rPr lang="cy" sz="1100" dirty="0">
                <a:solidFill>
                  <a:srgbClr val="656565"/>
                </a:solidFill>
              </a:rPr>
              <a:t>.</a:t>
            </a:r>
            <a:endParaRPr lang="en-GB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673351" y="3039457"/>
            <a:ext cx="2380614" cy="4162713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ar gyfer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spc="-25" dirty="0">
                <a:solidFill>
                  <a:srgbClr val="2F5586"/>
                </a:solidFill>
              </a:rPr>
              <a:t>fferylliaeth gymunedol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</a:t>
            </a:r>
            <a:r>
              <a:rPr lang="cy" sz="1100" b="1" spc="-2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chi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a’ch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cydweithwyr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helpu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spc="-20" dirty="0">
                <a:solidFill>
                  <a:srgbClr val="656565"/>
                </a:solidFill>
                <a:latin typeface="Verdana"/>
                <a:cs typeface="Verdana"/>
              </a:rPr>
              <a:t>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sy’n ysmygu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drwy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gynnal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56565"/>
                </a:solidFill>
                <a:latin typeface="Verdana"/>
                <a:cs typeface="Verdana"/>
              </a:rPr>
              <a:t>sgwrs gyflym 30 eiliad sy'n seiliedig ar dystiolaeth – Cyngor Byr Iawn: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Gofyn: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am statws ysmygu </a:t>
            </a: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8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Cyngor: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ynglŷn â'r ffordd orau o roi'r gorau iddi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(mae defnyddio cefnogaeth y GIG dair gwaith yn fwy effeithiol) </a:t>
            </a: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8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Gweithredu: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atgyfeirio at Helpa Fi i Stopio</a:t>
            </a: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02593-2004-1E6B-DD82-623A0417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56" b="19731"/>
          <a:stretch>
            <a:fillRect/>
          </a:stretch>
        </p:blipFill>
        <p:spPr>
          <a:xfrm>
            <a:off x="383300" y="5120814"/>
            <a:ext cx="2056828" cy="20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e920aae-e81d-44c3-9bf1-a4827f32e6ee">
      <Terms xmlns="http://schemas.microsoft.com/office/infopath/2007/PartnerControls"/>
    </lcf76f155ced4ddcb4097134ff3c332f>
    <TaxCatchAll xmlns="4167e674-6a9f-4892-8806-05d2e97a6b2a" xsi:nil="true"/>
    <Meetingtype xmlns="2e920aae-e81d-44c3-9bf1-a4827f32e6ee" xsi:nil="true"/>
    <BusinessFunction xmlns="2e920aae-e81d-44c3-9bf1-a4827f32e6ee">Resources</BusinessFunction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</documentManagement>
</p:properties>
</file>

<file path=customXml/itemProps1.xml><?xml version="1.0" encoding="utf-8"?>
<ds:datastoreItem xmlns:ds="http://schemas.openxmlformats.org/officeDocument/2006/customXml" ds:itemID="{BC4C3F91-06F5-4DE0-887D-16806739C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AFBBA8-03B8-4B19-AFEF-8D6DFE98DCEF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4167e674-6a9f-4892-8806-05d2e97a6b2a"/>
    <ds:schemaRef ds:uri="http://schemas.microsoft.com/sharepoint/v3"/>
    <ds:schemaRef ds:uri="http://schemas.microsoft.com/office/infopath/2007/PartnerControls"/>
    <ds:schemaRef ds:uri="2e920aae-e81d-44c3-9bf1-a4827f32e6e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3558</Words>
  <Application>Microsoft Office PowerPoint</Application>
  <PresentationFormat>Custom</PresentationFormat>
  <Paragraphs>359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Cefnogi Ymddygiadau Iach:  Canllaw ar gyfer Fferylliaeth Gymunedol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4</cp:revision>
  <dcterms:created xsi:type="dcterms:W3CDTF">2023-08-16T10:33:35Z</dcterms:created>
  <dcterms:modified xsi:type="dcterms:W3CDTF">2026-08-05T10:44:17Z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