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147375685" r:id="rId5"/>
    <p:sldId id="321" r:id="rId6"/>
    <p:sldId id="2147376229" r:id="rId7"/>
    <p:sldId id="2147376267" r:id="rId8"/>
    <p:sldId id="2147375673" r:id="rId9"/>
    <p:sldId id="259" r:id="rId10"/>
    <p:sldId id="2147375684" r:id="rId11"/>
    <p:sldId id="2147376244" r:id="rId12"/>
    <p:sldId id="2147376245" r:id="rId13"/>
    <p:sldId id="2147376216" r:id="rId14"/>
    <p:sldId id="2147376246" r:id="rId15"/>
    <p:sldId id="2147376239" r:id="rId16"/>
    <p:sldId id="2147376252" r:id="rId17"/>
    <p:sldId id="2147376251" r:id="rId18"/>
    <p:sldId id="2147376253" r:id="rId19"/>
    <p:sldId id="2147376254" r:id="rId20"/>
    <p:sldId id="2147376255" r:id="rId21"/>
    <p:sldId id="2147376256" r:id="rId22"/>
    <p:sldId id="2147376257" r:id="rId23"/>
    <p:sldId id="2147376258" r:id="rId24"/>
    <p:sldId id="2147376259" r:id="rId25"/>
    <p:sldId id="2147376260" r:id="rId26"/>
    <p:sldId id="2147376261" r:id="rId27"/>
    <p:sldId id="2147376205" r:id="rId28"/>
    <p:sldId id="2147376226" r:id="rId29"/>
    <p:sldId id="2147376264" r:id="rId30"/>
    <p:sldId id="2147376227" r:id="rId31"/>
    <p:sldId id="2147376263" r:id="rId32"/>
    <p:sldId id="2147376228" r:id="rId33"/>
    <p:sldId id="2147375690" r:id="rId34"/>
    <p:sldId id="2147375675" r:id="rId35"/>
    <p:sldId id="2147376247" r:id="rId36"/>
    <p:sldId id="2147376231" r:id="rId37"/>
    <p:sldId id="2147376232" r:id="rId38"/>
    <p:sldId id="2147376241" r:id="rId39"/>
    <p:sldId id="2147376233" r:id="rId40"/>
    <p:sldId id="2147376236" r:id="rId41"/>
    <p:sldId id="2147376237" r:id="rId42"/>
    <p:sldId id="341" r:id="rId43"/>
    <p:sldId id="2147376265" r:id="rId44"/>
    <p:sldId id="2147375689" r:id="rId45"/>
    <p:sldId id="2147376224" r:id="rId46"/>
    <p:sldId id="2147375683" r:id="rId47"/>
    <p:sldId id="2147376238" r:id="rId48"/>
    <p:sldId id="2147375688" r:id="rId49"/>
    <p:sldId id="2147376266" r:id="rId50"/>
    <p:sldId id="2147376249" r:id="rId51"/>
    <p:sldId id="2147376200" r:id="rId52"/>
    <p:sldId id="2147376201" r:id="rId53"/>
    <p:sldId id="2147376250" r:id="rId54"/>
    <p:sldId id="2147376225" r:id="rId55"/>
    <p:sldId id="214737626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DE308-5C79-A64A-FC33-70D04C3C2895}" name="Leony Hiscocks (Public Health Wales - Matrix House)" initials="LH" userId="S::Leony.Hiscocks@wales.nhs.uk::61f7ca2e-d384-4128-a81d-42f02309455e" providerId="AD"/>
  <p188:author id="{6D492613-7B76-DE5A-D97D-E59ED7EA95C5}" name="Catherine Courts (Public Health Wales - Matrix House)" initials="CH" userId="S::catherine.courts2@wales.nhs.uk::c5d602ef-9478-48d5-844e-6dff41f865bf" providerId="AD"/>
  <p188:author id="{1519992A-3D09-C08D-DBF5-95040AB9B37F}" name="Ceriann Howard (Public Health Wales - No. 2 Capital Quarter)" initials="CH(HWN2CQ" userId="S::Ceriann.Howard2@wales.nhs.uk::21820608-678a-4a54-aec7-0e03d16ea59c" providerId="AD"/>
  <p188:author id="{DD29D42D-4F2C-108A-9791-09ABF37C7D43}" name="Leony Hiscocks (Public Health Wales - Matrix House)" initials="LH" userId="S::leony.hiscocks@wales.nhs.uk::61f7ca2e-d384-4128-a81d-42f02309455e" providerId="AD"/>
  <p188:author id="{B6202136-6C2D-97AB-4311-BA689472AB73}" name="Simon Cottrell (Public Health Wales - Health Protection)" initials="SC" userId="S::Simon.Cottrell@wales.nhs.uk::a5dadf7e-bb6c-40c0-aec0-b5d5dca9d30f" providerId="AD"/>
  <p188:author id="{DE786F37-8798-809A-18E6-6529BC587FE1}" name="Rhys Oats (NHS Wales Performance and Improvement)" initials="RO" userId="S::Rhys.Oats@wales.nhs.uk::8cd32a5f-d04f-4518-892b-bfc4eabf8149" providerId="AD"/>
  <p188:author id="{389AFE47-C33C-6317-5D80-394894170595}" name="Clare Powell (Public Health Wales)" initials="CW" userId="S::clare.powell2@wales.nhs.uk::d7f25bbe-a553-4284-9dbf-a45ba97dae4b" providerId="AD"/>
  <p188:author id="{0446B84F-13FF-99C9-92EF-B285F88B38CA}" name="Catherine Courts (Public Health Wales - Matrix House)" initials="CC" userId="S::Catherine.Courts2@wales.nhs.uk::c5d602ef-9478-48d5-844e-6dff41f865bf" providerId="AD"/>
  <p188:author id="{DBAC516B-78D9-7271-9E83-BF11F31898DD}" name="Juliet Norwood (Public Health Wales - No. 2 Capital Quarter)" initials="JN" userId="S::Juliet.Norwood3@wales.nhs.uk::d95c3245-648b-48c9-b18a-f1410408e2e8" providerId="AD"/>
  <p188:author id="{C11460A8-C1E2-2352-9CA8-9FFD42E0F657}" name="Clare Powell (Public Health Wales)" initials="CP" userId="S::Clare.Powell2@wales.nhs.uk::d7f25bbe-a553-4284-9dbf-a45ba97dae4b"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8746E5C7-7D04-3168-181F-C184157DCD71}" name="Carys Rees (Public Health Wales - No. 2 Capital Quarter)" initials="CQ" userId="S::carys.rees8@wales.nhs.uk::b158f908-155c-451f-81aa-6b2e7effd62b" providerId="AD"/>
  <p188:author id="{7E7468D4-90F3-629A-FC72-77268836BECB}" name="Hawys Youlden (Public Health Wales - No.2 Capital Quarter)" initials="HQ" userId="S::hawys.youlden2@wales.nhs.uk::a640df3f-f1c5-4512-b62e-09302c969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7F0"/>
    <a:srgbClr val="212A73"/>
    <a:srgbClr val="29B8CE"/>
    <a:srgbClr val="00A7A7"/>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9395F-57F3-4691-A41D-C13D4801E356}" v="3" dt="2026-06-24T16:12:59.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132"/>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26/06/2026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26/06/2026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wales/meningococcal-b-menb-vaccination-programme-urgent-time-limited-response-recent-outbreaks-whc202602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ines.org.uk/emc/product/5168/smp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5168/smp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khsa.blog.gov.uk/2026/06/12/who-is-eligible-for-the-new-one-off-menb-vaccine-programm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ningitis-trust.org/meningitis-info/signs-and-sympto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meningococcal-the-green-book-chapter-2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 contained in this document may be reproduced without prior permission provided it is done so accurately and is not used in a misleading context.</a:t>
            </a:r>
          </a:p>
          <a:p>
            <a:r>
              <a:rPr lang="en-US"/>
              <a:t>Acknowledgement to Public Health Wales NHS Trust to be stated.</a:t>
            </a:r>
            <a:endParaRPr lang="en-US">
              <a:ea typeface="Calibri"/>
              <a:cs typeface="Calibri"/>
            </a:endParaRPr>
          </a:p>
          <a:p>
            <a:r>
              <a:rPr lang="en-US"/>
              <a:t>© 2026 Public Health Wales NHS Trust.</a:t>
            </a:r>
            <a:endParaRPr lang="en-US">
              <a:ea typeface="Calibri"/>
              <a:cs typeface="Calibri"/>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138298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Risk factors based on Green Book</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20</a:t>
            </a:fld>
            <a:endParaRPr lang="en-GB"/>
          </a:p>
        </p:txBody>
      </p:sp>
    </p:spTree>
    <p:extLst>
      <p:ext uri="{BB962C8B-B14F-4D97-AF65-F5344CB8AC3E}">
        <p14:creationId xmlns:p14="http://schemas.microsoft.com/office/powerpoint/2010/main" val="1734235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286085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229419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F1F1F"/>
                </a:solidFill>
                <a:highlight>
                  <a:srgbClr val="FFFFFF"/>
                </a:highlight>
              </a:rPr>
              <a:t>*A list of UK wide relevant universities and residential further education establishments is available in Annex 2 of the </a:t>
            </a:r>
            <a:r>
              <a:rPr lang="en-US">
                <a:solidFill>
                  <a:srgbClr val="1F1F1F"/>
                </a:solidFill>
                <a:highlight>
                  <a:srgbClr val="FFFFFF"/>
                </a:highlight>
                <a:hlinkClick r:id="rId3"/>
              </a:rPr>
              <a:t>Meningococcal B (MenB) vaccination programme: urgent time-limited response to recent outbreaks (WHC/2026/026) | GOV.WALES</a:t>
            </a:r>
            <a:r>
              <a:rPr lang="en-US">
                <a:solidFill>
                  <a:srgbClr val="000000"/>
                </a:solidFill>
                <a:highlight>
                  <a:srgbClr val="FFFFFF"/>
                </a:highlight>
              </a:rPr>
              <a:t> </a:t>
            </a:r>
            <a:r>
              <a:rPr lang="en-US">
                <a:solidFill>
                  <a:srgbClr val="1F1F1F"/>
                </a:solidFill>
                <a:highlight>
                  <a:srgbClr val="FFFFFF"/>
                </a:highlight>
              </a:rPr>
              <a:t>as a guide, but this list is not absolute and subject to updates. Young people may be planning to study abroad, and so proof of an offer may be provided, which does not appear on this list. Consequently, health professionals should use their best judgement in deciding whether both the above criteria are met.</a:t>
            </a:r>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150426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42F77-1784-E86E-AA17-7285E798F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C61AC-B335-EC2C-8BD9-015900828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17961-50A6-D91A-F3A3-243356C2765E}"/>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6FE45F6D-261A-39BD-A546-3BF1EE1E06C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a:extLst>
              <a:ext uri="{FF2B5EF4-FFF2-40B4-BE49-F238E27FC236}">
                <a16:creationId xmlns:a16="http://schemas.microsoft.com/office/drawing/2014/main" id="{DD057E3D-6A44-67E7-771A-D49F98D93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264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326069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Bexsero Meningococcal Group B vaccine for injection in pre-filled syringe - Summary of Product Characteristics (SmPC) - (emc) | 5168</a:t>
            </a:r>
            <a:endParaRPr lang="en-US"/>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70887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sz="1200" dirty="0"/>
              <a:t>The tip cap and plunger stopper in Bexsero pre‑filled syringes are made from synthetic rubber, not natural rubber latex.   Synthetic rubber does not contain natural latex proteins (the usual allergen), so the syringe components are considered latex‑free. Individuals with latex allergy generally do not need to worry about Bexsero’s tip cap or stopper triggering a reaction</a:t>
            </a:r>
            <a:r>
              <a:rPr lang="en-GB" dirty="0"/>
              <a:t> </a:t>
            </a:r>
            <a:r>
              <a:rPr lang="en-GB" dirty="0">
                <a:hlinkClick r:id="rId3"/>
              </a:rPr>
              <a:t>Bexsero Meningococcal Group B vaccine for injection in pre-filled syringe - Summary of Product Ch…</a:t>
            </a:r>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154886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00"/>
              <a:t>Current timeframe 29/6-3/7 according to Project board plan</a:t>
            </a: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39</a:t>
            </a:fld>
            <a:endParaRPr lang="en-GB"/>
          </a:p>
        </p:txBody>
      </p:sp>
    </p:spTree>
    <p:extLst>
      <p:ext uri="{BB962C8B-B14F-4D97-AF65-F5344CB8AC3E}">
        <p14:creationId xmlns:p14="http://schemas.microsoft.com/office/powerpoint/2010/main" val="107002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6419-8223-E0C8-1351-EDBDFF7CB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A8953-F34C-249E-19A8-1CB4889C4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8E39A-82A4-1E24-DCF0-A3EC3F87DB80}"/>
              </a:ext>
            </a:extLst>
          </p:cNvPr>
          <p:cNvSpPr>
            <a:spLocks noGrp="1"/>
          </p:cNvSpPr>
          <p:nvPr>
            <p:ph type="body" idx="1"/>
          </p:nvPr>
        </p:nvSpPr>
        <p:spPr/>
        <p:txBody>
          <a:bodyPr/>
          <a:lstStyle/>
          <a:p>
            <a:r>
              <a:rPr lang="en-GB" dirty="0"/>
              <a:t>Start of the academic year for those going to Scottish establishments 1</a:t>
            </a:r>
            <a:r>
              <a:rPr lang="en-GB" baseline="30000" dirty="0"/>
              <a:t>st</a:t>
            </a:r>
            <a:r>
              <a:rPr lang="en-GB" dirty="0"/>
              <a:t> Sept</a:t>
            </a:r>
          </a:p>
          <a:p>
            <a:r>
              <a:rPr lang="en-GB" dirty="0"/>
              <a:t>Clarify learning so far from Kent outbreak, even at time of heightened demand and requests for vaccine due to outbreak that only 60% returned for 2</a:t>
            </a:r>
            <a:r>
              <a:rPr lang="en-GB" baseline="30000" dirty="0"/>
              <a:t>nd</a:t>
            </a:r>
            <a:r>
              <a:rPr lang="en-GB" dirty="0"/>
              <a:t> doses</a:t>
            </a:r>
          </a:p>
        </p:txBody>
      </p:sp>
      <p:sp>
        <p:nvSpPr>
          <p:cNvPr id="4" name="Footer Placeholder 3">
            <a:extLst>
              <a:ext uri="{FF2B5EF4-FFF2-40B4-BE49-F238E27FC236}">
                <a16:creationId xmlns:a16="http://schemas.microsoft.com/office/drawing/2014/main" id="{5274CA66-2B8D-7AB9-55FD-3E4466FD66D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a:extLst>
              <a:ext uri="{FF2B5EF4-FFF2-40B4-BE49-F238E27FC236}">
                <a16:creationId xmlns:a16="http://schemas.microsoft.com/office/drawing/2014/main" id="{8D85BA2F-DF49-3BD2-B82D-7A436AD85D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57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https://www.gov.uk/government/publications/invasive-meningococcal-disease-statistical-releases/notified-cases-of-invasive-meningococcal-disease#notified-cases-of-invasive-meningococcal-disease-linked-to-canterbury-kent  </a:t>
            </a:r>
            <a:endParaRPr lang="en-GB" sz="3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18323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a:p>
          <a:p>
            <a:r>
              <a:rPr lang="en-GB"/>
              <a:t>Green Book chapter</a:t>
            </a:r>
            <a:r>
              <a:rPr lang="en-GB" baseline="0"/>
              <a:t> 9: </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46</a:t>
            </a:fld>
            <a:endParaRPr lang="en-GB"/>
          </a:p>
        </p:txBody>
      </p:sp>
    </p:spTree>
    <p:extLst>
      <p:ext uri="{BB962C8B-B14F-4D97-AF65-F5344CB8AC3E}">
        <p14:creationId xmlns:p14="http://schemas.microsoft.com/office/powerpoint/2010/main" val="283815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F5893F-4C92-4798-ABE9-9E2796B6950B}" type="slidenum">
              <a:rPr lang="en-GB" smtClean="0"/>
              <a:t>50</a:t>
            </a:fld>
            <a:endParaRPr lang="en-GB"/>
          </a:p>
        </p:txBody>
      </p:sp>
    </p:spTree>
    <p:extLst>
      <p:ext uri="{BB962C8B-B14F-4D97-AF65-F5344CB8AC3E}">
        <p14:creationId xmlns:p14="http://schemas.microsoft.com/office/powerpoint/2010/main" val="3275216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Who is eligible for the new one-off </a:t>
            </a:r>
            <a:r>
              <a:rPr lang="en-GB" err="1">
                <a:hlinkClick r:id="rId3"/>
              </a:rPr>
              <a:t>MenB</a:t>
            </a:r>
            <a:r>
              <a:rPr lang="en-GB">
                <a:hlinkClick r:id="rId3"/>
              </a:rPr>
              <a:t> vaccine programme?  – UK Health Security Agency</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52</a:t>
            </a:fld>
            <a:endParaRPr lang="en-GB"/>
          </a:p>
        </p:txBody>
      </p:sp>
    </p:spTree>
    <p:extLst>
      <p:ext uri="{BB962C8B-B14F-4D97-AF65-F5344CB8AC3E}">
        <p14:creationId xmlns:p14="http://schemas.microsoft.com/office/powerpoint/2010/main" val="352312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C3F1-3212-160D-1F5B-D01C6CEE3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656AA-FE14-E097-5515-E065B2D69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D172F-4DA7-3CDD-DA60-78A87F5A68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https://www.gov.uk/government/publications/invasive-meningococcal-disease-statistical-releases/notified-cases-of-invasive-meningococcal-disease#notified-cases-of-invasive-meningococcal-disease-linked-to-canterbury-kent  </a:t>
            </a:r>
            <a:endParaRPr lang="en-GB" sz="3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p:txBody>
      </p:sp>
      <p:sp>
        <p:nvSpPr>
          <p:cNvPr id="4" name="Footer Placeholder 3">
            <a:extLst>
              <a:ext uri="{FF2B5EF4-FFF2-40B4-BE49-F238E27FC236}">
                <a16:creationId xmlns:a16="http://schemas.microsoft.com/office/drawing/2014/main" id="{2B61CF07-FA8F-2230-0D2E-178093FBC336}"/>
              </a:ext>
            </a:extLst>
          </p:cNvPr>
          <p:cNvSpPr>
            <a:spLocks noGrp="1"/>
          </p:cNvSpPr>
          <p:nvPr>
            <p:ph type="ftr" sz="quarter" idx="4"/>
          </p:nvPr>
        </p:nvSpPr>
        <p:spPr/>
        <p:txBody>
          <a:bodyPr/>
          <a:lstStyle/>
          <a:p>
            <a:r>
              <a:rPr lang="en-GB"/>
              <a:t>COVID-19 Vaccine Equity Committee Meeting </a:t>
            </a:r>
          </a:p>
        </p:txBody>
      </p:sp>
      <p:sp>
        <p:nvSpPr>
          <p:cNvPr id="5" name="Slide Number Placeholder 4">
            <a:extLst>
              <a:ext uri="{FF2B5EF4-FFF2-40B4-BE49-F238E27FC236}">
                <a16:creationId xmlns:a16="http://schemas.microsoft.com/office/drawing/2014/main" id="{2FE07EA1-1E01-5365-D0B5-3BEEA13292BC}"/>
              </a:ext>
            </a:extLst>
          </p:cNvPr>
          <p:cNvSpPr>
            <a:spLocks noGrp="1"/>
          </p:cNvSpPr>
          <p:nvPr>
            <p:ph type="sldNum" sz="quarter" idx="5"/>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238571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Full list of eligible residential educational settings are available from Annex 2 WHC/2026/26</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11</a:t>
            </a:fld>
            <a:endParaRPr lang="en-GB"/>
          </a:p>
        </p:txBody>
      </p:sp>
    </p:spTree>
    <p:extLst>
      <p:ext uri="{BB962C8B-B14F-4D97-AF65-F5344CB8AC3E}">
        <p14:creationId xmlns:p14="http://schemas.microsoft.com/office/powerpoint/2010/main" val="303695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a:t>Plural: meningococci. The organism is associated with both asymptomatic carriage and invasive disease</a:t>
            </a:r>
          </a:p>
          <a:p>
            <a:pPr marL="171450" indent="-171450">
              <a:buFont typeface="Arial" panose="020B0604020202020204" pitchFamily="34" charset="0"/>
              <a:buChar char="•"/>
            </a:pPr>
            <a:r>
              <a:rPr lang="en-GB"/>
              <a:t>Each group has a distinct (i.e. group specific) outer polysaccharide (sugar) capsule </a:t>
            </a:r>
            <a:endParaRPr lang="en-GB">
              <a:ea typeface="Calibri"/>
              <a:cs typeface="Calibri"/>
            </a:endParaRPr>
          </a:p>
          <a:p>
            <a:pPr marL="171450" indent="-171450">
              <a:buFont typeface="Arial" panose="020B0604020202020204" pitchFamily="34" charset="0"/>
              <a:buChar char="•"/>
              <a:defRPr/>
            </a:pPr>
            <a:r>
              <a:rPr lang="en-GB"/>
              <a:t>Disease onset is sudden and often dramatic </a:t>
            </a:r>
          </a:p>
          <a:p>
            <a:pPr marL="171450" indent="-171450">
              <a:buFont typeface="Arial" panose="020B0604020202020204" pitchFamily="34" charset="0"/>
              <a:buChar char="•"/>
              <a:defRPr/>
            </a:pPr>
            <a:r>
              <a:rPr lang="en-GB"/>
              <a:t>The overall case fatality rate is  ~10% but varies with age, capsular group and clinical presentation and many survivors have long term complications which may include brain damage, deafness, epilepsy, limb/digit loss and cognitive deficit</a:t>
            </a:r>
            <a:endParaRPr lang="en-GB">
              <a:ea typeface="Calibri"/>
              <a:cs typeface="Calibri"/>
            </a:endParaRPr>
          </a:p>
          <a:p>
            <a:pPr marL="171450" indent="-171450">
              <a:buFont typeface="Arial" panose="020B0604020202020204" pitchFamily="34" charset="0"/>
              <a:buChar char="•"/>
              <a:defRPr/>
            </a:pPr>
            <a:r>
              <a:rPr lang="en-GB"/>
              <a:t>Less commonly, individuals may present with pneumonia, myocarditis, endocarditis, pericarditis, arthritis, conjunctivitis, urethritis, pharyngitis and cervicitis.</a:t>
            </a:r>
          </a:p>
          <a:p>
            <a:pPr marL="171450" indent="-171450">
              <a:buFont typeface="Arial" panose="020B0604020202020204" pitchFamily="34" charset="0"/>
              <a:buChar char="•"/>
              <a:defRPr/>
            </a:pPr>
            <a:r>
              <a:rPr lang="en-GB"/>
              <a:t>Occasional outbreaks occur e.g. in families, schools, universities: onward transmission from cases to close contacts can rarely result in secondary cases, as well as clusters of infection but fewer than 2% of invasive meningococcal disease (IMD) cases, result from close contact with a primary IMD case.</a:t>
            </a:r>
          </a:p>
          <a:p>
            <a:pPr marL="171450" indent="-171450">
              <a:buFont typeface="Arial" panose="020B0604020202020204" pitchFamily="34" charset="0"/>
              <a:buChar char="•"/>
              <a:defRPr/>
            </a:pPr>
            <a:endParaRPr lang="en-GB">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14</a:t>
            </a:fld>
            <a:endParaRPr lang="en-GB"/>
          </a:p>
        </p:txBody>
      </p:sp>
    </p:spTree>
    <p:extLst>
      <p:ext uri="{BB962C8B-B14F-4D97-AF65-F5344CB8AC3E}">
        <p14:creationId xmlns:p14="http://schemas.microsoft.com/office/powerpoint/2010/main" val="336530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Please note that some or all symptoms may appear, in any order, and this list is not exhaustive. Table contents are based on content from the Meningitis Trust </a:t>
            </a:r>
            <a:r>
              <a:rPr lang="en-GB" u="sng">
                <a:hlinkClick r:id="rId3"/>
              </a:rPr>
              <a:t>http://www.meningitis-trust.org/meningitis-info/signs-and-symptoms/</a:t>
            </a:r>
            <a:r>
              <a:rPr lang="en-GB" u="sng"/>
              <a:t>. </a:t>
            </a:r>
            <a:endParaRPr lang="en-GB" u="sng">
              <a:latin typeface="Arial"/>
              <a:cs typeface="Arial"/>
            </a:endParaRPr>
          </a:p>
          <a:p>
            <a:pPr>
              <a:defRPr/>
            </a:pPr>
            <a:endParaRPr lang="en-GB">
              <a:latin typeface="Arial"/>
              <a:cs typeface="Arial"/>
            </a:endParaRPr>
          </a:p>
          <a:p>
            <a:pPr>
              <a:defRPr/>
            </a:pPr>
            <a:r>
              <a:rPr lang="en-GB" b="1">
                <a:solidFill>
                  <a:srgbClr val="000000"/>
                </a:solidFill>
                <a:latin typeface="Arial"/>
                <a:ea typeface="Times New Roman" pitchFamily="18" charset="0"/>
                <a:cs typeface="Arial"/>
              </a:rPr>
              <a:t>Onset of disease varies from fulminant with severe acute and overwhelming features, to insidious with mild prodromal symptoms. </a:t>
            </a:r>
          </a:p>
          <a:p>
            <a:pPr>
              <a:defRPr/>
            </a:pPr>
            <a:endParaRPr lang="en-GB">
              <a:solidFill>
                <a:srgbClr val="000000"/>
              </a:solidFill>
              <a:latin typeface="Arial"/>
              <a:ea typeface="Times New Roman" pitchFamily="18" charset="0"/>
              <a:cs typeface="Arial"/>
            </a:endParaRPr>
          </a:p>
          <a:p>
            <a:pPr>
              <a:defRPr/>
            </a:pPr>
            <a:r>
              <a:rPr lang="en-GB" b="1">
                <a:latin typeface="Arial"/>
                <a:cs typeface="Arial"/>
              </a:rPr>
              <a:t>Symptoms may be harder to identify in </a:t>
            </a:r>
            <a:r>
              <a:rPr lang="en-GB" b="1">
                <a:solidFill>
                  <a:srgbClr val="000000"/>
                </a:solidFill>
                <a:latin typeface="Arial"/>
                <a:ea typeface="Times New Roman" pitchFamily="18" charset="0"/>
                <a:cs typeface="Arial"/>
              </a:rPr>
              <a:t>young infants particularly as the onset may be insidious and the signs may be non-specific without classical features of meningitis. </a:t>
            </a:r>
          </a:p>
          <a:p>
            <a:pPr>
              <a:defRPr/>
            </a:pPr>
            <a:endParaRPr lang="en-GB">
              <a:solidFill>
                <a:srgbClr val="000000"/>
              </a:solidFill>
              <a:latin typeface="Arial"/>
              <a:ea typeface="Times New Roman" pitchFamily="18" charset="0"/>
              <a:cs typeface="Arial"/>
            </a:endParaRPr>
          </a:p>
          <a:p>
            <a:pPr>
              <a:defRPr/>
            </a:pPr>
            <a:r>
              <a:rPr lang="en-GB" b="1">
                <a:solidFill>
                  <a:srgbClr val="000000"/>
                </a:solidFill>
                <a:latin typeface="Arial"/>
                <a:ea typeface="Times New Roman" pitchFamily="18" charset="0"/>
                <a:cs typeface="Arial"/>
              </a:rPr>
              <a:t>In young adults, early symptoms may often be confused with hangover or flu.</a:t>
            </a:r>
            <a:endParaRPr lang="en-GB" b="1">
              <a:latin typeface="Arial"/>
              <a:cs typeface="Arial"/>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15</a:t>
            </a:fld>
            <a:endParaRPr lang="en-GB"/>
          </a:p>
        </p:txBody>
      </p:sp>
    </p:spTree>
    <p:extLst>
      <p:ext uri="{BB962C8B-B14F-4D97-AF65-F5344CB8AC3E}">
        <p14:creationId xmlns:p14="http://schemas.microsoft.com/office/powerpoint/2010/main" val="341012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B0C0C"/>
                </a:solidFill>
                <a:effectLst/>
                <a:latin typeface="GDS Transport"/>
              </a:rPr>
              <a:t>A non-blanching rash tends to be a late symptom and should be treated as a medical emergency. </a:t>
            </a:r>
          </a:p>
          <a:p>
            <a:endParaRPr lang="en-GB" altLang="en-US" b="1">
              <a:solidFill>
                <a:srgbClr val="0B0C0C"/>
              </a:solidFill>
              <a:latin typeface="GDS Transport"/>
              <a:ea typeface="ヒラギノ角ゴ Pro W3"/>
              <a:cs typeface="Arial" panose="020B0604020202020204" pitchFamily="34" charset="0"/>
            </a:endParaRPr>
          </a:p>
          <a:p>
            <a:r>
              <a:rPr lang="en-GB" b="1">
                <a:solidFill>
                  <a:srgbClr val="0B0C0C"/>
                </a:solidFill>
                <a:latin typeface="GDS Transport"/>
              </a:rPr>
              <a:t>It is important to note the absence of a rash does not preclude meningococcal disease.</a:t>
            </a:r>
            <a:endParaRPr lang="en-GB" altLang="en-US" b="1" i="0">
              <a:solidFill>
                <a:srgbClr val="0B0C0C"/>
              </a:solidFill>
              <a:effectLst/>
              <a:latin typeface="GDS Transport"/>
              <a:ea typeface="ヒラギノ角ゴ Pro W3"/>
              <a:cs typeface="Arial" panose="020B0604020202020204" pitchFamily="34" charset="0"/>
            </a:endParaRPr>
          </a:p>
          <a:p>
            <a:endParaRPr lang="en-GB">
              <a:solidFill>
                <a:srgbClr val="000000"/>
              </a:solidFill>
              <a:latin typeface="Calibri" panose="020F0502020204030204"/>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317622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Less commonly, individuals may present with pneumonia, myocarditis, endocarditis, pericarditis, arthritis, conjunctivitis, urethritis, pharyngitis, and cervicitis (Rosenstein et al., </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2001) </a:t>
            </a:r>
            <a:r>
              <a:rPr lang="en-GB">
                <a:hlinkClick r:id="rId3"/>
              </a:rPr>
              <a:t>Meningococcal: the green book, chapter 22 - GOV.UK</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17</a:t>
            </a:fld>
            <a:endParaRPr lang="en-GB"/>
          </a:p>
        </p:txBody>
      </p:sp>
    </p:spTree>
    <p:extLst>
      <p:ext uri="{BB962C8B-B14F-4D97-AF65-F5344CB8AC3E}">
        <p14:creationId xmlns:p14="http://schemas.microsoft.com/office/powerpoint/2010/main" val="190389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426058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Meningococcal B (MenB) vaccination programme: urgent time-limited response to recent outbreaks ​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36830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280627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Meningococcal B (MenB) targeted vaccination programme </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345571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wales/meningococcal-b-menb-vaccination-programme-urgent-time-limited-response-recent-outbreaks-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wales/meningococcal-b-menb-vaccination-programme-urgent-time-limited-response-recent-outbreaks-whc202602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wales/meningococcal-b-menb-vaccination-programme-urgent-time-limited-response-recent-outbreaks-whc202602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eningitis.org/symptom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invasive-meningococcal-disease-outbreak-2026-technical-briefings/invasive-meningococcal-disease-outbreak-2026-technical-briefing-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hw.nhs.wales/topic/making-every-contact-count-mec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lichealthwales-ws.agility.cloud/ViewProduct.html?sp=Scovid19fluvaccinationrecordcardpackof2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v.wales/sites/default/files/publications/2026-04/whc-2026-016-updated-national-supplementary-service-specification-for-non-routine-immunisations-for-adults-and-children-at-risk-en_0.pdf" TargetMode="External"/><Relationship Id="rId2" Type="http://schemas.openxmlformats.org/officeDocument/2006/relationships/hyperlink" Target="https://phw.nhs.wales/vaccine-contac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wales/meningococcal-b-menb-vaccination-programme-urgent-time-limited-response-recent-outbreaks-whc2026026" TargetMode="External"/><Relationship Id="rId2" Type="http://schemas.openxmlformats.org/officeDocument/2006/relationships/hyperlink" Target="https://www.gov.uk/government/publications/meningococcal-the-green-book-chapter-22" TargetMode="External"/><Relationship Id="rId1" Type="http://schemas.openxmlformats.org/officeDocument/2006/relationships/slideLayout" Target="../slideLayouts/slideLayout2.xml"/><Relationship Id="rId4" Type="http://schemas.openxmlformats.org/officeDocument/2006/relationships/hyperlink" Target="https://phw.nhs.wales/knowledge-article/menb-vaccine-for-young-people-information-for-health-professional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edicines.org.uk/emc/product/5168/smpc"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hw.nhs.wales/knowledge-article/menb-vaccine-for-young-people-information-for-health-professionals/" TargetMode="External"/><Relationship Id="rId2" Type="http://schemas.openxmlformats.org/officeDocument/2006/relationships/hyperlink" Target="https://www.gov.uk/government/publications/consent-the-green-book-chapter-2"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edicines.org.uk/emc/product/5168/smp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hw.nhs.wales/knowledge-article/menb-vaccine-for-young-people-information-for-health-professional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meningitis.org/about-meningitis/symptom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hyperlink" Target="https://phw.nhs.wales/knowledge-article/menb-vaccine-for-young-people-information-for-health-professionals/" TargetMode="External"/><Relationship Id="rId4" Type="http://schemas.openxmlformats.org/officeDocument/2006/relationships/image" Target="../media/image14.png"/><Relationship Id="rId9" Type="http://schemas.openxmlformats.org/officeDocument/2006/relationships/image" Target="../media/image13.png"/></Relationships>
</file>

<file path=ppt/slides/_rels/slide47.xml.rels><?xml version="1.0" encoding="UTF-8" standalone="yes"?>
<Relationships xmlns="http://schemas.openxmlformats.org/package/2006/relationships"><Relationship Id="rId8" Type="http://schemas.openxmlformats.org/officeDocument/2006/relationships/hyperlink" Target="https://www.medicines.org.uk/emc/product/15309/smpc#gref"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phw.nhs.wales/knowledge-article/menb-vaccine-for-young-people-information-for-health-professiona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ov.uk/government/publications/meningococcal-the-green-book-chapter-22" TargetMode="External"/><Relationship Id="rId5" Type="http://schemas.openxmlformats.org/officeDocument/2006/relationships/hyperlink" Target="https://www.gov.uk/government/publications/consent-the-green-book-chapter-2" TargetMode="External"/><Relationship Id="rId4" Type="http://schemas.openxmlformats.org/officeDocument/2006/relationships/hyperlink" Target="https://www.resus.org.uk/about-us/news-and-events/rcuk-publishes-anaphylaxis-guidance-vaccination-setting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v.uk/government/publications/national-minimum-standards-and-core-curriculum-for-immunisation-training-for-registered-healthcare-practitioner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hyperlink" Target="https://learning.nhs.wales/" TargetMode="External"/><Relationship Id="rId2" Type="http://schemas.openxmlformats.org/officeDocument/2006/relationships/hyperlink" Target="https://my.esr.nhs.uk/localresponse/?TAM_OP=W3login&amp;USERNAME=unauthenticated&amp;ERROR_CODE=0x00000000&amp;METHOD=GET&amp;URL=https%3A%2F%2Fmy.esr.nhs.uk%2FOA_HTML%2FRF.jsp%3Ffunction_id%3D18931%26resp_id%3D-1%26resp_appl_id%3D-1%26security_group_id%3D0%26lang_code%3DUS%26params%3DQinNEtMIy728t7bXXQPITirmlEWEI1XI512QkUXfJPmvOD2wyzXT4SBU7EPGgNFhFGT5UuAaa.aGcKrg74urKWauzCR9mV2ZVrjg8q3Jk7Y&amp;HOSTNAME=my.esr.nhs.uk&amp;FAILREASON=&amp;PROTOCOL=http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phw.nhs.wales/knowledge-article/immunisation-e-learn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hw.nhs.wales/topics/immunisation-and-vaccines/vaccines-professionals/vaccine-contac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phw.vaccines@wales.nhs.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159665" y="2555966"/>
            <a:ext cx="11631014" cy="1230085"/>
          </a:xfrm>
          <a:noFill/>
          <a:ln>
            <a:solidFill>
              <a:srgbClr val="002060"/>
            </a:solidFill>
          </a:ln>
        </p:spPr>
        <p:txBody>
          <a:bodyPr lIns="91440" tIns="45720" rIns="91440" bIns="45720" anchor="t">
            <a:noAutofit/>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dirty="0">
                <a:solidFill>
                  <a:srgbClr val="FFFFFF"/>
                </a:solidFill>
                <a:cs typeface="Arial"/>
              </a:rPr>
              <a:t>Meningococcal B (</a:t>
            </a:r>
            <a:r>
              <a:rPr lang="en-GB" sz="4400" dirty="0" err="1">
                <a:solidFill>
                  <a:srgbClr val="FFFFFF"/>
                </a:solidFill>
                <a:cs typeface="Arial"/>
              </a:rPr>
              <a:t>MenB</a:t>
            </a:r>
            <a:r>
              <a:rPr lang="en-GB" sz="4400" dirty="0">
                <a:solidFill>
                  <a:srgbClr val="FFFFFF"/>
                </a:solidFill>
                <a:cs typeface="Arial"/>
              </a:rPr>
              <a:t>) vaccination programme: urgent time-limited response to recent outbreaks </a:t>
            </a:r>
            <a:endParaRPr lang="en-GB" sz="4400" dirty="0">
              <a:solidFill>
                <a:srgbClr val="FFFFFF"/>
              </a:solidFill>
              <a:highlight>
                <a:srgbClr val="0360A6"/>
              </a:highlight>
              <a:cs typeface="Arial"/>
            </a:endParaRPr>
          </a:p>
          <a:p>
            <a:pPr algn="ctr"/>
            <a:endParaRPr lang="en-GB" sz="3600" b="0" dirty="0">
              <a:cs typeface="Arial"/>
            </a:endParaRPr>
          </a:p>
          <a:p>
            <a:pPr algn="ctr"/>
            <a:endParaRPr lang="en-GB" dirty="0">
              <a:cs typeface="Arial"/>
            </a:endParaRPr>
          </a:p>
        </p:txBody>
      </p:sp>
      <p:sp>
        <p:nvSpPr>
          <p:cNvPr id="8" name="TextBox 7">
            <a:extLst>
              <a:ext uri="{FF2B5EF4-FFF2-40B4-BE49-F238E27FC236}">
                <a16:creationId xmlns:a16="http://schemas.microsoft.com/office/drawing/2014/main" id="{86B47CB6-BDA4-50CA-CA08-1889FA4D767D}"/>
              </a:ext>
            </a:extLst>
          </p:cNvPr>
          <p:cNvSpPr txBox="1"/>
          <p:nvPr/>
        </p:nvSpPr>
        <p:spPr>
          <a:xfrm>
            <a:off x="615714" y="5002567"/>
            <a:ext cx="6339349" cy="2985433"/>
          </a:xfrm>
          <a:prstGeom prst="rect">
            <a:avLst/>
          </a:prstGeom>
          <a:noFill/>
        </p:spPr>
        <p:txBody>
          <a:bodyPr wrap="square" lIns="91440" tIns="45720" rIns="91440" bIns="45720" anchor="t">
            <a:spAutoFit/>
          </a:bodyPr>
          <a:lstStyle/>
          <a:p>
            <a:r>
              <a:rPr lang="en-GB" sz="2800">
                <a:solidFill>
                  <a:schemeClr val="bg1"/>
                </a:solidFill>
              </a:rPr>
              <a:t>Vaccine Preventable Disease Programme</a:t>
            </a:r>
            <a:endParaRPr lang="en-GB" sz="2800">
              <a:solidFill>
                <a:schemeClr val="bg1"/>
              </a:solidFill>
              <a:cs typeface="Arial"/>
            </a:endParaRPr>
          </a:p>
          <a:p>
            <a:r>
              <a:rPr lang="en-GB" sz="2800">
                <a:solidFill>
                  <a:schemeClr val="bg1"/>
                </a:solidFill>
              </a:rPr>
              <a:t>Public Health Wales</a:t>
            </a:r>
            <a:endParaRPr lang="en-GB" sz="2800">
              <a:solidFill>
                <a:schemeClr val="bg1"/>
              </a:solidFill>
              <a:cs typeface="Arial"/>
            </a:endParaRPr>
          </a:p>
          <a:p>
            <a:r>
              <a:rPr lang="en-GB" sz="2800">
                <a:solidFill>
                  <a:schemeClr val="bg1"/>
                </a:solidFill>
              </a:rPr>
              <a:t>Version 1 - June 24 2026</a:t>
            </a:r>
            <a:br>
              <a:rPr lang="en-GB" sz="2800"/>
            </a:br>
            <a:endParaRPr lang="en-GB" sz="2800">
              <a:solidFill>
                <a:schemeClr val="bg1"/>
              </a:solidFill>
              <a:highlight>
                <a:srgbClr val="FFFF00"/>
              </a:highlight>
              <a:cs typeface="Arial"/>
            </a:endParaRPr>
          </a:p>
          <a:p>
            <a:endParaRPr lang="en-GB" sz="2400">
              <a:solidFill>
                <a:schemeClr val="bg1"/>
              </a:solidFill>
            </a:endParaRPr>
          </a:p>
          <a:p>
            <a:endParaRPr lang="en-GB" sz="2400">
              <a:solidFill>
                <a:schemeClr val="bg1"/>
              </a:solidFill>
            </a:endParaRP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5DE6B6-78E9-CB74-E0DC-84E5DA2377B7}"/>
              </a:ext>
            </a:extLst>
          </p:cNvPr>
          <p:cNvSpPr txBox="1"/>
          <p:nvPr/>
        </p:nvSpPr>
        <p:spPr>
          <a:xfrm>
            <a:off x="472211" y="78105"/>
            <a:ext cx="113426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Arial"/>
              </a:rPr>
              <a:t>Welsh Health Circular first published 17th June 2026, last updated 22 June 2026</a:t>
            </a:r>
            <a:endParaRPr lang="en-US"/>
          </a:p>
        </p:txBody>
      </p:sp>
      <p:sp>
        <p:nvSpPr>
          <p:cNvPr id="4" name="TextBox 3">
            <a:extLst>
              <a:ext uri="{FF2B5EF4-FFF2-40B4-BE49-F238E27FC236}">
                <a16:creationId xmlns:a16="http://schemas.microsoft.com/office/drawing/2014/main" id="{A0F9BA23-697B-21F6-2453-8B38E4CE9039}"/>
              </a:ext>
            </a:extLst>
          </p:cNvPr>
          <p:cNvSpPr txBox="1"/>
          <p:nvPr/>
        </p:nvSpPr>
        <p:spPr>
          <a:xfrm>
            <a:off x="785223" y="4085046"/>
            <a:ext cx="10617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Arial"/>
                <a:cs typeface="Arial"/>
              </a:rPr>
              <a:t>Following the unprecedented outbreak of Meningococcal Group B (</a:t>
            </a:r>
            <a:r>
              <a:rPr lang="en-US" dirty="0" err="1">
                <a:latin typeface="Arial"/>
                <a:ea typeface="Arial"/>
                <a:cs typeface="Arial"/>
              </a:rPr>
              <a:t>MenB</a:t>
            </a:r>
            <a:r>
              <a:rPr lang="en-US" dirty="0">
                <a:latin typeface="Arial"/>
                <a:ea typeface="Arial"/>
                <a:cs typeface="Arial"/>
              </a:rPr>
              <a:t>) in Kent in March, and more recent smaller outbreaks in Weymouth and Reading, an urgent time - limited </a:t>
            </a:r>
            <a:r>
              <a:rPr lang="en-US" dirty="0" err="1">
                <a:latin typeface="Arial"/>
                <a:ea typeface="Arial"/>
                <a:cs typeface="Arial"/>
              </a:rPr>
              <a:t>MenB</a:t>
            </a:r>
            <a:r>
              <a:rPr lang="en-US" dirty="0">
                <a:latin typeface="Arial"/>
                <a:ea typeface="Arial"/>
                <a:cs typeface="Arial"/>
              </a:rPr>
              <a:t> vaccination </a:t>
            </a:r>
            <a:r>
              <a:rPr lang="en-US" dirty="0" err="1">
                <a:latin typeface="Arial"/>
                <a:ea typeface="Arial"/>
                <a:cs typeface="Arial"/>
              </a:rPr>
              <a:t>programme</a:t>
            </a:r>
            <a:r>
              <a:rPr lang="en-US" dirty="0">
                <a:latin typeface="Arial"/>
                <a:ea typeface="Arial"/>
                <a:cs typeface="Arial"/>
              </a:rPr>
              <a:t> is being advised as a precautionary measure to help protect the young people at highest immediate risk this year. </a:t>
            </a:r>
          </a:p>
          <a:p>
            <a:endParaRPr lang="en-US" dirty="0">
              <a:cs typeface="Arial"/>
            </a:endParaRPr>
          </a:p>
          <a:p>
            <a:r>
              <a:rPr lang="en-US" dirty="0">
                <a:cs typeface="Arial"/>
              </a:rPr>
              <a:t>Further information is available in the Welsh Health Circular: </a:t>
            </a:r>
            <a:r>
              <a:rPr lang="en-GB" dirty="0">
                <a:hlinkClick r:id="rId2"/>
              </a:rPr>
              <a:t>Meningococcal B (</a:t>
            </a:r>
            <a:r>
              <a:rPr lang="en-GB" dirty="0" err="1">
                <a:hlinkClick r:id="rId2"/>
              </a:rPr>
              <a:t>MenB</a:t>
            </a:r>
            <a:r>
              <a:rPr lang="en-GB" dirty="0">
                <a:hlinkClick r:id="rId2"/>
              </a:rPr>
              <a:t>) vaccination programme: urgent time-limited response to recent outbreaks (WHC/2026/026) [HTML] | GOV.WALES</a:t>
            </a:r>
            <a:endParaRPr lang="en-US" dirty="0">
              <a:cs typeface="Arial"/>
            </a:endParaRPr>
          </a:p>
        </p:txBody>
      </p:sp>
      <p:sp>
        <p:nvSpPr>
          <p:cNvPr id="2" name="Footer Placeholder 1">
            <a:extLst>
              <a:ext uri="{FF2B5EF4-FFF2-40B4-BE49-F238E27FC236}">
                <a16:creationId xmlns:a16="http://schemas.microsoft.com/office/drawing/2014/main" id="{FA0D78C6-3046-3591-1670-A9C9E2946ED6}"/>
              </a:ext>
            </a:extLst>
          </p:cNvPr>
          <p:cNvSpPr>
            <a:spLocks noGrp="1"/>
          </p:cNvSpPr>
          <p:nvPr>
            <p:ph type="ftr" sz="quarter" idx="11"/>
          </p:nvPr>
        </p:nvSpPr>
        <p:spPr>
          <a:xfrm>
            <a:off x="801030" y="6384228"/>
            <a:ext cx="9573321" cy="337247"/>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7" name="Slide Number Placeholder 6">
            <a:extLst>
              <a:ext uri="{FF2B5EF4-FFF2-40B4-BE49-F238E27FC236}">
                <a16:creationId xmlns:a16="http://schemas.microsoft.com/office/drawing/2014/main" id="{2493ED1F-FECF-2A74-BA70-D6D570AB7511}"/>
              </a:ext>
            </a:extLst>
          </p:cNvPr>
          <p:cNvSpPr>
            <a:spLocks noGrp="1"/>
          </p:cNvSpPr>
          <p:nvPr>
            <p:ph type="sldNum" sz="quarter" idx="12"/>
          </p:nvPr>
        </p:nvSpPr>
        <p:spPr/>
        <p:txBody>
          <a:bodyPr/>
          <a:lstStyle/>
          <a:p>
            <a:fld id="{561D0CCE-8DCC-44DC-A653-AE62B1D84A52}" type="slidenum">
              <a:rPr lang="en-GB" smtClean="0"/>
              <a:pPr/>
              <a:t>10</a:t>
            </a:fld>
            <a:endParaRPr lang="en-US"/>
          </a:p>
        </p:txBody>
      </p:sp>
      <p:pic>
        <p:nvPicPr>
          <p:cNvPr id="9" name="Content Placeholder 8" descr="A blue screen with white text&#10;&#10;AI-generated content may be incorrect.">
            <a:extLst>
              <a:ext uri="{FF2B5EF4-FFF2-40B4-BE49-F238E27FC236}">
                <a16:creationId xmlns:a16="http://schemas.microsoft.com/office/drawing/2014/main" id="{D56EE349-C2B4-4643-2A93-5FBFDEB1F461}"/>
              </a:ext>
            </a:extLst>
          </p:cNvPr>
          <p:cNvPicPr>
            <a:picLocks noGrp="1" noChangeAspect="1"/>
          </p:cNvPicPr>
          <p:nvPr>
            <p:ph idx="1"/>
          </p:nvPr>
        </p:nvPicPr>
        <p:blipFill>
          <a:blip r:embed="rId3"/>
          <a:stretch>
            <a:fillRect/>
          </a:stretch>
        </p:blipFill>
        <p:spPr>
          <a:xfrm>
            <a:off x="2022248" y="1273062"/>
            <a:ext cx="7871732" cy="2618921"/>
          </a:xfrm>
          <a:prstGeom prst="rect">
            <a:avLst/>
          </a:prstGeom>
        </p:spPr>
      </p:pic>
    </p:spTree>
    <p:extLst>
      <p:ext uri="{BB962C8B-B14F-4D97-AF65-F5344CB8AC3E}">
        <p14:creationId xmlns:p14="http://schemas.microsoft.com/office/powerpoint/2010/main" val="170385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6D5C-6B23-6722-3263-0E403781A46E}"/>
              </a:ext>
            </a:extLst>
          </p:cNvPr>
          <p:cNvSpPr>
            <a:spLocks noGrp="1"/>
          </p:cNvSpPr>
          <p:nvPr>
            <p:ph type="title"/>
          </p:nvPr>
        </p:nvSpPr>
        <p:spPr>
          <a:xfrm>
            <a:off x="828907" y="2710"/>
            <a:ext cx="10515600" cy="1325563"/>
          </a:xfrm>
        </p:spPr>
        <p:txBody>
          <a:bodyPr lIns="91440" tIns="45720" rIns="91440" bIns="45720" anchor="t"/>
          <a:lstStyle/>
          <a:p>
            <a:r>
              <a:rPr lang="en-GB" b="1">
                <a:cs typeface="Arial"/>
              </a:rPr>
              <a:t>Eligibility (1)</a:t>
            </a:r>
            <a:endParaRPr lang="en-US">
              <a:solidFill>
                <a:srgbClr val="000000"/>
              </a:solidFill>
              <a:cs typeface="Arial"/>
            </a:endParaRPr>
          </a:p>
          <a:p>
            <a:endParaRPr lang="en-US">
              <a:cs typeface="Arial"/>
            </a:endParaRPr>
          </a:p>
        </p:txBody>
      </p:sp>
      <p:sp>
        <p:nvSpPr>
          <p:cNvPr id="3" name="Content Placeholder 2">
            <a:extLst>
              <a:ext uri="{FF2B5EF4-FFF2-40B4-BE49-F238E27FC236}">
                <a16:creationId xmlns:a16="http://schemas.microsoft.com/office/drawing/2014/main" id="{20E700CA-649C-FCFE-658E-AC5C4EEF2E10}"/>
              </a:ext>
            </a:extLst>
          </p:cNvPr>
          <p:cNvSpPr>
            <a:spLocks noGrp="1"/>
          </p:cNvSpPr>
          <p:nvPr>
            <p:ph idx="1"/>
          </p:nvPr>
        </p:nvSpPr>
        <p:spPr>
          <a:xfrm>
            <a:off x="838200" y="784844"/>
            <a:ext cx="10506308" cy="4602241"/>
          </a:xfrm>
        </p:spPr>
        <p:txBody>
          <a:bodyPr lIns="91440" tIns="45720" rIns="91440" bIns="45720" anchor="t"/>
          <a:lstStyle/>
          <a:p>
            <a:r>
              <a:rPr lang="en-GB" sz="1800">
                <a:highlight>
                  <a:srgbClr val="FFFFFF"/>
                </a:highlight>
                <a:cs typeface="Arial"/>
              </a:rPr>
              <a:t>Older teenagers and students aged less than 25 years of age who are entering higher and residential further educational settings for the first time are at higher risk of infection with meningococcus B.</a:t>
            </a:r>
            <a:endParaRPr lang="en-GB" sz="1800">
              <a:cs typeface="Arial"/>
            </a:endParaRPr>
          </a:p>
          <a:p>
            <a:r>
              <a:rPr lang="en-GB" sz="1800">
                <a:highlight>
                  <a:srgbClr val="FFFFFF"/>
                </a:highlight>
                <a:cs typeface="Arial"/>
              </a:rPr>
              <a:t>Therefore, there will be a time limited offer of two doses of Bexsero® (4CMenB) vaccine starting from </a:t>
            </a:r>
            <a:r>
              <a:rPr lang="en-GB" sz="1800" b="1">
                <a:highlight>
                  <a:srgbClr val="FFFFFF"/>
                </a:highlight>
                <a:cs typeface="Arial"/>
              </a:rPr>
              <a:t>20 July 2026 </a:t>
            </a:r>
            <a:r>
              <a:rPr lang="en-GB" sz="1800">
                <a:cs typeface="Arial"/>
              </a:rPr>
              <a:t>to the following cohorts:</a:t>
            </a:r>
            <a:r>
              <a:rPr lang="en-GB" sz="1800">
                <a:highlight>
                  <a:srgbClr val="FFFFFF"/>
                </a:highlight>
                <a:cs typeface="Arial"/>
              </a:rPr>
              <a:t> </a:t>
            </a:r>
            <a:endParaRPr lang="en-US" sz="1800">
              <a:cs typeface="Arial"/>
            </a:endParaRPr>
          </a:p>
          <a:p>
            <a:r>
              <a:rPr lang="en-GB" sz="1800">
                <a:highlight>
                  <a:srgbClr val="FFFFFF"/>
                </a:highlight>
                <a:cs typeface="Arial"/>
              </a:rPr>
              <a:t>Young people currently in the Year 13 age group (born between 01/09/2007 and 31/08/2008) and anyone aged up to 25 years who will be attending higher education or residential further education for the first time in autumn 2026, including students from other UK nations and international students. </a:t>
            </a:r>
            <a:endParaRPr lang="en-US" sz="1800">
              <a:cs typeface="Arial"/>
            </a:endParaRPr>
          </a:p>
          <a:p>
            <a:r>
              <a:rPr lang="en-GB" sz="2000" b="1">
                <a:highlight>
                  <a:srgbClr val="FFFFFF"/>
                </a:highlight>
                <a:cs typeface="Arial"/>
              </a:rPr>
              <a:t>Eligible cohorts</a:t>
            </a:r>
            <a:endParaRPr lang="en-US" sz="2000">
              <a:cs typeface="Arial"/>
            </a:endParaRPr>
          </a:p>
          <a:p>
            <a:pPr lvl="1"/>
            <a:r>
              <a:rPr lang="en-GB" sz="1600" b="1">
                <a:highlight>
                  <a:srgbClr val="FFFFFF"/>
                </a:highlight>
                <a:cs typeface="Arial"/>
              </a:rPr>
              <a:t>Cohort 1:</a:t>
            </a:r>
            <a:r>
              <a:rPr lang="en-GB" sz="1600">
                <a:highlight>
                  <a:srgbClr val="FFFFFF"/>
                </a:highlight>
                <a:cs typeface="Arial"/>
              </a:rPr>
              <a:t> all individuals born between 01/09/2007 and 31/08/2008 (17 to 18 years old)</a:t>
            </a:r>
            <a:endParaRPr lang="en-GB" sz="1600">
              <a:cs typeface="Arial"/>
            </a:endParaRPr>
          </a:p>
          <a:p>
            <a:pPr lvl="1"/>
            <a:endParaRPr lang="en-GB" sz="1600">
              <a:cs typeface="Arial"/>
            </a:endParaRPr>
          </a:p>
          <a:p>
            <a:pPr lvl="1"/>
            <a:r>
              <a:rPr lang="en-GB" sz="1600" b="1">
                <a:highlight>
                  <a:srgbClr val="FFFFFF"/>
                </a:highlight>
                <a:cs typeface="Arial"/>
              </a:rPr>
              <a:t>Cohort 2:</a:t>
            </a:r>
            <a:r>
              <a:rPr lang="en-GB" sz="1600">
                <a:highlight>
                  <a:srgbClr val="FFFFFF"/>
                </a:highlight>
                <a:cs typeface="Arial"/>
              </a:rPr>
              <a:t> individuals born on or after 21/07/2001 (turning 25 on or after 21/07/2026) and are due to start undergraduate higher education OR residential further education*, for the first time in autumn 2026, including international students and those from the UK Devolved Administrations and Crown Dependencies.</a:t>
            </a:r>
            <a:endParaRPr lang="en-GB" sz="1600">
              <a:cs typeface="Arial"/>
            </a:endParaRPr>
          </a:p>
          <a:p>
            <a:pPr marL="285750" indent="-285750"/>
            <a:r>
              <a:rPr lang="en-GB" sz="1800" b="1">
                <a:highlight>
                  <a:srgbClr val="FFFFFF"/>
                </a:highlight>
                <a:cs typeface="Arial"/>
              </a:rPr>
              <a:t>First doses</a:t>
            </a:r>
            <a:r>
              <a:rPr lang="en-GB" sz="1800">
                <a:highlight>
                  <a:srgbClr val="FFFFFF"/>
                </a:highlight>
                <a:cs typeface="Arial"/>
              </a:rPr>
              <a:t> must continue to be available </a:t>
            </a:r>
            <a:r>
              <a:rPr lang="en-GB" sz="1800" b="1">
                <a:highlight>
                  <a:srgbClr val="FFFFFF"/>
                </a:highlight>
                <a:cs typeface="Arial"/>
              </a:rPr>
              <a:t>until 31 December 2026</a:t>
            </a:r>
            <a:r>
              <a:rPr lang="en-GB" sz="1800">
                <a:highlight>
                  <a:srgbClr val="FFFFFF"/>
                </a:highlight>
                <a:cs typeface="Arial"/>
              </a:rPr>
              <a:t> and </a:t>
            </a:r>
            <a:r>
              <a:rPr lang="en-GB" sz="1800" b="1">
                <a:highlight>
                  <a:srgbClr val="FFFFFF"/>
                </a:highlight>
                <a:cs typeface="Arial"/>
              </a:rPr>
              <a:t>second doses</a:t>
            </a:r>
            <a:r>
              <a:rPr lang="en-GB" sz="1800">
                <a:highlight>
                  <a:srgbClr val="FFFFFF"/>
                </a:highlight>
                <a:cs typeface="Arial"/>
              </a:rPr>
              <a:t> available </a:t>
            </a:r>
            <a:r>
              <a:rPr lang="en-GB" sz="1800" b="1">
                <a:highlight>
                  <a:srgbClr val="FFFFFF"/>
                </a:highlight>
                <a:cs typeface="Arial"/>
              </a:rPr>
              <a:t>until 31 March 2027</a:t>
            </a:r>
            <a:r>
              <a:rPr lang="en-GB" sz="1800">
                <a:highlight>
                  <a:srgbClr val="FFFFFF"/>
                </a:highlight>
                <a:cs typeface="Arial"/>
              </a:rPr>
              <a:t>.The aim is to offer protection to the above individuals before the start of the 2026 to 2027 academic year and the peak season for </a:t>
            </a:r>
            <a:r>
              <a:rPr lang="en-GB" sz="1800" err="1">
                <a:highlight>
                  <a:srgbClr val="FFFFFF"/>
                </a:highlight>
                <a:cs typeface="Arial"/>
              </a:rPr>
              <a:t>MenB</a:t>
            </a:r>
            <a:r>
              <a:rPr lang="en-GB" sz="1800">
                <a:highlight>
                  <a:srgbClr val="FFFFFF"/>
                </a:highlight>
                <a:cs typeface="Arial"/>
              </a:rPr>
              <a:t> in the autumn.</a:t>
            </a:r>
            <a:endParaRPr lang="en-GB" sz="2000">
              <a:cs typeface="Arial"/>
            </a:endParaRPr>
          </a:p>
          <a:p>
            <a:pPr>
              <a:buFont typeface="Arial"/>
              <a:buChar char="•"/>
            </a:pPr>
            <a:endParaRPr lang="en-GB" sz="1100">
              <a:cs typeface="Arial"/>
            </a:endParaRPr>
          </a:p>
          <a:p>
            <a:pPr marL="457200" lvl="1" indent="0">
              <a:buNone/>
            </a:pPr>
            <a:endParaRPr lang="en-GB" sz="1800">
              <a:cs typeface="Arial"/>
            </a:endParaRPr>
          </a:p>
          <a:p>
            <a:endParaRPr lang="en-US">
              <a:cs typeface="Arial"/>
            </a:endParaRPr>
          </a:p>
        </p:txBody>
      </p:sp>
      <p:sp>
        <p:nvSpPr>
          <p:cNvPr id="7" name="TextBox 6">
            <a:extLst>
              <a:ext uri="{FF2B5EF4-FFF2-40B4-BE49-F238E27FC236}">
                <a16:creationId xmlns:a16="http://schemas.microsoft.com/office/drawing/2014/main" id="{12D5B45A-1E1C-0B66-3857-978D682CC678}"/>
              </a:ext>
            </a:extLst>
          </p:cNvPr>
          <p:cNvSpPr txBox="1"/>
          <p:nvPr/>
        </p:nvSpPr>
        <p:spPr>
          <a:xfrm>
            <a:off x="102220" y="6159167"/>
            <a:ext cx="113835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Meningococcal B (</a:t>
            </a:r>
            <a:r>
              <a:rPr lang="en-US" err="1">
                <a:hlinkClick r:id="rId3"/>
              </a:rPr>
              <a:t>MenB</a:t>
            </a:r>
            <a:r>
              <a:rPr lang="en-US">
                <a:hlinkClick r:id="rId3"/>
              </a:rPr>
              <a:t>) vaccination </a:t>
            </a:r>
            <a:r>
              <a:rPr lang="en-US" err="1">
                <a:hlinkClick r:id="rId3"/>
              </a:rPr>
              <a:t>programme</a:t>
            </a:r>
            <a:r>
              <a:rPr lang="en-US">
                <a:hlinkClick r:id="rId3"/>
              </a:rPr>
              <a:t>: urgent time-limited response to recent outbreaks (WHC/2026/026) | GOV.WALES</a:t>
            </a:r>
            <a:endParaRPr lang="en-US"/>
          </a:p>
          <a:p>
            <a:pPr algn="ctr"/>
            <a:endParaRPr lang="en-US"/>
          </a:p>
        </p:txBody>
      </p:sp>
      <p:sp>
        <p:nvSpPr>
          <p:cNvPr id="6" name="Slide Number Placeholder 5">
            <a:extLst>
              <a:ext uri="{FF2B5EF4-FFF2-40B4-BE49-F238E27FC236}">
                <a16:creationId xmlns:a16="http://schemas.microsoft.com/office/drawing/2014/main" id="{F9B550B8-0A4C-28F2-29A5-54B7CD313810}"/>
              </a:ext>
            </a:extLst>
          </p:cNvPr>
          <p:cNvSpPr>
            <a:spLocks noGrp="1"/>
          </p:cNvSpPr>
          <p:nvPr>
            <p:ph type="sldNum" sz="quarter" idx="12"/>
          </p:nvPr>
        </p:nvSpPr>
        <p:spPr/>
        <p:txBody>
          <a:bodyPr/>
          <a:lstStyle/>
          <a:p>
            <a:fld id="{561D0CCE-8DCC-44DC-A653-AE62B1D84A52}" type="slidenum">
              <a:rPr lang="en-GB" smtClean="0"/>
              <a:pPr/>
              <a:t>11</a:t>
            </a:fld>
            <a:endParaRPr lang="en-US"/>
          </a:p>
        </p:txBody>
      </p:sp>
    </p:spTree>
    <p:extLst>
      <p:ext uri="{BB962C8B-B14F-4D97-AF65-F5344CB8AC3E}">
        <p14:creationId xmlns:p14="http://schemas.microsoft.com/office/powerpoint/2010/main" val="133277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E112-12F4-67EC-F6F4-CE75BCEB081B}"/>
              </a:ext>
            </a:extLst>
          </p:cNvPr>
          <p:cNvSpPr>
            <a:spLocks noGrp="1"/>
          </p:cNvSpPr>
          <p:nvPr>
            <p:ph type="title"/>
          </p:nvPr>
        </p:nvSpPr>
        <p:spPr/>
        <p:txBody>
          <a:bodyPr lIns="91440" tIns="45720" rIns="91440" bIns="45720" anchor="t"/>
          <a:lstStyle/>
          <a:p>
            <a:r>
              <a:rPr lang="en-GB" b="1">
                <a:cs typeface="Arial"/>
              </a:rPr>
              <a:t>Eligibility (2)</a:t>
            </a:r>
            <a:endParaRPr lang="en-US">
              <a:solidFill>
                <a:srgbClr val="000000"/>
              </a:solidFill>
              <a:cs typeface="Arial"/>
            </a:endParaRPr>
          </a:p>
          <a:p>
            <a:endParaRPr lang="en-US">
              <a:cs typeface="Arial"/>
            </a:endParaRPr>
          </a:p>
        </p:txBody>
      </p:sp>
      <p:sp>
        <p:nvSpPr>
          <p:cNvPr id="3" name="Content Placeholder 2">
            <a:extLst>
              <a:ext uri="{FF2B5EF4-FFF2-40B4-BE49-F238E27FC236}">
                <a16:creationId xmlns:a16="http://schemas.microsoft.com/office/drawing/2014/main" id="{B71BEFB0-AAB4-0489-3A63-DCB4F58ACEC8}"/>
              </a:ext>
            </a:extLst>
          </p:cNvPr>
          <p:cNvSpPr>
            <a:spLocks noGrp="1"/>
          </p:cNvSpPr>
          <p:nvPr>
            <p:ph idx="1"/>
          </p:nvPr>
        </p:nvSpPr>
        <p:spPr>
          <a:xfrm>
            <a:off x="406203" y="1186997"/>
            <a:ext cx="11027425" cy="4127389"/>
          </a:xfrm>
        </p:spPr>
        <p:txBody>
          <a:bodyPr lIns="91440" tIns="45720" rIns="91440" bIns="45720" anchor="t"/>
          <a:lstStyle/>
          <a:p>
            <a:pPr marL="457200" lvl="1" indent="0">
              <a:buNone/>
            </a:pPr>
            <a:r>
              <a:rPr lang="en-GB" sz="2000" dirty="0">
                <a:highlight>
                  <a:srgbClr val="FFFFFF"/>
                </a:highlight>
                <a:cs typeface="Arial"/>
              </a:rPr>
              <a:t>Based on WHC/2026/26: Who is </a:t>
            </a:r>
            <a:r>
              <a:rPr lang="en-GB" sz="2000" b="1" dirty="0">
                <a:highlight>
                  <a:srgbClr val="FFFFFF"/>
                </a:highlight>
                <a:cs typeface="Arial"/>
              </a:rPr>
              <a:t>not</a:t>
            </a:r>
            <a:r>
              <a:rPr lang="en-GB" sz="2000" dirty="0">
                <a:highlight>
                  <a:srgbClr val="FFFFFF"/>
                </a:highlight>
                <a:cs typeface="Arial"/>
              </a:rPr>
              <a:t> eligible: </a:t>
            </a:r>
            <a:endParaRPr lang="en-US" sz="2000" dirty="0">
              <a:cs typeface="Arial"/>
            </a:endParaRPr>
          </a:p>
          <a:p>
            <a:pPr marL="457200" lvl="1" indent="0">
              <a:buNone/>
            </a:pPr>
            <a:endParaRPr lang="en-GB" sz="2000" b="1" dirty="0">
              <a:highlight>
                <a:srgbClr val="FFFFFF"/>
              </a:highlight>
              <a:cs typeface="Arial"/>
            </a:endParaRPr>
          </a:p>
          <a:p>
            <a:pPr lvl="1">
              <a:buFont typeface="Arial,Sans-Serif" panose="020B0604020202020204" pitchFamily="34" charset="0"/>
            </a:pPr>
            <a:r>
              <a:rPr lang="en-GB" sz="2000" dirty="0">
                <a:highlight>
                  <a:srgbClr val="FFFFFF"/>
                </a:highlight>
                <a:cs typeface="Arial"/>
              </a:rPr>
              <a:t>Those born before 21/07/2001</a:t>
            </a:r>
            <a:endParaRPr lang="en-GB" sz="2000" dirty="0">
              <a:cs typeface="Arial"/>
            </a:endParaRPr>
          </a:p>
          <a:p>
            <a:pPr lvl="1">
              <a:buFont typeface="Arial,Sans-Serif" panose="020B0604020202020204" pitchFamily="34" charset="0"/>
            </a:pPr>
            <a:endParaRPr lang="en-GB" sz="2000" dirty="0">
              <a:highlight>
                <a:srgbClr val="FFFFFF"/>
              </a:highlight>
              <a:cs typeface="Arial"/>
            </a:endParaRPr>
          </a:p>
          <a:p>
            <a:pPr lvl="1">
              <a:buFont typeface="Arial,Sans-Serif" panose="020B0604020202020204" pitchFamily="34" charset="0"/>
            </a:pPr>
            <a:r>
              <a:rPr lang="en-GB" sz="2000" dirty="0">
                <a:highlight>
                  <a:srgbClr val="FFFFFF"/>
                </a:highlight>
                <a:cs typeface="Arial"/>
              </a:rPr>
              <a:t>Those aged less than 25 years continuing their studies (not first-time entrants) </a:t>
            </a:r>
            <a:endParaRPr lang="en-GB" sz="2000" dirty="0">
              <a:cs typeface="Arial"/>
            </a:endParaRPr>
          </a:p>
          <a:p>
            <a:pPr lvl="1">
              <a:buFont typeface="Arial,Sans-Serif" panose="020B0604020202020204" pitchFamily="34" charset="0"/>
            </a:pPr>
            <a:endParaRPr lang="en-GB" sz="2000" dirty="0">
              <a:highlight>
                <a:srgbClr val="FFFFFF"/>
              </a:highlight>
              <a:cs typeface="Arial"/>
            </a:endParaRPr>
          </a:p>
          <a:p>
            <a:pPr lvl="1">
              <a:buFont typeface="Arial,Sans-Serif" panose="020B0604020202020204" pitchFamily="34" charset="0"/>
            </a:pPr>
            <a:r>
              <a:rPr lang="en-GB" sz="2000" dirty="0">
                <a:highlight>
                  <a:srgbClr val="FFFFFF"/>
                </a:highlight>
                <a:cs typeface="Arial"/>
              </a:rPr>
              <a:t>Those in school level residential settings, for example sixth form boarding schools, unless they are eligible due to their age </a:t>
            </a:r>
            <a:endParaRPr lang="en-GB" sz="2000" dirty="0">
              <a:cs typeface="Arial"/>
            </a:endParaRPr>
          </a:p>
          <a:p>
            <a:pPr lvl="1">
              <a:buFont typeface="Arial,Sans-Serif" panose="020B0604020202020204" pitchFamily="34" charset="0"/>
            </a:pPr>
            <a:endParaRPr lang="en-GB" sz="2000" dirty="0">
              <a:highlight>
                <a:srgbClr val="FFFFFF"/>
              </a:highlight>
              <a:cs typeface="Arial"/>
            </a:endParaRPr>
          </a:p>
          <a:p>
            <a:pPr lvl="1">
              <a:buFont typeface="Arial,Sans-Serif" panose="020B0604020202020204" pitchFamily="34" charset="0"/>
            </a:pPr>
            <a:r>
              <a:rPr lang="en-GB" sz="2000" dirty="0">
                <a:highlight>
                  <a:srgbClr val="FFFFFF"/>
                </a:highlight>
                <a:cs typeface="Arial"/>
              </a:rPr>
              <a:t>Those who completed a 2 dose course of Bexsero</a:t>
            </a:r>
            <a:r>
              <a:rPr lang="en-GB" sz="2000" baseline="30000" dirty="0">
                <a:cs typeface="Arial"/>
              </a:rPr>
              <a:t>®</a:t>
            </a:r>
            <a:r>
              <a:rPr lang="en-GB" sz="2000" dirty="0">
                <a:highlight>
                  <a:srgbClr val="FFFFFF"/>
                </a:highlight>
                <a:cs typeface="Arial"/>
              </a:rPr>
              <a:t> within the last 5 years</a:t>
            </a:r>
            <a:endParaRPr lang="en-GB" sz="2000" dirty="0">
              <a:cs typeface="Arial"/>
            </a:endParaRPr>
          </a:p>
          <a:p>
            <a:pPr lvl="1">
              <a:buFont typeface="Arial,Sans-Serif" panose="020B0604020202020204" pitchFamily="34" charset="0"/>
            </a:pPr>
            <a:endParaRPr lang="en-GB" sz="2000" dirty="0">
              <a:highlight>
                <a:srgbClr val="FFFFFF"/>
              </a:highlight>
              <a:cs typeface="Arial"/>
            </a:endParaRPr>
          </a:p>
          <a:p>
            <a:pPr lvl="1">
              <a:buFont typeface="Arial,Sans-Serif" panose="020B0604020202020204" pitchFamily="34" charset="0"/>
            </a:pPr>
            <a:r>
              <a:rPr lang="en-GB" sz="2000" dirty="0">
                <a:highlight>
                  <a:srgbClr val="FFFFFF"/>
                </a:highlight>
                <a:cs typeface="Arial"/>
              </a:rPr>
              <a:t>Those who completed a 2 or 3 dose course of </a:t>
            </a:r>
            <a:r>
              <a:rPr lang="en-GB" sz="2000" dirty="0" err="1">
                <a:highlight>
                  <a:srgbClr val="FFFFFF"/>
                </a:highlight>
                <a:cs typeface="Arial"/>
              </a:rPr>
              <a:t>Trumenba</a:t>
            </a:r>
            <a:r>
              <a:rPr lang="en-GB" sz="2000" baseline="30000" dirty="0">
                <a:cs typeface="Arial"/>
              </a:rPr>
              <a:t>®</a:t>
            </a:r>
            <a:r>
              <a:rPr lang="en-GB" sz="2000" dirty="0">
                <a:highlight>
                  <a:srgbClr val="FFFFFF"/>
                </a:highlight>
                <a:cs typeface="Arial"/>
              </a:rPr>
              <a:t> within the last 5 years</a:t>
            </a:r>
            <a:endParaRPr lang="en-GB" sz="2000" dirty="0">
              <a:cs typeface="Arial"/>
            </a:endParaRPr>
          </a:p>
          <a:p>
            <a:pPr lvl="1"/>
            <a:endParaRPr lang="en-GB" sz="2000" dirty="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A73"/>
                </a:solidFill>
                <a:effectLst/>
                <a:uLnTx/>
                <a:uFillTx/>
                <a:latin typeface="Arial"/>
                <a:ea typeface="+mn-ea"/>
                <a:cs typeface="+mn-cs"/>
                <a:hlinkClick r:id="rId2"/>
              </a:rPr>
              <a:t>Meningococcal B (</a:t>
            </a:r>
            <a:r>
              <a:rPr kumimoji="0" lang="en-US" sz="1800" b="0" i="0" u="none" strike="noStrike" kern="1200" cap="none" spc="0" normalizeH="0" baseline="0" noProof="0" dirty="0" err="1">
                <a:ln>
                  <a:noFill/>
                </a:ln>
                <a:solidFill>
                  <a:srgbClr val="212A73"/>
                </a:solidFill>
                <a:effectLst/>
                <a:uLnTx/>
                <a:uFillTx/>
                <a:latin typeface="Arial"/>
                <a:ea typeface="+mn-ea"/>
                <a:cs typeface="+mn-cs"/>
                <a:hlinkClick r:id="rId2"/>
              </a:rPr>
              <a:t>MenB</a:t>
            </a:r>
            <a:r>
              <a:rPr kumimoji="0" lang="en-US" sz="1800" b="0" i="0" u="none" strike="noStrike" kern="1200" cap="none" spc="0" normalizeH="0" baseline="0" noProof="0" dirty="0">
                <a:ln>
                  <a:noFill/>
                </a:ln>
                <a:solidFill>
                  <a:srgbClr val="212A73"/>
                </a:solidFill>
                <a:effectLst/>
                <a:uLnTx/>
                <a:uFillTx/>
                <a:latin typeface="Arial"/>
                <a:ea typeface="+mn-ea"/>
                <a:cs typeface="+mn-cs"/>
                <a:hlinkClick r:id="rId2"/>
              </a:rPr>
              <a:t>) vaccination </a:t>
            </a:r>
            <a:r>
              <a:rPr kumimoji="0" lang="en-US" sz="1800" b="0" i="0" u="none" strike="noStrike" kern="1200" cap="none" spc="0" normalizeH="0" baseline="0" noProof="0" dirty="0" err="1">
                <a:ln>
                  <a:noFill/>
                </a:ln>
                <a:solidFill>
                  <a:srgbClr val="212A73"/>
                </a:solidFill>
                <a:effectLst/>
                <a:uLnTx/>
                <a:uFillTx/>
                <a:latin typeface="Arial"/>
                <a:ea typeface="+mn-ea"/>
                <a:cs typeface="+mn-cs"/>
                <a:hlinkClick r:id="rId2"/>
              </a:rPr>
              <a:t>programme</a:t>
            </a:r>
            <a:r>
              <a:rPr kumimoji="0" lang="en-US" sz="1800" b="0" i="0" u="none" strike="noStrike" kern="1200" cap="none" spc="0" normalizeH="0" baseline="0" noProof="0" dirty="0">
                <a:ln>
                  <a:noFill/>
                </a:ln>
                <a:solidFill>
                  <a:srgbClr val="212A73"/>
                </a:solidFill>
                <a:effectLst/>
                <a:uLnTx/>
                <a:uFillTx/>
                <a:latin typeface="Arial"/>
                <a:ea typeface="+mn-ea"/>
                <a:cs typeface="+mn-cs"/>
                <a:hlinkClick r:id="rId2"/>
              </a:rPr>
              <a:t>: urgent time-limited response to recent outbreaks (WHC/2026/026) | GOV.WALES</a:t>
            </a:r>
            <a:endParaRPr kumimoji="0" lang="en-US" sz="1800" b="0" i="0" u="none" strike="noStrike" kern="1200" cap="none" spc="0" normalizeH="0" baseline="0" noProof="0" dirty="0">
              <a:ln>
                <a:noFill/>
              </a:ln>
              <a:solidFill>
                <a:srgbClr val="212A73"/>
              </a:solidFill>
              <a:effectLst/>
              <a:uLnTx/>
              <a:uFillTx/>
              <a:latin typeface="Arial"/>
              <a:ea typeface="+mn-ea"/>
              <a:cs typeface="+mn-cs"/>
            </a:endParaRPr>
          </a:p>
          <a:p>
            <a:endParaRPr lang="en-US" sz="2000" dirty="0">
              <a:cs typeface="Arial"/>
            </a:endParaRPr>
          </a:p>
          <a:p>
            <a:endParaRPr lang="en-US" dirty="0">
              <a:cs typeface="Arial"/>
            </a:endParaRPr>
          </a:p>
        </p:txBody>
      </p:sp>
      <p:sp>
        <p:nvSpPr>
          <p:cNvPr id="4" name="Footer Placeholder 3">
            <a:extLst>
              <a:ext uri="{FF2B5EF4-FFF2-40B4-BE49-F238E27FC236}">
                <a16:creationId xmlns:a16="http://schemas.microsoft.com/office/drawing/2014/main" id="{14427793-62D5-0B55-A4FB-DB71F508EA5D}"/>
              </a:ext>
            </a:extLst>
          </p:cNvPr>
          <p:cNvSpPr>
            <a:spLocks noGrp="1"/>
          </p:cNvSpPr>
          <p:nvPr>
            <p:ph type="ftr" sz="quarter" idx="11"/>
          </p:nvPr>
        </p:nvSpPr>
        <p:spPr>
          <a:xfrm>
            <a:off x="838200" y="6356350"/>
            <a:ext cx="9151257"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64607220-F198-55FE-8674-A5575094DE9D}"/>
              </a:ext>
            </a:extLst>
          </p:cNvPr>
          <p:cNvSpPr>
            <a:spLocks noGrp="1"/>
          </p:cNvSpPr>
          <p:nvPr>
            <p:ph type="sldNum" sz="quarter" idx="12"/>
          </p:nvPr>
        </p:nvSpPr>
        <p:spPr/>
        <p:txBody>
          <a:bodyPr/>
          <a:lstStyle/>
          <a:p>
            <a:fld id="{561D0CCE-8DCC-44DC-A653-AE62B1D84A52}" type="slidenum">
              <a:rPr lang="en-GB" smtClean="0"/>
              <a:pPr/>
              <a:t>12</a:t>
            </a:fld>
            <a:endParaRPr lang="en-GB"/>
          </a:p>
        </p:txBody>
      </p:sp>
    </p:spTree>
    <p:extLst>
      <p:ext uri="{BB962C8B-B14F-4D97-AF65-F5344CB8AC3E}">
        <p14:creationId xmlns:p14="http://schemas.microsoft.com/office/powerpoint/2010/main" val="181836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F4CB7-72C8-AE0A-350A-449239B83010}"/>
              </a:ext>
            </a:extLst>
          </p:cNvPr>
          <p:cNvSpPr>
            <a:spLocks noGrp="1"/>
          </p:cNvSpPr>
          <p:nvPr>
            <p:ph type="body" sz="quarter" idx="11"/>
          </p:nvPr>
        </p:nvSpPr>
        <p:spPr>
          <a:xfrm>
            <a:off x="1038171" y="3012027"/>
            <a:ext cx="9309858" cy="128640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solidFill>
                  <a:schemeClr val="bg1"/>
                </a:solidFill>
              </a:rPr>
              <a:t>Invasive Meningococcal Disease</a:t>
            </a:r>
            <a:br>
              <a:rPr lang="en-GB" sz="4400" b="1"/>
            </a:br>
            <a:endParaRPr lang="en-GB" sz="4400">
              <a:solidFill>
                <a:schemeClr val="bg1"/>
              </a:solidFill>
              <a:cs typeface="Arial"/>
            </a:endParaRPr>
          </a:p>
          <a:p>
            <a:endParaRPr lang="en-GB" sz="4400" b="1">
              <a:solidFill>
                <a:schemeClr val="bg1"/>
              </a:solidFill>
              <a:cs typeface="Arial"/>
            </a:endParaRPr>
          </a:p>
          <a:p>
            <a:endParaRPr lang="en-GB" sz="4400" b="1">
              <a:solidFill>
                <a:schemeClr val="bg1"/>
              </a:solidFill>
              <a:cs typeface="Arial"/>
            </a:endParaRPr>
          </a:p>
        </p:txBody>
      </p:sp>
    </p:spTree>
    <p:extLst>
      <p:ext uri="{BB962C8B-B14F-4D97-AF65-F5344CB8AC3E}">
        <p14:creationId xmlns:p14="http://schemas.microsoft.com/office/powerpoint/2010/main" val="181637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667378" y="133250"/>
            <a:ext cx="10515600" cy="1096515"/>
          </a:xfrm>
        </p:spPr>
        <p:txBody>
          <a:bodyPr lIns="91440" tIns="45720" rIns="91440" bIns="45720" anchor="t"/>
          <a:lstStyle/>
          <a:p>
            <a:r>
              <a:rPr lang="en-GB" b="1"/>
              <a:t>What is invasive meningococcal disease (IMD)?</a:t>
            </a:r>
            <a:br>
              <a:rPr lang="en-GB" b="1"/>
            </a:br>
            <a:endParaRPr lang="en-GB" b="1"/>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445895" y="1768910"/>
            <a:ext cx="10505955" cy="3324877"/>
          </a:xfrm>
        </p:spPr>
        <p:txBody>
          <a:bodyPr lIns="91440" tIns="45720" rIns="91440" bIns="45720" anchor="t"/>
          <a:lstStyle/>
          <a:p>
            <a:pPr marL="285750" indent="-285750" algn="just">
              <a:lnSpc>
                <a:spcPct val="150000"/>
              </a:lnSpc>
              <a:defRPr/>
            </a:pPr>
            <a:r>
              <a:rPr lang="en-GB" sz="1600"/>
              <a:t>Meningococcal disease occurs as a result of an invasive bacterial infection caused by </a:t>
            </a:r>
            <a:r>
              <a:rPr lang="en-GB" sz="1600" i="1"/>
              <a:t>Neisseria meningitidis (</a:t>
            </a:r>
            <a:r>
              <a:rPr lang="en-GB" sz="1600"/>
              <a:t>also known as meningococcus)</a:t>
            </a:r>
            <a:endParaRPr lang="en-GB" sz="1600" strike="sngStrike"/>
          </a:p>
          <a:p>
            <a:pPr marL="285750" indent="-285750" algn="just">
              <a:lnSpc>
                <a:spcPct val="150000"/>
              </a:lnSpc>
              <a:defRPr/>
            </a:pPr>
            <a:r>
              <a:rPr lang="en-GB" sz="1600"/>
              <a:t>All suspected cases of invasive meningococcal disease are notifiable by registered medical practitioners under Health Protection Wales Regulations (2010)</a:t>
            </a:r>
          </a:p>
          <a:p>
            <a:pPr marL="285750" indent="-285750" algn="just">
              <a:lnSpc>
                <a:spcPct val="150000"/>
              </a:lnSpc>
            </a:pPr>
            <a:r>
              <a:rPr lang="en-GB" sz="1600">
                <a:cs typeface="Arial"/>
              </a:rPr>
              <a:t>Invasive meningococcal disease (IMD) is rare but serious, resulting in significant mortality and morbidity</a:t>
            </a:r>
            <a:endParaRPr lang="en-US" sz="1600">
              <a:cs typeface="Arial"/>
            </a:endParaRPr>
          </a:p>
          <a:p>
            <a:pPr marL="285750" indent="-285750" algn="just">
              <a:lnSpc>
                <a:spcPct val="150000"/>
              </a:lnSpc>
            </a:pPr>
            <a:r>
              <a:rPr lang="en-GB" sz="1600">
                <a:cs typeface="Arial"/>
              </a:rPr>
              <a:t>Invasive meningococcal disease most commonly presents as either meningitis or sepsis, or both</a:t>
            </a:r>
            <a:endParaRPr lang="en-GB"/>
          </a:p>
        </p:txBody>
      </p:sp>
      <p:sp>
        <p:nvSpPr>
          <p:cNvPr id="4" name="Footer Placeholder 3">
            <a:extLst>
              <a:ext uri="{FF2B5EF4-FFF2-40B4-BE49-F238E27FC236}">
                <a16:creationId xmlns:a16="http://schemas.microsoft.com/office/drawing/2014/main" id="{9206D111-32AB-E062-8B36-D1F64C299118}"/>
              </a:ext>
            </a:extLst>
          </p:cNvPr>
          <p:cNvSpPr>
            <a:spLocks noGrp="1"/>
          </p:cNvSpPr>
          <p:nvPr>
            <p:ph type="ftr" sz="quarter" idx="11"/>
          </p:nvPr>
        </p:nvSpPr>
        <p:spPr>
          <a:xfrm>
            <a:off x="838200" y="6356350"/>
            <a:ext cx="1010920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AB9D7EA1-3A53-4904-7F49-83906D723866}"/>
              </a:ext>
            </a:extLst>
          </p:cNvPr>
          <p:cNvSpPr>
            <a:spLocks noGrp="1"/>
          </p:cNvSpPr>
          <p:nvPr>
            <p:ph type="sldNum" sz="quarter" idx="12"/>
          </p:nvPr>
        </p:nvSpPr>
        <p:spPr/>
        <p:txBody>
          <a:bodyPr/>
          <a:lstStyle/>
          <a:p>
            <a:fld id="{561D0CCE-8DCC-44DC-A653-AE62B1D84A52}" type="slidenum">
              <a:rPr lang="en-GB" smtClean="0"/>
              <a:pPr/>
              <a:t>14</a:t>
            </a:fld>
            <a:endParaRPr lang="en-US"/>
          </a:p>
        </p:txBody>
      </p:sp>
    </p:spTree>
    <p:extLst>
      <p:ext uri="{BB962C8B-B14F-4D97-AF65-F5344CB8AC3E}">
        <p14:creationId xmlns:p14="http://schemas.microsoft.com/office/powerpoint/2010/main" val="185402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838200" y="285115"/>
            <a:ext cx="10515600" cy="1325563"/>
          </a:xfrm>
        </p:spPr>
        <p:txBody>
          <a:bodyPr lIns="91440" tIns="45720" rIns="91440" bIns="45720" anchor="t"/>
          <a:lstStyle/>
          <a:p>
            <a:r>
              <a:rPr lang="en-GB" sz="4400" b="1"/>
              <a:t>Clinical presentation of IMD</a:t>
            </a:r>
            <a:endParaRPr lang="en-GB" b="1" strike="sngStrike"/>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4488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3" name="TextBox 2">
            <a:extLst>
              <a:ext uri="{FF2B5EF4-FFF2-40B4-BE49-F238E27FC236}">
                <a16:creationId xmlns:a16="http://schemas.microsoft.com/office/drawing/2014/main" id="{8FACD77E-3088-0107-7053-6B544814529B}"/>
              </a:ext>
            </a:extLst>
          </p:cNvPr>
          <p:cNvSpPr txBox="1"/>
          <p:nvPr/>
        </p:nvSpPr>
        <p:spPr>
          <a:xfrm>
            <a:off x="1738100" y="5260938"/>
            <a:ext cx="9032195" cy="461665"/>
          </a:xfrm>
          <a:prstGeom prst="rect">
            <a:avLst/>
          </a:prstGeom>
          <a:noFill/>
        </p:spPr>
        <p:txBody>
          <a:bodyPr wrap="square" rtlCol="0">
            <a:spAutoFit/>
          </a:bodyPr>
          <a:lstStyle/>
          <a:p>
            <a:r>
              <a:rPr lang="en-GB" sz="2400"/>
              <a:t>Symptoms can appear in any order. Some may not appear at all. </a:t>
            </a:r>
          </a:p>
        </p:txBody>
      </p:sp>
      <p:sp>
        <p:nvSpPr>
          <p:cNvPr id="6" name="Slide Number Placeholder 5">
            <a:extLst>
              <a:ext uri="{FF2B5EF4-FFF2-40B4-BE49-F238E27FC236}">
                <a16:creationId xmlns:a16="http://schemas.microsoft.com/office/drawing/2014/main" id="{1E19E491-71B2-9A22-AB2C-1A8D3FB7AD63}"/>
              </a:ext>
            </a:extLst>
          </p:cNvPr>
          <p:cNvSpPr>
            <a:spLocks noGrp="1"/>
          </p:cNvSpPr>
          <p:nvPr>
            <p:ph type="sldNum" sz="quarter" idx="12"/>
          </p:nvPr>
        </p:nvSpPr>
        <p:spPr/>
        <p:txBody>
          <a:bodyPr/>
          <a:lstStyle/>
          <a:p>
            <a:fld id="{561D0CCE-8DCC-44DC-A653-AE62B1D84A52}" type="slidenum">
              <a:rPr lang="en-GB" smtClean="0"/>
              <a:pPr/>
              <a:t>15</a:t>
            </a:fld>
            <a:endParaRPr lang="en-US"/>
          </a:p>
        </p:txBody>
      </p:sp>
      <p:sp>
        <p:nvSpPr>
          <p:cNvPr id="9" name="Content Placeholder 2">
            <a:extLst>
              <a:ext uri="{FF2B5EF4-FFF2-40B4-BE49-F238E27FC236}">
                <a16:creationId xmlns:a16="http://schemas.microsoft.com/office/drawing/2014/main" id="{BF09F22C-431E-3762-C91A-0F847E0FC051}"/>
              </a:ext>
            </a:extLst>
          </p:cNvPr>
          <p:cNvSpPr txBox="1">
            <a:spLocks noGrp="1"/>
          </p:cNvSpPr>
          <p:nvPr>
            <p:ph idx="1"/>
          </p:nvPr>
        </p:nvSpPr>
        <p:spPr>
          <a:xfrm>
            <a:off x="838200" y="1366229"/>
            <a:ext cx="494476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high temperature</a:t>
            </a:r>
          </a:p>
          <a:p>
            <a:r>
              <a:rPr lang="en-GB" sz="2400"/>
              <a:t>vomiting</a:t>
            </a:r>
          </a:p>
          <a:p>
            <a:r>
              <a:rPr lang="en-GB" sz="2400"/>
              <a:t>severe headache</a:t>
            </a:r>
          </a:p>
          <a:p>
            <a:r>
              <a:rPr lang="en-GB" sz="2400"/>
              <a:t>feeling unwell</a:t>
            </a:r>
          </a:p>
          <a:p>
            <a:r>
              <a:rPr lang="en-GB" sz="2400"/>
              <a:t>limb/joint/muscle pain</a:t>
            </a:r>
          </a:p>
          <a:p>
            <a:r>
              <a:rPr lang="en-GB" sz="2400"/>
              <a:t>stomach pain/diarrhoea</a:t>
            </a:r>
          </a:p>
          <a:p>
            <a:r>
              <a:rPr lang="en-GB" sz="2400"/>
              <a:t>cold hands and feet</a:t>
            </a:r>
          </a:p>
          <a:p>
            <a:r>
              <a:rPr lang="en-GB" sz="2400"/>
              <a:t>shivering</a:t>
            </a:r>
          </a:p>
          <a:p>
            <a:endParaRPr lang="en-GB"/>
          </a:p>
        </p:txBody>
      </p:sp>
      <p:sp>
        <p:nvSpPr>
          <p:cNvPr id="10" name="Content Placeholder 7">
            <a:extLst>
              <a:ext uri="{FF2B5EF4-FFF2-40B4-BE49-F238E27FC236}">
                <a16:creationId xmlns:a16="http://schemas.microsoft.com/office/drawing/2014/main" id="{092E70FF-40F0-B1B5-07E6-1315713BC43E}"/>
              </a:ext>
            </a:extLst>
          </p:cNvPr>
          <p:cNvSpPr txBox="1">
            <a:spLocks/>
          </p:cNvSpPr>
          <p:nvPr/>
        </p:nvSpPr>
        <p:spPr>
          <a:xfrm>
            <a:off x="6725432" y="1366229"/>
            <a:ext cx="4628368"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cs typeface="Arial"/>
              </a:rPr>
              <a:t>pale or mottled skin</a:t>
            </a:r>
            <a:endParaRPr lang="en-US" sz="2400">
              <a:cs typeface="Arial"/>
            </a:endParaRPr>
          </a:p>
          <a:p>
            <a:r>
              <a:rPr lang="en-GB" sz="2400">
                <a:cs typeface="Arial"/>
              </a:rPr>
              <a:t>fast breathing/breathlessness</a:t>
            </a:r>
            <a:endParaRPr lang="en-US" sz="2400">
              <a:cs typeface="Arial"/>
            </a:endParaRPr>
          </a:p>
          <a:p>
            <a:r>
              <a:rPr lang="en-GB" sz="2400">
                <a:cs typeface="Arial"/>
              </a:rPr>
              <a:t>rash</a:t>
            </a:r>
            <a:endParaRPr lang="en-US" sz="2400">
              <a:cs typeface="Arial"/>
            </a:endParaRPr>
          </a:p>
          <a:p>
            <a:r>
              <a:rPr lang="en-GB" sz="2400">
                <a:cs typeface="Arial"/>
              </a:rPr>
              <a:t>stiff neck</a:t>
            </a:r>
            <a:endParaRPr lang="en-US" sz="2400">
              <a:cs typeface="Arial"/>
            </a:endParaRPr>
          </a:p>
          <a:p>
            <a:r>
              <a:rPr lang="en-GB" sz="2400">
                <a:cs typeface="Arial"/>
              </a:rPr>
              <a:t>dislike of bright light</a:t>
            </a:r>
            <a:endParaRPr lang="en-US" sz="2400">
              <a:cs typeface="Arial"/>
            </a:endParaRPr>
          </a:p>
          <a:p>
            <a:r>
              <a:rPr lang="en-GB" sz="2400">
                <a:cs typeface="Arial"/>
              </a:rPr>
              <a:t>drowsiness/difficult to wake</a:t>
            </a:r>
            <a:endParaRPr lang="en-US" sz="2400">
              <a:cs typeface="Arial"/>
            </a:endParaRPr>
          </a:p>
          <a:p>
            <a:r>
              <a:rPr lang="en-GB" sz="2400">
                <a:cs typeface="Arial"/>
              </a:rPr>
              <a:t>confusion and/or irritability</a:t>
            </a:r>
            <a:endParaRPr lang="en-US" sz="2400">
              <a:cs typeface="Arial"/>
            </a:endParaRPr>
          </a:p>
          <a:p>
            <a:r>
              <a:rPr lang="en-GB" sz="2400">
                <a:cs typeface="Arial"/>
              </a:rPr>
              <a:t>seizures/fits </a:t>
            </a:r>
            <a:endParaRPr lang="en-US" sz="2400">
              <a:cs typeface="Arial"/>
            </a:endParaRPr>
          </a:p>
          <a:p>
            <a:endParaRPr lang="en-US">
              <a:cs typeface="Arial"/>
            </a:endParaRPr>
          </a:p>
        </p:txBody>
      </p:sp>
    </p:spTree>
    <p:extLst>
      <p:ext uri="{BB962C8B-B14F-4D97-AF65-F5344CB8AC3E}">
        <p14:creationId xmlns:p14="http://schemas.microsoft.com/office/powerpoint/2010/main" val="200488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p:txBody>
          <a:bodyPr lIns="91440" tIns="45720" rIns="91440" bIns="45720" anchor="t"/>
          <a:lstStyle/>
          <a:p>
            <a:r>
              <a:rPr lang="en-GB" sz="4400" b="1">
                <a:ea typeface="Verdana"/>
                <a:cs typeface="Verdana" pitchFamily="34" charset="0"/>
              </a:rPr>
              <a:t>The meningococcal rash</a:t>
            </a:r>
            <a:endParaRPr lang="en-GB" b="1">
              <a:ea typeface="Verdana"/>
            </a:endParaRPr>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540249" y="1455756"/>
            <a:ext cx="7315200" cy="4351338"/>
          </a:xfrm>
        </p:spPr>
        <p:txBody>
          <a:bodyPr lIns="91440" tIns="45720" rIns="91440" bIns="45720" anchor="t"/>
          <a:lstStyle/>
          <a:p>
            <a:pPr>
              <a:lnSpc>
                <a:spcPct val="150000"/>
              </a:lnSpc>
            </a:pPr>
            <a:r>
              <a:rPr lang="en-GB" altLang="en-US" sz="1800">
                <a:ea typeface="ヒラギノ角ゴ Pro W3"/>
                <a:cs typeface="ヒラギノ角ゴ Pro W3"/>
              </a:rPr>
              <a:t>Distinctive red rash can appear anywhere on the body</a:t>
            </a:r>
          </a:p>
          <a:p>
            <a:pPr>
              <a:lnSpc>
                <a:spcPct val="150000"/>
              </a:lnSpc>
            </a:pPr>
            <a:r>
              <a:rPr lang="en-GB" altLang="en-US" sz="1800">
                <a:ea typeface="ヒラギノ角ゴ Pro W3"/>
                <a:cs typeface="ヒラギノ角ゴ Pro W3"/>
              </a:rPr>
              <a:t>Formed of tiny ‘pinprick’ blood spots under the skin, also known as petechiae, and appears red in colour. </a:t>
            </a:r>
          </a:p>
          <a:p>
            <a:pPr>
              <a:lnSpc>
                <a:spcPct val="150000"/>
              </a:lnSpc>
            </a:pPr>
            <a:r>
              <a:rPr lang="en-GB" altLang="en-US" sz="1800">
                <a:ea typeface="ヒラギノ角ゴ Pro W3"/>
                <a:cs typeface="ヒラギノ角ゴ Pro W3"/>
              </a:rPr>
              <a:t>The rash may later develop into purple bruising of the skin</a:t>
            </a:r>
          </a:p>
          <a:p>
            <a:pPr>
              <a:lnSpc>
                <a:spcPct val="150000"/>
              </a:lnSpc>
            </a:pPr>
            <a:r>
              <a:rPr lang="en-GB" altLang="en-US" sz="1800">
                <a:ea typeface="ヒラギノ角ゴ Pro W3"/>
                <a:cs typeface="ヒラギノ角ゴ Pro W3"/>
              </a:rPr>
              <a:t>Distinguished from other rashes by pressing a glass tumbler against it: </a:t>
            </a:r>
            <a:r>
              <a:rPr lang="en-GB" altLang="en-US" sz="1800" b="1">
                <a:ea typeface="ヒラギノ角ゴ Pro W3"/>
                <a:cs typeface="ヒラギノ角ゴ Pro W3"/>
              </a:rPr>
              <a:t>a meningococcal rash will not fade when a glass tumbler is rolled over it (non-blanching)</a:t>
            </a:r>
          </a:p>
          <a:p>
            <a:pPr>
              <a:lnSpc>
                <a:spcPct val="150000"/>
              </a:lnSpc>
            </a:pPr>
            <a:r>
              <a:rPr lang="en-GB" altLang="en-US" sz="1800">
                <a:ea typeface="ヒラギノ角ゴ Pro W3"/>
                <a:cs typeface="ヒラギノ角ゴ Pro W3"/>
              </a:rPr>
              <a:t>A febrile illness and rash that does not fade is a sign of meningococcal sepsis </a:t>
            </a:r>
          </a:p>
          <a:p>
            <a:endParaRPr lang="en-GB"/>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8044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pic>
        <p:nvPicPr>
          <p:cNvPr id="8" name="Picture 2" descr="Glass Test">
            <a:extLst>
              <a:ext uri="{FF2B5EF4-FFF2-40B4-BE49-F238E27FC236}">
                <a16:creationId xmlns:a16="http://schemas.microsoft.com/office/drawing/2014/main" id="{B76782EA-E576-3A44-2804-1304DA6A7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308" y="1344244"/>
            <a:ext cx="2707574" cy="29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97DD620-3DAC-B539-D93C-222D11D3F452}"/>
              </a:ext>
            </a:extLst>
          </p:cNvPr>
          <p:cNvSpPr txBox="1"/>
          <p:nvPr/>
        </p:nvSpPr>
        <p:spPr>
          <a:xfrm>
            <a:off x="8286750" y="4549774"/>
            <a:ext cx="3186415" cy="553998"/>
          </a:xfrm>
          <a:prstGeom prst="rect">
            <a:avLst/>
          </a:prstGeom>
          <a:noFill/>
        </p:spPr>
        <p:txBody>
          <a:bodyPr wrap="square">
            <a:spAutoFit/>
          </a:bodyPr>
          <a:lstStyle/>
          <a:p>
            <a:pPr algn="ctr" fontAlgn="auto">
              <a:spcBef>
                <a:spcPts val="0"/>
              </a:spcBef>
              <a:spcAft>
                <a:spcPts val="0"/>
              </a:spcAft>
              <a:defRPr/>
            </a:pPr>
            <a:r>
              <a:rPr lang="en-GB" sz="1000" dirty="0">
                <a:solidFill>
                  <a:prstClr val="black"/>
                </a:solidFill>
                <a:latin typeface="+mn-lt"/>
                <a:ea typeface="Verdana" pitchFamily="34" charset="0"/>
                <a:cs typeface="Verdana" pitchFamily="34" charset="0"/>
              </a:rPr>
              <a:t>The ‘tumbler’ test picture courtesy of </a:t>
            </a:r>
            <a:r>
              <a:rPr lang="en-GB" sz="1000" i="1" dirty="0">
                <a:solidFill>
                  <a:prstClr val="black"/>
                </a:solidFill>
                <a:latin typeface="+mn-lt"/>
                <a:ea typeface="Verdana" pitchFamily="34" charset="0"/>
                <a:cs typeface="Verdana" pitchFamily="34" charset="0"/>
              </a:rPr>
              <a:t>Meningitis Research Foundation</a:t>
            </a:r>
          </a:p>
          <a:p>
            <a:pPr algn="ctr" fontAlgn="auto">
              <a:spcBef>
                <a:spcPts val="0"/>
              </a:spcBef>
              <a:spcAft>
                <a:spcPts val="0"/>
              </a:spcAft>
              <a:defRPr/>
            </a:pPr>
            <a:r>
              <a:rPr lang="en-GB" sz="1000" dirty="0">
                <a:solidFill>
                  <a:prstClr val="black"/>
                </a:solidFill>
                <a:latin typeface="+mn-lt"/>
                <a:ea typeface="+mn-ea"/>
                <a:cs typeface="+mn-cs"/>
                <a:hlinkClick r:id="rId4"/>
              </a:rPr>
              <a:t>http://www.meningitis.org/symptoms</a:t>
            </a:r>
            <a:endParaRPr lang="en-GB" sz="1000" dirty="0">
              <a:solidFill>
                <a:prstClr val="black"/>
              </a:solidFill>
              <a:latin typeface="+mn-lt"/>
              <a:ea typeface="+mn-ea"/>
              <a:cs typeface="+mn-cs"/>
            </a:endParaRPr>
          </a:p>
        </p:txBody>
      </p:sp>
      <p:sp>
        <p:nvSpPr>
          <p:cNvPr id="6" name="Slide Number Placeholder 5">
            <a:extLst>
              <a:ext uri="{FF2B5EF4-FFF2-40B4-BE49-F238E27FC236}">
                <a16:creationId xmlns:a16="http://schemas.microsoft.com/office/drawing/2014/main" id="{DC14DC59-4C60-2397-3D4F-5B95F20ED5C4}"/>
              </a:ext>
            </a:extLst>
          </p:cNvPr>
          <p:cNvSpPr>
            <a:spLocks noGrp="1"/>
          </p:cNvSpPr>
          <p:nvPr>
            <p:ph type="sldNum" sz="quarter" idx="12"/>
          </p:nvPr>
        </p:nvSpPr>
        <p:spPr/>
        <p:txBody>
          <a:bodyPr/>
          <a:lstStyle/>
          <a:p>
            <a:fld id="{561D0CCE-8DCC-44DC-A653-AE62B1D84A52}" type="slidenum">
              <a:rPr lang="en-GB" smtClean="0"/>
              <a:pPr/>
              <a:t>16</a:t>
            </a:fld>
            <a:endParaRPr lang="en-US"/>
          </a:p>
        </p:txBody>
      </p:sp>
    </p:spTree>
    <p:extLst>
      <p:ext uri="{BB962C8B-B14F-4D97-AF65-F5344CB8AC3E}">
        <p14:creationId xmlns:p14="http://schemas.microsoft.com/office/powerpoint/2010/main" val="60218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p:txBody>
          <a:bodyPr lIns="91440" tIns="45720" rIns="91440" bIns="45720" anchor="t"/>
          <a:lstStyle/>
          <a:p>
            <a:r>
              <a:rPr lang="en-GB" sz="4400" b="1"/>
              <a:t>Potential complications of IMD</a:t>
            </a:r>
            <a:endParaRPr lang="en-GB" strike="sngStrike"/>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838200" y="1594271"/>
            <a:ext cx="10515600" cy="4351338"/>
          </a:xfrm>
        </p:spPr>
        <p:txBody>
          <a:bodyPr/>
          <a:lstStyle/>
          <a:p>
            <a:pPr marL="342900" lvl="0" indent="-342900" fontAlgn="base">
              <a:lnSpc>
                <a:spcPct val="100000"/>
              </a:lnSpc>
              <a:spcBef>
                <a:spcPts val="1200"/>
              </a:spcBef>
              <a:spcAft>
                <a:spcPct val="0"/>
              </a:spcAft>
              <a:buClrTx/>
              <a:defRPr/>
            </a:pPr>
            <a:r>
              <a:rPr lang="en-GB" sz="2000"/>
              <a:t>The infection is fatal in 5%-10% of cases, and survivors may develop severe long-term complications</a:t>
            </a:r>
          </a:p>
          <a:p>
            <a:pPr marL="342900" lvl="0" indent="-342900" fontAlgn="base">
              <a:lnSpc>
                <a:spcPct val="100000"/>
              </a:lnSpc>
              <a:spcBef>
                <a:spcPts val="1200"/>
              </a:spcBef>
              <a:spcAft>
                <a:spcPct val="0"/>
              </a:spcAft>
              <a:buClrTx/>
              <a:defRPr/>
            </a:pPr>
            <a:endParaRPr lang="en-GB" sz="2000">
              <a:solidFill>
                <a:srgbClr val="212A73"/>
              </a:solidFill>
              <a:ea typeface="ヒラギノ角ゴ Pro W3" pitchFamily="84" charset="-128"/>
            </a:endParaRPr>
          </a:p>
          <a:p>
            <a:pPr marL="342900" lvl="0" indent="-342900" fontAlgn="base">
              <a:lnSpc>
                <a:spcPct val="100000"/>
              </a:lnSpc>
              <a:spcBef>
                <a:spcPts val="1200"/>
              </a:spcBef>
              <a:spcAft>
                <a:spcPct val="0"/>
              </a:spcAft>
              <a:buClrTx/>
              <a:defRPr/>
            </a:pPr>
            <a:r>
              <a:rPr lang="en-GB" sz="2000">
                <a:solidFill>
                  <a:srgbClr val="212A73"/>
                </a:solidFill>
                <a:ea typeface="ヒラギノ角ゴ Pro W3" pitchFamily="84" charset="-128"/>
              </a:rPr>
              <a:t>Complications can vary in severity and can either be temporary or permanent. The more severe the disease, the greater the risk of complications</a:t>
            </a:r>
          </a:p>
          <a:p>
            <a:pPr marL="342900" lvl="0" indent="-342900" fontAlgn="base">
              <a:lnSpc>
                <a:spcPct val="100000"/>
              </a:lnSpc>
              <a:spcBef>
                <a:spcPts val="1200"/>
              </a:spcBef>
              <a:spcAft>
                <a:spcPct val="0"/>
              </a:spcAft>
              <a:buClrTx/>
              <a:defRPr/>
            </a:pPr>
            <a:endParaRPr lang="en-GB" sz="2000">
              <a:solidFill>
                <a:srgbClr val="212A73"/>
              </a:solidFill>
              <a:ea typeface="ヒラギノ角ゴ Pro W3" pitchFamily="84" charset="-128"/>
            </a:endParaRPr>
          </a:p>
          <a:p>
            <a:pPr marL="342900" indent="-342900" fontAlgn="base">
              <a:lnSpc>
                <a:spcPct val="100000"/>
              </a:lnSpc>
              <a:spcBef>
                <a:spcPts val="1200"/>
              </a:spcBef>
              <a:spcAft>
                <a:spcPct val="0"/>
              </a:spcAft>
              <a:buClrTx/>
              <a:defRPr/>
            </a:pPr>
            <a:r>
              <a:rPr lang="en-GB" sz="2000">
                <a:solidFill>
                  <a:srgbClr val="212A73"/>
                </a:solidFill>
                <a:ea typeface="ヒラギノ角ゴ Pro W3" pitchFamily="84" charset="-128"/>
              </a:rPr>
              <a:t>Complications include loss of hearing, loss of vision, loss of memory and/ or concentration, difficulties in co-ordination and balance, epilepsy, cerebral palsy and limb amputations, and may result in death</a:t>
            </a:r>
          </a:p>
          <a:p>
            <a:pPr marL="0" indent="0">
              <a:buNone/>
            </a:pPr>
            <a:endParaRPr lang="en-GB"/>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834880" cy="365125"/>
          </a:xfrm>
        </p:spPr>
        <p:txBody>
          <a:bodyPr lIns="91440" tIns="45720" rIns="91440" bIns="45720" anchor="t"/>
          <a:lstStyle/>
          <a:p>
            <a:r>
              <a:rPr lang="en-GB" sz="1400"/>
              <a:t>Meningococcal B (MenB) vaccination programme: urgent time-limited response to recent outbreaks ​  ​</a:t>
            </a:r>
          </a:p>
        </p:txBody>
      </p:sp>
      <p:sp>
        <p:nvSpPr>
          <p:cNvPr id="6" name="Slide Number Placeholder 5">
            <a:extLst>
              <a:ext uri="{FF2B5EF4-FFF2-40B4-BE49-F238E27FC236}">
                <a16:creationId xmlns:a16="http://schemas.microsoft.com/office/drawing/2014/main" id="{E1860485-3B66-74B0-E7EE-01C826BED9AB}"/>
              </a:ext>
            </a:extLst>
          </p:cNvPr>
          <p:cNvSpPr>
            <a:spLocks noGrp="1"/>
          </p:cNvSpPr>
          <p:nvPr>
            <p:ph type="sldNum" sz="quarter" idx="12"/>
          </p:nvPr>
        </p:nvSpPr>
        <p:spPr/>
        <p:txBody>
          <a:bodyPr/>
          <a:lstStyle/>
          <a:p>
            <a:fld id="{561D0CCE-8DCC-44DC-A653-AE62B1D84A52}" type="slidenum">
              <a:rPr lang="en-GB" smtClean="0"/>
              <a:pPr/>
              <a:t>17</a:t>
            </a:fld>
            <a:endParaRPr lang="en-US"/>
          </a:p>
        </p:txBody>
      </p:sp>
    </p:spTree>
    <p:extLst>
      <p:ext uri="{BB962C8B-B14F-4D97-AF65-F5344CB8AC3E}">
        <p14:creationId xmlns:p14="http://schemas.microsoft.com/office/powerpoint/2010/main" val="398235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10ACD-E6BF-3B38-7AAF-BC7C58ACFF9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05D73D1-C000-E1E0-299E-C4B0642A0813}"/>
              </a:ext>
            </a:extLst>
          </p:cNvPr>
          <p:cNvSpPr>
            <a:spLocks noGrp="1"/>
          </p:cNvSpPr>
          <p:nvPr>
            <p:ph type="body" sz="quarter" idx="11"/>
          </p:nvPr>
        </p:nvSpPr>
        <p:spPr>
          <a:xfrm>
            <a:off x="1437314" y="3128141"/>
            <a:ext cx="9309858" cy="1286401"/>
          </a:xfrm>
          <a:solidFill>
            <a:schemeClr val="tx1"/>
          </a:solidFill>
          <a:ln>
            <a:solidFill>
              <a:schemeClr val="tx1"/>
            </a:solidFill>
          </a:ln>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solidFill>
                  <a:schemeClr val="bg1"/>
                </a:solidFill>
              </a:rPr>
              <a:t>Epidemiology</a:t>
            </a:r>
          </a:p>
          <a:p>
            <a:endParaRPr lang="en-GB" sz="4400" b="1">
              <a:solidFill>
                <a:schemeClr val="bg1"/>
              </a:solidFill>
              <a:cs typeface="Arial"/>
            </a:endParaRPr>
          </a:p>
          <a:p>
            <a:endParaRPr lang="en-GB" sz="4400" b="1">
              <a:solidFill>
                <a:schemeClr val="bg1"/>
              </a:solidFill>
              <a:cs typeface="Arial"/>
            </a:endParaRPr>
          </a:p>
        </p:txBody>
      </p:sp>
    </p:spTree>
    <p:extLst>
      <p:ext uri="{BB962C8B-B14F-4D97-AF65-F5344CB8AC3E}">
        <p14:creationId xmlns:p14="http://schemas.microsoft.com/office/powerpoint/2010/main" val="222304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48989" y="320059"/>
            <a:ext cx="10515600" cy="785412"/>
          </a:xfrm>
        </p:spPr>
        <p:txBody>
          <a:bodyPr lIns="91440" tIns="45720" rIns="91440" bIns="45720" anchor="t"/>
          <a:lstStyle/>
          <a:p>
            <a:r>
              <a:rPr lang="en-GB" b="1"/>
              <a:t>Carriage and transmission </a:t>
            </a:r>
            <a:endParaRPr lang="en-GB" b="1">
              <a:cs typeface="Arial"/>
            </a:endParaRPr>
          </a:p>
        </p:txBody>
      </p:sp>
      <p:sp>
        <p:nvSpPr>
          <p:cNvPr id="3" name="Content Placeholder 2">
            <a:extLst>
              <a:ext uri="{FF2B5EF4-FFF2-40B4-BE49-F238E27FC236}">
                <a16:creationId xmlns:a16="http://schemas.microsoft.com/office/drawing/2014/main" id="{6FE1C565-3FBD-19AB-49BD-F992BA3EC127}"/>
              </a:ext>
            </a:extLst>
          </p:cNvPr>
          <p:cNvSpPr>
            <a:spLocks noGrp="1"/>
          </p:cNvSpPr>
          <p:nvPr>
            <p:ph idx="1"/>
          </p:nvPr>
        </p:nvSpPr>
        <p:spPr>
          <a:xfrm>
            <a:off x="245075" y="1215517"/>
            <a:ext cx="11701849" cy="5030787"/>
          </a:xfrm>
        </p:spPr>
        <p:txBody>
          <a:bodyPr lIns="91440" tIns="45720" rIns="91440" bIns="45720" anchor="t"/>
          <a:lstStyle/>
          <a:p>
            <a:r>
              <a:rPr lang="en-GB" altLang="en-US" sz="1800">
                <a:ea typeface="ヒラギノ角ゴ Pro W3"/>
                <a:cs typeface="ヒラギノ角ゴ Pro W3"/>
              </a:rPr>
              <a:t>The meningococcal bacteria colonises in the nasopharynx of humans </a:t>
            </a:r>
            <a:endParaRPr lang="en-US" sz="1800">
              <a:cs typeface="Arial"/>
            </a:endParaRPr>
          </a:p>
          <a:p>
            <a:r>
              <a:rPr lang="en-GB" altLang="en-US" sz="1800">
                <a:ea typeface="ヒラギノ角ゴ Pro W3"/>
                <a:cs typeface="ヒラギノ角ゴ Pro W3"/>
              </a:rPr>
              <a:t>Transmission is through person-to-person by spread from respiratory aerosols, droplets or by direct close contact with the respiratory secretions of someone who is carrying the bacteria </a:t>
            </a:r>
          </a:p>
          <a:p>
            <a:r>
              <a:rPr lang="en-GB" altLang="en-US" sz="1800">
                <a:ea typeface="ヒラギノ角ゴ Pro W3"/>
                <a:cs typeface="ヒラギノ角ゴ Pro W3"/>
              </a:rPr>
              <a:t>Infectivity is relatively low and requires prolonged close contact, for example those living in the same household or through direct contact with nose and respiratory secretions such </a:t>
            </a:r>
            <a:r>
              <a:rPr lang="en-GB" sz="1800">
                <a:ea typeface="ヒラギノ角ゴ Pro W3"/>
                <a:cs typeface="Arial"/>
              </a:rPr>
              <a:t>coughing, sneezing, kissing, sharing drinks or vapes and smoking</a:t>
            </a:r>
          </a:p>
          <a:p>
            <a:r>
              <a:rPr lang="en-GB" altLang="en-US" sz="1800">
                <a:ea typeface="ヒラギノ角ゴ Pro W3"/>
                <a:cs typeface="ヒラギノ角ゴ Pro W3"/>
              </a:rPr>
              <a:t>Incubation period ranges from 2 to 7 days with the onset of disease ranging from severe with overwhelming features to insidious mild prodromal symptoms</a:t>
            </a:r>
          </a:p>
          <a:p>
            <a:r>
              <a:rPr lang="en-GB" altLang="en-US" sz="1800">
                <a:ea typeface="ヒラギノ角ゴ Pro W3"/>
              </a:rPr>
              <a:t>Asymptomatic carriage prevalence increases throughout childhood from around 5% in infants to a peak of 24% in 19-year-olds and subsequently decreases in adulthood to around 8%</a:t>
            </a:r>
            <a:endParaRPr lang="en-GB" altLang="en-US" sz="1800">
              <a:ea typeface="ヒラギノ角ゴ Pro W3"/>
              <a:cs typeface="Arial"/>
            </a:endParaRPr>
          </a:p>
          <a:p>
            <a:r>
              <a:rPr lang="en-GB" sz="1800">
                <a:ea typeface="ヒラギノ角ゴ Pro W3"/>
                <a:cs typeface="Arial"/>
              </a:rPr>
              <a:t>Not fully understood why disease develops in some individuals but not in others </a:t>
            </a:r>
          </a:p>
          <a:p>
            <a:r>
              <a:rPr lang="en-US" sz="1800">
                <a:ea typeface="ヒラギノ角ゴ Pro W3"/>
                <a:cs typeface="Arial"/>
              </a:rPr>
              <a:t>Over 95% of cases are sporadic but occasional outbreaks occur, e.g. in families, schools, universities</a:t>
            </a:r>
            <a:endParaRPr lang="en-GB" sz="1800">
              <a:ea typeface="ヒラギノ角ゴ Pro W3"/>
              <a:cs typeface="Arial"/>
            </a:endParaRPr>
          </a:p>
          <a:p>
            <a:endParaRPr lang="en-GB" altLang="en-US" sz="1800">
              <a:highlight>
                <a:srgbClr val="FFFF00"/>
              </a:highlight>
              <a:ea typeface="ヒラギノ角ゴ Pro W3"/>
              <a:cs typeface="Arial"/>
            </a:endParaRPr>
          </a:p>
          <a:p>
            <a:endParaRPr lang="en-GB">
              <a:cs typeface="Arial"/>
            </a:endParaRPr>
          </a:p>
        </p:txBody>
      </p:sp>
      <p:sp>
        <p:nvSpPr>
          <p:cNvPr id="4" name="Footer Placeholder 3">
            <a:extLst>
              <a:ext uri="{FF2B5EF4-FFF2-40B4-BE49-F238E27FC236}">
                <a16:creationId xmlns:a16="http://schemas.microsoft.com/office/drawing/2014/main" id="{3E7A667A-43C4-62A2-A63E-7B1B3BB3DADF}"/>
              </a:ext>
            </a:extLst>
          </p:cNvPr>
          <p:cNvSpPr>
            <a:spLocks noGrp="1"/>
          </p:cNvSpPr>
          <p:nvPr>
            <p:ph type="ftr" sz="quarter" idx="11"/>
          </p:nvPr>
        </p:nvSpPr>
        <p:spPr>
          <a:xfrm>
            <a:off x="838200" y="6356350"/>
            <a:ext cx="971296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6963CF9C-0A35-36BE-E70A-77B006A2EBED}"/>
              </a:ext>
            </a:extLst>
          </p:cNvPr>
          <p:cNvSpPr>
            <a:spLocks noGrp="1"/>
          </p:cNvSpPr>
          <p:nvPr>
            <p:ph type="sldNum" sz="quarter" idx="12"/>
          </p:nvPr>
        </p:nvSpPr>
        <p:spPr/>
        <p:txBody>
          <a:bodyPr/>
          <a:lstStyle/>
          <a:p>
            <a:fld id="{561D0CCE-8DCC-44DC-A653-AE62B1D84A52}" type="slidenum">
              <a:rPr lang="en-GB" smtClean="0"/>
              <a:pPr/>
              <a:t>19</a:t>
            </a:fld>
            <a:endParaRPr lang="en-US"/>
          </a:p>
        </p:txBody>
      </p:sp>
    </p:spTree>
    <p:extLst>
      <p:ext uri="{BB962C8B-B14F-4D97-AF65-F5344CB8AC3E}">
        <p14:creationId xmlns:p14="http://schemas.microsoft.com/office/powerpoint/2010/main" val="1248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206"/>
          </a:xfrm>
        </p:spPr>
        <p:txBody>
          <a:bodyPr/>
          <a:lstStyle/>
          <a:p>
            <a:r>
              <a:rPr kumimoji="0" lang="en-GB" b="1" i="0" u="none" strike="noStrike" kern="1200" cap="none" spc="0" normalizeH="0" baseline="0" noProof="0">
                <a:ln>
                  <a:noFill/>
                </a:ln>
                <a:solidFill>
                  <a:srgbClr val="002060"/>
                </a:solidFill>
                <a:effectLst/>
                <a:uLnTx/>
                <a:uFillTx/>
                <a:latin typeface="Arial"/>
                <a:ea typeface="+mj-ea"/>
                <a:cs typeface="+mj-cs"/>
              </a:rPr>
              <a:t>Acknowledgements</a:t>
            </a:r>
            <a:endParaRPr lang="en-GB">
              <a:solidFill>
                <a:srgbClr val="002060"/>
              </a:solidFill>
            </a:endParaRPr>
          </a:p>
        </p:txBody>
      </p:sp>
      <p:sp>
        <p:nvSpPr>
          <p:cNvPr id="7" name="Content Placeholder 6">
            <a:extLst>
              <a:ext uri="{FF2B5EF4-FFF2-40B4-BE49-F238E27FC236}">
                <a16:creationId xmlns:a16="http://schemas.microsoft.com/office/drawing/2014/main" id="{CAF437D5-AD1E-3FFD-048B-366259BEA642}"/>
              </a:ext>
            </a:extLst>
          </p:cNvPr>
          <p:cNvSpPr>
            <a:spLocks noGrp="1"/>
          </p:cNvSpPr>
          <p:nvPr>
            <p:ph idx="1"/>
          </p:nvPr>
        </p:nvSpPr>
        <p:spPr>
          <a:xfrm>
            <a:off x="838200" y="1609359"/>
            <a:ext cx="10515600" cy="4351338"/>
          </a:xfrm>
        </p:spPr>
        <p:txBody>
          <a:bodyPr lIns="91440" tIns="45720" rIns="91440" bIns="45720" anchor="t"/>
          <a:lstStyle/>
          <a:p>
            <a:pPr marL="285750" indent="-285750" algn="just">
              <a:lnSpc>
                <a:spcPct val="150000"/>
              </a:lnSpc>
              <a:buFont typeface="Arial" charset="0"/>
              <a:buChar char="•"/>
              <a:defRPr/>
            </a:pPr>
            <a:r>
              <a:rPr lang="en-GB" sz="2000">
                <a:ea typeface="Verdana"/>
                <a:cs typeface="Arial"/>
              </a:rPr>
              <a:t>Vaccine Preventable Disease Programme</a:t>
            </a:r>
            <a:endParaRPr lang="en-GB" sz="2000">
              <a:ea typeface="Verdana" panose="020B0604030504040204" pitchFamily="34" charset="0"/>
              <a:cs typeface="Arial"/>
            </a:endParaRPr>
          </a:p>
          <a:p>
            <a:pPr marL="285750" indent="-285750" algn="just">
              <a:lnSpc>
                <a:spcPct val="150000"/>
              </a:lnSpc>
              <a:buFont typeface="Arial" charset="0"/>
              <a:buChar char="•"/>
              <a:defRPr/>
            </a:pPr>
            <a:r>
              <a:rPr lang="en-GB" sz="2000">
                <a:ea typeface="Verdana" panose="020B0604030504040204" pitchFamily="34" charset="0"/>
                <a:cs typeface="Arial"/>
              </a:rPr>
              <a:t>Vaccine Programme Wales</a:t>
            </a:r>
          </a:p>
          <a:p>
            <a:pPr marL="285750" indent="-285750" algn="just">
              <a:lnSpc>
                <a:spcPct val="150000"/>
              </a:lnSpc>
              <a:buFont typeface="Arial" charset="0"/>
              <a:buChar char="•"/>
              <a:defRPr/>
            </a:pPr>
            <a:r>
              <a:rPr lang="en-GB" sz="2000">
                <a:ea typeface="Verdana" panose="020B0604030504040204" pitchFamily="34" charset="0"/>
                <a:cs typeface="Arial"/>
              </a:rPr>
              <a:t>Welsh Government</a:t>
            </a:r>
          </a:p>
          <a:p>
            <a:pPr marL="285750" indent="-285750" algn="just">
              <a:lnSpc>
                <a:spcPct val="150000"/>
              </a:lnSpc>
              <a:buFont typeface="Arial" charset="0"/>
              <a:buChar char="•"/>
              <a:defRPr/>
            </a:pPr>
            <a:r>
              <a:rPr lang="en-GB" sz="2000">
                <a:ea typeface="Verdana" panose="020B0604030504040204" pitchFamily="34" charset="0"/>
                <a:cs typeface="Arial"/>
              </a:rPr>
              <a:t>UK Health Security Agency</a:t>
            </a:r>
          </a:p>
          <a:p>
            <a:pPr marL="285750" indent="-285750" algn="just">
              <a:lnSpc>
                <a:spcPct val="150000"/>
              </a:lnSpc>
              <a:buFont typeface="Arial" charset="0"/>
              <a:buChar char="•"/>
              <a:defRPr/>
            </a:pPr>
            <a:endParaRPr lang="en-GB" sz="2000">
              <a:ea typeface="Verdana" panose="020B0604030504040204" pitchFamily="34" charset="0"/>
              <a:cs typeface="Arial"/>
            </a:endParaRPr>
          </a:p>
          <a:p>
            <a:pPr marL="0" indent="0">
              <a:buNone/>
            </a:pPr>
            <a:endParaRPr lang="en-GB" sz="2000" b="1">
              <a:cs typeface="Arial"/>
            </a:endParaRPr>
          </a:p>
        </p:txBody>
      </p:sp>
      <p:sp>
        <p:nvSpPr>
          <p:cNvPr id="3" name="Footer Placeholder 2">
            <a:extLst>
              <a:ext uri="{FF2B5EF4-FFF2-40B4-BE49-F238E27FC236}">
                <a16:creationId xmlns:a16="http://schemas.microsoft.com/office/drawing/2014/main" id="{78367F86-573A-1513-5A33-BACA849ACDF3}"/>
              </a:ext>
            </a:extLst>
          </p:cNvPr>
          <p:cNvSpPr>
            <a:spLocks noGrp="1"/>
          </p:cNvSpPr>
          <p:nvPr>
            <p:ph type="ftr" sz="quarter" idx="11"/>
          </p:nvPr>
        </p:nvSpPr>
        <p:spPr>
          <a:xfrm>
            <a:off x="838200" y="6356350"/>
            <a:ext cx="997712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4" name="Slide Number Placeholder 3">
            <a:extLst>
              <a:ext uri="{FF2B5EF4-FFF2-40B4-BE49-F238E27FC236}">
                <a16:creationId xmlns:a16="http://schemas.microsoft.com/office/drawing/2014/main" id="{0E322FB9-E6F9-19C5-B4FF-D3653EE4D059}"/>
              </a:ext>
            </a:extLst>
          </p:cNvPr>
          <p:cNvSpPr>
            <a:spLocks noGrp="1"/>
          </p:cNvSpPr>
          <p:nvPr>
            <p:ph type="sldNum" sz="quarter" idx="12"/>
          </p:nvPr>
        </p:nvSpPr>
        <p:spPr/>
        <p:txBody>
          <a:bodyPr/>
          <a:lstStyle/>
          <a:p>
            <a:fld id="{561D0CCE-8DCC-44DC-A653-AE62B1D84A52}" type="slidenum">
              <a:rPr lang="en-GB" smtClean="0"/>
              <a:pPr/>
              <a:t>2</a:t>
            </a:fld>
            <a:endParaRPr lang="en-US"/>
          </a:p>
        </p:txBody>
      </p:sp>
    </p:spTree>
    <p:extLst>
      <p:ext uri="{BB962C8B-B14F-4D97-AF65-F5344CB8AC3E}">
        <p14:creationId xmlns:p14="http://schemas.microsoft.com/office/powerpoint/2010/main" val="299050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1286-BEFF-C3A2-B657-E7B1ECDA0EA8}"/>
              </a:ext>
            </a:extLst>
          </p:cNvPr>
          <p:cNvSpPr>
            <a:spLocks noGrp="1"/>
          </p:cNvSpPr>
          <p:nvPr>
            <p:ph type="title"/>
          </p:nvPr>
        </p:nvSpPr>
        <p:spPr/>
        <p:txBody>
          <a:bodyPr/>
          <a:lstStyle/>
          <a:p>
            <a:r>
              <a:rPr lang="en-GB" b="1"/>
              <a:t>Risk Factors </a:t>
            </a:r>
          </a:p>
        </p:txBody>
      </p:sp>
      <p:sp>
        <p:nvSpPr>
          <p:cNvPr id="3" name="Content Placeholder 2">
            <a:extLst>
              <a:ext uri="{FF2B5EF4-FFF2-40B4-BE49-F238E27FC236}">
                <a16:creationId xmlns:a16="http://schemas.microsoft.com/office/drawing/2014/main" id="{1701387C-8EE9-52F4-7DCC-0EE5D2081394}"/>
              </a:ext>
            </a:extLst>
          </p:cNvPr>
          <p:cNvSpPr>
            <a:spLocks noGrp="1"/>
          </p:cNvSpPr>
          <p:nvPr>
            <p:ph idx="1"/>
          </p:nvPr>
        </p:nvSpPr>
        <p:spPr>
          <a:xfrm>
            <a:off x="838200" y="1026378"/>
            <a:ext cx="10515600" cy="4582439"/>
          </a:xfrm>
        </p:spPr>
        <p:txBody>
          <a:bodyPr lIns="91440" tIns="45720" rIns="91440" bIns="45720" anchor="t"/>
          <a:lstStyle/>
          <a:p>
            <a:pPr eaLnBrk="1" hangingPunct="1">
              <a:lnSpc>
                <a:spcPct val="150000"/>
              </a:lnSpc>
              <a:buFont typeface="Arial" pitchFamily="34" charset="0"/>
              <a:buChar char="•"/>
            </a:pPr>
            <a:r>
              <a:rPr lang="en-GB" altLang="en-US" sz="1800" b="1"/>
              <a:t>Age</a:t>
            </a:r>
            <a:endParaRPr lang="en-GB" altLang="en-US" sz="1800" b="1">
              <a:cs typeface="Arial"/>
            </a:endParaRPr>
          </a:p>
          <a:p>
            <a:pPr lvl="1" eaLnBrk="1" hangingPunct="1">
              <a:lnSpc>
                <a:spcPct val="150000"/>
              </a:lnSpc>
            </a:pPr>
            <a:r>
              <a:rPr lang="en-GB" altLang="en-US" sz="1800"/>
              <a:t>Highest incidence in children under five years, with a peak incidence in those under one year of age. A second peak in incidence is noted in young people aged 15-19 years of age.</a:t>
            </a:r>
            <a:endParaRPr lang="en-GB" altLang="en-US" sz="1800">
              <a:cs typeface="Arial"/>
            </a:endParaRPr>
          </a:p>
          <a:p>
            <a:pPr eaLnBrk="1" hangingPunct="1">
              <a:lnSpc>
                <a:spcPct val="150000"/>
              </a:lnSpc>
              <a:buFont typeface="Arial" pitchFamily="34" charset="0"/>
              <a:buChar char="•"/>
            </a:pPr>
            <a:r>
              <a:rPr lang="en-GB" altLang="en-US" sz="1800" b="1"/>
              <a:t>Season</a:t>
            </a:r>
            <a:endParaRPr lang="en-GB" altLang="en-US" sz="1800" b="1">
              <a:cs typeface="Arial"/>
            </a:endParaRPr>
          </a:p>
          <a:p>
            <a:pPr lvl="1" eaLnBrk="1" hangingPunct="1">
              <a:lnSpc>
                <a:spcPct val="150000"/>
              </a:lnSpc>
            </a:pPr>
            <a:r>
              <a:rPr lang="en-GB" altLang="en-US" sz="1800"/>
              <a:t>Seasonal variation, peak levels in winter, declining to low levels by late summer</a:t>
            </a:r>
            <a:endParaRPr lang="en-GB" altLang="en-US" sz="1800">
              <a:cs typeface="Arial"/>
            </a:endParaRPr>
          </a:p>
          <a:p>
            <a:pPr eaLnBrk="1" hangingPunct="1">
              <a:lnSpc>
                <a:spcPct val="150000"/>
              </a:lnSpc>
              <a:buFont typeface="Arial" pitchFamily="34" charset="0"/>
              <a:buChar char="•"/>
            </a:pPr>
            <a:r>
              <a:rPr lang="en-GB" altLang="en-US" sz="1800" b="1"/>
              <a:t>Social</a:t>
            </a:r>
            <a:endParaRPr lang="en-GB" altLang="en-US" sz="1800">
              <a:cs typeface="Arial"/>
            </a:endParaRPr>
          </a:p>
          <a:p>
            <a:pPr lvl="1" eaLnBrk="1" hangingPunct="1">
              <a:lnSpc>
                <a:spcPct val="150000"/>
              </a:lnSpc>
            </a:pPr>
            <a:r>
              <a:rPr lang="en-GB" altLang="en-US" sz="1800"/>
              <a:t>Living in closed or semi – closed communities </a:t>
            </a:r>
            <a:endParaRPr lang="en-GB" altLang="en-US" sz="1800" b="1">
              <a:cs typeface="Arial"/>
            </a:endParaRPr>
          </a:p>
          <a:p>
            <a:pPr eaLnBrk="1" hangingPunct="1">
              <a:lnSpc>
                <a:spcPct val="150000"/>
              </a:lnSpc>
              <a:buFont typeface="Arial" pitchFamily="34" charset="0"/>
              <a:buChar char="•"/>
            </a:pPr>
            <a:r>
              <a:rPr lang="en-GB" altLang="en-US" sz="1800" b="1"/>
              <a:t>Smoking</a:t>
            </a:r>
            <a:endParaRPr lang="en-GB" altLang="en-US" sz="1800" b="1">
              <a:cs typeface="Arial"/>
            </a:endParaRPr>
          </a:p>
          <a:p>
            <a:pPr lvl="1" eaLnBrk="1" hangingPunct="1">
              <a:lnSpc>
                <a:spcPct val="150000"/>
              </a:lnSpc>
            </a:pPr>
            <a:r>
              <a:rPr lang="en-GB" altLang="en-US" sz="1800"/>
              <a:t>Exposure to tobacco smoke increases the risk </a:t>
            </a:r>
            <a:endParaRPr lang="en-GB" altLang="en-US" sz="1800">
              <a:cs typeface="Arial"/>
            </a:endParaRPr>
          </a:p>
          <a:p>
            <a:pPr>
              <a:lnSpc>
                <a:spcPct val="150000"/>
              </a:lnSpc>
            </a:pPr>
            <a:r>
              <a:rPr lang="en-GB" altLang="en-US" sz="1800" b="1"/>
              <a:t>Preceding viral infection  </a:t>
            </a:r>
            <a:endParaRPr lang="en-GB" altLang="en-US" sz="1800" b="1">
              <a:cs typeface="Arial"/>
            </a:endParaRPr>
          </a:p>
        </p:txBody>
      </p:sp>
      <p:sp>
        <p:nvSpPr>
          <p:cNvPr id="4" name="Footer Placeholder 3">
            <a:extLst>
              <a:ext uri="{FF2B5EF4-FFF2-40B4-BE49-F238E27FC236}">
                <a16:creationId xmlns:a16="http://schemas.microsoft.com/office/drawing/2014/main" id="{AFA4AB77-9A3C-E3DB-E713-91750A4EB55A}"/>
              </a:ext>
            </a:extLst>
          </p:cNvPr>
          <p:cNvSpPr>
            <a:spLocks noGrp="1"/>
          </p:cNvSpPr>
          <p:nvPr>
            <p:ph type="ftr" sz="quarter" idx="11"/>
          </p:nvPr>
        </p:nvSpPr>
        <p:spPr>
          <a:xfrm>
            <a:off x="838200" y="6356350"/>
            <a:ext cx="973328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ABC6C6C0-A9C0-2930-0867-B1F71E70105A}"/>
              </a:ext>
            </a:extLst>
          </p:cNvPr>
          <p:cNvSpPr>
            <a:spLocks noGrp="1"/>
          </p:cNvSpPr>
          <p:nvPr>
            <p:ph type="sldNum" sz="quarter" idx="12"/>
          </p:nvPr>
        </p:nvSpPr>
        <p:spPr/>
        <p:txBody>
          <a:bodyPr/>
          <a:lstStyle/>
          <a:p>
            <a:fld id="{561D0CCE-8DCC-44DC-A653-AE62B1D84A52}" type="slidenum">
              <a:rPr lang="en-GB" smtClean="0"/>
              <a:pPr/>
              <a:t>20</a:t>
            </a:fld>
            <a:endParaRPr lang="en-US"/>
          </a:p>
        </p:txBody>
      </p:sp>
    </p:spTree>
    <p:extLst>
      <p:ext uri="{BB962C8B-B14F-4D97-AF65-F5344CB8AC3E}">
        <p14:creationId xmlns:p14="http://schemas.microsoft.com/office/powerpoint/2010/main" val="100281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47C1-C6C4-0E37-62AD-8DEA501A87E3}"/>
              </a:ext>
            </a:extLst>
          </p:cNvPr>
          <p:cNvSpPr>
            <a:spLocks noGrp="1"/>
          </p:cNvSpPr>
          <p:nvPr>
            <p:ph type="title"/>
          </p:nvPr>
        </p:nvSpPr>
        <p:spPr/>
        <p:txBody>
          <a:bodyPr/>
          <a:lstStyle/>
          <a:p>
            <a:r>
              <a:rPr lang="en-GB" b="1"/>
              <a:t>Meningococcal capsular groups </a:t>
            </a:r>
          </a:p>
        </p:txBody>
      </p:sp>
      <p:sp>
        <p:nvSpPr>
          <p:cNvPr id="3" name="Content Placeholder 2">
            <a:extLst>
              <a:ext uri="{FF2B5EF4-FFF2-40B4-BE49-F238E27FC236}">
                <a16:creationId xmlns:a16="http://schemas.microsoft.com/office/drawing/2014/main" id="{222CEC2C-8F5F-8502-0AC8-00A90FFBA259}"/>
              </a:ext>
            </a:extLst>
          </p:cNvPr>
          <p:cNvSpPr>
            <a:spLocks noGrp="1"/>
          </p:cNvSpPr>
          <p:nvPr>
            <p:ph idx="1"/>
          </p:nvPr>
        </p:nvSpPr>
        <p:spPr>
          <a:xfrm>
            <a:off x="312420" y="1253331"/>
            <a:ext cx="5947748" cy="3869243"/>
          </a:xfrm>
        </p:spPr>
        <p:txBody>
          <a:bodyPr lIns="91440" tIns="45720" rIns="91440" bIns="45720" anchor="t"/>
          <a:lstStyle/>
          <a:p>
            <a:pPr marL="285750" indent="-285750" eaLnBrk="1" hangingPunct="1">
              <a:lnSpc>
                <a:spcPct val="150000"/>
              </a:lnSpc>
              <a:buFont typeface="Arial" pitchFamily="34" charset="0"/>
              <a:buChar char="•"/>
            </a:pPr>
            <a:r>
              <a:rPr lang="en-GB" altLang="en-US" sz="1800">
                <a:ea typeface="ヒラギノ角ゴ Pro W3"/>
                <a:cs typeface="ヒラギノ角ゴ Pro W3"/>
              </a:rPr>
              <a:t>There are 12 known meningococcal groups, each possessing a distinct outer polysaccharide (sugar) capsule. </a:t>
            </a:r>
          </a:p>
          <a:p>
            <a:pPr marL="285750" indent="-285750" eaLnBrk="1" hangingPunct="1">
              <a:lnSpc>
                <a:spcPct val="150000"/>
              </a:lnSpc>
              <a:buFont typeface="Arial" pitchFamily="34" charset="0"/>
              <a:buChar char="•"/>
            </a:pPr>
            <a:r>
              <a:rPr lang="en-GB" altLang="en-US" sz="1800">
                <a:ea typeface="ヒラギノ角ゴ Pro W3"/>
                <a:cs typeface="ヒラギノ角ゴ Pro W3"/>
              </a:rPr>
              <a:t>The organism is associated with both asymptomatic carriage and invasive disease.</a:t>
            </a:r>
          </a:p>
          <a:p>
            <a:pPr marL="0" indent="0" eaLnBrk="1" hangingPunct="1">
              <a:lnSpc>
                <a:spcPct val="150000"/>
              </a:lnSpc>
              <a:buNone/>
            </a:pPr>
            <a:endParaRPr lang="en-GB" altLang="en-US" sz="1800">
              <a:ea typeface="ヒラギノ角ゴ Pro W3"/>
              <a:cs typeface="ヒラギノ角ゴ Pro W3"/>
            </a:endParaRPr>
          </a:p>
          <a:p>
            <a:pPr marL="285750" indent="-285750">
              <a:lnSpc>
                <a:spcPct val="150000"/>
              </a:lnSpc>
            </a:pPr>
            <a:endParaRPr lang="en-GB" altLang="en-US" sz="1400">
              <a:ea typeface="ヒラギノ角ゴ Pro W3"/>
            </a:endParaRPr>
          </a:p>
          <a:p>
            <a:pPr marL="285750" indent="-285750">
              <a:lnSpc>
                <a:spcPct val="150000"/>
              </a:lnSpc>
            </a:pPr>
            <a:endParaRPr lang="en-GB" altLang="en-US" sz="1400">
              <a:ea typeface="ヒラギノ角ゴ Pro W3"/>
              <a:cs typeface="Arial"/>
            </a:endParaRPr>
          </a:p>
          <a:p>
            <a:pPr marL="285750" indent="-285750">
              <a:lnSpc>
                <a:spcPct val="150000"/>
              </a:lnSpc>
            </a:pPr>
            <a:endParaRPr lang="en-US" altLang="en-US" sz="1400" b="1">
              <a:ea typeface="ヒラギノ角ゴ Pro W3"/>
              <a:cs typeface="Arial"/>
            </a:endParaRPr>
          </a:p>
          <a:p>
            <a:endParaRPr lang="en-GB" sz="1400">
              <a:cs typeface="Arial"/>
            </a:endParaRPr>
          </a:p>
        </p:txBody>
      </p:sp>
      <p:sp>
        <p:nvSpPr>
          <p:cNvPr id="6" name="Footer Placeholder 3">
            <a:extLst>
              <a:ext uri="{FF2B5EF4-FFF2-40B4-BE49-F238E27FC236}">
                <a16:creationId xmlns:a16="http://schemas.microsoft.com/office/drawing/2014/main" id="{92CCA8AE-3883-488F-C5A9-92429D1713E8}"/>
              </a:ext>
            </a:extLst>
          </p:cNvPr>
          <p:cNvSpPr>
            <a:spLocks noGrp="1"/>
          </p:cNvSpPr>
          <p:nvPr>
            <p:ph type="ftr" sz="quarter" idx="11"/>
          </p:nvPr>
        </p:nvSpPr>
        <p:spPr>
          <a:xfrm>
            <a:off x="838200" y="6356350"/>
            <a:ext cx="95504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grpSp>
        <p:nvGrpSpPr>
          <p:cNvPr id="7" name="Group 87">
            <a:extLst>
              <a:ext uri="{FF2B5EF4-FFF2-40B4-BE49-F238E27FC236}">
                <a16:creationId xmlns:a16="http://schemas.microsoft.com/office/drawing/2014/main" id="{44E57FF3-BCD5-158B-F62E-D489C4CB8D29}"/>
              </a:ext>
            </a:extLst>
          </p:cNvPr>
          <p:cNvGrpSpPr>
            <a:grpSpLocks/>
          </p:cNvGrpSpPr>
          <p:nvPr/>
        </p:nvGrpSpPr>
        <p:grpSpPr bwMode="auto">
          <a:xfrm>
            <a:off x="9120981" y="3771467"/>
            <a:ext cx="2066925" cy="2152650"/>
            <a:chOff x="3042" y="1602"/>
            <a:chExt cx="2257" cy="2376"/>
          </a:xfrm>
        </p:grpSpPr>
        <p:sp>
          <p:nvSpPr>
            <p:cNvPr id="8" name="Oval 88">
              <a:extLst>
                <a:ext uri="{FF2B5EF4-FFF2-40B4-BE49-F238E27FC236}">
                  <a16:creationId xmlns:a16="http://schemas.microsoft.com/office/drawing/2014/main" id="{3D622A22-D6EA-9FE1-2D63-B7B6C348E330}"/>
                </a:ext>
              </a:extLst>
            </p:cNvPr>
            <p:cNvSpPr>
              <a:spLocks noChangeArrowheads="1"/>
            </p:cNvSpPr>
            <p:nvPr/>
          </p:nvSpPr>
          <p:spPr bwMode="auto">
            <a:xfrm>
              <a:off x="3042" y="1602"/>
              <a:ext cx="2257" cy="2376"/>
            </a:xfrm>
            <a:prstGeom prst="ellipse">
              <a:avLst/>
            </a:prstGeom>
            <a:solidFill>
              <a:srgbClr val="3399FF"/>
            </a:solidFill>
            <a:ln w="123825">
              <a:solidFill>
                <a:srgbClr val="EAEC5E"/>
              </a:solidFill>
              <a:round/>
              <a:headEnd/>
              <a:tailEnd/>
            </a:ln>
          </p:spPr>
          <p:txBody>
            <a:bodyPr/>
            <a:lstStyle>
              <a:lvl1pPr eaLnBrk="0" hangingPunct="0">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Clr>
                  <a:srgbClr val="0000FF"/>
                </a:buClr>
                <a:buSzTx/>
                <a:buFontTx/>
                <a:buNone/>
              </a:pPr>
              <a:endParaRPr lang="en-US" altLang="en-US" sz="2400">
                <a:solidFill>
                  <a:srgbClr val="FFFFFF"/>
                </a:solidFill>
                <a:ea typeface="ヒラギノ角ゴ Pro W3"/>
                <a:cs typeface="ヒラギノ角ゴ Pro W3"/>
              </a:endParaRPr>
            </a:p>
          </p:txBody>
        </p:sp>
        <p:grpSp>
          <p:nvGrpSpPr>
            <p:cNvPr id="9" name="Group 89">
              <a:extLst>
                <a:ext uri="{FF2B5EF4-FFF2-40B4-BE49-F238E27FC236}">
                  <a16:creationId xmlns:a16="http://schemas.microsoft.com/office/drawing/2014/main" id="{A77671DD-663B-88ED-B4A5-6667CFAF2872}"/>
                </a:ext>
              </a:extLst>
            </p:cNvPr>
            <p:cNvGrpSpPr>
              <a:grpSpLocks/>
            </p:cNvGrpSpPr>
            <p:nvPr/>
          </p:nvGrpSpPr>
          <p:grpSpPr bwMode="auto">
            <a:xfrm>
              <a:off x="3276" y="1890"/>
              <a:ext cx="1801" cy="1842"/>
              <a:chOff x="3276" y="1890"/>
              <a:chExt cx="1801" cy="1842"/>
            </a:xfrm>
          </p:grpSpPr>
          <p:sp>
            <p:nvSpPr>
              <p:cNvPr id="11" name="Oval 90">
                <a:extLst>
                  <a:ext uri="{FF2B5EF4-FFF2-40B4-BE49-F238E27FC236}">
                    <a16:creationId xmlns:a16="http://schemas.microsoft.com/office/drawing/2014/main" id="{F5607A66-9788-431C-58E2-1C5FEAB79D13}"/>
                  </a:ext>
                </a:extLst>
              </p:cNvPr>
              <p:cNvSpPr>
                <a:spLocks noChangeArrowheads="1"/>
              </p:cNvSpPr>
              <p:nvPr/>
            </p:nvSpPr>
            <p:spPr bwMode="auto">
              <a:xfrm>
                <a:off x="3288" y="1902"/>
                <a:ext cx="1771" cy="1812"/>
              </a:xfrm>
              <a:prstGeom prst="ellipse">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Clr>
                    <a:srgbClr val="0000FF"/>
                  </a:buClr>
                  <a:buSzTx/>
                  <a:buFontTx/>
                  <a:buNone/>
                </a:pPr>
                <a:endParaRPr lang="en-US" altLang="en-US" sz="2400">
                  <a:solidFill>
                    <a:srgbClr val="FFFFFF"/>
                  </a:solidFill>
                  <a:ea typeface="ヒラギノ角ゴ Pro W3"/>
                  <a:cs typeface="ヒラギノ角ゴ Pro W3"/>
                </a:endParaRPr>
              </a:p>
            </p:txBody>
          </p:sp>
          <p:sp>
            <p:nvSpPr>
              <p:cNvPr id="12" name="Freeform 91">
                <a:extLst>
                  <a:ext uri="{FF2B5EF4-FFF2-40B4-BE49-F238E27FC236}">
                    <a16:creationId xmlns:a16="http://schemas.microsoft.com/office/drawing/2014/main" id="{AF0AFAE1-64A8-C20E-6274-CC8EBC3B8F40}"/>
                  </a:ext>
                </a:extLst>
              </p:cNvPr>
              <p:cNvSpPr>
                <a:spLocks/>
              </p:cNvSpPr>
              <p:nvPr/>
            </p:nvSpPr>
            <p:spPr bwMode="auto">
              <a:xfrm>
                <a:off x="4056" y="1890"/>
                <a:ext cx="120" cy="36"/>
              </a:xfrm>
              <a:custGeom>
                <a:avLst/>
                <a:gdLst>
                  <a:gd name="T0" fmla="*/ 120 w 120"/>
                  <a:gd name="T1" fmla="*/ 30 h 36"/>
                  <a:gd name="T2" fmla="*/ 120 w 120"/>
                  <a:gd name="T3" fmla="*/ 0 h 36"/>
                  <a:gd name="T4" fmla="*/ 24 w 120"/>
                  <a:gd name="T5" fmla="*/ 0 h 36"/>
                  <a:gd name="T6" fmla="*/ 0 w 120"/>
                  <a:gd name="T7" fmla="*/ 6 h 36"/>
                  <a:gd name="T8" fmla="*/ 6 w 120"/>
                  <a:gd name="T9" fmla="*/ 36 h 36"/>
                  <a:gd name="T10" fmla="*/ 30 w 120"/>
                  <a:gd name="T11" fmla="*/ 30 h 36"/>
                  <a:gd name="T12" fmla="*/ 120 w 120"/>
                  <a:gd name="T13" fmla="*/ 30 h 36"/>
                  <a:gd name="T14" fmla="*/ 0 60000 65536"/>
                  <a:gd name="T15" fmla="*/ 0 60000 65536"/>
                  <a:gd name="T16" fmla="*/ 0 60000 65536"/>
                  <a:gd name="T17" fmla="*/ 0 60000 65536"/>
                  <a:gd name="T18" fmla="*/ 0 60000 65536"/>
                  <a:gd name="T19" fmla="*/ 0 60000 65536"/>
                  <a:gd name="T20" fmla="*/ 0 60000 65536"/>
                  <a:gd name="T21" fmla="*/ 0 w 120"/>
                  <a:gd name="T22" fmla="*/ 0 h 36"/>
                  <a:gd name="T23" fmla="*/ 120 w 12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36">
                    <a:moveTo>
                      <a:pt x="120" y="30"/>
                    </a:moveTo>
                    <a:lnTo>
                      <a:pt x="120" y="0"/>
                    </a:lnTo>
                    <a:lnTo>
                      <a:pt x="24" y="0"/>
                    </a:lnTo>
                    <a:lnTo>
                      <a:pt x="0" y="6"/>
                    </a:lnTo>
                    <a:lnTo>
                      <a:pt x="6" y="36"/>
                    </a:lnTo>
                    <a:lnTo>
                      <a:pt x="30" y="30"/>
                    </a:lnTo>
                    <a:lnTo>
                      <a:pt x="1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3" name="Freeform 92">
                <a:extLst>
                  <a:ext uri="{FF2B5EF4-FFF2-40B4-BE49-F238E27FC236}">
                    <a16:creationId xmlns:a16="http://schemas.microsoft.com/office/drawing/2014/main" id="{4E0B668A-6BD0-5EAE-8DEF-FFF1DEF7147A}"/>
                  </a:ext>
                </a:extLst>
              </p:cNvPr>
              <p:cNvSpPr>
                <a:spLocks/>
              </p:cNvSpPr>
              <p:nvPr/>
            </p:nvSpPr>
            <p:spPr bwMode="auto">
              <a:xfrm>
                <a:off x="3852" y="1914"/>
                <a:ext cx="120" cy="66"/>
              </a:xfrm>
              <a:custGeom>
                <a:avLst/>
                <a:gdLst>
                  <a:gd name="T0" fmla="*/ 120 w 120"/>
                  <a:gd name="T1" fmla="*/ 30 h 66"/>
                  <a:gd name="T2" fmla="*/ 114 w 120"/>
                  <a:gd name="T3" fmla="*/ 0 h 66"/>
                  <a:gd name="T4" fmla="*/ 54 w 120"/>
                  <a:gd name="T5" fmla="*/ 12 h 66"/>
                  <a:gd name="T6" fmla="*/ 0 w 120"/>
                  <a:gd name="T7" fmla="*/ 36 h 66"/>
                  <a:gd name="T8" fmla="*/ 6 w 120"/>
                  <a:gd name="T9" fmla="*/ 66 h 66"/>
                  <a:gd name="T10" fmla="*/ 60 w 120"/>
                  <a:gd name="T11" fmla="*/ 42 h 66"/>
                  <a:gd name="T12" fmla="*/ 120 w 120"/>
                  <a:gd name="T13" fmla="*/ 30 h 66"/>
                  <a:gd name="T14" fmla="*/ 0 60000 65536"/>
                  <a:gd name="T15" fmla="*/ 0 60000 65536"/>
                  <a:gd name="T16" fmla="*/ 0 60000 65536"/>
                  <a:gd name="T17" fmla="*/ 0 60000 65536"/>
                  <a:gd name="T18" fmla="*/ 0 60000 65536"/>
                  <a:gd name="T19" fmla="*/ 0 60000 65536"/>
                  <a:gd name="T20" fmla="*/ 0 60000 65536"/>
                  <a:gd name="T21" fmla="*/ 0 w 120"/>
                  <a:gd name="T22" fmla="*/ 0 h 66"/>
                  <a:gd name="T23" fmla="*/ 120 w 12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66">
                    <a:moveTo>
                      <a:pt x="120" y="30"/>
                    </a:moveTo>
                    <a:lnTo>
                      <a:pt x="114" y="0"/>
                    </a:lnTo>
                    <a:lnTo>
                      <a:pt x="54" y="12"/>
                    </a:lnTo>
                    <a:lnTo>
                      <a:pt x="0" y="36"/>
                    </a:lnTo>
                    <a:lnTo>
                      <a:pt x="6" y="66"/>
                    </a:lnTo>
                    <a:lnTo>
                      <a:pt x="60" y="42"/>
                    </a:lnTo>
                    <a:lnTo>
                      <a:pt x="1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4" name="Freeform 93">
                <a:extLst>
                  <a:ext uri="{FF2B5EF4-FFF2-40B4-BE49-F238E27FC236}">
                    <a16:creationId xmlns:a16="http://schemas.microsoft.com/office/drawing/2014/main" id="{CE84CBA1-B8F5-A91D-F179-3369EA39C4AA}"/>
                  </a:ext>
                </a:extLst>
              </p:cNvPr>
              <p:cNvSpPr>
                <a:spLocks/>
              </p:cNvSpPr>
              <p:nvPr/>
            </p:nvSpPr>
            <p:spPr bwMode="auto">
              <a:xfrm>
                <a:off x="3660" y="1986"/>
                <a:ext cx="120" cy="90"/>
              </a:xfrm>
              <a:custGeom>
                <a:avLst/>
                <a:gdLst>
                  <a:gd name="T0" fmla="*/ 120 w 120"/>
                  <a:gd name="T1" fmla="*/ 30 h 90"/>
                  <a:gd name="T2" fmla="*/ 108 w 120"/>
                  <a:gd name="T3" fmla="*/ 0 h 90"/>
                  <a:gd name="T4" fmla="*/ 90 w 120"/>
                  <a:gd name="T5" fmla="*/ 12 h 90"/>
                  <a:gd name="T6" fmla="*/ 84 w 120"/>
                  <a:gd name="T7" fmla="*/ 12 h 90"/>
                  <a:gd name="T8" fmla="*/ 12 w 120"/>
                  <a:gd name="T9" fmla="*/ 60 h 90"/>
                  <a:gd name="T10" fmla="*/ 0 w 120"/>
                  <a:gd name="T11" fmla="*/ 66 h 90"/>
                  <a:gd name="T12" fmla="*/ 18 w 120"/>
                  <a:gd name="T13" fmla="*/ 90 h 90"/>
                  <a:gd name="T14" fmla="*/ 30 w 120"/>
                  <a:gd name="T15" fmla="*/ 84 h 90"/>
                  <a:gd name="T16" fmla="*/ 102 w 120"/>
                  <a:gd name="T17" fmla="*/ 36 h 90"/>
                  <a:gd name="T18" fmla="*/ 90 w 120"/>
                  <a:gd name="T19" fmla="*/ 24 h 90"/>
                  <a:gd name="T20" fmla="*/ 96 w 120"/>
                  <a:gd name="T21" fmla="*/ 42 h 90"/>
                  <a:gd name="T22" fmla="*/ 120 w 120"/>
                  <a:gd name="T23" fmla="*/ 3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90"/>
                  <a:gd name="T38" fmla="*/ 120 w 120"/>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90">
                    <a:moveTo>
                      <a:pt x="120" y="30"/>
                    </a:moveTo>
                    <a:lnTo>
                      <a:pt x="108" y="0"/>
                    </a:lnTo>
                    <a:lnTo>
                      <a:pt x="90" y="12"/>
                    </a:lnTo>
                    <a:lnTo>
                      <a:pt x="84" y="12"/>
                    </a:lnTo>
                    <a:lnTo>
                      <a:pt x="12" y="60"/>
                    </a:lnTo>
                    <a:lnTo>
                      <a:pt x="0" y="66"/>
                    </a:lnTo>
                    <a:lnTo>
                      <a:pt x="18" y="90"/>
                    </a:lnTo>
                    <a:lnTo>
                      <a:pt x="30" y="84"/>
                    </a:lnTo>
                    <a:lnTo>
                      <a:pt x="102" y="36"/>
                    </a:lnTo>
                    <a:lnTo>
                      <a:pt x="90" y="24"/>
                    </a:lnTo>
                    <a:lnTo>
                      <a:pt x="96" y="42"/>
                    </a:lnTo>
                    <a:lnTo>
                      <a:pt x="1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5" name="Freeform 94">
                <a:extLst>
                  <a:ext uri="{FF2B5EF4-FFF2-40B4-BE49-F238E27FC236}">
                    <a16:creationId xmlns:a16="http://schemas.microsoft.com/office/drawing/2014/main" id="{1A481173-CC93-D6DF-4CE3-AF60A1F06AF8}"/>
                  </a:ext>
                </a:extLst>
              </p:cNvPr>
              <p:cNvSpPr>
                <a:spLocks/>
              </p:cNvSpPr>
              <p:nvPr/>
            </p:nvSpPr>
            <p:spPr bwMode="auto">
              <a:xfrm>
                <a:off x="3504" y="2106"/>
                <a:ext cx="102" cy="108"/>
              </a:xfrm>
              <a:custGeom>
                <a:avLst/>
                <a:gdLst>
                  <a:gd name="T0" fmla="*/ 102 w 102"/>
                  <a:gd name="T1" fmla="*/ 24 h 108"/>
                  <a:gd name="T2" fmla="*/ 84 w 102"/>
                  <a:gd name="T3" fmla="*/ 0 h 108"/>
                  <a:gd name="T4" fmla="*/ 36 w 102"/>
                  <a:gd name="T5" fmla="*/ 48 h 108"/>
                  <a:gd name="T6" fmla="*/ 30 w 102"/>
                  <a:gd name="T7" fmla="*/ 54 h 108"/>
                  <a:gd name="T8" fmla="*/ 0 w 102"/>
                  <a:gd name="T9" fmla="*/ 90 h 108"/>
                  <a:gd name="T10" fmla="*/ 24 w 102"/>
                  <a:gd name="T11" fmla="*/ 108 h 108"/>
                  <a:gd name="T12" fmla="*/ 54 w 102"/>
                  <a:gd name="T13" fmla="*/ 72 h 108"/>
                  <a:gd name="T14" fmla="*/ 42 w 102"/>
                  <a:gd name="T15" fmla="*/ 60 h 108"/>
                  <a:gd name="T16" fmla="*/ 54 w 102"/>
                  <a:gd name="T17" fmla="*/ 72 h 108"/>
                  <a:gd name="T18" fmla="*/ 102 w 102"/>
                  <a:gd name="T19" fmla="*/ 2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8"/>
                  <a:gd name="T32" fmla="*/ 102 w 102"/>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8">
                    <a:moveTo>
                      <a:pt x="102" y="24"/>
                    </a:moveTo>
                    <a:lnTo>
                      <a:pt x="84" y="0"/>
                    </a:lnTo>
                    <a:lnTo>
                      <a:pt x="36" y="48"/>
                    </a:lnTo>
                    <a:lnTo>
                      <a:pt x="30" y="54"/>
                    </a:lnTo>
                    <a:lnTo>
                      <a:pt x="0" y="90"/>
                    </a:lnTo>
                    <a:lnTo>
                      <a:pt x="24" y="108"/>
                    </a:lnTo>
                    <a:lnTo>
                      <a:pt x="54" y="72"/>
                    </a:lnTo>
                    <a:lnTo>
                      <a:pt x="42" y="60"/>
                    </a:lnTo>
                    <a:lnTo>
                      <a:pt x="54" y="72"/>
                    </a:lnTo>
                    <a:lnTo>
                      <a:pt x="10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6" name="Freeform 95">
                <a:extLst>
                  <a:ext uri="{FF2B5EF4-FFF2-40B4-BE49-F238E27FC236}">
                    <a16:creationId xmlns:a16="http://schemas.microsoft.com/office/drawing/2014/main" id="{CA2B2F78-E526-DF55-AE01-3BB10E2DAF23}"/>
                  </a:ext>
                </a:extLst>
              </p:cNvPr>
              <p:cNvSpPr>
                <a:spLocks/>
              </p:cNvSpPr>
              <p:nvPr/>
            </p:nvSpPr>
            <p:spPr bwMode="auto">
              <a:xfrm>
                <a:off x="3378" y="2262"/>
                <a:ext cx="90" cy="120"/>
              </a:xfrm>
              <a:custGeom>
                <a:avLst/>
                <a:gdLst>
                  <a:gd name="T0" fmla="*/ 90 w 90"/>
                  <a:gd name="T1" fmla="*/ 18 h 120"/>
                  <a:gd name="T2" fmla="*/ 66 w 90"/>
                  <a:gd name="T3" fmla="*/ 0 h 120"/>
                  <a:gd name="T4" fmla="*/ 48 w 90"/>
                  <a:gd name="T5" fmla="*/ 30 h 120"/>
                  <a:gd name="T6" fmla="*/ 6 w 90"/>
                  <a:gd name="T7" fmla="*/ 102 h 120"/>
                  <a:gd name="T8" fmla="*/ 0 w 90"/>
                  <a:gd name="T9" fmla="*/ 108 h 120"/>
                  <a:gd name="T10" fmla="*/ 0 w 90"/>
                  <a:gd name="T11" fmla="*/ 108 h 120"/>
                  <a:gd name="T12" fmla="*/ 30 w 90"/>
                  <a:gd name="T13" fmla="*/ 120 h 120"/>
                  <a:gd name="T14" fmla="*/ 30 w 90"/>
                  <a:gd name="T15" fmla="*/ 114 h 120"/>
                  <a:gd name="T16" fmla="*/ 18 w 90"/>
                  <a:gd name="T17" fmla="*/ 114 h 120"/>
                  <a:gd name="T18" fmla="*/ 30 w 90"/>
                  <a:gd name="T19" fmla="*/ 120 h 120"/>
                  <a:gd name="T20" fmla="*/ 72 w 90"/>
                  <a:gd name="T21" fmla="*/ 48 h 120"/>
                  <a:gd name="T22" fmla="*/ 90 w 90"/>
                  <a:gd name="T23" fmla="*/ 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20"/>
                  <a:gd name="T38" fmla="*/ 90 w 90"/>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20">
                    <a:moveTo>
                      <a:pt x="90" y="18"/>
                    </a:moveTo>
                    <a:lnTo>
                      <a:pt x="66" y="0"/>
                    </a:lnTo>
                    <a:lnTo>
                      <a:pt x="48" y="30"/>
                    </a:lnTo>
                    <a:lnTo>
                      <a:pt x="6" y="102"/>
                    </a:lnTo>
                    <a:lnTo>
                      <a:pt x="0" y="108"/>
                    </a:lnTo>
                    <a:lnTo>
                      <a:pt x="30" y="120"/>
                    </a:lnTo>
                    <a:lnTo>
                      <a:pt x="30" y="114"/>
                    </a:lnTo>
                    <a:lnTo>
                      <a:pt x="18" y="114"/>
                    </a:lnTo>
                    <a:lnTo>
                      <a:pt x="30" y="120"/>
                    </a:lnTo>
                    <a:lnTo>
                      <a:pt x="72" y="48"/>
                    </a:lnTo>
                    <a:lnTo>
                      <a:pt x="9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7" name="Freeform 96">
                <a:extLst>
                  <a:ext uri="{FF2B5EF4-FFF2-40B4-BE49-F238E27FC236}">
                    <a16:creationId xmlns:a16="http://schemas.microsoft.com/office/drawing/2014/main" id="{89746532-476B-9A43-67D0-E5D29AA2387E}"/>
                  </a:ext>
                </a:extLst>
              </p:cNvPr>
              <p:cNvSpPr>
                <a:spLocks/>
              </p:cNvSpPr>
              <p:nvPr/>
            </p:nvSpPr>
            <p:spPr bwMode="auto">
              <a:xfrm>
                <a:off x="3306" y="2454"/>
                <a:ext cx="66" cy="120"/>
              </a:xfrm>
              <a:custGeom>
                <a:avLst/>
                <a:gdLst>
                  <a:gd name="T0" fmla="*/ 66 w 66"/>
                  <a:gd name="T1" fmla="*/ 12 h 120"/>
                  <a:gd name="T2" fmla="*/ 36 w 66"/>
                  <a:gd name="T3" fmla="*/ 0 h 120"/>
                  <a:gd name="T4" fmla="*/ 6 w 66"/>
                  <a:gd name="T5" fmla="*/ 78 h 120"/>
                  <a:gd name="T6" fmla="*/ 0 w 66"/>
                  <a:gd name="T7" fmla="*/ 114 h 120"/>
                  <a:gd name="T8" fmla="*/ 30 w 66"/>
                  <a:gd name="T9" fmla="*/ 120 h 120"/>
                  <a:gd name="T10" fmla="*/ 36 w 66"/>
                  <a:gd name="T11" fmla="*/ 84 h 120"/>
                  <a:gd name="T12" fmla="*/ 66 w 66"/>
                  <a:gd name="T13" fmla="*/ 12 h 120"/>
                  <a:gd name="T14" fmla="*/ 0 60000 65536"/>
                  <a:gd name="T15" fmla="*/ 0 60000 65536"/>
                  <a:gd name="T16" fmla="*/ 0 60000 65536"/>
                  <a:gd name="T17" fmla="*/ 0 60000 65536"/>
                  <a:gd name="T18" fmla="*/ 0 60000 65536"/>
                  <a:gd name="T19" fmla="*/ 0 60000 65536"/>
                  <a:gd name="T20" fmla="*/ 0 60000 65536"/>
                  <a:gd name="T21" fmla="*/ 0 w 66"/>
                  <a:gd name="T22" fmla="*/ 0 h 120"/>
                  <a:gd name="T23" fmla="*/ 66 w 6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20">
                    <a:moveTo>
                      <a:pt x="66" y="12"/>
                    </a:moveTo>
                    <a:lnTo>
                      <a:pt x="36" y="0"/>
                    </a:lnTo>
                    <a:lnTo>
                      <a:pt x="6" y="78"/>
                    </a:lnTo>
                    <a:lnTo>
                      <a:pt x="0" y="114"/>
                    </a:lnTo>
                    <a:lnTo>
                      <a:pt x="30" y="120"/>
                    </a:lnTo>
                    <a:lnTo>
                      <a:pt x="36" y="8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8" name="Freeform 97">
                <a:extLst>
                  <a:ext uri="{FF2B5EF4-FFF2-40B4-BE49-F238E27FC236}">
                    <a16:creationId xmlns:a16="http://schemas.microsoft.com/office/drawing/2014/main" id="{5534D979-2BD7-C271-8BB2-E180FF64078E}"/>
                  </a:ext>
                </a:extLst>
              </p:cNvPr>
              <p:cNvSpPr>
                <a:spLocks/>
              </p:cNvSpPr>
              <p:nvPr/>
            </p:nvSpPr>
            <p:spPr bwMode="auto">
              <a:xfrm>
                <a:off x="3276" y="2658"/>
                <a:ext cx="42" cy="120"/>
              </a:xfrm>
              <a:custGeom>
                <a:avLst/>
                <a:gdLst>
                  <a:gd name="T0" fmla="*/ 42 w 42"/>
                  <a:gd name="T1" fmla="*/ 6 h 120"/>
                  <a:gd name="T2" fmla="*/ 12 w 42"/>
                  <a:gd name="T3" fmla="*/ 0 h 120"/>
                  <a:gd name="T4" fmla="*/ 0 w 42"/>
                  <a:gd name="T5" fmla="*/ 54 h 120"/>
                  <a:gd name="T6" fmla="*/ 0 w 42"/>
                  <a:gd name="T7" fmla="*/ 120 h 120"/>
                  <a:gd name="T8" fmla="*/ 30 w 42"/>
                  <a:gd name="T9" fmla="*/ 120 h 120"/>
                  <a:gd name="T10" fmla="*/ 30 w 42"/>
                  <a:gd name="T11" fmla="*/ 60 h 120"/>
                  <a:gd name="T12" fmla="*/ 42 w 42"/>
                  <a:gd name="T13" fmla="*/ 6 h 120"/>
                  <a:gd name="T14" fmla="*/ 0 60000 65536"/>
                  <a:gd name="T15" fmla="*/ 0 60000 65536"/>
                  <a:gd name="T16" fmla="*/ 0 60000 65536"/>
                  <a:gd name="T17" fmla="*/ 0 60000 65536"/>
                  <a:gd name="T18" fmla="*/ 0 60000 65536"/>
                  <a:gd name="T19" fmla="*/ 0 60000 65536"/>
                  <a:gd name="T20" fmla="*/ 0 60000 65536"/>
                  <a:gd name="T21" fmla="*/ 0 w 42"/>
                  <a:gd name="T22" fmla="*/ 0 h 120"/>
                  <a:gd name="T23" fmla="*/ 42 w 4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20">
                    <a:moveTo>
                      <a:pt x="42" y="6"/>
                    </a:moveTo>
                    <a:lnTo>
                      <a:pt x="12" y="0"/>
                    </a:lnTo>
                    <a:lnTo>
                      <a:pt x="0" y="54"/>
                    </a:lnTo>
                    <a:lnTo>
                      <a:pt x="0" y="120"/>
                    </a:lnTo>
                    <a:lnTo>
                      <a:pt x="30" y="120"/>
                    </a:lnTo>
                    <a:lnTo>
                      <a:pt x="30" y="60"/>
                    </a:lnTo>
                    <a:lnTo>
                      <a:pt x="4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19" name="Freeform 98">
                <a:extLst>
                  <a:ext uri="{FF2B5EF4-FFF2-40B4-BE49-F238E27FC236}">
                    <a16:creationId xmlns:a16="http://schemas.microsoft.com/office/drawing/2014/main" id="{952DC902-EE7B-87BB-8BAB-EC766ECEAC9C}"/>
                  </a:ext>
                </a:extLst>
              </p:cNvPr>
              <p:cNvSpPr>
                <a:spLocks/>
              </p:cNvSpPr>
              <p:nvPr/>
            </p:nvSpPr>
            <p:spPr bwMode="auto">
              <a:xfrm>
                <a:off x="3276" y="2868"/>
                <a:ext cx="42" cy="120"/>
              </a:xfrm>
              <a:custGeom>
                <a:avLst/>
                <a:gdLst>
                  <a:gd name="T0" fmla="*/ 30 w 42"/>
                  <a:gd name="T1" fmla="*/ 0 h 120"/>
                  <a:gd name="T2" fmla="*/ 0 w 42"/>
                  <a:gd name="T3" fmla="*/ 0 h 120"/>
                  <a:gd name="T4" fmla="*/ 0 w 42"/>
                  <a:gd name="T5" fmla="*/ 30 h 120"/>
                  <a:gd name="T6" fmla="*/ 0 w 42"/>
                  <a:gd name="T7" fmla="*/ 36 h 120"/>
                  <a:gd name="T8" fmla="*/ 12 w 42"/>
                  <a:gd name="T9" fmla="*/ 120 h 120"/>
                  <a:gd name="T10" fmla="*/ 42 w 42"/>
                  <a:gd name="T11" fmla="*/ 114 h 120"/>
                  <a:gd name="T12" fmla="*/ 30 w 42"/>
                  <a:gd name="T13" fmla="*/ 30 h 120"/>
                  <a:gd name="T14" fmla="*/ 18 w 42"/>
                  <a:gd name="T15" fmla="*/ 30 h 120"/>
                  <a:gd name="T16" fmla="*/ 30 w 42"/>
                  <a:gd name="T17" fmla="*/ 36 h 120"/>
                  <a:gd name="T18" fmla="*/ 30 w 42"/>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20"/>
                  <a:gd name="T32" fmla="*/ 42 w 42"/>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20">
                    <a:moveTo>
                      <a:pt x="30" y="0"/>
                    </a:moveTo>
                    <a:lnTo>
                      <a:pt x="0" y="0"/>
                    </a:lnTo>
                    <a:lnTo>
                      <a:pt x="0" y="30"/>
                    </a:lnTo>
                    <a:lnTo>
                      <a:pt x="0" y="36"/>
                    </a:lnTo>
                    <a:lnTo>
                      <a:pt x="12" y="120"/>
                    </a:lnTo>
                    <a:lnTo>
                      <a:pt x="42" y="114"/>
                    </a:lnTo>
                    <a:lnTo>
                      <a:pt x="30" y="30"/>
                    </a:lnTo>
                    <a:lnTo>
                      <a:pt x="18" y="30"/>
                    </a:lnTo>
                    <a:lnTo>
                      <a:pt x="30" y="3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0" name="Freeform 99">
                <a:extLst>
                  <a:ext uri="{FF2B5EF4-FFF2-40B4-BE49-F238E27FC236}">
                    <a16:creationId xmlns:a16="http://schemas.microsoft.com/office/drawing/2014/main" id="{3C36D38F-58C6-F0D0-8B0D-4050E9AD73A7}"/>
                  </a:ext>
                </a:extLst>
              </p:cNvPr>
              <p:cNvSpPr>
                <a:spLocks/>
              </p:cNvSpPr>
              <p:nvPr/>
            </p:nvSpPr>
            <p:spPr bwMode="auto">
              <a:xfrm>
                <a:off x="3312" y="3072"/>
                <a:ext cx="72" cy="120"/>
              </a:xfrm>
              <a:custGeom>
                <a:avLst/>
                <a:gdLst>
                  <a:gd name="T0" fmla="*/ 30 w 72"/>
                  <a:gd name="T1" fmla="*/ 0 h 120"/>
                  <a:gd name="T2" fmla="*/ 0 w 72"/>
                  <a:gd name="T3" fmla="*/ 6 h 120"/>
                  <a:gd name="T4" fmla="*/ 0 w 72"/>
                  <a:gd name="T5" fmla="*/ 6 h 120"/>
                  <a:gd name="T6" fmla="*/ 30 w 72"/>
                  <a:gd name="T7" fmla="*/ 90 h 120"/>
                  <a:gd name="T8" fmla="*/ 48 w 72"/>
                  <a:gd name="T9" fmla="*/ 120 h 120"/>
                  <a:gd name="T10" fmla="*/ 72 w 72"/>
                  <a:gd name="T11" fmla="*/ 108 h 120"/>
                  <a:gd name="T12" fmla="*/ 60 w 72"/>
                  <a:gd name="T13" fmla="*/ 84 h 120"/>
                  <a:gd name="T14" fmla="*/ 30 w 72"/>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0"/>
                  <a:gd name="T26" fmla="*/ 72 w 7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0">
                    <a:moveTo>
                      <a:pt x="30" y="0"/>
                    </a:moveTo>
                    <a:lnTo>
                      <a:pt x="0" y="6"/>
                    </a:lnTo>
                    <a:lnTo>
                      <a:pt x="30" y="90"/>
                    </a:lnTo>
                    <a:lnTo>
                      <a:pt x="48" y="120"/>
                    </a:lnTo>
                    <a:lnTo>
                      <a:pt x="72" y="108"/>
                    </a:lnTo>
                    <a:lnTo>
                      <a:pt x="60" y="8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1" name="Freeform 100">
                <a:extLst>
                  <a:ext uri="{FF2B5EF4-FFF2-40B4-BE49-F238E27FC236}">
                    <a16:creationId xmlns:a16="http://schemas.microsoft.com/office/drawing/2014/main" id="{C31109F8-02E8-56D9-CDE6-CAB75B425AB5}"/>
                  </a:ext>
                </a:extLst>
              </p:cNvPr>
              <p:cNvSpPr>
                <a:spLocks/>
              </p:cNvSpPr>
              <p:nvPr/>
            </p:nvSpPr>
            <p:spPr bwMode="auto">
              <a:xfrm>
                <a:off x="3402" y="3258"/>
                <a:ext cx="90" cy="120"/>
              </a:xfrm>
              <a:custGeom>
                <a:avLst/>
                <a:gdLst>
                  <a:gd name="T0" fmla="*/ 24 w 90"/>
                  <a:gd name="T1" fmla="*/ 0 h 120"/>
                  <a:gd name="T2" fmla="*/ 0 w 90"/>
                  <a:gd name="T3" fmla="*/ 18 h 120"/>
                  <a:gd name="T4" fmla="*/ 24 w 90"/>
                  <a:gd name="T5" fmla="*/ 66 h 120"/>
                  <a:gd name="T6" fmla="*/ 66 w 90"/>
                  <a:gd name="T7" fmla="*/ 120 h 120"/>
                  <a:gd name="T8" fmla="*/ 90 w 90"/>
                  <a:gd name="T9" fmla="*/ 102 h 120"/>
                  <a:gd name="T10" fmla="*/ 48 w 90"/>
                  <a:gd name="T11" fmla="*/ 48 h 120"/>
                  <a:gd name="T12" fmla="*/ 24 w 90"/>
                  <a:gd name="T13" fmla="*/ 0 h 120"/>
                  <a:gd name="T14" fmla="*/ 0 60000 65536"/>
                  <a:gd name="T15" fmla="*/ 0 60000 65536"/>
                  <a:gd name="T16" fmla="*/ 0 60000 65536"/>
                  <a:gd name="T17" fmla="*/ 0 60000 65536"/>
                  <a:gd name="T18" fmla="*/ 0 60000 65536"/>
                  <a:gd name="T19" fmla="*/ 0 60000 65536"/>
                  <a:gd name="T20" fmla="*/ 0 60000 65536"/>
                  <a:gd name="T21" fmla="*/ 0 w 90"/>
                  <a:gd name="T22" fmla="*/ 0 h 120"/>
                  <a:gd name="T23" fmla="*/ 90 w 9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20">
                    <a:moveTo>
                      <a:pt x="24" y="0"/>
                    </a:moveTo>
                    <a:lnTo>
                      <a:pt x="0" y="18"/>
                    </a:lnTo>
                    <a:lnTo>
                      <a:pt x="24" y="66"/>
                    </a:lnTo>
                    <a:lnTo>
                      <a:pt x="66" y="120"/>
                    </a:lnTo>
                    <a:lnTo>
                      <a:pt x="90" y="102"/>
                    </a:lnTo>
                    <a:lnTo>
                      <a:pt x="48" y="48"/>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2" name="Freeform 101">
                <a:extLst>
                  <a:ext uri="{FF2B5EF4-FFF2-40B4-BE49-F238E27FC236}">
                    <a16:creationId xmlns:a16="http://schemas.microsoft.com/office/drawing/2014/main" id="{69E48839-3265-8FB4-19FF-3D6679A5A4D6}"/>
                  </a:ext>
                </a:extLst>
              </p:cNvPr>
              <p:cNvSpPr>
                <a:spLocks/>
              </p:cNvSpPr>
              <p:nvPr/>
            </p:nvSpPr>
            <p:spPr bwMode="auto">
              <a:xfrm>
                <a:off x="3522" y="3426"/>
                <a:ext cx="108" cy="102"/>
              </a:xfrm>
              <a:custGeom>
                <a:avLst/>
                <a:gdLst>
                  <a:gd name="T0" fmla="*/ 24 w 108"/>
                  <a:gd name="T1" fmla="*/ 0 h 102"/>
                  <a:gd name="T2" fmla="*/ 0 w 108"/>
                  <a:gd name="T3" fmla="*/ 18 h 102"/>
                  <a:gd name="T4" fmla="*/ 12 w 108"/>
                  <a:gd name="T5" fmla="*/ 30 h 102"/>
                  <a:gd name="T6" fmla="*/ 18 w 108"/>
                  <a:gd name="T7" fmla="*/ 36 h 102"/>
                  <a:gd name="T8" fmla="*/ 78 w 108"/>
                  <a:gd name="T9" fmla="*/ 90 h 102"/>
                  <a:gd name="T10" fmla="*/ 90 w 108"/>
                  <a:gd name="T11" fmla="*/ 102 h 102"/>
                  <a:gd name="T12" fmla="*/ 108 w 108"/>
                  <a:gd name="T13" fmla="*/ 78 h 102"/>
                  <a:gd name="T14" fmla="*/ 96 w 108"/>
                  <a:gd name="T15" fmla="*/ 66 h 102"/>
                  <a:gd name="T16" fmla="*/ 36 w 108"/>
                  <a:gd name="T17" fmla="*/ 12 h 102"/>
                  <a:gd name="T18" fmla="*/ 24 w 108"/>
                  <a:gd name="T19" fmla="*/ 24 h 102"/>
                  <a:gd name="T20" fmla="*/ 36 w 108"/>
                  <a:gd name="T21" fmla="*/ 12 h 102"/>
                  <a:gd name="T22" fmla="*/ 24 w 108"/>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02"/>
                  <a:gd name="T38" fmla="*/ 108 w 108"/>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02">
                    <a:moveTo>
                      <a:pt x="24" y="0"/>
                    </a:moveTo>
                    <a:lnTo>
                      <a:pt x="0" y="18"/>
                    </a:lnTo>
                    <a:lnTo>
                      <a:pt x="12" y="30"/>
                    </a:lnTo>
                    <a:lnTo>
                      <a:pt x="18" y="36"/>
                    </a:lnTo>
                    <a:lnTo>
                      <a:pt x="78" y="90"/>
                    </a:lnTo>
                    <a:lnTo>
                      <a:pt x="90" y="102"/>
                    </a:lnTo>
                    <a:lnTo>
                      <a:pt x="108" y="78"/>
                    </a:lnTo>
                    <a:lnTo>
                      <a:pt x="96" y="66"/>
                    </a:lnTo>
                    <a:lnTo>
                      <a:pt x="36" y="12"/>
                    </a:lnTo>
                    <a:lnTo>
                      <a:pt x="24" y="24"/>
                    </a:lnTo>
                    <a:lnTo>
                      <a:pt x="36" y="1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3" name="Freeform 102">
                <a:extLst>
                  <a:ext uri="{FF2B5EF4-FFF2-40B4-BE49-F238E27FC236}">
                    <a16:creationId xmlns:a16="http://schemas.microsoft.com/office/drawing/2014/main" id="{5A8980A0-CCBF-9426-D21F-EE25589939E9}"/>
                  </a:ext>
                </a:extLst>
              </p:cNvPr>
              <p:cNvSpPr>
                <a:spLocks/>
              </p:cNvSpPr>
              <p:nvPr/>
            </p:nvSpPr>
            <p:spPr bwMode="auto">
              <a:xfrm>
                <a:off x="3690" y="3558"/>
                <a:ext cx="114" cy="84"/>
              </a:xfrm>
              <a:custGeom>
                <a:avLst/>
                <a:gdLst>
                  <a:gd name="T0" fmla="*/ 18 w 114"/>
                  <a:gd name="T1" fmla="*/ 0 h 84"/>
                  <a:gd name="T2" fmla="*/ 0 w 114"/>
                  <a:gd name="T3" fmla="*/ 24 h 84"/>
                  <a:gd name="T4" fmla="*/ 54 w 114"/>
                  <a:gd name="T5" fmla="*/ 60 h 84"/>
                  <a:gd name="T6" fmla="*/ 60 w 114"/>
                  <a:gd name="T7" fmla="*/ 60 h 84"/>
                  <a:gd name="T8" fmla="*/ 102 w 114"/>
                  <a:gd name="T9" fmla="*/ 84 h 84"/>
                  <a:gd name="T10" fmla="*/ 114 w 114"/>
                  <a:gd name="T11" fmla="*/ 54 h 84"/>
                  <a:gd name="T12" fmla="*/ 66 w 114"/>
                  <a:gd name="T13" fmla="*/ 30 h 84"/>
                  <a:gd name="T14" fmla="*/ 60 w 114"/>
                  <a:gd name="T15" fmla="*/ 48 h 84"/>
                  <a:gd name="T16" fmla="*/ 72 w 114"/>
                  <a:gd name="T17" fmla="*/ 36 h 84"/>
                  <a:gd name="T18" fmla="*/ 18 w 11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4"/>
                  <a:gd name="T32" fmla="*/ 114 w 11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4">
                    <a:moveTo>
                      <a:pt x="18" y="0"/>
                    </a:moveTo>
                    <a:lnTo>
                      <a:pt x="0" y="24"/>
                    </a:lnTo>
                    <a:lnTo>
                      <a:pt x="54" y="60"/>
                    </a:lnTo>
                    <a:lnTo>
                      <a:pt x="60" y="60"/>
                    </a:lnTo>
                    <a:lnTo>
                      <a:pt x="102" y="84"/>
                    </a:lnTo>
                    <a:lnTo>
                      <a:pt x="114" y="54"/>
                    </a:lnTo>
                    <a:lnTo>
                      <a:pt x="66" y="30"/>
                    </a:lnTo>
                    <a:lnTo>
                      <a:pt x="60" y="48"/>
                    </a:lnTo>
                    <a:lnTo>
                      <a:pt x="72" y="3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4" name="Freeform 103">
                <a:extLst>
                  <a:ext uri="{FF2B5EF4-FFF2-40B4-BE49-F238E27FC236}">
                    <a16:creationId xmlns:a16="http://schemas.microsoft.com/office/drawing/2014/main" id="{93E4BEB1-8817-31E0-76E6-EE4B3CBB8A0C}"/>
                  </a:ext>
                </a:extLst>
              </p:cNvPr>
              <p:cNvSpPr>
                <a:spLocks/>
              </p:cNvSpPr>
              <p:nvPr/>
            </p:nvSpPr>
            <p:spPr bwMode="auto">
              <a:xfrm>
                <a:off x="3882" y="3648"/>
                <a:ext cx="120" cy="60"/>
              </a:xfrm>
              <a:custGeom>
                <a:avLst/>
                <a:gdLst>
                  <a:gd name="T0" fmla="*/ 6 w 120"/>
                  <a:gd name="T1" fmla="*/ 0 h 60"/>
                  <a:gd name="T2" fmla="*/ 0 w 120"/>
                  <a:gd name="T3" fmla="*/ 30 h 60"/>
                  <a:gd name="T4" fmla="*/ 24 w 120"/>
                  <a:gd name="T5" fmla="*/ 42 h 60"/>
                  <a:gd name="T6" fmla="*/ 114 w 120"/>
                  <a:gd name="T7" fmla="*/ 60 h 60"/>
                  <a:gd name="T8" fmla="*/ 114 w 120"/>
                  <a:gd name="T9" fmla="*/ 60 h 60"/>
                  <a:gd name="T10" fmla="*/ 120 w 120"/>
                  <a:gd name="T11" fmla="*/ 30 h 60"/>
                  <a:gd name="T12" fmla="*/ 120 w 120"/>
                  <a:gd name="T13" fmla="*/ 30 h 60"/>
                  <a:gd name="T14" fmla="*/ 30 w 120"/>
                  <a:gd name="T15" fmla="*/ 12 h 60"/>
                  <a:gd name="T16" fmla="*/ 6 w 12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60"/>
                  <a:gd name="T29" fmla="*/ 120 w 12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60">
                    <a:moveTo>
                      <a:pt x="6" y="0"/>
                    </a:moveTo>
                    <a:lnTo>
                      <a:pt x="0" y="30"/>
                    </a:lnTo>
                    <a:lnTo>
                      <a:pt x="24" y="42"/>
                    </a:lnTo>
                    <a:lnTo>
                      <a:pt x="114" y="60"/>
                    </a:lnTo>
                    <a:lnTo>
                      <a:pt x="120" y="30"/>
                    </a:lnTo>
                    <a:lnTo>
                      <a:pt x="3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5" name="Freeform 104">
                <a:extLst>
                  <a:ext uri="{FF2B5EF4-FFF2-40B4-BE49-F238E27FC236}">
                    <a16:creationId xmlns:a16="http://schemas.microsoft.com/office/drawing/2014/main" id="{352C7873-B4AB-8868-4CBB-E88C91950C3D}"/>
                  </a:ext>
                </a:extLst>
              </p:cNvPr>
              <p:cNvSpPr>
                <a:spLocks/>
              </p:cNvSpPr>
              <p:nvPr/>
            </p:nvSpPr>
            <p:spPr bwMode="auto">
              <a:xfrm>
                <a:off x="4086" y="3696"/>
                <a:ext cx="121" cy="36"/>
              </a:xfrm>
              <a:custGeom>
                <a:avLst/>
                <a:gdLst>
                  <a:gd name="T0" fmla="*/ 0 w 121"/>
                  <a:gd name="T1" fmla="*/ 0 h 36"/>
                  <a:gd name="T2" fmla="*/ 0 w 121"/>
                  <a:gd name="T3" fmla="*/ 30 h 36"/>
                  <a:gd name="T4" fmla="*/ 90 w 121"/>
                  <a:gd name="T5" fmla="*/ 36 h 36"/>
                  <a:gd name="T6" fmla="*/ 121 w 121"/>
                  <a:gd name="T7" fmla="*/ 30 h 36"/>
                  <a:gd name="T8" fmla="*/ 121 w 121"/>
                  <a:gd name="T9" fmla="*/ 0 h 36"/>
                  <a:gd name="T10" fmla="*/ 90 w 121"/>
                  <a:gd name="T11" fmla="*/ 6 h 36"/>
                  <a:gd name="T12" fmla="*/ 0 w 121"/>
                  <a:gd name="T13" fmla="*/ 0 h 36"/>
                  <a:gd name="T14" fmla="*/ 0 60000 65536"/>
                  <a:gd name="T15" fmla="*/ 0 60000 65536"/>
                  <a:gd name="T16" fmla="*/ 0 60000 65536"/>
                  <a:gd name="T17" fmla="*/ 0 60000 65536"/>
                  <a:gd name="T18" fmla="*/ 0 60000 65536"/>
                  <a:gd name="T19" fmla="*/ 0 60000 65536"/>
                  <a:gd name="T20" fmla="*/ 0 60000 65536"/>
                  <a:gd name="T21" fmla="*/ 0 w 121"/>
                  <a:gd name="T22" fmla="*/ 0 h 36"/>
                  <a:gd name="T23" fmla="*/ 121 w 1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6">
                    <a:moveTo>
                      <a:pt x="0" y="0"/>
                    </a:moveTo>
                    <a:lnTo>
                      <a:pt x="0" y="30"/>
                    </a:lnTo>
                    <a:lnTo>
                      <a:pt x="90" y="36"/>
                    </a:lnTo>
                    <a:lnTo>
                      <a:pt x="121" y="30"/>
                    </a:lnTo>
                    <a:lnTo>
                      <a:pt x="121" y="0"/>
                    </a:lnTo>
                    <a:lnTo>
                      <a:pt x="9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6" name="Freeform 105">
                <a:extLst>
                  <a:ext uri="{FF2B5EF4-FFF2-40B4-BE49-F238E27FC236}">
                    <a16:creationId xmlns:a16="http://schemas.microsoft.com/office/drawing/2014/main" id="{7CFAED47-0394-8EC8-F7C7-648A9EE0F69B}"/>
                  </a:ext>
                </a:extLst>
              </p:cNvPr>
              <p:cNvSpPr>
                <a:spLocks/>
              </p:cNvSpPr>
              <p:nvPr/>
            </p:nvSpPr>
            <p:spPr bwMode="auto">
              <a:xfrm>
                <a:off x="4297" y="3666"/>
                <a:ext cx="120" cy="54"/>
              </a:xfrm>
              <a:custGeom>
                <a:avLst/>
                <a:gdLst>
                  <a:gd name="T0" fmla="*/ 0 w 120"/>
                  <a:gd name="T1" fmla="*/ 24 h 54"/>
                  <a:gd name="T2" fmla="*/ 6 w 120"/>
                  <a:gd name="T3" fmla="*/ 54 h 54"/>
                  <a:gd name="T4" fmla="*/ 60 w 120"/>
                  <a:gd name="T5" fmla="*/ 42 h 54"/>
                  <a:gd name="T6" fmla="*/ 120 w 120"/>
                  <a:gd name="T7" fmla="*/ 30 h 54"/>
                  <a:gd name="T8" fmla="*/ 114 w 120"/>
                  <a:gd name="T9" fmla="*/ 0 h 54"/>
                  <a:gd name="T10" fmla="*/ 54 w 120"/>
                  <a:gd name="T11" fmla="*/ 12 h 54"/>
                  <a:gd name="T12" fmla="*/ 0 w 120"/>
                  <a:gd name="T13" fmla="*/ 24 h 54"/>
                  <a:gd name="T14" fmla="*/ 0 60000 65536"/>
                  <a:gd name="T15" fmla="*/ 0 60000 65536"/>
                  <a:gd name="T16" fmla="*/ 0 60000 65536"/>
                  <a:gd name="T17" fmla="*/ 0 60000 65536"/>
                  <a:gd name="T18" fmla="*/ 0 60000 65536"/>
                  <a:gd name="T19" fmla="*/ 0 60000 65536"/>
                  <a:gd name="T20" fmla="*/ 0 60000 65536"/>
                  <a:gd name="T21" fmla="*/ 0 w 120"/>
                  <a:gd name="T22" fmla="*/ 0 h 54"/>
                  <a:gd name="T23" fmla="*/ 120 w 12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54">
                    <a:moveTo>
                      <a:pt x="0" y="24"/>
                    </a:moveTo>
                    <a:lnTo>
                      <a:pt x="6" y="54"/>
                    </a:lnTo>
                    <a:lnTo>
                      <a:pt x="60" y="42"/>
                    </a:lnTo>
                    <a:lnTo>
                      <a:pt x="120" y="30"/>
                    </a:lnTo>
                    <a:lnTo>
                      <a:pt x="114" y="0"/>
                    </a:lnTo>
                    <a:lnTo>
                      <a:pt x="54" y="12"/>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7" name="Freeform 106">
                <a:extLst>
                  <a:ext uri="{FF2B5EF4-FFF2-40B4-BE49-F238E27FC236}">
                    <a16:creationId xmlns:a16="http://schemas.microsoft.com/office/drawing/2014/main" id="{38B34533-F8DF-F52C-13FF-BA79CAA2EED2}"/>
                  </a:ext>
                </a:extLst>
              </p:cNvPr>
              <p:cNvSpPr>
                <a:spLocks/>
              </p:cNvSpPr>
              <p:nvPr/>
            </p:nvSpPr>
            <p:spPr bwMode="auto">
              <a:xfrm>
                <a:off x="4495" y="3588"/>
                <a:ext cx="120" cy="78"/>
              </a:xfrm>
              <a:custGeom>
                <a:avLst/>
                <a:gdLst>
                  <a:gd name="T0" fmla="*/ 0 w 120"/>
                  <a:gd name="T1" fmla="*/ 48 h 78"/>
                  <a:gd name="T2" fmla="*/ 6 w 120"/>
                  <a:gd name="T3" fmla="*/ 78 h 78"/>
                  <a:gd name="T4" fmla="*/ 30 w 120"/>
                  <a:gd name="T5" fmla="*/ 72 h 78"/>
                  <a:gd name="T6" fmla="*/ 108 w 120"/>
                  <a:gd name="T7" fmla="*/ 30 h 78"/>
                  <a:gd name="T8" fmla="*/ 114 w 120"/>
                  <a:gd name="T9" fmla="*/ 30 h 78"/>
                  <a:gd name="T10" fmla="*/ 120 w 120"/>
                  <a:gd name="T11" fmla="*/ 24 h 78"/>
                  <a:gd name="T12" fmla="*/ 102 w 120"/>
                  <a:gd name="T13" fmla="*/ 0 h 78"/>
                  <a:gd name="T14" fmla="*/ 96 w 120"/>
                  <a:gd name="T15" fmla="*/ 6 h 78"/>
                  <a:gd name="T16" fmla="*/ 102 w 120"/>
                  <a:gd name="T17" fmla="*/ 18 h 78"/>
                  <a:gd name="T18" fmla="*/ 102 w 120"/>
                  <a:gd name="T19" fmla="*/ 0 h 78"/>
                  <a:gd name="T20" fmla="*/ 24 w 120"/>
                  <a:gd name="T21" fmla="*/ 42 h 78"/>
                  <a:gd name="T22" fmla="*/ 0 w 120"/>
                  <a:gd name="T23" fmla="*/ 4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78"/>
                  <a:gd name="T38" fmla="*/ 120 w 120"/>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78">
                    <a:moveTo>
                      <a:pt x="0" y="48"/>
                    </a:moveTo>
                    <a:lnTo>
                      <a:pt x="6" y="78"/>
                    </a:lnTo>
                    <a:lnTo>
                      <a:pt x="30" y="72"/>
                    </a:lnTo>
                    <a:lnTo>
                      <a:pt x="108" y="30"/>
                    </a:lnTo>
                    <a:lnTo>
                      <a:pt x="114" y="30"/>
                    </a:lnTo>
                    <a:lnTo>
                      <a:pt x="120" y="24"/>
                    </a:lnTo>
                    <a:lnTo>
                      <a:pt x="102" y="0"/>
                    </a:lnTo>
                    <a:lnTo>
                      <a:pt x="96" y="6"/>
                    </a:lnTo>
                    <a:lnTo>
                      <a:pt x="102" y="18"/>
                    </a:lnTo>
                    <a:lnTo>
                      <a:pt x="102" y="0"/>
                    </a:lnTo>
                    <a:lnTo>
                      <a:pt x="24" y="42"/>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8" name="Freeform 107">
                <a:extLst>
                  <a:ext uri="{FF2B5EF4-FFF2-40B4-BE49-F238E27FC236}">
                    <a16:creationId xmlns:a16="http://schemas.microsoft.com/office/drawing/2014/main" id="{C345BE89-4483-86F0-9A74-7CDB054ACE24}"/>
                  </a:ext>
                </a:extLst>
              </p:cNvPr>
              <p:cNvSpPr>
                <a:spLocks/>
              </p:cNvSpPr>
              <p:nvPr/>
            </p:nvSpPr>
            <p:spPr bwMode="auto">
              <a:xfrm>
                <a:off x="4675" y="3462"/>
                <a:ext cx="108" cy="96"/>
              </a:xfrm>
              <a:custGeom>
                <a:avLst/>
                <a:gdLst>
                  <a:gd name="T0" fmla="*/ 0 w 108"/>
                  <a:gd name="T1" fmla="*/ 72 h 96"/>
                  <a:gd name="T2" fmla="*/ 18 w 108"/>
                  <a:gd name="T3" fmla="*/ 96 h 96"/>
                  <a:gd name="T4" fmla="*/ 72 w 108"/>
                  <a:gd name="T5" fmla="*/ 54 h 96"/>
                  <a:gd name="T6" fmla="*/ 108 w 108"/>
                  <a:gd name="T7" fmla="*/ 24 h 96"/>
                  <a:gd name="T8" fmla="*/ 90 w 108"/>
                  <a:gd name="T9" fmla="*/ 0 h 96"/>
                  <a:gd name="T10" fmla="*/ 54 w 108"/>
                  <a:gd name="T11" fmla="*/ 30 h 96"/>
                  <a:gd name="T12" fmla="*/ 0 w 108"/>
                  <a:gd name="T13" fmla="*/ 72 h 96"/>
                  <a:gd name="T14" fmla="*/ 0 60000 65536"/>
                  <a:gd name="T15" fmla="*/ 0 60000 65536"/>
                  <a:gd name="T16" fmla="*/ 0 60000 65536"/>
                  <a:gd name="T17" fmla="*/ 0 60000 65536"/>
                  <a:gd name="T18" fmla="*/ 0 60000 65536"/>
                  <a:gd name="T19" fmla="*/ 0 60000 65536"/>
                  <a:gd name="T20" fmla="*/ 0 60000 65536"/>
                  <a:gd name="T21" fmla="*/ 0 w 108"/>
                  <a:gd name="T22" fmla="*/ 0 h 96"/>
                  <a:gd name="T23" fmla="*/ 108 w 10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96">
                    <a:moveTo>
                      <a:pt x="0" y="72"/>
                    </a:moveTo>
                    <a:lnTo>
                      <a:pt x="18" y="96"/>
                    </a:lnTo>
                    <a:lnTo>
                      <a:pt x="72" y="54"/>
                    </a:lnTo>
                    <a:lnTo>
                      <a:pt x="108" y="24"/>
                    </a:lnTo>
                    <a:lnTo>
                      <a:pt x="90" y="0"/>
                    </a:lnTo>
                    <a:lnTo>
                      <a:pt x="54" y="30"/>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29" name="Freeform 108">
                <a:extLst>
                  <a:ext uri="{FF2B5EF4-FFF2-40B4-BE49-F238E27FC236}">
                    <a16:creationId xmlns:a16="http://schemas.microsoft.com/office/drawing/2014/main" id="{1C5DDA6B-CA70-4D47-5E0C-757310FC2385}"/>
                  </a:ext>
                </a:extLst>
              </p:cNvPr>
              <p:cNvSpPr>
                <a:spLocks/>
              </p:cNvSpPr>
              <p:nvPr/>
            </p:nvSpPr>
            <p:spPr bwMode="auto">
              <a:xfrm>
                <a:off x="4825" y="3300"/>
                <a:ext cx="96" cy="114"/>
              </a:xfrm>
              <a:custGeom>
                <a:avLst/>
                <a:gdLst>
                  <a:gd name="T0" fmla="*/ 0 w 96"/>
                  <a:gd name="T1" fmla="*/ 96 h 114"/>
                  <a:gd name="T2" fmla="*/ 24 w 96"/>
                  <a:gd name="T3" fmla="*/ 114 h 114"/>
                  <a:gd name="T4" fmla="*/ 42 w 96"/>
                  <a:gd name="T5" fmla="*/ 90 h 114"/>
                  <a:gd name="T6" fmla="*/ 96 w 96"/>
                  <a:gd name="T7" fmla="*/ 24 h 114"/>
                  <a:gd name="T8" fmla="*/ 96 w 96"/>
                  <a:gd name="T9" fmla="*/ 18 h 114"/>
                  <a:gd name="T10" fmla="*/ 72 w 96"/>
                  <a:gd name="T11" fmla="*/ 0 h 114"/>
                  <a:gd name="T12" fmla="*/ 72 w 96"/>
                  <a:gd name="T13" fmla="*/ 6 h 114"/>
                  <a:gd name="T14" fmla="*/ 18 w 96"/>
                  <a:gd name="T15" fmla="*/ 72 h 114"/>
                  <a:gd name="T16" fmla="*/ 0 w 96"/>
                  <a:gd name="T17" fmla="*/ 96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4"/>
                  <a:gd name="T29" fmla="*/ 96 w 96"/>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4">
                    <a:moveTo>
                      <a:pt x="0" y="96"/>
                    </a:moveTo>
                    <a:lnTo>
                      <a:pt x="24" y="114"/>
                    </a:lnTo>
                    <a:lnTo>
                      <a:pt x="42" y="90"/>
                    </a:lnTo>
                    <a:lnTo>
                      <a:pt x="96" y="24"/>
                    </a:lnTo>
                    <a:lnTo>
                      <a:pt x="96" y="18"/>
                    </a:lnTo>
                    <a:lnTo>
                      <a:pt x="72" y="0"/>
                    </a:lnTo>
                    <a:lnTo>
                      <a:pt x="72" y="6"/>
                    </a:lnTo>
                    <a:lnTo>
                      <a:pt x="18" y="72"/>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0" name="Freeform 109">
                <a:extLst>
                  <a:ext uri="{FF2B5EF4-FFF2-40B4-BE49-F238E27FC236}">
                    <a16:creationId xmlns:a16="http://schemas.microsoft.com/office/drawing/2014/main" id="{5BA2A30F-7D3B-3866-5628-140EA4BA175F}"/>
                  </a:ext>
                </a:extLst>
              </p:cNvPr>
              <p:cNvSpPr>
                <a:spLocks/>
              </p:cNvSpPr>
              <p:nvPr/>
            </p:nvSpPr>
            <p:spPr bwMode="auto">
              <a:xfrm>
                <a:off x="4945" y="3120"/>
                <a:ext cx="72" cy="120"/>
              </a:xfrm>
              <a:custGeom>
                <a:avLst/>
                <a:gdLst>
                  <a:gd name="T0" fmla="*/ 0 w 72"/>
                  <a:gd name="T1" fmla="*/ 108 h 120"/>
                  <a:gd name="T2" fmla="*/ 24 w 72"/>
                  <a:gd name="T3" fmla="*/ 120 h 120"/>
                  <a:gd name="T4" fmla="*/ 60 w 72"/>
                  <a:gd name="T5" fmla="*/ 42 h 120"/>
                  <a:gd name="T6" fmla="*/ 72 w 72"/>
                  <a:gd name="T7" fmla="*/ 6 h 120"/>
                  <a:gd name="T8" fmla="*/ 42 w 72"/>
                  <a:gd name="T9" fmla="*/ 0 h 120"/>
                  <a:gd name="T10" fmla="*/ 30 w 72"/>
                  <a:gd name="T11" fmla="*/ 36 h 120"/>
                  <a:gd name="T12" fmla="*/ 0 w 72"/>
                  <a:gd name="T13" fmla="*/ 108 h 120"/>
                  <a:gd name="T14" fmla="*/ 0 60000 65536"/>
                  <a:gd name="T15" fmla="*/ 0 60000 65536"/>
                  <a:gd name="T16" fmla="*/ 0 60000 65536"/>
                  <a:gd name="T17" fmla="*/ 0 60000 65536"/>
                  <a:gd name="T18" fmla="*/ 0 60000 65536"/>
                  <a:gd name="T19" fmla="*/ 0 60000 65536"/>
                  <a:gd name="T20" fmla="*/ 0 60000 65536"/>
                  <a:gd name="T21" fmla="*/ 0 w 72"/>
                  <a:gd name="T22" fmla="*/ 0 h 120"/>
                  <a:gd name="T23" fmla="*/ 72 w 7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20">
                    <a:moveTo>
                      <a:pt x="0" y="108"/>
                    </a:moveTo>
                    <a:lnTo>
                      <a:pt x="24" y="120"/>
                    </a:lnTo>
                    <a:lnTo>
                      <a:pt x="60" y="42"/>
                    </a:lnTo>
                    <a:lnTo>
                      <a:pt x="72" y="6"/>
                    </a:lnTo>
                    <a:lnTo>
                      <a:pt x="42" y="0"/>
                    </a:lnTo>
                    <a:lnTo>
                      <a:pt x="30" y="36"/>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1" name="Freeform 110">
                <a:extLst>
                  <a:ext uri="{FF2B5EF4-FFF2-40B4-BE49-F238E27FC236}">
                    <a16:creationId xmlns:a16="http://schemas.microsoft.com/office/drawing/2014/main" id="{71616880-6CCF-343D-BA21-25F51AA82459}"/>
                  </a:ext>
                </a:extLst>
              </p:cNvPr>
              <p:cNvSpPr>
                <a:spLocks/>
              </p:cNvSpPr>
              <p:nvPr/>
            </p:nvSpPr>
            <p:spPr bwMode="auto">
              <a:xfrm>
                <a:off x="5017" y="2916"/>
                <a:ext cx="48" cy="126"/>
              </a:xfrm>
              <a:custGeom>
                <a:avLst/>
                <a:gdLst>
                  <a:gd name="T0" fmla="*/ 0 w 48"/>
                  <a:gd name="T1" fmla="*/ 120 h 126"/>
                  <a:gd name="T2" fmla="*/ 30 w 48"/>
                  <a:gd name="T3" fmla="*/ 126 h 126"/>
                  <a:gd name="T4" fmla="*/ 42 w 48"/>
                  <a:gd name="T5" fmla="*/ 78 h 126"/>
                  <a:gd name="T6" fmla="*/ 48 w 48"/>
                  <a:gd name="T7" fmla="*/ 6 h 126"/>
                  <a:gd name="T8" fmla="*/ 18 w 48"/>
                  <a:gd name="T9" fmla="*/ 0 h 126"/>
                  <a:gd name="T10" fmla="*/ 12 w 48"/>
                  <a:gd name="T11" fmla="*/ 72 h 126"/>
                  <a:gd name="T12" fmla="*/ 0 w 48"/>
                  <a:gd name="T13" fmla="*/ 120 h 126"/>
                  <a:gd name="T14" fmla="*/ 0 60000 65536"/>
                  <a:gd name="T15" fmla="*/ 0 60000 65536"/>
                  <a:gd name="T16" fmla="*/ 0 60000 65536"/>
                  <a:gd name="T17" fmla="*/ 0 60000 65536"/>
                  <a:gd name="T18" fmla="*/ 0 60000 65536"/>
                  <a:gd name="T19" fmla="*/ 0 60000 65536"/>
                  <a:gd name="T20" fmla="*/ 0 60000 65536"/>
                  <a:gd name="T21" fmla="*/ 0 w 48"/>
                  <a:gd name="T22" fmla="*/ 0 h 126"/>
                  <a:gd name="T23" fmla="*/ 48 w 48"/>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26">
                    <a:moveTo>
                      <a:pt x="0" y="120"/>
                    </a:moveTo>
                    <a:lnTo>
                      <a:pt x="30" y="126"/>
                    </a:lnTo>
                    <a:lnTo>
                      <a:pt x="42" y="78"/>
                    </a:lnTo>
                    <a:lnTo>
                      <a:pt x="48" y="6"/>
                    </a:lnTo>
                    <a:lnTo>
                      <a:pt x="18" y="0"/>
                    </a:lnTo>
                    <a:lnTo>
                      <a:pt x="12" y="72"/>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2" name="Freeform 111">
                <a:extLst>
                  <a:ext uri="{FF2B5EF4-FFF2-40B4-BE49-F238E27FC236}">
                    <a16:creationId xmlns:a16="http://schemas.microsoft.com/office/drawing/2014/main" id="{BCE6C948-D9E0-1D99-BBD4-DABE471EE3D4}"/>
                  </a:ext>
                </a:extLst>
              </p:cNvPr>
              <p:cNvSpPr>
                <a:spLocks/>
              </p:cNvSpPr>
              <p:nvPr/>
            </p:nvSpPr>
            <p:spPr bwMode="auto">
              <a:xfrm>
                <a:off x="5041" y="2706"/>
                <a:ext cx="36" cy="126"/>
              </a:xfrm>
              <a:custGeom>
                <a:avLst/>
                <a:gdLst>
                  <a:gd name="T0" fmla="*/ 0 w 36"/>
                  <a:gd name="T1" fmla="*/ 126 h 126"/>
                  <a:gd name="T2" fmla="*/ 30 w 36"/>
                  <a:gd name="T3" fmla="*/ 126 h 126"/>
                  <a:gd name="T4" fmla="*/ 36 w 36"/>
                  <a:gd name="T5" fmla="*/ 102 h 126"/>
                  <a:gd name="T6" fmla="*/ 30 w 36"/>
                  <a:gd name="T7" fmla="*/ 6 h 126"/>
                  <a:gd name="T8" fmla="*/ 30 w 36"/>
                  <a:gd name="T9" fmla="*/ 0 h 126"/>
                  <a:gd name="T10" fmla="*/ 0 w 36"/>
                  <a:gd name="T11" fmla="*/ 6 h 126"/>
                  <a:gd name="T12" fmla="*/ 0 w 36"/>
                  <a:gd name="T13" fmla="*/ 12 h 126"/>
                  <a:gd name="T14" fmla="*/ 6 w 36"/>
                  <a:gd name="T15" fmla="*/ 102 h 126"/>
                  <a:gd name="T16" fmla="*/ 0 w 36"/>
                  <a:gd name="T17" fmla="*/ 126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26"/>
                  <a:gd name="T29" fmla="*/ 36 w 36"/>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26">
                    <a:moveTo>
                      <a:pt x="0" y="126"/>
                    </a:moveTo>
                    <a:lnTo>
                      <a:pt x="30" y="126"/>
                    </a:lnTo>
                    <a:lnTo>
                      <a:pt x="36" y="102"/>
                    </a:lnTo>
                    <a:lnTo>
                      <a:pt x="30" y="6"/>
                    </a:lnTo>
                    <a:lnTo>
                      <a:pt x="30" y="0"/>
                    </a:lnTo>
                    <a:lnTo>
                      <a:pt x="0" y="6"/>
                    </a:lnTo>
                    <a:lnTo>
                      <a:pt x="0" y="12"/>
                    </a:lnTo>
                    <a:lnTo>
                      <a:pt x="6" y="102"/>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3" name="Freeform 112">
                <a:extLst>
                  <a:ext uri="{FF2B5EF4-FFF2-40B4-BE49-F238E27FC236}">
                    <a16:creationId xmlns:a16="http://schemas.microsoft.com/office/drawing/2014/main" id="{5C7F18CB-0999-7ABB-9CBD-511B3CE69600}"/>
                  </a:ext>
                </a:extLst>
              </p:cNvPr>
              <p:cNvSpPr>
                <a:spLocks/>
              </p:cNvSpPr>
              <p:nvPr/>
            </p:nvSpPr>
            <p:spPr bwMode="auto">
              <a:xfrm>
                <a:off x="4993" y="2502"/>
                <a:ext cx="60" cy="120"/>
              </a:xfrm>
              <a:custGeom>
                <a:avLst/>
                <a:gdLst>
                  <a:gd name="T0" fmla="*/ 30 w 60"/>
                  <a:gd name="T1" fmla="*/ 120 h 120"/>
                  <a:gd name="T2" fmla="*/ 60 w 60"/>
                  <a:gd name="T3" fmla="*/ 114 h 120"/>
                  <a:gd name="T4" fmla="*/ 42 w 60"/>
                  <a:gd name="T5" fmla="*/ 30 h 120"/>
                  <a:gd name="T6" fmla="*/ 30 w 60"/>
                  <a:gd name="T7" fmla="*/ 0 h 120"/>
                  <a:gd name="T8" fmla="*/ 0 w 60"/>
                  <a:gd name="T9" fmla="*/ 6 h 120"/>
                  <a:gd name="T10" fmla="*/ 12 w 60"/>
                  <a:gd name="T11" fmla="*/ 36 h 120"/>
                  <a:gd name="T12" fmla="*/ 30 w 60"/>
                  <a:gd name="T13" fmla="*/ 120 h 120"/>
                  <a:gd name="T14" fmla="*/ 0 60000 65536"/>
                  <a:gd name="T15" fmla="*/ 0 60000 65536"/>
                  <a:gd name="T16" fmla="*/ 0 60000 65536"/>
                  <a:gd name="T17" fmla="*/ 0 60000 65536"/>
                  <a:gd name="T18" fmla="*/ 0 60000 65536"/>
                  <a:gd name="T19" fmla="*/ 0 60000 65536"/>
                  <a:gd name="T20" fmla="*/ 0 60000 65536"/>
                  <a:gd name="T21" fmla="*/ 0 w 60"/>
                  <a:gd name="T22" fmla="*/ 0 h 120"/>
                  <a:gd name="T23" fmla="*/ 60 w 6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20">
                    <a:moveTo>
                      <a:pt x="30" y="120"/>
                    </a:moveTo>
                    <a:lnTo>
                      <a:pt x="60" y="114"/>
                    </a:lnTo>
                    <a:lnTo>
                      <a:pt x="42" y="30"/>
                    </a:lnTo>
                    <a:lnTo>
                      <a:pt x="30" y="0"/>
                    </a:lnTo>
                    <a:lnTo>
                      <a:pt x="0" y="6"/>
                    </a:lnTo>
                    <a:lnTo>
                      <a:pt x="12" y="36"/>
                    </a:lnTo>
                    <a:lnTo>
                      <a:pt x="3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4" name="Freeform 113">
                <a:extLst>
                  <a:ext uri="{FF2B5EF4-FFF2-40B4-BE49-F238E27FC236}">
                    <a16:creationId xmlns:a16="http://schemas.microsoft.com/office/drawing/2014/main" id="{0D7BA805-FAAA-7CB2-292B-377B0650E17F}"/>
                  </a:ext>
                </a:extLst>
              </p:cNvPr>
              <p:cNvSpPr>
                <a:spLocks/>
              </p:cNvSpPr>
              <p:nvPr/>
            </p:nvSpPr>
            <p:spPr bwMode="auto">
              <a:xfrm>
                <a:off x="4903" y="2310"/>
                <a:ext cx="84" cy="120"/>
              </a:xfrm>
              <a:custGeom>
                <a:avLst/>
                <a:gdLst>
                  <a:gd name="T0" fmla="*/ 54 w 84"/>
                  <a:gd name="T1" fmla="*/ 120 h 120"/>
                  <a:gd name="T2" fmla="*/ 84 w 84"/>
                  <a:gd name="T3" fmla="*/ 108 h 120"/>
                  <a:gd name="T4" fmla="*/ 66 w 84"/>
                  <a:gd name="T5" fmla="*/ 60 h 120"/>
                  <a:gd name="T6" fmla="*/ 60 w 84"/>
                  <a:gd name="T7" fmla="*/ 54 h 120"/>
                  <a:gd name="T8" fmla="*/ 24 w 84"/>
                  <a:gd name="T9" fmla="*/ 0 h 120"/>
                  <a:gd name="T10" fmla="*/ 0 w 84"/>
                  <a:gd name="T11" fmla="*/ 18 h 120"/>
                  <a:gd name="T12" fmla="*/ 36 w 84"/>
                  <a:gd name="T13" fmla="*/ 72 h 120"/>
                  <a:gd name="T14" fmla="*/ 48 w 84"/>
                  <a:gd name="T15" fmla="*/ 66 h 120"/>
                  <a:gd name="T16" fmla="*/ 36 w 84"/>
                  <a:gd name="T17" fmla="*/ 66 h 120"/>
                  <a:gd name="T18" fmla="*/ 54 w 84"/>
                  <a:gd name="T19" fmla="*/ 12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20"/>
                  <a:gd name="T32" fmla="*/ 84 w 84"/>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20">
                    <a:moveTo>
                      <a:pt x="54" y="120"/>
                    </a:moveTo>
                    <a:lnTo>
                      <a:pt x="84" y="108"/>
                    </a:lnTo>
                    <a:lnTo>
                      <a:pt x="66" y="60"/>
                    </a:lnTo>
                    <a:lnTo>
                      <a:pt x="60" y="54"/>
                    </a:lnTo>
                    <a:lnTo>
                      <a:pt x="24" y="0"/>
                    </a:lnTo>
                    <a:lnTo>
                      <a:pt x="0" y="18"/>
                    </a:lnTo>
                    <a:lnTo>
                      <a:pt x="36" y="72"/>
                    </a:lnTo>
                    <a:lnTo>
                      <a:pt x="48" y="66"/>
                    </a:lnTo>
                    <a:lnTo>
                      <a:pt x="36" y="66"/>
                    </a:lnTo>
                    <a:lnTo>
                      <a:pt x="54"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5" name="Freeform 114">
                <a:extLst>
                  <a:ext uri="{FF2B5EF4-FFF2-40B4-BE49-F238E27FC236}">
                    <a16:creationId xmlns:a16="http://schemas.microsoft.com/office/drawing/2014/main" id="{AEB1BFA2-0460-B922-75D2-EE6A7223ABE2}"/>
                  </a:ext>
                </a:extLst>
              </p:cNvPr>
              <p:cNvSpPr>
                <a:spLocks/>
              </p:cNvSpPr>
              <p:nvPr/>
            </p:nvSpPr>
            <p:spPr bwMode="auto">
              <a:xfrm>
                <a:off x="4777" y="2142"/>
                <a:ext cx="102" cy="108"/>
              </a:xfrm>
              <a:custGeom>
                <a:avLst/>
                <a:gdLst>
                  <a:gd name="T0" fmla="*/ 78 w 102"/>
                  <a:gd name="T1" fmla="*/ 108 h 108"/>
                  <a:gd name="T2" fmla="*/ 102 w 102"/>
                  <a:gd name="T3" fmla="*/ 90 h 108"/>
                  <a:gd name="T4" fmla="*/ 90 w 102"/>
                  <a:gd name="T5" fmla="*/ 78 h 108"/>
                  <a:gd name="T6" fmla="*/ 36 w 102"/>
                  <a:gd name="T7" fmla="*/ 18 h 108"/>
                  <a:gd name="T8" fmla="*/ 30 w 102"/>
                  <a:gd name="T9" fmla="*/ 12 h 108"/>
                  <a:gd name="T10" fmla="*/ 18 w 102"/>
                  <a:gd name="T11" fmla="*/ 0 h 108"/>
                  <a:gd name="T12" fmla="*/ 0 w 102"/>
                  <a:gd name="T13" fmla="*/ 24 h 108"/>
                  <a:gd name="T14" fmla="*/ 12 w 102"/>
                  <a:gd name="T15" fmla="*/ 36 h 108"/>
                  <a:gd name="T16" fmla="*/ 24 w 102"/>
                  <a:gd name="T17" fmla="*/ 24 h 108"/>
                  <a:gd name="T18" fmla="*/ 12 w 102"/>
                  <a:gd name="T19" fmla="*/ 36 h 108"/>
                  <a:gd name="T20" fmla="*/ 66 w 102"/>
                  <a:gd name="T21" fmla="*/ 96 h 108"/>
                  <a:gd name="T22" fmla="*/ 78 w 102"/>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8"/>
                  <a:gd name="T38" fmla="*/ 102 w 10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8">
                    <a:moveTo>
                      <a:pt x="78" y="108"/>
                    </a:moveTo>
                    <a:lnTo>
                      <a:pt x="102" y="90"/>
                    </a:lnTo>
                    <a:lnTo>
                      <a:pt x="90" y="78"/>
                    </a:lnTo>
                    <a:lnTo>
                      <a:pt x="36" y="18"/>
                    </a:lnTo>
                    <a:lnTo>
                      <a:pt x="30" y="12"/>
                    </a:lnTo>
                    <a:lnTo>
                      <a:pt x="18" y="0"/>
                    </a:lnTo>
                    <a:lnTo>
                      <a:pt x="0" y="24"/>
                    </a:lnTo>
                    <a:lnTo>
                      <a:pt x="12" y="36"/>
                    </a:lnTo>
                    <a:lnTo>
                      <a:pt x="24" y="24"/>
                    </a:lnTo>
                    <a:lnTo>
                      <a:pt x="12" y="36"/>
                    </a:lnTo>
                    <a:lnTo>
                      <a:pt x="66" y="96"/>
                    </a:lnTo>
                    <a:lnTo>
                      <a:pt x="78"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6" name="Freeform 115">
                <a:extLst>
                  <a:ext uri="{FF2B5EF4-FFF2-40B4-BE49-F238E27FC236}">
                    <a16:creationId xmlns:a16="http://schemas.microsoft.com/office/drawing/2014/main" id="{1350EE86-483A-E47E-FB81-61FD377F5B46}"/>
                  </a:ext>
                </a:extLst>
              </p:cNvPr>
              <p:cNvSpPr>
                <a:spLocks/>
              </p:cNvSpPr>
              <p:nvPr/>
            </p:nvSpPr>
            <p:spPr bwMode="auto">
              <a:xfrm>
                <a:off x="4609" y="2016"/>
                <a:ext cx="120" cy="90"/>
              </a:xfrm>
              <a:custGeom>
                <a:avLst/>
                <a:gdLst>
                  <a:gd name="T0" fmla="*/ 102 w 120"/>
                  <a:gd name="T1" fmla="*/ 90 h 90"/>
                  <a:gd name="T2" fmla="*/ 120 w 120"/>
                  <a:gd name="T3" fmla="*/ 66 h 90"/>
                  <a:gd name="T4" fmla="*/ 72 w 120"/>
                  <a:gd name="T5" fmla="*/ 30 h 90"/>
                  <a:gd name="T6" fmla="*/ 18 w 120"/>
                  <a:gd name="T7" fmla="*/ 0 h 90"/>
                  <a:gd name="T8" fmla="*/ 0 w 120"/>
                  <a:gd name="T9" fmla="*/ 24 h 90"/>
                  <a:gd name="T10" fmla="*/ 54 w 120"/>
                  <a:gd name="T11" fmla="*/ 54 h 90"/>
                  <a:gd name="T12" fmla="*/ 102 w 120"/>
                  <a:gd name="T13" fmla="*/ 90 h 90"/>
                  <a:gd name="T14" fmla="*/ 0 60000 65536"/>
                  <a:gd name="T15" fmla="*/ 0 60000 65536"/>
                  <a:gd name="T16" fmla="*/ 0 60000 65536"/>
                  <a:gd name="T17" fmla="*/ 0 60000 65536"/>
                  <a:gd name="T18" fmla="*/ 0 60000 65536"/>
                  <a:gd name="T19" fmla="*/ 0 60000 65536"/>
                  <a:gd name="T20" fmla="*/ 0 60000 65536"/>
                  <a:gd name="T21" fmla="*/ 0 w 120"/>
                  <a:gd name="T22" fmla="*/ 0 h 90"/>
                  <a:gd name="T23" fmla="*/ 120 w 120"/>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90">
                    <a:moveTo>
                      <a:pt x="102" y="90"/>
                    </a:moveTo>
                    <a:lnTo>
                      <a:pt x="120" y="66"/>
                    </a:lnTo>
                    <a:lnTo>
                      <a:pt x="72" y="30"/>
                    </a:lnTo>
                    <a:lnTo>
                      <a:pt x="18" y="0"/>
                    </a:lnTo>
                    <a:lnTo>
                      <a:pt x="0" y="24"/>
                    </a:lnTo>
                    <a:lnTo>
                      <a:pt x="54" y="54"/>
                    </a:lnTo>
                    <a:lnTo>
                      <a:pt x="10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7" name="Freeform 116">
                <a:extLst>
                  <a:ext uri="{FF2B5EF4-FFF2-40B4-BE49-F238E27FC236}">
                    <a16:creationId xmlns:a16="http://schemas.microsoft.com/office/drawing/2014/main" id="{A9152371-2A8C-024A-6EF4-1075C163C6D8}"/>
                  </a:ext>
                </a:extLst>
              </p:cNvPr>
              <p:cNvSpPr>
                <a:spLocks/>
              </p:cNvSpPr>
              <p:nvPr/>
            </p:nvSpPr>
            <p:spPr bwMode="auto">
              <a:xfrm>
                <a:off x="4429" y="1926"/>
                <a:ext cx="120" cy="72"/>
              </a:xfrm>
              <a:custGeom>
                <a:avLst/>
                <a:gdLst>
                  <a:gd name="T0" fmla="*/ 108 w 120"/>
                  <a:gd name="T1" fmla="*/ 72 h 72"/>
                  <a:gd name="T2" fmla="*/ 120 w 120"/>
                  <a:gd name="T3" fmla="*/ 42 h 72"/>
                  <a:gd name="T4" fmla="*/ 96 w 120"/>
                  <a:gd name="T5" fmla="*/ 30 h 72"/>
                  <a:gd name="T6" fmla="*/ 12 w 120"/>
                  <a:gd name="T7" fmla="*/ 0 h 72"/>
                  <a:gd name="T8" fmla="*/ 6 w 120"/>
                  <a:gd name="T9" fmla="*/ 0 h 72"/>
                  <a:gd name="T10" fmla="*/ 0 w 120"/>
                  <a:gd name="T11" fmla="*/ 30 h 72"/>
                  <a:gd name="T12" fmla="*/ 6 w 120"/>
                  <a:gd name="T13" fmla="*/ 30 h 72"/>
                  <a:gd name="T14" fmla="*/ 90 w 120"/>
                  <a:gd name="T15" fmla="*/ 60 h 72"/>
                  <a:gd name="T16" fmla="*/ 108 w 120"/>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72"/>
                  <a:gd name="T29" fmla="*/ 120 w 12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72">
                    <a:moveTo>
                      <a:pt x="108" y="72"/>
                    </a:moveTo>
                    <a:lnTo>
                      <a:pt x="120" y="42"/>
                    </a:lnTo>
                    <a:lnTo>
                      <a:pt x="96" y="30"/>
                    </a:lnTo>
                    <a:lnTo>
                      <a:pt x="12" y="0"/>
                    </a:lnTo>
                    <a:lnTo>
                      <a:pt x="6" y="0"/>
                    </a:lnTo>
                    <a:lnTo>
                      <a:pt x="0" y="30"/>
                    </a:lnTo>
                    <a:lnTo>
                      <a:pt x="6" y="30"/>
                    </a:lnTo>
                    <a:lnTo>
                      <a:pt x="90" y="60"/>
                    </a:lnTo>
                    <a:lnTo>
                      <a:pt x="10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38" name="Freeform 117">
                <a:extLst>
                  <a:ext uri="{FF2B5EF4-FFF2-40B4-BE49-F238E27FC236}">
                    <a16:creationId xmlns:a16="http://schemas.microsoft.com/office/drawing/2014/main" id="{977E87DB-BAD3-8F1F-583E-A93D265B333B}"/>
                  </a:ext>
                </a:extLst>
              </p:cNvPr>
              <p:cNvSpPr>
                <a:spLocks/>
              </p:cNvSpPr>
              <p:nvPr/>
            </p:nvSpPr>
            <p:spPr bwMode="auto">
              <a:xfrm>
                <a:off x="4225" y="1890"/>
                <a:ext cx="120" cy="42"/>
              </a:xfrm>
              <a:custGeom>
                <a:avLst/>
                <a:gdLst>
                  <a:gd name="T0" fmla="*/ 114 w 120"/>
                  <a:gd name="T1" fmla="*/ 42 h 42"/>
                  <a:gd name="T2" fmla="*/ 120 w 120"/>
                  <a:gd name="T3" fmla="*/ 12 h 42"/>
                  <a:gd name="T4" fmla="*/ 48 w 120"/>
                  <a:gd name="T5" fmla="*/ 0 h 42"/>
                  <a:gd name="T6" fmla="*/ 42 w 120"/>
                  <a:gd name="T7" fmla="*/ 0 h 42"/>
                  <a:gd name="T8" fmla="*/ 0 w 120"/>
                  <a:gd name="T9" fmla="*/ 0 h 42"/>
                  <a:gd name="T10" fmla="*/ 0 w 120"/>
                  <a:gd name="T11" fmla="*/ 30 h 42"/>
                  <a:gd name="T12" fmla="*/ 48 w 120"/>
                  <a:gd name="T13" fmla="*/ 30 h 42"/>
                  <a:gd name="T14" fmla="*/ 42 w 120"/>
                  <a:gd name="T15" fmla="*/ 18 h 42"/>
                  <a:gd name="T16" fmla="*/ 42 w 120"/>
                  <a:gd name="T17" fmla="*/ 30 h 42"/>
                  <a:gd name="T18" fmla="*/ 114 w 120"/>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42"/>
                  <a:gd name="T32" fmla="*/ 120 w 12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42">
                    <a:moveTo>
                      <a:pt x="114" y="42"/>
                    </a:moveTo>
                    <a:lnTo>
                      <a:pt x="120" y="12"/>
                    </a:lnTo>
                    <a:lnTo>
                      <a:pt x="48" y="0"/>
                    </a:lnTo>
                    <a:lnTo>
                      <a:pt x="42" y="0"/>
                    </a:lnTo>
                    <a:lnTo>
                      <a:pt x="0" y="0"/>
                    </a:lnTo>
                    <a:lnTo>
                      <a:pt x="0" y="30"/>
                    </a:lnTo>
                    <a:lnTo>
                      <a:pt x="48" y="30"/>
                    </a:lnTo>
                    <a:lnTo>
                      <a:pt x="42" y="18"/>
                    </a:lnTo>
                    <a:lnTo>
                      <a:pt x="42" y="30"/>
                    </a:lnTo>
                    <a:lnTo>
                      <a:pt x="1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sp>
          <p:nvSpPr>
            <p:cNvPr id="10" name="Oval 118">
              <a:extLst>
                <a:ext uri="{FF2B5EF4-FFF2-40B4-BE49-F238E27FC236}">
                  <a16:creationId xmlns:a16="http://schemas.microsoft.com/office/drawing/2014/main" id="{554D7F11-12B3-B45D-68E2-48C0778887A8}"/>
                </a:ext>
              </a:extLst>
            </p:cNvPr>
            <p:cNvSpPr>
              <a:spLocks noChangeArrowheads="1"/>
            </p:cNvSpPr>
            <p:nvPr/>
          </p:nvSpPr>
          <p:spPr bwMode="auto">
            <a:xfrm>
              <a:off x="3378" y="1974"/>
              <a:ext cx="1585" cy="1650"/>
            </a:xfrm>
            <a:prstGeom prst="ellipse">
              <a:avLst/>
            </a:prstGeom>
            <a:solidFill>
              <a:srgbClr val="CC00CC"/>
            </a:solidFill>
            <a:ln w="9525">
              <a:solidFill>
                <a:srgbClr val="CC00CC"/>
              </a:solidFill>
              <a:round/>
              <a:headEnd/>
              <a:tailEnd/>
            </a:ln>
          </p:spPr>
          <p:txBody>
            <a:bodyPr/>
            <a:lstStyle>
              <a:lvl1pPr eaLnBrk="0" hangingPunct="0">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Clr>
                  <a:srgbClr val="0000FF"/>
                </a:buClr>
                <a:buSzTx/>
                <a:buFontTx/>
                <a:buNone/>
              </a:pPr>
              <a:endParaRPr lang="en-US" altLang="en-US" sz="2400">
                <a:solidFill>
                  <a:srgbClr val="FFFFFF"/>
                </a:solidFill>
                <a:ea typeface="ヒラギノ角ゴ Pro W3"/>
                <a:cs typeface="ヒラギノ角ゴ Pro W3"/>
              </a:endParaRPr>
            </a:p>
          </p:txBody>
        </p:sp>
      </p:grpSp>
      <p:sp>
        <p:nvSpPr>
          <p:cNvPr id="39" name="Rectangle 55">
            <a:extLst>
              <a:ext uri="{FF2B5EF4-FFF2-40B4-BE49-F238E27FC236}">
                <a16:creationId xmlns:a16="http://schemas.microsoft.com/office/drawing/2014/main" id="{F01D19BC-0BCA-9562-FD05-5EE6EBE72699}"/>
              </a:ext>
            </a:extLst>
          </p:cNvPr>
          <p:cNvSpPr>
            <a:spLocks noChangeArrowheads="1"/>
          </p:cNvSpPr>
          <p:nvPr/>
        </p:nvSpPr>
        <p:spPr bwMode="auto">
          <a:xfrm>
            <a:off x="7307226" y="1898650"/>
            <a:ext cx="3600450" cy="1099514"/>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lIns="72000" tIns="72000" rIns="72000" bIns="72000">
            <a:spAutoFit/>
          </a:bodyPr>
          <a:lstStyle/>
          <a:p>
            <a:pPr eaLnBrk="0" hangingPunct="0">
              <a:buClr>
                <a:srgbClr val="0000FF"/>
              </a:buClr>
              <a:defRPr/>
            </a:pPr>
            <a:r>
              <a:rPr lang="en-GB" sz="1200" b="1">
                <a:solidFill>
                  <a:srgbClr val="000000"/>
                </a:solidFill>
              </a:rPr>
              <a:t>Capsule:</a:t>
            </a:r>
          </a:p>
          <a:p>
            <a:pPr eaLnBrk="0" hangingPunct="0">
              <a:buClr>
                <a:srgbClr val="0000FF"/>
              </a:buClr>
              <a:defRPr/>
            </a:pPr>
            <a:r>
              <a:rPr lang="en-GB" sz="1200" b="1">
                <a:solidFill>
                  <a:srgbClr val="000000"/>
                </a:solidFill>
              </a:rPr>
              <a:t>Group specific polysaccharide </a:t>
            </a:r>
          </a:p>
          <a:p>
            <a:pPr eaLnBrk="0" hangingPunct="0">
              <a:buClr>
                <a:srgbClr val="0000FF"/>
              </a:buClr>
              <a:defRPr/>
            </a:pPr>
            <a:r>
              <a:rPr lang="en-GB" sz="1200" b="1">
                <a:solidFill>
                  <a:srgbClr val="000000"/>
                </a:solidFill>
              </a:rPr>
              <a:t>12 known capsular groups</a:t>
            </a:r>
          </a:p>
          <a:p>
            <a:pPr eaLnBrk="0" hangingPunct="0">
              <a:buClr>
                <a:srgbClr val="0000FF"/>
              </a:buClr>
              <a:defRPr/>
            </a:pPr>
            <a:r>
              <a:rPr lang="en-GB" sz="1200" b="1">
                <a:solidFill>
                  <a:srgbClr val="000000"/>
                </a:solidFill>
              </a:rPr>
              <a:t>A, B, C, W and Y are most common</a:t>
            </a:r>
          </a:p>
          <a:p>
            <a:pPr eaLnBrk="0" hangingPunct="0">
              <a:buClr>
                <a:srgbClr val="0000FF"/>
              </a:buClr>
              <a:defRPr/>
            </a:pPr>
            <a:endParaRPr lang="en-GB" sz="1400" b="1">
              <a:solidFill>
                <a:srgbClr val="000000"/>
              </a:solidFill>
            </a:endParaRPr>
          </a:p>
        </p:txBody>
      </p:sp>
      <p:sp>
        <p:nvSpPr>
          <p:cNvPr id="40" name="Rectangle 39">
            <a:extLst>
              <a:ext uri="{FF2B5EF4-FFF2-40B4-BE49-F238E27FC236}">
                <a16:creationId xmlns:a16="http://schemas.microsoft.com/office/drawing/2014/main" id="{0B36031B-5F7D-36FE-12AD-CB7EFF993216}"/>
              </a:ext>
            </a:extLst>
          </p:cNvPr>
          <p:cNvSpPr/>
          <p:nvPr/>
        </p:nvSpPr>
        <p:spPr>
          <a:xfrm>
            <a:off x="6260324" y="4695584"/>
            <a:ext cx="2158680" cy="86177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buClr>
                <a:srgbClr val="0000FF"/>
              </a:buClr>
              <a:defRPr/>
            </a:pPr>
            <a:r>
              <a:rPr lang="en-GB" sz="1200" b="1">
                <a:solidFill>
                  <a:srgbClr val="000000"/>
                </a:solidFill>
              </a:rPr>
              <a:t>Cell wall</a:t>
            </a:r>
          </a:p>
          <a:p>
            <a:pPr eaLnBrk="0" hangingPunct="0">
              <a:buClr>
                <a:srgbClr val="0000FF"/>
              </a:buClr>
              <a:defRPr/>
            </a:pPr>
            <a:r>
              <a:rPr lang="en-GB" sz="1200" b="1">
                <a:solidFill>
                  <a:srgbClr val="000000"/>
                </a:solidFill>
              </a:rPr>
              <a:t>Outer membrane proteins</a:t>
            </a:r>
          </a:p>
          <a:p>
            <a:pPr eaLnBrk="0" hangingPunct="0">
              <a:buClr>
                <a:srgbClr val="0000FF"/>
              </a:buClr>
              <a:defRPr/>
            </a:pPr>
            <a:r>
              <a:rPr lang="en-GB" sz="1200" b="1">
                <a:solidFill>
                  <a:srgbClr val="000000"/>
                </a:solidFill>
              </a:rPr>
              <a:t>Serotype / </a:t>
            </a:r>
            <a:r>
              <a:rPr lang="en-GB" sz="1200" b="1" err="1">
                <a:solidFill>
                  <a:srgbClr val="000000"/>
                </a:solidFill>
              </a:rPr>
              <a:t>sero</a:t>
            </a:r>
            <a:r>
              <a:rPr lang="en-GB" sz="1200" b="1">
                <a:solidFill>
                  <a:srgbClr val="000000"/>
                </a:solidFill>
              </a:rPr>
              <a:t>-subtype</a:t>
            </a:r>
          </a:p>
          <a:p>
            <a:pPr eaLnBrk="0" hangingPunct="0">
              <a:buClr>
                <a:srgbClr val="0000FF"/>
              </a:buClr>
              <a:defRPr/>
            </a:pPr>
            <a:endParaRPr lang="en-GB" sz="1400" b="1">
              <a:solidFill>
                <a:srgbClr val="000000"/>
              </a:solidFill>
            </a:endParaRPr>
          </a:p>
        </p:txBody>
      </p:sp>
      <p:cxnSp>
        <p:nvCxnSpPr>
          <p:cNvPr id="41" name="Straight Arrow Connector 40">
            <a:extLst>
              <a:ext uri="{FF2B5EF4-FFF2-40B4-BE49-F238E27FC236}">
                <a16:creationId xmlns:a16="http://schemas.microsoft.com/office/drawing/2014/main" id="{9D3CA2AA-FF4D-CF37-C954-65E89B211D54}"/>
              </a:ext>
            </a:extLst>
          </p:cNvPr>
          <p:cNvCxnSpPr>
            <a:cxnSpLocks/>
          </p:cNvCxnSpPr>
          <p:nvPr/>
        </p:nvCxnSpPr>
        <p:spPr>
          <a:xfrm>
            <a:off x="9107451" y="3417307"/>
            <a:ext cx="534988" cy="3875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704BEE8-D9A2-F58C-AD81-E94C137434F8}"/>
              </a:ext>
            </a:extLst>
          </p:cNvPr>
          <p:cNvCxnSpPr>
            <a:cxnSpLocks/>
            <a:stCxn id="40" idx="3"/>
          </p:cNvCxnSpPr>
          <p:nvPr/>
        </p:nvCxnSpPr>
        <p:spPr>
          <a:xfrm flipV="1">
            <a:off x="8419004" y="5038412"/>
            <a:ext cx="851372" cy="88059"/>
          </a:xfrm>
          <a:prstGeom prst="straightConnector1">
            <a:avLst/>
          </a:prstGeom>
          <a:noFill/>
          <a:ln w="38100" cap="flat" cmpd="sng" algn="ctr">
            <a:solidFill>
              <a:srgbClr val="00FFFF">
                <a:shade val="95000"/>
                <a:satMod val="105000"/>
              </a:srgbClr>
            </a:solidFill>
            <a:prstDash val="solid"/>
            <a:tailEnd type="arrow"/>
          </a:ln>
          <a:effectLst/>
        </p:spPr>
      </p:cxnSp>
      <p:sp>
        <p:nvSpPr>
          <p:cNvPr id="4" name="Slide Number Placeholder 3">
            <a:extLst>
              <a:ext uri="{FF2B5EF4-FFF2-40B4-BE49-F238E27FC236}">
                <a16:creationId xmlns:a16="http://schemas.microsoft.com/office/drawing/2014/main" id="{B748633F-47EC-66E3-5F6B-85F210F39D48}"/>
              </a:ext>
            </a:extLst>
          </p:cNvPr>
          <p:cNvSpPr>
            <a:spLocks noGrp="1"/>
          </p:cNvSpPr>
          <p:nvPr>
            <p:ph type="sldNum" sz="quarter" idx="12"/>
          </p:nvPr>
        </p:nvSpPr>
        <p:spPr/>
        <p:txBody>
          <a:bodyPr/>
          <a:lstStyle/>
          <a:p>
            <a:fld id="{561D0CCE-8DCC-44DC-A653-AE62B1D84A52}" type="slidenum">
              <a:rPr lang="en-GB" smtClean="0"/>
              <a:pPr/>
              <a:t>21</a:t>
            </a:fld>
            <a:endParaRPr lang="en-US"/>
          </a:p>
        </p:txBody>
      </p:sp>
    </p:spTree>
    <p:extLst>
      <p:ext uri="{BB962C8B-B14F-4D97-AF65-F5344CB8AC3E}">
        <p14:creationId xmlns:p14="http://schemas.microsoft.com/office/powerpoint/2010/main" val="192020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491837" y="191943"/>
            <a:ext cx="11300690" cy="1325563"/>
          </a:xfrm>
        </p:spPr>
        <p:txBody>
          <a:bodyPr lIns="91440" tIns="45720" rIns="91440" bIns="45720" anchor="t"/>
          <a:lstStyle/>
          <a:p>
            <a:r>
              <a:rPr lang="en-GB" sz="3800" b="1"/>
              <a:t>Number of laboratory reports of Neisseria meningitidis by serogroup in Wales 2010-2025</a:t>
            </a:r>
            <a:endParaRPr lang="en-GB" sz="3800" b="1">
              <a:cs typeface="Arial"/>
            </a:endParaRPr>
          </a:p>
        </p:txBody>
      </p:sp>
      <p:pic>
        <p:nvPicPr>
          <p:cNvPr id="9" name="Picture 8" descr="A graph of different colored columns&#10;&#10;Description automatically generated">
            <a:extLst>
              <a:ext uri="{FF2B5EF4-FFF2-40B4-BE49-F238E27FC236}">
                <a16:creationId xmlns:a16="http://schemas.microsoft.com/office/drawing/2014/main" id="{24AE4AC5-0B2D-384C-D0FD-37A7DB9FFDF9}"/>
              </a:ext>
            </a:extLst>
          </p:cNvPr>
          <p:cNvPicPr>
            <a:picLocks noChangeAspect="1"/>
          </p:cNvPicPr>
          <p:nvPr/>
        </p:nvPicPr>
        <p:blipFill rotWithShape="1">
          <a:blip r:embed="rId3"/>
          <a:srcRect t="82895"/>
          <a:stretch/>
        </p:blipFill>
        <p:spPr>
          <a:xfrm>
            <a:off x="260859" y="5445004"/>
            <a:ext cx="9100955" cy="698082"/>
          </a:xfrm>
          <a:prstGeom prst="rect">
            <a:avLst/>
          </a:prstGeom>
        </p:spPr>
      </p:pic>
      <p:pic>
        <p:nvPicPr>
          <p:cNvPr id="6" name="Picture 5" descr="A graph of different colored bars&#10;&#10;AI-generated content may be incorrect.">
            <a:extLst>
              <a:ext uri="{FF2B5EF4-FFF2-40B4-BE49-F238E27FC236}">
                <a16:creationId xmlns:a16="http://schemas.microsoft.com/office/drawing/2014/main" id="{EA42F8E8-15BB-1B63-5ED1-AF7B67235DED}"/>
              </a:ext>
            </a:extLst>
          </p:cNvPr>
          <p:cNvPicPr>
            <a:picLocks noChangeAspect="1"/>
          </p:cNvPicPr>
          <p:nvPr/>
        </p:nvPicPr>
        <p:blipFill>
          <a:blip r:embed="rId4"/>
          <a:stretch>
            <a:fillRect/>
          </a:stretch>
        </p:blipFill>
        <p:spPr>
          <a:xfrm>
            <a:off x="490146" y="1425709"/>
            <a:ext cx="9214185" cy="3996813"/>
          </a:xfrm>
          <a:prstGeom prst="rect">
            <a:avLst/>
          </a:prstGeom>
        </p:spPr>
      </p:pic>
      <p:sp>
        <p:nvSpPr>
          <p:cNvPr id="7" name="TextBox 6">
            <a:extLst>
              <a:ext uri="{FF2B5EF4-FFF2-40B4-BE49-F238E27FC236}">
                <a16:creationId xmlns:a16="http://schemas.microsoft.com/office/drawing/2014/main" id="{45F9FFCE-97C0-DEC0-85B0-5FF32DBF26EB}"/>
              </a:ext>
            </a:extLst>
          </p:cNvPr>
          <p:cNvSpPr txBox="1"/>
          <p:nvPr/>
        </p:nvSpPr>
        <p:spPr>
          <a:xfrm>
            <a:off x="9983165" y="3226443"/>
            <a:ext cx="19291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B0C0C"/>
                </a:solidFill>
                <a:latin typeface="GDS Transport"/>
              </a:rPr>
              <a:t>As at 22</a:t>
            </a:r>
            <a:r>
              <a:rPr lang="en-US" baseline="30000">
                <a:solidFill>
                  <a:srgbClr val="0B0C0C"/>
                </a:solidFill>
                <a:latin typeface="GDS Transport"/>
              </a:rPr>
              <a:t>nd</a:t>
            </a:r>
            <a:r>
              <a:rPr lang="en-US">
                <a:solidFill>
                  <a:srgbClr val="0B0C0C"/>
                </a:solidFill>
                <a:latin typeface="GDS Transport"/>
              </a:rPr>
              <a:t> June there have been 9 confirmed cases in Wales during 2026. All serogroup B.</a:t>
            </a:r>
            <a:endParaRPr lang="en-US"/>
          </a:p>
          <a:p>
            <a:pPr algn="ctr"/>
            <a:endParaRPr lang="en-US"/>
          </a:p>
        </p:txBody>
      </p:sp>
      <p:sp>
        <p:nvSpPr>
          <p:cNvPr id="3" name="Footer Placeholder 2">
            <a:extLst>
              <a:ext uri="{FF2B5EF4-FFF2-40B4-BE49-F238E27FC236}">
                <a16:creationId xmlns:a16="http://schemas.microsoft.com/office/drawing/2014/main" id="{D271B52A-6117-6B39-E26F-3B392C9EE886}"/>
              </a:ext>
            </a:extLst>
          </p:cNvPr>
          <p:cNvSpPr>
            <a:spLocks noGrp="1"/>
          </p:cNvSpPr>
          <p:nvPr>
            <p:ph type="ftr" sz="quarter" idx="11"/>
          </p:nvPr>
        </p:nvSpPr>
        <p:spPr>
          <a:xfrm>
            <a:off x="838200" y="6356350"/>
            <a:ext cx="1121664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4" name="Slide Number Placeholder 3">
            <a:extLst>
              <a:ext uri="{FF2B5EF4-FFF2-40B4-BE49-F238E27FC236}">
                <a16:creationId xmlns:a16="http://schemas.microsoft.com/office/drawing/2014/main" id="{849DAA74-4A25-F280-CA78-98B7E4A58825}"/>
              </a:ext>
            </a:extLst>
          </p:cNvPr>
          <p:cNvSpPr>
            <a:spLocks noGrp="1"/>
          </p:cNvSpPr>
          <p:nvPr>
            <p:ph type="sldNum" sz="quarter" idx="12"/>
          </p:nvPr>
        </p:nvSpPr>
        <p:spPr/>
        <p:txBody>
          <a:bodyPr/>
          <a:lstStyle/>
          <a:p>
            <a:fld id="{561D0CCE-8DCC-44DC-A653-AE62B1D84A52}" type="slidenum">
              <a:rPr lang="en-GB" smtClean="0"/>
              <a:pPr/>
              <a:t>22</a:t>
            </a:fld>
            <a:endParaRPr lang="en-US"/>
          </a:p>
        </p:txBody>
      </p:sp>
    </p:spTree>
    <p:extLst>
      <p:ext uri="{BB962C8B-B14F-4D97-AF65-F5344CB8AC3E}">
        <p14:creationId xmlns:p14="http://schemas.microsoft.com/office/powerpoint/2010/main" val="403456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E695-50C8-7C06-385C-3E2C099E6070}"/>
              </a:ext>
            </a:extLst>
          </p:cNvPr>
          <p:cNvSpPr>
            <a:spLocks noGrp="1"/>
          </p:cNvSpPr>
          <p:nvPr>
            <p:ph type="title"/>
          </p:nvPr>
        </p:nvSpPr>
        <p:spPr>
          <a:xfrm>
            <a:off x="539187" y="307252"/>
            <a:ext cx="10515600" cy="1325563"/>
          </a:xfrm>
        </p:spPr>
        <p:txBody>
          <a:bodyPr lIns="91440" tIns="45720" rIns="91440" bIns="45720" anchor="t"/>
          <a:lstStyle/>
          <a:p>
            <a:pPr algn="ctr"/>
            <a:r>
              <a:rPr lang="en-GB" b="1"/>
              <a:t>Meningococcal</a:t>
            </a:r>
            <a:r>
              <a:rPr lang="en-GB" b="1">
                <a:solidFill>
                  <a:schemeClr val="tx2"/>
                </a:solidFill>
              </a:rPr>
              <a:t> </a:t>
            </a:r>
            <a:r>
              <a:rPr lang="en-GB" b="1"/>
              <a:t>group B </a:t>
            </a:r>
            <a:br>
              <a:rPr lang="en-GB" b="1"/>
            </a:br>
            <a:endParaRPr lang="en-GB" b="1">
              <a:solidFill>
                <a:schemeClr val="tx2"/>
              </a:solidFill>
              <a:cs typeface="Arial"/>
            </a:endParaRPr>
          </a:p>
        </p:txBody>
      </p:sp>
      <p:sp>
        <p:nvSpPr>
          <p:cNvPr id="3" name="Content Placeholder 2">
            <a:extLst>
              <a:ext uri="{FF2B5EF4-FFF2-40B4-BE49-F238E27FC236}">
                <a16:creationId xmlns:a16="http://schemas.microsoft.com/office/drawing/2014/main" id="{78186140-EE9F-4FE9-5FBB-9CDA11828E9E}"/>
              </a:ext>
            </a:extLst>
          </p:cNvPr>
          <p:cNvSpPr>
            <a:spLocks noGrp="1"/>
          </p:cNvSpPr>
          <p:nvPr>
            <p:ph idx="1"/>
          </p:nvPr>
        </p:nvSpPr>
        <p:spPr>
          <a:xfrm>
            <a:off x="838200" y="1304764"/>
            <a:ext cx="10515600" cy="3939744"/>
          </a:xfrm>
        </p:spPr>
        <p:txBody>
          <a:bodyPr lIns="91440" tIns="45720" rIns="91440" bIns="45720" anchor="t"/>
          <a:lstStyle/>
          <a:p>
            <a:pPr>
              <a:lnSpc>
                <a:spcPct val="100000"/>
              </a:lnSpc>
              <a:spcBef>
                <a:spcPts val="0"/>
              </a:spcBef>
            </a:pPr>
            <a:r>
              <a:rPr lang="en-GB" sz="1800"/>
              <a:t>Most common cause of IMD in UK. </a:t>
            </a:r>
            <a:endParaRPr lang="en-GB" sz="1800">
              <a:cs typeface="Arial"/>
            </a:endParaRPr>
          </a:p>
          <a:p>
            <a:pPr>
              <a:lnSpc>
                <a:spcPct val="100000"/>
              </a:lnSpc>
              <a:spcBef>
                <a:spcPts val="0"/>
              </a:spcBef>
            </a:pPr>
            <a:endParaRPr lang="en-GB" sz="1800">
              <a:cs typeface="Arial"/>
            </a:endParaRPr>
          </a:p>
          <a:p>
            <a:pPr>
              <a:lnSpc>
                <a:spcPct val="100000"/>
              </a:lnSpc>
              <a:spcBef>
                <a:spcPts val="0"/>
              </a:spcBef>
            </a:pPr>
            <a:r>
              <a:rPr lang="en-GB" sz="1800"/>
              <a:t>Accounts for over 85% cases.</a:t>
            </a:r>
            <a:endParaRPr lang="en-GB" sz="1800">
              <a:cs typeface="Arial"/>
            </a:endParaRPr>
          </a:p>
          <a:p>
            <a:pPr>
              <a:lnSpc>
                <a:spcPct val="100000"/>
              </a:lnSpc>
              <a:spcBef>
                <a:spcPts val="0"/>
              </a:spcBef>
            </a:pPr>
            <a:endParaRPr lang="en-GB" sz="1800">
              <a:cs typeface="Arial"/>
            </a:endParaRPr>
          </a:p>
          <a:p>
            <a:pPr>
              <a:lnSpc>
                <a:spcPct val="100000"/>
              </a:lnSpc>
              <a:spcBef>
                <a:spcPts val="0"/>
              </a:spcBef>
            </a:pPr>
            <a:r>
              <a:rPr lang="en-GB" sz="1800" err="1"/>
              <a:t>MenB</a:t>
            </a:r>
            <a:r>
              <a:rPr lang="en-GB" sz="1800"/>
              <a:t> disease mortality rate around 6%. </a:t>
            </a:r>
            <a:endParaRPr lang="en-GB" sz="1800">
              <a:cs typeface="Arial"/>
            </a:endParaRPr>
          </a:p>
          <a:p>
            <a:pPr>
              <a:lnSpc>
                <a:spcPct val="100000"/>
              </a:lnSpc>
              <a:spcBef>
                <a:spcPts val="0"/>
              </a:spcBef>
            </a:pPr>
            <a:endParaRPr lang="en-GB" sz="1800">
              <a:cs typeface="Arial"/>
            </a:endParaRPr>
          </a:p>
          <a:p>
            <a:pPr>
              <a:lnSpc>
                <a:spcPct val="100000"/>
              </a:lnSpc>
              <a:spcBef>
                <a:spcPts val="0"/>
              </a:spcBef>
            </a:pPr>
            <a:r>
              <a:rPr lang="en-GB" sz="1800"/>
              <a:t>Nearly 1 in 10 </a:t>
            </a:r>
            <a:r>
              <a:rPr lang="en-GB" sz="1800" err="1"/>
              <a:t>MenB</a:t>
            </a:r>
            <a:r>
              <a:rPr lang="en-GB" sz="1800"/>
              <a:t> cases suffers major disabilities including amputations (1%). </a:t>
            </a:r>
            <a:endParaRPr lang="en-GB" sz="1800">
              <a:cs typeface="Arial"/>
            </a:endParaRPr>
          </a:p>
          <a:p>
            <a:pPr>
              <a:lnSpc>
                <a:spcPct val="100000"/>
              </a:lnSpc>
              <a:spcBef>
                <a:spcPts val="0"/>
              </a:spcBef>
            </a:pPr>
            <a:endParaRPr lang="en-GB" sz="1800">
              <a:cs typeface="Arial"/>
            </a:endParaRPr>
          </a:p>
          <a:p>
            <a:pPr marL="285750" indent="-285750">
              <a:lnSpc>
                <a:spcPct val="100000"/>
              </a:lnSpc>
              <a:spcBef>
                <a:spcPts val="0"/>
              </a:spcBef>
            </a:pPr>
            <a:r>
              <a:rPr lang="en-GB" sz="1800">
                <a:cs typeface="Arial"/>
              </a:rPr>
              <a:t>The 2026 Kent outbreak was caused by subtype ST-485, P1.12-1,16-183 which has been present in England since 2020. However, the outbreak strain is distinct within this subtype and research is ongoing to understand its properties (</a:t>
            </a:r>
            <a:r>
              <a:rPr lang="en-GB" sz="1800">
                <a:cs typeface="Arial"/>
                <a:hlinkClick r:id="rId2"/>
              </a:rPr>
              <a:t>Invasive Meningococcal Disease outbreak 2026: technical briefing 2 - GOV.UK</a:t>
            </a:r>
            <a:r>
              <a:rPr lang="en-GB" sz="1800">
                <a:cs typeface="Arial"/>
              </a:rPr>
              <a:t>). There were 23 confirmed or probable cases and two deaths.</a:t>
            </a:r>
          </a:p>
          <a:p>
            <a:pPr marL="0" indent="0">
              <a:lnSpc>
                <a:spcPct val="100000"/>
              </a:lnSpc>
              <a:spcBef>
                <a:spcPts val="0"/>
              </a:spcBef>
              <a:buNone/>
            </a:pPr>
            <a:endParaRPr lang="en-GB" sz="1800">
              <a:cs typeface="Arial"/>
            </a:endParaRPr>
          </a:p>
          <a:p>
            <a:pPr marL="285750" indent="-285750">
              <a:lnSpc>
                <a:spcPct val="100000"/>
              </a:lnSpc>
              <a:spcBef>
                <a:spcPts val="0"/>
              </a:spcBef>
            </a:pPr>
            <a:r>
              <a:rPr lang="en-GB" sz="1800">
                <a:highlight>
                  <a:srgbClr val="FFFFFF"/>
                </a:highlight>
                <a:cs typeface="Arial"/>
              </a:rPr>
              <a:t>Overall IMD incidence in Wales during 2025/2026 remains low.</a:t>
            </a:r>
            <a:endParaRPr lang="en-GB" sz="1800">
              <a:cs typeface="Arial"/>
            </a:endParaRPr>
          </a:p>
          <a:p>
            <a:endParaRPr lang="en-GB">
              <a:cs typeface="Arial"/>
            </a:endParaRPr>
          </a:p>
        </p:txBody>
      </p:sp>
      <p:sp>
        <p:nvSpPr>
          <p:cNvPr id="4" name="Footer Placeholder 3">
            <a:extLst>
              <a:ext uri="{FF2B5EF4-FFF2-40B4-BE49-F238E27FC236}">
                <a16:creationId xmlns:a16="http://schemas.microsoft.com/office/drawing/2014/main" id="{07D7F532-7F80-47F3-3882-751628958565}"/>
              </a:ext>
            </a:extLst>
          </p:cNvPr>
          <p:cNvSpPr>
            <a:spLocks noGrp="1"/>
          </p:cNvSpPr>
          <p:nvPr>
            <p:ph type="ftr" sz="quarter" idx="11"/>
          </p:nvPr>
        </p:nvSpPr>
        <p:spPr>
          <a:xfrm>
            <a:off x="838200" y="6356350"/>
            <a:ext cx="1058672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B7B70699-12E7-0C80-1549-D6AD79ED9161}"/>
              </a:ext>
            </a:extLst>
          </p:cNvPr>
          <p:cNvSpPr>
            <a:spLocks noGrp="1"/>
          </p:cNvSpPr>
          <p:nvPr>
            <p:ph type="sldNum" sz="quarter" idx="12"/>
          </p:nvPr>
        </p:nvSpPr>
        <p:spPr/>
        <p:txBody>
          <a:bodyPr/>
          <a:lstStyle/>
          <a:p>
            <a:fld id="{561D0CCE-8DCC-44DC-A653-AE62B1D84A52}" type="slidenum">
              <a:rPr lang="en-GB" smtClean="0"/>
              <a:pPr/>
              <a:t>23</a:t>
            </a:fld>
            <a:endParaRPr lang="en-US"/>
          </a:p>
        </p:txBody>
      </p:sp>
    </p:spTree>
    <p:extLst>
      <p:ext uri="{BB962C8B-B14F-4D97-AF65-F5344CB8AC3E}">
        <p14:creationId xmlns:p14="http://schemas.microsoft.com/office/powerpoint/2010/main" val="1394897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D776-AB3E-E6D3-9F44-A299E66EF2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29D9942-997B-9322-9079-19259604E1CF}"/>
              </a:ext>
            </a:extLst>
          </p:cNvPr>
          <p:cNvSpPr>
            <a:spLocks noGrp="1"/>
          </p:cNvSpPr>
          <p:nvPr>
            <p:ph type="body" sz="quarter" idx="10"/>
          </p:nvPr>
        </p:nvSpPr>
        <p:spPr/>
        <p:txBody>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err="1"/>
              <a:t>Menigococall</a:t>
            </a:r>
            <a:endParaRPr lang="en-GB"/>
          </a:p>
        </p:txBody>
      </p:sp>
      <p:sp>
        <p:nvSpPr>
          <p:cNvPr id="6" name="Text Placeholder 5">
            <a:extLst>
              <a:ext uri="{FF2B5EF4-FFF2-40B4-BE49-F238E27FC236}">
                <a16:creationId xmlns:a16="http://schemas.microsoft.com/office/drawing/2014/main" id="{0414B1EE-CCBB-A4D0-79C8-394F903540AF}"/>
              </a:ext>
            </a:extLst>
          </p:cNvPr>
          <p:cNvSpPr>
            <a:spLocks noGrp="1"/>
          </p:cNvSpPr>
          <p:nvPr>
            <p:ph type="body" sz="quarter" idx="11"/>
          </p:nvPr>
        </p:nvSpPr>
        <p:spPr>
          <a:xfrm>
            <a:off x="621833" y="3071265"/>
            <a:ext cx="10888302" cy="128640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b="1">
                <a:solidFill>
                  <a:schemeClr val="bg1"/>
                </a:solidFill>
                <a:cs typeface="Arial"/>
              </a:rPr>
              <a:t>Men B vaccine delivery model in Wales </a:t>
            </a:r>
          </a:p>
        </p:txBody>
      </p:sp>
    </p:spTree>
    <p:extLst>
      <p:ext uri="{BB962C8B-B14F-4D97-AF65-F5344CB8AC3E}">
        <p14:creationId xmlns:p14="http://schemas.microsoft.com/office/powerpoint/2010/main" val="115984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2E5C-78BD-BC73-8AC6-52B89C6AC6D5}"/>
              </a:ext>
            </a:extLst>
          </p:cNvPr>
          <p:cNvSpPr>
            <a:spLocks noGrp="1"/>
          </p:cNvSpPr>
          <p:nvPr>
            <p:ph type="title"/>
          </p:nvPr>
        </p:nvSpPr>
        <p:spPr>
          <a:xfrm>
            <a:off x="152686" y="216442"/>
            <a:ext cx="11953821" cy="1344148"/>
          </a:xfrm>
        </p:spPr>
        <p:txBody>
          <a:bodyPr lIns="91440" tIns="45720" rIns="91440" bIns="45720" anchor="t"/>
          <a:lstStyle/>
          <a:p>
            <a:r>
              <a:rPr lang="en-US" sz="4000" b="1">
                <a:cs typeface="Arial"/>
              </a:rPr>
              <a:t>How will the Men B </a:t>
            </a:r>
            <a:r>
              <a:rPr lang="en-US" sz="4000" b="1" err="1">
                <a:cs typeface="Arial"/>
              </a:rPr>
              <a:t>progra</a:t>
            </a:r>
            <a:r>
              <a:rPr lang="en-US" sz="4000" b="1" err="1"/>
              <a:t>mme</a:t>
            </a:r>
            <a:r>
              <a:rPr lang="en-US" sz="4000" b="1"/>
              <a:t> be delivered? (1)</a:t>
            </a:r>
            <a:endParaRPr lang="en-US" sz="4000" b="1">
              <a:cs typeface="Arial"/>
            </a:endParaRPr>
          </a:p>
        </p:txBody>
      </p:sp>
      <p:sp>
        <p:nvSpPr>
          <p:cNvPr id="3" name="Content Placeholder 2">
            <a:extLst>
              <a:ext uri="{FF2B5EF4-FFF2-40B4-BE49-F238E27FC236}">
                <a16:creationId xmlns:a16="http://schemas.microsoft.com/office/drawing/2014/main" id="{B523D4DE-1A82-6096-B315-6C94460736C2}"/>
              </a:ext>
            </a:extLst>
          </p:cNvPr>
          <p:cNvSpPr>
            <a:spLocks noGrp="1"/>
          </p:cNvSpPr>
          <p:nvPr>
            <p:ph idx="1"/>
          </p:nvPr>
        </p:nvSpPr>
        <p:spPr>
          <a:xfrm>
            <a:off x="280640" y="1007868"/>
            <a:ext cx="11063868" cy="4907157"/>
          </a:xfrm>
        </p:spPr>
        <p:txBody>
          <a:bodyPr lIns="91440" tIns="45720" rIns="91440" bIns="45720" anchor="t"/>
          <a:lstStyle/>
          <a:p>
            <a:r>
              <a:rPr lang="en-US" sz="1600" b="1" dirty="0">
                <a:highlight>
                  <a:srgbClr val="FFFFFF"/>
                </a:highlight>
                <a:cs typeface="Arial"/>
              </a:rPr>
              <a:t>The vaccination </a:t>
            </a:r>
            <a:r>
              <a:rPr lang="en-US" sz="1600" b="1" dirty="0" err="1">
                <a:highlight>
                  <a:srgbClr val="FFFFFF"/>
                </a:highlight>
                <a:cs typeface="Arial"/>
              </a:rPr>
              <a:t>programme</a:t>
            </a:r>
            <a:r>
              <a:rPr lang="en-US" sz="1600" b="1" dirty="0">
                <a:highlight>
                  <a:srgbClr val="FFFFFF"/>
                </a:highlight>
                <a:cs typeface="Arial"/>
              </a:rPr>
              <a:t> will be delivered by local </a:t>
            </a:r>
            <a:r>
              <a:rPr lang="en-US" sz="1600" b="1" err="1">
                <a:highlight>
                  <a:srgbClr val="FFFFFF"/>
                </a:highlight>
                <a:cs typeface="Arial"/>
              </a:rPr>
              <a:t>immunisation</a:t>
            </a:r>
            <a:r>
              <a:rPr lang="en-US" sz="1600" b="1" dirty="0">
                <a:highlight>
                  <a:srgbClr val="FFFFFF"/>
                </a:highlight>
                <a:cs typeface="Arial"/>
              </a:rPr>
              <a:t> teams via designated health board vaccination clinics</a:t>
            </a:r>
          </a:p>
          <a:p>
            <a:r>
              <a:rPr lang="en-US" sz="1600" b="1" dirty="0">
                <a:highlight>
                  <a:srgbClr val="FFFFFF"/>
                </a:highlight>
                <a:cs typeface="Arial"/>
              </a:rPr>
              <a:t>Cohort 1 (</a:t>
            </a:r>
            <a:r>
              <a:rPr lang="en-US" sz="1600" dirty="0">
                <a:highlight>
                  <a:srgbClr val="FFFFFF"/>
                </a:highlight>
                <a:cs typeface="Arial"/>
              </a:rPr>
              <a:t>born between 01/09/2007 and 31/08/2008 - 17 to 18 years old) : Health boards will be responsible for issuing invitations to all individuals to attend for a first dose vaccination appointment, with second letters sent for those who did not attend </a:t>
            </a:r>
          </a:p>
          <a:p>
            <a:r>
              <a:rPr lang="en-US" sz="1600" b="1" dirty="0">
                <a:highlight>
                  <a:srgbClr val="FFFFFF"/>
                </a:highlight>
                <a:cs typeface="Arial"/>
              </a:rPr>
              <a:t>Cohort 2</a:t>
            </a:r>
            <a:r>
              <a:rPr lang="en-US" sz="1600" dirty="0">
                <a:highlight>
                  <a:srgbClr val="FFFFFF"/>
                </a:highlight>
                <a:cs typeface="Arial"/>
              </a:rPr>
              <a:t> (individuals </a:t>
            </a:r>
            <a:r>
              <a:rPr lang="en-GB" sz="1600" dirty="0">
                <a:highlight>
                  <a:srgbClr val="FFFFFF"/>
                </a:highlight>
                <a:cs typeface="Arial"/>
              </a:rPr>
              <a:t>born on or after 21/07/2001- turning 25 on or after 21/07/2026 and </a:t>
            </a:r>
            <a:r>
              <a:rPr lang="en-US" sz="1600" dirty="0">
                <a:highlight>
                  <a:srgbClr val="FFFFFF"/>
                </a:highlight>
                <a:cs typeface="Arial"/>
              </a:rPr>
              <a:t>attending higher education or residential further education for the first time</a:t>
            </a:r>
            <a:r>
              <a:rPr lang="en-GB" sz="1600" dirty="0">
                <a:highlight>
                  <a:srgbClr val="FFFFFF"/>
                </a:highlight>
                <a:cs typeface="Arial"/>
              </a:rPr>
              <a:t>) : </a:t>
            </a:r>
            <a:r>
              <a:rPr lang="en-US" sz="1600" dirty="0">
                <a:highlight>
                  <a:srgbClr val="FFFFFF"/>
                </a:highlight>
                <a:cs typeface="Arial"/>
              </a:rPr>
              <a:t>Health boards are required to offer a walk-in service to deliver vaccination to the self-referring group For individuals from </a:t>
            </a:r>
            <a:r>
              <a:rPr lang="en-US" sz="1600" b="1" dirty="0">
                <a:highlight>
                  <a:srgbClr val="FFFFFF"/>
                </a:highlight>
                <a:cs typeface="Arial"/>
              </a:rPr>
              <a:t>Cohort 2 </a:t>
            </a:r>
            <a:r>
              <a:rPr lang="en-US" sz="1600" dirty="0">
                <a:highlight>
                  <a:srgbClr val="FFFFFF"/>
                </a:highlight>
                <a:cs typeface="Arial"/>
              </a:rPr>
              <a:t>who are self-referring, health professionals should use the criteria listed below to verify eligibility and then facilitate vaccination:</a:t>
            </a:r>
          </a:p>
          <a:p>
            <a:endParaRPr lang="en-US" sz="1600" dirty="0">
              <a:highlight>
                <a:srgbClr val="FFFFFF"/>
              </a:highlight>
              <a:cs typeface="Arial"/>
            </a:endParaRPr>
          </a:p>
          <a:p>
            <a:pPr lvl="1">
              <a:buFont typeface="Wingdings" panose="020B0604020202020204" pitchFamily="34" charset="0"/>
              <a:buChar char="ü"/>
            </a:pPr>
            <a:r>
              <a:rPr lang="en-US" sz="1600" dirty="0">
                <a:highlight>
                  <a:srgbClr val="FFFFFF"/>
                </a:highlight>
                <a:cs typeface="Arial"/>
              </a:rPr>
              <a:t>confirm the individual falls within the relevant age group by date of birth</a:t>
            </a:r>
            <a:endParaRPr lang="en-US" sz="1600" dirty="0">
              <a:cs typeface="Arial"/>
            </a:endParaRPr>
          </a:p>
          <a:p>
            <a:pPr lvl="1">
              <a:buFont typeface="Wingdings" panose="020B0604020202020204" pitchFamily="34" charset="0"/>
              <a:buChar char="ü"/>
            </a:pPr>
            <a:r>
              <a:rPr lang="en-US" sz="1600" dirty="0">
                <a:highlight>
                  <a:srgbClr val="FFFFFF"/>
                </a:highlight>
                <a:cs typeface="Arial"/>
              </a:rPr>
              <a:t>verify documentary evidence, including electronic confirmation, of an offer for the 2026 to 2027 academic year confirming the individual is due to attend higher education or residential further education for the first time</a:t>
            </a:r>
            <a:endParaRPr lang="en-US" sz="1600" dirty="0">
              <a:cs typeface="Arial"/>
            </a:endParaRPr>
          </a:p>
          <a:p>
            <a:pPr lvl="1">
              <a:buFont typeface="Wingdings" panose="020B0604020202020204" pitchFamily="34" charset="0"/>
              <a:buChar char="ü"/>
            </a:pPr>
            <a:r>
              <a:rPr lang="en-US" sz="1600" dirty="0">
                <a:highlight>
                  <a:srgbClr val="FFFFFF"/>
                </a:highlight>
                <a:cs typeface="Arial"/>
              </a:rPr>
              <a:t>This should be an official email, letter or screenshot providing confirmation of their offer of a place at their chosen university or college from either the HE institution or the Universities and Colleges Admissions Service (UCAS). The relevant evidence should include the name of the *university or college that they are due to attend, the course code or title of the course of study, and confirmation of the offer of a place (either conditional or unconditional</a:t>
            </a:r>
            <a:r>
              <a:rPr lang="en-US" sz="1600">
                <a:highlight>
                  <a:srgbClr val="FFFFFF"/>
                </a:highlight>
                <a:cs typeface="Arial"/>
              </a:rPr>
              <a:t>)</a:t>
            </a:r>
            <a:endParaRPr lang="en-US" sz="1600" dirty="0">
              <a:cs typeface="Arial"/>
            </a:endParaRPr>
          </a:p>
          <a:p>
            <a:endParaRPr lang="en-US" sz="1600" dirty="0">
              <a:highlight>
                <a:srgbClr val="FFFFFF"/>
              </a:highlight>
              <a:cs typeface="Arial"/>
            </a:endParaRPr>
          </a:p>
        </p:txBody>
      </p:sp>
      <p:sp>
        <p:nvSpPr>
          <p:cNvPr id="4" name="Footer Placeholder 3">
            <a:extLst>
              <a:ext uri="{FF2B5EF4-FFF2-40B4-BE49-F238E27FC236}">
                <a16:creationId xmlns:a16="http://schemas.microsoft.com/office/drawing/2014/main" id="{A397E1E7-F066-8E79-FEC3-819BCCEFC283}"/>
              </a:ext>
            </a:extLst>
          </p:cNvPr>
          <p:cNvSpPr>
            <a:spLocks noGrp="1"/>
          </p:cNvSpPr>
          <p:nvPr>
            <p:ph type="ftr" sz="quarter" idx="11"/>
          </p:nvPr>
        </p:nvSpPr>
        <p:spPr>
          <a:xfrm>
            <a:off x="838200" y="6356350"/>
            <a:ext cx="9350297"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B6269C34-F968-7C71-4D5E-9DBE5A1FC08B}"/>
              </a:ext>
            </a:extLst>
          </p:cNvPr>
          <p:cNvSpPr>
            <a:spLocks noGrp="1"/>
          </p:cNvSpPr>
          <p:nvPr>
            <p:ph type="sldNum" sz="quarter" idx="12"/>
          </p:nvPr>
        </p:nvSpPr>
        <p:spPr/>
        <p:txBody>
          <a:bodyPr/>
          <a:lstStyle/>
          <a:p>
            <a:fld id="{561D0CCE-8DCC-44DC-A653-AE62B1D84A52}" type="slidenum">
              <a:rPr lang="en-GB" smtClean="0"/>
              <a:pPr/>
              <a:t>25</a:t>
            </a:fld>
            <a:endParaRPr lang="en-GB"/>
          </a:p>
        </p:txBody>
      </p:sp>
    </p:spTree>
    <p:extLst>
      <p:ext uri="{BB962C8B-B14F-4D97-AF65-F5344CB8AC3E}">
        <p14:creationId xmlns:p14="http://schemas.microsoft.com/office/powerpoint/2010/main" val="304211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F579-B6DB-F579-FE7D-36AE4FBED837}"/>
              </a:ext>
            </a:extLst>
          </p:cNvPr>
          <p:cNvSpPr>
            <a:spLocks noGrp="1"/>
          </p:cNvSpPr>
          <p:nvPr>
            <p:ph type="title"/>
          </p:nvPr>
        </p:nvSpPr>
        <p:spPr>
          <a:xfrm>
            <a:off x="272143" y="285296"/>
            <a:ext cx="12010571" cy="715963"/>
          </a:xfrm>
        </p:spPr>
        <p:txBody>
          <a:bodyPr lIns="91440" tIns="45720" rIns="91440" bIns="45720" anchor="t"/>
          <a:lstStyle/>
          <a:p>
            <a:r>
              <a:rPr lang="en-US" sz="4000" b="1" dirty="0">
                <a:cs typeface="Arial"/>
              </a:rPr>
              <a:t>How will the Men B </a:t>
            </a:r>
            <a:r>
              <a:rPr lang="en-US" sz="4000" b="1" dirty="0" err="1">
                <a:cs typeface="Arial"/>
              </a:rPr>
              <a:t>programme</a:t>
            </a:r>
            <a:r>
              <a:rPr lang="en-US" sz="4000" b="1" dirty="0">
                <a:cs typeface="Arial"/>
              </a:rPr>
              <a:t> be delivered? (2)</a:t>
            </a:r>
            <a:endParaRPr lang="en-GB" sz="4000" dirty="0">
              <a:solidFill>
                <a:srgbClr val="000000"/>
              </a:solidFill>
              <a:cs typeface="Arial"/>
            </a:endParaRPr>
          </a:p>
          <a:p>
            <a:endParaRPr lang="en-GB" sz="4000" b="1" dirty="0">
              <a:cs typeface="Arial"/>
            </a:endParaRPr>
          </a:p>
        </p:txBody>
      </p:sp>
      <p:sp>
        <p:nvSpPr>
          <p:cNvPr id="4" name="Footer Placeholder 3">
            <a:extLst>
              <a:ext uri="{FF2B5EF4-FFF2-40B4-BE49-F238E27FC236}">
                <a16:creationId xmlns:a16="http://schemas.microsoft.com/office/drawing/2014/main" id="{4CDD6705-3973-6DDC-C271-754BA9DC448F}"/>
              </a:ext>
            </a:extLst>
          </p:cNvPr>
          <p:cNvSpPr>
            <a:spLocks noGrp="1"/>
          </p:cNvSpPr>
          <p:nvPr>
            <p:ph type="ftr" sz="quarter" idx="11"/>
          </p:nvPr>
        </p:nvSpPr>
        <p:spPr>
          <a:xfrm>
            <a:off x="838200" y="6356350"/>
            <a:ext cx="1006856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Slide Number Placeholder 5">
            <a:extLst>
              <a:ext uri="{FF2B5EF4-FFF2-40B4-BE49-F238E27FC236}">
                <a16:creationId xmlns:a16="http://schemas.microsoft.com/office/drawing/2014/main" id="{4B87756F-3BF3-15AB-E18D-E9A60BB7EC6A}"/>
              </a:ext>
            </a:extLst>
          </p:cNvPr>
          <p:cNvSpPr>
            <a:spLocks noGrp="1"/>
          </p:cNvSpPr>
          <p:nvPr>
            <p:ph type="sldNum" sz="quarter" idx="12"/>
          </p:nvPr>
        </p:nvSpPr>
        <p:spPr/>
        <p:txBody>
          <a:bodyPr/>
          <a:lstStyle/>
          <a:p>
            <a:fld id="{561D0CCE-8DCC-44DC-A653-AE62B1D84A52}" type="slidenum">
              <a:rPr lang="en-GB" smtClean="0"/>
              <a:pPr/>
              <a:t>26</a:t>
            </a:fld>
            <a:endParaRPr lang="en-US"/>
          </a:p>
        </p:txBody>
      </p:sp>
      <p:sp>
        <p:nvSpPr>
          <p:cNvPr id="7" name="Content Placeholder 6">
            <a:extLst>
              <a:ext uri="{FF2B5EF4-FFF2-40B4-BE49-F238E27FC236}">
                <a16:creationId xmlns:a16="http://schemas.microsoft.com/office/drawing/2014/main" id="{F33E8EFF-9B42-CE89-24F9-1A28E48CECC4}"/>
              </a:ext>
            </a:extLst>
          </p:cNvPr>
          <p:cNvSpPr>
            <a:spLocks noGrp="1"/>
          </p:cNvSpPr>
          <p:nvPr>
            <p:ph idx="1"/>
          </p:nvPr>
        </p:nvSpPr>
        <p:spPr>
          <a:xfrm>
            <a:off x="838200" y="1803854"/>
            <a:ext cx="10515600" cy="4351338"/>
          </a:xfrm>
        </p:spPr>
        <p:txBody>
          <a:bodyPr lIns="91440" tIns="45720" rIns="91440" bIns="45720" anchor="t"/>
          <a:lstStyle/>
          <a:p>
            <a:r>
              <a:rPr lang="en-GB" sz="1800" dirty="0">
                <a:cs typeface="Arial"/>
              </a:rPr>
              <a:t>If students leave Wales before </a:t>
            </a:r>
            <a:r>
              <a:rPr lang="en-GB" sz="1800">
                <a:cs typeface="Arial"/>
              </a:rPr>
              <a:t>their </a:t>
            </a:r>
            <a:r>
              <a:rPr lang="en-GB" sz="1800" dirty="0">
                <a:cs typeface="Arial"/>
              </a:rPr>
              <a:t>2nd dose is due</a:t>
            </a:r>
            <a:r>
              <a:rPr lang="en-GB" sz="1800">
                <a:cs typeface="Arial"/>
              </a:rPr>
              <a:t>,</a:t>
            </a:r>
            <a:r>
              <a:rPr lang="en-GB" sz="1800" dirty="0">
                <a:cs typeface="Arial"/>
              </a:rPr>
              <a:t> health boards </a:t>
            </a:r>
            <a:r>
              <a:rPr lang="en-GB" sz="1800">
                <a:cs typeface="Arial"/>
              </a:rPr>
              <a:t>should advise</a:t>
            </a:r>
            <a:r>
              <a:rPr lang="en-GB" sz="1800" dirty="0">
                <a:cs typeface="Arial"/>
              </a:rPr>
              <a:t> </a:t>
            </a:r>
            <a:r>
              <a:rPr lang="en-GB" sz="1800">
                <a:cs typeface="Arial"/>
              </a:rPr>
              <a:t>that </a:t>
            </a:r>
            <a:r>
              <a:rPr lang="en-GB" sz="1800" dirty="0">
                <a:cs typeface="Arial"/>
              </a:rPr>
              <a:t>they can receive </a:t>
            </a:r>
            <a:r>
              <a:rPr lang="en-GB" sz="1800">
                <a:cs typeface="Arial"/>
              </a:rPr>
              <a:t>it </a:t>
            </a:r>
            <a:r>
              <a:rPr lang="en-GB" sz="1800" dirty="0">
                <a:cs typeface="Arial"/>
              </a:rPr>
              <a:t>where they are studying elsewhere in UK</a:t>
            </a:r>
            <a:r>
              <a:rPr lang="en-GB" sz="1800">
                <a:cs typeface="Arial"/>
              </a:rPr>
              <a:t> </a:t>
            </a:r>
            <a:endParaRPr lang="en-US" sz="1800" dirty="0"/>
          </a:p>
          <a:p>
            <a:r>
              <a:rPr lang="en-GB" sz="1800" dirty="0">
                <a:cs typeface="Arial"/>
              </a:rPr>
              <a:t>Delivery via health board </a:t>
            </a:r>
            <a:r>
              <a:rPr lang="en-GB" sz="1800">
                <a:cs typeface="Arial"/>
              </a:rPr>
              <a:t>immunisation </a:t>
            </a:r>
            <a:r>
              <a:rPr lang="en-GB" sz="1800" dirty="0">
                <a:cs typeface="Arial"/>
              </a:rPr>
              <a:t>teams – </a:t>
            </a:r>
            <a:r>
              <a:rPr lang="en-GB" sz="1800">
                <a:cs typeface="Arial"/>
                <a:hlinkClick r:id="rId2"/>
              </a:rPr>
              <a:t>Making Every Contact Count (MECC)</a:t>
            </a:r>
            <a:r>
              <a:rPr lang="en-GB" sz="1800">
                <a:cs typeface="Arial"/>
              </a:rPr>
              <a:t>- using the </a:t>
            </a:r>
            <a:r>
              <a:rPr lang="en-GB" sz="1800" dirty="0">
                <a:cs typeface="Arial"/>
              </a:rPr>
              <a:t> opportunity to catch up </a:t>
            </a:r>
            <a:r>
              <a:rPr lang="en-GB" sz="1800">
                <a:cs typeface="Arial"/>
              </a:rPr>
              <a:t>on</a:t>
            </a:r>
            <a:r>
              <a:rPr lang="en-GB" sz="1800" dirty="0">
                <a:cs typeface="Arial"/>
              </a:rPr>
              <a:t> missed immunisations (MMR, HPV, </a:t>
            </a:r>
            <a:r>
              <a:rPr lang="en-GB" sz="1800" dirty="0" err="1">
                <a:cs typeface="Arial"/>
              </a:rPr>
              <a:t>TdIPV</a:t>
            </a:r>
            <a:r>
              <a:rPr lang="en-GB" sz="1800" dirty="0">
                <a:cs typeface="Arial"/>
              </a:rPr>
              <a:t>, </a:t>
            </a:r>
            <a:r>
              <a:rPr lang="en-GB" sz="1800" dirty="0" err="1">
                <a:cs typeface="Arial"/>
              </a:rPr>
              <a:t>MenACWY</a:t>
            </a:r>
            <a:r>
              <a:rPr lang="en-GB" sz="1800" dirty="0">
                <a:cs typeface="Arial"/>
              </a:rPr>
              <a:t>)</a:t>
            </a:r>
          </a:p>
          <a:p>
            <a:r>
              <a:rPr lang="en-GB" sz="1800">
                <a:cs typeface="Arial"/>
              </a:rPr>
              <a:t>For those in cohort 1, health </a:t>
            </a:r>
            <a:r>
              <a:rPr lang="en-GB" sz="1800" dirty="0">
                <a:cs typeface="Arial"/>
              </a:rPr>
              <a:t>boards will send </a:t>
            </a:r>
            <a:r>
              <a:rPr lang="en-GB" sz="1800">
                <a:cs typeface="Arial"/>
              </a:rPr>
              <a:t>an </a:t>
            </a:r>
            <a:r>
              <a:rPr lang="en-GB" sz="1800" dirty="0">
                <a:cs typeface="Arial"/>
              </a:rPr>
              <a:t>invite letter</a:t>
            </a:r>
            <a:r>
              <a:rPr lang="en-GB" sz="1800">
                <a:cs typeface="Arial"/>
              </a:rPr>
              <a:t>,</a:t>
            </a:r>
            <a:r>
              <a:rPr lang="en-GB" sz="1800" dirty="0">
                <a:cs typeface="Arial"/>
              </a:rPr>
              <a:t> and </a:t>
            </a:r>
            <a:r>
              <a:rPr lang="en-GB" sz="1800">
                <a:cs typeface="Arial"/>
              </a:rPr>
              <a:t>a </a:t>
            </a:r>
            <a:r>
              <a:rPr lang="en-GB" sz="1800" dirty="0">
                <a:cs typeface="Arial"/>
              </a:rPr>
              <a:t>follow up letter if </a:t>
            </a:r>
            <a:r>
              <a:rPr lang="en-GB" sz="1800">
                <a:cs typeface="Arial"/>
              </a:rPr>
              <a:t>the young person</a:t>
            </a:r>
            <a:r>
              <a:rPr lang="en-GB" sz="1800" dirty="0">
                <a:cs typeface="Arial"/>
              </a:rPr>
              <a:t> </a:t>
            </a:r>
            <a:r>
              <a:rPr lang="en-GB" sz="1800">
                <a:cs typeface="Arial"/>
              </a:rPr>
              <a:t>fails to attend</a:t>
            </a:r>
            <a:r>
              <a:rPr lang="en-GB" sz="1800" dirty="0">
                <a:cs typeface="Arial"/>
              </a:rPr>
              <a:t> </a:t>
            </a:r>
            <a:endParaRPr lang="en-GB" sz="1800">
              <a:cs typeface="Arial"/>
            </a:endParaRPr>
          </a:p>
          <a:p>
            <a:r>
              <a:rPr lang="en-GB" sz="1800" dirty="0">
                <a:cs typeface="Arial"/>
              </a:rPr>
              <a:t>Cohort 2 will self-present</a:t>
            </a:r>
            <a:r>
              <a:rPr lang="en-GB" sz="1800">
                <a:cs typeface="Arial"/>
              </a:rPr>
              <a:t> for vaccination and must provide evidence of eligibility when self-referring </a:t>
            </a:r>
          </a:p>
          <a:p>
            <a:r>
              <a:rPr lang="en-GB" sz="1800" dirty="0">
                <a:cs typeface="Arial"/>
              </a:rPr>
              <a:t>Health boards </a:t>
            </a:r>
            <a:r>
              <a:rPr lang="en-GB" sz="1800">
                <a:cs typeface="Arial"/>
              </a:rPr>
              <a:t>are required </a:t>
            </a:r>
            <a:r>
              <a:rPr lang="en-GB" sz="1800" dirty="0">
                <a:cs typeface="Arial"/>
              </a:rPr>
              <a:t>to ensure web pages are up to date</a:t>
            </a:r>
            <a:r>
              <a:rPr lang="en-GB" sz="1800">
                <a:cs typeface="Arial"/>
              </a:rPr>
              <a:t>,</a:t>
            </a:r>
            <a:r>
              <a:rPr lang="en-GB" sz="1800" dirty="0">
                <a:cs typeface="Arial"/>
              </a:rPr>
              <a:t> and call centre </a:t>
            </a:r>
            <a:r>
              <a:rPr lang="en-GB" sz="1800">
                <a:cs typeface="Arial"/>
              </a:rPr>
              <a:t>lines are manned</a:t>
            </a:r>
            <a:r>
              <a:rPr lang="en-GB" sz="1800" dirty="0">
                <a:cs typeface="Arial"/>
              </a:rPr>
              <a:t> </a:t>
            </a:r>
          </a:p>
          <a:p>
            <a:r>
              <a:rPr lang="en-GB" sz="1800">
                <a:cs typeface="Arial"/>
              </a:rPr>
              <a:t>An appointment</a:t>
            </a:r>
            <a:r>
              <a:rPr lang="en-GB" sz="1800" dirty="0">
                <a:cs typeface="Arial"/>
              </a:rPr>
              <a:t> date for </a:t>
            </a:r>
            <a:r>
              <a:rPr lang="en-GB" sz="1800">
                <a:cs typeface="Arial"/>
              </a:rPr>
              <a:t>the </a:t>
            </a:r>
            <a:r>
              <a:rPr lang="en-GB" sz="1800" dirty="0">
                <a:cs typeface="Arial"/>
              </a:rPr>
              <a:t>2</a:t>
            </a:r>
            <a:r>
              <a:rPr lang="en-GB" sz="1800" baseline="30000" dirty="0">
                <a:cs typeface="Arial"/>
              </a:rPr>
              <a:t>nd</a:t>
            </a:r>
            <a:r>
              <a:rPr lang="en-GB" sz="1800" dirty="0">
                <a:cs typeface="Arial"/>
              </a:rPr>
              <a:t> dose will be given at attendance to </a:t>
            </a:r>
            <a:r>
              <a:rPr lang="en-GB" sz="1800">
                <a:cs typeface="Arial"/>
              </a:rPr>
              <a:t>the </a:t>
            </a:r>
            <a:r>
              <a:rPr lang="en-GB" sz="1800" dirty="0">
                <a:cs typeface="Arial"/>
              </a:rPr>
              <a:t>1</a:t>
            </a:r>
            <a:r>
              <a:rPr lang="en-GB" sz="1800" baseline="30000" dirty="0">
                <a:cs typeface="Arial"/>
              </a:rPr>
              <a:t>st</a:t>
            </a:r>
            <a:r>
              <a:rPr lang="en-GB" sz="1800" dirty="0">
                <a:cs typeface="Arial"/>
              </a:rPr>
              <a:t> appointment</a:t>
            </a:r>
          </a:p>
        </p:txBody>
      </p:sp>
      <p:sp>
        <p:nvSpPr>
          <p:cNvPr id="3" name="TextBox 2">
            <a:extLst>
              <a:ext uri="{FF2B5EF4-FFF2-40B4-BE49-F238E27FC236}">
                <a16:creationId xmlns:a16="http://schemas.microsoft.com/office/drawing/2014/main" id="{FEEEA517-B942-4414-20EA-E794A0A2546E}"/>
              </a:ext>
            </a:extLst>
          </p:cNvPr>
          <p:cNvSpPr txBox="1"/>
          <p:nvPr/>
        </p:nvSpPr>
        <p:spPr>
          <a:xfrm>
            <a:off x="838200" y="872278"/>
            <a:ext cx="6096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baseline="0" dirty="0">
                <a:solidFill>
                  <a:srgbClr val="212A73"/>
                </a:solidFill>
                <a:latin typeface="Arial"/>
              </a:rPr>
              <a:t>Key </a:t>
            </a:r>
            <a:r>
              <a:rPr lang="en-GB" sz="2400" b="1" baseline="0">
                <a:solidFill>
                  <a:srgbClr val="212A73"/>
                </a:solidFill>
                <a:latin typeface="Arial"/>
              </a:rPr>
              <a:t>operational</a:t>
            </a:r>
            <a:r>
              <a:rPr lang="en-GB" sz="2400" b="1" baseline="0" dirty="0">
                <a:solidFill>
                  <a:srgbClr val="212A73"/>
                </a:solidFill>
                <a:latin typeface="Arial"/>
              </a:rPr>
              <a:t> messages</a:t>
            </a:r>
            <a:r>
              <a:rPr sz="2400" dirty="0">
                <a:latin typeface="Arial"/>
                <a:ea typeface="Arial"/>
                <a:cs typeface="Arial"/>
              </a:rPr>
              <a:t>​</a:t>
            </a:r>
            <a:endParaRPr lang="en-US" sz="2400" dirty="0">
              <a:cs typeface="Arial"/>
            </a:endParaRPr>
          </a:p>
          <a:p>
            <a:pPr algn="ctr"/>
            <a:endParaRPr lang="en-US" sz="2400" dirty="0">
              <a:cs typeface="Arial"/>
            </a:endParaRPr>
          </a:p>
        </p:txBody>
      </p:sp>
    </p:spTree>
    <p:extLst>
      <p:ext uri="{BB962C8B-B14F-4D97-AF65-F5344CB8AC3E}">
        <p14:creationId xmlns:p14="http://schemas.microsoft.com/office/powerpoint/2010/main" val="37192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542E-BD8E-EFDB-A0E7-D4700A013B95}"/>
              </a:ext>
            </a:extLst>
          </p:cNvPr>
          <p:cNvSpPr>
            <a:spLocks noGrp="1"/>
          </p:cNvSpPr>
          <p:nvPr>
            <p:ph type="title"/>
          </p:nvPr>
        </p:nvSpPr>
        <p:spPr>
          <a:xfrm>
            <a:off x="139677" y="225735"/>
            <a:ext cx="11934091" cy="1349009"/>
          </a:xfrm>
        </p:spPr>
        <p:txBody>
          <a:bodyPr lIns="91440" tIns="45720" rIns="91440" bIns="45720" anchor="t"/>
          <a:lstStyle/>
          <a:p>
            <a:r>
              <a:rPr lang="en-US" sz="4000" b="1" dirty="0">
                <a:cs typeface="Arial"/>
              </a:rPr>
              <a:t>How will the Men B </a:t>
            </a:r>
            <a:r>
              <a:rPr lang="en-US" sz="4000" b="1" dirty="0" err="1">
                <a:cs typeface="Arial"/>
              </a:rPr>
              <a:t>programme</a:t>
            </a:r>
            <a:r>
              <a:rPr lang="en-US" sz="4000" b="1" dirty="0">
                <a:cs typeface="Arial"/>
              </a:rPr>
              <a:t> be delivered? (</a:t>
            </a:r>
            <a:r>
              <a:rPr lang="en-US" sz="4000" b="1">
                <a:cs typeface="Arial"/>
              </a:rPr>
              <a:t>3</a:t>
            </a:r>
            <a:r>
              <a:rPr lang="en-US" sz="4000" b="1" dirty="0">
                <a:cs typeface="Arial"/>
              </a:rPr>
              <a:t>)</a:t>
            </a:r>
            <a:endParaRPr lang="en-US" sz="4000" dirty="0">
              <a:solidFill>
                <a:srgbClr val="000000"/>
              </a:solidFill>
              <a:cs typeface="Arial"/>
            </a:endParaRPr>
          </a:p>
          <a:p>
            <a:endParaRPr lang="en-US" dirty="0">
              <a:cs typeface="Arial"/>
            </a:endParaRPr>
          </a:p>
        </p:txBody>
      </p:sp>
      <p:sp>
        <p:nvSpPr>
          <p:cNvPr id="3" name="Content Placeholder 2">
            <a:extLst>
              <a:ext uri="{FF2B5EF4-FFF2-40B4-BE49-F238E27FC236}">
                <a16:creationId xmlns:a16="http://schemas.microsoft.com/office/drawing/2014/main" id="{7BC948A9-5A11-AB0B-B805-6D777AB301F2}"/>
              </a:ext>
            </a:extLst>
          </p:cNvPr>
          <p:cNvSpPr>
            <a:spLocks noGrp="1"/>
          </p:cNvSpPr>
          <p:nvPr>
            <p:ph idx="1"/>
          </p:nvPr>
        </p:nvSpPr>
        <p:spPr>
          <a:xfrm>
            <a:off x="849923" y="1238914"/>
            <a:ext cx="10522857" cy="4018886"/>
          </a:xfrm>
        </p:spPr>
        <p:txBody>
          <a:bodyPr lIns="91440" tIns="45720" rIns="91440" bIns="45720" anchor="t"/>
          <a:lstStyle/>
          <a:p>
            <a:r>
              <a:rPr lang="en-US" sz="1800" b="1" dirty="0">
                <a:highlight>
                  <a:srgbClr val="FFFFFF"/>
                </a:highlight>
                <a:cs typeface="Arial"/>
              </a:rPr>
              <a:t>Two doses are necessary for protection</a:t>
            </a:r>
            <a:r>
              <a:rPr lang="en-US" sz="1800" dirty="0">
                <a:highlight>
                  <a:srgbClr val="FFFFFF"/>
                </a:highlight>
                <a:cs typeface="Arial"/>
              </a:rPr>
              <a:t>. Appointments should be made for individuals to attend for their second dose. This must be administered a minimum of 28 days after the first dose and individuals should be reminded of the importance of returning for this second dose</a:t>
            </a:r>
          </a:p>
          <a:p>
            <a:endParaRPr lang="en-US" sz="1800" dirty="0">
              <a:highlight>
                <a:srgbClr val="FFFFFF"/>
              </a:highlight>
              <a:cs typeface="Arial"/>
            </a:endParaRPr>
          </a:p>
          <a:p>
            <a:r>
              <a:rPr lang="en-US" sz="1800" dirty="0">
                <a:highlight>
                  <a:srgbClr val="FFFFFF"/>
                </a:highlight>
                <a:cs typeface="Arial"/>
              </a:rPr>
              <a:t>When checking an individual’s vaccination status, where a record is not held in </a:t>
            </a:r>
            <a:r>
              <a:rPr lang="en-US" sz="1800" dirty="0" err="1">
                <a:highlight>
                  <a:srgbClr val="FFFFFF"/>
                </a:highlight>
                <a:cs typeface="Arial"/>
              </a:rPr>
              <a:t>CYPrIS</a:t>
            </a:r>
            <a:r>
              <a:rPr lang="en-US" sz="1800" dirty="0">
                <a:highlight>
                  <a:srgbClr val="FFFFFF"/>
                </a:highlight>
                <a:cs typeface="Arial"/>
              </a:rPr>
              <a:t>, health board staff can access past immunisation history within the Welsh GP Record via Welsh Immunisation System (WIS)</a:t>
            </a:r>
          </a:p>
          <a:p>
            <a:endParaRPr lang="en-US" sz="1800" dirty="0">
              <a:highlight>
                <a:srgbClr val="FFFFFF"/>
              </a:highlight>
              <a:cs typeface="Arial"/>
            </a:endParaRPr>
          </a:p>
          <a:p>
            <a:r>
              <a:rPr lang="en-US" sz="1800" dirty="0">
                <a:highlight>
                  <a:srgbClr val="FFFFFF"/>
                </a:highlight>
                <a:cs typeface="Arial"/>
              </a:rPr>
              <a:t>Each time an immunisation history is accessed in this way, it is essential the following statement is recorded in the consent model box: </a:t>
            </a:r>
            <a:r>
              <a:rPr lang="en-US" sz="1800" b="1" dirty="0">
                <a:highlight>
                  <a:srgbClr val="FFFFFF"/>
                </a:highlight>
                <a:cs typeface="Arial"/>
              </a:rPr>
              <a:t>“Vaccination History Check in line with WHC(2026)026”</a:t>
            </a:r>
            <a:endParaRPr lang="en-US" sz="1800" dirty="0"/>
          </a:p>
        </p:txBody>
      </p:sp>
      <p:sp>
        <p:nvSpPr>
          <p:cNvPr id="4" name="Footer Placeholder 3">
            <a:extLst>
              <a:ext uri="{FF2B5EF4-FFF2-40B4-BE49-F238E27FC236}">
                <a16:creationId xmlns:a16="http://schemas.microsoft.com/office/drawing/2014/main" id="{6B66EB4F-B0AA-A545-AEA5-0323C371D6FB}"/>
              </a:ext>
            </a:extLst>
          </p:cNvPr>
          <p:cNvSpPr>
            <a:spLocks noGrp="1"/>
          </p:cNvSpPr>
          <p:nvPr>
            <p:ph type="ftr" sz="quarter" idx="11"/>
          </p:nvPr>
        </p:nvSpPr>
        <p:spPr>
          <a:xfrm>
            <a:off x="838200" y="6356349"/>
            <a:ext cx="8874369" cy="447186"/>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DC134563-8664-6AB5-4313-3D20EF1F074B}"/>
              </a:ext>
            </a:extLst>
          </p:cNvPr>
          <p:cNvSpPr>
            <a:spLocks noGrp="1"/>
          </p:cNvSpPr>
          <p:nvPr>
            <p:ph type="sldNum" sz="quarter" idx="12"/>
          </p:nvPr>
        </p:nvSpPr>
        <p:spPr/>
        <p:txBody>
          <a:bodyPr/>
          <a:lstStyle/>
          <a:p>
            <a:fld id="{561D0CCE-8DCC-44DC-A653-AE62B1D84A52}" type="slidenum">
              <a:rPr lang="en-GB" smtClean="0"/>
              <a:pPr/>
              <a:t>27</a:t>
            </a:fld>
            <a:endParaRPr lang="en-GB"/>
          </a:p>
        </p:txBody>
      </p:sp>
    </p:spTree>
    <p:extLst>
      <p:ext uri="{BB962C8B-B14F-4D97-AF65-F5344CB8AC3E}">
        <p14:creationId xmlns:p14="http://schemas.microsoft.com/office/powerpoint/2010/main" val="59222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1B4EB-3432-9CC9-3A8C-3D3C9E1FB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29A7B-91B3-A578-2410-E44E27F20AC6}"/>
              </a:ext>
            </a:extLst>
          </p:cNvPr>
          <p:cNvSpPr>
            <a:spLocks noGrp="1"/>
          </p:cNvSpPr>
          <p:nvPr>
            <p:ph type="title"/>
          </p:nvPr>
        </p:nvSpPr>
        <p:spPr>
          <a:xfrm>
            <a:off x="526143" y="118383"/>
            <a:ext cx="10515600" cy="1325563"/>
          </a:xfrm>
        </p:spPr>
        <p:txBody>
          <a:bodyPr lIns="91440" tIns="45720" rIns="91440" bIns="45720" anchor="ctr">
            <a:normAutofit/>
          </a:bodyPr>
          <a:lstStyle/>
          <a:p>
            <a:r>
              <a:rPr lang="en-GB" b="1" err="1"/>
              <a:t>MenB</a:t>
            </a:r>
            <a:r>
              <a:rPr lang="en-GB" b="1"/>
              <a:t> vaccine recording  </a:t>
            </a:r>
            <a:br>
              <a:rPr lang="en-GB" b="1"/>
            </a:br>
            <a:endParaRPr lang="en-GB" b="1"/>
          </a:p>
        </p:txBody>
      </p:sp>
      <p:sp>
        <p:nvSpPr>
          <p:cNvPr id="3" name="Content Placeholder 2">
            <a:extLst>
              <a:ext uri="{FF2B5EF4-FFF2-40B4-BE49-F238E27FC236}">
                <a16:creationId xmlns:a16="http://schemas.microsoft.com/office/drawing/2014/main" id="{7A8D69D2-1222-EF14-644A-8750E3B63CF7}"/>
              </a:ext>
            </a:extLst>
          </p:cNvPr>
          <p:cNvSpPr>
            <a:spLocks noGrp="1"/>
          </p:cNvSpPr>
          <p:nvPr>
            <p:ph idx="1"/>
          </p:nvPr>
        </p:nvSpPr>
        <p:spPr>
          <a:xfrm>
            <a:off x="286657" y="969281"/>
            <a:ext cx="7034892" cy="4336824"/>
          </a:xfrm>
        </p:spPr>
        <p:txBody>
          <a:bodyPr lIns="91440" tIns="45720" rIns="91440" bIns="45720" anchor="t">
            <a:noAutofit/>
          </a:bodyPr>
          <a:lstStyle/>
          <a:p>
            <a:pPr algn="just"/>
            <a:r>
              <a:rPr lang="en-GB" sz="1800"/>
              <a:t>Cohort 1 can be identified (manual search) via Welsh Immunisation System (WIS), but health boards will not be able to send letters via WIS. Health boards to send letters by local arrangement </a:t>
            </a:r>
            <a:endParaRPr lang="en-GB" sz="1800">
              <a:cs typeface="Arial"/>
            </a:endParaRPr>
          </a:p>
          <a:p>
            <a:pPr algn="just"/>
            <a:r>
              <a:rPr lang="en-GB" sz="1800"/>
              <a:t>WIS is to be utilised to record the vaccination event</a:t>
            </a:r>
            <a:endParaRPr lang="en-GB" sz="1800">
              <a:cs typeface="Arial"/>
            </a:endParaRPr>
          </a:p>
          <a:p>
            <a:pPr algn="just"/>
            <a:r>
              <a:rPr lang="en-GB" sz="1800"/>
              <a:t>The consultation form will be the same version used for other vaccines on WIS</a:t>
            </a:r>
            <a:endParaRPr lang="en-GB" sz="1800">
              <a:cs typeface="Arial"/>
            </a:endParaRPr>
          </a:p>
          <a:p>
            <a:pPr algn="just"/>
            <a:r>
              <a:rPr lang="en-GB" sz="1800"/>
              <a:t>Consent forms will be available for recording consent and vaccine given where WIS is not used at time of vaccination</a:t>
            </a:r>
            <a:endParaRPr lang="en-GB" sz="1800">
              <a:cs typeface="Arial"/>
            </a:endParaRPr>
          </a:p>
          <a:p>
            <a:pPr algn="just"/>
            <a:r>
              <a:rPr lang="en-GB" sz="1800"/>
              <a:t>Write back from WIS to GP record will take place</a:t>
            </a:r>
            <a:endParaRPr lang="en-GB" sz="1800">
              <a:cs typeface="Arial"/>
            </a:endParaRPr>
          </a:p>
          <a:p>
            <a:pPr algn="just"/>
            <a:r>
              <a:rPr lang="en-GB" sz="1800"/>
              <a:t>Vaccination record cards for patients to hold will be available to record 1</a:t>
            </a:r>
            <a:r>
              <a:rPr lang="en-GB" sz="1800" baseline="30000"/>
              <a:t>st</a:t>
            </a:r>
            <a:r>
              <a:rPr lang="en-GB" sz="1800"/>
              <a:t> and 2</a:t>
            </a:r>
            <a:r>
              <a:rPr lang="en-GB" sz="1800" baseline="30000"/>
              <a:t>nd</a:t>
            </a:r>
            <a:r>
              <a:rPr lang="en-GB" sz="1800"/>
              <a:t> doses. </a:t>
            </a:r>
            <a:r>
              <a:rPr lang="en-US" sz="1800">
                <a:highlight>
                  <a:srgbClr val="FFFFFF"/>
                </a:highlight>
              </a:rPr>
              <a:t>Vaccinators should ensure they provide individuals with their record card to enable them to receive their second dose in other parts of the UK if needed. Order via </a:t>
            </a:r>
            <a:r>
              <a:rPr lang="en-US" sz="1800">
                <a:highlight>
                  <a:srgbClr val="FFFFFF"/>
                </a:highlight>
                <a:hlinkClick r:id="rId3"/>
              </a:rPr>
              <a:t>Vaccination Record Card - Public Health Wales</a:t>
            </a:r>
            <a:endParaRPr lang="en-US" sz="1800">
              <a:cs typeface="Arial"/>
            </a:endParaRPr>
          </a:p>
          <a:p>
            <a:pPr algn="just"/>
            <a:r>
              <a:rPr lang="en-US" sz="1800">
                <a:highlight>
                  <a:srgbClr val="FFFFFF"/>
                </a:highlight>
              </a:rPr>
              <a:t>There will be a requirement for second doses to be facilitated in Wales for students from other UK nations and internationally.</a:t>
            </a:r>
            <a:endParaRPr lang="en-US" sz="1800">
              <a:cs typeface="Arial"/>
            </a:endParaRPr>
          </a:p>
          <a:p>
            <a:endParaRPr lang="en-GB" sz="1300"/>
          </a:p>
          <a:p>
            <a:pPr marL="0" indent="0">
              <a:buNone/>
            </a:pPr>
            <a:endParaRPr lang="en-GB" sz="1300"/>
          </a:p>
          <a:p>
            <a:endParaRPr lang="en-GB" sz="1300"/>
          </a:p>
        </p:txBody>
      </p:sp>
      <p:sp>
        <p:nvSpPr>
          <p:cNvPr id="4" name="Footer Placeholder 3">
            <a:extLst>
              <a:ext uri="{FF2B5EF4-FFF2-40B4-BE49-F238E27FC236}">
                <a16:creationId xmlns:a16="http://schemas.microsoft.com/office/drawing/2014/main" id="{DA58E680-1B63-18CA-9E46-B6E826AA66C6}"/>
              </a:ext>
            </a:extLst>
          </p:cNvPr>
          <p:cNvSpPr>
            <a:spLocks noGrp="1"/>
          </p:cNvSpPr>
          <p:nvPr>
            <p:ph type="ftr" sz="quarter" idx="11"/>
          </p:nvPr>
        </p:nvSpPr>
        <p:spPr>
          <a:xfrm>
            <a:off x="838200" y="6356350"/>
            <a:ext cx="9457944" cy="365125"/>
          </a:xfrm>
        </p:spPr>
        <p:txBody>
          <a:bodyPr lIns="91440" tIns="45720" rIns="91440" bIns="45720">
            <a:no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GB" sz="1400" b="1" i="0" u="none" strike="noStrike" kern="1200" cap="none" spc="0" normalizeH="0" baseline="0" noProof="0" dirty="0">
                <a:ln>
                  <a:noFill/>
                </a:ln>
                <a:effectLst/>
                <a:uLnTx/>
                <a:uFillTx/>
              </a:rPr>
              <a:t>Meningococcal B (</a:t>
            </a:r>
            <a:r>
              <a:rPr kumimoji="0" lang="en-GB" sz="1400" b="1" i="0" u="none" strike="noStrike" kern="1200" cap="none" spc="0" normalizeH="0" baseline="0" noProof="0" dirty="0" err="1">
                <a:ln>
                  <a:noFill/>
                </a:ln>
                <a:effectLst/>
                <a:uLnTx/>
                <a:uFillTx/>
              </a:rPr>
              <a:t>MenB</a:t>
            </a:r>
            <a:r>
              <a:rPr kumimoji="0" lang="en-GB" sz="1400" b="1" i="0" u="none" strike="noStrike" kern="1200" cap="none" spc="0" normalizeH="0" baseline="0" noProof="0" dirty="0">
                <a:ln>
                  <a:noFill/>
                </a:ln>
                <a:effectLst/>
                <a:uLnTx/>
                <a:uFillTx/>
              </a:rPr>
              <a:t>) vaccination programme: urgent time-limited response to recent outbreaks ​  </a:t>
            </a:r>
            <a:r>
              <a:rPr kumimoji="0" lang="en-GB" sz="1100" b="1" i="0" u="none" strike="noStrike" kern="1200" cap="none" spc="0" normalizeH="0" baseline="0" noProof="0" dirty="0">
                <a:ln>
                  <a:noFill/>
                </a:ln>
                <a:effectLst/>
                <a:uLnTx/>
                <a:uFillTx/>
              </a:rPr>
              <a:t>​</a:t>
            </a:r>
            <a:endParaRPr lang="en-GB" sz="1100" b="1" i="0" u="none" strike="noStrike" kern="1200" cap="none" spc="0" normalizeH="0" baseline="0" noProof="0" dirty="0">
              <a:ln>
                <a:noFill/>
              </a:ln>
              <a:effectLst/>
              <a:uLnTx/>
              <a:uFillTx/>
            </a:endParaRPr>
          </a:p>
        </p:txBody>
      </p:sp>
      <p:sp>
        <p:nvSpPr>
          <p:cNvPr id="7" name="Slide Number Placeholder 6">
            <a:extLst>
              <a:ext uri="{FF2B5EF4-FFF2-40B4-BE49-F238E27FC236}">
                <a16:creationId xmlns:a16="http://schemas.microsoft.com/office/drawing/2014/main" id="{7F8B4F34-B890-6B03-AC72-63208E2804A0}"/>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561D0CCE-8DCC-44DC-A653-AE62B1D84A52}" type="slidenum">
              <a:rPr lang="en-GB" smtClean="0"/>
              <a:pPr>
                <a:lnSpc>
                  <a:spcPct val="90000"/>
                </a:lnSpc>
                <a:spcAft>
                  <a:spcPts val="600"/>
                </a:spcAft>
              </a:pPr>
              <a:t>28</a:t>
            </a:fld>
            <a:endParaRPr lang="en-US"/>
          </a:p>
        </p:txBody>
      </p:sp>
      <p:pic>
        <p:nvPicPr>
          <p:cNvPr id="6" name="Picture 5">
            <a:extLst>
              <a:ext uri="{FF2B5EF4-FFF2-40B4-BE49-F238E27FC236}">
                <a16:creationId xmlns:a16="http://schemas.microsoft.com/office/drawing/2014/main" id="{24C01024-A681-29A2-84F3-4A48F5756646}"/>
              </a:ext>
            </a:extLst>
          </p:cNvPr>
          <p:cNvPicPr>
            <a:picLocks noChangeAspect="1"/>
          </p:cNvPicPr>
          <p:nvPr/>
        </p:nvPicPr>
        <p:blipFill>
          <a:blip r:embed="rId4"/>
          <a:stretch>
            <a:fillRect/>
          </a:stretch>
        </p:blipFill>
        <p:spPr>
          <a:xfrm>
            <a:off x="8063592" y="1034845"/>
            <a:ext cx="3290208" cy="2398670"/>
          </a:xfrm>
          <a:prstGeom prst="rect">
            <a:avLst/>
          </a:prstGeom>
          <a:noFill/>
        </p:spPr>
      </p:pic>
      <p:pic>
        <p:nvPicPr>
          <p:cNvPr id="10" name="Picture 9" descr="A card with a syringe and shield&#10;&#10;AI-generated content may be incorrect.">
            <a:extLst>
              <a:ext uri="{FF2B5EF4-FFF2-40B4-BE49-F238E27FC236}">
                <a16:creationId xmlns:a16="http://schemas.microsoft.com/office/drawing/2014/main" id="{A1C93418-D845-0EE3-4CD5-3668577580CB}"/>
              </a:ext>
            </a:extLst>
          </p:cNvPr>
          <p:cNvPicPr>
            <a:picLocks noChangeAspect="1"/>
          </p:cNvPicPr>
          <p:nvPr/>
        </p:nvPicPr>
        <p:blipFill>
          <a:blip r:embed="rId5"/>
          <a:stretch>
            <a:fillRect/>
          </a:stretch>
        </p:blipFill>
        <p:spPr>
          <a:xfrm>
            <a:off x="8122966" y="3895699"/>
            <a:ext cx="3168170" cy="2127277"/>
          </a:xfrm>
          <a:prstGeom prst="rect">
            <a:avLst/>
          </a:prstGeom>
        </p:spPr>
      </p:pic>
    </p:spTree>
    <p:extLst>
      <p:ext uri="{BB962C8B-B14F-4D97-AF65-F5344CB8AC3E}">
        <p14:creationId xmlns:p14="http://schemas.microsoft.com/office/powerpoint/2010/main" val="891636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D8BA-13A6-3CF7-F099-71AACD0F64AE}"/>
              </a:ext>
            </a:extLst>
          </p:cNvPr>
          <p:cNvSpPr>
            <a:spLocks noGrp="1"/>
          </p:cNvSpPr>
          <p:nvPr>
            <p:ph type="title"/>
          </p:nvPr>
        </p:nvSpPr>
        <p:spPr>
          <a:xfrm>
            <a:off x="139505" y="222885"/>
            <a:ext cx="11910645" cy="1349009"/>
          </a:xfrm>
        </p:spPr>
        <p:txBody>
          <a:bodyPr lIns="91440" tIns="45720" rIns="91440" bIns="45720" anchor="t"/>
          <a:lstStyle/>
          <a:p>
            <a:pPr algn="ctr"/>
            <a:r>
              <a:rPr lang="en-US" sz="4000" b="1">
                <a:cs typeface="Arial"/>
              </a:rPr>
              <a:t>Delivery through local health board </a:t>
            </a:r>
            <a:br>
              <a:rPr lang="en-US" sz="4000" b="1">
                <a:cs typeface="Arial"/>
              </a:rPr>
            </a:br>
            <a:r>
              <a:rPr lang="en-US" sz="4000" b="1">
                <a:cs typeface="Arial"/>
              </a:rPr>
              <a:t>vaccination teams </a:t>
            </a:r>
            <a:endParaRPr lang="en-US"/>
          </a:p>
        </p:txBody>
      </p:sp>
      <p:sp>
        <p:nvSpPr>
          <p:cNvPr id="3" name="Content Placeholder 2">
            <a:extLst>
              <a:ext uri="{FF2B5EF4-FFF2-40B4-BE49-F238E27FC236}">
                <a16:creationId xmlns:a16="http://schemas.microsoft.com/office/drawing/2014/main" id="{2F482376-3A9E-6B35-0CB7-270B844C1582}"/>
              </a:ext>
            </a:extLst>
          </p:cNvPr>
          <p:cNvSpPr>
            <a:spLocks noGrp="1"/>
          </p:cNvSpPr>
          <p:nvPr>
            <p:ph idx="1"/>
          </p:nvPr>
        </p:nvSpPr>
        <p:spPr>
          <a:xfrm>
            <a:off x="838200" y="1714535"/>
            <a:ext cx="10750061" cy="4351338"/>
          </a:xfrm>
        </p:spPr>
        <p:txBody>
          <a:bodyPr lIns="91440" tIns="45720" rIns="91440" bIns="45720" anchor="t"/>
          <a:lstStyle/>
          <a:p>
            <a:r>
              <a:rPr lang="en-US" sz="2000">
                <a:highlight>
                  <a:srgbClr val="FFFFFF"/>
                </a:highlight>
                <a:cs typeface="Arial"/>
              </a:rPr>
              <a:t>Eligible individuals, their parents or guardians may have questions about the </a:t>
            </a:r>
            <a:r>
              <a:rPr lang="en-US" sz="2000" err="1">
                <a:highlight>
                  <a:srgbClr val="FFFFFF"/>
                </a:highlight>
                <a:cs typeface="Arial"/>
              </a:rPr>
              <a:t>programme</a:t>
            </a:r>
            <a:r>
              <a:rPr lang="en-US" sz="2000">
                <a:highlight>
                  <a:srgbClr val="FFFFFF"/>
                </a:highlight>
                <a:cs typeface="Arial"/>
              </a:rPr>
              <a:t> delivery in each health board area  </a:t>
            </a:r>
          </a:p>
          <a:p>
            <a:r>
              <a:rPr lang="en-US" sz="2000" b="1">
                <a:highlight>
                  <a:srgbClr val="FFFFFF"/>
                </a:highlight>
                <a:cs typeface="Arial"/>
              </a:rPr>
              <a:t>All queries regarding the </a:t>
            </a:r>
            <a:r>
              <a:rPr lang="en-US" sz="2000" b="1" err="1">
                <a:highlight>
                  <a:srgbClr val="FFFFFF"/>
                </a:highlight>
                <a:cs typeface="Arial"/>
              </a:rPr>
              <a:t>programme</a:t>
            </a:r>
            <a:r>
              <a:rPr lang="en-US" sz="2000" b="1">
                <a:highlight>
                  <a:srgbClr val="FFFFFF"/>
                </a:highlight>
                <a:cs typeface="Arial"/>
              </a:rPr>
              <a:t> should be directed to the local health board - </a:t>
            </a:r>
            <a:r>
              <a:rPr lang="en-US" sz="2000">
                <a:highlight>
                  <a:srgbClr val="FFFFFF"/>
                </a:highlight>
                <a:ea typeface="+mn-lt"/>
                <a:cs typeface="+mn-lt"/>
                <a:hlinkClick r:id="rId2"/>
              </a:rPr>
              <a:t>Vaccine contacts - Public Health Wales</a:t>
            </a:r>
            <a:endParaRPr lang="en-US" sz="2000">
              <a:highlight>
                <a:srgbClr val="FFFFFF"/>
              </a:highlight>
              <a:cs typeface="Arial"/>
            </a:endParaRPr>
          </a:p>
          <a:p>
            <a:r>
              <a:rPr lang="en-US" sz="2000">
                <a:highlight>
                  <a:srgbClr val="FFFFFF"/>
                </a:highlight>
                <a:cs typeface="Arial"/>
              </a:rPr>
              <a:t>The delivery of this </a:t>
            </a:r>
            <a:r>
              <a:rPr lang="en-US" sz="2000" err="1">
                <a:highlight>
                  <a:srgbClr val="FFFFFF"/>
                </a:highlight>
                <a:cs typeface="Arial"/>
              </a:rPr>
              <a:t>programme</a:t>
            </a:r>
            <a:r>
              <a:rPr lang="en-US" sz="2000">
                <a:highlight>
                  <a:srgbClr val="FFFFFF"/>
                </a:highlight>
                <a:cs typeface="Arial"/>
              </a:rPr>
              <a:t> is via local health board vaccination teams and </a:t>
            </a:r>
            <a:r>
              <a:rPr lang="en-US" sz="2000" b="1">
                <a:highlight>
                  <a:srgbClr val="FFFFFF"/>
                </a:highlight>
                <a:cs typeface="Arial"/>
              </a:rPr>
              <a:t>not through general practitioners or pharmacies</a:t>
            </a:r>
            <a:r>
              <a:rPr lang="en-US" sz="2000">
                <a:highlight>
                  <a:srgbClr val="FFFFFF"/>
                </a:highlight>
                <a:cs typeface="Arial"/>
              </a:rPr>
              <a:t>. Therefore, if queries are mistakenly directed to GPs or pharmacies about the </a:t>
            </a:r>
            <a:r>
              <a:rPr lang="en-US" sz="2000" err="1">
                <a:highlight>
                  <a:srgbClr val="FFFFFF"/>
                </a:highlight>
                <a:cs typeface="Arial"/>
              </a:rPr>
              <a:t>programme</a:t>
            </a:r>
            <a:r>
              <a:rPr lang="en-US" sz="2000">
                <a:highlight>
                  <a:srgbClr val="FFFFFF"/>
                </a:highlight>
                <a:cs typeface="Arial"/>
              </a:rPr>
              <a:t>, individual queries should be signposted to their local health board</a:t>
            </a:r>
            <a:endParaRPr lang="en-US" sz="2000">
              <a:cs typeface="Arial"/>
            </a:endParaRPr>
          </a:p>
          <a:p>
            <a:r>
              <a:rPr lang="en-US" sz="2000">
                <a:highlight>
                  <a:srgbClr val="FFFFFF"/>
                </a:highlight>
                <a:ea typeface="+mn-lt"/>
                <a:cs typeface="+mn-lt"/>
              </a:rPr>
              <a:t>Whilst there are no plans for primary care to be involved in the delivery of this </a:t>
            </a:r>
            <a:r>
              <a:rPr lang="en-US" sz="2000" err="1">
                <a:highlight>
                  <a:srgbClr val="FFFFFF"/>
                </a:highlight>
                <a:ea typeface="+mn-lt"/>
                <a:cs typeface="+mn-lt"/>
              </a:rPr>
              <a:t>programme</a:t>
            </a:r>
            <a:r>
              <a:rPr lang="en-US" sz="2000">
                <a:highlight>
                  <a:srgbClr val="FFFFFF"/>
                </a:highlight>
                <a:ea typeface="+mn-lt"/>
                <a:cs typeface="+mn-lt"/>
              </a:rPr>
              <a:t>, the </a:t>
            </a:r>
            <a:r>
              <a:rPr lang="en-US" sz="2000">
                <a:highlight>
                  <a:srgbClr val="FFFFFF"/>
                </a:highlight>
                <a:ea typeface="+mn-lt"/>
                <a:cs typeface="+mn-lt"/>
                <a:hlinkClick r:id="rId3"/>
              </a:rPr>
              <a:t>National enhanced service specification for non-routine immunisations for adults and children at risk’</a:t>
            </a:r>
            <a:r>
              <a:rPr lang="en-US" sz="2000">
                <a:highlight>
                  <a:srgbClr val="FFFFFF"/>
                </a:highlight>
                <a:ea typeface="+mn-lt"/>
                <a:cs typeface="+mn-lt"/>
              </a:rPr>
              <a:t> will provide cover, if the situation arises where GP practices need to give meningococcal vaccines to eligible persons included in this time-limited vaccination outbreak response.</a:t>
            </a:r>
            <a:endParaRPr lang="en-US" sz="2000">
              <a:highlight>
                <a:srgbClr val="FFFFFF"/>
              </a:highlight>
              <a:cs typeface="Arial"/>
            </a:endParaRPr>
          </a:p>
          <a:p>
            <a:endParaRPr lang="en-US" sz="4000" b="1">
              <a:cs typeface="Arial"/>
            </a:endParaRPr>
          </a:p>
        </p:txBody>
      </p:sp>
      <p:sp>
        <p:nvSpPr>
          <p:cNvPr id="4" name="Footer Placeholder 3">
            <a:extLst>
              <a:ext uri="{FF2B5EF4-FFF2-40B4-BE49-F238E27FC236}">
                <a16:creationId xmlns:a16="http://schemas.microsoft.com/office/drawing/2014/main" id="{C9F9C485-A81B-825E-84EE-6F51683EDCE7}"/>
              </a:ext>
            </a:extLst>
          </p:cNvPr>
          <p:cNvSpPr>
            <a:spLocks noGrp="1"/>
          </p:cNvSpPr>
          <p:nvPr>
            <p:ph type="ftr" sz="quarter" idx="11"/>
          </p:nvPr>
        </p:nvSpPr>
        <p:spPr>
          <a:xfrm>
            <a:off x="838200" y="6356350"/>
            <a:ext cx="8921261"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38A622D4-CCE3-7F06-8AC4-F386C677B884}"/>
              </a:ext>
            </a:extLst>
          </p:cNvPr>
          <p:cNvSpPr>
            <a:spLocks noGrp="1"/>
          </p:cNvSpPr>
          <p:nvPr>
            <p:ph type="sldNum" sz="quarter" idx="12"/>
          </p:nvPr>
        </p:nvSpPr>
        <p:spPr/>
        <p:txBody>
          <a:bodyPr/>
          <a:lstStyle/>
          <a:p>
            <a:fld id="{561D0CCE-8DCC-44DC-A653-AE62B1D84A52}" type="slidenum">
              <a:rPr lang="en-GB" smtClean="0"/>
              <a:pPr/>
              <a:t>29</a:t>
            </a:fld>
            <a:endParaRPr lang="en-GB"/>
          </a:p>
        </p:txBody>
      </p:sp>
    </p:spTree>
    <p:extLst>
      <p:ext uri="{BB962C8B-B14F-4D97-AF65-F5344CB8AC3E}">
        <p14:creationId xmlns:p14="http://schemas.microsoft.com/office/powerpoint/2010/main" val="9948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AE88-285E-13A4-3E4E-BB79D460BA4A}"/>
              </a:ext>
            </a:extLst>
          </p:cNvPr>
          <p:cNvSpPr>
            <a:spLocks noGrp="1"/>
          </p:cNvSpPr>
          <p:nvPr>
            <p:ph type="title"/>
          </p:nvPr>
        </p:nvSpPr>
        <p:spPr>
          <a:xfrm>
            <a:off x="0" y="169466"/>
            <a:ext cx="12192000" cy="1325563"/>
          </a:xfrm>
        </p:spPr>
        <p:txBody>
          <a:bodyPr/>
          <a:lstStyle/>
          <a:p>
            <a:pPr algn="ctr"/>
            <a:r>
              <a:rPr lang="en-GB" sz="3600" b="1" dirty="0">
                <a:cs typeface="Arial"/>
              </a:rPr>
              <a:t>Meningococcal B (</a:t>
            </a:r>
            <a:r>
              <a:rPr lang="en-GB" sz="3600" b="1" dirty="0" err="1">
                <a:cs typeface="Arial"/>
              </a:rPr>
              <a:t>MenB</a:t>
            </a:r>
            <a:r>
              <a:rPr lang="en-GB" sz="3600" b="1" dirty="0">
                <a:cs typeface="Arial"/>
              </a:rPr>
              <a:t>) vaccination programme: urgent time-limited response to recent outbreaks </a:t>
            </a:r>
            <a:br>
              <a:rPr lang="en-GB" sz="4000" b="1" dirty="0">
                <a:highlight>
                  <a:srgbClr val="0360A6"/>
                </a:highlight>
                <a:cs typeface="Arial"/>
              </a:rPr>
            </a:br>
            <a:endParaRPr lang="en-GB" sz="4000" b="1" dirty="0"/>
          </a:p>
        </p:txBody>
      </p:sp>
      <p:sp>
        <p:nvSpPr>
          <p:cNvPr id="3" name="Content Placeholder 2">
            <a:extLst>
              <a:ext uri="{FF2B5EF4-FFF2-40B4-BE49-F238E27FC236}">
                <a16:creationId xmlns:a16="http://schemas.microsoft.com/office/drawing/2014/main" id="{680322C5-E945-116D-660E-2FD40A8CEFD2}"/>
              </a:ext>
            </a:extLst>
          </p:cNvPr>
          <p:cNvSpPr>
            <a:spLocks noGrp="1"/>
          </p:cNvSpPr>
          <p:nvPr>
            <p:ph idx="1"/>
          </p:nvPr>
        </p:nvSpPr>
        <p:spPr>
          <a:xfrm>
            <a:off x="838199" y="1463957"/>
            <a:ext cx="10805885" cy="4561795"/>
          </a:xfrm>
        </p:spPr>
        <p:txBody>
          <a:bodyPr lIns="91440" tIns="45720" rIns="91440" bIns="45720" anchor="t"/>
          <a:lstStyle/>
          <a:p>
            <a:r>
              <a:rPr lang="en-GB" sz="2000" dirty="0"/>
              <a:t>It is important that all immunisers delivering this </a:t>
            </a:r>
            <a:r>
              <a:rPr lang="en-GB" sz="2000" dirty="0" err="1"/>
              <a:t>MenB</a:t>
            </a:r>
            <a:r>
              <a:rPr lang="en-GB" sz="2000" dirty="0"/>
              <a:t> vaccination programme and/ or those who are providing immunisation advice familiarise themselves with the most up to date clinical evidence and guidance, this can be found in the following key documents:</a:t>
            </a:r>
          </a:p>
          <a:p>
            <a:r>
              <a:rPr lang="en-GB" sz="2000" dirty="0"/>
              <a:t>Green Book: </a:t>
            </a:r>
            <a:r>
              <a:rPr lang="en-GB" sz="2000" dirty="0">
                <a:solidFill>
                  <a:srgbClr val="002060"/>
                </a:solidFill>
                <a:ea typeface="+mn-lt"/>
                <a:cs typeface="+mn-lt"/>
                <a:hlinkClick r:id="rId2"/>
              </a:rPr>
              <a:t>Meningococcal: the green book, chapter 22 - GOV.UK</a:t>
            </a:r>
            <a:r>
              <a:rPr lang="en-GB" sz="2000" dirty="0">
                <a:solidFill>
                  <a:srgbClr val="002060"/>
                </a:solidFill>
              </a:rPr>
              <a:t> </a:t>
            </a:r>
            <a:endParaRPr lang="en-GB" sz="2000" dirty="0">
              <a:solidFill>
                <a:srgbClr val="002060"/>
              </a:solidFill>
              <a:cs typeface="Arial"/>
            </a:endParaRPr>
          </a:p>
          <a:p>
            <a:r>
              <a:rPr lang="en-US" sz="2000" dirty="0">
                <a:cs typeface="Arial"/>
              </a:rPr>
              <a:t>Welsh Health Circular: </a:t>
            </a:r>
            <a:r>
              <a:rPr lang="en-US" sz="2000" dirty="0">
                <a:cs typeface="Arial"/>
                <a:hlinkClick r:id="rId3"/>
              </a:rPr>
              <a:t>Meningococcal B (</a:t>
            </a:r>
            <a:r>
              <a:rPr lang="en-US" sz="2000" dirty="0" err="1">
                <a:cs typeface="Arial"/>
                <a:hlinkClick r:id="rId3"/>
              </a:rPr>
              <a:t>MenB</a:t>
            </a:r>
            <a:r>
              <a:rPr lang="en-US" sz="2000" dirty="0">
                <a:cs typeface="Arial"/>
                <a:hlinkClick r:id="rId3"/>
              </a:rPr>
              <a:t>) vaccination </a:t>
            </a:r>
            <a:r>
              <a:rPr lang="en-US" sz="2000" dirty="0" err="1">
                <a:cs typeface="Arial"/>
                <a:hlinkClick r:id="rId3"/>
              </a:rPr>
              <a:t>programme</a:t>
            </a:r>
            <a:r>
              <a:rPr lang="en-US" sz="2000" dirty="0">
                <a:cs typeface="Arial"/>
                <a:hlinkClick r:id="rId3"/>
              </a:rPr>
              <a:t>: urgent time-limited response to recent outbreaks (WHC/2026/026) | GOV.WALES</a:t>
            </a:r>
            <a:endParaRPr lang="en-US" sz="2000" dirty="0">
              <a:cs typeface="Arial"/>
            </a:endParaRPr>
          </a:p>
          <a:p>
            <a:r>
              <a:rPr lang="en-GB" sz="2000" dirty="0">
                <a:solidFill>
                  <a:srgbClr val="002060"/>
                </a:solidFill>
                <a:cs typeface="Arial"/>
              </a:rPr>
              <a:t>Information for healthcare practitioners: </a:t>
            </a:r>
            <a:r>
              <a:rPr lang="en-GB" sz="2000" b="1" dirty="0">
                <a:solidFill>
                  <a:srgbClr val="002060"/>
                </a:solidFill>
                <a:cs typeface="Arial"/>
              </a:rPr>
              <a:t>Awaiting this information</a:t>
            </a:r>
            <a:r>
              <a:rPr lang="en-GB" sz="2000" dirty="0">
                <a:solidFill>
                  <a:srgbClr val="002060"/>
                </a:solidFill>
                <a:cs typeface="Arial"/>
              </a:rPr>
              <a:t>. Will be available from </a:t>
            </a:r>
            <a:r>
              <a:rPr lang="en-GB" sz="2000" dirty="0" err="1">
                <a:cs typeface="Arial"/>
                <a:hlinkClick r:id="rId4"/>
              </a:rPr>
              <a:t>MenB</a:t>
            </a:r>
            <a:r>
              <a:rPr lang="en-GB" sz="2000" dirty="0">
                <a:cs typeface="Arial"/>
                <a:hlinkClick r:id="rId4"/>
              </a:rPr>
              <a:t> vaccine for young people – information for health professionals - Public Health Wales</a:t>
            </a:r>
            <a:r>
              <a:rPr lang="en-GB" sz="2000" dirty="0">
                <a:solidFill>
                  <a:srgbClr val="002060"/>
                </a:solidFill>
                <a:cs typeface="Arial"/>
              </a:rPr>
              <a:t> </a:t>
            </a:r>
            <a:endParaRPr lang="en-US" sz="2000" dirty="0">
              <a:cs typeface="Arial"/>
            </a:endParaRPr>
          </a:p>
          <a:p>
            <a:r>
              <a:rPr lang="en-GB" sz="2000" dirty="0"/>
              <a:t>VPDP webpage is available here: </a:t>
            </a:r>
            <a:r>
              <a:rPr lang="en-GB" sz="2000" dirty="0" err="1">
                <a:ea typeface="+mn-lt"/>
                <a:cs typeface="+mn-lt"/>
                <a:hlinkClick r:id="rId4"/>
              </a:rPr>
              <a:t>MenB</a:t>
            </a:r>
            <a:r>
              <a:rPr lang="en-GB" sz="2000" dirty="0">
                <a:ea typeface="+mn-lt"/>
                <a:cs typeface="+mn-lt"/>
                <a:hlinkClick r:id="rId4"/>
              </a:rPr>
              <a:t> vaccine for young people – information for health professionals - Public Health Wales</a:t>
            </a:r>
            <a:r>
              <a:rPr lang="en-GB" sz="2000" dirty="0"/>
              <a:t> </a:t>
            </a:r>
            <a:endParaRPr lang="en-GB" sz="2000" dirty="0">
              <a:cs typeface="Arial"/>
            </a:endParaRPr>
          </a:p>
          <a:p>
            <a:endParaRPr lang="en-GB" sz="2000" dirty="0">
              <a:cs typeface="Arial"/>
            </a:endParaRPr>
          </a:p>
          <a:p>
            <a:pPr marL="0" indent="0">
              <a:buNone/>
            </a:pPr>
            <a:r>
              <a:rPr lang="en-GB" sz="1800" b="1" dirty="0">
                <a:cs typeface="Arial"/>
              </a:rPr>
              <a:t>This template training slide set is version controlled; the information contained within this resource is accurate at the time of publication. Any necessary amendments will be reflected in an updated version.</a:t>
            </a:r>
          </a:p>
        </p:txBody>
      </p:sp>
      <p:sp>
        <p:nvSpPr>
          <p:cNvPr id="4" name="Footer Placeholder 3">
            <a:extLst>
              <a:ext uri="{FF2B5EF4-FFF2-40B4-BE49-F238E27FC236}">
                <a16:creationId xmlns:a16="http://schemas.microsoft.com/office/drawing/2014/main" id="{4EF3EA42-B080-CBED-F3E6-40777E433759}"/>
              </a:ext>
            </a:extLst>
          </p:cNvPr>
          <p:cNvSpPr>
            <a:spLocks noGrp="1"/>
          </p:cNvSpPr>
          <p:nvPr>
            <p:ph type="ftr" sz="quarter" idx="11"/>
          </p:nvPr>
        </p:nvSpPr>
        <p:spPr>
          <a:xfrm>
            <a:off x="838199" y="6356350"/>
            <a:ext cx="9938657" cy="365125"/>
          </a:xfrm>
        </p:spPr>
        <p:txBody>
          <a:bodyPr/>
          <a:lstStyle/>
          <a:p>
            <a:r>
              <a:rPr lang="en-GB" sz="1400"/>
              <a:t>Meningococcal B (</a:t>
            </a:r>
            <a:r>
              <a:rPr lang="en-GB" sz="1400" err="1"/>
              <a:t>MenB</a:t>
            </a:r>
            <a:r>
              <a:rPr lang="en-GB" sz="1400"/>
              <a:t>) vaccination programme: urgent time-limited response to recent outbreaks ​  ​</a:t>
            </a:r>
          </a:p>
        </p:txBody>
      </p:sp>
      <p:sp>
        <p:nvSpPr>
          <p:cNvPr id="5" name="Slide Number Placeholder 4">
            <a:extLst>
              <a:ext uri="{FF2B5EF4-FFF2-40B4-BE49-F238E27FC236}">
                <a16:creationId xmlns:a16="http://schemas.microsoft.com/office/drawing/2014/main" id="{A573D6E1-DEF2-8E8B-FC4B-E4B8160AB2BF}"/>
              </a:ext>
            </a:extLst>
          </p:cNvPr>
          <p:cNvSpPr>
            <a:spLocks noGrp="1"/>
          </p:cNvSpPr>
          <p:nvPr>
            <p:ph type="sldNum" sz="quarter" idx="12"/>
          </p:nvPr>
        </p:nvSpPr>
        <p:spPr/>
        <p:txBody>
          <a:bodyPr/>
          <a:lstStyle/>
          <a:p>
            <a:fld id="{561D0CCE-8DCC-44DC-A653-AE62B1D84A52}" type="slidenum">
              <a:rPr lang="en-GB" smtClean="0"/>
              <a:pPr/>
              <a:t>3</a:t>
            </a:fld>
            <a:endParaRPr lang="en-GB"/>
          </a:p>
        </p:txBody>
      </p:sp>
    </p:spTree>
    <p:extLst>
      <p:ext uri="{BB962C8B-B14F-4D97-AF65-F5344CB8AC3E}">
        <p14:creationId xmlns:p14="http://schemas.microsoft.com/office/powerpoint/2010/main" val="2876490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E6F2AB-E83A-F155-DEEC-1C1BF3A4FDAE}"/>
              </a:ext>
            </a:extLst>
          </p:cNvPr>
          <p:cNvSpPr>
            <a:spLocks noGrp="1"/>
          </p:cNvSpPr>
          <p:nvPr>
            <p:ph type="body" sz="quarter" idx="10"/>
          </p:nvPr>
        </p:nvSpPr>
        <p:spPr>
          <a:xfrm>
            <a:off x="254884" y="3069431"/>
            <a:ext cx="11748996" cy="719137"/>
          </a:xfrm>
        </p:spPr>
        <p:txBody>
          <a:bodyPr lIns="91440" tIns="45720" rIns="91440" bIns="45720" anchor="t">
            <a:noAutofit/>
          </a:bodyPr>
          <a:lstStyle/>
          <a:p>
            <a:r>
              <a:rPr lang="en-GB" sz="4400" dirty="0">
                <a:latin typeface="Arial"/>
                <a:cs typeface="Arial"/>
              </a:rPr>
              <a:t>The Meningococcal B vaccine - Bexsero</a:t>
            </a:r>
            <a:r>
              <a:rPr lang="en-GB" sz="4400" baseline="30000" dirty="0">
                <a:latin typeface="Arial"/>
                <a:cs typeface="Arial"/>
              </a:rPr>
              <a:t>®</a:t>
            </a:r>
            <a:endParaRPr lang="en-GB" sz="4400" b="0" dirty="0">
              <a:latin typeface="Arial"/>
              <a:cs typeface="Arial"/>
            </a:endParaRPr>
          </a:p>
          <a:p>
            <a:endParaRPr lang="en-GB" sz="4100" dirty="0">
              <a:latin typeface="Arial"/>
              <a:cs typeface="Arial"/>
            </a:endParaRPr>
          </a:p>
        </p:txBody>
      </p:sp>
      <p:sp>
        <p:nvSpPr>
          <p:cNvPr id="4" name="Footer Placeholder 3">
            <a:extLst>
              <a:ext uri="{FF2B5EF4-FFF2-40B4-BE49-F238E27FC236}">
                <a16:creationId xmlns:a16="http://schemas.microsoft.com/office/drawing/2014/main" id="{22273F93-0D1D-8BCD-F948-0B64846BCAC1}"/>
              </a:ext>
            </a:extLst>
          </p:cNvPr>
          <p:cNvSpPr>
            <a:spLocks noGrp="1"/>
          </p:cNvSpPr>
          <p:nvPr>
            <p:ph type="ftr" sz="quarter" idx="4294967295"/>
          </p:nvPr>
        </p:nvSpPr>
        <p:spPr>
          <a:xfrm>
            <a:off x="0" y="6356350"/>
            <a:ext cx="7315200" cy="365125"/>
          </a:xfrm>
          <a:prstGeom prst="rect">
            <a:avLst/>
          </a:prstGeom>
        </p:spPr>
        <p:txBody>
          <a:bodyPr/>
          <a:lstStyle/>
          <a:p>
            <a:r>
              <a:rPr lang="en-GB"/>
              <a:t>Meningococcal B (MenB) vaccination programme: urgent time-limited response to recent outbreaks ​  ​</a:t>
            </a:r>
          </a:p>
        </p:txBody>
      </p:sp>
    </p:spTree>
    <p:extLst>
      <p:ext uri="{BB962C8B-B14F-4D97-AF65-F5344CB8AC3E}">
        <p14:creationId xmlns:p14="http://schemas.microsoft.com/office/powerpoint/2010/main" val="214267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E695-50C8-7C06-385C-3E2C099E6070}"/>
              </a:ext>
            </a:extLst>
          </p:cNvPr>
          <p:cNvSpPr>
            <a:spLocks noGrp="1"/>
          </p:cNvSpPr>
          <p:nvPr>
            <p:ph type="title"/>
          </p:nvPr>
        </p:nvSpPr>
        <p:spPr>
          <a:xfrm>
            <a:off x="397565" y="228485"/>
            <a:ext cx="10515600" cy="1325563"/>
          </a:xfrm>
        </p:spPr>
        <p:txBody>
          <a:bodyPr/>
          <a:lstStyle/>
          <a:p>
            <a:pPr algn="ctr"/>
            <a:r>
              <a:rPr lang="en-GB" b="1"/>
              <a:t>Bexsero</a:t>
            </a:r>
            <a:r>
              <a:rPr lang="en-GB" b="1" baseline="30000"/>
              <a:t>®</a:t>
            </a:r>
          </a:p>
        </p:txBody>
      </p:sp>
      <p:sp>
        <p:nvSpPr>
          <p:cNvPr id="3" name="Footer Placeholder 2">
            <a:extLst>
              <a:ext uri="{FF2B5EF4-FFF2-40B4-BE49-F238E27FC236}">
                <a16:creationId xmlns:a16="http://schemas.microsoft.com/office/drawing/2014/main" id="{81B01D9B-C8B5-4F5C-611E-E41765D73A8E}"/>
              </a:ext>
            </a:extLst>
          </p:cNvPr>
          <p:cNvSpPr>
            <a:spLocks noGrp="1"/>
          </p:cNvSpPr>
          <p:nvPr>
            <p:ph type="ftr" sz="quarter" idx="11"/>
          </p:nvPr>
        </p:nvSpPr>
        <p:spPr>
          <a:xfrm>
            <a:off x="838200" y="6356350"/>
            <a:ext cx="928624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6" name="TextBox 5">
            <a:extLst>
              <a:ext uri="{FF2B5EF4-FFF2-40B4-BE49-F238E27FC236}">
                <a16:creationId xmlns:a16="http://schemas.microsoft.com/office/drawing/2014/main" id="{A704C9DC-6AA5-E593-2C5E-D2E7DCB094F0}"/>
              </a:ext>
            </a:extLst>
          </p:cNvPr>
          <p:cNvSpPr txBox="1"/>
          <p:nvPr/>
        </p:nvSpPr>
        <p:spPr>
          <a:xfrm>
            <a:off x="2832652" y="5147602"/>
            <a:ext cx="6102626" cy="923330"/>
          </a:xfrm>
          <a:prstGeom prst="rect">
            <a:avLst/>
          </a:prstGeom>
          <a:noFill/>
        </p:spPr>
        <p:txBody>
          <a:bodyPr wrap="square">
            <a:spAutoFit/>
          </a:bodyPr>
          <a:lstStyle/>
          <a:p>
            <a:pPr marL="0" indent="0" algn="ctr">
              <a:buNone/>
            </a:pPr>
            <a:r>
              <a:rPr lang="en-GB" sz="1800" dirty="0">
                <a:hlinkClick r:id="rId2"/>
              </a:rPr>
              <a:t>Bexsero Meningococcal Group B vaccine for injection in pre-filled syringe - Summary of Product Characteristics (SmPC) - (</a:t>
            </a:r>
            <a:r>
              <a:rPr lang="en-GB" sz="1800" dirty="0" err="1">
                <a:hlinkClick r:id="rId2"/>
              </a:rPr>
              <a:t>emc</a:t>
            </a:r>
            <a:r>
              <a:rPr lang="en-GB" sz="1800" dirty="0">
                <a:hlinkClick r:id="rId2"/>
              </a:rPr>
              <a:t>) | 5168</a:t>
            </a:r>
            <a:endParaRPr lang="en-GB" sz="1800" dirty="0"/>
          </a:p>
        </p:txBody>
      </p:sp>
      <p:sp>
        <p:nvSpPr>
          <p:cNvPr id="5" name="Slide Number Placeholder 4">
            <a:extLst>
              <a:ext uri="{FF2B5EF4-FFF2-40B4-BE49-F238E27FC236}">
                <a16:creationId xmlns:a16="http://schemas.microsoft.com/office/drawing/2014/main" id="{BDFF925F-05FA-2DFE-EBC5-ED8ACF121EE7}"/>
              </a:ext>
            </a:extLst>
          </p:cNvPr>
          <p:cNvSpPr>
            <a:spLocks noGrp="1"/>
          </p:cNvSpPr>
          <p:nvPr>
            <p:ph type="sldNum" sz="quarter" idx="12"/>
          </p:nvPr>
        </p:nvSpPr>
        <p:spPr/>
        <p:txBody>
          <a:bodyPr/>
          <a:lstStyle/>
          <a:p>
            <a:fld id="{561D0CCE-8DCC-44DC-A653-AE62B1D84A52}" type="slidenum">
              <a:rPr lang="en-GB" smtClean="0"/>
              <a:pPr/>
              <a:t>31</a:t>
            </a:fld>
            <a:endParaRPr lang="en-US"/>
          </a:p>
        </p:txBody>
      </p:sp>
      <p:pic>
        <p:nvPicPr>
          <p:cNvPr id="7" name="Picture 6" descr="A syringe with text&#10;&#10;AI-generated content may be incorrect.">
            <a:extLst>
              <a:ext uri="{FF2B5EF4-FFF2-40B4-BE49-F238E27FC236}">
                <a16:creationId xmlns:a16="http://schemas.microsoft.com/office/drawing/2014/main" id="{C3CDBCF4-9B27-B2C1-1BEA-D3F44B60D455}"/>
              </a:ext>
            </a:extLst>
          </p:cNvPr>
          <p:cNvPicPr>
            <a:picLocks noChangeAspect="1"/>
          </p:cNvPicPr>
          <p:nvPr/>
        </p:nvPicPr>
        <p:blipFill>
          <a:blip r:embed="rId3"/>
          <a:srcRect r="3044"/>
          <a:stretch>
            <a:fillRect/>
          </a:stretch>
        </p:blipFill>
        <p:spPr>
          <a:xfrm>
            <a:off x="5487439" y="1718127"/>
            <a:ext cx="6408831" cy="2857408"/>
          </a:xfrm>
          <a:prstGeom prst="rect">
            <a:avLst/>
          </a:prstGeom>
        </p:spPr>
      </p:pic>
      <p:pic>
        <p:nvPicPr>
          <p:cNvPr id="4" name="Picture 2">
            <a:extLst>
              <a:ext uri="{FF2B5EF4-FFF2-40B4-BE49-F238E27FC236}">
                <a16:creationId xmlns:a16="http://schemas.microsoft.com/office/drawing/2014/main" id="{88272918-56C8-7820-E989-916A3C19F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730" y="1355297"/>
            <a:ext cx="4895800" cy="2073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8CB4638-6789-77C1-76B9-2945DAD1E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080" y="3628997"/>
            <a:ext cx="3080270" cy="158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94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887B-797B-11CA-9D0C-C0A8DAAFF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286E4-706C-A5AB-611C-2ACA15874688}"/>
              </a:ext>
            </a:extLst>
          </p:cNvPr>
          <p:cNvSpPr>
            <a:spLocks noGrp="1"/>
          </p:cNvSpPr>
          <p:nvPr>
            <p:ph type="title"/>
          </p:nvPr>
        </p:nvSpPr>
        <p:spPr>
          <a:xfrm>
            <a:off x="460829" y="292554"/>
            <a:ext cx="10515600" cy="739775"/>
          </a:xfrm>
        </p:spPr>
        <p:txBody>
          <a:bodyPr lIns="91440" tIns="45720" rIns="91440" bIns="45720" anchor="t"/>
          <a:lstStyle/>
          <a:p>
            <a:r>
              <a:rPr lang="en-GB" b="1" dirty="0" err="1">
                <a:solidFill>
                  <a:srgbClr val="212A73"/>
                </a:solidFill>
              </a:rPr>
              <a:t>MenB</a:t>
            </a:r>
            <a:r>
              <a:rPr lang="en-GB" b="1" dirty="0">
                <a:solidFill>
                  <a:srgbClr val="212A73"/>
                </a:solidFill>
              </a:rPr>
              <a:t> Vaccine - Bexsero</a:t>
            </a:r>
            <a:r>
              <a:rPr lang="en-GB" b="1" baseline="30000" dirty="0">
                <a:solidFill>
                  <a:srgbClr val="212A73"/>
                </a:solidFill>
              </a:rPr>
              <a:t>®</a:t>
            </a:r>
            <a:r>
              <a:rPr lang="en-GB" b="1" dirty="0">
                <a:solidFill>
                  <a:srgbClr val="212A73"/>
                </a:solidFill>
              </a:rPr>
              <a:t> </a:t>
            </a:r>
            <a:br>
              <a:rPr lang="en-GB" dirty="0"/>
            </a:br>
            <a:endParaRPr lang="en-GB" dirty="0">
              <a:solidFill>
                <a:schemeClr val="tx2"/>
              </a:solidFill>
              <a:cs typeface="Arial"/>
            </a:endParaRPr>
          </a:p>
        </p:txBody>
      </p:sp>
      <p:sp>
        <p:nvSpPr>
          <p:cNvPr id="3" name="Content Placeholder 2">
            <a:extLst>
              <a:ext uri="{FF2B5EF4-FFF2-40B4-BE49-F238E27FC236}">
                <a16:creationId xmlns:a16="http://schemas.microsoft.com/office/drawing/2014/main" id="{85EA7DD2-F6AD-1831-F962-9CA2E13E2798}"/>
              </a:ext>
            </a:extLst>
          </p:cNvPr>
          <p:cNvSpPr>
            <a:spLocks noGrp="1"/>
          </p:cNvSpPr>
          <p:nvPr>
            <p:ph idx="1"/>
          </p:nvPr>
        </p:nvSpPr>
        <p:spPr>
          <a:xfrm>
            <a:off x="390525" y="1400630"/>
            <a:ext cx="11172825" cy="3847646"/>
          </a:xfrm>
        </p:spPr>
        <p:txBody>
          <a:bodyPr lIns="91440" tIns="45720" rIns="91440" bIns="45720" anchor="t"/>
          <a:lstStyle/>
          <a:p>
            <a:r>
              <a:rPr lang="en-GB" sz="2000" dirty="0"/>
              <a:t>Weekly ordering will be available for health boards</a:t>
            </a:r>
            <a:endParaRPr lang="en-GB" sz="2000" dirty="0">
              <a:cs typeface="Arial"/>
            </a:endParaRPr>
          </a:p>
          <a:p>
            <a:r>
              <a:rPr lang="en-GB" sz="2000" dirty="0"/>
              <a:t>Bexsero</a:t>
            </a:r>
            <a:r>
              <a:rPr lang="en-GB" sz="2000" baseline="30000" dirty="0"/>
              <a:t> ®</a:t>
            </a:r>
            <a:r>
              <a:rPr lang="en-GB" sz="2000" dirty="0"/>
              <a:t> will be 10-dose packs of pre - filled syringes</a:t>
            </a:r>
            <a:endParaRPr lang="en-GB" sz="2000" dirty="0">
              <a:cs typeface="Arial"/>
            </a:endParaRPr>
          </a:p>
          <a:p>
            <a:r>
              <a:rPr lang="en-GB" sz="2000" dirty="0"/>
              <a:t>Needles will not be delivered with the Bexsero – health boards will need to order locally via usual routes</a:t>
            </a:r>
            <a:endParaRPr lang="en-GB" sz="2000" dirty="0">
              <a:cs typeface="Arial"/>
            </a:endParaRPr>
          </a:p>
          <a:p>
            <a:r>
              <a:rPr lang="en-GB" sz="2000" dirty="0"/>
              <a:t>Select the correct Bexsero</a:t>
            </a:r>
            <a:r>
              <a:rPr lang="en-GB" sz="2000" baseline="30000" dirty="0"/>
              <a:t> ®</a:t>
            </a:r>
            <a:r>
              <a:rPr lang="en-GB" sz="2000" dirty="0"/>
              <a:t> product on </a:t>
            </a:r>
            <a:r>
              <a:rPr lang="en-GB" sz="2000" dirty="0" err="1"/>
              <a:t>ImmForm</a:t>
            </a:r>
            <a:r>
              <a:rPr lang="en-GB" sz="2000" dirty="0"/>
              <a:t> – ‘ BEXSERO-10-ADOLESC’</a:t>
            </a:r>
            <a:endParaRPr lang="en-GB" sz="2000" dirty="0">
              <a:cs typeface="Arial"/>
            </a:endParaRPr>
          </a:p>
          <a:p>
            <a:r>
              <a:rPr lang="en-GB" sz="2000" dirty="0"/>
              <a:t>Health boards to order stock conservatively</a:t>
            </a:r>
            <a:endParaRPr lang="en-GB" sz="2000" dirty="0">
              <a:cs typeface="Arial"/>
            </a:endParaRPr>
          </a:p>
          <a:p>
            <a:r>
              <a:rPr lang="en-GB" sz="2000" dirty="0"/>
              <a:t>Avoid overordering / stockpiling of stock</a:t>
            </a:r>
            <a:endParaRPr lang="en-GB" sz="2000" dirty="0">
              <a:cs typeface="Arial"/>
            </a:endParaRPr>
          </a:p>
          <a:p>
            <a:r>
              <a:rPr lang="en-GB" sz="2000" dirty="0"/>
              <a:t>Monitor stock levels and adjust to demand when ordering</a:t>
            </a:r>
            <a:endParaRPr lang="en-GB" sz="2000" dirty="0">
              <a:cs typeface="Arial"/>
            </a:endParaRPr>
          </a:p>
          <a:p>
            <a:r>
              <a:rPr lang="en-GB" sz="2000" dirty="0"/>
              <a:t>Ordering of ‘BEXSERO-10-ADOLESC’ will open w/c </a:t>
            </a:r>
            <a:r>
              <a:rPr lang="en-GB" sz="2000" b="1" dirty="0"/>
              <a:t>6</a:t>
            </a:r>
            <a:r>
              <a:rPr lang="en-GB" sz="2000" b="1" baseline="30000" dirty="0"/>
              <a:t>th</a:t>
            </a:r>
            <a:r>
              <a:rPr lang="en-GB" sz="2000" b="1" dirty="0"/>
              <a:t> July </a:t>
            </a:r>
            <a:endParaRPr lang="en-GB" sz="2000" dirty="0">
              <a:cs typeface="Arial"/>
            </a:endParaRPr>
          </a:p>
          <a:p>
            <a:endParaRPr lang="en-GB" dirty="0"/>
          </a:p>
          <a:p>
            <a:endParaRPr lang="en-GB" dirty="0"/>
          </a:p>
        </p:txBody>
      </p:sp>
      <p:sp>
        <p:nvSpPr>
          <p:cNvPr id="5" name="Slide Number Placeholder 4">
            <a:extLst>
              <a:ext uri="{FF2B5EF4-FFF2-40B4-BE49-F238E27FC236}">
                <a16:creationId xmlns:a16="http://schemas.microsoft.com/office/drawing/2014/main" id="{B372DD3C-2606-9325-8C2C-55D5AB69C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61DF6-0D76-41FB-B981-EF7AADC432A9}"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7" name="Footer Placeholder 3">
            <a:extLst>
              <a:ext uri="{FF2B5EF4-FFF2-40B4-BE49-F238E27FC236}">
                <a16:creationId xmlns:a16="http://schemas.microsoft.com/office/drawing/2014/main" id="{3105FD96-A977-180A-35EC-56DB89C30F6E}"/>
              </a:ext>
            </a:extLst>
          </p:cNvPr>
          <p:cNvSpPr>
            <a:spLocks noGrp="1"/>
          </p:cNvSpPr>
          <p:nvPr>
            <p:ph type="ftr" sz="quarter" idx="11"/>
          </p:nvPr>
        </p:nvSpPr>
        <p:spPr>
          <a:xfrm>
            <a:off x="838200" y="6356350"/>
            <a:ext cx="9418320" cy="365125"/>
          </a:xfrm>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Meningococcal B (MenB) vaccination programme: urgent time-limited response to recent outbreaks ​  ​</a:t>
            </a:r>
            <a:endParaRPr lang="en-GB" sz="1400" b="1" i="0" u="none" strike="noStrike" kern="1200" cap="none" spc="0" normalizeH="0" baseline="0" noProof="0">
              <a:ln>
                <a:noFill/>
              </a:ln>
              <a:solidFill>
                <a:prstClr val="white"/>
              </a:solidFill>
              <a:effectLst/>
              <a:uLnTx/>
              <a:uFillTx/>
              <a:latin typeface="Arial"/>
              <a:cs typeface="Arial"/>
            </a:endParaRPr>
          </a:p>
        </p:txBody>
      </p:sp>
    </p:spTree>
    <p:extLst>
      <p:ext uri="{BB962C8B-B14F-4D97-AF65-F5344CB8AC3E}">
        <p14:creationId xmlns:p14="http://schemas.microsoft.com/office/powerpoint/2010/main" val="391783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42D6-C283-2461-9BFF-82829DCE0DCE}"/>
              </a:ext>
            </a:extLst>
          </p:cNvPr>
          <p:cNvSpPr>
            <a:spLocks noGrp="1"/>
          </p:cNvSpPr>
          <p:nvPr>
            <p:ph type="title"/>
          </p:nvPr>
        </p:nvSpPr>
        <p:spPr>
          <a:xfrm>
            <a:off x="828907" y="142101"/>
            <a:ext cx="10515600" cy="1325563"/>
          </a:xfrm>
        </p:spPr>
        <p:txBody>
          <a:bodyPr lIns="91440" tIns="45720" rIns="91440" bIns="45720" anchor="t"/>
          <a:lstStyle/>
          <a:p>
            <a:r>
              <a:rPr lang="en-US" sz="3800" b="1" dirty="0">
                <a:cs typeface="Arial"/>
              </a:rPr>
              <a:t>Composition of Bexsero</a:t>
            </a:r>
            <a:r>
              <a:rPr lang="en-GB" b="1" baseline="30000" dirty="0">
                <a:solidFill>
                  <a:srgbClr val="212A73"/>
                </a:solidFill>
              </a:rPr>
              <a:t>®</a:t>
            </a:r>
            <a:endParaRPr lang="en-US" b="1" dirty="0">
              <a:cs typeface="Arial"/>
            </a:endParaRPr>
          </a:p>
        </p:txBody>
      </p:sp>
      <p:sp>
        <p:nvSpPr>
          <p:cNvPr id="3" name="Content Placeholder 2">
            <a:extLst>
              <a:ext uri="{FF2B5EF4-FFF2-40B4-BE49-F238E27FC236}">
                <a16:creationId xmlns:a16="http://schemas.microsoft.com/office/drawing/2014/main" id="{061676A1-0C80-D9DA-24A5-5D2DFD275844}"/>
              </a:ext>
            </a:extLst>
          </p:cNvPr>
          <p:cNvSpPr>
            <a:spLocks noGrp="1"/>
          </p:cNvSpPr>
          <p:nvPr>
            <p:ph idx="1"/>
          </p:nvPr>
        </p:nvSpPr>
        <p:spPr>
          <a:xfrm>
            <a:off x="838201" y="905649"/>
            <a:ext cx="10515600" cy="5257025"/>
          </a:xfrm>
        </p:spPr>
        <p:txBody>
          <a:bodyPr lIns="91440" tIns="45720" rIns="91440" bIns="45720" anchor="t"/>
          <a:lstStyle/>
          <a:p>
            <a:r>
              <a:rPr lang="en-US" sz="2200">
                <a:cs typeface="Arial"/>
              </a:rPr>
              <a:t>Bexsero is a four-component protein-based meningococcal B vaccine (also referred to as 4CMenB)</a:t>
            </a:r>
            <a:endParaRPr lang="en-US">
              <a:cs typeface="Arial"/>
            </a:endParaRPr>
          </a:p>
          <a:p>
            <a:r>
              <a:rPr lang="en-US" sz="2200">
                <a:cs typeface="Arial"/>
              </a:rPr>
              <a:t>It is made from three main </a:t>
            </a:r>
            <a:r>
              <a:rPr lang="en-US" sz="2200" i="1">
                <a:cs typeface="Arial"/>
              </a:rPr>
              <a:t>N. meningitidis </a:t>
            </a:r>
            <a:r>
              <a:rPr lang="en-US" sz="2200">
                <a:cs typeface="Arial"/>
              </a:rPr>
              <a:t>proteins produced by recombinant DNA technology and a preparation of </a:t>
            </a:r>
            <a:r>
              <a:rPr lang="en-US" sz="2200" i="1">
                <a:cs typeface="Arial"/>
              </a:rPr>
              <a:t>N. meningitidis </a:t>
            </a:r>
            <a:r>
              <a:rPr lang="en-US" sz="2200">
                <a:cs typeface="Arial"/>
              </a:rPr>
              <a:t>group B outer membrane vesicles</a:t>
            </a:r>
            <a:endParaRPr lang="en-US">
              <a:cs typeface="Arial"/>
            </a:endParaRPr>
          </a:p>
          <a:p>
            <a:r>
              <a:rPr lang="en-US" sz="1600" b="1">
                <a:cs typeface="Arial"/>
              </a:rPr>
              <a:t>Composition</a:t>
            </a:r>
            <a:endParaRPr lang="en-US">
              <a:cs typeface="Arial"/>
            </a:endParaRPr>
          </a:p>
          <a:p>
            <a:pPr marL="0" indent="0">
              <a:buNone/>
            </a:pPr>
            <a:r>
              <a:rPr lang="en-US" sz="1600">
                <a:ea typeface="+mn-lt"/>
                <a:cs typeface="+mn-lt"/>
              </a:rPr>
              <a:t>	1.</a:t>
            </a:r>
            <a:r>
              <a:rPr lang="en-US" sz="1600">
                <a:cs typeface="Arial"/>
              </a:rPr>
              <a:t>Recombinant Neisseria meningitidis group B NHBA fusion protein</a:t>
            </a:r>
            <a:endParaRPr lang="en-US">
              <a:cs typeface="Arial"/>
            </a:endParaRPr>
          </a:p>
          <a:p>
            <a:pPr marL="0" indent="0">
              <a:buNone/>
            </a:pPr>
            <a:r>
              <a:rPr lang="en-US" sz="1600">
                <a:ea typeface="+mn-lt"/>
                <a:cs typeface="+mn-lt"/>
              </a:rPr>
              <a:t>	2.</a:t>
            </a:r>
            <a:r>
              <a:rPr lang="en-US" sz="1600">
                <a:cs typeface="Arial"/>
              </a:rPr>
              <a:t>Recombinant Neisseria meningitidis group B </a:t>
            </a:r>
            <a:r>
              <a:rPr lang="en-US" sz="1600" err="1">
                <a:cs typeface="Arial"/>
              </a:rPr>
              <a:t>NadA</a:t>
            </a:r>
            <a:r>
              <a:rPr lang="en-US" sz="1600">
                <a:cs typeface="Arial"/>
              </a:rPr>
              <a:t> protein</a:t>
            </a:r>
            <a:endParaRPr lang="en-US">
              <a:cs typeface="Arial"/>
            </a:endParaRPr>
          </a:p>
          <a:p>
            <a:pPr marL="0" indent="0">
              <a:buNone/>
            </a:pPr>
            <a:r>
              <a:rPr lang="en-US" sz="1600">
                <a:ea typeface="+mn-lt"/>
                <a:cs typeface="+mn-lt"/>
              </a:rPr>
              <a:t>	3.</a:t>
            </a:r>
            <a:r>
              <a:rPr lang="en-US" sz="1600">
                <a:cs typeface="Arial"/>
              </a:rPr>
              <a:t>Recombinant Neisseria meningitidis group B </a:t>
            </a:r>
            <a:r>
              <a:rPr lang="en-US" sz="1600" err="1">
                <a:cs typeface="Arial"/>
              </a:rPr>
              <a:t>fHbp</a:t>
            </a:r>
            <a:r>
              <a:rPr lang="en-US" sz="1600">
                <a:cs typeface="Arial"/>
              </a:rPr>
              <a:t> fusion protein</a:t>
            </a:r>
            <a:endParaRPr lang="en-US">
              <a:cs typeface="Arial"/>
            </a:endParaRPr>
          </a:p>
          <a:p>
            <a:pPr marL="0" indent="0">
              <a:buNone/>
            </a:pPr>
            <a:r>
              <a:rPr lang="en-US" sz="1600">
                <a:ea typeface="+mn-lt"/>
                <a:cs typeface="+mn-lt"/>
              </a:rPr>
              <a:t>	4.</a:t>
            </a:r>
            <a:r>
              <a:rPr lang="en-US" sz="1600">
                <a:cs typeface="Arial"/>
              </a:rPr>
              <a:t>Outer membrane vesicles (OMV) from Neisseria meningitidis group B strain NZ98/254 </a:t>
            </a:r>
            <a:endParaRPr lang="en-US">
              <a:cs typeface="Arial"/>
            </a:endParaRPr>
          </a:p>
          <a:p>
            <a:r>
              <a:rPr lang="en-US" sz="1600" b="1">
                <a:cs typeface="Arial"/>
              </a:rPr>
              <a:t>Excipients</a:t>
            </a:r>
            <a:endParaRPr lang="en-US">
              <a:cs typeface="Arial"/>
            </a:endParaRPr>
          </a:p>
          <a:p>
            <a:pPr lvl="1"/>
            <a:r>
              <a:rPr lang="en-US" sz="1600">
                <a:cs typeface="Arial"/>
              </a:rPr>
              <a:t>Sodium chloride  </a:t>
            </a:r>
          </a:p>
          <a:p>
            <a:pPr lvl="1"/>
            <a:r>
              <a:rPr lang="en-US" sz="1600">
                <a:cs typeface="Arial"/>
              </a:rPr>
              <a:t>Histidine</a:t>
            </a:r>
          </a:p>
          <a:p>
            <a:pPr lvl="1"/>
            <a:r>
              <a:rPr lang="en-US" sz="1600">
                <a:cs typeface="Arial"/>
              </a:rPr>
              <a:t>Sucrose</a:t>
            </a:r>
          </a:p>
          <a:p>
            <a:pPr lvl="1"/>
            <a:r>
              <a:rPr lang="en-US" sz="1600">
                <a:cs typeface="Arial"/>
              </a:rPr>
              <a:t>Water for injection </a:t>
            </a:r>
          </a:p>
          <a:p>
            <a:endParaRPr lang="en-US">
              <a:cs typeface="Arial"/>
            </a:endParaRPr>
          </a:p>
        </p:txBody>
      </p:sp>
      <p:sp>
        <p:nvSpPr>
          <p:cNvPr id="4" name="Footer Placeholder 3">
            <a:extLst>
              <a:ext uri="{FF2B5EF4-FFF2-40B4-BE49-F238E27FC236}">
                <a16:creationId xmlns:a16="http://schemas.microsoft.com/office/drawing/2014/main" id="{99DFBF9E-DDFF-F8CF-EF0E-3691B682EBF2}"/>
              </a:ext>
            </a:extLst>
          </p:cNvPr>
          <p:cNvSpPr>
            <a:spLocks noGrp="1"/>
          </p:cNvSpPr>
          <p:nvPr>
            <p:ph type="ftr" sz="quarter" idx="11"/>
          </p:nvPr>
        </p:nvSpPr>
        <p:spPr>
          <a:xfrm>
            <a:off x="838200" y="6356350"/>
            <a:ext cx="966624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F3401766-EC96-5B09-B68E-FAC786364585}"/>
              </a:ext>
            </a:extLst>
          </p:cNvPr>
          <p:cNvSpPr>
            <a:spLocks noGrp="1"/>
          </p:cNvSpPr>
          <p:nvPr>
            <p:ph type="sldNum" sz="quarter" idx="12"/>
          </p:nvPr>
        </p:nvSpPr>
        <p:spPr/>
        <p:txBody>
          <a:bodyPr/>
          <a:lstStyle/>
          <a:p>
            <a:fld id="{561D0CCE-8DCC-44DC-A653-AE62B1D84A52}" type="slidenum">
              <a:rPr lang="en-GB" smtClean="0"/>
              <a:pPr/>
              <a:t>33</a:t>
            </a:fld>
            <a:endParaRPr lang="en-GB"/>
          </a:p>
        </p:txBody>
      </p:sp>
    </p:spTree>
    <p:extLst>
      <p:ext uri="{BB962C8B-B14F-4D97-AF65-F5344CB8AC3E}">
        <p14:creationId xmlns:p14="http://schemas.microsoft.com/office/powerpoint/2010/main" val="409168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DC1C-B7F3-9C9B-E5C2-1DE2FEFFB5C9}"/>
              </a:ext>
            </a:extLst>
          </p:cNvPr>
          <p:cNvSpPr>
            <a:spLocks noGrp="1"/>
          </p:cNvSpPr>
          <p:nvPr>
            <p:ph type="title"/>
          </p:nvPr>
        </p:nvSpPr>
        <p:spPr/>
        <p:txBody>
          <a:bodyPr lIns="91440" tIns="45720" rIns="91440" bIns="45720" anchor="t"/>
          <a:lstStyle/>
          <a:p>
            <a:r>
              <a:rPr lang="en-US" sz="3800" b="1" dirty="0">
                <a:cs typeface="Arial"/>
              </a:rPr>
              <a:t>Bexsero</a:t>
            </a:r>
            <a:r>
              <a:rPr lang="en-GB" sz="4000" b="1" baseline="30000" dirty="0">
                <a:solidFill>
                  <a:srgbClr val="212A73"/>
                </a:solidFill>
              </a:rPr>
              <a:t>®</a:t>
            </a:r>
            <a:r>
              <a:rPr lang="en-US" sz="3800" b="1" dirty="0">
                <a:cs typeface="Arial"/>
              </a:rPr>
              <a:t> presentation and preparation</a:t>
            </a:r>
            <a:endParaRPr lang="en-US" b="1" dirty="0">
              <a:cs typeface="Arial"/>
            </a:endParaRPr>
          </a:p>
        </p:txBody>
      </p:sp>
      <p:sp>
        <p:nvSpPr>
          <p:cNvPr id="3" name="Content Placeholder 2">
            <a:extLst>
              <a:ext uri="{FF2B5EF4-FFF2-40B4-BE49-F238E27FC236}">
                <a16:creationId xmlns:a16="http://schemas.microsoft.com/office/drawing/2014/main" id="{AC8BE857-9DAB-1F36-C180-F3C41DFA8F2D}"/>
              </a:ext>
            </a:extLst>
          </p:cNvPr>
          <p:cNvSpPr>
            <a:spLocks noGrp="1"/>
          </p:cNvSpPr>
          <p:nvPr>
            <p:ph idx="1"/>
          </p:nvPr>
        </p:nvSpPr>
        <p:spPr>
          <a:xfrm>
            <a:off x="740914" y="1046502"/>
            <a:ext cx="10515600" cy="4764995"/>
          </a:xfrm>
        </p:spPr>
        <p:txBody>
          <a:bodyPr lIns="91440" tIns="45720" rIns="91440" bIns="45720" anchor="t"/>
          <a:lstStyle/>
          <a:p>
            <a:r>
              <a:rPr lang="en-US" sz="2000" dirty="0">
                <a:cs typeface="Arial"/>
              </a:rPr>
              <a:t>The vaccines are supplied in packs containing ten pre-filled syringes, each with a volume of 0.5mls of suspension per syringe</a:t>
            </a:r>
          </a:p>
          <a:p>
            <a:r>
              <a:rPr lang="en-US" sz="2000" dirty="0">
                <a:cs typeface="Arial"/>
              </a:rPr>
              <a:t>During storage, the contents of the syringe may settle with fine off-white deposits being noticeable</a:t>
            </a:r>
          </a:p>
          <a:p>
            <a:r>
              <a:rPr lang="en-US" sz="2000" dirty="0">
                <a:cs typeface="Arial"/>
              </a:rPr>
              <a:t>Before use, the pre-filled syringe must be shaken well to form a homogenous suspension, that should be administered immediately</a:t>
            </a:r>
          </a:p>
          <a:p>
            <a:r>
              <a:rPr lang="en-US" sz="2000" dirty="0">
                <a:cs typeface="Arial"/>
              </a:rPr>
              <a:t>The vaccine should not be administered where there are variations in physical appearance (for example, not a homogenous suspension) or signs of foreign particulate are observed after shaking</a:t>
            </a:r>
          </a:p>
          <a:p>
            <a:r>
              <a:rPr lang="en-US" sz="2000" dirty="0">
                <a:cs typeface="Arial"/>
              </a:rPr>
              <a:t>Bexsero should be stored in its original packaging in a refrigerator between +2ºC and +8ºC </a:t>
            </a:r>
          </a:p>
          <a:p>
            <a:r>
              <a:rPr lang="en-GB" sz="2000" dirty="0"/>
              <a:t>*</a:t>
            </a:r>
            <a:r>
              <a:rPr lang="en-US" sz="2000" dirty="0">
                <a:cs typeface="Arial"/>
              </a:rPr>
              <a:t> </a:t>
            </a:r>
            <a:r>
              <a:rPr lang="en-GB" sz="2000" dirty="0"/>
              <a:t>The vial rubber stopper and tip cap are made with synthetic rubber which does not contain natural rubber latex</a:t>
            </a:r>
            <a:endParaRPr lang="en-GB" sz="2000" dirty="0">
              <a:cs typeface="Arial"/>
            </a:endParaRPr>
          </a:p>
          <a:p>
            <a:endParaRPr lang="en-US" sz="2000" dirty="0">
              <a:cs typeface="Arial"/>
            </a:endParaRPr>
          </a:p>
          <a:p>
            <a:endParaRPr lang="en-US" sz="2200" dirty="0">
              <a:cs typeface="Arial"/>
            </a:endParaRPr>
          </a:p>
          <a:p>
            <a:endParaRPr lang="en-US" dirty="0">
              <a:cs typeface="Arial"/>
            </a:endParaRPr>
          </a:p>
          <a:p>
            <a:endParaRPr lang="en-US" dirty="0">
              <a:cs typeface="Arial"/>
            </a:endParaRPr>
          </a:p>
        </p:txBody>
      </p:sp>
      <p:sp>
        <p:nvSpPr>
          <p:cNvPr id="4" name="Footer Placeholder 3">
            <a:extLst>
              <a:ext uri="{FF2B5EF4-FFF2-40B4-BE49-F238E27FC236}">
                <a16:creationId xmlns:a16="http://schemas.microsoft.com/office/drawing/2014/main" id="{855B976C-E44A-937D-7E3A-82D81654CA7D}"/>
              </a:ext>
            </a:extLst>
          </p:cNvPr>
          <p:cNvSpPr>
            <a:spLocks noGrp="1"/>
          </p:cNvSpPr>
          <p:nvPr>
            <p:ph type="ftr" sz="quarter" idx="11"/>
          </p:nvPr>
        </p:nvSpPr>
        <p:spPr>
          <a:xfrm>
            <a:off x="1005469" y="6356349"/>
            <a:ext cx="9489687" cy="467344"/>
          </a:xfrm>
        </p:spPr>
        <p:txBody>
          <a:bodyPr lIns="91440" tIns="45720" rIns="91440" bIns="45720" anchor="t"/>
          <a:lstStyle/>
          <a:p>
            <a:r>
              <a:rPr lang="en-GB" sz="1400" dirty="0"/>
              <a:t>Meningococcal B (</a:t>
            </a:r>
            <a:r>
              <a:rPr lang="en-GB" sz="1400" dirty="0" err="1"/>
              <a:t>MenB</a:t>
            </a:r>
            <a:r>
              <a:rPr lang="en-GB" sz="1400" dirty="0"/>
              <a:t>) vaccination programme: urgent time-limited response to recent outbreaks ​  ​</a:t>
            </a:r>
            <a:endParaRPr lang="en-GB" sz="1400" dirty="0">
              <a:cs typeface="Arial"/>
            </a:endParaRPr>
          </a:p>
        </p:txBody>
      </p:sp>
      <p:sp>
        <p:nvSpPr>
          <p:cNvPr id="5" name="Slide Number Placeholder 4">
            <a:extLst>
              <a:ext uri="{FF2B5EF4-FFF2-40B4-BE49-F238E27FC236}">
                <a16:creationId xmlns:a16="http://schemas.microsoft.com/office/drawing/2014/main" id="{0337B85E-BF8B-B1DE-FFB5-1D0F1AD175F1}"/>
              </a:ext>
            </a:extLst>
          </p:cNvPr>
          <p:cNvSpPr>
            <a:spLocks noGrp="1"/>
          </p:cNvSpPr>
          <p:nvPr>
            <p:ph type="sldNum" sz="quarter" idx="12"/>
          </p:nvPr>
        </p:nvSpPr>
        <p:spPr/>
        <p:txBody>
          <a:bodyPr/>
          <a:lstStyle/>
          <a:p>
            <a:fld id="{561D0CCE-8DCC-44DC-A653-AE62B1D84A52}" type="slidenum">
              <a:rPr lang="en-GB" smtClean="0"/>
              <a:pPr/>
              <a:t>34</a:t>
            </a:fld>
            <a:endParaRPr lang="en-GB"/>
          </a:p>
        </p:txBody>
      </p:sp>
    </p:spTree>
    <p:extLst>
      <p:ext uri="{BB962C8B-B14F-4D97-AF65-F5344CB8AC3E}">
        <p14:creationId xmlns:p14="http://schemas.microsoft.com/office/powerpoint/2010/main" val="319430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979C-242E-E860-F50A-0836805EE070}"/>
              </a:ext>
            </a:extLst>
          </p:cNvPr>
          <p:cNvSpPr>
            <a:spLocks noGrp="1"/>
          </p:cNvSpPr>
          <p:nvPr>
            <p:ph type="title"/>
          </p:nvPr>
        </p:nvSpPr>
        <p:spPr>
          <a:xfrm>
            <a:off x="330200" y="212725"/>
            <a:ext cx="10515600" cy="1325563"/>
          </a:xfrm>
        </p:spPr>
        <p:txBody>
          <a:bodyPr lIns="91440" tIns="45720" rIns="91440" bIns="45720" anchor="t"/>
          <a:lstStyle/>
          <a:p>
            <a:r>
              <a:rPr lang="en-GB" b="1"/>
              <a:t>Consent</a:t>
            </a:r>
            <a:endParaRPr lang="en-GB" b="1">
              <a:cs typeface="Arial"/>
            </a:endParaRPr>
          </a:p>
        </p:txBody>
      </p:sp>
      <p:sp>
        <p:nvSpPr>
          <p:cNvPr id="3" name="Content Placeholder 2">
            <a:extLst>
              <a:ext uri="{FF2B5EF4-FFF2-40B4-BE49-F238E27FC236}">
                <a16:creationId xmlns:a16="http://schemas.microsoft.com/office/drawing/2014/main" id="{A4B626AC-A788-8CFA-5255-E0FA19557CDF}"/>
              </a:ext>
            </a:extLst>
          </p:cNvPr>
          <p:cNvSpPr>
            <a:spLocks noGrp="1"/>
          </p:cNvSpPr>
          <p:nvPr>
            <p:ph idx="1"/>
          </p:nvPr>
        </p:nvSpPr>
        <p:spPr>
          <a:xfrm>
            <a:off x="151465" y="1135122"/>
            <a:ext cx="7008144" cy="4794300"/>
          </a:xfrm>
        </p:spPr>
        <p:txBody>
          <a:bodyPr lIns="91440" tIns="45720" rIns="91440" bIns="45720" anchor="t"/>
          <a:lstStyle/>
          <a:p>
            <a:r>
              <a:rPr lang="en-GB" sz="2400"/>
              <a:t>Consent should be obtained before the </a:t>
            </a:r>
            <a:r>
              <a:rPr lang="en-GB" sz="2400" err="1"/>
              <a:t>MenB</a:t>
            </a:r>
            <a:r>
              <a:rPr lang="en-GB" sz="2400"/>
              <a:t> vaccine is given</a:t>
            </a:r>
            <a:endParaRPr lang="en-GB" sz="2400">
              <a:cs typeface="Arial"/>
            </a:endParaRPr>
          </a:p>
          <a:p>
            <a:r>
              <a:rPr lang="en-GB" sz="2400"/>
              <a:t>The </a:t>
            </a:r>
            <a:r>
              <a:rPr lang="en-GB" sz="2400">
                <a:hlinkClick r:id="rId2"/>
              </a:rPr>
              <a:t>Green Book Consent chapter </a:t>
            </a:r>
            <a:r>
              <a:rPr lang="en-GB" sz="2400"/>
              <a:t>sets out how consent should be obtained, and vaccinators should ensure they are familiar with this</a:t>
            </a:r>
            <a:endParaRPr lang="en-GB" sz="2400">
              <a:cs typeface="Arial"/>
            </a:endParaRPr>
          </a:p>
          <a:p>
            <a:r>
              <a:rPr lang="en-GB" sz="2400"/>
              <a:t>Resources to support consent process are available from </a:t>
            </a:r>
            <a:r>
              <a:rPr lang="en-GB" sz="2400" err="1">
                <a:ea typeface="+mn-lt"/>
                <a:cs typeface="+mn-lt"/>
                <a:hlinkClick r:id="rId3"/>
              </a:rPr>
              <a:t>MenB</a:t>
            </a:r>
            <a:r>
              <a:rPr lang="en-GB" sz="2400">
                <a:ea typeface="+mn-lt"/>
                <a:cs typeface="+mn-lt"/>
                <a:hlinkClick r:id="rId3"/>
              </a:rPr>
              <a:t> vaccine for young people – information for health professionals - Public Health Wales</a:t>
            </a:r>
            <a:r>
              <a:rPr lang="en-GB" sz="2400">
                <a:ea typeface="+mn-lt"/>
                <a:cs typeface="+mn-lt"/>
              </a:rPr>
              <a:t> including:</a:t>
            </a:r>
            <a:endParaRPr lang="en-GB" sz="2400">
              <a:cs typeface="Arial"/>
            </a:endParaRPr>
          </a:p>
          <a:p>
            <a:pPr lvl="1"/>
            <a:endParaRPr lang="en-GB" sz="2000"/>
          </a:p>
          <a:p>
            <a:pPr lvl="1"/>
            <a:r>
              <a:rPr lang="en-GB" sz="2000"/>
              <a:t>an information leaflet for individuals considering vaccination  </a:t>
            </a:r>
            <a:endParaRPr lang="en-GB" sz="2000">
              <a:cs typeface="Arial"/>
            </a:endParaRPr>
          </a:p>
          <a:p>
            <a:pPr lvl="1"/>
            <a:r>
              <a:rPr lang="en-GB" sz="2000"/>
              <a:t>a specific meningitis B vaccination consent form </a:t>
            </a:r>
            <a:endParaRPr lang="en-GB" sz="2000">
              <a:cs typeface="Arial"/>
            </a:endParaRPr>
          </a:p>
        </p:txBody>
      </p:sp>
      <p:sp>
        <p:nvSpPr>
          <p:cNvPr id="5" name="Slide Number Placeholder 4">
            <a:extLst>
              <a:ext uri="{FF2B5EF4-FFF2-40B4-BE49-F238E27FC236}">
                <a16:creationId xmlns:a16="http://schemas.microsoft.com/office/drawing/2014/main" id="{FBEA0947-D16A-948B-E53D-CECEB7407596}"/>
              </a:ext>
            </a:extLst>
          </p:cNvPr>
          <p:cNvSpPr>
            <a:spLocks noGrp="1"/>
          </p:cNvSpPr>
          <p:nvPr>
            <p:ph type="sldNum" sz="quarter" idx="11"/>
          </p:nvPr>
        </p:nvSpPr>
        <p:spPr>
          <a:xfrm>
            <a:off x="11115675" y="6318250"/>
            <a:ext cx="485775" cy="365125"/>
          </a:xfrm>
        </p:spPr>
        <p:txBody>
          <a:bodyPr/>
          <a:lstStyle/>
          <a:p>
            <a:fld id="{344369E4-5DE7-46E5-874E-4FD437973785}" type="slidenum">
              <a:rPr lang="en-GB" smtClean="0"/>
              <a:pPr/>
              <a:t>35</a:t>
            </a:fld>
            <a:endParaRPr lang="en-GB" sz="1400" dirty="0"/>
          </a:p>
        </p:txBody>
      </p:sp>
      <p:pic>
        <p:nvPicPr>
          <p:cNvPr id="7" name="Picture 6" descr="A page of a medical information&#10;&#10;AI-generated content may be incorrect.">
            <a:extLst>
              <a:ext uri="{FF2B5EF4-FFF2-40B4-BE49-F238E27FC236}">
                <a16:creationId xmlns:a16="http://schemas.microsoft.com/office/drawing/2014/main" id="{004860F7-0EF3-BE54-05C3-0CED1F056FED}"/>
              </a:ext>
            </a:extLst>
          </p:cNvPr>
          <p:cNvPicPr>
            <a:picLocks noChangeAspect="1"/>
          </p:cNvPicPr>
          <p:nvPr/>
        </p:nvPicPr>
        <p:blipFill>
          <a:blip r:embed="rId4"/>
          <a:stretch>
            <a:fillRect/>
          </a:stretch>
        </p:blipFill>
        <p:spPr>
          <a:xfrm>
            <a:off x="7159609" y="324529"/>
            <a:ext cx="2729243" cy="3824515"/>
          </a:xfrm>
          <a:prstGeom prst="rect">
            <a:avLst/>
          </a:prstGeom>
          <a:ln>
            <a:solidFill>
              <a:schemeClr val="tx1"/>
            </a:solidFill>
          </a:ln>
        </p:spPr>
      </p:pic>
      <p:pic>
        <p:nvPicPr>
          <p:cNvPr id="10" name="Picture 9" descr="A form with text and numbers&#10;&#10;AI-generated content may be incorrect.">
            <a:extLst>
              <a:ext uri="{FF2B5EF4-FFF2-40B4-BE49-F238E27FC236}">
                <a16:creationId xmlns:a16="http://schemas.microsoft.com/office/drawing/2014/main" id="{D4CC971F-882E-5561-FA3E-BC8FA3BD819C}"/>
              </a:ext>
            </a:extLst>
          </p:cNvPr>
          <p:cNvPicPr>
            <a:picLocks noChangeAspect="1"/>
          </p:cNvPicPr>
          <p:nvPr/>
        </p:nvPicPr>
        <p:blipFill>
          <a:blip r:embed="rId5"/>
          <a:stretch>
            <a:fillRect/>
          </a:stretch>
        </p:blipFill>
        <p:spPr>
          <a:xfrm>
            <a:off x="9293905" y="2236787"/>
            <a:ext cx="2653849" cy="3828595"/>
          </a:xfrm>
          <a:prstGeom prst="rect">
            <a:avLst/>
          </a:prstGeom>
          <a:ln>
            <a:solidFill>
              <a:schemeClr val="tx1"/>
            </a:solidFill>
          </a:ln>
        </p:spPr>
      </p:pic>
      <p:sp>
        <p:nvSpPr>
          <p:cNvPr id="4" name="Footer Placeholder 3">
            <a:extLst>
              <a:ext uri="{FF2B5EF4-FFF2-40B4-BE49-F238E27FC236}">
                <a16:creationId xmlns:a16="http://schemas.microsoft.com/office/drawing/2014/main" id="{C1F93817-B215-B3D0-489C-29AF07876B07}"/>
              </a:ext>
            </a:extLst>
          </p:cNvPr>
          <p:cNvSpPr txBox="1">
            <a:spLocks/>
          </p:cNvSpPr>
          <p:nvPr/>
        </p:nvSpPr>
        <p:spPr>
          <a:xfrm>
            <a:off x="1005469" y="6356349"/>
            <a:ext cx="9489687" cy="467344"/>
          </a:xfrm>
          <a:prstGeom prst="rect">
            <a:avLst/>
          </a:prstGeom>
        </p:spPr>
        <p:txBody>
          <a:bodyPr lIns="91440" tIns="45720" rIns="91440" bIns="45720" anchor="t"/>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Meningococcal B (MenB) vaccination programme: urgent time-limited response to recent outbreaks ​  ​</a:t>
            </a:r>
            <a:endParaRPr lang="en-GB" sz="1400" dirty="0">
              <a:cs typeface="Arial"/>
            </a:endParaRPr>
          </a:p>
        </p:txBody>
      </p:sp>
    </p:spTree>
    <p:extLst>
      <p:ext uri="{BB962C8B-B14F-4D97-AF65-F5344CB8AC3E}">
        <p14:creationId xmlns:p14="http://schemas.microsoft.com/office/powerpoint/2010/main" val="275572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B970-82BF-EACD-D6EA-BB4091299E57}"/>
              </a:ext>
            </a:extLst>
          </p:cNvPr>
          <p:cNvSpPr>
            <a:spLocks noGrp="1"/>
          </p:cNvSpPr>
          <p:nvPr>
            <p:ph type="title"/>
          </p:nvPr>
        </p:nvSpPr>
        <p:spPr/>
        <p:txBody>
          <a:bodyPr lIns="91440" tIns="45720" rIns="91440" bIns="45720" anchor="t"/>
          <a:lstStyle/>
          <a:p>
            <a:r>
              <a:rPr lang="en-US" sz="3800" b="1">
                <a:cs typeface="Arial"/>
              </a:rPr>
              <a:t>Further information about Bexsero</a:t>
            </a:r>
            <a:r>
              <a:rPr lang="en-US" baseline="30000">
                <a:cs typeface="Arial"/>
              </a:rPr>
              <a:t>®</a:t>
            </a:r>
            <a:endParaRPr lang="en-US" b="1" baseline="30000">
              <a:cs typeface="Arial"/>
            </a:endParaRPr>
          </a:p>
        </p:txBody>
      </p:sp>
      <p:sp>
        <p:nvSpPr>
          <p:cNvPr id="3" name="Content Placeholder 2">
            <a:extLst>
              <a:ext uri="{FF2B5EF4-FFF2-40B4-BE49-F238E27FC236}">
                <a16:creationId xmlns:a16="http://schemas.microsoft.com/office/drawing/2014/main" id="{54EBD6DF-B5E7-8DB7-DBFA-6FA632FEFD98}"/>
              </a:ext>
            </a:extLst>
          </p:cNvPr>
          <p:cNvSpPr>
            <a:spLocks noGrp="1"/>
          </p:cNvSpPr>
          <p:nvPr>
            <p:ph idx="1"/>
          </p:nvPr>
        </p:nvSpPr>
        <p:spPr>
          <a:xfrm>
            <a:off x="704850" y="1130422"/>
            <a:ext cx="10515600" cy="4921006"/>
          </a:xfrm>
        </p:spPr>
        <p:txBody>
          <a:bodyPr lIns="91440" tIns="45720" rIns="91440" bIns="45720" anchor="t"/>
          <a:lstStyle/>
          <a:p>
            <a:r>
              <a:rPr lang="en-US" sz="2000" dirty="0">
                <a:cs typeface="Arial"/>
              </a:rPr>
              <a:t>Bexsero</a:t>
            </a:r>
            <a:r>
              <a:rPr lang="en-US" sz="2000" baseline="30000" dirty="0">
                <a:cs typeface="Arial"/>
              </a:rPr>
              <a:t>®</a:t>
            </a:r>
            <a:r>
              <a:rPr lang="en-US" sz="2000" dirty="0">
                <a:cs typeface="Arial"/>
              </a:rPr>
              <a:t> has been routinely given to infants in the UK since 2015 and to adolescents and adults who are deemed to be at increased risk because of underlying medical conditions</a:t>
            </a:r>
            <a:endParaRPr lang="en-US" dirty="0">
              <a:cs typeface="Arial"/>
            </a:endParaRPr>
          </a:p>
          <a:p>
            <a:r>
              <a:rPr lang="en-US" sz="2000" dirty="0">
                <a:cs typeface="Arial"/>
              </a:rPr>
              <a:t>Studies have shown Bexsero</a:t>
            </a:r>
            <a:r>
              <a:rPr lang="en-US" sz="2000" baseline="30000">
                <a:cs typeface="Arial"/>
              </a:rPr>
              <a:t>®</a:t>
            </a:r>
            <a:r>
              <a:rPr lang="en-US" sz="2000" dirty="0">
                <a:cs typeface="Arial"/>
              </a:rPr>
              <a:t> is immunogenic in adolescents and adults</a:t>
            </a:r>
            <a:endParaRPr lang="en-US" dirty="0">
              <a:cs typeface="Arial"/>
            </a:endParaRPr>
          </a:p>
          <a:p>
            <a:r>
              <a:rPr lang="en-US" sz="2000" dirty="0">
                <a:cs typeface="Arial"/>
              </a:rPr>
              <a:t>The strain identified as causing recent cases of </a:t>
            </a:r>
            <a:r>
              <a:rPr lang="en-US" sz="2000" dirty="0" err="1">
                <a:cs typeface="Arial"/>
              </a:rPr>
              <a:t>MenB</a:t>
            </a:r>
            <a:r>
              <a:rPr lang="en-US" sz="2000" dirty="0">
                <a:cs typeface="Arial"/>
              </a:rPr>
              <a:t> in Kent is likely covered by both </a:t>
            </a:r>
            <a:r>
              <a:rPr lang="en-US" sz="2000" dirty="0" err="1">
                <a:cs typeface="Arial"/>
              </a:rPr>
              <a:t>MenB</a:t>
            </a:r>
            <a:r>
              <a:rPr lang="en-US" sz="2000" dirty="0">
                <a:cs typeface="Arial"/>
              </a:rPr>
              <a:t> vaccines (Bexsero and </a:t>
            </a:r>
            <a:r>
              <a:rPr lang="en-US" sz="2000" dirty="0" err="1">
                <a:cs typeface="Arial"/>
              </a:rPr>
              <a:t>Trumenba</a:t>
            </a:r>
            <a:r>
              <a:rPr lang="en-US" sz="2000" dirty="0">
                <a:cs typeface="Arial"/>
              </a:rPr>
              <a:t>)</a:t>
            </a:r>
            <a:endParaRPr lang="en-US" dirty="0">
              <a:cs typeface="Arial"/>
            </a:endParaRPr>
          </a:p>
          <a:p>
            <a:r>
              <a:rPr lang="en-US" sz="2000" dirty="0">
                <a:cs typeface="Arial"/>
              </a:rPr>
              <a:t>Bexsero</a:t>
            </a:r>
            <a:r>
              <a:rPr lang="en-US" sz="2000" baseline="30000">
                <a:cs typeface="Arial"/>
              </a:rPr>
              <a:t>®</a:t>
            </a:r>
            <a:r>
              <a:rPr lang="en-US" sz="2000" dirty="0">
                <a:cs typeface="Arial"/>
              </a:rPr>
              <a:t> is a non-live vaccine made using recombinant vaccine technology</a:t>
            </a:r>
            <a:endParaRPr lang="en-US" dirty="0">
              <a:cs typeface="Arial"/>
            </a:endParaRPr>
          </a:p>
          <a:p>
            <a:r>
              <a:rPr lang="en-US" sz="2000" dirty="0">
                <a:cs typeface="Arial"/>
              </a:rPr>
              <a:t>It can be given at the same time as, or at any interval from, any other vaccines </a:t>
            </a:r>
            <a:endParaRPr lang="en-US" dirty="0">
              <a:cs typeface="Arial"/>
            </a:endParaRPr>
          </a:p>
          <a:p>
            <a:r>
              <a:rPr lang="en-US" sz="2000" dirty="0">
                <a:cs typeface="Arial"/>
              </a:rPr>
              <a:t>It may be given to pregnant or breastfeeding women when clinically indicated</a:t>
            </a:r>
            <a:endParaRPr lang="en-US" dirty="0">
              <a:cs typeface="Arial"/>
            </a:endParaRPr>
          </a:p>
          <a:p>
            <a:r>
              <a:rPr lang="en-US" sz="2000" dirty="0">
                <a:cs typeface="Arial"/>
              </a:rPr>
              <a:t>It can also be given to individuals with immunosuppression and human immunodeficiency virus (HIV) infection</a:t>
            </a:r>
            <a:endParaRPr lang="en-US" dirty="0">
              <a:cs typeface="Arial"/>
            </a:endParaRPr>
          </a:p>
          <a:p>
            <a:endParaRPr lang="en-US" dirty="0">
              <a:cs typeface="Arial"/>
            </a:endParaRPr>
          </a:p>
        </p:txBody>
      </p:sp>
      <p:sp>
        <p:nvSpPr>
          <p:cNvPr id="4" name="Footer Placeholder 3">
            <a:extLst>
              <a:ext uri="{FF2B5EF4-FFF2-40B4-BE49-F238E27FC236}">
                <a16:creationId xmlns:a16="http://schemas.microsoft.com/office/drawing/2014/main" id="{E5CBBBC4-1D62-8626-01CD-4CAB471CA091}"/>
              </a:ext>
            </a:extLst>
          </p:cNvPr>
          <p:cNvSpPr>
            <a:spLocks noGrp="1"/>
          </p:cNvSpPr>
          <p:nvPr>
            <p:ph type="ftr" sz="quarter" idx="11"/>
          </p:nvPr>
        </p:nvSpPr>
        <p:spPr>
          <a:xfrm>
            <a:off x="838200" y="6356350"/>
            <a:ext cx="8932984" cy="271341"/>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E1F68389-253D-B256-F28A-BBF76E18C643}"/>
              </a:ext>
            </a:extLst>
          </p:cNvPr>
          <p:cNvSpPr>
            <a:spLocks noGrp="1"/>
          </p:cNvSpPr>
          <p:nvPr>
            <p:ph type="sldNum" sz="quarter" idx="12"/>
          </p:nvPr>
        </p:nvSpPr>
        <p:spPr/>
        <p:txBody>
          <a:bodyPr/>
          <a:lstStyle/>
          <a:p>
            <a:fld id="{561D0CCE-8DCC-44DC-A653-AE62B1D84A52}" type="slidenum">
              <a:rPr lang="en-GB" smtClean="0"/>
              <a:pPr/>
              <a:t>36</a:t>
            </a:fld>
            <a:endParaRPr lang="en-GB"/>
          </a:p>
        </p:txBody>
      </p:sp>
    </p:spTree>
    <p:extLst>
      <p:ext uri="{BB962C8B-B14F-4D97-AF65-F5344CB8AC3E}">
        <p14:creationId xmlns:p14="http://schemas.microsoft.com/office/powerpoint/2010/main" val="972902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DD66-638E-09ED-CA4B-50829D8745DC}"/>
              </a:ext>
            </a:extLst>
          </p:cNvPr>
          <p:cNvSpPr>
            <a:spLocks noGrp="1"/>
          </p:cNvSpPr>
          <p:nvPr>
            <p:ph type="title"/>
          </p:nvPr>
        </p:nvSpPr>
        <p:spPr/>
        <p:txBody>
          <a:bodyPr lIns="91440" tIns="45720" rIns="91440" bIns="45720" anchor="t"/>
          <a:lstStyle/>
          <a:p>
            <a:r>
              <a:rPr lang="en-US" sz="3800" b="1">
                <a:cs typeface="Arial"/>
              </a:rPr>
              <a:t>Contraindications </a:t>
            </a:r>
            <a:endParaRPr lang="en-US" b="1">
              <a:cs typeface="Arial"/>
            </a:endParaRPr>
          </a:p>
        </p:txBody>
      </p:sp>
      <p:sp>
        <p:nvSpPr>
          <p:cNvPr id="3" name="Content Placeholder 2">
            <a:extLst>
              <a:ext uri="{FF2B5EF4-FFF2-40B4-BE49-F238E27FC236}">
                <a16:creationId xmlns:a16="http://schemas.microsoft.com/office/drawing/2014/main" id="{A07864D3-86B5-D154-C5F4-EDF3811FD7D0}"/>
              </a:ext>
            </a:extLst>
          </p:cNvPr>
          <p:cNvSpPr>
            <a:spLocks noGrp="1"/>
          </p:cNvSpPr>
          <p:nvPr>
            <p:ph idx="1"/>
          </p:nvPr>
        </p:nvSpPr>
        <p:spPr>
          <a:xfrm>
            <a:off x="838200" y="1249479"/>
            <a:ext cx="10515600" cy="4351338"/>
          </a:xfrm>
        </p:spPr>
        <p:txBody>
          <a:bodyPr lIns="91440" tIns="45720" rIns="91440" bIns="45720" anchor="t"/>
          <a:lstStyle/>
          <a:p>
            <a:pPr marL="0" indent="0">
              <a:buNone/>
            </a:pPr>
            <a:r>
              <a:rPr lang="en-US" sz="2400">
                <a:cs typeface="Arial"/>
              </a:rPr>
              <a:t>Bexsero</a:t>
            </a:r>
            <a:r>
              <a:rPr lang="en-US" sz="2400" baseline="30000">
                <a:cs typeface="Arial"/>
              </a:rPr>
              <a:t>®</a:t>
            </a:r>
            <a:r>
              <a:rPr lang="en-US" sz="2400">
                <a:cs typeface="Arial"/>
              </a:rPr>
              <a:t> should </a:t>
            </a:r>
            <a:r>
              <a:rPr lang="en-US" sz="2400" b="1">
                <a:cs typeface="Arial"/>
              </a:rPr>
              <a:t>not </a:t>
            </a:r>
            <a:r>
              <a:rPr lang="en-US" sz="2400">
                <a:cs typeface="Arial"/>
              </a:rPr>
              <a:t>be administered to those who have had:</a:t>
            </a:r>
            <a:endParaRPr lang="en-US">
              <a:cs typeface="Arial"/>
            </a:endParaRPr>
          </a:p>
          <a:p>
            <a:pPr marL="0" indent="0">
              <a:buNone/>
            </a:pPr>
            <a:r>
              <a:rPr lang="en-US" sz="2400">
                <a:latin typeface="Wingdings"/>
                <a:sym typeface="Wingdings"/>
              </a:rPr>
              <a:t>	Ø</a:t>
            </a:r>
            <a:r>
              <a:rPr lang="en-US" sz="2400">
                <a:cs typeface="Arial"/>
              </a:rPr>
              <a:t> a confirmed anaphylactic reaction to a previous dose of the vaccine </a:t>
            </a:r>
            <a:r>
              <a:rPr lang="en-US" sz="2400" b="1">
                <a:cs typeface="Arial"/>
              </a:rPr>
              <a:t>OR </a:t>
            </a:r>
            <a:endParaRPr lang="en-US">
              <a:cs typeface="Arial"/>
            </a:endParaRPr>
          </a:p>
          <a:p>
            <a:pPr marL="0" indent="0">
              <a:buNone/>
            </a:pPr>
            <a:r>
              <a:rPr lang="en-US" sz="2400">
                <a:latin typeface="Wingdings"/>
                <a:sym typeface="Wingdings"/>
              </a:rPr>
              <a:t>	Ø</a:t>
            </a:r>
            <a:r>
              <a:rPr lang="en-US" sz="2400">
                <a:cs typeface="Arial"/>
              </a:rPr>
              <a:t> a confirmed anaphylactic reaction to any constituent, excipient or 	residue from the manufacturing process</a:t>
            </a:r>
            <a:endParaRPr lang="en-US">
              <a:cs typeface="Arial"/>
            </a:endParaRPr>
          </a:p>
          <a:p>
            <a:endParaRPr lang="en-US" sz="2400">
              <a:cs typeface="Arial"/>
            </a:endParaRPr>
          </a:p>
          <a:p>
            <a:r>
              <a:rPr lang="en-US" sz="2400">
                <a:cs typeface="Arial"/>
              </a:rPr>
              <a:t>There are very few individuals who cannot receive meningococcal vaccines</a:t>
            </a:r>
            <a:endParaRPr lang="en-US">
              <a:cs typeface="Arial"/>
            </a:endParaRPr>
          </a:p>
          <a:p>
            <a:r>
              <a:rPr lang="en-US" sz="2400">
                <a:cs typeface="Arial"/>
              </a:rPr>
              <a:t>Where there is doubt, appropriate advice</a:t>
            </a:r>
            <a:r>
              <a:rPr lang="en-US" sz="2400" b="1">
                <a:cs typeface="Arial"/>
              </a:rPr>
              <a:t> </a:t>
            </a:r>
            <a:r>
              <a:rPr lang="en-US" sz="2400">
                <a:cs typeface="Arial"/>
              </a:rPr>
              <a:t>from an expert should be sought rather than withholding vaccination</a:t>
            </a:r>
            <a:endParaRPr lang="en-US">
              <a:cs typeface="Arial"/>
            </a:endParaRPr>
          </a:p>
          <a:p>
            <a:endParaRPr lang="en-US">
              <a:cs typeface="Arial"/>
            </a:endParaRPr>
          </a:p>
        </p:txBody>
      </p:sp>
      <p:sp>
        <p:nvSpPr>
          <p:cNvPr id="4" name="Footer Placeholder 3">
            <a:extLst>
              <a:ext uri="{FF2B5EF4-FFF2-40B4-BE49-F238E27FC236}">
                <a16:creationId xmlns:a16="http://schemas.microsoft.com/office/drawing/2014/main" id="{9FCB9598-8E6B-2B23-CD99-C169826E2939}"/>
              </a:ext>
            </a:extLst>
          </p:cNvPr>
          <p:cNvSpPr>
            <a:spLocks noGrp="1"/>
          </p:cNvSpPr>
          <p:nvPr>
            <p:ph type="ftr" sz="quarter" idx="11"/>
          </p:nvPr>
        </p:nvSpPr>
        <p:spPr>
          <a:xfrm>
            <a:off x="838200" y="6356350"/>
            <a:ext cx="914585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5448510B-465D-679A-477E-B14FD887E0E2}"/>
              </a:ext>
            </a:extLst>
          </p:cNvPr>
          <p:cNvSpPr>
            <a:spLocks noGrp="1"/>
          </p:cNvSpPr>
          <p:nvPr>
            <p:ph type="sldNum" sz="quarter" idx="12"/>
          </p:nvPr>
        </p:nvSpPr>
        <p:spPr/>
        <p:txBody>
          <a:bodyPr/>
          <a:lstStyle/>
          <a:p>
            <a:fld id="{561D0CCE-8DCC-44DC-A653-AE62B1D84A52}" type="slidenum">
              <a:rPr lang="en-GB" smtClean="0"/>
              <a:pPr/>
              <a:t>37</a:t>
            </a:fld>
            <a:endParaRPr lang="en-GB"/>
          </a:p>
        </p:txBody>
      </p:sp>
    </p:spTree>
    <p:extLst>
      <p:ext uri="{BB962C8B-B14F-4D97-AF65-F5344CB8AC3E}">
        <p14:creationId xmlns:p14="http://schemas.microsoft.com/office/powerpoint/2010/main" val="1802480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500F-3051-8339-B68B-EE08692261D0}"/>
              </a:ext>
            </a:extLst>
          </p:cNvPr>
          <p:cNvSpPr>
            <a:spLocks noGrp="1"/>
          </p:cNvSpPr>
          <p:nvPr>
            <p:ph type="title"/>
          </p:nvPr>
        </p:nvSpPr>
        <p:spPr>
          <a:xfrm>
            <a:off x="439057" y="263525"/>
            <a:ext cx="10515600" cy="1325563"/>
          </a:xfrm>
        </p:spPr>
        <p:txBody>
          <a:bodyPr lIns="91440" tIns="45720" rIns="91440" bIns="45720" anchor="t"/>
          <a:lstStyle/>
          <a:p>
            <a:r>
              <a:rPr lang="en-US" sz="3800" b="1" dirty="0">
                <a:cs typeface="Arial"/>
              </a:rPr>
              <a:t>Possible adverse reactions</a:t>
            </a:r>
            <a:endParaRPr lang="en-US" b="1" dirty="0">
              <a:cs typeface="Arial"/>
            </a:endParaRPr>
          </a:p>
        </p:txBody>
      </p:sp>
      <p:sp>
        <p:nvSpPr>
          <p:cNvPr id="3" name="Content Placeholder 2">
            <a:extLst>
              <a:ext uri="{FF2B5EF4-FFF2-40B4-BE49-F238E27FC236}">
                <a16:creationId xmlns:a16="http://schemas.microsoft.com/office/drawing/2014/main" id="{7DA64F79-46B6-2D87-29AB-8410E833E9FA}"/>
              </a:ext>
            </a:extLst>
          </p:cNvPr>
          <p:cNvSpPr>
            <a:spLocks noGrp="1"/>
          </p:cNvSpPr>
          <p:nvPr>
            <p:ph idx="1"/>
          </p:nvPr>
        </p:nvSpPr>
        <p:spPr>
          <a:xfrm>
            <a:off x="209248" y="1031765"/>
            <a:ext cx="11652552" cy="5101242"/>
          </a:xfrm>
        </p:spPr>
        <p:txBody>
          <a:bodyPr lIns="91440" tIns="45720" rIns="91440" bIns="45720" anchor="t"/>
          <a:lstStyle/>
          <a:p>
            <a:r>
              <a:rPr lang="en-US" sz="2000" dirty="0">
                <a:cs typeface="Arial"/>
              </a:rPr>
              <a:t>In clinical trials in adolescents and adults, the most common local and systemic adverse reactions observed were pain, swelling and redness at the injection site, malaise and headache</a:t>
            </a:r>
          </a:p>
          <a:p>
            <a:r>
              <a:rPr lang="en-US" sz="2000" dirty="0">
                <a:cs typeface="Arial"/>
              </a:rPr>
              <a:t>Nausea, myalgia (muscle pain) and arthralgia (joint pain) were also commonly reported</a:t>
            </a:r>
          </a:p>
          <a:p>
            <a:r>
              <a:rPr lang="en-US" sz="2000" dirty="0">
                <a:cs typeface="Arial"/>
              </a:rPr>
              <a:t>Although high fever was commonly reported in infants following </a:t>
            </a:r>
            <a:r>
              <a:rPr lang="en-US" sz="2000" dirty="0" err="1">
                <a:cs typeface="Arial"/>
              </a:rPr>
              <a:t>MenB</a:t>
            </a:r>
            <a:r>
              <a:rPr lang="en-US" sz="2000" dirty="0">
                <a:cs typeface="Arial"/>
              </a:rPr>
              <a:t> vaccination in trials, it was not common in adolescents and adults (mild fever may occur)</a:t>
            </a:r>
          </a:p>
          <a:p>
            <a:r>
              <a:rPr lang="en-US" sz="2000" dirty="0">
                <a:cs typeface="Arial"/>
              </a:rPr>
              <a:t>Prophylactic paracetamol following vaccination is not recommended but paracetamol can be taken to alleviate symptoms if required</a:t>
            </a:r>
          </a:p>
          <a:p>
            <a:r>
              <a:rPr lang="en-US" sz="2000" dirty="0">
                <a:cs typeface="Arial"/>
              </a:rPr>
              <a:t>No increase in the incidence or severity of adverse reactions was seen with subsequent doses of </a:t>
            </a:r>
            <a:r>
              <a:rPr lang="en-US" sz="2000" dirty="0" err="1">
                <a:cs typeface="Arial"/>
              </a:rPr>
              <a:t>MenB</a:t>
            </a:r>
            <a:r>
              <a:rPr lang="en-US" sz="2000" dirty="0">
                <a:cs typeface="Arial"/>
              </a:rPr>
              <a:t> vaccine</a:t>
            </a:r>
          </a:p>
          <a:p>
            <a:r>
              <a:rPr lang="en-US" sz="2000" b="1" dirty="0">
                <a:cs typeface="Arial"/>
              </a:rPr>
              <a:t>It is important to highlight potential side effects and offer reassurance on the importance of the second dose</a:t>
            </a:r>
          </a:p>
          <a:p>
            <a:endParaRPr lang="en-US" sz="2400" dirty="0">
              <a:cs typeface="Arial"/>
            </a:endParaRPr>
          </a:p>
          <a:p>
            <a:pPr marL="0" indent="0" algn="ctr">
              <a:buNone/>
            </a:pPr>
            <a:r>
              <a:rPr lang="en-GB" sz="2000" dirty="0">
                <a:hlinkClick r:id="rId2"/>
              </a:rPr>
              <a:t>Bexsero Meningococcal Group B vaccine for injection in pre-filled syringe - Summary of Product Characteristics (SmPC) - (</a:t>
            </a:r>
            <a:r>
              <a:rPr lang="en-GB" sz="2000" dirty="0" err="1">
                <a:hlinkClick r:id="rId2"/>
              </a:rPr>
              <a:t>emc</a:t>
            </a:r>
            <a:r>
              <a:rPr lang="en-GB" sz="2000" dirty="0">
                <a:hlinkClick r:id="rId2"/>
              </a:rPr>
              <a:t>) | 5168</a:t>
            </a:r>
            <a:endParaRPr lang="en-GB" sz="2000" dirty="0"/>
          </a:p>
          <a:p>
            <a:endParaRPr lang="en-US" dirty="0">
              <a:cs typeface="Arial"/>
            </a:endParaRPr>
          </a:p>
        </p:txBody>
      </p:sp>
      <p:sp>
        <p:nvSpPr>
          <p:cNvPr id="4" name="Footer Placeholder 3">
            <a:extLst>
              <a:ext uri="{FF2B5EF4-FFF2-40B4-BE49-F238E27FC236}">
                <a16:creationId xmlns:a16="http://schemas.microsoft.com/office/drawing/2014/main" id="{A251220D-23A7-D1CB-01CA-2BCE97924B1F}"/>
              </a:ext>
            </a:extLst>
          </p:cNvPr>
          <p:cNvSpPr>
            <a:spLocks noGrp="1"/>
          </p:cNvSpPr>
          <p:nvPr>
            <p:ph type="ftr" sz="quarter" idx="11"/>
          </p:nvPr>
        </p:nvSpPr>
        <p:spPr>
          <a:xfrm>
            <a:off x="838200" y="6356350"/>
            <a:ext cx="914585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160E0EEC-E951-B556-6242-64A4530A06FB}"/>
              </a:ext>
            </a:extLst>
          </p:cNvPr>
          <p:cNvSpPr>
            <a:spLocks noGrp="1"/>
          </p:cNvSpPr>
          <p:nvPr>
            <p:ph type="sldNum" sz="quarter" idx="12"/>
          </p:nvPr>
        </p:nvSpPr>
        <p:spPr/>
        <p:txBody>
          <a:bodyPr/>
          <a:lstStyle/>
          <a:p>
            <a:fld id="{561D0CCE-8DCC-44DC-A653-AE62B1D84A52}" type="slidenum">
              <a:rPr lang="en-GB" smtClean="0"/>
              <a:pPr/>
              <a:t>38</a:t>
            </a:fld>
            <a:endParaRPr lang="en-GB"/>
          </a:p>
        </p:txBody>
      </p:sp>
    </p:spTree>
    <p:extLst>
      <p:ext uri="{BB962C8B-B14F-4D97-AF65-F5344CB8AC3E}">
        <p14:creationId xmlns:p14="http://schemas.microsoft.com/office/powerpoint/2010/main" val="3583419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224143" y="171103"/>
            <a:ext cx="12192000" cy="755824"/>
          </a:xfrm>
        </p:spPr>
        <p:txBody>
          <a:bodyPr lIns="91440" tIns="45720" rIns="91440" bIns="45720" anchor="t">
            <a:noAutofit/>
          </a:bodyPr>
          <a:lstStyle/>
          <a:p>
            <a:r>
              <a:rPr lang="en-GB" sz="4000" b="1">
                <a:solidFill>
                  <a:srgbClr val="002060"/>
                </a:solidFill>
              </a:rPr>
              <a:t>Prescription only medication (POM)</a:t>
            </a:r>
            <a:br>
              <a:rPr lang="en-GB" sz="4000"/>
            </a:br>
            <a:br>
              <a:rPr lang="en-GB" sz="4000"/>
            </a:br>
            <a:br>
              <a:rPr lang="en-GB" sz="4000"/>
            </a:br>
            <a:br>
              <a:rPr lang="en-GB"/>
            </a:br>
            <a:endParaRPr lang="en-GB" b="1">
              <a:solidFill>
                <a:srgbClr val="002060"/>
              </a:solidFill>
            </a:endParaRPr>
          </a:p>
        </p:txBody>
      </p:sp>
      <p:sp>
        <p:nvSpPr>
          <p:cNvPr id="7" name="Content Placeholder 2"/>
          <p:cNvSpPr txBox="1">
            <a:spLocks/>
          </p:cNvSpPr>
          <p:nvPr/>
        </p:nvSpPr>
        <p:spPr>
          <a:xfrm>
            <a:off x="448287" y="1487170"/>
            <a:ext cx="11743713" cy="3611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solidFill>
                <a:srgbClr val="002060"/>
              </a:solidFill>
            </a:endParaRPr>
          </a:p>
        </p:txBody>
      </p:sp>
      <p:sp>
        <p:nvSpPr>
          <p:cNvPr id="9" name="Content Placeholder 2"/>
          <p:cNvSpPr>
            <a:spLocks noGrp="1"/>
          </p:cNvSpPr>
          <p:nvPr>
            <p:ph idx="1"/>
          </p:nvPr>
        </p:nvSpPr>
        <p:spPr>
          <a:xfrm>
            <a:off x="107203" y="1012461"/>
            <a:ext cx="11743712" cy="5257709"/>
          </a:xfrm>
        </p:spPr>
        <p:txBody>
          <a:bodyPr lIns="91440" tIns="45720" rIns="91440" bIns="45720" anchor="t">
            <a:noAutofit/>
          </a:bodyPr>
          <a:lstStyle/>
          <a:p>
            <a:pPr marL="0" indent="0" algn="just">
              <a:lnSpc>
                <a:spcPct val="150000"/>
              </a:lnSpc>
              <a:buNone/>
            </a:pPr>
            <a:r>
              <a:rPr lang="en-GB" sz="2000" dirty="0">
                <a:solidFill>
                  <a:srgbClr val="002060"/>
                </a:solidFill>
              </a:rPr>
              <a:t>Men B vaccine for this campaign should only be administered using a:</a:t>
            </a:r>
          </a:p>
          <a:p>
            <a:pPr lvl="1" algn="just">
              <a:lnSpc>
                <a:spcPct val="150000"/>
              </a:lnSpc>
              <a:spcBef>
                <a:spcPts val="0"/>
              </a:spcBef>
            </a:pPr>
            <a:r>
              <a:rPr lang="en-GB" sz="2000" dirty="0">
                <a:solidFill>
                  <a:srgbClr val="002060"/>
                </a:solidFill>
              </a:rPr>
              <a:t>Prescription written manually or electronically by a registered medical practitioner or other authorised prescriber</a:t>
            </a:r>
          </a:p>
          <a:p>
            <a:pPr lvl="1" algn="just">
              <a:lnSpc>
                <a:spcPct val="150000"/>
              </a:lnSpc>
              <a:spcBef>
                <a:spcPts val="0"/>
              </a:spcBef>
            </a:pPr>
            <a:r>
              <a:rPr lang="en-GB" sz="2000" dirty="0">
                <a:solidFill>
                  <a:srgbClr val="002060"/>
                </a:solidFill>
              </a:rPr>
              <a:t>Patient specific direction (PSD)</a:t>
            </a:r>
            <a:endParaRPr lang="en-GB" sz="2000" dirty="0">
              <a:solidFill>
                <a:srgbClr val="002060"/>
              </a:solidFill>
              <a:cs typeface="Arial"/>
            </a:endParaRPr>
          </a:p>
          <a:p>
            <a:pPr lvl="1" algn="just">
              <a:lnSpc>
                <a:spcPct val="150000"/>
              </a:lnSpc>
              <a:spcBef>
                <a:spcPts val="0"/>
              </a:spcBef>
            </a:pPr>
            <a:r>
              <a:rPr lang="en-GB" sz="2000" dirty="0">
                <a:solidFill>
                  <a:srgbClr val="002060"/>
                </a:solidFill>
              </a:rPr>
              <a:t>Patient group direction (PGD)</a:t>
            </a:r>
            <a:endParaRPr lang="en-GB" sz="2000" dirty="0">
              <a:solidFill>
                <a:srgbClr val="002060"/>
              </a:solidFill>
              <a:cs typeface="Arial"/>
            </a:endParaRPr>
          </a:p>
          <a:p>
            <a:r>
              <a:rPr lang="en-GB" sz="2000" dirty="0"/>
              <a:t>UKHSA will offer a PGD template for </a:t>
            </a:r>
            <a:r>
              <a:rPr lang="en-GB" sz="2000" dirty="0" err="1"/>
              <a:t>MenB</a:t>
            </a:r>
            <a:r>
              <a:rPr lang="en-GB" sz="2000" dirty="0"/>
              <a:t> as a reference resource for health boards to develop and authorise for use locally </a:t>
            </a:r>
            <a:endParaRPr lang="en-GB" sz="2000" dirty="0">
              <a:cs typeface="Arial"/>
            </a:endParaRPr>
          </a:p>
          <a:p>
            <a:r>
              <a:rPr lang="en-GB" sz="2000" dirty="0"/>
              <a:t>Templates can be found on the Welsh Medicines Advice Service's page for Patient Group Directions (PGD): </a:t>
            </a:r>
            <a:r>
              <a:rPr lang="en-GB" sz="2000" b="1" dirty="0">
                <a:hlinkClick r:id="rId3"/>
              </a:rPr>
              <a:t>Patient Group Directions (PGD) - Welsh Medicines Advice Service</a:t>
            </a:r>
            <a:endParaRPr lang="en-GB" sz="2000" dirty="0"/>
          </a:p>
        </p:txBody>
      </p:sp>
      <p:sp>
        <p:nvSpPr>
          <p:cNvPr id="2" name="Footer Placeholder 2">
            <a:extLst>
              <a:ext uri="{FF2B5EF4-FFF2-40B4-BE49-F238E27FC236}">
                <a16:creationId xmlns:a16="http://schemas.microsoft.com/office/drawing/2014/main" id="{3CF7170D-FA8E-4930-4F94-51E0B15CC2FC}"/>
              </a:ext>
            </a:extLst>
          </p:cNvPr>
          <p:cNvSpPr>
            <a:spLocks noGrp="1"/>
          </p:cNvSpPr>
          <p:nvPr>
            <p:ph type="ftr" sz="quarter" idx="11"/>
          </p:nvPr>
        </p:nvSpPr>
        <p:spPr>
          <a:xfrm>
            <a:off x="838200" y="6356350"/>
            <a:ext cx="935736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3" name="Slide Number Placeholder 2">
            <a:extLst>
              <a:ext uri="{FF2B5EF4-FFF2-40B4-BE49-F238E27FC236}">
                <a16:creationId xmlns:a16="http://schemas.microsoft.com/office/drawing/2014/main" id="{70972584-C181-B3A4-3A57-DD90EF970B47}"/>
              </a:ext>
            </a:extLst>
          </p:cNvPr>
          <p:cNvSpPr>
            <a:spLocks noGrp="1"/>
          </p:cNvSpPr>
          <p:nvPr>
            <p:ph type="sldNum" sz="quarter" idx="12"/>
          </p:nvPr>
        </p:nvSpPr>
        <p:spPr/>
        <p:txBody>
          <a:bodyPr/>
          <a:lstStyle/>
          <a:p>
            <a:fld id="{561D0CCE-8DCC-44DC-A653-AE62B1D84A52}" type="slidenum">
              <a:rPr lang="en-GB" smtClean="0"/>
              <a:pPr/>
              <a:t>39</a:t>
            </a:fld>
            <a:endParaRPr lang="en-US"/>
          </a:p>
        </p:txBody>
      </p:sp>
    </p:spTree>
    <p:extLst>
      <p:ext uri="{BB962C8B-B14F-4D97-AF65-F5344CB8AC3E}">
        <p14:creationId xmlns:p14="http://schemas.microsoft.com/office/powerpoint/2010/main" val="15450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50A-3BE4-6050-71AC-A1655EB013D0}"/>
              </a:ext>
            </a:extLst>
          </p:cNvPr>
          <p:cNvSpPr>
            <a:spLocks noGrp="1"/>
          </p:cNvSpPr>
          <p:nvPr>
            <p:ph type="title"/>
          </p:nvPr>
        </p:nvSpPr>
        <p:spPr/>
        <p:txBody>
          <a:bodyPr lIns="91440" tIns="45720" rIns="91440" bIns="45720" anchor="t"/>
          <a:lstStyle/>
          <a:p>
            <a:r>
              <a:rPr lang="en-US">
                <a:cs typeface="Arial"/>
              </a:rPr>
              <a:t>Contents</a:t>
            </a:r>
            <a:endParaRPr lang="en-US"/>
          </a:p>
        </p:txBody>
      </p:sp>
      <p:sp>
        <p:nvSpPr>
          <p:cNvPr id="4" name="Footer Placeholder 3">
            <a:extLst>
              <a:ext uri="{FF2B5EF4-FFF2-40B4-BE49-F238E27FC236}">
                <a16:creationId xmlns:a16="http://schemas.microsoft.com/office/drawing/2014/main" id="{EA594DE1-6A1D-5A70-905A-79741DFF4736}"/>
              </a:ext>
            </a:extLst>
          </p:cNvPr>
          <p:cNvSpPr>
            <a:spLocks noGrp="1"/>
          </p:cNvSpPr>
          <p:nvPr>
            <p:ph type="ftr" sz="quarter" idx="11"/>
          </p:nvPr>
        </p:nvSpPr>
        <p:spPr>
          <a:xfrm>
            <a:off x="838200" y="6356350"/>
            <a:ext cx="9368970" cy="503010"/>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860C80A3-23AE-2F16-0FAE-1235B0E2BC00}"/>
              </a:ext>
            </a:extLst>
          </p:cNvPr>
          <p:cNvSpPr>
            <a:spLocks noGrp="1"/>
          </p:cNvSpPr>
          <p:nvPr>
            <p:ph type="sldNum" sz="quarter" idx="12"/>
          </p:nvPr>
        </p:nvSpPr>
        <p:spPr/>
        <p:txBody>
          <a:bodyPr/>
          <a:lstStyle/>
          <a:p>
            <a:fld id="{561D0CCE-8DCC-44DC-A653-AE62B1D84A52}" type="slidenum">
              <a:rPr lang="en-GB" smtClean="0"/>
              <a:pPr/>
              <a:t>4</a:t>
            </a:fld>
            <a:endParaRPr lang="en-GB"/>
          </a:p>
        </p:txBody>
      </p:sp>
      <p:graphicFrame>
        <p:nvGraphicFramePr>
          <p:cNvPr id="9" name="Content Placeholder 8">
            <a:extLst>
              <a:ext uri="{FF2B5EF4-FFF2-40B4-BE49-F238E27FC236}">
                <a16:creationId xmlns:a16="http://schemas.microsoft.com/office/drawing/2014/main" id="{A18FD212-B15B-E9BC-DF94-E4457B1E9993}"/>
              </a:ext>
            </a:extLst>
          </p:cNvPr>
          <p:cNvGraphicFramePr>
            <a:graphicFrameLocks noGrp="1"/>
          </p:cNvGraphicFramePr>
          <p:nvPr>
            <p:ph idx="1"/>
            <p:extLst>
              <p:ext uri="{D42A27DB-BD31-4B8C-83A1-F6EECF244321}">
                <p14:modId xmlns:p14="http://schemas.microsoft.com/office/powerpoint/2010/main" val="785239092"/>
              </p:ext>
            </p:extLst>
          </p:nvPr>
        </p:nvGraphicFramePr>
        <p:xfrm>
          <a:off x="696685" y="1596571"/>
          <a:ext cx="10550780" cy="3874488"/>
        </p:xfrm>
        <a:graphic>
          <a:graphicData uri="http://schemas.openxmlformats.org/drawingml/2006/table">
            <a:tbl>
              <a:tblPr firstRow="1" bandRow="1">
                <a:tableStyleId>{5C22544A-7EE6-4342-B048-85BDC9FD1C3A}</a:tableStyleId>
              </a:tblPr>
              <a:tblGrid>
                <a:gridCol w="8080414">
                  <a:extLst>
                    <a:ext uri="{9D8B030D-6E8A-4147-A177-3AD203B41FA5}">
                      <a16:colId xmlns:a16="http://schemas.microsoft.com/office/drawing/2014/main" val="3113028662"/>
                    </a:ext>
                  </a:extLst>
                </a:gridCol>
                <a:gridCol w="2470366">
                  <a:extLst>
                    <a:ext uri="{9D8B030D-6E8A-4147-A177-3AD203B41FA5}">
                      <a16:colId xmlns:a16="http://schemas.microsoft.com/office/drawing/2014/main" val="98732630"/>
                    </a:ext>
                  </a:extLst>
                </a:gridCol>
              </a:tblGrid>
              <a:tr h="484311">
                <a:tc>
                  <a:txBody>
                    <a:bodyPr/>
                    <a:lstStyle/>
                    <a:p>
                      <a:r>
                        <a:rPr lang="en-US" dirty="0"/>
                        <a:t>Contents </a:t>
                      </a:r>
                    </a:p>
                  </a:txBody>
                  <a:tcPr/>
                </a:tc>
                <a:tc>
                  <a:txBody>
                    <a:bodyPr/>
                    <a:lstStyle/>
                    <a:p>
                      <a:r>
                        <a:rPr lang="en-US" dirty="0"/>
                        <a:t>  Slide numbers</a:t>
                      </a:r>
                    </a:p>
                  </a:txBody>
                  <a:tcPr/>
                </a:tc>
                <a:extLst>
                  <a:ext uri="{0D108BD9-81ED-4DB2-BD59-A6C34878D82A}">
                    <a16:rowId xmlns:a16="http://schemas.microsoft.com/office/drawing/2014/main" val="1412233477"/>
                  </a:ext>
                </a:extLst>
              </a:tr>
              <a:tr h="484311">
                <a:tc>
                  <a:txBody>
                    <a:bodyPr/>
                    <a:lstStyle/>
                    <a:p>
                      <a:r>
                        <a:rPr lang="en-US" dirty="0"/>
                        <a:t>Aims and objectives</a:t>
                      </a:r>
                    </a:p>
                  </a:txBody>
                  <a:tcPr/>
                </a:tc>
                <a:tc>
                  <a:txBody>
                    <a:bodyPr/>
                    <a:lstStyle/>
                    <a:p>
                      <a:r>
                        <a:rPr lang="en-US" dirty="0"/>
                        <a:t>          5 &amp; 6</a:t>
                      </a:r>
                    </a:p>
                  </a:txBody>
                  <a:tcPr/>
                </a:tc>
                <a:extLst>
                  <a:ext uri="{0D108BD9-81ED-4DB2-BD59-A6C34878D82A}">
                    <a16:rowId xmlns:a16="http://schemas.microsoft.com/office/drawing/2014/main" val="1387138125"/>
                  </a:ext>
                </a:extLst>
              </a:tr>
              <a:tr h="484311">
                <a:tc>
                  <a:txBody>
                    <a:bodyPr/>
                    <a:lstStyle/>
                    <a:p>
                      <a:r>
                        <a:rPr lang="en-US"/>
                        <a:t>Background</a:t>
                      </a:r>
                    </a:p>
                  </a:txBody>
                  <a:tcPr/>
                </a:tc>
                <a:tc>
                  <a:txBody>
                    <a:bodyPr/>
                    <a:lstStyle/>
                    <a:p>
                      <a:pPr algn="l"/>
                      <a:r>
                        <a:rPr lang="en-US" dirty="0"/>
                        <a:t>             7</a:t>
                      </a:r>
                    </a:p>
                  </a:txBody>
                  <a:tcPr/>
                </a:tc>
                <a:extLst>
                  <a:ext uri="{0D108BD9-81ED-4DB2-BD59-A6C34878D82A}">
                    <a16:rowId xmlns:a16="http://schemas.microsoft.com/office/drawing/2014/main" val="702110651"/>
                  </a:ext>
                </a:extLst>
              </a:tr>
              <a:tr h="484311">
                <a:tc>
                  <a:txBody>
                    <a:bodyPr/>
                    <a:lstStyle/>
                    <a:p>
                      <a:pPr lvl="0">
                        <a:buNone/>
                      </a:pPr>
                      <a:r>
                        <a:rPr lang="en-US" sz="1800" b="0" i="0" u="none" strike="noStrike" noProof="0">
                          <a:solidFill>
                            <a:srgbClr val="212A73"/>
                          </a:solidFill>
                          <a:latin typeface="Arial"/>
                          <a:cs typeface="Arial"/>
                        </a:rPr>
                        <a:t>Invasive meningococcal disease</a:t>
                      </a:r>
                    </a:p>
                  </a:txBody>
                  <a:tcPr>
                    <a:solidFill>
                      <a:schemeClr val="accent1">
                        <a:lumMod val="20000"/>
                        <a:lumOff val="80000"/>
                      </a:schemeClr>
                    </a:solidFill>
                  </a:tcPr>
                </a:tc>
                <a:tc>
                  <a:txBody>
                    <a:bodyPr/>
                    <a:lstStyle/>
                    <a:p>
                      <a:r>
                        <a:rPr lang="en-US" dirty="0"/>
                        <a:t>            13</a:t>
                      </a:r>
                    </a:p>
                  </a:txBody>
                  <a:tcPr/>
                </a:tc>
                <a:extLst>
                  <a:ext uri="{0D108BD9-81ED-4DB2-BD59-A6C34878D82A}">
                    <a16:rowId xmlns:a16="http://schemas.microsoft.com/office/drawing/2014/main" val="2695797553"/>
                  </a:ext>
                </a:extLst>
              </a:tr>
              <a:tr h="484311">
                <a:tc>
                  <a:txBody>
                    <a:bodyPr/>
                    <a:lstStyle/>
                    <a:p>
                      <a:r>
                        <a:rPr lang="en-US" dirty="0"/>
                        <a:t>Epidemiology </a:t>
                      </a:r>
                    </a:p>
                  </a:txBody>
                  <a:tcPr/>
                </a:tc>
                <a:tc>
                  <a:txBody>
                    <a:bodyPr/>
                    <a:lstStyle/>
                    <a:p>
                      <a:r>
                        <a:rPr lang="en-US" dirty="0"/>
                        <a:t>            18</a:t>
                      </a:r>
                    </a:p>
                  </a:txBody>
                  <a:tcPr/>
                </a:tc>
                <a:extLst>
                  <a:ext uri="{0D108BD9-81ED-4DB2-BD59-A6C34878D82A}">
                    <a16:rowId xmlns:a16="http://schemas.microsoft.com/office/drawing/2014/main" val="3263572076"/>
                  </a:ext>
                </a:extLst>
              </a:tr>
              <a:tr h="484311">
                <a:tc>
                  <a:txBody>
                    <a:bodyPr/>
                    <a:lstStyle/>
                    <a:p>
                      <a:r>
                        <a:rPr lang="en-US"/>
                        <a:t>Delivery model in Wales </a:t>
                      </a:r>
                    </a:p>
                  </a:txBody>
                  <a:tcPr/>
                </a:tc>
                <a:tc>
                  <a:txBody>
                    <a:bodyPr/>
                    <a:lstStyle/>
                    <a:p>
                      <a:r>
                        <a:rPr lang="en-US" dirty="0"/>
                        <a:t>            24</a:t>
                      </a:r>
                    </a:p>
                  </a:txBody>
                  <a:tcPr/>
                </a:tc>
                <a:extLst>
                  <a:ext uri="{0D108BD9-81ED-4DB2-BD59-A6C34878D82A}">
                    <a16:rowId xmlns:a16="http://schemas.microsoft.com/office/drawing/2014/main" val="2834092629"/>
                  </a:ext>
                </a:extLst>
              </a:tr>
              <a:tr h="484311">
                <a:tc>
                  <a:txBody>
                    <a:bodyPr/>
                    <a:lstStyle/>
                    <a:p>
                      <a:r>
                        <a:rPr lang="en-US" dirty="0"/>
                        <a:t>The Meningococcal B vaccine Bexsero</a:t>
                      </a:r>
                      <a:r>
                        <a:rPr lang="en-GB" sz="1800" baseline="30000" dirty="0">
                          <a:latin typeface="+mn-lt"/>
                          <a:cs typeface="Arial"/>
                        </a:rPr>
                        <a:t>®</a:t>
                      </a:r>
                      <a:r>
                        <a:rPr lang="en-US" dirty="0"/>
                        <a:t> </a:t>
                      </a:r>
                    </a:p>
                  </a:txBody>
                  <a:tcPr/>
                </a:tc>
                <a:tc>
                  <a:txBody>
                    <a:bodyPr/>
                    <a:lstStyle/>
                    <a:p>
                      <a:r>
                        <a:rPr lang="en-US" dirty="0"/>
                        <a:t>            30</a:t>
                      </a:r>
                    </a:p>
                  </a:txBody>
                  <a:tcPr/>
                </a:tc>
                <a:extLst>
                  <a:ext uri="{0D108BD9-81ED-4DB2-BD59-A6C34878D82A}">
                    <a16:rowId xmlns:a16="http://schemas.microsoft.com/office/drawing/2014/main" val="2553727935"/>
                  </a:ext>
                </a:extLst>
              </a:tr>
              <a:tr h="484311">
                <a:tc>
                  <a:txBody>
                    <a:bodyPr/>
                    <a:lstStyle/>
                    <a:p>
                      <a:r>
                        <a:rPr lang="en-US" dirty="0"/>
                        <a:t>Resources </a:t>
                      </a:r>
                    </a:p>
                  </a:txBody>
                  <a:tcPr/>
                </a:tc>
                <a:tc>
                  <a:txBody>
                    <a:bodyPr/>
                    <a:lstStyle/>
                    <a:p>
                      <a:r>
                        <a:rPr lang="en-US" dirty="0"/>
                        <a:t>            45</a:t>
                      </a:r>
                    </a:p>
                  </a:txBody>
                  <a:tcPr/>
                </a:tc>
                <a:extLst>
                  <a:ext uri="{0D108BD9-81ED-4DB2-BD59-A6C34878D82A}">
                    <a16:rowId xmlns:a16="http://schemas.microsoft.com/office/drawing/2014/main" val="3765385052"/>
                  </a:ext>
                </a:extLst>
              </a:tr>
            </a:tbl>
          </a:graphicData>
        </a:graphic>
      </p:graphicFrame>
    </p:spTree>
    <p:extLst>
      <p:ext uri="{BB962C8B-B14F-4D97-AF65-F5344CB8AC3E}">
        <p14:creationId xmlns:p14="http://schemas.microsoft.com/office/powerpoint/2010/main" val="2854359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FA5C4-5622-0ACE-E87E-219C9884A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F1676-4C35-5EC2-711D-792F31BA0502}"/>
              </a:ext>
            </a:extLst>
          </p:cNvPr>
          <p:cNvSpPr>
            <a:spLocks noGrp="1"/>
          </p:cNvSpPr>
          <p:nvPr>
            <p:ph type="title"/>
          </p:nvPr>
        </p:nvSpPr>
        <p:spPr>
          <a:xfrm>
            <a:off x="119743" y="263526"/>
            <a:ext cx="12068628" cy="888206"/>
          </a:xfrm>
        </p:spPr>
        <p:txBody>
          <a:bodyPr lIns="91440" tIns="45720" rIns="91440" bIns="45720" anchor="t"/>
          <a:lstStyle/>
          <a:p>
            <a:r>
              <a:rPr lang="en-GB" sz="4000" b="1" err="1">
                <a:solidFill>
                  <a:srgbClr val="212A73"/>
                </a:solidFill>
              </a:rPr>
              <a:t>MenB</a:t>
            </a:r>
            <a:r>
              <a:rPr lang="en-GB" sz="4000" b="1">
                <a:solidFill>
                  <a:srgbClr val="212A73"/>
                </a:solidFill>
              </a:rPr>
              <a:t> vaccine (</a:t>
            </a:r>
            <a:r>
              <a:rPr lang="en-GB" b="1">
                <a:solidFill>
                  <a:srgbClr val="212A73"/>
                </a:solidFill>
              </a:rPr>
              <a:t>Bexsero</a:t>
            </a:r>
            <a:r>
              <a:rPr lang="en-US" sz="4000" baseline="30000">
                <a:cs typeface="Arial"/>
              </a:rPr>
              <a:t>®</a:t>
            </a:r>
            <a:r>
              <a:rPr lang="en-GB" sz="4000" b="1">
                <a:solidFill>
                  <a:srgbClr val="212A73"/>
                </a:solidFill>
              </a:rPr>
              <a:t>) administration </a:t>
            </a:r>
            <a:br>
              <a:rPr lang="en-GB" sz="4000" b="1"/>
            </a:br>
            <a:endParaRPr lang="en-GB" b="1">
              <a:solidFill>
                <a:srgbClr val="212A73"/>
              </a:solidFill>
              <a:cs typeface="Arial"/>
            </a:endParaRPr>
          </a:p>
        </p:txBody>
      </p:sp>
      <p:sp>
        <p:nvSpPr>
          <p:cNvPr id="3" name="Content Placeholder 2">
            <a:extLst>
              <a:ext uri="{FF2B5EF4-FFF2-40B4-BE49-F238E27FC236}">
                <a16:creationId xmlns:a16="http://schemas.microsoft.com/office/drawing/2014/main" id="{5A49EF45-1648-D37C-AB4E-7D3DBDC17F74}"/>
              </a:ext>
            </a:extLst>
          </p:cNvPr>
          <p:cNvSpPr>
            <a:spLocks noGrp="1"/>
          </p:cNvSpPr>
          <p:nvPr>
            <p:ph idx="1"/>
          </p:nvPr>
        </p:nvSpPr>
        <p:spPr>
          <a:xfrm>
            <a:off x="119743" y="1253331"/>
            <a:ext cx="11894457" cy="4351338"/>
          </a:xfrm>
        </p:spPr>
        <p:txBody>
          <a:bodyPr/>
          <a:lstStyle/>
          <a:p>
            <a:pPr marL="0" indent="0">
              <a:buNone/>
            </a:pPr>
            <a:r>
              <a:rPr lang="en-GB" sz="2000" b="1" dirty="0"/>
              <a:t>Two doses are necessary for protection</a:t>
            </a:r>
            <a:r>
              <a:rPr lang="en-GB" sz="2000" dirty="0"/>
              <a:t>. </a:t>
            </a:r>
          </a:p>
          <a:p>
            <a:pPr lvl="1"/>
            <a:r>
              <a:rPr lang="en-GB" sz="2000" dirty="0"/>
              <a:t>Aim to offer first doses as early as possible </a:t>
            </a:r>
            <a:endParaRPr lang="en-GB" sz="2000"/>
          </a:p>
          <a:p>
            <a:pPr lvl="2"/>
            <a:r>
              <a:rPr lang="en-GB"/>
              <a:t>to allow sufficient time for second dose to be offered a minimum of 28 days after the first dose</a:t>
            </a:r>
          </a:p>
          <a:p>
            <a:pPr lvl="2"/>
            <a:r>
              <a:rPr lang="en-GB"/>
              <a:t>and completion of the 2 - dose course ideally 2 weeks prior to the start of the 2026/27 academic year</a:t>
            </a:r>
          </a:p>
          <a:p>
            <a:pPr marL="457200" lvl="1" indent="0">
              <a:buNone/>
            </a:pPr>
            <a:endParaRPr lang="en-GB" sz="2000"/>
          </a:p>
          <a:p>
            <a:r>
              <a:rPr lang="en-GB" sz="2000" dirty="0"/>
              <a:t>First dose often results in pain around site of injection </a:t>
            </a:r>
          </a:p>
          <a:p>
            <a:pPr lvl="1"/>
            <a:r>
              <a:rPr lang="en-GB" sz="2000" dirty="0"/>
              <a:t>Young people need to be informed to ensure they return for the second dose</a:t>
            </a:r>
          </a:p>
          <a:p>
            <a:pPr lvl="1"/>
            <a:endParaRPr lang="en-GB" sz="2000" dirty="0"/>
          </a:p>
          <a:p>
            <a:r>
              <a:rPr lang="en-GB" sz="2000" dirty="0"/>
              <a:t>Some young people may have received 1 or 2 doses </a:t>
            </a:r>
          </a:p>
          <a:p>
            <a:pPr lvl="1"/>
            <a:r>
              <a:rPr lang="en-GB" sz="2000" dirty="0"/>
              <a:t>Privately </a:t>
            </a:r>
          </a:p>
          <a:p>
            <a:pPr lvl="1"/>
            <a:r>
              <a:rPr lang="en-GB" sz="2000" dirty="0"/>
              <a:t>As part of outbreak responses </a:t>
            </a:r>
          </a:p>
          <a:p>
            <a:pPr lvl="1"/>
            <a:r>
              <a:rPr lang="en-GB" sz="2000"/>
              <a:t>In other</a:t>
            </a:r>
            <a:r>
              <a:rPr lang="en-GB" sz="2000" dirty="0"/>
              <a:t> UK countries</a:t>
            </a:r>
            <a:r>
              <a:rPr lang="en-GB" sz="2000"/>
              <a:t> </a:t>
            </a:r>
          </a:p>
          <a:p>
            <a:pPr lvl="1"/>
            <a:r>
              <a:rPr lang="en-GB" sz="2000"/>
              <a:t>Overseas (International student)</a:t>
            </a:r>
            <a:endParaRPr lang="en-GB"/>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359033E8-103B-9791-F387-95096E80104A}"/>
              </a:ext>
            </a:extLst>
          </p:cNvPr>
          <p:cNvSpPr>
            <a:spLocks noGrp="1"/>
          </p:cNvSpPr>
          <p:nvPr>
            <p:ph type="ftr" sz="quarter" idx="11"/>
          </p:nvPr>
        </p:nvSpPr>
        <p:spPr>
          <a:xfrm>
            <a:off x="838200" y="6356350"/>
            <a:ext cx="939800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211D2064-C5CE-9643-EE8A-8D892D0AA595}"/>
              </a:ext>
            </a:extLst>
          </p:cNvPr>
          <p:cNvSpPr>
            <a:spLocks noGrp="1"/>
          </p:cNvSpPr>
          <p:nvPr>
            <p:ph type="sldNum" sz="quarter" idx="12"/>
          </p:nvPr>
        </p:nvSpPr>
        <p:spPr/>
        <p:txBody>
          <a:bodyPr/>
          <a:lstStyle/>
          <a:p>
            <a:fld id="{561D0CCE-8DCC-44DC-A653-AE62B1D84A52}" type="slidenum">
              <a:rPr lang="en-GB" smtClean="0"/>
              <a:pPr/>
              <a:t>40</a:t>
            </a:fld>
            <a:endParaRPr lang="en-US"/>
          </a:p>
        </p:txBody>
      </p:sp>
    </p:spTree>
    <p:extLst>
      <p:ext uri="{BB962C8B-B14F-4D97-AF65-F5344CB8AC3E}">
        <p14:creationId xmlns:p14="http://schemas.microsoft.com/office/powerpoint/2010/main" val="1331236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394D44-5530-8F5F-CDB4-4E33B1D23C87}"/>
              </a:ext>
            </a:extLst>
          </p:cNvPr>
          <p:cNvPicPr>
            <a:picLocks noGrp="1" noChangeAspect="1"/>
          </p:cNvPicPr>
          <p:nvPr>
            <p:ph idx="1"/>
          </p:nvPr>
        </p:nvPicPr>
        <p:blipFill>
          <a:blip r:embed="rId2"/>
          <a:stretch>
            <a:fillRect/>
          </a:stretch>
        </p:blipFill>
        <p:spPr bwMode="auto">
          <a:xfrm>
            <a:off x="659913" y="118392"/>
            <a:ext cx="10465286" cy="562756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522E6B92-5735-A35E-8425-414453B3969D}"/>
              </a:ext>
            </a:extLst>
          </p:cNvPr>
          <p:cNvSpPr>
            <a:spLocks noGrp="1"/>
          </p:cNvSpPr>
          <p:nvPr>
            <p:ph type="ftr" sz="quarter" idx="11"/>
          </p:nvPr>
        </p:nvSpPr>
        <p:spPr>
          <a:xfrm>
            <a:off x="838200" y="6356350"/>
            <a:ext cx="966216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3" name="Slide Number Placeholder 2">
            <a:extLst>
              <a:ext uri="{FF2B5EF4-FFF2-40B4-BE49-F238E27FC236}">
                <a16:creationId xmlns:a16="http://schemas.microsoft.com/office/drawing/2014/main" id="{8DF9B2DF-A4B0-324D-C85C-CDDB8495F579}"/>
              </a:ext>
            </a:extLst>
          </p:cNvPr>
          <p:cNvSpPr>
            <a:spLocks noGrp="1"/>
          </p:cNvSpPr>
          <p:nvPr>
            <p:ph type="sldNum" sz="quarter" idx="12"/>
          </p:nvPr>
        </p:nvSpPr>
        <p:spPr/>
        <p:txBody>
          <a:bodyPr/>
          <a:lstStyle/>
          <a:p>
            <a:fld id="{561D0CCE-8DCC-44DC-A653-AE62B1D84A52}" type="slidenum">
              <a:rPr lang="en-GB" smtClean="0"/>
              <a:pPr/>
              <a:t>41</a:t>
            </a:fld>
            <a:endParaRPr lang="en-US"/>
          </a:p>
        </p:txBody>
      </p:sp>
      <p:sp>
        <p:nvSpPr>
          <p:cNvPr id="5" name="TextBox 4">
            <a:extLst>
              <a:ext uri="{FF2B5EF4-FFF2-40B4-BE49-F238E27FC236}">
                <a16:creationId xmlns:a16="http://schemas.microsoft.com/office/drawing/2014/main" id="{52EB8320-2D81-D695-116F-B022F922ACB5}"/>
              </a:ext>
            </a:extLst>
          </p:cNvPr>
          <p:cNvSpPr txBox="1"/>
          <p:nvPr/>
        </p:nvSpPr>
        <p:spPr>
          <a:xfrm>
            <a:off x="471714" y="5794301"/>
            <a:ext cx="117202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This information is contained in the WHC/2026/26 or available from </a:t>
            </a:r>
            <a:r>
              <a:rPr lang="en-US" sz="1200">
                <a:hlinkClick r:id="rId3"/>
              </a:rPr>
              <a:t>MenB vaccine for young people – information for health professionals - Public Health Wales</a:t>
            </a:r>
            <a:r>
              <a:rPr lang="en-US" sz="1200"/>
              <a:t> ​</a:t>
            </a:r>
            <a:endParaRPr lang="en-US" sz="1200">
              <a:cs typeface="Arial"/>
            </a:endParaRPr>
          </a:p>
          <a:p>
            <a:pPr algn="ctr"/>
            <a:endParaRPr lang="en-US"/>
          </a:p>
        </p:txBody>
      </p:sp>
    </p:spTree>
    <p:extLst>
      <p:ext uri="{BB962C8B-B14F-4D97-AF65-F5344CB8AC3E}">
        <p14:creationId xmlns:p14="http://schemas.microsoft.com/office/powerpoint/2010/main" val="209803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CE1B-573E-439A-92BF-D0B646D63404}"/>
              </a:ext>
            </a:extLst>
          </p:cNvPr>
          <p:cNvSpPr>
            <a:spLocks noGrp="1"/>
          </p:cNvSpPr>
          <p:nvPr>
            <p:ph type="title"/>
          </p:nvPr>
        </p:nvSpPr>
        <p:spPr>
          <a:xfrm>
            <a:off x="838200" y="190954"/>
            <a:ext cx="10515600" cy="1325563"/>
          </a:xfrm>
        </p:spPr>
        <p:txBody>
          <a:bodyPr lIns="91440" tIns="45720" rIns="91440" bIns="45720" anchor="t"/>
          <a:lstStyle/>
          <a:p>
            <a:pPr algn="ctr"/>
            <a:r>
              <a:rPr lang="en-GB" b="1"/>
              <a:t>Inadvertent early administration of the second dose</a:t>
            </a:r>
            <a:br>
              <a:rPr lang="en-GB" b="1"/>
            </a:br>
            <a:endParaRPr lang="en-GB">
              <a:cs typeface="Arial"/>
            </a:endParaRPr>
          </a:p>
        </p:txBody>
      </p:sp>
      <p:sp>
        <p:nvSpPr>
          <p:cNvPr id="3" name="Content Placeholder 2">
            <a:extLst>
              <a:ext uri="{FF2B5EF4-FFF2-40B4-BE49-F238E27FC236}">
                <a16:creationId xmlns:a16="http://schemas.microsoft.com/office/drawing/2014/main" id="{34BC24D1-181E-E983-963F-9FB6DE56D571}"/>
              </a:ext>
            </a:extLst>
          </p:cNvPr>
          <p:cNvSpPr>
            <a:spLocks noGrp="1"/>
          </p:cNvSpPr>
          <p:nvPr>
            <p:ph idx="1"/>
          </p:nvPr>
        </p:nvSpPr>
        <p:spPr>
          <a:xfrm>
            <a:off x="217714" y="1825625"/>
            <a:ext cx="11756572" cy="4351338"/>
          </a:xfrm>
        </p:spPr>
        <p:txBody>
          <a:bodyPr/>
          <a:lstStyle/>
          <a:p>
            <a:r>
              <a:rPr lang="en-GB" sz="2000" dirty="0"/>
              <a:t>The recommended schedule for Bexsero® vaccine is 2 doses, with the second dose given a minimum of 28 days after the first dose </a:t>
            </a:r>
          </a:p>
          <a:p>
            <a:endParaRPr lang="en-GB" sz="2000" dirty="0"/>
          </a:p>
          <a:p>
            <a:r>
              <a:rPr lang="en-GB" sz="2000" dirty="0"/>
              <a:t>Vaccinators should adhere to the recommended 28-day interval. If the second dose is </a:t>
            </a:r>
            <a:r>
              <a:rPr lang="en-GB" sz="2000" b="1" dirty="0"/>
              <a:t>inadvertently</a:t>
            </a:r>
            <a:r>
              <a:rPr lang="en-GB" sz="2000" dirty="0"/>
              <a:t> given from 21 days after the first dose, this will count as a valid dose </a:t>
            </a:r>
          </a:p>
          <a:p>
            <a:endParaRPr lang="en-GB" sz="2000" dirty="0"/>
          </a:p>
          <a:p>
            <a:r>
              <a:rPr lang="en-GB" sz="2000" dirty="0"/>
              <a:t>Second doses given earlier than 21 days after the first dose, should be discounted as this may lead to a reduced immune response. The dose should be repeated, ensuring an interval of at least 28 days from the dose that was inadvertently given early </a:t>
            </a:r>
          </a:p>
          <a:p>
            <a:endParaRPr lang="en-GB" sz="2000" dirty="0"/>
          </a:p>
          <a:p>
            <a:r>
              <a:rPr lang="en-GB" sz="2000" dirty="0"/>
              <a:t>Doses given at 21 days are off label</a:t>
            </a:r>
          </a:p>
          <a:p>
            <a:endParaRPr lang="en-GB" dirty="0"/>
          </a:p>
        </p:txBody>
      </p:sp>
      <p:sp>
        <p:nvSpPr>
          <p:cNvPr id="4" name="Footer Placeholder 3">
            <a:extLst>
              <a:ext uri="{FF2B5EF4-FFF2-40B4-BE49-F238E27FC236}">
                <a16:creationId xmlns:a16="http://schemas.microsoft.com/office/drawing/2014/main" id="{6BF8A306-AC6C-B1A3-0FF5-87A84F2139FC}"/>
              </a:ext>
            </a:extLst>
          </p:cNvPr>
          <p:cNvSpPr>
            <a:spLocks noGrp="1"/>
          </p:cNvSpPr>
          <p:nvPr>
            <p:ph type="ftr" sz="quarter" idx="11"/>
          </p:nvPr>
        </p:nvSpPr>
        <p:spPr>
          <a:xfrm>
            <a:off x="838199" y="6176964"/>
            <a:ext cx="9329057" cy="544512"/>
          </a:xfrm>
        </p:spPr>
        <p:txBody>
          <a:bodyPr lIns="91440" tIns="45720" rIns="91440" bIns="45720" anchor="t"/>
          <a:lstStyle/>
          <a:p>
            <a:r>
              <a:rPr lang="en-GB" sz="1400"/>
              <a:t>Meningococcal B (MenB) vaccination programme: urgent time-limited response to recent outbreaks </a:t>
            </a:r>
            <a:r>
              <a:rPr lang="en-GB"/>
              <a:t>​  ​</a:t>
            </a:r>
          </a:p>
        </p:txBody>
      </p:sp>
      <p:sp>
        <p:nvSpPr>
          <p:cNvPr id="5" name="Slide Number Placeholder 4">
            <a:extLst>
              <a:ext uri="{FF2B5EF4-FFF2-40B4-BE49-F238E27FC236}">
                <a16:creationId xmlns:a16="http://schemas.microsoft.com/office/drawing/2014/main" id="{D783C385-5365-EE52-1682-7FC42D143591}"/>
              </a:ext>
            </a:extLst>
          </p:cNvPr>
          <p:cNvSpPr>
            <a:spLocks noGrp="1"/>
          </p:cNvSpPr>
          <p:nvPr>
            <p:ph type="sldNum" sz="quarter" idx="12"/>
          </p:nvPr>
        </p:nvSpPr>
        <p:spPr/>
        <p:txBody>
          <a:bodyPr/>
          <a:lstStyle/>
          <a:p>
            <a:fld id="{561D0CCE-8DCC-44DC-A653-AE62B1D84A52}" type="slidenum">
              <a:rPr lang="en-GB" smtClean="0"/>
              <a:pPr/>
              <a:t>42</a:t>
            </a:fld>
            <a:endParaRPr lang="en-GB"/>
          </a:p>
        </p:txBody>
      </p:sp>
    </p:spTree>
    <p:extLst>
      <p:ext uri="{BB962C8B-B14F-4D97-AF65-F5344CB8AC3E}">
        <p14:creationId xmlns:p14="http://schemas.microsoft.com/office/powerpoint/2010/main" val="1797886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39001"/>
            <a:ext cx="11457250" cy="3695539"/>
          </a:xfrm>
        </p:spPr>
        <p:txBody>
          <a:bodyPr/>
          <a:lstStyle/>
          <a:p>
            <a:pPr marL="0" indent="0">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499917" y="1024900"/>
            <a:ext cx="2280610" cy="20040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1322285"/>
            <a:ext cx="9075493" cy="3985706"/>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a:solidFill>
                  <a:srgbClr val="002060"/>
                </a:solidFill>
                <a:cs typeface="Arial"/>
              </a:rPr>
              <a:t>Vaccines should be advised that they can report any adverse reactions or suspected side effects to the MHRA through the online </a:t>
            </a:r>
            <a:r>
              <a:rPr lang="en-GB">
                <a:solidFill>
                  <a:srgbClr val="002060"/>
                </a:solidFill>
                <a:cs typeface="Arial"/>
                <a:hlinkClick r:id="rId4"/>
              </a:rPr>
              <a:t>yellow card scheme </a:t>
            </a:r>
            <a:r>
              <a:rPr lang="en-GB">
                <a:solidFill>
                  <a:srgbClr val="002060"/>
                </a:solidFill>
                <a:cs typeface="Arial"/>
              </a:rPr>
              <a:t>website or the Yellow Card app</a:t>
            </a:r>
            <a:endParaRPr lang="en-GB">
              <a:cs typeface="Arial"/>
            </a:endParaRPr>
          </a:p>
          <a:p>
            <a:pPr marL="285750" indent="-285750" algn="just">
              <a:lnSpc>
                <a:spcPct val="150000"/>
              </a:lnSpc>
              <a:buFont typeface="Arial" panose="020B0604020202020204" pitchFamily="34" charset="0"/>
              <a:buChar char="•"/>
            </a:pPr>
            <a:r>
              <a:rPr lang="en-GB">
                <a:cs typeface="Calibri"/>
              </a:rPr>
              <a:t>Any suspected side effects following vaccine administration should be reported to the MHRA Yellow Card Scheme.  </a:t>
            </a:r>
            <a:endParaRPr lang="en-GB">
              <a:ea typeface="Calibri" panose="020F0502020204030204" pitchFamily="34" charset="0"/>
              <a:cs typeface="Calibri"/>
            </a:endParaRPr>
          </a:p>
          <a:p>
            <a:pPr marL="285750" indent="-285750" algn="just">
              <a:lnSpc>
                <a:spcPct val="150000"/>
              </a:lnSpc>
              <a:spcAft>
                <a:spcPts val="800"/>
              </a:spcAft>
              <a:buFont typeface="Arial" panose="020B0604020202020204" pitchFamily="34" charset="0"/>
              <a:buChar char="•"/>
            </a:pPr>
            <a:r>
              <a:rPr lang="en-GB">
                <a:ea typeface="Calibri"/>
                <a:cs typeface="Times New Roman"/>
              </a:rPr>
              <a:t>Anyone can report even if uncertain about whether vaccine caused condition:</a:t>
            </a:r>
          </a:p>
          <a:p>
            <a:pPr marL="800100" lvl="1" indent="-342900" algn="just">
              <a:lnSpc>
                <a:spcPct val="150000"/>
              </a:lnSpc>
              <a:spcAft>
                <a:spcPts val="800"/>
              </a:spcAft>
              <a:buFont typeface="Courier New" panose="02070309020205020404" pitchFamily="49" charset="0"/>
              <a:buChar char="o"/>
              <a:tabLst>
                <a:tab pos="457200" algn="l"/>
              </a:tabLst>
            </a:pPr>
            <a:r>
              <a:rPr lang="en-GB" u="sng">
                <a:ea typeface="Calibri"/>
                <a:cs typeface="Times New Roman"/>
                <a:hlinkClick r:id="rId5"/>
              </a:rPr>
              <a:t>www.mhra.gov.uk/yellowcard</a:t>
            </a:r>
            <a:r>
              <a:rPr lang="en-GB">
                <a:ea typeface="Calibri"/>
                <a:cs typeface="Times New Roman"/>
              </a:rPr>
              <a:t> or call 0800 731 6789 (9am to 5pm Monday to Friday)</a:t>
            </a:r>
          </a:p>
          <a:p>
            <a:pPr marL="800100" lvl="1" indent="-342900" algn="just">
              <a:lnSpc>
                <a:spcPct val="150000"/>
              </a:lnSpc>
              <a:spcAft>
                <a:spcPts val="800"/>
              </a:spcAft>
              <a:buFont typeface="Courier New" panose="02070309020205020404" pitchFamily="49" charset="0"/>
              <a:buChar char="o"/>
              <a:tabLst>
                <a:tab pos="457200" algn="l"/>
              </a:tabLst>
            </a:pPr>
            <a:r>
              <a:rPr lang="en-GB">
                <a:ea typeface="Calibri"/>
                <a:cs typeface="Times New Roman"/>
                <a:hlinkClick r:id="rId6"/>
              </a:rPr>
              <a:t>Green Book Chapter 9 </a:t>
            </a:r>
            <a:r>
              <a:rPr lang="en-GB">
                <a:ea typeface="Calibri"/>
                <a:cs typeface="Times New Roman"/>
              </a:rPr>
              <a:t>for detailed guidance on reporting vaccine reactions</a:t>
            </a:r>
          </a:p>
        </p:txBody>
      </p:sp>
      <p:pic>
        <p:nvPicPr>
          <p:cNvPr id="2" name="Picture 1"/>
          <p:cNvPicPr>
            <a:picLocks noChangeAspect="1"/>
          </p:cNvPicPr>
          <p:nvPr/>
        </p:nvPicPr>
        <p:blipFill>
          <a:blip r:embed="rId7"/>
          <a:stretch>
            <a:fillRect/>
          </a:stretch>
        </p:blipFill>
        <p:spPr>
          <a:xfrm>
            <a:off x="9875520" y="3328373"/>
            <a:ext cx="1682122" cy="2504727"/>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3267CC12-4BB4-E84C-AF7E-76D2B432A7CE}"/>
              </a:ext>
            </a:extLst>
          </p:cNvPr>
          <p:cNvSpPr>
            <a:spLocks noGrp="1"/>
          </p:cNvSpPr>
          <p:nvPr>
            <p:ph type="ftr" sz="quarter" idx="11"/>
          </p:nvPr>
        </p:nvSpPr>
        <p:spPr>
          <a:xfrm>
            <a:off x="838200" y="6356350"/>
            <a:ext cx="955040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4" name="Slide Number Placeholder 3">
            <a:extLst>
              <a:ext uri="{FF2B5EF4-FFF2-40B4-BE49-F238E27FC236}">
                <a16:creationId xmlns:a16="http://schemas.microsoft.com/office/drawing/2014/main" id="{13D58806-2020-095E-BC7B-90CFC5BCB995}"/>
              </a:ext>
            </a:extLst>
          </p:cNvPr>
          <p:cNvSpPr>
            <a:spLocks noGrp="1"/>
          </p:cNvSpPr>
          <p:nvPr>
            <p:ph type="sldNum" sz="quarter" idx="12"/>
          </p:nvPr>
        </p:nvSpPr>
        <p:spPr/>
        <p:txBody>
          <a:bodyPr/>
          <a:lstStyle/>
          <a:p>
            <a:fld id="{561D0CCE-8DCC-44DC-A653-AE62B1D84A52}" type="slidenum">
              <a:rPr lang="en-GB" smtClean="0"/>
              <a:pPr/>
              <a:t>43</a:t>
            </a:fld>
            <a:endParaRPr lang="en-US"/>
          </a:p>
        </p:txBody>
      </p:sp>
    </p:spTree>
    <p:extLst>
      <p:ext uri="{BB962C8B-B14F-4D97-AF65-F5344CB8AC3E}">
        <p14:creationId xmlns:p14="http://schemas.microsoft.com/office/powerpoint/2010/main" val="1659402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AE9B-3BC4-9F12-440B-13E350485CC7}"/>
              </a:ext>
            </a:extLst>
          </p:cNvPr>
          <p:cNvSpPr>
            <a:spLocks noGrp="1"/>
          </p:cNvSpPr>
          <p:nvPr>
            <p:ph type="title"/>
          </p:nvPr>
        </p:nvSpPr>
        <p:spPr>
          <a:xfrm>
            <a:off x="828907" y="114222"/>
            <a:ext cx="11556381" cy="1344148"/>
          </a:xfrm>
        </p:spPr>
        <p:txBody>
          <a:bodyPr lIns="91440" tIns="45720" rIns="91440" bIns="45720" anchor="t"/>
          <a:lstStyle/>
          <a:p>
            <a:r>
              <a:rPr lang="en-US" sz="3400" b="1">
                <a:cs typeface="Arial"/>
              </a:rPr>
              <a:t>Need for continued vigilance following vaccination</a:t>
            </a:r>
            <a:endParaRPr lang="en-US" b="1">
              <a:cs typeface="Arial"/>
            </a:endParaRPr>
          </a:p>
        </p:txBody>
      </p:sp>
      <p:sp>
        <p:nvSpPr>
          <p:cNvPr id="3" name="Content Placeholder 2">
            <a:extLst>
              <a:ext uri="{FF2B5EF4-FFF2-40B4-BE49-F238E27FC236}">
                <a16:creationId xmlns:a16="http://schemas.microsoft.com/office/drawing/2014/main" id="{5BFCD91E-5D9A-E2D3-3059-C391036C8BCE}"/>
              </a:ext>
            </a:extLst>
          </p:cNvPr>
          <p:cNvSpPr>
            <a:spLocks noGrp="1"/>
          </p:cNvSpPr>
          <p:nvPr>
            <p:ph idx="1"/>
          </p:nvPr>
        </p:nvSpPr>
        <p:spPr>
          <a:xfrm>
            <a:off x="818808" y="974908"/>
            <a:ext cx="10515600" cy="4996234"/>
          </a:xfrm>
        </p:spPr>
        <p:txBody>
          <a:bodyPr lIns="91440" tIns="45720" rIns="91440" bIns="45720" anchor="t"/>
          <a:lstStyle/>
          <a:p>
            <a:r>
              <a:rPr lang="en-US" sz="2000" dirty="0">
                <a:cs typeface="Arial"/>
              </a:rPr>
              <a:t>The </a:t>
            </a:r>
            <a:r>
              <a:rPr lang="en-US" sz="2000" dirty="0" err="1">
                <a:cs typeface="Arial"/>
              </a:rPr>
              <a:t>MenB</a:t>
            </a:r>
            <a:r>
              <a:rPr lang="en-US" sz="2000" dirty="0">
                <a:cs typeface="Arial"/>
              </a:rPr>
              <a:t> vaccines have been developed to protect against as many common </a:t>
            </a:r>
            <a:r>
              <a:rPr lang="en-US" sz="2000" dirty="0" err="1">
                <a:cs typeface="Arial"/>
              </a:rPr>
              <a:t>MenB</a:t>
            </a:r>
            <a:r>
              <a:rPr lang="en-US" sz="2000" dirty="0">
                <a:cs typeface="Arial"/>
              </a:rPr>
              <a:t> strains as possible, but they do not protect against all </a:t>
            </a:r>
            <a:r>
              <a:rPr lang="en-US" sz="2000" dirty="0" err="1">
                <a:cs typeface="Arial"/>
              </a:rPr>
              <a:t>MenB</a:t>
            </a:r>
            <a:r>
              <a:rPr lang="en-US" sz="2000" dirty="0">
                <a:cs typeface="Arial"/>
              </a:rPr>
              <a:t> strains</a:t>
            </a:r>
            <a:endParaRPr lang="en-US" dirty="0">
              <a:cs typeface="Arial"/>
            </a:endParaRPr>
          </a:p>
          <a:p>
            <a:r>
              <a:rPr lang="en-US" sz="2000" dirty="0">
                <a:cs typeface="Arial"/>
              </a:rPr>
              <a:t>Response to vaccination is also not immediate. It takes time for immune response to be made (at least 2 weeks from 2</a:t>
            </a:r>
            <a:r>
              <a:rPr lang="en-US" sz="2000" baseline="30000" dirty="0">
                <a:cs typeface="Arial"/>
              </a:rPr>
              <a:t>nd</a:t>
            </a:r>
            <a:r>
              <a:rPr lang="en-US" sz="2000" dirty="0">
                <a:cs typeface="Arial"/>
              </a:rPr>
              <a:t> dose to produce antibodies to give a good level of protection)</a:t>
            </a:r>
            <a:endParaRPr lang="en-US" dirty="0">
              <a:cs typeface="Arial"/>
            </a:endParaRPr>
          </a:p>
          <a:p>
            <a:r>
              <a:rPr lang="en-US" sz="2000" dirty="0">
                <a:cs typeface="Arial"/>
              </a:rPr>
              <a:t>Continued awareness and vigilance is therefore essential, even after vaccination</a:t>
            </a:r>
            <a:endParaRPr lang="en-US" dirty="0">
              <a:cs typeface="Arial"/>
            </a:endParaRPr>
          </a:p>
          <a:p>
            <a:r>
              <a:rPr lang="en-US" sz="2000" dirty="0">
                <a:cs typeface="Arial"/>
              </a:rPr>
              <a:t>Those who have been vaccinated should remain alert for symptoms of meningococcal disease and seek medical attention if unwell or concerned </a:t>
            </a:r>
          </a:p>
          <a:p>
            <a:r>
              <a:rPr lang="en-US" sz="2000" dirty="0">
                <a:cs typeface="Arial"/>
              </a:rPr>
              <a:t>Information on signs and symptoms of meningococcal disease are available from </a:t>
            </a:r>
            <a:r>
              <a:rPr lang="en-GB" sz="2000" dirty="0">
                <a:hlinkClick r:id="rId2"/>
              </a:rPr>
              <a:t>Meningitis and sepsis symptoms - Meningitis Research Foundation</a:t>
            </a:r>
            <a:endParaRPr lang="en-US" sz="2000" dirty="0">
              <a:cs typeface="Arial"/>
            </a:endParaRPr>
          </a:p>
          <a:p>
            <a:r>
              <a:rPr lang="en-US" sz="2000" b="1" dirty="0">
                <a:cs typeface="Arial"/>
              </a:rPr>
              <a:t>Unlike many other vaccines, </a:t>
            </a:r>
            <a:r>
              <a:rPr lang="en-US" sz="2000" b="1" dirty="0" err="1">
                <a:cs typeface="Arial"/>
              </a:rPr>
              <a:t>MenB</a:t>
            </a:r>
            <a:r>
              <a:rPr lang="en-US" sz="2000" b="1" dirty="0">
                <a:cs typeface="Arial"/>
              </a:rPr>
              <a:t> vaccines do not prevent acquisition or carriage of the bacteria, so cannot interrupt transmission of the infection within a community or provide indirect (herd) protection to others</a:t>
            </a:r>
            <a:endParaRPr lang="en-US" b="1" dirty="0">
              <a:cs typeface="Arial"/>
            </a:endParaRPr>
          </a:p>
          <a:p>
            <a:endParaRPr lang="en-US" dirty="0">
              <a:cs typeface="Arial"/>
            </a:endParaRPr>
          </a:p>
        </p:txBody>
      </p:sp>
      <p:sp>
        <p:nvSpPr>
          <p:cNvPr id="4" name="Footer Placeholder 3">
            <a:extLst>
              <a:ext uri="{FF2B5EF4-FFF2-40B4-BE49-F238E27FC236}">
                <a16:creationId xmlns:a16="http://schemas.microsoft.com/office/drawing/2014/main" id="{72C04D85-6E99-9424-BE22-2329A93038B6}"/>
              </a:ext>
            </a:extLst>
          </p:cNvPr>
          <p:cNvSpPr>
            <a:spLocks noGrp="1"/>
          </p:cNvSpPr>
          <p:nvPr>
            <p:ph type="ftr" sz="quarter" idx="11"/>
          </p:nvPr>
        </p:nvSpPr>
        <p:spPr>
          <a:xfrm>
            <a:off x="838200" y="6356350"/>
            <a:ext cx="8764858"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BF44EB4A-14F1-4286-1FB4-616A48118059}"/>
              </a:ext>
            </a:extLst>
          </p:cNvPr>
          <p:cNvSpPr>
            <a:spLocks noGrp="1"/>
          </p:cNvSpPr>
          <p:nvPr>
            <p:ph type="sldNum" sz="quarter" idx="12"/>
          </p:nvPr>
        </p:nvSpPr>
        <p:spPr/>
        <p:txBody>
          <a:bodyPr/>
          <a:lstStyle/>
          <a:p>
            <a:fld id="{561D0CCE-8DCC-44DC-A653-AE62B1D84A52}" type="slidenum">
              <a:rPr lang="en-GB" smtClean="0"/>
              <a:pPr/>
              <a:t>44</a:t>
            </a:fld>
            <a:endParaRPr lang="en-GB"/>
          </a:p>
        </p:txBody>
      </p:sp>
    </p:spTree>
    <p:extLst>
      <p:ext uri="{BB962C8B-B14F-4D97-AF65-F5344CB8AC3E}">
        <p14:creationId xmlns:p14="http://schemas.microsoft.com/office/powerpoint/2010/main" val="4430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A8DFA-A786-97F3-B203-7198C5B273B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BC77E0D-95F9-4C41-7E25-079C41D1C2ED}"/>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B27E3CD2-396C-672D-76CA-9EB3B47F82D3}"/>
              </a:ext>
            </a:extLst>
          </p:cNvPr>
          <p:cNvSpPr txBox="1"/>
          <p:nvPr/>
        </p:nvSpPr>
        <p:spPr>
          <a:xfrm>
            <a:off x="514700" y="3177735"/>
            <a:ext cx="7038156"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cs typeface="Arial"/>
              </a:rPr>
              <a:t> Resources</a:t>
            </a:r>
          </a:p>
          <a:p>
            <a:endParaRPr lang="en-GB">
              <a:solidFill>
                <a:schemeClr val="bg1"/>
              </a:solidFill>
              <a:cs typeface="Arial"/>
            </a:endParaRPr>
          </a:p>
          <a:p>
            <a:endParaRPr lang="en-GB" sz="2800">
              <a:solidFill>
                <a:schemeClr val="bg1"/>
              </a:solidFill>
              <a:cs typeface="Arial"/>
            </a:endParaRPr>
          </a:p>
        </p:txBody>
      </p:sp>
    </p:spTree>
    <p:extLst>
      <p:ext uri="{BB962C8B-B14F-4D97-AF65-F5344CB8AC3E}">
        <p14:creationId xmlns:p14="http://schemas.microsoft.com/office/powerpoint/2010/main" val="820351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3EFF-D54D-7B2D-1839-8FAEADA6DA14}"/>
              </a:ext>
            </a:extLst>
          </p:cNvPr>
          <p:cNvSpPr>
            <a:spLocks noGrp="1"/>
          </p:cNvSpPr>
          <p:nvPr>
            <p:ph type="title"/>
          </p:nvPr>
        </p:nvSpPr>
        <p:spPr>
          <a:xfrm>
            <a:off x="192314" y="2268"/>
            <a:ext cx="10515600" cy="820111"/>
          </a:xfrm>
        </p:spPr>
        <p:txBody>
          <a:bodyPr/>
          <a:lstStyle/>
          <a:p>
            <a:r>
              <a:rPr lang="en-GB" sz="4000" b="1">
                <a:ea typeface="+mn-ea"/>
                <a:cs typeface="Calibri" panose="020F0502020204030204" pitchFamily="34" charset="0"/>
              </a:rPr>
              <a:t>Information materials</a:t>
            </a:r>
            <a:br>
              <a:rPr lang="en-GB">
                <a:solidFill>
                  <a:srgbClr val="002060"/>
                </a:solidFill>
                <a:ea typeface="Calibri" panose="020F0502020204030204" pitchFamily="34" charset="0"/>
                <a:cs typeface="Times New Roman" panose="02020603050405020304" pitchFamily="18" charset="0"/>
              </a:rPr>
            </a:br>
            <a:endParaRPr lang="en-GB"/>
          </a:p>
        </p:txBody>
      </p:sp>
      <p:sp>
        <p:nvSpPr>
          <p:cNvPr id="3" name="Content Placeholder 2"/>
          <p:cNvSpPr>
            <a:spLocks noGrp="1"/>
          </p:cNvSpPr>
          <p:nvPr>
            <p:ph idx="1"/>
          </p:nvPr>
        </p:nvSpPr>
        <p:spPr>
          <a:xfrm>
            <a:off x="210457" y="888773"/>
            <a:ext cx="11136824" cy="4843463"/>
          </a:xfrm>
        </p:spPr>
        <p:txBody>
          <a:bodyPr lIns="91440" tIns="45720" rIns="91440" bIns="45720" anchor="t"/>
          <a:lstStyle/>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Invitation letter </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Consent form</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Poster (in development)</a:t>
            </a:r>
          </a:p>
          <a:p>
            <a:pPr>
              <a:lnSpc>
                <a:spcPct val="107000"/>
              </a:lnSpc>
              <a:spcAft>
                <a:spcPts val="800"/>
              </a:spcAft>
            </a:pPr>
            <a:r>
              <a:rPr lang="en-GB" sz="2400" err="1">
                <a:solidFill>
                  <a:srgbClr val="002060"/>
                </a:solidFill>
                <a:latin typeface="+mj-lt"/>
                <a:ea typeface="Calibri"/>
                <a:cs typeface="Times New Roman"/>
              </a:rPr>
              <a:t>MenB</a:t>
            </a:r>
            <a:r>
              <a:rPr lang="en-GB" sz="2400">
                <a:solidFill>
                  <a:srgbClr val="002060"/>
                </a:solidFill>
                <a:latin typeface="+mj-lt"/>
                <a:ea typeface="Calibri"/>
                <a:cs typeface="Times New Roman"/>
              </a:rPr>
              <a:t> plain leaflet</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Vaccine record card </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Public facing webpage </a:t>
            </a:r>
          </a:p>
          <a:p>
            <a:pPr>
              <a:lnSpc>
                <a:spcPct val="107000"/>
              </a:lnSpc>
              <a:spcAft>
                <a:spcPts val="800"/>
              </a:spcAft>
            </a:pPr>
            <a:r>
              <a:rPr lang="en-GB" sz="2400">
                <a:solidFill>
                  <a:srgbClr val="002060"/>
                </a:solidFill>
                <a:latin typeface="+mj-lt"/>
                <a:ea typeface="Calibri" panose="020F0502020204030204" pitchFamily="34" charset="0"/>
                <a:cs typeface="Times New Roman" panose="02020603050405020304" pitchFamily="18" charset="0"/>
              </a:rPr>
              <a:t>HCP webpage</a:t>
            </a:r>
          </a:p>
          <a:p>
            <a:pPr>
              <a:lnSpc>
                <a:spcPct val="107000"/>
              </a:lnSpc>
              <a:spcAft>
                <a:spcPts val="800"/>
              </a:spcAft>
            </a:pPr>
            <a:r>
              <a:rPr lang="en-GB" sz="2400">
                <a:solidFill>
                  <a:srgbClr val="002060"/>
                </a:solidFill>
                <a:latin typeface="+mj-lt"/>
                <a:ea typeface="Calibri"/>
                <a:cs typeface="Times New Roman"/>
              </a:rPr>
              <a:t>Digital assets </a:t>
            </a:r>
            <a:endParaRPr lang="en-GB" sz="4000">
              <a:solidFill>
                <a:srgbClr val="002060"/>
              </a:solidFill>
              <a:latin typeface="+mj-lt"/>
              <a:ea typeface="Calibri"/>
              <a:cs typeface="Times New Roman"/>
            </a:endParaRPr>
          </a:p>
        </p:txBody>
      </p:sp>
      <p:sp>
        <p:nvSpPr>
          <p:cNvPr id="4" name="Footer Placeholder 3"/>
          <p:cNvSpPr>
            <a:spLocks noGrp="1"/>
          </p:cNvSpPr>
          <p:nvPr>
            <p:ph type="ftr" sz="quarter" idx="11"/>
          </p:nvPr>
        </p:nvSpPr>
        <p:spPr>
          <a:xfrm>
            <a:off x="838200" y="6356350"/>
            <a:ext cx="9530080" cy="365125"/>
          </a:xfrm>
        </p:spPr>
        <p:txBody>
          <a:bodyPr lIns="91440" tIns="45720" rIns="91440" bIns="45720" anchor="t"/>
          <a:lstStyle/>
          <a:p>
            <a:r>
              <a:rPr lang="en-GB" sz="1400">
                <a:latin typeface="Arial"/>
                <a:ea typeface="Calibri"/>
                <a:cs typeface="Arial"/>
              </a:rPr>
              <a:t>Meningococcal B (MenB) vaccination programme: urgent time-limited response to recent outbreaks ​  ​</a:t>
            </a:r>
          </a:p>
        </p:txBody>
      </p:sp>
      <p:sp>
        <p:nvSpPr>
          <p:cNvPr id="6" name="Slide Number Placeholder 5">
            <a:extLst>
              <a:ext uri="{FF2B5EF4-FFF2-40B4-BE49-F238E27FC236}">
                <a16:creationId xmlns:a16="http://schemas.microsoft.com/office/drawing/2014/main" id="{97F73DB7-C22F-CACE-EDE5-1D965743F324}"/>
              </a:ext>
            </a:extLst>
          </p:cNvPr>
          <p:cNvSpPr>
            <a:spLocks noGrp="1"/>
          </p:cNvSpPr>
          <p:nvPr>
            <p:ph type="sldNum" sz="quarter" idx="12"/>
          </p:nvPr>
        </p:nvSpPr>
        <p:spPr/>
        <p:txBody>
          <a:bodyPr/>
          <a:lstStyle/>
          <a:p>
            <a:fld id="{561D0CCE-8DCC-44DC-A653-AE62B1D84A52}" type="slidenum">
              <a:rPr lang="en-GB" smtClean="0"/>
              <a:pPr/>
              <a:t>46</a:t>
            </a:fld>
            <a:endParaRPr lang="en-US"/>
          </a:p>
        </p:txBody>
      </p:sp>
      <p:pic>
        <p:nvPicPr>
          <p:cNvPr id="5" name="Picture 4" descr="A black and white document with text&#10;&#10;AI-generated content may be incorrect.">
            <a:extLst>
              <a:ext uri="{FF2B5EF4-FFF2-40B4-BE49-F238E27FC236}">
                <a16:creationId xmlns:a16="http://schemas.microsoft.com/office/drawing/2014/main" id="{D701D82E-CF7B-AC41-3C5A-C8AF0B5A15A3}"/>
              </a:ext>
            </a:extLst>
          </p:cNvPr>
          <p:cNvPicPr>
            <a:picLocks noChangeAspect="1"/>
          </p:cNvPicPr>
          <p:nvPr/>
        </p:nvPicPr>
        <p:blipFill>
          <a:blip r:embed="rId3"/>
          <a:stretch>
            <a:fillRect/>
          </a:stretch>
        </p:blipFill>
        <p:spPr>
          <a:xfrm>
            <a:off x="7772172" y="126770"/>
            <a:ext cx="2213884" cy="3013984"/>
          </a:xfrm>
          <a:prstGeom prst="rect">
            <a:avLst/>
          </a:prstGeom>
          <a:ln>
            <a:solidFill>
              <a:schemeClr val="tx1"/>
            </a:solidFill>
          </a:ln>
        </p:spPr>
      </p:pic>
      <p:pic>
        <p:nvPicPr>
          <p:cNvPr id="7" name="Picture 6" descr="A form with text and numbers&#10;&#10;AI-generated content may be incorrect.">
            <a:extLst>
              <a:ext uri="{FF2B5EF4-FFF2-40B4-BE49-F238E27FC236}">
                <a16:creationId xmlns:a16="http://schemas.microsoft.com/office/drawing/2014/main" id="{C36FFC64-61F6-F27D-FAEF-6FC4ECE102C2}"/>
              </a:ext>
            </a:extLst>
          </p:cNvPr>
          <p:cNvPicPr>
            <a:picLocks noChangeAspect="1"/>
          </p:cNvPicPr>
          <p:nvPr/>
        </p:nvPicPr>
        <p:blipFill>
          <a:blip r:embed="rId4"/>
          <a:stretch>
            <a:fillRect/>
          </a:stretch>
        </p:blipFill>
        <p:spPr>
          <a:xfrm>
            <a:off x="9983333" y="124958"/>
            <a:ext cx="2087792" cy="3023053"/>
          </a:xfrm>
          <a:prstGeom prst="rect">
            <a:avLst/>
          </a:prstGeom>
          <a:ln>
            <a:solidFill>
              <a:schemeClr val="tx1"/>
            </a:solidFill>
          </a:ln>
        </p:spPr>
      </p:pic>
      <p:pic>
        <p:nvPicPr>
          <p:cNvPr id="9" name="Picture 8">
            <a:extLst>
              <a:ext uri="{FF2B5EF4-FFF2-40B4-BE49-F238E27FC236}">
                <a16:creationId xmlns:a16="http://schemas.microsoft.com/office/drawing/2014/main" id="{3CABB00D-BA69-4D5E-7755-FA22172B9581}"/>
              </a:ext>
            </a:extLst>
          </p:cNvPr>
          <p:cNvPicPr>
            <a:picLocks noChangeAspect="1"/>
          </p:cNvPicPr>
          <p:nvPr/>
        </p:nvPicPr>
        <p:blipFill>
          <a:blip r:embed="rId5"/>
          <a:stretch>
            <a:fillRect/>
          </a:stretch>
        </p:blipFill>
        <p:spPr>
          <a:xfrm>
            <a:off x="10656107" y="3310630"/>
            <a:ext cx="1390750" cy="1740882"/>
          </a:xfrm>
          <a:prstGeom prst="rect">
            <a:avLst/>
          </a:prstGeom>
          <a:ln>
            <a:solidFill>
              <a:schemeClr val="tx1"/>
            </a:solidFill>
          </a:ln>
        </p:spPr>
      </p:pic>
      <p:pic>
        <p:nvPicPr>
          <p:cNvPr id="10" name="Picture 9">
            <a:extLst>
              <a:ext uri="{FF2B5EF4-FFF2-40B4-BE49-F238E27FC236}">
                <a16:creationId xmlns:a16="http://schemas.microsoft.com/office/drawing/2014/main" id="{DA56F02D-FF7F-7B8D-6A26-B44554BE0DE7}"/>
              </a:ext>
            </a:extLst>
          </p:cNvPr>
          <p:cNvPicPr>
            <a:picLocks noChangeAspect="1"/>
          </p:cNvPicPr>
          <p:nvPr/>
        </p:nvPicPr>
        <p:blipFill>
          <a:blip r:embed="rId6"/>
          <a:stretch>
            <a:fillRect/>
          </a:stretch>
        </p:blipFill>
        <p:spPr>
          <a:xfrm>
            <a:off x="5320065" y="3497548"/>
            <a:ext cx="2311828" cy="1553964"/>
          </a:xfrm>
          <a:prstGeom prst="rect">
            <a:avLst/>
          </a:prstGeom>
        </p:spPr>
      </p:pic>
      <p:pic>
        <p:nvPicPr>
          <p:cNvPr id="11" name="Picture 10">
            <a:extLst>
              <a:ext uri="{FF2B5EF4-FFF2-40B4-BE49-F238E27FC236}">
                <a16:creationId xmlns:a16="http://schemas.microsoft.com/office/drawing/2014/main" id="{3CDFDA84-F1C6-BF9B-7F52-6B43AB2B1249}"/>
              </a:ext>
            </a:extLst>
          </p:cNvPr>
          <p:cNvPicPr>
            <a:picLocks noChangeAspect="1"/>
          </p:cNvPicPr>
          <p:nvPr/>
        </p:nvPicPr>
        <p:blipFill>
          <a:blip r:embed="rId7"/>
          <a:stretch>
            <a:fillRect/>
          </a:stretch>
        </p:blipFill>
        <p:spPr>
          <a:xfrm>
            <a:off x="3719471" y="2640439"/>
            <a:ext cx="2144915" cy="1562780"/>
          </a:xfrm>
          <a:prstGeom prst="rect">
            <a:avLst/>
          </a:prstGeom>
        </p:spPr>
      </p:pic>
      <p:pic>
        <p:nvPicPr>
          <p:cNvPr id="13" name="Picture 12">
            <a:extLst>
              <a:ext uri="{FF2B5EF4-FFF2-40B4-BE49-F238E27FC236}">
                <a16:creationId xmlns:a16="http://schemas.microsoft.com/office/drawing/2014/main" id="{0AF062AC-C077-64BF-4EE6-DDD955A29C6F}"/>
              </a:ext>
            </a:extLst>
          </p:cNvPr>
          <p:cNvPicPr>
            <a:picLocks noChangeAspect="1"/>
          </p:cNvPicPr>
          <p:nvPr/>
        </p:nvPicPr>
        <p:blipFill>
          <a:blip r:embed="rId8"/>
          <a:stretch>
            <a:fillRect/>
          </a:stretch>
        </p:blipFill>
        <p:spPr>
          <a:xfrm>
            <a:off x="7754652" y="3808924"/>
            <a:ext cx="2778696" cy="1931649"/>
          </a:xfrm>
          <a:prstGeom prst="rect">
            <a:avLst/>
          </a:prstGeom>
          <a:ln>
            <a:solidFill>
              <a:schemeClr val="tx1"/>
            </a:solidFill>
          </a:ln>
        </p:spPr>
      </p:pic>
      <p:pic>
        <p:nvPicPr>
          <p:cNvPr id="8" name="Picture 7" descr="A page of a medical information&#10;&#10;AI-generated content may be incorrect.">
            <a:extLst>
              <a:ext uri="{FF2B5EF4-FFF2-40B4-BE49-F238E27FC236}">
                <a16:creationId xmlns:a16="http://schemas.microsoft.com/office/drawing/2014/main" id="{B8CC18F2-4FFC-46C6-0FB1-00F04F6FA373}"/>
              </a:ext>
            </a:extLst>
          </p:cNvPr>
          <p:cNvPicPr>
            <a:picLocks noChangeAspect="1"/>
          </p:cNvPicPr>
          <p:nvPr/>
        </p:nvPicPr>
        <p:blipFill>
          <a:blip r:embed="rId9"/>
          <a:stretch>
            <a:fillRect/>
          </a:stretch>
        </p:blipFill>
        <p:spPr>
          <a:xfrm>
            <a:off x="5605862" y="123371"/>
            <a:ext cx="2141416" cy="3018973"/>
          </a:xfrm>
          <a:prstGeom prst="rect">
            <a:avLst/>
          </a:prstGeom>
          <a:ln>
            <a:solidFill>
              <a:schemeClr val="tx1"/>
            </a:solidFill>
          </a:ln>
        </p:spPr>
      </p:pic>
      <p:sp>
        <p:nvSpPr>
          <p:cNvPr id="16" name="TextBox 15">
            <a:extLst>
              <a:ext uri="{FF2B5EF4-FFF2-40B4-BE49-F238E27FC236}">
                <a16:creationId xmlns:a16="http://schemas.microsoft.com/office/drawing/2014/main" id="{6C6BCF95-6E8D-E473-36DF-61000350B78B}"/>
              </a:ext>
            </a:extLst>
          </p:cNvPr>
          <p:cNvSpPr txBox="1"/>
          <p:nvPr/>
        </p:nvSpPr>
        <p:spPr>
          <a:xfrm>
            <a:off x="1243584" y="5798630"/>
            <a:ext cx="11762232" cy="369332"/>
          </a:xfrm>
          <a:prstGeom prst="rect">
            <a:avLst/>
          </a:prstGeom>
          <a:noFill/>
        </p:spPr>
        <p:txBody>
          <a:bodyPr wrap="square">
            <a:spAutoFit/>
          </a:bodyPr>
          <a:lstStyle/>
          <a:p>
            <a:r>
              <a:rPr lang="en-GB" dirty="0" err="1">
                <a:hlinkClick r:id="rId10"/>
              </a:rPr>
              <a:t>MenB</a:t>
            </a:r>
            <a:r>
              <a:rPr lang="en-GB" dirty="0">
                <a:hlinkClick r:id="rId10"/>
              </a:rPr>
              <a:t> vaccine for young people – information for health professionals - Public Health Wales</a:t>
            </a:r>
            <a:endParaRPr lang="en-GB" dirty="0"/>
          </a:p>
        </p:txBody>
      </p:sp>
    </p:spTree>
    <p:extLst>
      <p:ext uri="{BB962C8B-B14F-4D97-AF65-F5344CB8AC3E}">
        <p14:creationId xmlns:p14="http://schemas.microsoft.com/office/powerpoint/2010/main" val="1499171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69850" y="0"/>
            <a:ext cx="12192000" cy="683172"/>
          </a:xfrm>
        </p:spPr>
        <p:txBody>
          <a:bodyPr lIns="91440" tIns="45720" rIns="91440" bIns="45720" anchor="t">
            <a:noAutofit/>
          </a:bodyPr>
          <a:lstStyle/>
          <a:p>
            <a:r>
              <a:rPr lang="en-GB" sz="4000" b="1">
                <a:ea typeface="+mn-ea"/>
                <a:cs typeface="Calibri" panose="020F0502020204030204" pitchFamily="34" charset="0"/>
              </a:rPr>
              <a:t>Resources to support administration of Men B vaccine</a:t>
            </a:r>
            <a:br>
              <a:rPr lang="en-GB" b="1"/>
            </a:br>
            <a:endParaRPr lang="en-GB" b="1">
              <a:solidFill>
                <a:srgbClr val="002060"/>
              </a:solidFill>
            </a:endParaRPr>
          </a:p>
        </p:txBody>
      </p:sp>
      <p:sp>
        <p:nvSpPr>
          <p:cNvPr id="7" name="Rectangle 6"/>
          <p:cNvSpPr/>
          <p:nvPr/>
        </p:nvSpPr>
        <p:spPr>
          <a:xfrm>
            <a:off x="139700" y="1127324"/>
            <a:ext cx="12052300" cy="4770537"/>
          </a:xfrm>
          <a:prstGeom prst="rect">
            <a:avLst/>
          </a:prstGeom>
        </p:spPr>
        <p:txBody>
          <a:bodyPr wrap="square" lIns="91440" tIns="45720" rIns="91440" bIns="45720" anchor="t">
            <a:spAutoFit/>
          </a:bodyPr>
          <a:lstStyle/>
          <a:p>
            <a:pPr algn="just">
              <a:spcAft>
                <a:spcPts val="600"/>
              </a:spcAft>
            </a:pPr>
            <a:r>
              <a:rPr lang="en-GB" sz="1600" b="1"/>
              <a:t>Before administering a Men B vaccine, it is recommended that: </a:t>
            </a:r>
          </a:p>
          <a:p>
            <a:pPr marL="285750" indent="-285750">
              <a:spcBef>
                <a:spcPts val="600"/>
              </a:spcBef>
              <a:spcAft>
                <a:spcPts val="600"/>
              </a:spcAft>
              <a:buFont typeface="Arial" panose="020B0604020202020204" pitchFamily="34" charset="0"/>
              <a:buChar char="•"/>
            </a:pPr>
            <a:r>
              <a:rPr lang="en-GB" sz="1600">
                <a:effectLst/>
              </a:rPr>
              <a:t>*Those new to immunisation should receive comprehensive foundation immunisation training. Both knowledge and clinical competence should be assessed before new immunisers start to give and/or advise about the </a:t>
            </a:r>
            <a:r>
              <a:rPr lang="en-GB" sz="1600"/>
              <a:t>Men B vaccine</a:t>
            </a:r>
            <a:r>
              <a:rPr lang="en-GB" sz="1600">
                <a:effectLst/>
              </a:rPr>
              <a:t> </a:t>
            </a:r>
            <a:r>
              <a:rPr lang="en-GB" sz="1600" b="0" i="0" u="sng">
                <a:solidFill>
                  <a:srgbClr val="024DBC"/>
                </a:solidFill>
                <a:effectLst/>
                <a:hlinkClick r:id="rId3"/>
              </a:rPr>
              <a:t>Immunisation training standards for healthcare practitioner UK Health Security Agency - UKHSA) </a:t>
            </a:r>
            <a:endParaRPr lang="en-GB" sz="1600" b="0" i="0" u="sng">
              <a:solidFill>
                <a:srgbClr val="024DBC"/>
              </a:solidFill>
              <a:effectLst/>
            </a:endParaRPr>
          </a:p>
          <a:p>
            <a:pPr marL="285750" indent="-285750">
              <a:spcBef>
                <a:spcPts val="600"/>
              </a:spcBef>
              <a:spcAft>
                <a:spcPts val="600"/>
              </a:spcAft>
              <a:buFont typeface="Arial" panose="020B0604020202020204" pitchFamily="34" charset="0"/>
              <a:buChar char="•"/>
            </a:pPr>
            <a:r>
              <a:rPr lang="en-GB" sz="1600">
                <a:effectLst/>
              </a:rPr>
              <a:t>Experienced immunisers have completed </a:t>
            </a:r>
            <a:r>
              <a:rPr lang="en-GB" sz="1600"/>
              <a:t>relevant </a:t>
            </a:r>
            <a:r>
              <a:rPr lang="en-GB" sz="1600">
                <a:effectLst/>
              </a:rPr>
              <a:t>training to ensure they are competent in the preparation, administration and appropriate recording of the </a:t>
            </a:r>
            <a:r>
              <a:rPr lang="en-GB" sz="1600" err="1">
                <a:effectLst/>
              </a:rPr>
              <a:t>MenB</a:t>
            </a:r>
            <a:r>
              <a:rPr lang="en-GB" sz="1600">
                <a:effectLst/>
              </a:rPr>
              <a:t> vaccine</a:t>
            </a:r>
            <a:endParaRPr lang="en-GB" sz="1600" b="0" i="0">
              <a:solidFill>
                <a:srgbClr val="212A73"/>
              </a:solidFill>
              <a:effectLst/>
              <a:cs typeface="Arial"/>
            </a:endParaRPr>
          </a:p>
          <a:p>
            <a:pPr marL="285750" indent="-285750" rtl="0" fontAlgn="base">
              <a:spcBef>
                <a:spcPts val="600"/>
              </a:spcBef>
              <a:buFont typeface="Arial" panose="020B0604020202020204" pitchFamily="34" charset="0"/>
              <a:buChar char="•"/>
            </a:pPr>
            <a:r>
              <a:rPr lang="en-GB" sz="1600" b="0" i="0">
                <a:solidFill>
                  <a:srgbClr val="212A73"/>
                </a:solidFill>
                <a:effectLst/>
                <a:cs typeface="Arial"/>
              </a:rPr>
              <a:t>​</a:t>
            </a:r>
            <a:r>
              <a:rPr lang="en-GB" sz="1600">
                <a:solidFill>
                  <a:srgbClr val="002060"/>
                </a:solidFill>
              </a:rPr>
              <a:t>Training in the management of anaphylaxis and Basic Life Support is undertaken, as specified by policy for your local area and are familiar with </a:t>
            </a:r>
            <a:r>
              <a:rPr lang="en-GB" sz="1600">
                <a:hlinkClick r:id="rId4"/>
              </a:rPr>
              <a:t>Resuscitation Council UK (RCUK) guidance on Management of Anaphylaxis in the Vaccination Setting</a:t>
            </a:r>
            <a:endParaRPr lang="en-GB" sz="1600"/>
          </a:p>
          <a:p>
            <a:pPr marL="285750" indent="-285750">
              <a:spcBef>
                <a:spcPts val="600"/>
              </a:spcBef>
              <a:spcAft>
                <a:spcPts val="600"/>
              </a:spcAft>
              <a:buFont typeface="Arial" panose="020B0604020202020204" pitchFamily="34" charset="0"/>
              <a:buChar char="•"/>
            </a:pPr>
            <a:r>
              <a:rPr lang="en-GB" sz="1600">
                <a:effectLst/>
              </a:rPr>
              <a:t>Those involved in immunisation and vaccination understand the process of consent and how this applies when giving vaccines. Information on consent can be viewed here: </a:t>
            </a:r>
            <a:r>
              <a:rPr lang="en-GB" sz="1600">
                <a:hlinkClick r:id="rId5"/>
              </a:rPr>
              <a:t>Consent: the green book, chapter 2 - GOV.UK</a:t>
            </a:r>
            <a:endParaRPr lang="en-GB" sz="1600" strike="sngStrike">
              <a:solidFill>
                <a:srgbClr val="00A7A7"/>
              </a:solidFill>
            </a:endParaRPr>
          </a:p>
          <a:p>
            <a:pPr marL="285750" indent="-285750">
              <a:spcBef>
                <a:spcPts val="600"/>
              </a:spcBef>
              <a:spcAft>
                <a:spcPts val="600"/>
              </a:spcAft>
              <a:buFont typeface="Arial" panose="020B0604020202020204" pitchFamily="34" charset="0"/>
              <a:buChar char="•"/>
            </a:pPr>
            <a:r>
              <a:rPr lang="en-GB" sz="1600">
                <a:solidFill>
                  <a:srgbClr val="002060"/>
                </a:solidFill>
              </a:rPr>
              <a:t>Immunisers and those giving immunisation advice access and familiarise themselves with the following key documents: </a:t>
            </a:r>
          </a:p>
          <a:p>
            <a:pPr marL="493200" lvl="2" indent="-285750">
              <a:spcAft>
                <a:spcPts val="600"/>
              </a:spcAft>
              <a:buFont typeface="Courier New" panose="02070309020205020404" pitchFamily="49" charset="0"/>
              <a:buChar char="o"/>
            </a:pPr>
            <a:r>
              <a:rPr lang="en-GB" sz="1600">
                <a:solidFill>
                  <a:srgbClr val="002060"/>
                </a:solidFill>
                <a:ea typeface="+mn-lt"/>
                <a:cs typeface="+mn-lt"/>
                <a:hlinkClick r:id="rId6"/>
              </a:rPr>
              <a:t>Meningococcal: the green book, chapter 22 - GOV.UK</a:t>
            </a:r>
            <a:r>
              <a:rPr lang="en-GB" sz="1600">
                <a:solidFill>
                  <a:srgbClr val="002060"/>
                </a:solidFill>
              </a:rPr>
              <a:t> </a:t>
            </a:r>
          </a:p>
          <a:p>
            <a:pPr marL="493200" lvl="2" indent="-285750">
              <a:spcAft>
                <a:spcPts val="600"/>
              </a:spcAft>
              <a:buFont typeface="Courier New" panose="02070309020205020404" pitchFamily="49" charset="0"/>
              <a:buChar char="o"/>
            </a:pPr>
            <a:r>
              <a:rPr lang="en-GB" sz="1600">
                <a:solidFill>
                  <a:srgbClr val="002060"/>
                </a:solidFill>
              </a:rPr>
              <a:t>Information for healthcare practitioners: Awaiting this information. Will be available from </a:t>
            </a:r>
            <a:r>
              <a:rPr lang="en-GB" sz="1600" err="1">
                <a:hlinkClick r:id="rId7"/>
              </a:rPr>
              <a:t>MenB</a:t>
            </a:r>
            <a:r>
              <a:rPr lang="en-GB" sz="1600">
                <a:hlinkClick r:id="rId7"/>
              </a:rPr>
              <a:t> vaccine for young people – information for health professionals - Public Health Wales</a:t>
            </a:r>
            <a:r>
              <a:rPr lang="en-GB" sz="1600">
                <a:solidFill>
                  <a:srgbClr val="002060"/>
                </a:solidFill>
              </a:rPr>
              <a:t> </a:t>
            </a:r>
          </a:p>
          <a:p>
            <a:pPr marL="493200" lvl="2" indent="-285750">
              <a:spcAft>
                <a:spcPts val="600"/>
              </a:spcAft>
              <a:buFont typeface="Courier New" panose="02070309020205020404" pitchFamily="49" charset="0"/>
              <a:buChar char="o"/>
            </a:pPr>
            <a:r>
              <a:rPr lang="en-GB" sz="1600">
                <a:solidFill>
                  <a:srgbClr val="002060"/>
                </a:solidFill>
              </a:rPr>
              <a:t>T</a:t>
            </a:r>
            <a:r>
              <a:rPr lang="en-GB" sz="1600">
                <a:cs typeface="Arial"/>
              </a:rPr>
              <a:t>he vaccine product information in the Summary of Product Characteristics (</a:t>
            </a:r>
            <a:r>
              <a:rPr lang="en-GB" sz="1600" u="sng">
                <a:solidFill>
                  <a:schemeClr val="accent1">
                    <a:lumMod val="75000"/>
                  </a:schemeClr>
                </a:solidFill>
                <a:cs typeface="Arial"/>
                <a:hlinkClick r:id="rId8">
                  <a:extLst>
                    <a:ext uri="{A12FA001-AC4F-418D-AE19-62706E023703}">
                      <ahyp:hlinkClr xmlns:ahyp="http://schemas.microsoft.com/office/drawing/2018/hyperlinkcolor" val="tx"/>
                    </a:ext>
                  </a:extLst>
                </a:hlinkClick>
              </a:rPr>
              <a:t>Electronic Medicines Compendium</a:t>
            </a:r>
            <a:r>
              <a:rPr lang="en-GB" sz="1600">
                <a:cs typeface="Arial"/>
              </a:rPr>
              <a:t> website) </a:t>
            </a:r>
            <a:endParaRPr lang="en-GB" sz="1600">
              <a:solidFill>
                <a:srgbClr val="002060"/>
              </a:solidFill>
              <a:highlight>
                <a:srgbClr val="FFFF00"/>
              </a:highlight>
            </a:endParaRPr>
          </a:p>
        </p:txBody>
      </p:sp>
      <p:sp>
        <p:nvSpPr>
          <p:cNvPr id="2" name="Footer Placeholder 2">
            <a:extLst>
              <a:ext uri="{FF2B5EF4-FFF2-40B4-BE49-F238E27FC236}">
                <a16:creationId xmlns:a16="http://schemas.microsoft.com/office/drawing/2014/main" id="{99E5D413-CE56-3880-6486-172171569F87}"/>
              </a:ext>
            </a:extLst>
          </p:cNvPr>
          <p:cNvSpPr>
            <a:spLocks noGrp="1"/>
          </p:cNvSpPr>
          <p:nvPr>
            <p:ph type="ftr" sz="quarter" idx="11"/>
          </p:nvPr>
        </p:nvSpPr>
        <p:spPr>
          <a:xfrm>
            <a:off x="858519" y="6360160"/>
            <a:ext cx="9851571" cy="473075"/>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GB" sz="1400">
              <a:cs typeface="Arial"/>
            </a:endParaRPr>
          </a:p>
        </p:txBody>
      </p:sp>
      <p:sp>
        <p:nvSpPr>
          <p:cNvPr id="3" name="Slide Number Placeholder 2">
            <a:extLst>
              <a:ext uri="{FF2B5EF4-FFF2-40B4-BE49-F238E27FC236}">
                <a16:creationId xmlns:a16="http://schemas.microsoft.com/office/drawing/2014/main" id="{0EF98CCF-0235-A48A-BB66-ABE820B6E5DA}"/>
              </a:ext>
            </a:extLst>
          </p:cNvPr>
          <p:cNvSpPr>
            <a:spLocks noGrp="1"/>
          </p:cNvSpPr>
          <p:nvPr>
            <p:ph type="sldNum" sz="quarter" idx="12"/>
          </p:nvPr>
        </p:nvSpPr>
        <p:spPr/>
        <p:txBody>
          <a:bodyPr/>
          <a:lstStyle/>
          <a:p>
            <a:fld id="{561D0CCE-8DCC-44DC-A653-AE62B1D84A52}" type="slidenum">
              <a:rPr lang="en-GB" smtClean="0"/>
              <a:pPr/>
              <a:t>47</a:t>
            </a:fld>
            <a:endParaRPr lang="en-US"/>
          </a:p>
        </p:txBody>
      </p:sp>
    </p:spTree>
    <p:extLst>
      <p:ext uri="{BB962C8B-B14F-4D97-AF65-F5344CB8AC3E}">
        <p14:creationId xmlns:p14="http://schemas.microsoft.com/office/powerpoint/2010/main" val="2852571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7569-53E8-6581-A9B9-960647DF2144}"/>
              </a:ext>
            </a:extLst>
          </p:cNvPr>
          <p:cNvSpPr>
            <a:spLocks noGrp="1"/>
          </p:cNvSpPr>
          <p:nvPr>
            <p:ph type="title"/>
          </p:nvPr>
        </p:nvSpPr>
        <p:spPr>
          <a:xfrm>
            <a:off x="838200" y="461581"/>
            <a:ext cx="11017169" cy="1364145"/>
          </a:xfrm>
        </p:spPr>
        <p:txBody>
          <a:bodyPr lIns="91440" tIns="45720" rIns="91440" bIns="45720" anchor="t"/>
          <a:lstStyle/>
          <a:p>
            <a:r>
              <a:rPr lang="en-US" sz="4000" b="1">
                <a:cs typeface="Arial"/>
              </a:rPr>
              <a:t>Health care professional are trusted voices</a:t>
            </a:r>
          </a:p>
        </p:txBody>
      </p:sp>
      <p:sp>
        <p:nvSpPr>
          <p:cNvPr id="3" name="Content Placeholder 2">
            <a:extLst>
              <a:ext uri="{FF2B5EF4-FFF2-40B4-BE49-F238E27FC236}">
                <a16:creationId xmlns:a16="http://schemas.microsoft.com/office/drawing/2014/main" id="{4D6AE663-731D-2268-CE62-797294DAB901}"/>
              </a:ext>
            </a:extLst>
          </p:cNvPr>
          <p:cNvSpPr>
            <a:spLocks noGrp="1"/>
          </p:cNvSpPr>
          <p:nvPr>
            <p:ph idx="1"/>
          </p:nvPr>
        </p:nvSpPr>
        <p:spPr>
          <a:xfrm>
            <a:off x="497114" y="1354411"/>
            <a:ext cx="8212083" cy="4351338"/>
          </a:xfrm>
        </p:spPr>
        <p:txBody>
          <a:bodyPr lIns="91440" tIns="45720" rIns="91440" bIns="45720" anchor="t"/>
          <a:lstStyle/>
          <a:p>
            <a:pPr lvl="1" algn="just"/>
            <a:r>
              <a:rPr lang="en-US" sz="2000">
                <a:ea typeface="+mn-lt"/>
                <a:cs typeface="+mn-lt"/>
              </a:rPr>
              <a:t>Evidence shows that healthcare staff are extremely important and highly trusted as communicators of vaccination information</a:t>
            </a:r>
            <a:endParaRPr lang="en-US" sz="2000">
              <a:cs typeface="Arial"/>
            </a:endParaRPr>
          </a:p>
          <a:p>
            <a:pPr lvl="1" algn="just"/>
            <a:endParaRPr lang="en-US" sz="2000">
              <a:ea typeface="+mn-lt"/>
              <a:cs typeface="+mn-lt"/>
            </a:endParaRPr>
          </a:p>
          <a:p>
            <a:pPr lvl="1"/>
            <a:r>
              <a:rPr lang="en-US" sz="2000">
                <a:ea typeface="+mn-lt"/>
                <a:cs typeface="+mn-lt"/>
              </a:rPr>
              <a:t>Both this trust, and the advice given by healthcare staff, are key factors influencing personal and parental decisions about vaccination</a:t>
            </a:r>
          </a:p>
          <a:p>
            <a:pPr lvl="1"/>
            <a:endParaRPr lang="en-US" sz="2000">
              <a:ea typeface="+mn-lt"/>
              <a:cs typeface="+mn-lt"/>
            </a:endParaRPr>
          </a:p>
          <a:p>
            <a:pPr lvl="1" algn="just"/>
            <a:r>
              <a:rPr lang="en-US" sz="2000">
                <a:ea typeface="+mn-lt"/>
                <a:cs typeface="+mn-lt"/>
              </a:rPr>
              <a:t>A high level of knowledge and a positive attitude to vaccination in healthcare staff are widely acknowledged as being important determinants in achieving and maintaining high vaccine uptake </a:t>
            </a:r>
          </a:p>
          <a:p>
            <a:pPr lvl="1" algn="just"/>
            <a:endParaRPr lang="en-US" sz="2000">
              <a:ea typeface="+mn-lt"/>
              <a:cs typeface="+mn-lt"/>
            </a:endParaRPr>
          </a:p>
          <a:p>
            <a:pPr lvl="1" algn="just"/>
            <a:r>
              <a:rPr lang="en-US" sz="2000">
                <a:ea typeface="+mn-lt"/>
                <a:cs typeface="+mn-lt"/>
              </a:rPr>
              <a:t>It is therefore vital that vaccinators are confident, knowledgeable, and up to date</a:t>
            </a:r>
          </a:p>
          <a:p>
            <a:pPr lvl="1" algn="just"/>
            <a:endParaRPr lang="en-US" sz="2000">
              <a:cs typeface="Arial"/>
            </a:endParaRPr>
          </a:p>
          <a:p>
            <a:pPr marL="0" indent="0" algn="ctr">
              <a:buNone/>
            </a:pPr>
            <a:r>
              <a:rPr lang="en-US" sz="1200">
                <a:solidFill>
                  <a:srgbClr val="0000FF"/>
                </a:solidFill>
                <a:latin typeface="Aptos"/>
                <a:cs typeface="Arial"/>
                <a:hlinkClick r:id="rId2"/>
              </a:rPr>
              <a:t>National Minimum Standards and Core Curriculum for Vaccination Training - GOV.UK</a:t>
            </a:r>
            <a:endParaRPr lang="en-US" sz="2000">
              <a:cs typeface="Arial"/>
              <a:hlinkClick r:id="rId2"/>
            </a:endParaRPr>
          </a:p>
        </p:txBody>
      </p:sp>
      <p:pic>
        <p:nvPicPr>
          <p:cNvPr id="9" name="Picture 8" descr="A screenshot of a computer&#10;&#10;AI-generated content may be incorrect.">
            <a:extLst>
              <a:ext uri="{FF2B5EF4-FFF2-40B4-BE49-F238E27FC236}">
                <a16:creationId xmlns:a16="http://schemas.microsoft.com/office/drawing/2014/main" id="{4F4FDB79-B8B0-CAAF-9AEF-124E24CE0E3A}"/>
              </a:ext>
            </a:extLst>
          </p:cNvPr>
          <p:cNvPicPr>
            <a:picLocks noChangeAspect="1"/>
          </p:cNvPicPr>
          <p:nvPr/>
        </p:nvPicPr>
        <p:blipFill>
          <a:blip r:embed="rId3"/>
          <a:srcRect l="-442857" t="-165625" r="443697" b="166667"/>
          <a:stretch>
            <a:fillRect/>
          </a:stretch>
        </p:blipFill>
        <p:spPr>
          <a:xfrm>
            <a:off x="5576888" y="3009900"/>
            <a:ext cx="1029501" cy="829469"/>
          </a:xfrm>
          <a:prstGeom prst="rect">
            <a:avLst/>
          </a:prstGeom>
        </p:spPr>
      </p:pic>
      <p:pic>
        <p:nvPicPr>
          <p:cNvPr id="11" name="Picture 10" descr="A person wearing scrubs pointing at something&#10;&#10;AI-generated content may be incorrect.">
            <a:extLst>
              <a:ext uri="{FF2B5EF4-FFF2-40B4-BE49-F238E27FC236}">
                <a16:creationId xmlns:a16="http://schemas.microsoft.com/office/drawing/2014/main" id="{5E210E7A-8AD3-E615-A7BB-77E4041F8E9B}"/>
              </a:ext>
            </a:extLst>
          </p:cNvPr>
          <p:cNvPicPr>
            <a:picLocks noChangeAspect="1"/>
          </p:cNvPicPr>
          <p:nvPr/>
        </p:nvPicPr>
        <p:blipFill>
          <a:blip r:embed="rId4"/>
          <a:stretch>
            <a:fillRect/>
          </a:stretch>
        </p:blipFill>
        <p:spPr>
          <a:xfrm>
            <a:off x="9110181" y="3264182"/>
            <a:ext cx="3077057" cy="2905005"/>
          </a:xfrm>
          <a:prstGeom prst="rect">
            <a:avLst/>
          </a:prstGeom>
        </p:spPr>
      </p:pic>
      <p:sp>
        <p:nvSpPr>
          <p:cNvPr id="4" name="Footer Placeholder 3">
            <a:extLst>
              <a:ext uri="{FF2B5EF4-FFF2-40B4-BE49-F238E27FC236}">
                <a16:creationId xmlns:a16="http://schemas.microsoft.com/office/drawing/2014/main" id="{063278D3-E392-10B6-66DC-4F64CE10EF4C}"/>
              </a:ext>
            </a:extLst>
          </p:cNvPr>
          <p:cNvSpPr>
            <a:spLocks noGrp="1"/>
          </p:cNvSpPr>
          <p:nvPr>
            <p:ph type="ftr" sz="quarter" idx="11"/>
          </p:nvPr>
        </p:nvSpPr>
        <p:spPr>
          <a:xfrm>
            <a:off x="838200" y="6356350"/>
            <a:ext cx="887984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0A553C64-A627-7793-8165-012AFF1FAE0A}"/>
              </a:ext>
            </a:extLst>
          </p:cNvPr>
          <p:cNvSpPr>
            <a:spLocks noGrp="1"/>
          </p:cNvSpPr>
          <p:nvPr>
            <p:ph type="sldNum" sz="quarter" idx="12"/>
          </p:nvPr>
        </p:nvSpPr>
        <p:spPr/>
        <p:txBody>
          <a:bodyPr/>
          <a:lstStyle/>
          <a:p>
            <a:fld id="{561D0CCE-8DCC-44DC-A653-AE62B1D84A52}" type="slidenum">
              <a:rPr lang="en-GB" smtClean="0"/>
              <a:pPr/>
              <a:t>48</a:t>
            </a:fld>
            <a:endParaRPr lang="en-US"/>
          </a:p>
        </p:txBody>
      </p:sp>
    </p:spTree>
    <p:extLst>
      <p:ext uri="{BB962C8B-B14F-4D97-AF65-F5344CB8AC3E}">
        <p14:creationId xmlns:p14="http://schemas.microsoft.com/office/powerpoint/2010/main" val="392949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2563A-063B-C425-120C-BA78FEF8AF93}"/>
              </a:ext>
            </a:extLst>
          </p:cNvPr>
          <p:cNvSpPr>
            <a:spLocks noGrp="1"/>
          </p:cNvSpPr>
          <p:nvPr>
            <p:ph idx="1"/>
          </p:nvPr>
        </p:nvSpPr>
        <p:spPr>
          <a:xfrm>
            <a:off x="533400" y="2577465"/>
            <a:ext cx="11653520" cy="4351338"/>
          </a:xfrm>
        </p:spPr>
        <p:txBody>
          <a:bodyPr lIns="91440" tIns="45720" rIns="91440" bIns="45720" anchor="t"/>
          <a:lstStyle/>
          <a:p>
            <a:endParaRPr lang="en-US" sz="2000">
              <a:latin typeface="Arial"/>
              <a:cs typeface="Arial"/>
            </a:endParaRPr>
          </a:p>
          <a:p>
            <a:endParaRPr lang="en-US" sz="2000">
              <a:latin typeface="Arial"/>
              <a:cs typeface="Arial"/>
            </a:endParaRPr>
          </a:p>
          <a:p>
            <a:r>
              <a:rPr lang="en-US" sz="1600">
                <a:latin typeface="Arial"/>
                <a:cs typeface="Arial"/>
              </a:rPr>
              <a:t>This eLearning module supports staff to feel more confident starting conversations about vaccination, particularly where there may be hesitancy or concern </a:t>
            </a:r>
            <a:endParaRPr lang="en-US" sz="1600">
              <a:cs typeface="Arial"/>
            </a:endParaRPr>
          </a:p>
          <a:p>
            <a:r>
              <a:rPr lang="en-US" sz="1600">
                <a:latin typeface="Arial"/>
                <a:cs typeface="Arial"/>
              </a:rPr>
              <a:t>Using practical Motivational Interviewing (MI) techniques, helps staff navigate sensitive discussions i.e., vaccine misinformation, reduce resistance, and build trust in a respectful, non-judgmental way</a:t>
            </a:r>
          </a:p>
          <a:p>
            <a:r>
              <a:rPr lang="en-US" sz="1600">
                <a:latin typeface="Arial"/>
                <a:cs typeface="Arial"/>
              </a:rPr>
              <a:t>The skills developed are designed for real-world settings and are transferable to a wide range of conversations across healthcare roles.</a:t>
            </a:r>
          </a:p>
          <a:p>
            <a:endParaRPr lang="en-US" sz="1800">
              <a:cs typeface="Arial"/>
            </a:endParaRPr>
          </a:p>
          <a:p>
            <a:pPr marL="0" indent="0">
              <a:buNone/>
            </a:pPr>
            <a:r>
              <a:rPr lang="en-US" sz="1600">
                <a:latin typeface="Arial"/>
                <a:cs typeface="Arial"/>
              </a:rPr>
              <a:t>The eLearning module is available for free on </a:t>
            </a:r>
            <a:r>
              <a:rPr lang="en-US" sz="1600">
                <a:latin typeface="Arial"/>
                <a:cs typeface="Arial"/>
                <a:hlinkClick r:id="rId2"/>
              </a:rPr>
              <a:t>ESR</a:t>
            </a:r>
            <a:r>
              <a:rPr lang="en-US" sz="1600">
                <a:latin typeface="Arial"/>
                <a:cs typeface="Arial"/>
              </a:rPr>
              <a:t> and </a:t>
            </a:r>
            <a:r>
              <a:rPr lang="en-US" sz="1600" err="1">
                <a:latin typeface="Arial"/>
                <a:cs typeface="Arial"/>
                <a:hlinkClick r:id="rId3"/>
              </a:rPr>
              <a:t>Learning@Wales</a:t>
            </a:r>
            <a:r>
              <a:rPr lang="en-US" sz="1600">
                <a:latin typeface="Arial"/>
                <a:cs typeface="Arial"/>
              </a:rPr>
              <a:t>. Information and registration support will be available here: </a:t>
            </a:r>
            <a:r>
              <a:rPr lang="en-US" sz="1600">
                <a:latin typeface="Arial"/>
                <a:cs typeface="Arial"/>
                <a:hlinkClick r:id="rId4"/>
              </a:rPr>
              <a:t>Immunisation eLearning - Public Health Wales</a:t>
            </a:r>
            <a:endParaRPr lang="en-US" sz="1600">
              <a:latin typeface="Arial"/>
              <a:cs typeface="Arial"/>
            </a:endParaRPr>
          </a:p>
        </p:txBody>
      </p:sp>
      <p:pic>
        <p:nvPicPr>
          <p:cNvPr id="6" name="Picture 5" descr="A person with a blue shirt&#10;&#10;AI-generated content may be incorrect.">
            <a:extLst>
              <a:ext uri="{FF2B5EF4-FFF2-40B4-BE49-F238E27FC236}">
                <a16:creationId xmlns:a16="http://schemas.microsoft.com/office/drawing/2014/main" id="{1C637ABC-818E-7AC0-8C29-2816791E9704}"/>
              </a:ext>
            </a:extLst>
          </p:cNvPr>
          <p:cNvPicPr>
            <a:picLocks noChangeAspect="1"/>
          </p:cNvPicPr>
          <p:nvPr/>
        </p:nvPicPr>
        <p:blipFill>
          <a:blip r:embed="rId5"/>
          <a:stretch>
            <a:fillRect/>
          </a:stretch>
        </p:blipFill>
        <p:spPr>
          <a:xfrm>
            <a:off x="1813878" y="373698"/>
            <a:ext cx="7934325" cy="2676525"/>
          </a:xfrm>
          <a:prstGeom prst="rect">
            <a:avLst/>
          </a:prstGeom>
        </p:spPr>
      </p:pic>
      <p:sp>
        <p:nvSpPr>
          <p:cNvPr id="2" name="Footer Placeholder 1">
            <a:extLst>
              <a:ext uri="{FF2B5EF4-FFF2-40B4-BE49-F238E27FC236}">
                <a16:creationId xmlns:a16="http://schemas.microsoft.com/office/drawing/2014/main" id="{3D32C68C-B383-3AA9-B5D5-5EDE244DFF9C}"/>
              </a:ext>
            </a:extLst>
          </p:cNvPr>
          <p:cNvSpPr>
            <a:spLocks noGrp="1"/>
          </p:cNvSpPr>
          <p:nvPr>
            <p:ph type="ftr" sz="quarter" idx="11"/>
          </p:nvPr>
        </p:nvSpPr>
        <p:spPr>
          <a:xfrm>
            <a:off x="838200" y="6356350"/>
            <a:ext cx="962152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4" name="Slide Number Placeholder 3">
            <a:extLst>
              <a:ext uri="{FF2B5EF4-FFF2-40B4-BE49-F238E27FC236}">
                <a16:creationId xmlns:a16="http://schemas.microsoft.com/office/drawing/2014/main" id="{E46A5C26-7427-1682-7CF9-B06A3F6A64A9}"/>
              </a:ext>
            </a:extLst>
          </p:cNvPr>
          <p:cNvSpPr>
            <a:spLocks noGrp="1"/>
          </p:cNvSpPr>
          <p:nvPr>
            <p:ph type="sldNum" sz="quarter" idx="12"/>
          </p:nvPr>
        </p:nvSpPr>
        <p:spPr/>
        <p:txBody>
          <a:bodyPr lIns="91440" tIns="45720" rIns="91440" bIns="45720" anchor="t"/>
          <a:lstStyle/>
          <a:p>
            <a:r>
              <a:rPr lang="en-GB">
                <a:cs typeface="Arial"/>
              </a:rPr>
              <a:t>47</a:t>
            </a:r>
          </a:p>
        </p:txBody>
      </p:sp>
    </p:spTree>
    <p:extLst>
      <p:ext uri="{BB962C8B-B14F-4D97-AF65-F5344CB8AC3E}">
        <p14:creationId xmlns:p14="http://schemas.microsoft.com/office/powerpoint/2010/main" val="103998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07" y="232904"/>
            <a:ext cx="10515600" cy="1325563"/>
          </a:xfrm>
        </p:spPr>
        <p:txBody>
          <a:bodyPr/>
          <a:lstStyle/>
          <a:p>
            <a:pPr lvl="0">
              <a:lnSpc>
                <a:spcPct val="107000"/>
              </a:lnSpc>
              <a:spcAft>
                <a:spcPts val="800"/>
              </a:spcAft>
              <a:tabLst>
                <a:tab pos="455930" algn="l"/>
              </a:tabLst>
            </a:pPr>
            <a:r>
              <a:rPr lang="en-GB" sz="4000" b="1">
                <a:solidFill>
                  <a:srgbClr val="002060"/>
                </a:solidFill>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251248" y="1080142"/>
            <a:ext cx="11687991" cy="4699855"/>
          </a:xfrm>
        </p:spPr>
        <p:txBody>
          <a:bodyPr lIns="91440" tIns="45720" rIns="91440" bIns="45720" anchor="t"/>
          <a:lstStyle/>
          <a:p>
            <a:pPr>
              <a:lnSpc>
                <a:spcPct val="200000"/>
              </a:lnSpc>
              <a:spcAft>
                <a:spcPts val="800"/>
              </a:spcAft>
              <a:tabLst>
                <a:tab pos="455930" algn="l"/>
              </a:tabLst>
            </a:pPr>
            <a:r>
              <a:rPr lang="en-GB" sz="1600">
                <a:ea typeface="Calibri"/>
                <a:cs typeface="Times New Roman"/>
              </a:rPr>
              <a:t>To provide information for healthcare practitioners involved in advising on and delivering the urgent time-limited </a:t>
            </a:r>
            <a:r>
              <a:rPr lang="en-GB" sz="1600" err="1">
                <a:ea typeface="Calibri"/>
                <a:cs typeface="Times New Roman"/>
              </a:rPr>
              <a:t>MenB</a:t>
            </a:r>
            <a:r>
              <a:rPr lang="en-GB" sz="1600">
                <a:ea typeface="Calibri"/>
                <a:cs typeface="Times New Roman"/>
              </a:rPr>
              <a:t> vaccination programme</a:t>
            </a:r>
            <a:endParaRPr lang="en-US">
              <a:cs typeface="Arial"/>
            </a:endParaRPr>
          </a:p>
          <a:p>
            <a:pPr>
              <a:lnSpc>
                <a:spcPct val="200000"/>
              </a:lnSpc>
              <a:spcAft>
                <a:spcPts val="800"/>
              </a:spcAft>
              <a:tabLst>
                <a:tab pos="455930" algn="l"/>
              </a:tabLst>
            </a:pPr>
            <a:r>
              <a:rPr lang="en-GB" sz="1600">
                <a:ea typeface="Calibri"/>
                <a:cs typeface="Times New Roman"/>
              </a:rPr>
              <a:t>To raise awareness of the current epidemiology and background to the urgent time-limited </a:t>
            </a:r>
            <a:r>
              <a:rPr lang="en-GB" sz="1600" err="1">
                <a:ea typeface="Calibri"/>
                <a:cs typeface="Times New Roman"/>
              </a:rPr>
              <a:t>MenB</a:t>
            </a:r>
            <a:r>
              <a:rPr lang="en-GB" sz="1600">
                <a:ea typeface="Calibri"/>
                <a:cs typeface="Times New Roman"/>
              </a:rPr>
              <a:t> programme</a:t>
            </a:r>
            <a:endParaRPr lang="en-GB" sz="1600">
              <a:ea typeface="Calibri" panose="020F0502020204030204" pitchFamily="34" charset="0"/>
              <a:cs typeface="Times New Roman" panose="02020603050405020304" pitchFamily="18" charset="0"/>
            </a:endParaRPr>
          </a:p>
          <a:p>
            <a:pPr lvl="0">
              <a:lnSpc>
                <a:spcPct val="200000"/>
              </a:lnSpc>
              <a:spcAft>
                <a:spcPts val="800"/>
              </a:spcAft>
              <a:tabLst>
                <a:tab pos="455930" algn="l"/>
              </a:tabLst>
            </a:pPr>
            <a:r>
              <a:rPr lang="en-GB" sz="1600">
                <a:ea typeface="Calibri"/>
                <a:cs typeface="Times New Roman"/>
              </a:rPr>
              <a:t>To describe the vaccination programme details including administration of the vaccine, eligibility, recommended dosage and schedule, contraindications, precautions and potential adverse reactions</a:t>
            </a:r>
          </a:p>
          <a:p>
            <a:pPr>
              <a:lnSpc>
                <a:spcPct val="200000"/>
              </a:lnSpc>
            </a:pPr>
            <a:r>
              <a:rPr lang="en-GB" sz="1600">
                <a:ea typeface="ヒラギノ角ゴ Pro W3"/>
                <a:cs typeface="Arial"/>
              </a:rPr>
              <a:t>To highlight resources that support the urgent time-limited </a:t>
            </a:r>
            <a:r>
              <a:rPr lang="en-GB" sz="1600" err="1">
                <a:ea typeface="ヒラギノ角ゴ Pro W3"/>
                <a:cs typeface="Arial"/>
              </a:rPr>
              <a:t>MenB</a:t>
            </a:r>
            <a:r>
              <a:rPr lang="en-GB" sz="1600">
                <a:ea typeface="ヒラギノ角ゴ Pro W3"/>
                <a:cs typeface="Arial"/>
              </a:rPr>
              <a:t> vaccination programme </a:t>
            </a:r>
            <a:endParaRPr lang="en-GB" sz="1600">
              <a:cs typeface="Arial"/>
            </a:endParaRPr>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7B04C48-C73F-404E-5F11-E0A4DFF30404}"/>
              </a:ext>
            </a:extLst>
          </p:cNvPr>
          <p:cNvSpPr>
            <a:spLocks noGrp="1"/>
          </p:cNvSpPr>
          <p:nvPr>
            <p:ph type="ftr" sz="quarter" idx="11"/>
          </p:nvPr>
        </p:nvSpPr>
        <p:spPr>
          <a:xfrm>
            <a:off x="838200" y="6356350"/>
            <a:ext cx="950976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3CB94E80-8D96-E6D5-53E6-7C6AAA9DD208}"/>
              </a:ext>
            </a:extLst>
          </p:cNvPr>
          <p:cNvSpPr>
            <a:spLocks noGrp="1"/>
          </p:cNvSpPr>
          <p:nvPr>
            <p:ph type="sldNum" sz="quarter" idx="12"/>
          </p:nvPr>
        </p:nvSpPr>
        <p:spPr/>
        <p:txBody>
          <a:bodyPr/>
          <a:lstStyle/>
          <a:p>
            <a:fld id="{561D0CCE-8DCC-44DC-A653-AE62B1D84A52}" type="slidenum">
              <a:rPr lang="en-GB" smtClean="0"/>
              <a:pPr/>
              <a:t>5</a:t>
            </a:fld>
            <a:endParaRPr lang="en-US"/>
          </a:p>
        </p:txBody>
      </p:sp>
    </p:spTree>
    <p:extLst>
      <p:ext uri="{BB962C8B-B14F-4D97-AF65-F5344CB8AC3E}">
        <p14:creationId xmlns:p14="http://schemas.microsoft.com/office/powerpoint/2010/main" val="3863209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839D-A15C-EA70-5DC0-000C0576096B}"/>
              </a:ext>
            </a:extLst>
          </p:cNvPr>
          <p:cNvSpPr>
            <a:spLocks noGrp="1"/>
          </p:cNvSpPr>
          <p:nvPr>
            <p:ph type="title"/>
          </p:nvPr>
        </p:nvSpPr>
        <p:spPr>
          <a:xfrm>
            <a:off x="788665" y="383923"/>
            <a:ext cx="10451087" cy="736751"/>
          </a:xfrm>
        </p:spPr>
        <p:txBody>
          <a:bodyPr lIns="60586" tIns="30293" rIns="60586" bIns="30293" anchor="t"/>
          <a:lstStyle>
            <a:defPPr>
              <a:defRPr lang="en-US"/>
            </a:defPPr>
            <a:lvl1pPr marL="0" algn="l" defTabSz="1374618" rtl="0" eaLnBrk="1" latinLnBrk="0" hangingPunct="1">
              <a:defRPr sz="2706" kern="1200">
                <a:solidFill>
                  <a:schemeClr val="tx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r>
              <a:rPr lang="en-GB" sz="4000" b="1"/>
              <a:t>Contacts for queries</a:t>
            </a:r>
            <a:endParaRPr lang="en-GB" sz="4000" b="1">
              <a:cs typeface="Arial"/>
            </a:endParaRPr>
          </a:p>
        </p:txBody>
      </p:sp>
      <p:sp>
        <p:nvSpPr>
          <p:cNvPr id="3" name="Content Placeholder 2">
            <a:extLst>
              <a:ext uri="{FF2B5EF4-FFF2-40B4-BE49-F238E27FC236}">
                <a16:creationId xmlns:a16="http://schemas.microsoft.com/office/drawing/2014/main" id="{669492E0-100F-16E0-B3BD-8ADEFAA6D74C}"/>
              </a:ext>
            </a:extLst>
          </p:cNvPr>
          <p:cNvSpPr>
            <a:spLocks noGrp="1"/>
          </p:cNvSpPr>
          <p:nvPr>
            <p:ph idx="1"/>
          </p:nvPr>
        </p:nvSpPr>
        <p:spPr>
          <a:xfrm>
            <a:off x="788665" y="1434645"/>
            <a:ext cx="10451087" cy="5039434"/>
          </a:xfrm>
        </p:spPr>
        <p:txBody>
          <a:bodyPr/>
          <a:lstStyle>
            <a:defPPr>
              <a:defRPr lang="en-US"/>
            </a:defPPr>
            <a:lvl1pPr marL="0" algn="l" defTabSz="1374618" rtl="0" eaLnBrk="1" latinLnBrk="0" hangingPunct="1">
              <a:defRPr sz="2706" kern="1200">
                <a:solidFill>
                  <a:schemeClr val="tx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pPr indent="0" algn="ctr">
              <a:buNone/>
            </a:pPr>
            <a:r>
              <a:rPr lang="en-GB" sz="1855"/>
              <a:t>In the first instance, please contact your local vaccine health board contact. They should be able to help you.</a:t>
            </a:r>
          </a:p>
          <a:p>
            <a:pPr indent="0" algn="ctr">
              <a:buNone/>
            </a:pPr>
            <a:r>
              <a:rPr lang="en-GB" sz="1855">
                <a:hlinkClick r:id="rId3"/>
              </a:rPr>
              <a:t>Vaccine contacts - Public Health Wales</a:t>
            </a:r>
            <a:endParaRPr lang="en-GB" sz="1855"/>
          </a:p>
          <a:p>
            <a:pPr indent="0" algn="ctr">
              <a:buNone/>
            </a:pPr>
            <a:endParaRPr lang="en-GB"/>
          </a:p>
          <a:p>
            <a:pPr indent="0" algn="ctr">
              <a:buNone/>
            </a:pPr>
            <a:endParaRPr lang="en-GB"/>
          </a:p>
          <a:p>
            <a:pPr indent="0" algn="ctr">
              <a:buNone/>
            </a:pPr>
            <a:endParaRPr lang="en-GB"/>
          </a:p>
          <a:p>
            <a:pPr indent="0" algn="ctr">
              <a:buNone/>
            </a:pPr>
            <a:r>
              <a:rPr lang="en-GB" sz="1855"/>
              <a:t>Contact the Vaccine Preventable Disease Programme at  </a:t>
            </a:r>
            <a:r>
              <a:rPr lang="en-GB" sz="1855">
                <a:hlinkClick r:id="rId4"/>
              </a:rPr>
              <a:t>phw.vaccines@wales.nhs.uk</a:t>
            </a:r>
            <a:r>
              <a:rPr lang="en-GB" sz="1855"/>
              <a:t> </a:t>
            </a:r>
          </a:p>
          <a:p>
            <a:pPr indent="0">
              <a:buNone/>
            </a:pPr>
            <a:endParaRPr lang="en-GB" sz="1855">
              <a:highlight>
                <a:srgbClr val="FFFFFF"/>
              </a:highlight>
            </a:endParaRPr>
          </a:p>
          <a:p>
            <a:pPr indent="0">
              <a:buNone/>
            </a:pPr>
            <a:endParaRPr lang="en-GB" sz="1855">
              <a:highlight>
                <a:srgbClr val="FFFFFF"/>
              </a:highlight>
              <a:cs typeface="Arial"/>
            </a:endParaRPr>
          </a:p>
          <a:p>
            <a:pPr indent="0">
              <a:buNone/>
            </a:pPr>
            <a:r>
              <a:rPr lang="en-US" sz="1800">
                <a:highlight>
                  <a:srgbClr val="FFFFFF"/>
                </a:highlight>
                <a:cs typeface="Arial"/>
              </a:rPr>
              <a:t>The delivery of this </a:t>
            </a:r>
            <a:r>
              <a:rPr lang="en-US" sz="1800" err="1">
                <a:highlight>
                  <a:srgbClr val="FFFFFF"/>
                </a:highlight>
                <a:cs typeface="Arial"/>
              </a:rPr>
              <a:t>programme</a:t>
            </a:r>
            <a:r>
              <a:rPr lang="en-US" sz="1800">
                <a:highlight>
                  <a:srgbClr val="FFFFFF"/>
                </a:highlight>
                <a:cs typeface="Arial"/>
              </a:rPr>
              <a:t> is via local health board vaccination teams and </a:t>
            </a:r>
            <a:r>
              <a:rPr lang="en-US" sz="1800" b="1">
                <a:highlight>
                  <a:srgbClr val="FFFFFF"/>
                </a:highlight>
                <a:cs typeface="Arial"/>
              </a:rPr>
              <a:t>not through general practitioners or pharmacies</a:t>
            </a:r>
            <a:r>
              <a:rPr lang="en-US" sz="1800">
                <a:highlight>
                  <a:srgbClr val="FFFFFF"/>
                </a:highlight>
                <a:cs typeface="Arial"/>
              </a:rPr>
              <a:t>. Therefore, if queries are mistakenly directed to GPs or pharmacies about the </a:t>
            </a:r>
            <a:r>
              <a:rPr lang="en-US" sz="1800" err="1">
                <a:highlight>
                  <a:srgbClr val="FFFFFF"/>
                </a:highlight>
                <a:cs typeface="Arial"/>
              </a:rPr>
              <a:t>programme</a:t>
            </a:r>
            <a:r>
              <a:rPr lang="en-US" sz="1800">
                <a:highlight>
                  <a:srgbClr val="FFFFFF"/>
                </a:highlight>
                <a:cs typeface="Arial"/>
              </a:rPr>
              <a:t>, individual queries should be signposted to their local health board</a:t>
            </a:r>
            <a:endParaRPr lang="en-US" sz="1800">
              <a:cs typeface="Arial"/>
            </a:endParaRPr>
          </a:p>
          <a:p>
            <a:pPr indent="0" algn="ctr">
              <a:buNone/>
            </a:pPr>
            <a:endParaRPr lang="en-GB" sz="1855"/>
          </a:p>
        </p:txBody>
      </p:sp>
      <p:sp>
        <p:nvSpPr>
          <p:cNvPr id="6" name="Arrow: Down 5">
            <a:extLst>
              <a:ext uri="{FF2B5EF4-FFF2-40B4-BE49-F238E27FC236}">
                <a16:creationId xmlns:a16="http://schemas.microsoft.com/office/drawing/2014/main" id="{17BB9CE9-5B00-FF75-4B21-954DCEAB2364}"/>
              </a:ext>
            </a:extLst>
          </p:cNvPr>
          <p:cNvSpPr/>
          <p:nvPr/>
        </p:nvSpPr>
        <p:spPr>
          <a:xfrm>
            <a:off x="5096330" y="2565455"/>
            <a:ext cx="917878" cy="1281394"/>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4618" rtl="0" eaLnBrk="1" latinLnBrk="0" hangingPunct="1">
              <a:defRPr sz="2706" kern="1200">
                <a:solidFill>
                  <a:schemeClr val="tx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pPr algn="ctr"/>
            <a:endParaRPr lang="en-GB" sz="2689"/>
          </a:p>
        </p:txBody>
      </p:sp>
      <p:sp>
        <p:nvSpPr>
          <p:cNvPr id="7" name="Slide Number Placeholder 3">
            <a:extLst>
              <a:ext uri="{FF2B5EF4-FFF2-40B4-BE49-F238E27FC236}">
                <a16:creationId xmlns:a16="http://schemas.microsoft.com/office/drawing/2014/main" id="{1BD3693F-43AF-0CE1-171B-5570DE4DD1D4}"/>
              </a:ext>
            </a:extLst>
          </p:cNvPr>
          <p:cNvSpPr txBox="1">
            <a:spLocks/>
          </p:cNvSpPr>
          <p:nvPr/>
        </p:nvSpPr>
        <p:spPr>
          <a:xfrm>
            <a:off x="10981179" y="6356349"/>
            <a:ext cx="517145" cy="365125"/>
          </a:xfrm>
          <a:prstGeom prst="rect">
            <a:avLst/>
          </a:prstGeom>
        </p:spPr>
        <p:txBody>
          <a:bodyPr lIns="91440" tIns="45720" rIns="91440" bIns="45720" anchor="t"/>
          <a:lstStyle>
            <a:defPPr>
              <a:defRPr lang="en-US"/>
            </a:defPPr>
            <a:lvl1pPr marL="0" algn="r" defTabSz="1374618" rtl="0" eaLnBrk="1" latinLnBrk="0" hangingPunct="1">
              <a:defRPr sz="2706" b="1" kern="1200">
                <a:solidFill>
                  <a:schemeClr val="bg1"/>
                </a:solidFill>
                <a:latin typeface="+mn-lt"/>
                <a:ea typeface="+mn-ea"/>
                <a:cs typeface="+mn-cs"/>
              </a:defRPr>
            </a:lvl1pPr>
            <a:lvl2pPr marL="687309" algn="l" defTabSz="1374618" rtl="0" eaLnBrk="1" latinLnBrk="0" hangingPunct="1">
              <a:defRPr sz="2706" kern="1200">
                <a:solidFill>
                  <a:schemeClr val="tx1"/>
                </a:solidFill>
                <a:latin typeface="+mn-lt"/>
                <a:ea typeface="+mn-ea"/>
                <a:cs typeface="+mn-cs"/>
              </a:defRPr>
            </a:lvl2pPr>
            <a:lvl3pPr marL="1374618" algn="l" defTabSz="1374618" rtl="0" eaLnBrk="1" latinLnBrk="0" hangingPunct="1">
              <a:defRPr sz="2706" kern="1200">
                <a:solidFill>
                  <a:schemeClr val="tx1"/>
                </a:solidFill>
                <a:latin typeface="+mn-lt"/>
                <a:ea typeface="+mn-ea"/>
                <a:cs typeface="+mn-cs"/>
              </a:defRPr>
            </a:lvl3pPr>
            <a:lvl4pPr marL="2061926" algn="l" defTabSz="1374618" rtl="0" eaLnBrk="1" latinLnBrk="0" hangingPunct="1">
              <a:defRPr sz="2706" kern="1200">
                <a:solidFill>
                  <a:schemeClr val="tx1"/>
                </a:solidFill>
                <a:latin typeface="+mn-lt"/>
                <a:ea typeface="+mn-ea"/>
                <a:cs typeface="+mn-cs"/>
              </a:defRPr>
            </a:lvl4pPr>
            <a:lvl5pPr marL="2749235" algn="l" defTabSz="1374618" rtl="0" eaLnBrk="1" latinLnBrk="0" hangingPunct="1">
              <a:defRPr sz="2706" kern="1200">
                <a:solidFill>
                  <a:schemeClr val="tx1"/>
                </a:solidFill>
                <a:latin typeface="+mn-lt"/>
                <a:ea typeface="+mn-ea"/>
                <a:cs typeface="+mn-cs"/>
              </a:defRPr>
            </a:lvl5pPr>
            <a:lvl6pPr marL="3436544" algn="l" defTabSz="1374618" rtl="0" eaLnBrk="1" latinLnBrk="0" hangingPunct="1">
              <a:defRPr sz="2706" kern="1200">
                <a:solidFill>
                  <a:schemeClr val="tx1"/>
                </a:solidFill>
                <a:latin typeface="+mn-lt"/>
                <a:ea typeface="+mn-ea"/>
                <a:cs typeface="+mn-cs"/>
              </a:defRPr>
            </a:lvl6pPr>
            <a:lvl7pPr marL="4123853" algn="l" defTabSz="1374618" rtl="0" eaLnBrk="1" latinLnBrk="0" hangingPunct="1">
              <a:defRPr sz="2706" kern="1200">
                <a:solidFill>
                  <a:schemeClr val="tx1"/>
                </a:solidFill>
                <a:latin typeface="+mn-lt"/>
                <a:ea typeface="+mn-ea"/>
                <a:cs typeface="+mn-cs"/>
              </a:defRPr>
            </a:lvl7pPr>
            <a:lvl8pPr marL="4811161" algn="l" defTabSz="1374618" rtl="0" eaLnBrk="1" latinLnBrk="0" hangingPunct="1">
              <a:defRPr sz="2706" kern="1200">
                <a:solidFill>
                  <a:schemeClr val="tx1"/>
                </a:solidFill>
                <a:latin typeface="+mn-lt"/>
                <a:ea typeface="+mn-ea"/>
                <a:cs typeface="+mn-cs"/>
              </a:defRPr>
            </a:lvl8pPr>
            <a:lvl9pPr marL="5498470" algn="l" defTabSz="1374618" rtl="0" eaLnBrk="1" latinLnBrk="0" hangingPunct="1">
              <a:defRPr sz="2706" kern="1200">
                <a:solidFill>
                  <a:schemeClr val="tx1"/>
                </a:solidFill>
                <a:latin typeface="+mn-lt"/>
                <a:ea typeface="+mn-ea"/>
                <a:cs typeface="+mn-cs"/>
              </a:defRPr>
            </a:lvl9pPr>
          </a:lstStyle>
          <a:p>
            <a:r>
              <a:rPr lang="en-GB" sz="1750">
                <a:cs typeface="Arial"/>
              </a:rPr>
              <a:t>39</a:t>
            </a:r>
          </a:p>
        </p:txBody>
      </p:sp>
      <p:sp>
        <p:nvSpPr>
          <p:cNvPr id="5" name="Footer Placeholder 4">
            <a:extLst>
              <a:ext uri="{FF2B5EF4-FFF2-40B4-BE49-F238E27FC236}">
                <a16:creationId xmlns:a16="http://schemas.microsoft.com/office/drawing/2014/main" id="{6D8CC3BF-0BB8-1469-B201-75F2AF140DEC}"/>
              </a:ext>
            </a:extLst>
          </p:cNvPr>
          <p:cNvSpPr>
            <a:spLocks noGrp="1"/>
          </p:cNvSpPr>
          <p:nvPr>
            <p:ph type="ftr" sz="quarter" idx="11"/>
          </p:nvPr>
        </p:nvSpPr>
        <p:spPr>
          <a:xfrm>
            <a:off x="785116" y="6277655"/>
            <a:ext cx="8937171" cy="157389"/>
          </a:xfrm>
        </p:spPr>
        <p:txBody>
          <a:bodyPr lIns="91440" tIns="45720" rIns="91440" bIns="45720" anchor="t"/>
          <a:lstStyle/>
          <a:p>
            <a:r>
              <a:rPr lang="en-GB" sz="1400"/>
              <a:t>Meningococcal B (</a:t>
            </a:r>
            <a:r>
              <a:rPr lang="en-GB" sz="1400" err="1"/>
              <a:t>MenB</a:t>
            </a:r>
            <a:r>
              <a:rPr lang="en-GB" sz="1400"/>
              <a:t>) vaccination programme: urgent time-limited response to recent outbreaks ​</a:t>
            </a:r>
            <a:r>
              <a:rPr lang="en-GB"/>
              <a:t>  ​</a:t>
            </a:r>
            <a:endParaRPr lang="en-US"/>
          </a:p>
        </p:txBody>
      </p:sp>
    </p:spTree>
    <p:extLst>
      <p:ext uri="{BB962C8B-B14F-4D97-AF65-F5344CB8AC3E}">
        <p14:creationId xmlns:p14="http://schemas.microsoft.com/office/powerpoint/2010/main" val="1979173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9341-30BF-AC02-3458-14913234A413}"/>
              </a:ext>
            </a:extLst>
          </p:cNvPr>
          <p:cNvSpPr>
            <a:spLocks noGrp="1"/>
          </p:cNvSpPr>
          <p:nvPr>
            <p:ph type="title"/>
          </p:nvPr>
        </p:nvSpPr>
        <p:spPr/>
        <p:txBody>
          <a:bodyPr lIns="91440" tIns="45720" rIns="91440" bIns="45720" anchor="t"/>
          <a:lstStyle/>
          <a:p>
            <a:r>
              <a:rPr lang="en-US" b="1">
                <a:cs typeface="Arial"/>
              </a:rPr>
              <a:t>Summary of eligibility </a:t>
            </a:r>
          </a:p>
        </p:txBody>
      </p:sp>
      <p:sp>
        <p:nvSpPr>
          <p:cNvPr id="3" name="Content Placeholder 2">
            <a:extLst>
              <a:ext uri="{FF2B5EF4-FFF2-40B4-BE49-F238E27FC236}">
                <a16:creationId xmlns:a16="http://schemas.microsoft.com/office/drawing/2014/main" id="{A8A97B1E-CD5C-5255-1A88-C5DCABD4D8E6}"/>
              </a:ext>
            </a:extLst>
          </p:cNvPr>
          <p:cNvSpPr>
            <a:spLocks noGrp="1"/>
          </p:cNvSpPr>
          <p:nvPr>
            <p:ph idx="1"/>
          </p:nvPr>
        </p:nvSpPr>
        <p:spPr>
          <a:xfrm>
            <a:off x="828040" y="1256665"/>
            <a:ext cx="10515600" cy="4351338"/>
          </a:xfrm>
        </p:spPr>
        <p:txBody>
          <a:bodyPr lIns="91440" tIns="45720" rIns="91440" bIns="45720" anchor="t"/>
          <a:lstStyle/>
          <a:p>
            <a:pPr marL="457200" lvl="1" indent="0">
              <a:buNone/>
            </a:pPr>
            <a:r>
              <a:rPr lang="en-GB" sz="1800" b="1">
                <a:highlight>
                  <a:srgbClr val="FFFFFF"/>
                </a:highlight>
                <a:cs typeface="Arial"/>
              </a:rPr>
              <a:t>Based on WHC/2026/26 </a:t>
            </a:r>
          </a:p>
          <a:p>
            <a:pPr marL="457200" lvl="1" indent="0">
              <a:buNone/>
            </a:pPr>
            <a:r>
              <a:rPr lang="en-GB" sz="1800" b="1">
                <a:highlight>
                  <a:srgbClr val="FFFFFF"/>
                </a:highlight>
                <a:cs typeface="Arial"/>
              </a:rPr>
              <a:t>Who is eligible:</a:t>
            </a:r>
            <a:endParaRPr lang="en-GB" sz="1800">
              <a:cs typeface="Arial"/>
            </a:endParaRPr>
          </a:p>
          <a:p>
            <a:pPr lvl="1"/>
            <a:r>
              <a:rPr lang="en-GB" sz="1800" b="1">
                <a:highlight>
                  <a:srgbClr val="FFFFFF"/>
                </a:highlight>
                <a:cs typeface="Arial"/>
              </a:rPr>
              <a:t>Cohort 1:</a:t>
            </a:r>
            <a:r>
              <a:rPr lang="en-GB" sz="1800">
                <a:highlight>
                  <a:srgbClr val="FFFFFF"/>
                </a:highlight>
                <a:cs typeface="Arial"/>
              </a:rPr>
              <a:t> all individuals born between 01/09/2007 and 31/08/2008 (17 to 18 years old)</a:t>
            </a:r>
            <a:endParaRPr lang="en-GB" sz="1800">
              <a:cs typeface="Arial"/>
            </a:endParaRPr>
          </a:p>
          <a:p>
            <a:pPr lvl="1"/>
            <a:endParaRPr lang="en-GB" sz="1800">
              <a:cs typeface="Arial"/>
            </a:endParaRPr>
          </a:p>
          <a:p>
            <a:pPr lvl="1"/>
            <a:r>
              <a:rPr lang="en-GB" sz="1800" b="1">
                <a:highlight>
                  <a:srgbClr val="FFFFFF"/>
                </a:highlight>
                <a:cs typeface="Arial"/>
              </a:rPr>
              <a:t>Cohort 2:</a:t>
            </a:r>
            <a:r>
              <a:rPr lang="en-GB" sz="1800">
                <a:highlight>
                  <a:srgbClr val="FFFFFF"/>
                </a:highlight>
                <a:cs typeface="Arial"/>
              </a:rPr>
              <a:t> individuals born on or after 21/07/2001 (turning 25 on or after 21/07/2026) and are due to start undergraduate higher education OR residential further education, for the first time in autumn 2026, including international students and those from the UK Devolved Administrations and Crown Dependencies</a:t>
            </a:r>
            <a:endParaRPr lang="en-GB" sz="1800">
              <a:cs typeface="Arial"/>
            </a:endParaRPr>
          </a:p>
          <a:p>
            <a:pPr lvl="1"/>
            <a:endParaRPr lang="en-GB" sz="1800">
              <a:highlight>
                <a:srgbClr val="FFFFFF"/>
              </a:highlight>
              <a:cs typeface="Arial"/>
            </a:endParaRPr>
          </a:p>
          <a:p>
            <a:pPr marL="457200" lvl="1" indent="0">
              <a:buNone/>
            </a:pPr>
            <a:r>
              <a:rPr lang="en-GB" sz="1800" b="1">
                <a:highlight>
                  <a:srgbClr val="FFFFFF"/>
                </a:highlight>
                <a:cs typeface="Arial"/>
              </a:rPr>
              <a:t>Who is not eligible: </a:t>
            </a:r>
          </a:p>
          <a:p>
            <a:pPr lvl="1">
              <a:buFont typeface="Arial"/>
              <a:buChar char="•"/>
            </a:pPr>
            <a:r>
              <a:rPr lang="en-GB" sz="1800">
                <a:highlight>
                  <a:srgbClr val="FFFFFF"/>
                </a:highlight>
                <a:cs typeface="Arial"/>
              </a:rPr>
              <a:t>those born before 21/07/2001</a:t>
            </a:r>
            <a:endParaRPr lang="en-GB" sz="1800">
              <a:cs typeface="Arial"/>
            </a:endParaRPr>
          </a:p>
          <a:p>
            <a:pPr lvl="1">
              <a:buFont typeface="Arial"/>
              <a:buChar char="•"/>
            </a:pPr>
            <a:r>
              <a:rPr lang="en-GB" sz="1800">
                <a:highlight>
                  <a:srgbClr val="FFFFFF"/>
                </a:highlight>
                <a:cs typeface="Arial"/>
              </a:rPr>
              <a:t>those aged less than 25 years continuing their studies (not first-time entrants) </a:t>
            </a:r>
            <a:endParaRPr lang="en-GB" sz="1800">
              <a:cs typeface="Arial"/>
            </a:endParaRPr>
          </a:p>
          <a:p>
            <a:pPr lvl="1">
              <a:buFont typeface="Arial"/>
              <a:buChar char="•"/>
            </a:pPr>
            <a:r>
              <a:rPr lang="en-GB" sz="1800">
                <a:highlight>
                  <a:srgbClr val="FFFFFF"/>
                </a:highlight>
                <a:cs typeface="Arial"/>
              </a:rPr>
              <a:t>those in school level residential settings, for example sixth form boarding schools, unless they are eligible due to their age </a:t>
            </a:r>
            <a:endParaRPr lang="en-GB" sz="1800">
              <a:cs typeface="Arial"/>
            </a:endParaRPr>
          </a:p>
          <a:p>
            <a:pPr lvl="1">
              <a:buFont typeface="Arial"/>
              <a:buChar char="•"/>
            </a:pPr>
            <a:r>
              <a:rPr lang="en-GB" sz="1800">
                <a:highlight>
                  <a:srgbClr val="FFFFFF"/>
                </a:highlight>
                <a:cs typeface="Arial"/>
              </a:rPr>
              <a:t>those who completed a 2 dose course of Bexsero</a:t>
            </a:r>
            <a:r>
              <a:rPr lang="en-GB" sz="1800" baseline="30000">
                <a:highlight>
                  <a:srgbClr val="FFFFFF"/>
                </a:highlight>
                <a:cs typeface="Arial"/>
              </a:rPr>
              <a:t>®</a:t>
            </a:r>
            <a:r>
              <a:rPr lang="en-GB" sz="1800">
                <a:highlight>
                  <a:srgbClr val="FFFFFF"/>
                </a:highlight>
                <a:cs typeface="Arial"/>
              </a:rPr>
              <a:t> within the last 5 years</a:t>
            </a:r>
            <a:endParaRPr lang="en-GB" sz="1800">
              <a:cs typeface="Arial"/>
            </a:endParaRPr>
          </a:p>
          <a:p>
            <a:pPr lvl="1">
              <a:buFont typeface="Arial"/>
              <a:buChar char="•"/>
            </a:pPr>
            <a:r>
              <a:rPr lang="en-GB" sz="1800">
                <a:highlight>
                  <a:srgbClr val="FFFFFF"/>
                </a:highlight>
                <a:cs typeface="Arial"/>
              </a:rPr>
              <a:t>those who completed a 2 or 3 dose course of </a:t>
            </a:r>
            <a:r>
              <a:rPr lang="en-GB" sz="1800" err="1">
                <a:highlight>
                  <a:srgbClr val="FFFFFF"/>
                </a:highlight>
                <a:cs typeface="Arial"/>
              </a:rPr>
              <a:t>Trumenba</a:t>
            </a:r>
            <a:r>
              <a:rPr lang="en-GB" sz="1800" baseline="30000">
                <a:highlight>
                  <a:srgbClr val="FFFFFF"/>
                </a:highlight>
                <a:cs typeface="Arial"/>
              </a:rPr>
              <a:t>®</a:t>
            </a:r>
            <a:r>
              <a:rPr lang="en-GB" sz="1800">
                <a:highlight>
                  <a:srgbClr val="FFFFFF"/>
                </a:highlight>
                <a:cs typeface="Arial"/>
              </a:rPr>
              <a:t> within the last 5 years</a:t>
            </a:r>
            <a:endParaRPr lang="en-GB" sz="1800">
              <a:cs typeface="Arial"/>
            </a:endParaRPr>
          </a:p>
          <a:p>
            <a:pPr marL="457200" lvl="1" indent="0">
              <a:buNone/>
            </a:pPr>
            <a:endParaRPr lang="en-GB" sz="1800" b="1">
              <a:highlight>
                <a:srgbClr val="FFFFFF"/>
              </a:highlight>
              <a:cs typeface="Arial"/>
            </a:endParaRPr>
          </a:p>
          <a:p>
            <a:endParaRPr lang="en-US" sz="1600">
              <a:cs typeface="Arial"/>
            </a:endParaRPr>
          </a:p>
        </p:txBody>
      </p:sp>
      <p:sp>
        <p:nvSpPr>
          <p:cNvPr id="4" name="Footer Placeholder 3">
            <a:extLst>
              <a:ext uri="{FF2B5EF4-FFF2-40B4-BE49-F238E27FC236}">
                <a16:creationId xmlns:a16="http://schemas.microsoft.com/office/drawing/2014/main" id="{49AD04AC-E856-B6E5-22C0-B71C1D819C93}"/>
              </a:ext>
            </a:extLst>
          </p:cNvPr>
          <p:cNvSpPr>
            <a:spLocks noGrp="1"/>
          </p:cNvSpPr>
          <p:nvPr>
            <p:ph type="ftr" sz="quarter" idx="11"/>
          </p:nvPr>
        </p:nvSpPr>
        <p:spPr>
          <a:xfrm>
            <a:off x="838200" y="6356350"/>
            <a:ext cx="9631680" cy="365125"/>
          </a:xfrm>
        </p:spPr>
        <p:txBody>
          <a:bodyPr lIns="91440" tIns="45720" rIns="91440" bIns="45720" anchor="t"/>
          <a:lstStyle/>
          <a:p>
            <a:r>
              <a:rPr lang="en-GB" sz="1400"/>
              <a:t>Meningococcal B (MenB) vaccination programme: urgent time-limited response to recent outbreaks ​  ​</a:t>
            </a:r>
            <a:endParaRPr lang="en-GB" sz="1400">
              <a:cs typeface="Arial"/>
            </a:endParaRPr>
          </a:p>
        </p:txBody>
      </p:sp>
      <p:sp>
        <p:nvSpPr>
          <p:cNvPr id="5" name="Slide Number Placeholder 4">
            <a:extLst>
              <a:ext uri="{FF2B5EF4-FFF2-40B4-BE49-F238E27FC236}">
                <a16:creationId xmlns:a16="http://schemas.microsoft.com/office/drawing/2014/main" id="{2EC4D17C-B81B-C306-A205-E7BDF9A575AE}"/>
              </a:ext>
            </a:extLst>
          </p:cNvPr>
          <p:cNvSpPr>
            <a:spLocks noGrp="1"/>
          </p:cNvSpPr>
          <p:nvPr>
            <p:ph type="sldNum" sz="quarter" idx="12"/>
          </p:nvPr>
        </p:nvSpPr>
        <p:spPr/>
        <p:txBody>
          <a:bodyPr/>
          <a:lstStyle/>
          <a:p>
            <a:fld id="{561D0CCE-8DCC-44DC-A653-AE62B1D84A52}" type="slidenum">
              <a:rPr lang="en-GB" smtClean="0"/>
              <a:pPr/>
              <a:t>51</a:t>
            </a:fld>
            <a:endParaRPr lang="en-GB"/>
          </a:p>
        </p:txBody>
      </p:sp>
    </p:spTree>
    <p:extLst>
      <p:ext uri="{BB962C8B-B14F-4D97-AF65-F5344CB8AC3E}">
        <p14:creationId xmlns:p14="http://schemas.microsoft.com/office/powerpoint/2010/main" val="3650965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5C33-88B5-D6AA-BF7D-26B4C8708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9FE98-4BEB-9D9E-7F4A-47D87661FC89}"/>
              </a:ext>
            </a:extLst>
          </p:cNvPr>
          <p:cNvSpPr>
            <a:spLocks noGrp="1"/>
          </p:cNvSpPr>
          <p:nvPr>
            <p:ph type="title"/>
          </p:nvPr>
        </p:nvSpPr>
        <p:spPr>
          <a:xfrm>
            <a:off x="402921" y="283470"/>
            <a:ext cx="10515600" cy="878065"/>
          </a:xfrm>
        </p:spPr>
        <p:txBody>
          <a:bodyPr/>
          <a:lstStyle/>
          <a:p>
            <a:pPr marL="0" indent="0"/>
            <a:r>
              <a:rPr lang="en-GB" sz="4000" b="1">
                <a:solidFill>
                  <a:srgbClr val="002060"/>
                </a:solidFill>
                <a:cs typeface="Calibri" panose="020F0502020204030204" pitchFamily="34" charset="0"/>
              </a:rPr>
              <a:t>Summary and Future considerations </a:t>
            </a:r>
            <a:br>
              <a:rPr lang="en-GB" sz="4000" b="1">
                <a:solidFill>
                  <a:srgbClr val="002060"/>
                </a:solidFill>
                <a:cs typeface="Calibri" panose="020F0502020204030204" pitchFamily="34" charset="0"/>
              </a:rPr>
            </a:br>
            <a:endParaRPr lang="en-GB" sz="4000" b="1">
              <a:solidFill>
                <a:srgbClr val="002060"/>
              </a:solidFill>
              <a:cs typeface="Calibri" panose="020F0502020204030204" pitchFamily="34" charset="0"/>
            </a:endParaRPr>
          </a:p>
        </p:txBody>
      </p:sp>
      <p:sp>
        <p:nvSpPr>
          <p:cNvPr id="3" name="Content Placeholder 2">
            <a:extLst>
              <a:ext uri="{FF2B5EF4-FFF2-40B4-BE49-F238E27FC236}">
                <a16:creationId xmlns:a16="http://schemas.microsoft.com/office/drawing/2014/main" id="{85341B6C-7B50-2894-BB45-551261006521}"/>
              </a:ext>
            </a:extLst>
          </p:cNvPr>
          <p:cNvSpPr>
            <a:spLocks noGrp="1"/>
          </p:cNvSpPr>
          <p:nvPr>
            <p:ph idx="1"/>
          </p:nvPr>
        </p:nvSpPr>
        <p:spPr>
          <a:xfrm>
            <a:off x="402921" y="897629"/>
            <a:ext cx="11386158" cy="4351338"/>
          </a:xfrm>
        </p:spPr>
        <p:txBody>
          <a:bodyPr>
            <a:normAutofit/>
          </a:bodyPr>
          <a:lstStyle/>
          <a:p>
            <a:pPr algn="just"/>
            <a:endParaRPr lang="en-GB" sz="1600">
              <a:latin typeface="+mj-lt"/>
              <a:cs typeface="Calibri" panose="020F0502020204030204" pitchFamily="34" charset="0"/>
            </a:endParaRPr>
          </a:p>
          <a:p>
            <a:pPr algn="just"/>
            <a:endParaRPr lang="en-GB" sz="1600">
              <a:latin typeface="+mj-lt"/>
              <a:cs typeface="Calibri" panose="020F0502020204030204" pitchFamily="34" charset="0"/>
            </a:endParaRPr>
          </a:p>
        </p:txBody>
      </p:sp>
      <p:sp>
        <p:nvSpPr>
          <p:cNvPr id="4" name="Footer Placeholder 3">
            <a:extLst>
              <a:ext uri="{FF2B5EF4-FFF2-40B4-BE49-F238E27FC236}">
                <a16:creationId xmlns:a16="http://schemas.microsoft.com/office/drawing/2014/main" id="{B810F248-2C4D-C1C5-08E8-79AF6131D235}"/>
              </a:ext>
            </a:extLst>
          </p:cNvPr>
          <p:cNvSpPr>
            <a:spLocks noGrp="1"/>
          </p:cNvSpPr>
          <p:nvPr>
            <p:ph type="ftr" sz="quarter" idx="11"/>
          </p:nvPr>
        </p:nvSpPr>
        <p:spPr>
          <a:xfrm>
            <a:off x="838200" y="6359627"/>
            <a:ext cx="9265920" cy="365125"/>
          </a:xfrm>
        </p:spPr>
        <p:txBody>
          <a:bodyPr lIns="91440" tIns="45720" rIns="91440" bIns="45720" anchor="t"/>
          <a:lstStyle/>
          <a:p>
            <a:r>
              <a:rPr lang="en-GB" sz="1400">
                <a:latin typeface="Arial"/>
                <a:cs typeface="Arial"/>
              </a:rPr>
              <a:t>Meningococcal B (MenB) vaccination programme: urgent time-limited response to recent outbreaks ​  ​</a:t>
            </a:r>
          </a:p>
        </p:txBody>
      </p:sp>
      <p:sp>
        <p:nvSpPr>
          <p:cNvPr id="6" name="Slide Number Placeholder 5">
            <a:extLst>
              <a:ext uri="{FF2B5EF4-FFF2-40B4-BE49-F238E27FC236}">
                <a16:creationId xmlns:a16="http://schemas.microsoft.com/office/drawing/2014/main" id="{1B84011F-7BF2-3026-28B4-A951A5A5689C}"/>
              </a:ext>
            </a:extLst>
          </p:cNvPr>
          <p:cNvSpPr>
            <a:spLocks noGrp="1"/>
          </p:cNvSpPr>
          <p:nvPr>
            <p:ph type="sldNum" sz="quarter" idx="12"/>
          </p:nvPr>
        </p:nvSpPr>
        <p:spPr/>
        <p:txBody>
          <a:bodyPr/>
          <a:lstStyle/>
          <a:p>
            <a:fld id="{561D0CCE-8DCC-44DC-A653-AE62B1D84A52}" type="slidenum">
              <a:rPr lang="en-GB" smtClean="0"/>
              <a:pPr/>
              <a:t>52</a:t>
            </a:fld>
            <a:endParaRPr lang="en-US"/>
          </a:p>
        </p:txBody>
      </p:sp>
      <p:sp>
        <p:nvSpPr>
          <p:cNvPr id="7" name="TextBox 6">
            <a:extLst>
              <a:ext uri="{FF2B5EF4-FFF2-40B4-BE49-F238E27FC236}">
                <a16:creationId xmlns:a16="http://schemas.microsoft.com/office/drawing/2014/main" id="{4F04585E-24F8-3F50-C888-62E7828DC71D}"/>
              </a:ext>
            </a:extLst>
          </p:cNvPr>
          <p:cNvSpPr txBox="1"/>
          <p:nvPr/>
        </p:nvSpPr>
        <p:spPr>
          <a:xfrm>
            <a:off x="704335" y="1131741"/>
            <a:ext cx="10762735" cy="4985980"/>
          </a:xfrm>
          <a:prstGeom prst="rect">
            <a:avLst/>
          </a:prstGeom>
          <a:noFill/>
        </p:spPr>
        <p:txBody>
          <a:bodyPr wrap="square" lIns="91440" tIns="45720" rIns="91440" bIns="45720" anchor="t">
            <a:spAutoFit/>
          </a:bodyPr>
          <a:lstStyle/>
          <a:p>
            <a:pPr lvl="0" eaLnBrk="0" fontAlgn="base" hangingPunct="0">
              <a:spcBef>
                <a:spcPct val="0"/>
              </a:spcBef>
              <a:spcAft>
                <a:spcPct val="0"/>
              </a:spcAft>
            </a:pPr>
            <a:r>
              <a:rPr lang="en-US" altLang="en-US" sz="2000" b="1">
                <a:latin typeface="Arial"/>
                <a:cs typeface="Arial"/>
              </a:rPr>
              <a:t>Evidence shows: </a:t>
            </a:r>
            <a:endParaRPr lang="en-US" b="1">
              <a:latin typeface="Arial"/>
              <a:cs typeface="Arial"/>
            </a:endParaRPr>
          </a:p>
          <a:p>
            <a:pPr marL="342900" indent="-342900">
              <a:spcBef>
                <a:spcPct val="0"/>
              </a:spcBef>
              <a:spcAft>
                <a:spcPct val="0"/>
              </a:spcAft>
              <a:buFont typeface="Arial" panose="020B0604020202020204" pitchFamily="34" charset="0"/>
              <a:buChar char="•"/>
            </a:pPr>
            <a:endParaRPr lang="en-US" altLang="en-US" sz="2000" b="1">
              <a:latin typeface="Arial"/>
              <a:cs typeface="Arial"/>
            </a:endParaRPr>
          </a:p>
          <a:p>
            <a:pPr marL="800100" lvl="1" indent="-342900" eaLnBrk="0" fontAlgn="base" hangingPunct="0">
              <a:spcBef>
                <a:spcPct val="0"/>
              </a:spcBef>
              <a:spcAft>
                <a:spcPct val="0"/>
              </a:spcAft>
              <a:buFont typeface="Arial" panose="020B0604020202020204" pitchFamily="34" charset="0"/>
              <a:buChar char="•"/>
            </a:pPr>
            <a:r>
              <a:rPr lang="en-GB" sz="2000">
                <a:latin typeface="Arial" panose="020B0604020202020204" pitchFamily="34" charset="0"/>
              </a:rPr>
              <a:t>Students in their first year of university have a risk that is about 7 times higher than young people of a similar age who do not go to university.   </a:t>
            </a:r>
          </a:p>
          <a:p>
            <a:pPr marL="800100" lvl="1" indent="-342900" eaLnBrk="0" fontAlgn="base" hangingPunct="0">
              <a:spcBef>
                <a:spcPct val="0"/>
              </a:spcBef>
              <a:spcAft>
                <a:spcPct val="0"/>
              </a:spcAft>
              <a:buFont typeface="Arial" panose="020B0604020202020204" pitchFamily="34" charset="0"/>
              <a:buChar char="•"/>
            </a:pPr>
            <a:r>
              <a:rPr lang="en-US" altLang="en-US" sz="2000">
                <a:latin typeface="Arial" panose="020B0604020202020204" pitchFamily="34" charset="0"/>
              </a:rPr>
              <a:t>Risk is linked to close contact and shared living environments</a:t>
            </a:r>
          </a:p>
          <a:p>
            <a:pPr lvl="1" eaLnBrk="0" fontAlgn="base" hangingPunct="0">
              <a:spcBef>
                <a:spcPct val="0"/>
              </a:spcBef>
              <a:spcAft>
                <a:spcPct val="0"/>
              </a:spcAft>
            </a:pPr>
            <a:endParaRPr lang="en-US" altLang="en-US" sz="2000">
              <a:latin typeface="Arial" panose="020B0604020202020204" pitchFamily="34" charset="0"/>
            </a:endParaRPr>
          </a:p>
          <a:p>
            <a:pPr lvl="0" eaLnBrk="0" fontAlgn="base" hangingPunct="0">
              <a:spcBef>
                <a:spcPct val="0"/>
              </a:spcBef>
              <a:spcAft>
                <a:spcPct val="0"/>
              </a:spcAft>
            </a:pPr>
            <a:r>
              <a:rPr lang="en-US" altLang="en-US" sz="2000" b="1">
                <a:latin typeface="Arial"/>
                <a:cs typeface="Arial"/>
              </a:rPr>
              <a:t>In response: </a:t>
            </a:r>
          </a:p>
          <a:p>
            <a:pPr>
              <a:spcBef>
                <a:spcPct val="0"/>
              </a:spcBef>
              <a:spcAft>
                <a:spcPct val="0"/>
              </a:spcAft>
            </a:pPr>
            <a:endParaRPr lang="en-US" altLang="en-US" sz="2000" b="1">
              <a:latin typeface="Arial"/>
              <a:cs typeface="Arial"/>
            </a:endParaRPr>
          </a:p>
          <a:p>
            <a:pPr marL="800100" lvl="1" indent="-342900" eaLnBrk="0" fontAlgn="base" hangingPunct="0">
              <a:spcBef>
                <a:spcPct val="0"/>
              </a:spcBef>
              <a:spcAft>
                <a:spcPct val="0"/>
              </a:spcAft>
              <a:buFont typeface="Arial" panose="020B0604020202020204" pitchFamily="34" charset="0"/>
              <a:buChar char="•"/>
            </a:pPr>
            <a:r>
              <a:rPr lang="en-US" altLang="en-US" sz="2000">
                <a:latin typeface="Arial"/>
                <a:cs typeface="Arial"/>
              </a:rPr>
              <a:t>A UK ministerial decision approved a time-limited </a:t>
            </a:r>
            <a:r>
              <a:rPr lang="en-US" altLang="en-US" sz="2000" err="1">
                <a:latin typeface="Arial"/>
                <a:cs typeface="Arial"/>
              </a:rPr>
              <a:t>MenB</a:t>
            </a:r>
            <a:r>
              <a:rPr lang="en-US" altLang="en-US" sz="2000">
                <a:latin typeface="Arial"/>
                <a:cs typeface="Arial"/>
              </a:rPr>
              <a:t> vaccination </a:t>
            </a:r>
            <a:r>
              <a:rPr lang="en-US" altLang="en-US" sz="2000" err="1">
                <a:latin typeface="Arial"/>
                <a:cs typeface="Arial"/>
              </a:rPr>
              <a:t>programme</a:t>
            </a:r>
            <a:endParaRPr lang="en-US" altLang="en-US" sz="2000">
              <a:latin typeface="Arial"/>
              <a:cs typeface="Arial"/>
            </a:endParaRPr>
          </a:p>
          <a:p>
            <a:pPr marL="800100" lvl="1" indent="-342900" eaLnBrk="0" fontAlgn="base" hangingPunct="0">
              <a:spcBef>
                <a:spcPct val="0"/>
              </a:spcBef>
              <a:spcAft>
                <a:spcPct val="0"/>
              </a:spcAft>
              <a:buFont typeface="Arial" panose="020B0604020202020204" pitchFamily="34" charset="0"/>
              <a:buChar char="•"/>
            </a:pPr>
            <a:r>
              <a:rPr lang="en-US" altLang="en-US" sz="2000">
                <a:latin typeface="Arial" panose="020B0604020202020204" pitchFamily="34" charset="0"/>
              </a:rPr>
              <a:t>Targeted at young people entering higher education</a:t>
            </a:r>
          </a:p>
          <a:p>
            <a:pPr lvl="1" eaLnBrk="0" fontAlgn="base" hangingPunct="0">
              <a:spcBef>
                <a:spcPct val="0"/>
              </a:spcBef>
              <a:spcAft>
                <a:spcPct val="0"/>
              </a:spcAft>
              <a:buFontTx/>
              <a:buChar char="•"/>
            </a:pPr>
            <a:endParaRPr lang="en-US" sz="2000" b="1">
              <a:latin typeface="Arial" panose="020B0604020202020204" pitchFamily="34" charset="0"/>
            </a:endParaRPr>
          </a:p>
          <a:p>
            <a:pPr lvl="1">
              <a:spcBef>
                <a:spcPct val="0"/>
              </a:spcBef>
              <a:spcAft>
                <a:spcPct val="0"/>
              </a:spcAft>
              <a:buChar char="•"/>
            </a:pPr>
            <a:endParaRPr lang="en-US" sz="2000" b="1"/>
          </a:p>
          <a:p>
            <a:pPr algn="ctr" eaLnBrk="0" fontAlgn="base" hangingPunct="0">
              <a:spcBef>
                <a:spcPct val="0"/>
              </a:spcBef>
              <a:spcAft>
                <a:spcPct val="0"/>
              </a:spcAft>
            </a:pPr>
            <a:r>
              <a:rPr lang="en-GB" sz="2000"/>
              <a:t>The Joint Committee on Vaccination and Immunisation (JCVI) will continue to review the epidemiology of </a:t>
            </a:r>
            <a:r>
              <a:rPr lang="en-GB" sz="2000" err="1"/>
              <a:t>MenB</a:t>
            </a:r>
            <a:r>
              <a:rPr lang="en-GB" sz="2000"/>
              <a:t> disease and evidence for vaccination</a:t>
            </a:r>
            <a:endParaRPr lang="en-US" altLang="en-US" sz="2000">
              <a:latin typeface="Arial" panose="020B0604020202020204" pitchFamily="34" charset="0"/>
              <a:cs typeface="Arial" panose="020B0604020202020204" pitchFamily="34" charset="0"/>
            </a:endParaRPr>
          </a:p>
          <a:p>
            <a:pPr algn="ctr"/>
            <a:endParaRPr lang="en-GB" sz="2000">
              <a:solidFill>
                <a:srgbClr val="212A73"/>
              </a:solidFill>
              <a:latin typeface="Arial"/>
              <a:cs typeface="Arial"/>
            </a:endParaRPr>
          </a:p>
          <a:p>
            <a:endParaRPr lang="en-GB" sz="1800">
              <a:cs typeface="Arial"/>
            </a:endParaRPr>
          </a:p>
        </p:txBody>
      </p:sp>
      <p:sp>
        <p:nvSpPr>
          <p:cNvPr id="8" name="Rectangle 1">
            <a:extLst>
              <a:ext uri="{FF2B5EF4-FFF2-40B4-BE49-F238E27FC236}">
                <a16:creationId xmlns:a16="http://schemas.microsoft.com/office/drawing/2014/main" id="{40A5C546-C2DA-49FD-D34A-3991B6E0B72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26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51" y="212908"/>
            <a:ext cx="10515600" cy="1325563"/>
          </a:xfrm>
        </p:spPr>
        <p:txBody>
          <a:bodyPr/>
          <a:lstStyle/>
          <a:p>
            <a:pPr>
              <a:lnSpc>
                <a:spcPct val="107000"/>
              </a:lnSpc>
              <a:spcAft>
                <a:spcPts val="800"/>
              </a:spcAft>
            </a:pPr>
            <a:r>
              <a:rPr lang="en-GB" sz="4000" b="1">
                <a:solidFill>
                  <a:srgbClr val="002060"/>
                </a:solidFill>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838200" y="1065165"/>
            <a:ext cx="10515600" cy="5116559"/>
          </a:xfrm>
        </p:spPr>
        <p:txBody>
          <a:bodyPr lIns="91440" tIns="45720" rIns="91440" bIns="45720" anchor="t"/>
          <a:lstStyle/>
          <a:p>
            <a:pPr marL="0" indent="0">
              <a:lnSpc>
                <a:spcPct val="200000"/>
              </a:lnSpc>
              <a:spcAft>
                <a:spcPts val="800"/>
              </a:spcAft>
              <a:buNone/>
            </a:pPr>
            <a:r>
              <a:rPr lang="en-GB" sz="1600">
                <a:ea typeface="Calibri"/>
                <a:cs typeface="Times New Roman"/>
              </a:rPr>
              <a:t>After completing this resource, immunisers will be able to:</a:t>
            </a:r>
            <a:endParaRPr lang="en-US"/>
          </a:p>
          <a:p>
            <a:pPr marL="342900" indent="-342900">
              <a:lnSpc>
                <a:spcPct val="200000"/>
              </a:lnSpc>
              <a:spcAft>
                <a:spcPts val="800"/>
              </a:spcAft>
            </a:pPr>
            <a:r>
              <a:rPr lang="en-GB" sz="1600">
                <a:ea typeface="Calibri"/>
                <a:cs typeface="Times New Roman"/>
              </a:rPr>
              <a:t>Describe the aetiology and epidemiology of Meningococcal B disease</a:t>
            </a:r>
          </a:p>
          <a:p>
            <a:pPr marL="342900" indent="-342900">
              <a:lnSpc>
                <a:spcPct val="200000"/>
              </a:lnSpc>
              <a:spcAft>
                <a:spcPts val="800"/>
              </a:spcAft>
            </a:pPr>
            <a:r>
              <a:rPr lang="en-GB" sz="1600">
                <a:ea typeface="Calibri"/>
                <a:cs typeface="Times New Roman"/>
              </a:rPr>
              <a:t>Understand the reasoning behind the urgent time-limited Meningococcal group B </a:t>
            </a:r>
            <a:r>
              <a:rPr lang="en-GB" sz="1600">
                <a:ea typeface="Calibri"/>
                <a:cs typeface="Arial"/>
              </a:rPr>
              <a:t>(</a:t>
            </a:r>
            <a:r>
              <a:rPr lang="en-GB" sz="1600" err="1">
                <a:ea typeface="Calibri"/>
                <a:cs typeface="Arial"/>
              </a:rPr>
              <a:t>MenB</a:t>
            </a:r>
            <a:r>
              <a:rPr lang="en-GB" sz="1600">
                <a:ea typeface="Calibri"/>
                <a:cs typeface="Arial"/>
              </a:rPr>
              <a:t>) </a:t>
            </a:r>
            <a:r>
              <a:rPr lang="en-GB" sz="1600">
                <a:ea typeface="Calibri"/>
                <a:cs typeface="Times New Roman"/>
              </a:rPr>
              <a:t>vaccination programme</a:t>
            </a:r>
          </a:p>
          <a:p>
            <a:pPr marL="342900" indent="-342900">
              <a:lnSpc>
                <a:spcPct val="200000"/>
              </a:lnSpc>
              <a:spcAft>
                <a:spcPts val="800"/>
              </a:spcAft>
            </a:pPr>
            <a:r>
              <a:rPr lang="en-GB" sz="1600">
                <a:ea typeface="Calibri"/>
                <a:cs typeface="Times New Roman"/>
              </a:rPr>
              <a:t>Discuss the benefits of vaccination against (</a:t>
            </a:r>
            <a:r>
              <a:rPr lang="en-GB" sz="1600" err="1">
                <a:ea typeface="Calibri"/>
                <a:cs typeface="Times New Roman"/>
              </a:rPr>
              <a:t>MenB</a:t>
            </a:r>
            <a:r>
              <a:rPr lang="en-GB" sz="1600">
                <a:ea typeface="Calibri"/>
                <a:cs typeface="Times New Roman"/>
              </a:rPr>
              <a:t>) to the identified eligible groups</a:t>
            </a:r>
          </a:p>
          <a:p>
            <a:pPr marL="342900" indent="-342900">
              <a:lnSpc>
                <a:spcPct val="200000"/>
              </a:lnSpc>
              <a:spcAft>
                <a:spcPts val="800"/>
              </a:spcAft>
            </a:pPr>
            <a:r>
              <a:rPr lang="en-GB" sz="1600">
                <a:effectLst/>
              </a:rPr>
              <a:t>Identify relevant resources and additional information in relation to the </a:t>
            </a:r>
            <a:r>
              <a:rPr lang="en-GB" sz="1600"/>
              <a:t>urgent time-limited </a:t>
            </a:r>
            <a:r>
              <a:rPr lang="en-GB" sz="1600" err="1"/>
              <a:t>MenB</a:t>
            </a:r>
            <a:r>
              <a:rPr lang="en-GB" sz="1600">
                <a:effectLst/>
              </a:rPr>
              <a:t> vaccination programme</a:t>
            </a:r>
            <a:endParaRPr lang="en-GB" sz="1600">
              <a:effectLst/>
              <a:cs typeface="Arial"/>
            </a:endParaRPr>
          </a:p>
          <a:p>
            <a:pPr marL="342900" indent="-342900">
              <a:lnSpc>
                <a:spcPct val="107000"/>
              </a:lnSpc>
              <a:spcAft>
                <a:spcPts val="800"/>
              </a:spcAft>
            </a:pPr>
            <a:endParaRPr lang="en-GB" sz="2000">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8B9BCFE-CD18-7706-F7FF-2FBC62CA08EB}"/>
              </a:ext>
            </a:extLst>
          </p:cNvPr>
          <p:cNvSpPr>
            <a:spLocks noGrp="1"/>
          </p:cNvSpPr>
          <p:nvPr>
            <p:ph type="ftr" sz="quarter" idx="11"/>
          </p:nvPr>
        </p:nvSpPr>
        <p:spPr>
          <a:xfrm>
            <a:off x="838200" y="6356350"/>
            <a:ext cx="965200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6" name="Slide Number Placeholder 5">
            <a:extLst>
              <a:ext uri="{FF2B5EF4-FFF2-40B4-BE49-F238E27FC236}">
                <a16:creationId xmlns:a16="http://schemas.microsoft.com/office/drawing/2014/main" id="{C8471B4C-1DDC-7759-26D0-56B8C68BDF7E}"/>
              </a:ext>
            </a:extLst>
          </p:cNvPr>
          <p:cNvSpPr>
            <a:spLocks noGrp="1"/>
          </p:cNvSpPr>
          <p:nvPr>
            <p:ph type="sldNum" sz="quarter" idx="12"/>
          </p:nvPr>
        </p:nvSpPr>
        <p:spPr/>
        <p:txBody>
          <a:bodyPr/>
          <a:lstStyle/>
          <a:p>
            <a:fld id="{561D0CCE-8DCC-44DC-A653-AE62B1D84A52}" type="slidenum">
              <a:rPr lang="en-GB" smtClean="0"/>
              <a:pPr/>
              <a:t>6</a:t>
            </a:fld>
            <a:endParaRPr lang="en-US"/>
          </a:p>
        </p:txBody>
      </p:sp>
    </p:spTree>
    <p:extLst>
      <p:ext uri="{BB962C8B-B14F-4D97-AF65-F5344CB8AC3E}">
        <p14:creationId xmlns:p14="http://schemas.microsoft.com/office/powerpoint/2010/main" val="258765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F4CB7-72C8-AE0A-350A-449239B83010}"/>
              </a:ext>
            </a:extLst>
          </p:cNvPr>
          <p:cNvSpPr>
            <a:spLocks noGrp="1"/>
          </p:cNvSpPr>
          <p:nvPr>
            <p:ph type="body" sz="quarter" idx="11"/>
          </p:nvPr>
        </p:nvSpPr>
        <p:spPr>
          <a:xfrm>
            <a:off x="272038" y="2966279"/>
            <a:ext cx="11653731" cy="128640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pPr algn="ctr"/>
            <a:r>
              <a:rPr lang="en-GB" sz="4400" b="1">
                <a:solidFill>
                  <a:schemeClr val="bg1"/>
                </a:solidFill>
                <a:cs typeface="Arial"/>
              </a:rPr>
              <a:t>Background to the Meningococcal B (</a:t>
            </a:r>
            <a:r>
              <a:rPr lang="en-GB" sz="4400" b="1" err="1">
                <a:solidFill>
                  <a:schemeClr val="bg1"/>
                </a:solidFill>
                <a:cs typeface="Arial"/>
              </a:rPr>
              <a:t>MenB</a:t>
            </a:r>
            <a:r>
              <a:rPr lang="en-GB" sz="4400" b="1">
                <a:solidFill>
                  <a:schemeClr val="bg1"/>
                </a:solidFill>
                <a:cs typeface="Arial"/>
              </a:rPr>
              <a:t>) vaccination programme: urgent time-limited response to recent outbreaks </a:t>
            </a:r>
            <a:endParaRPr lang="en-GB" sz="4400">
              <a:solidFill>
                <a:schemeClr val="bg1"/>
              </a:solidFill>
              <a:cs typeface="Arial"/>
            </a:endParaRPr>
          </a:p>
        </p:txBody>
      </p:sp>
    </p:spTree>
    <p:extLst>
      <p:ext uri="{BB962C8B-B14F-4D97-AF65-F5344CB8AC3E}">
        <p14:creationId xmlns:p14="http://schemas.microsoft.com/office/powerpoint/2010/main" val="417517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59175"/>
            <a:ext cx="11951970" cy="780281"/>
          </a:xfrm>
        </p:spPr>
        <p:txBody>
          <a:bodyPr lIns="91440" tIns="45720" rIns="91440" bIns="45720" anchor="t">
            <a:normAutofit/>
          </a:bodyPr>
          <a:lstStyle/>
          <a:p>
            <a:br>
              <a:rPr lang="en-GB" sz="2400" b="1" i="0" u="none" strike="noStrike" kern="1200" cap="none" spc="0" normalizeH="0" noProof="0">
                <a:ln>
                  <a:noFill/>
                </a:ln>
                <a:effectLst/>
                <a:uLnTx/>
                <a:uFillTx/>
                <a:latin typeface="Arial"/>
              </a:rPr>
            </a:br>
            <a:endParaRPr lang="en-GB" sz="2400" strike="sngStrike"/>
          </a:p>
        </p:txBody>
      </p:sp>
      <p:sp>
        <p:nvSpPr>
          <p:cNvPr id="3" name="Content Placeholder 2"/>
          <p:cNvSpPr>
            <a:spLocks noGrp="1"/>
          </p:cNvSpPr>
          <p:nvPr>
            <p:ph idx="1"/>
          </p:nvPr>
        </p:nvSpPr>
        <p:spPr>
          <a:xfrm>
            <a:off x="232925" y="1125112"/>
            <a:ext cx="10819267" cy="4940248"/>
          </a:xfrm>
        </p:spPr>
        <p:txBody>
          <a:bodyPr lIns="91440" tIns="45720" rIns="91440" bIns="45720" anchor="t"/>
          <a:lstStyle/>
          <a:p>
            <a:r>
              <a:rPr lang="en-GB" sz="2000"/>
              <a:t>The outbreak in Kent in March 2026 was the fastest growing and largest cluster of </a:t>
            </a:r>
            <a:r>
              <a:rPr lang="en-GB" sz="2000" err="1"/>
              <a:t>MenB</a:t>
            </a:r>
            <a:r>
              <a:rPr lang="en-GB" sz="2000"/>
              <a:t> seen in the UK to date. Genomic analysis of the bacteria that caused the outbreak showed changes from previous strains </a:t>
            </a:r>
          </a:p>
          <a:p>
            <a:r>
              <a:rPr lang="en-GB" sz="2000">
                <a:cs typeface="Arial"/>
              </a:rPr>
              <a:t>The rapid spread of cases early on was unusual compared to previous outbreaks: 15 cases emerged within the first 48 hours. There were 21 cases in total, sadly two of which were fatal </a:t>
            </a:r>
          </a:p>
          <a:p>
            <a:pPr lvl="0"/>
            <a:r>
              <a:rPr lang="en-GB" sz="2000"/>
              <a:t>The size and pace of this outbreak may be a result of reduced exposure (and thus immunity) to these bacteria as a result of COVID-19 control measures, left greater numbers of young people at risk of disease along with the exposure setting (a busy nightclub, popular with students)</a:t>
            </a:r>
            <a:endParaRPr lang="en-GB" sz="2000">
              <a:cs typeface="Arial"/>
            </a:endParaRPr>
          </a:p>
          <a:p>
            <a:pPr algn="just">
              <a:lnSpc>
                <a:spcPct val="100000"/>
              </a:lnSpc>
            </a:pPr>
            <a:r>
              <a:rPr lang="en-GB" sz="2000"/>
              <a:t>So far in the 2025/26 season there have been 7 clusters of 3 or more cases in England, which demonstrates an increase in number of cases per cluster. These have all occurred outside the usual highest period of meningococcal activity between September and January</a:t>
            </a:r>
            <a:endParaRPr lang="en-GB" sz="2000">
              <a:cs typeface="Arial"/>
            </a:endParaRPr>
          </a:p>
          <a:p>
            <a:pPr marL="0" indent="0" algn="just">
              <a:lnSpc>
                <a:spcPct val="100000"/>
              </a:lnSpc>
              <a:buNone/>
            </a:pPr>
            <a:endParaRPr lang="en-GB">
              <a:highlight>
                <a:srgbClr val="FFFF00"/>
              </a:highlight>
            </a:endParaRPr>
          </a:p>
        </p:txBody>
      </p:sp>
      <p:sp>
        <p:nvSpPr>
          <p:cNvPr id="6" name="TextBox 5">
            <a:extLst>
              <a:ext uri="{FF2B5EF4-FFF2-40B4-BE49-F238E27FC236}">
                <a16:creationId xmlns:a16="http://schemas.microsoft.com/office/drawing/2014/main" id="{BF214BAC-7F00-3DF4-47CB-715E57452366}"/>
              </a:ext>
            </a:extLst>
          </p:cNvPr>
          <p:cNvSpPr txBox="1"/>
          <p:nvPr/>
        </p:nvSpPr>
        <p:spPr>
          <a:xfrm>
            <a:off x="389818" y="116433"/>
            <a:ext cx="4637808" cy="769441"/>
          </a:xfrm>
          <a:prstGeom prst="rect">
            <a:avLst/>
          </a:prstGeom>
          <a:noFill/>
        </p:spPr>
        <p:txBody>
          <a:bodyPr wrap="none" rtlCol="0">
            <a:spAutoFit/>
          </a:bodyPr>
          <a:lstStyle/>
          <a:p>
            <a:r>
              <a:rPr lang="en-GB" sz="4400" b="1"/>
              <a:t>Background (1)  </a:t>
            </a:r>
          </a:p>
        </p:txBody>
      </p:sp>
      <p:sp>
        <p:nvSpPr>
          <p:cNvPr id="4" name="Footer Placeholder 3">
            <a:extLst>
              <a:ext uri="{FF2B5EF4-FFF2-40B4-BE49-F238E27FC236}">
                <a16:creationId xmlns:a16="http://schemas.microsoft.com/office/drawing/2014/main" id="{28E8921E-1128-10A6-8993-4EB6343EA78B}"/>
              </a:ext>
            </a:extLst>
          </p:cNvPr>
          <p:cNvSpPr>
            <a:spLocks noGrp="1"/>
          </p:cNvSpPr>
          <p:nvPr>
            <p:ph type="ftr" sz="quarter" idx="11"/>
          </p:nvPr>
        </p:nvSpPr>
        <p:spPr>
          <a:xfrm>
            <a:off x="838200" y="6356350"/>
            <a:ext cx="10088880" cy="365125"/>
          </a:xfrm>
        </p:spPr>
        <p:txBody>
          <a:bodyPr lIns="91440" tIns="45720" rIns="91440" bIns="45720" anchor="t"/>
          <a:lstStyle/>
          <a:p>
            <a:r>
              <a:rPr lang="en-GB" sz="1400"/>
              <a:t>Meningococcal B (MenB) vaccination programme: urgent time-limited response to recent outbreaks ​  ​</a:t>
            </a:r>
            <a:endParaRPr lang="en-US" sz="1400">
              <a:cs typeface="Arial"/>
            </a:endParaRPr>
          </a:p>
        </p:txBody>
      </p:sp>
      <p:sp>
        <p:nvSpPr>
          <p:cNvPr id="7" name="Slide Number Placeholder 6">
            <a:extLst>
              <a:ext uri="{FF2B5EF4-FFF2-40B4-BE49-F238E27FC236}">
                <a16:creationId xmlns:a16="http://schemas.microsoft.com/office/drawing/2014/main" id="{D7F4F2F0-1999-CC09-653A-CD0DA4C7F7E7}"/>
              </a:ext>
            </a:extLst>
          </p:cNvPr>
          <p:cNvSpPr>
            <a:spLocks noGrp="1"/>
          </p:cNvSpPr>
          <p:nvPr>
            <p:ph type="sldNum" sz="quarter" idx="12"/>
          </p:nvPr>
        </p:nvSpPr>
        <p:spPr/>
        <p:txBody>
          <a:bodyPr/>
          <a:lstStyle/>
          <a:p>
            <a:fld id="{561D0CCE-8DCC-44DC-A653-AE62B1D84A52}" type="slidenum">
              <a:rPr lang="en-GB" smtClean="0"/>
              <a:pPr/>
              <a:t>8</a:t>
            </a:fld>
            <a:endParaRPr lang="en-US"/>
          </a:p>
        </p:txBody>
      </p:sp>
    </p:spTree>
    <p:extLst>
      <p:ext uri="{BB962C8B-B14F-4D97-AF65-F5344CB8AC3E}">
        <p14:creationId xmlns:p14="http://schemas.microsoft.com/office/powerpoint/2010/main" val="418372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673D-CFBF-DAFF-0628-C80ABA6D3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45007-5813-EDAA-BBFE-4C26F58173C3}"/>
              </a:ext>
            </a:extLst>
          </p:cNvPr>
          <p:cNvSpPr>
            <a:spLocks noGrp="1"/>
          </p:cNvSpPr>
          <p:nvPr>
            <p:ph type="title"/>
          </p:nvPr>
        </p:nvSpPr>
        <p:spPr>
          <a:xfrm>
            <a:off x="240030" y="259175"/>
            <a:ext cx="11951970" cy="780281"/>
          </a:xfrm>
        </p:spPr>
        <p:txBody>
          <a:bodyPr lIns="91440" tIns="45720" rIns="91440" bIns="45720" anchor="t">
            <a:normAutofit/>
          </a:bodyPr>
          <a:lstStyle/>
          <a:p>
            <a:br>
              <a:rPr lang="en-GB" sz="2400" b="1" i="0" u="none" strike="noStrike" kern="1200" cap="none" spc="0" normalizeH="0" noProof="0">
                <a:ln>
                  <a:noFill/>
                </a:ln>
                <a:effectLst/>
                <a:uLnTx/>
                <a:uFillTx/>
                <a:latin typeface="Arial"/>
              </a:rPr>
            </a:br>
            <a:endParaRPr lang="en-GB" sz="2400" strike="sngStrike"/>
          </a:p>
        </p:txBody>
      </p:sp>
      <p:sp>
        <p:nvSpPr>
          <p:cNvPr id="3" name="Content Placeholder 2">
            <a:extLst>
              <a:ext uri="{FF2B5EF4-FFF2-40B4-BE49-F238E27FC236}">
                <a16:creationId xmlns:a16="http://schemas.microsoft.com/office/drawing/2014/main" id="{124C2A43-D8C5-7725-AA9D-6DE40D6AC7C2}"/>
              </a:ext>
            </a:extLst>
          </p:cNvPr>
          <p:cNvSpPr>
            <a:spLocks noGrp="1"/>
          </p:cNvSpPr>
          <p:nvPr>
            <p:ph idx="1"/>
          </p:nvPr>
        </p:nvSpPr>
        <p:spPr>
          <a:xfrm>
            <a:off x="389818" y="1126749"/>
            <a:ext cx="10874293" cy="4619143"/>
          </a:xfrm>
        </p:spPr>
        <p:txBody>
          <a:bodyPr lIns="91440" tIns="45720" rIns="91440" bIns="45720" anchor="t"/>
          <a:lstStyle/>
          <a:p>
            <a:r>
              <a:rPr lang="en-GB" sz="2000">
                <a:cs typeface="Arial"/>
              </a:rPr>
              <a:t>Although the </a:t>
            </a:r>
            <a:r>
              <a:rPr lang="en-GB" sz="2000" err="1">
                <a:cs typeface="Arial"/>
              </a:rPr>
              <a:t>MenB</a:t>
            </a:r>
            <a:r>
              <a:rPr lang="en-GB" sz="2000">
                <a:cs typeface="Arial"/>
              </a:rPr>
              <a:t> vaccine has been available as part of the routine NHS infant immunisation schedule since 2015, individuals aged over 10 years will not have been offered it </a:t>
            </a:r>
          </a:p>
          <a:p>
            <a:r>
              <a:rPr lang="en-GB" sz="2000">
                <a:cs typeface="Arial"/>
              </a:rPr>
              <a:t>They should already have been offered the </a:t>
            </a:r>
            <a:r>
              <a:rPr lang="en-GB" sz="2000" err="1">
                <a:cs typeface="Arial"/>
              </a:rPr>
              <a:t>MenACWY</a:t>
            </a:r>
            <a:r>
              <a:rPr lang="en-GB" sz="2000">
                <a:cs typeface="Arial"/>
              </a:rPr>
              <a:t> vaccine at age 13/14 years, as part of the adolescent school immunisation programme, </a:t>
            </a:r>
            <a:r>
              <a:rPr lang="en-GB" sz="2000" b="1">
                <a:cs typeface="Arial"/>
              </a:rPr>
              <a:t>which will not protect against </a:t>
            </a:r>
            <a:r>
              <a:rPr lang="en-GB" sz="2000" b="1" err="1">
                <a:cs typeface="Arial"/>
              </a:rPr>
              <a:t>MenB</a:t>
            </a:r>
            <a:endParaRPr lang="en-GB" sz="2000">
              <a:cs typeface="Arial"/>
            </a:endParaRPr>
          </a:p>
          <a:p>
            <a:pPr algn="just">
              <a:lnSpc>
                <a:spcPct val="100000"/>
              </a:lnSpc>
            </a:pPr>
            <a:r>
              <a:rPr lang="en-GB" sz="2000">
                <a:cs typeface="Arial"/>
              </a:rPr>
              <a:t>A UK ministerial decision has approved a time-limited </a:t>
            </a:r>
            <a:r>
              <a:rPr lang="en-GB" sz="2000" err="1">
                <a:cs typeface="Arial"/>
              </a:rPr>
              <a:t>MenB</a:t>
            </a:r>
            <a:r>
              <a:rPr lang="en-GB" sz="2000">
                <a:cs typeface="Arial"/>
              </a:rPr>
              <a:t> vaccination programme based on evidence that young people in their first year of university have a substantially higher risk of invasive </a:t>
            </a:r>
            <a:r>
              <a:rPr lang="en-GB" sz="2000" err="1">
                <a:cs typeface="Arial"/>
              </a:rPr>
              <a:t>MenB</a:t>
            </a:r>
            <a:r>
              <a:rPr lang="en-GB" sz="2000">
                <a:cs typeface="Arial"/>
              </a:rPr>
              <a:t> disease than their peers who are not attending higher education</a:t>
            </a:r>
          </a:p>
          <a:p>
            <a:pPr marL="0" indent="0" algn="just">
              <a:lnSpc>
                <a:spcPct val="100000"/>
              </a:lnSpc>
              <a:buNone/>
            </a:pPr>
            <a:endParaRPr lang="en-GB">
              <a:highlight>
                <a:srgbClr val="FFFF00"/>
              </a:highlight>
            </a:endParaRPr>
          </a:p>
        </p:txBody>
      </p:sp>
      <p:sp>
        <p:nvSpPr>
          <p:cNvPr id="6" name="TextBox 5">
            <a:extLst>
              <a:ext uri="{FF2B5EF4-FFF2-40B4-BE49-F238E27FC236}">
                <a16:creationId xmlns:a16="http://schemas.microsoft.com/office/drawing/2014/main" id="{7DD7D480-0AD1-0888-E8AC-66EE3BE699DF}"/>
              </a:ext>
            </a:extLst>
          </p:cNvPr>
          <p:cNvSpPr txBox="1"/>
          <p:nvPr/>
        </p:nvSpPr>
        <p:spPr>
          <a:xfrm>
            <a:off x="389818" y="116433"/>
            <a:ext cx="4480714" cy="769441"/>
          </a:xfrm>
          <a:prstGeom prst="rect">
            <a:avLst/>
          </a:prstGeom>
          <a:noFill/>
        </p:spPr>
        <p:txBody>
          <a:bodyPr wrap="none" rtlCol="0">
            <a:spAutoFit/>
          </a:bodyPr>
          <a:lstStyle/>
          <a:p>
            <a:r>
              <a:rPr lang="en-GB" sz="4400" b="1"/>
              <a:t>Background (2) </a:t>
            </a:r>
          </a:p>
        </p:txBody>
      </p:sp>
      <p:sp>
        <p:nvSpPr>
          <p:cNvPr id="4" name="Footer Placeholder 3">
            <a:extLst>
              <a:ext uri="{FF2B5EF4-FFF2-40B4-BE49-F238E27FC236}">
                <a16:creationId xmlns:a16="http://schemas.microsoft.com/office/drawing/2014/main" id="{47A5DC5E-1B26-CC51-0895-A66FFD82A053}"/>
              </a:ext>
            </a:extLst>
          </p:cNvPr>
          <p:cNvSpPr>
            <a:spLocks noGrp="1"/>
          </p:cNvSpPr>
          <p:nvPr>
            <p:ph type="ftr" sz="quarter" idx="11"/>
          </p:nvPr>
        </p:nvSpPr>
        <p:spPr>
          <a:xfrm>
            <a:off x="838200" y="6356350"/>
            <a:ext cx="10088880" cy="365125"/>
          </a:xfrm>
        </p:spPr>
        <p:txBody>
          <a:bodyPr lIns="91440" tIns="45720" rIns="91440" bIns="45720" anchor="t"/>
          <a:lstStyle/>
          <a:p>
            <a:r>
              <a:rPr lang="en-GB" sz="1400"/>
              <a:t>Meningococcal B (</a:t>
            </a:r>
            <a:r>
              <a:rPr lang="en-GB" sz="1400" err="1"/>
              <a:t>MenB</a:t>
            </a:r>
            <a:r>
              <a:rPr lang="en-GB" sz="1400"/>
              <a:t>) vaccination programme: urgent time-limited response to recent outbreaks ​  ​</a:t>
            </a:r>
            <a:endParaRPr lang="en-US" sz="1400">
              <a:cs typeface="Arial"/>
            </a:endParaRPr>
          </a:p>
        </p:txBody>
      </p:sp>
      <p:sp>
        <p:nvSpPr>
          <p:cNvPr id="7" name="Slide Number Placeholder 6">
            <a:extLst>
              <a:ext uri="{FF2B5EF4-FFF2-40B4-BE49-F238E27FC236}">
                <a16:creationId xmlns:a16="http://schemas.microsoft.com/office/drawing/2014/main" id="{CAFEC7E1-1121-1161-8801-FB8E9C47E9F3}"/>
              </a:ext>
            </a:extLst>
          </p:cNvPr>
          <p:cNvSpPr>
            <a:spLocks noGrp="1"/>
          </p:cNvSpPr>
          <p:nvPr>
            <p:ph type="sldNum" sz="quarter" idx="12"/>
          </p:nvPr>
        </p:nvSpPr>
        <p:spPr/>
        <p:txBody>
          <a:bodyPr/>
          <a:lstStyle/>
          <a:p>
            <a:fld id="{561D0CCE-8DCC-44DC-A653-AE62B1D84A52}" type="slidenum">
              <a:rPr lang="en-GB" smtClean="0"/>
              <a:pPr/>
              <a:t>9</a:t>
            </a:fld>
            <a:endParaRPr lang="en-US"/>
          </a:p>
        </p:txBody>
      </p:sp>
    </p:spTree>
    <p:extLst>
      <p:ext uri="{BB962C8B-B14F-4D97-AF65-F5344CB8AC3E}">
        <p14:creationId xmlns:p14="http://schemas.microsoft.com/office/powerpoint/2010/main" val="2071748728"/>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31944475cb52663afeecd1170bbe4cf0">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d31aee9691cead24ba5079fb1c4753f6"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enumeration value="Workplan commitments"/>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ofFAQ xmlns="2c9bf0ee-e2fa-4332-ade7-023316494af1">
      <Value>MenB</Value>
    </TypeofFAQ>
    <Archive xmlns="2c9bf0ee-e2fa-4332-ade7-023316494af1">false</Archive>
    <VersionNumbers xmlns="2c9bf0ee-e2fa-4332-ade7-023316494af1">V1</VersionNumbers>
    <TypeofDocument xmlns="2c9bf0ee-e2fa-4332-ade7-023316494af1">Training</TypeofDocument>
    <LifeCourse xmlns="2c9bf0ee-e2fa-4332-ade7-023316494af1">
      <Value>School Age</Value>
      <Value>Adult</Value>
    </LifeCourse>
    <TypeofDocument0 xmlns="2c9bf0ee-e2fa-4332-ade7-023316494af1">Training Slides</TypeofDocument0>
    <TaxCatchAll xmlns="fdfaf355-f7ae-47f3-8f93-739a60756710" xsi:nil="true"/>
    <lcf76f155ced4ddcb4097134ff3c332f xmlns="2c9bf0ee-e2fa-4332-ade7-023316494af1">
      <Terms xmlns="http://schemas.microsoft.com/office/infopath/2007/PartnerControls"/>
    </lcf76f155ced4ddcb4097134ff3c332f>
    <test xmlns="2c9bf0ee-e2fa-4332-ade7-023316494af1" xsi:nil="true"/>
    <VersionHistory xmlns="2c9bf0ee-e2fa-4332-ade7-023316494af1" xsi:nil="true"/>
    <RetentionDate xmlns="2c9bf0ee-e2fa-4332-ade7-023316494af1" xsi:nil="true"/>
  </documentManagement>
</p:properties>
</file>

<file path=customXml/itemProps1.xml><?xml version="1.0" encoding="utf-8"?>
<ds:datastoreItem xmlns:ds="http://schemas.openxmlformats.org/officeDocument/2006/customXml" ds:itemID="{1952895C-5881-4673-BD51-3458155473D0}">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35DEFA-EF74-478B-A33A-AF8BB4F046CC}">
  <ds:schemaRefs>
    <ds:schemaRef ds:uri="http://schemas.microsoft.com/sharepoint/v3/contenttype/forms"/>
  </ds:schemaRefs>
</ds:datastoreItem>
</file>

<file path=customXml/itemProps3.xml><?xml version="1.0" encoding="utf-8"?>
<ds:datastoreItem xmlns:ds="http://schemas.openxmlformats.org/officeDocument/2006/customXml" ds:itemID="{79F3318E-419E-4691-9552-64B6766ACA4A}">
  <ds:schemaRefs>
    <ds:schemaRef ds:uri="fdfaf355-f7ae-47f3-8f93-739a60756710"/>
    <ds:schemaRef ds:uri="2c9bf0ee-e2fa-4332-ade7-023316494af1"/>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15</TotalTime>
  <Words>6836</Words>
  <Application>Microsoft Office PowerPoint</Application>
  <PresentationFormat>Widescreen</PresentationFormat>
  <Paragraphs>565</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Acknowledgements</vt:lpstr>
      <vt:lpstr>Meningococcal B (MenB) vaccination programme: urgent time-limited response to recent outbreaks  </vt:lpstr>
      <vt:lpstr>Contents</vt:lpstr>
      <vt:lpstr>Aims</vt:lpstr>
      <vt:lpstr>Objectives</vt:lpstr>
      <vt:lpstr>PowerPoint Presentation</vt:lpstr>
      <vt:lpstr> </vt:lpstr>
      <vt:lpstr> </vt:lpstr>
      <vt:lpstr>PowerPoint Presentation</vt:lpstr>
      <vt:lpstr>Eligibility (1) </vt:lpstr>
      <vt:lpstr>Eligibility (2) </vt:lpstr>
      <vt:lpstr>PowerPoint Presentation</vt:lpstr>
      <vt:lpstr>What is invasive meningococcal disease (IMD)? </vt:lpstr>
      <vt:lpstr>Clinical presentation of IMD</vt:lpstr>
      <vt:lpstr>The meningococcal rash</vt:lpstr>
      <vt:lpstr>Potential complications of IMD</vt:lpstr>
      <vt:lpstr>PowerPoint Presentation</vt:lpstr>
      <vt:lpstr>Carriage and transmission </vt:lpstr>
      <vt:lpstr>Risk Factors </vt:lpstr>
      <vt:lpstr>Meningococcal capsular groups </vt:lpstr>
      <vt:lpstr>Number of laboratory reports of Neisseria meningitidis by serogroup in Wales 2010-2025</vt:lpstr>
      <vt:lpstr>Meningococcal group B  </vt:lpstr>
      <vt:lpstr>PowerPoint Presentation</vt:lpstr>
      <vt:lpstr>How will the Men B programme be delivered? (1)</vt:lpstr>
      <vt:lpstr>How will the Men B programme be delivered? (2) </vt:lpstr>
      <vt:lpstr>How will the Men B programme be delivered? (3) </vt:lpstr>
      <vt:lpstr>MenB vaccine recording   </vt:lpstr>
      <vt:lpstr>Delivery through local health board  vaccination teams </vt:lpstr>
      <vt:lpstr>PowerPoint Presentation</vt:lpstr>
      <vt:lpstr>Bexsero®</vt:lpstr>
      <vt:lpstr>MenB Vaccine - Bexsero®  </vt:lpstr>
      <vt:lpstr>Composition of Bexsero®</vt:lpstr>
      <vt:lpstr>Bexsero® presentation and preparation</vt:lpstr>
      <vt:lpstr>Consent</vt:lpstr>
      <vt:lpstr>Further information about Bexsero®</vt:lpstr>
      <vt:lpstr>Contraindications </vt:lpstr>
      <vt:lpstr>Possible adverse reactions</vt:lpstr>
      <vt:lpstr>Prescription only medication (POM)    </vt:lpstr>
      <vt:lpstr>MenB vaccine (Bexsero®) administration  </vt:lpstr>
      <vt:lpstr>PowerPoint Presentation</vt:lpstr>
      <vt:lpstr>Inadvertent early administration of the second dose </vt:lpstr>
      <vt:lpstr>PowerPoint Presentation</vt:lpstr>
      <vt:lpstr>Need for continued vigilance following vaccination</vt:lpstr>
      <vt:lpstr>PowerPoint Presentation</vt:lpstr>
      <vt:lpstr>Information materials </vt:lpstr>
      <vt:lpstr>Resources to support administration of Men B vaccine </vt:lpstr>
      <vt:lpstr>Health care professional are trusted voices</vt:lpstr>
      <vt:lpstr>PowerPoint Presentation</vt:lpstr>
      <vt:lpstr>Contacts for queries</vt:lpstr>
      <vt:lpstr>Summary of eligibility </vt:lpstr>
      <vt:lpstr>Summary and Future considerations  </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Clare Powell (Public Health Wales)</cp:lastModifiedBy>
  <cp:revision>2</cp:revision>
  <dcterms:created xsi:type="dcterms:W3CDTF">2020-12-14T08:16:43Z</dcterms:created>
  <dcterms:modified xsi:type="dcterms:W3CDTF">2026-06-26T09:29:32Z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