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389" r:id="rId5"/>
    <p:sldId id="390" r:id="rId6"/>
    <p:sldId id="352" r:id="rId7"/>
    <p:sldId id="353" r:id="rId8"/>
    <p:sldId id="354" r:id="rId9"/>
    <p:sldId id="260" r:id="rId10"/>
    <p:sldId id="363" r:id="rId11"/>
    <p:sldId id="360" r:id="rId12"/>
    <p:sldId id="324" r:id="rId13"/>
    <p:sldId id="364" r:id="rId14"/>
    <p:sldId id="370" r:id="rId15"/>
    <p:sldId id="376" r:id="rId16"/>
    <p:sldId id="367" r:id="rId17"/>
    <p:sldId id="403" r:id="rId18"/>
    <p:sldId id="365" r:id="rId19"/>
    <p:sldId id="381" r:id="rId20"/>
    <p:sldId id="405" r:id="rId21"/>
    <p:sldId id="379" r:id="rId22"/>
    <p:sldId id="408" r:id="rId23"/>
    <p:sldId id="380" r:id="rId24"/>
    <p:sldId id="383" r:id="rId25"/>
    <p:sldId id="385" r:id="rId26"/>
    <p:sldId id="382" r:id="rId27"/>
    <p:sldId id="409" r:id="rId28"/>
    <p:sldId id="386" r:id="rId29"/>
    <p:sldId id="387" r:id="rId30"/>
    <p:sldId id="406" r:id="rId31"/>
    <p:sldId id="388" r:id="rId32"/>
    <p:sldId id="407" r:id="rId33"/>
    <p:sldId id="399" r:id="rId34"/>
    <p:sldId id="373" r:id="rId35"/>
    <p:sldId id="374" r:id="rId36"/>
    <p:sldId id="402" r:id="rId37"/>
    <p:sldId id="400" r:id="rId38"/>
    <p:sldId id="377" r:id="rId39"/>
    <p:sldId id="375" r:id="rId40"/>
    <p:sldId id="397" r:id="rId41"/>
    <p:sldId id="378" r:id="rId42"/>
    <p:sldId id="393" r:id="rId43"/>
    <p:sldId id="401" r:id="rId44"/>
    <p:sldId id="391" r:id="rId45"/>
    <p:sldId id="361" r:id="rId46"/>
    <p:sldId id="404" r:id="rId47"/>
    <p:sldId id="362" r:id="rId48"/>
    <p:sldId id="268" r:id="rId49"/>
  </p:sldIdLst>
  <p:sldSz cx="12192000" cy="6858000"/>
  <p:notesSz cx="6858000" cy="9144000"/>
  <p:defaultTextStyle>
    <a:defPPr rtl="0">
      <a:defRPr lang="cy-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B77309-C169-4BB4-91EE-4CA0EAF8B05F}">
          <p14:sldIdLst>
            <p14:sldId id="389"/>
            <p14:sldId id="390"/>
            <p14:sldId id="352"/>
            <p14:sldId id="353"/>
            <p14:sldId id="354"/>
            <p14:sldId id="260"/>
            <p14:sldId id="363"/>
            <p14:sldId id="360"/>
            <p14:sldId id="324"/>
            <p14:sldId id="364"/>
            <p14:sldId id="370"/>
            <p14:sldId id="376"/>
            <p14:sldId id="367"/>
            <p14:sldId id="403"/>
            <p14:sldId id="365"/>
            <p14:sldId id="381"/>
            <p14:sldId id="405"/>
            <p14:sldId id="379"/>
            <p14:sldId id="408"/>
            <p14:sldId id="380"/>
            <p14:sldId id="383"/>
            <p14:sldId id="385"/>
            <p14:sldId id="382"/>
            <p14:sldId id="409"/>
            <p14:sldId id="386"/>
            <p14:sldId id="387"/>
            <p14:sldId id="406"/>
            <p14:sldId id="388"/>
            <p14:sldId id="407"/>
            <p14:sldId id="399"/>
            <p14:sldId id="373"/>
            <p14:sldId id="374"/>
            <p14:sldId id="402"/>
            <p14:sldId id="400"/>
            <p14:sldId id="377"/>
            <p14:sldId id="375"/>
            <p14:sldId id="397"/>
            <p14:sldId id="378"/>
            <p14:sldId id="393"/>
            <p14:sldId id="401"/>
            <p14:sldId id="391"/>
            <p14:sldId id="361"/>
            <p14:sldId id="404"/>
            <p14:sldId id="362"/>
            <p14:sldId id="26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4AD56C-A9D0-A4BF-CEE0-9ABEE7D0BE90}" name="Jayne Richards (Public Health Wales - No. 2 Capital Quarter)" initials="JR" userId="S::Jayne.Richards6@wales.nhs.uk::928e9af4-ff57-4fa6-9218-227c45e9e0f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en De Lacy (Public Health Wales - No. 2 Capital Quarter)" initials="EDL(HW-N2CQ" lastIdx="11" clrIdx="0">
    <p:extLst>
      <p:ext uri="{19B8F6BF-5375-455C-9EA6-DF929625EA0E}">
        <p15:presenceInfo xmlns:p15="http://schemas.microsoft.com/office/powerpoint/2012/main" userId="S-1-5-21-978635462-3828570294-627434887-1192871" providerId="AD"/>
      </p:ext>
    </p:extLst>
  </p:cmAuthor>
  <p:cmAuthor id="2" name="Jayne Richards (Public Health Wales - No. 2 Capital Quarter)" initials="JQ" lastIdx="5" clrIdx="1">
    <p:extLst>
      <p:ext uri="{19B8F6BF-5375-455C-9EA6-DF929625EA0E}">
        <p15:presenceInfo xmlns:p15="http://schemas.microsoft.com/office/powerpoint/2012/main" userId="S::jayne.richards6@wales.nhs.uk::928e9af4-ff57-4fa6-9218-227c45e9e0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598B"/>
    <a:srgbClr val="32528F"/>
    <a:srgbClr val="E05B8C"/>
    <a:srgbClr val="ED6F17"/>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82E38-9DC6-4651-B394-9C05FAEA5463}" v="38" dt="2025-07-14T14:27:11.0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2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Orchard (Public Health Wales - No. 2 Capital Quarter)" userId="5f8bf41c-6ec8-4fb7-a60a-62dee87b3e37" providerId="ADAL" clId="{AFB82E38-9DC6-4651-B394-9C05FAEA5463}"/>
    <pc:docChg chg="undo custSel addSld delSld modSld sldOrd modSection">
      <pc:chgData name="Sarah Orchard (Public Health Wales - No. 2 Capital Quarter)" userId="5f8bf41c-6ec8-4fb7-a60a-62dee87b3e37" providerId="ADAL" clId="{AFB82E38-9DC6-4651-B394-9C05FAEA5463}" dt="2025-07-14T14:36:05.441" v="695" actId="14100"/>
      <pc:docMkLst>
        <pc:docMk/>
      </pc:docMkLst>
      <pc:sldChg chg="modSp mod">
        <pc:chgData name="Sarah Orchard (Public Health Wales - No. 2 Capital Quarter)" userId="5f8bf41c-6ec8-4fb7-a60a-62dee87b3e37" providerId="ADAL" clId="{AFB82E38-9DC6-4651-B394-9C05FAEA5463}" dt="2025-07-14T13:58:36.591" v="334" actId="1076"/>
        <pc:sldMkLst>
          <pc:docMk/>
          <pc:sldMk cId="2739389429" sldId="260"/>
        </pc:sldMkLst>
        <pc:spChg chg="mod">
          <ac:chgData name="Sarah Orchard (Public Health Wales - No. 2 Capital Quarter)" userId="5f8bf41c-6ec8-4fb7-a60a-62dee87b3e37" providerId="ADAL" clId="{AFB82E38-9DC6-4651-B394-9C05FAEA5463}" dt="2025-07-14T13:58:36.591" v="334" actId="1076"/>
          <ac:spMkLst>
            <pc:docMk/>
            <pc:sldMk cId="2739389429" sldId="260"/>
            <ac:spMk id="4" creationId="{B1FF41FA-A24D-445E-5B13-05D5A41152FE}"/>
          </ac:spMkLst>
        </pc:spChg>
        <pc:spChg chg="mod">
          <ac:chgData name="Sarah Orchard (Public Health Wales - No. 2 Capital Quarter)" userId="5f8bf41c-6ec8-4fb7-a60a-62dee87b3e37" providerId="ADAL" clId="{AFB82E38-9DC6-4651-B394-9C05FAEA5463}" dt="2025-07-14T13:58:34.563" v="333" actId="1076"/>
          <ac:spMkLst>
            <pc:docMk/>
            <pc:sldMk cId="2739389429" sldId="260"/>
            <ac:spMk id="9" creationId="{447F4ACD-6542-C8EB-1E3A-D68CAECF10AE}"/>
          </ac:spMkLst>
        </pc:spChg>
        <pc:picChg chg="mod">
          <ac:chgData name="Sarah Orchard (Public Health Wales - No. 2 Capital Quarter)" userId="5f8bf41c-6ec8-4fb7-a60a-62dee87b3e37" providerId="ADAL" clId="{AFB82E38-9DC6-4651-B394-9C05FAEA5463}" dt="2025-07-14T12:21:32.059" v="192" actId="1076"/>
          <ac:picMkLst>
            <pc:docMk/>
            <pc:sldMk cId="2739389429" sldId="260"/>
            <ac:picMk id="10" creationId="{56D0440F-8C1A-8972-F737-AA368DE5A4A1}"/>
          </ac:picMkLst>
        </pc:picChg>
      </pc:sldChg>
      <pc:sldChg chg="modSp mod">
        <pc:chgData name="Sarah Orchard (Public Health Wales - No. 2 Capital Quarter)" userId="5f8bf41c-6ec8-4fb7-a60a-62dee87b3e37" providerId="ADAL" clId="{AFB82E38-9DC6-4651-B394-9C05FAEA5463}" dt="2025-07-14T12:23:56.764" v="225" actId="14100"/>
        <pc:sldMkLst>
          <pc:docMk/>
          <pc:sldMk cId="3379788459" sldId="324"/>
        </pc:sldMkLst>
        <pc:spChg chg="mod">
          <ac:chgData name="Sarah Orchard (Public Health Wales - No. 2 Capital Quarter)" userId="5f8bf41c-6ec8-4fb7-a60a-62dee87b3e37" providerId="ADAL" clId="{AFB82E38-9DC6-4651-B394-9C05FAEA5463}" dt="2025-07-14T12:23:47.246" v="224" actId="14100"/>
          <ac:spMkLst>
            <pc:docMk/>
            <pc:sldMk cId="3379788459" sldId="324"/>
            <ac:spMk id="2" creationId="{29A0CD28-B4E1-93CA-4AC0-3D342B1FBEC9}"/>
          </ac:spMkLst>
        </pc:spChg>
        <pc:spChg chg="mod">
          <ac:chgData name="Sarah Orchard (Public Health Wales - No. 2 Capital Quarter)" userId="5f8bf41c-6ec8-4fb7-a60a-62dee87b3e37" providerId="ADAL" clId="{AFB82E38-9DC6-4651-B394-9C05FAEA5463}" dt="2025-07-14T12:23:27.389" v="218" actId="1076"/>
          <ac:spMkLst>
            <pc:docMk/>
            <pc:sldMk cId="3379788459" sldId="324"/>
            <ac:spMk id="5" creationId="{88B6AD2C-374B-F438-8D12-C7D9D8D1B806}"/>
          </ac:spMkLst>
        </pc:spChg>
        <pc:picChg chg="mod">
          <ac:chgData name="Sarah Orchard (Public Health Wales - No. 2 Capital Quarter)" userId="5f8bf41c-6ec8-4fb7-a60a-62dee87b3e37" providerId="ADAL" clId="{AFB82E38-9DC6-4651-B394-9C05FAEA5463}" dt="2025-07-14T12:23:56.764" v="225" actId="14100"/>
          <ac:picMkLst>
            <pc:docMk/>
            <pc:sldMk cId="3379788459" sldId="324"/>
            <ac:picMk id="4" creationId="{689A5CE3-82E6-CBEC-779A-1283E4BD5825}"/>
          </ac:picMkLst>
        </pc:picChg>
      </pc:sldChg>
      <pc:sldChg chg="modSp mod">
        <pc:chgData name="Sarah Orchard (Public Health Wales - No. 2 Capital Quarter)" userId="5f8bf41c-6ec8-4fb7-a60a-62dee87b3e37" providerId="ADAL" clId="{AFB82E38-9DC6-4651-B394-9C05FAEA5463}" dt="2025-07-14T12:10:43.037" v="130" actId="1076"/>
        <pc:sldMkLst>
          <pc:docMk/>
          <pc:sldMk cId="3414732675" sldId="352"/>
        </pc:sldMkLst>
        <pc:picChg chg="mod">
          <ac:chgData name="Sarah Orchard (Public Health Wales - No. 2 Capital Quarter)" userId="5f8bf41c-6ec8-4fb7-a60a-62dee87b3e37" providerId="ADAL" clId="{AFB82E38-9DC6-4651-B394-9C05FAEA5463}" dt="2025-07-14T12:10:43.037" v="130" actId="1076"/>
          <ac:picMkLst>
            <pc:docMk/>
            <pc:sldMk cId="3414732675" sldId="352"/>
            <ac:picMk id="3" creationId="{3EA98007-7A92-E8DE-2EF4-7A4EF92B308E}"/>
          </ac:picMkLst>
        </pc:picChg>
      </pc:sldChg>
      <pc:sldChg chg="addSp delSp modSp mod">
        <pc:chgData name="Sarah Orchard (Public Health Wales - No. 2 Capital Quarter)" userId="5f8bf41c-6ec8-4fb7-a60a-62dee87b3e37" providerId="ADAL" clId="{AFB82E38-9DC6-4651-B394-9C05FAEA5463}" dt="2025-07-14T14:34:45.272" v="691" actId="1076"/>
        <pc:sldMkLst>
          <pc:docMk/>
          <pc:sldMk cId="2383011560" sldId="353"/>
        </pc:sldMkLst>
        <pc:spChg chg="mod">
          <ac:chgData name="Sarah Orchard (Public Health Wales - No. 2 Capital Quarter)" userId="5f8bf41c-6ec8-4fb7-a60a-62dee87b3e37" providerId="ADAL" clId="{AFB82E38-9DC6-4651-B394-9C05FAEA5463}" dt="2025-07-14T14:34:34.851" v="685" actId="14100"/>
          <ac:spMkLst>
            <pc:docMk/>
            <pc:sldMk cId="2383011560" sldId="353"/>
            <ac:spMk id="2" creationId="{00000000-0000-0000-0000-000000000000}"/>
          </ac:spMkLst>
        </pc:spChg>
        <pc:spChg chg="mod">
          <ac:chgData name="Sarah Orchard (Public Health Wales - No. 2 Capital Quarter)" userId="5f8bf41c-6ec8-4fb7-a60a-62dee87b3e37" providerId="ADAL" clId="{AFB82E38-9DC6-4651-B394-9C05FAEA5463}" dt="2025-07-14T14:34:37.848" v="686" actId="1076"/>
          <ac:spMkLst>
            <pc:docMk/>
            <pc:sldMk cId="2383011560" sldId="353"/>
            <ac:spMk id="3" creationId="{00000000-0000-0000-0000-000000000000}"/>
          </ac:spMkLst>
        </pc:spChg>
        <pc:picChg chg="del mod">
          <ac:chgData name="Sarah Orchard (Public Health Wales - No. 2 Capital Quarter)" userId="5f8bf41c-6ec8-4fb7-a60a-62dee87b3e37" providerId="ADAL" clId="{AFB82E38-9DC6-4651-B394-9C05FAEA5463}" dt="2025-07-14T12:17:11.216" v="147" actId="478"/>
          <ac:picMkLst>
            <pc:docMk/>
            <pc:sldMk cId="2383011560" sldId="353"/>
            <ac:picMk id="4" creationId="{4A933F18-8B57-CFC8-FE6D-803482CA7487}"/>
          </ac:picMkLst>
        </pc:picChg>
        <pc:picChg chg="add mod">
          <ac:chgData name="Sarah Orchard (Public Health Wales - No. 2 Capital Quarter)" userId="5f8bf41c-6ec8-4fb7-a60a-62dee87b3e37" providerId="ADAL" clId="{AFB82E38-9DC6-4651-B394-9C05FAEA5463}" dt="2025-07-14T14:34:45.272" v="691" actId="1076"/>
          <ac:picMkLst>
            <pc:docMk/>
            <pc:sldMk cId="2383011560" sldId="353"/>
            <ac:picMk id="6" creationId="{5B0CA811-2052-B27E-31A0-28214DB20277}"/>
          </ac:picMkLst>
        </pc:picChg>
      </pc:sldChg>
      <pc:sldChg chg="modSp mod">
        <pc:chgData name="Sarah Orchard (Public Health Wales - No. 2 Capital Quarter)" userId="5f8bf41c-6ec8-4fb7-a60a-62dee87b3e37" providerId="ADAL" clId="{AFB82E38-9DC6-4651-B394-9C05FAEA5463}" dt="2025-07-14T14:34:54.012" v="693" actId="1076"/>
        <pc:sldMkLst>
          <pc:docMk/>
          <pc:sldMk cId="664489815" sldId="354"/>
        </pc:sldMkLst>
        <pc:spChg chg="mod">
          <ac:chgData name="Sarah Orchard (Public Health Wales - No. 2 Capital Quarter)" userId="5f8bf41c-6ec8-4fb7-a60a-62dee87b3e37" providerId="ADAL" clId="{AFB82E38-9DC6-4651-B394-9C05FAEA5463}" dt="2025-07-14T13:58:12.467" v="331" actId="1076"/>
          <ac:spMkLst>
            <pc:docMk/>
            <pc:sldMk cId="664489815" sldId="354"/>
            <ac:spMk id="2" creationId="{00000000-0000-0000-0000-000000000000}"/>
          </ac:spMkLst>
        </pc:spChg>
        <pc:spChg chg="mod">
          <ac:chgData name="Sarah Orchard (Public Health Wales - No. 2 Capital Quarter)" userId="5f8bf41c-6ec8-4fb7-a60a-62dee87b3e37" providerId="ADAL" clId="{AFB82E38-9DC6-4651-B394-9C05FAEA5463}" dt="2025-07-14T14:34:52.175" v="692" actId="14100"/>
          <ac:spMkLst>
            <pc:docMk/>
            <pc:sldMk cId="664489815" sldId="354"/>
            <ac:spMk id="3" creationId="{00000000-0000-0000-0000-000000000000}"/>
          </ac:spMkLst>
        </pc:spChg>
        <pc:picChg chg="mod">
          <ac:chgData name="Sarah Orchard (Public Health Wales - No. 2 Capital Quarter)" userId="5f8bf41c-6ec8-4fb7-a60a-62dee87b3e37" providerId="ADAL" clId="{AFB82E38-9DC6-4651-B394-9C05FAEA5463}" dt="2025-07-14T14:34:54.012" v="693" actId="1076"/>
          <ac:picMkLst>
            <pc:docMk/>
            <pc:sldMk cId="664489815" sldId="354"/>
            <ac:picMk id="5" creationId="{A638F66B-C8E8-2C35-9DDD-1FBE6C04C7A1}"/>
          </ac:picMkLst>
        </pc:picChg>
      </pc:sldChg>
      <pc:sldChg chg="modSp mod">
        <pc:chgData name="Sarah Orchard (Public Health Wales - No. 2 Capital Quarter)" userId="5f8bf41c-6ec8-4fb7-a60a-62dee87b3e37" providerId="ADAL" clId="{AFB82E38-9DC6-4651-B394-9C05FAEA5463}" dt="2025-07-14T14:30:29.064" v="671" actId="207"/>
        <pc:sldMkLst>
          <pc:docMk/>
          <pc:sldMk cId="2186763244" sldId="361"/>
        </pc:sldMkLst>
        <pc:spChg chg="mod">
          <ac:chgData name="Sarah Orchard (Public Health Wales - No. 2 Capital Quarter)" userId="5f8bf41c-6ec8-4fb7-a60a-62dee87b3e37" providerId="ADAL" clId="{AFB82E38-9DC6-4651-B394-9C05FAEA5463}" dt="2025-07-14T14:30:04.970" v="665" actId="255"/>
          <ac:spMkLst>
            <pc:docMk/>
            <pc:sldMk cId="2186763244" sldId="361"/>
            <ac:spMk id="2" creationId="{5AAEEE49-A26F-4A83-4604-E4C53B2787D7}"/>
          </ac:spMkLst>
        </pc:spChg>
        <pc:spChg chg="mod">
          <ac:chgData name="Sarah Orchard (Public Health Wales - No. 2 Capital Quarter)" userId="5f8bf41c-6ec8-4fb7-a60a-62dee87b3e37" providerId="ADAL" clId="{AFB82E38-9DC6-4651-B394-9C05FAEA5463}" dt="2025-07-14T14:30:29.064" v="671" actId="207"/>
          <ac:spMkLst>
            <pc:docMk/>
            <pc:sldMk cId="2186763244" sldId="361"/>
            <ac:spMk id="4" creationId="{96741965-4F78-00DA-63AF-96498C47E471}"/>
          </ac:spMkLst>
        </pc:spChg>
        <pc:picChg chg="mod">
          <ac:chgData name="Sarah Orchard (Public Health Wales - No. 2 Capital Quarter)" userId="5f8bf41c-6ec8-4fb7-a60a-62dee87b3e37" providerId="ADAL" clId="{AFB82E38-9DC6-4651-B394-9C05FAEA5463}" dt="2025-07-14T14:30:18.336" v="668" actId="1076"/>
          <ac:picMkLst>
            <pc:docMk/>
            <pc:sldMk cId="2186763244" sldId="361"/>
            <ac:picMk id="7" creationId="{E244E327-E1B4-7547-E21E-22F416965D86}"/>
          </ac:picMkLst>
        </pc:picChg>
      </pc:sldChg>
      <pc:sldChg chg="modSp mod">
        <pc:chgData name="Sarah Orchard (Public Health Wales - No. 2 Capital Quarter)" userId="5f8bf41c-6ec8-4fb7-a60a-62dee87b3e37" providerId="ADAL" clId="{AFB82E38-9DC6-4651-B394-9C05FAEA5463}" dt="2025-07-14T14:31:13.794" v="679" actId="20577"/>
        <pc:sldMkLst>
          <pc:docMk/>
          <pc:sldMk cId="2947188649" sldId="362"/>
        </pc:sldMkLst>
        <pc:spChg chg="mod">
          <ac:chgData name="Sarah Orchard (Public Health Wales - No. 2 Capital Quarter)" userId="5f8bf41c-6ec8-4fb7-a60a-62dee87b3e37" providerId="ADAL" clId="{AFB82E38-9DC6-4651-B394-9C05FAEA5463}" dt="2025-07-14T14:31:13.794" v="679" actId="20577"/>
          <ac:spMkLst>
            <pc:docMk/>
            <pc:sldMk cId="2947188649" sldId="362"/>
            <ac:spMk id="4" creationId="{45C601B1-1935-7F8E-D8DA-7BE6478A39AD}"/>
          </ac:spMkLst>
        </pc:spChg>
      </pc:sldChg>
      <pc:sldChg chg="addSp delSp modSp mod">
        <pc:chgData name="Sarah Orchard (Public Health Wales - No. 2 Capital Quarter)" userId="5f8bf41c-6ec8-4fb7-a60a-62dee87b3e37" providerId="ADAL" clId="{AFB82E38-9DC6-4651-B394-9C05FAEA5463}" dt="2025-07-14T12:22:36.831" v="212" actId="1076"/>
        <pc:sldMkLst>
          <pc:docMk/>
          <pc:sldMk cId="4205465509" sldId="363"/>
        </pc:sldMkLst>
        <pc:spChg chg="mod">
          <ac:chgData name="Sarah Orchard (Public Health Wales - No. 2 Capital Quarter)" userId="5f8bf41c-6ec8-4fb7-a60a-62dee87b3e37" providerId="ADAL" clId="{AFB82E38-9DC6-4651-B394-9C05FAEA5463}" dt="2025-07-14T12:22:25.323" v="209" actId="1076"/>
          <ac:spMkLst>
            <pc:docMk/>
            <pc:sldMk cId="4205465509" sldId="363"/>
            <ac:spMk id="4" creationId="{705041AA-809D-19D7-0742-09A42FD1759A}"/>
          </ac:spMkLst>
        </pc:spChg>
        <pc:picChg chg="del mod">
          <ac:chgData name="Sarah Orchard (Public Health Wales - No. 2 Capital Quarter)" userId="5f8bf41c-6ec8-4fb7-a60a-62dee87b3e37" providerId="ADAL" clId="{AFB82E38-9DC6-4651-B394-9C05FAEA5463}" dt="2025-07-14T12:22:29.075" v="210" actId="478"/>
          <ac:picMkLst>
            <pc:docMk/>
            <pc:sldMk cId="4205465509" sldId="363"/>
            <ac:picMk id="2" creationId="{4128E77E-3A9C-C75A-270B-2DB7CFAD3369}"/>
          </ac:picMkLst>
        </pc:picChg>
        <pc:picChg chg="add mod">
          <ac:chgData name="Sarah Orchard (Public Health Wales - No. 2 Capital Quarter)" userId="5f8bf41c-6ec8-4fb7-a60a-62dee87b3e37" providerId="ADAL" clId="{AFB82E38-9DC6-4651-B394-9C05FAEA5463}" dt="2025-07-14T12:22:36.831" v="212" actId="1076"/>
          <ac:picMkLst>
            <pc:docMk/>
            <pc:sldMk cId="4205465509" sldId="363"/>
            <ac:picMk id="5" creationId="{32C7D7C8-8D53-D695-82B4-B539EDC88F99}"/>
          </ac:picMkLst>
        </pc:picChg>
      </pc:sldChg>
      <pc:sldChg chg="modSp mod">
        <pc:chgData name="Sarah Orchard (Public Health Wales - No. 2 Capital Quarter)" userId="5f8bf41c-6ec8-4fb7-a60a-62dee87b3e37" providerId="ADAL" clId="{AFB82E38-9DC6-4651-B394-9C05FAEA5463}" dt="2025-07-14T13:59:07.256" v="335" actId="1076"/>
        <pc:sldMkLst>
          <pc:docMk/>
          <pc:sldMk cId="4154296343" sldId="364"/>
        </pc:sldMkLst>
        <pc:spChg chg="mod">
          <ac:chgData name="Sarah Orchard (Public Health Wales - No. 2 Capital Quarter)" userId="5f8bf41c-6ec8-4fb7-a60a-62dee87b3e37" providerId="ADAL" clId="{AFB82E38-9DC6-4651-B394-9C05FAEA5463}" dt="2025-07-14T12:24:25.473" v="232" actId="14100"/>
          <ac:spMkLst>
            <pc:docMk/>
            <pc:sldMk cId="4154296343" sldId="364"/>
            <ac:spMk id="2" creationId="{5C7027ED-EDBA-4083-96D0-D73C112CD3B1}"/>
          </ac:spMkLst>
        </pc:spChg>
        <pc:spChg chg="mod">
          <ac:chgData name="Sarah Orchard (Public Health Wales - No. 2 Capital Quarter)" userId="5f8bf41c-6ec8-4fb7-a60a-62dee87b3e37" providerId="ADAL" clId="{AFB82E38-9DC6-4651-B394-9C05FAEA5463}" dt="2025-07-14T13:59:07.256" v="335" actId="1076"/>
          <ac:spMkLst>
            <pc:docMk/>
            <pc:sldMk cId="4154296343" sldId="364"/>
            <ac:spMk id="4" creationId="{FCC67F29-1DB9-E259-1508-A071F85796AB}"/>
          </ac:spMkLst>
        </pc:spChg>
        <pc:picChg chg="mod">
          <ac:chgData name="Sarah Orchard (Public Health Wales - No. 2 Capital Quarter)" userId="5f8bf41c-6ec8-4fb7-a60a-62dee87b3e37" providerId="ADAL" clId="{AFB82E38-9DC6-4651-B394-9C05FAEA5463}" dt="2025-07-14T12:24:40.527" v="237" actId="14100"/>
          <ac:picMkLst>
            <pc:docMk/>
            <pc:sldMk cId="4154296343" sldId="364"/>
            <ac:picMk id="3" creationId="{F294CB33-431B-BA0D-907E-FE0BA3C8E288}"/>
          </ac:picMkLst>
        </pc:picChg>
      </pc:sldChg>
      <pc:sldChg chg="modSp mod">
        <pc:chgData name="Sarah Orchard (Public Health Wales - No. 2 Capital Quarter)" userId="5f8bf41c-6ec8-4fb7-a60a-62dee87b3e37" providerId="ADAL" clId="{AFB82E38-9DC6-4651-B394-9C05FAEA5463}" dt="2025-07-14T14:14:02.463" v="480" actId="1076"/>
        <pc:sldMkLst>
          <pc:docMk/>
          <pc:sldMk cId="2834888200" sldId="365"/>
        </pc:sldMkLst>
        <pc:spChg chg="mod">
          <ac:chgData name="Sarah Orchard (Public Health Wales - No. 2 Capital Quarter)" userId="5f8bf41c-6ec8-4fb7-a60a-62dee87b3e37" providerId="ADAL" clId="{AFB82E38-9DC6-4651-B394-9C05FAEA5463}" dt="2025-07-14T14:14:02.463" v="480" actId="1076"/>
          <ac:spMkLst>
            <pc:docMk/>
            <pc:sldMk cId="2834888200" sldId="365"/>
            <ac:spMk id="2" creationId="{5C7027ED-EDBA-4083-96D0-D73C112CD3B1}"/>
          </ac:spMkLst>
        </pc:spChg>
        <pc:spChg chg="mod">
          <ac:chgData name="Sarah Orchard (Public Health Wales - No. 2 Capital Quarter)" userId="5f8bf41c-6ec8-4fb7-a60a-62dee87b3e37" providerId="ADAL" clId="{AFB82E38-9DC6-4651-B394-9C05FAEA5463}" dt="2025-07-14T13:59:53.023" v="341" actId="1076"/>
          <ac:spMkLst>
            <pc:docMk/>
            <pc:sldMk cId="2834888200" sldId="365"/>
            <ac:spMk id="4" creationId="{FCC67F29-1DB9-E259-1508-A071F85796AB}"/>
          </ac:spMkLst>
        </pc:spChg>
        <pc:spChg chg="mod">
          <ac:chgData name="Sarah Orchard (Public Health Wales - No. 2 Capital Quarter)" userId="5f8bf41c-6ec8-4fb7-a60a-62dee87b3e37" providerId="ADAL" clId="{AFB82E38-9DC6-4651-B394-9C05FAEA5463}" dt="2025-07-02T13:49:08.718" v="27" actId="14100"/>
          <ac:spMkLst>
            <pc:docMk/>
            <pc:sldMk cId="2834888200" sldId="365"/>
            <ac:spMk id="8" creationId="{15A20ED0-C9FB-3E22-A45C-4E31FE1B117A}"/>
          </ac:spMkLst>
        </pc:spChg>
        <pc:picChg chg="mod">
          <ac:chgData name="Sarah Orchard (Public Health Wales - No. 2 Capital Quarter)" userId="5f8bf41c-6ec8-4fb7-a60a-62dee87b3e37" providerId="ADAL" clId="{AFB82E38-9DC6-4651-B394-9C05FAEA5463}" dt="2025-07-14T13:59:54.744" v="342" actId="1076"/>
          <ac:picMkLst>
            <pc:docMk/>
            <pc:sldMk cId="2834888200" sldId="365"/>
            <ac:picMk id="3" creationId="{3DC68F17-CE28-EC49-AA62-CD1FCFE0DA91}"/>
          </ac:picMkLst>
        </pc:picChg>
        <pc:picChg chg="mod">
          <ac:chgData name="Sarah Orchard (Public Health Wales - No. 2 Capital Quarter)" userId="5f8bf41c-6ec8-4fb7-a60a-62dee87b3e37" providerId="ADAL" clId="{AFB82E38-9DC6-4651-B394-9C05FAEA5463}" dt="2025-07-14T12:27:29.298" v="270" actId="1076"/>
          <ac:picMkLst>
            <pc:docMk/>
            <pc:sldMk cId="2834888200" sldId="365"/>
            <ac:picMk id="6" creationId="{D2695FCC-A375-D970-06FF-6EA36E7068C0}"/>
          </ac:picMkLst>
        </pc:picChg>
        <pc:picChg chg="mod">
          <ac:chgData name="Sarah Orchard (Public Health Wales - No. 2 Capital Quarter)" userId="5f8bf41c-6ec8-4fb7-a60a-62dee87b3e37" providerId="ADAL" clId="{AFB82E38-9DC6-4651-B394-9C05FAEA5463}" dt="2025-07-14T13:59:56.832" v="343" actId="1076"/>
          <ac:picMkLst>
            <pc:docMk/>
            <pc:sldMk cId="2834888200" sldId="365"/>
            <ac:picMk id="10" creationId="{0302A94E-D138-F4F3-5CA5-F5B312C7CF2B}"/>
          </ac:picMkLst>
        </pc:picChg>
        <pc:picChg chg="mod">
          <ac:chgData name="Sarah Orchard (Public Health Wales - No. 2 Capital Quarter)" userId="5f8bf41c-6ec8-4fb7-a60a-62dee87b3e37" providerId="ADAL" clId="{AFB82E38-9DC6-4651-B394-9C05FAEA5463}" dt="2025-07-14T14:00:00.124" v="344" actId="1076"/>
          <ac:picMkLst>
            <pc:docMk/>
            <pc:sldMk cId="2834888200" sldId="365"/>
            <ac:picMk id="12" creationId="{02ABF1C0-983F-120D-8100-58AAF4F3EF8B}"/>
          </ac:picMkLst>
        </pc:picChg>
      </pc:sldChg>
      <pc:sldChg chg="modSp mod modCm">
        <pc:chgData name="Sarah Orchard (Public Health Wales - No. 2 Capital Quarter)" userId="5f8bf41c-6ec8-4fb7-a60a-62dee87b3e37" providerId="ADAL" clId="{AFB82E38-9DC6-4651-B394-9C05FAEA5463}" dt="2025-07-14T12:26:52.244" v="264" actId="1076"/>
        <pc:sldMkLst>
          <pc:docMk/>
          <pc:sldMk cId="1004332408" sldId="367"/>
        </pc:sldMkLst>
        <pc:spChg chg="mod">
          <ac:chgData name="Sarah Orchard (Public Health Wales - No. 2 Capital Quarter)" userId="5f8bf41c-6ec8-4fb7-a60a-62dee87b3e37" providerId="ADAL" clId="{AFB82E38-9DC6-4651-B394-9C05FAEA5463}" dt="2025-07-14T12:26:19.377" v="256" actId="207"/>
          <ac:spMkLst>
            <pc:docMk/>
            <pc:sldMk cId="1004332408" sldId="367"/>
            <ac:spMk id="2" creationId="{5C7027ED-EDBA-4083-96D0-D73C112CD3B1}"/>
          </ac:spMkLst>
        </pc:spChg>
        <pc:spChg chg="mod">
          <ac:chgData name="Sarah Orchard (Public Health Wales - No. 2 Capital Quarter)" userId="5f8bf41c-6ec8-4fb7-a60a-62dee87b3e37" providerId="ADAL" clId="{AFB82E38-9DC6-4651-B394-9C05FAEA5463}" dt="2025-07-14T12:26:52.244" v="264" actId="1076"/>
          <ac:spMkLst>
            <pc:docMk/>
            <pc:sldMk cId="1004332408" sldId="367"/>
            <ac:spMk id="5" creationId="{96B3640C-82F3-81A5-9094-9A5BA8A51C1E}"/>
          </ac:spMkLst>
        </pc:spChg>
        <pc:spChg chg="mod">
          <ac:chgData name="Sarah Orchard (Public Health Wales - No. 2 Capital Quarter)" userId="5f8bf41c-6ec8-4fb7-a60a-62dee87b3e37" providerId="ADAL" clId="{AFB82E38-9DC6-4651-B394-9C05FAEA5463}" dt="2025-07-02T14:12:18.032" v="87" actId="1076"/>
          <ac:spMkLst>
            <pc:docMk/>
            <pc:sldMk cId="1004332408" sldId="367"/>
            <ac:spMk id="6" creationId="{4F3EAD09-7766-E2BA-4D2C-245ABE0D0E14}"/>
          </ac:spMkLst>
        </pc:spChg>
        <pc:picChg chg="mod">
          <ac:chgData name="Sarah Orchard (Public Health Wales - No. 2 Capital Quarter)" userId="5f8bf41c-6ec8-4fb7-a60a-62dee87b3e37" providerId="ADAL" clId="{AFB82E38-9DC6-4651-B394-9C05FAEA5463}" dt="2025-07-14T12:26:40.184" v="260" actId="14100"/>
          <ac:picMkLst>
            <pc:docMk/>
            <pc:sldMk cId="1004332408" sldId="367"/>
            <ac:picMk id="4" creationId="{19F46101-476A-7726-E27E-C21370F3D95B}"/>
          </ac:picMkLst>
        </pc:picChg>
        <pc:picChg chg="mod">
          <ac:chgData name="Sarah Orchard (Public Health Wales - No. 2 Capital Quarter)" userId="5f8bf41c-6ec8-4fb7-a60a-62dee87b3e37" providerId="ADAL" clId="{AFB82E38-9DC6-4651-B394-9C05FAEA5463}" dt="2025-07-14T12:26:42.697" v="261" actId="14100"/>
          <ac:picMkLst>
            <pc:docMk/>
            <pc:sldMk cId="1004332408" sldId="367"/>
            <ac:picMk id="7" creationId="{160E3EB2-05DB-B9DC-4BF4-98162361C719}"/>
          </ac:picMkLst>
        </pc:picChg>
      </pc:sldChg>
      <pc:sldChg chg="modSp mod">
        <pc:chgData name="Sarah Orchard (Public Health Wales - No. 2 Capital Quarter)" userId="5f8bf41c-6ec8-4fb7-a60a-62dee87b3e37" providerId="ADAL" clId="{AFB82E38-9DC6-4651-B394-9C05FAEA5463}" dt="2025-07-14T12:25:20.421" v="245" actId="1076"/>
        <pc:sldMkLst>
          <pc:docMk/>
          <pc:sldMk cId="125303113" sldId="370"/>
        </pc:sldMkLst>
        <pc:spChg chg="mod">
          <ac:chgData name="Sarah Orchard (Public Health Wales - No. 2 Capital Quarter)" userId="5f8bf41c-6ec8-4fb7-a60a-62dee87b3e37" providerId="ADAL" clId="{AFB82E38-9DC6-4651-B394-9C05FAEA5463}" dt="2025-07-14T12:25:20.421" v="245" actId="1076"/>
          <ac:spMkLst>
            <pc:docMk/>
            <pc:sldMk cId="125303113" sldId="370"/>
            <ac:spMk id="2" creationId="{5C7027ED-EDBA-4083-96D0-D73C112CD3B1}"/>
          </ac:spMkLst>
        </pc:spChg>
        <pc:spChg chg="mod">
          <ac:chgData name="Sarah Orchard (Public Health Wales - No. 2 Capital Quarter)" userId="5f8bf41c-6ec8-4fb7-a60a-62dee87b3e37" providerId="ADAL" clId="{AFB82E38-9DC6-4651-B394-9C05FAEA5463}" dt="2025-07-14T12:25:09.429" v="242" actId="14100"/>
          <ac:spMkLst>
            <pc:docMk/>
            <pc:sldMk cId="125303113" sldId="370"/>
            <ac:spMk id="5" creationId="{96B3640C-82F3-81A5-9094-9A5BA8A51C1E}"/>
          </ac:spMkLst>
        </pc:spChg>
        <pc:picChg chg="mod">
          <ac:chgData name="Sarah Orchard (Public Health Wales - No. 2 Capital Quarter)" userId="5f8bf41c-6ec8-4fb7-a60a-62dee87b3e37" providerId="ADAL" clId="{AFB82E38-9DC6-4651-B394-9C05FAEA5463}" dt="2025-07-14T12:25:12.520" v="243" actId="1076"/>
          <ac:picMkLst>
            <pc:docMk/>
            <pc:sldMk cId="125303113" sldId="370"/>
            <ac:picMk id="4" creationId="{D1652CB4-730E-5779-2BC5-3D5B05C5E1FA}"/>
          </ac:picMkLst>
        </pc:picChg>
        <pc:picChg chg="mod">
          <ac:chgData name="Sarah Orchard (Public Health Wales - No. 2 Capital Quarter)" userId="5f8bf41c-6ec8-4fb7-a60a-62dee87b3e37" providerId="ADAL" clId="{AFB82E38-9DC6-4651-B394-9C05FAEA5463}" dt="2025-07-14T12:25:14.353" v="244" actId="1076"/>
          <ac:picMkLst>
            <pc:docMk/>
            <pc:sldMk cId="125303113" sldId="370"/>
            <ac:picMk id="7" creationId="{3E0C3B95-BF9E-0E4C-FD4C-C16307AA8438}"/>
          </ac:picMkLst>
        </pc:picChg>
      </pc:sldChg>
      <pc:sldChg chg="modSp mod">
        <pc:chgData name="Sarah Orchard (Public Health Wales - No. 2 Capital Quarter)" userId="5f8bf41c-6ec8-4fb7-a60a-62dee87b3e37" providerId="ADAL" clId="{AFB82E38-9DC6-4651-B394-9C05FAEA5463}" dt="2025-07-14T14:36:05.441" v="695" actId="14100"/>
        <pc:sldMkLst>
          <pc:docMk/>
          <pc:sldMk cId="1516134189" sldId="373"/>
        </pc:sldMkLst>
        <pc:spChg chg="mod">
          <ac:chgData name="Sarah Orchard (Public Health Wales - No. 2 Capital Quarter)" userId="5f8bf41c-6ec8-4fb7-a60a-62dee87b3e37" providerId="ADAL" clId="{AFB82E38-9DC6-4651-B394-9C05FAEA5463}" dt="2025-07-14T14:36:05.441" v="695" actId="14100"/>
          <ac:spMkLst>
            <pc:docMk/>
            <pc:sldMk cId="1516134189" sldId="373"/>
            <ac:spMk id="4" creationId="{5D728799-7E57-C226-B830-018AB302D83C}"/>
          </ac:spMkLst>
        </pc:spChg>
        <pc:spChg chg="mod">
          <ac:chgData name="Sarah Orchard (Public Health Wales - No. 2 Capital Quarter)" userId="5f8bf41c-6ec8-4fb7-a60a-62dee87b3e37" providerId="ADAL" clId="{AFB82E38-9DC6-4651-B394-9C05FAEA5463}" dt="2025-07-02T13:53:41.049" v="43" actId="1076"/>
          <ac:spMkLst>
            <pc:docMk/>
            <pc:sldMk cId="1516134189" sldId="373"/>
            <ac:spMk id="7" creationId="{9513DB5B-1C92-F489-C6A4-375F6B11569C}"/>
          </ac:spMkLst>
        </pc:spChg>
      </pc:sldChg>
      <pc:sldChg chg="modSp mod">
        <pc:chgData name="Sarah Orchard (Public Health Wales - No. 2 Capital Quarter)" userId="5f8bf41c-6ec8-4fb7-a60a-62dee87b3e37" providerId="ADAL" clId="{AFB82E38-9DC6-4651-B394-9C05FAEA5463}" dt="2025-07-14T14:17:44" v="517" actId="255"/>
        <pc:sldMkLst>
          <pc:docMk/>
          <pc:sldMk cId="644269869" sldId="374"/>
        </pc:sldMkLst>
        <pc:spChg chg="mod">
          <ac:chgData name="Sarah Orchard (Public Health Wales - No. 2 Capital Quarter)" userId="5f8bf41c-6ec8-4fb7-a60a-62dee87b3e37" providerId="ADAL" clId="{AFB82E38-9DC6-4651-B394-9C05FAEA5463}" dt="2025-07-14T14:17:44" v="517" actId="255"/>
          <ac:spMkLst>
            <pc:docMk/>
            <pc:sldMk cId="644269869" sldId="374"/>
            <ac:spMk id="4" creationId="{5D728799-7E57-C226-B830-018AB302D83C}"/>
          </ac:spMkLst>
        </pc:spChg>
        <pc:spChg chg="mod">
          <ac:chgData name="Sarah Orchard (Public Health Wales - No. 2 Capital Quarter)" userId="5f8bf41c-6ec8-4fb7-a60a-62dee87b3e37" providerId="ADAL" clId="{AFB82E38-9DC6-4651-B394-9C05FAEA5463}" dt="2025-07-02T13:53:37.390" v="42" actId="1076"/>
          <ac:spMkLst>
            <pc:docMk/>
            <pc:sldMk cId="644269869" sldId="374"/>
            <ac:spMk id="6" creationId="{32BF2C58-CDC2-04AB-3037-F506F49C1654}"/>
          </ac:spMkLst>
        </pc:spChg>
        <pc:picChg chg="mod">
          <ac:chgData name="Sarah Orchard (Public Health Wales - No. 2 Capital Quarter)" userId="5f8bf41c-6ec8-4fb7-a60a-62dee87b3e37" providerId="ADAL" clId="{AFB82E38-9DC6-4651-B394-9C05FAEA5463}" dt="2025-07-14T14:17:29.345" v="515" actId="1076"/>
          <ac:picMkLst>
            <pc:docMk/>
            <pc:sldMk cId="644269869" sldId="374"/>
            <ac:picMk id="2" creationId="{69FB533E-7F93-DCC9-B48B-3BE8E4740E90}"/>
          </ac:picMkLst>
        </pc:picChg>
        <pc:picChg chg="mod">
          <ac:chgData name="Sarah Orchard (Public Health Wales - No. 2 Capital Quarter)" userId="5f8bf41c-6ec8-4fb7-a60a-62dee87b3e37" providerId="ADAL" clId="{AFB82E38-9DC6-4651-B394-9C05FAEA5463}" dt="2025-07-14T14:17:25.082" v="514" actId="1076"/>
          <ac:picMkLst>
            <pc:docMk/>
            <pc:sldMk cId="644269869" sldId="374"/>
            <ac:picMk id="3" creationId="{320E86FE-3950-985E-47BF-18819F383138}"/>
          </ac:picMkLst>
        </pc:picChg>
        <pc:picChg chg="mod">
          <ac:chgData name="Sarah Orchard (Public Health Wales - No. 2 Capital Quarter)" userId="5f8bf41c-6ec8-4fb7-a60a-62dee87b3e37" providerId="ADAL" clId="{AFB82E38-9DC6-4651-B394-9C05FAEA5463}" dt="2025-07-14T14:17:20.249" v="513" actId="1076"/>
          <ac:picMkLst>
            <pc:docMk/>
            <pc:sldMk cId="644269869" sldId="374"/>
            <ac:picMk id="5" creationId="{3C4575F8-C252-1207-9A00-09366EC353EB}"/>
          </ac:picMkLst>
        </pc:picChg>
      </pc:sldChg>
      <pc:sldChg chg="modSp mod">
        <pc:chgData name="Sarah Orchard (Public Health Wales - No. 2 Capital Quarter)" userId="5f8bf41c-6ec8-4fb7-a60a-62dee87b3e37" providerId="ADAL" clId="{AFB82E38-9DC6-4651-B394-9C05FAEA5463}" dt="2025-07-14T14:22:38.715" v="576" actId="1076"/>
        <pc:sldMkLst>
          <pc:docMk/>
          <pc:sldMk cId="14926216" sldId="375"/>
        </pc:sldMkLst>
        <pc:spChg chg="mod">
          <ac:chgData name="Sarah Orchard (Public Health Wales - No. 2 Capital Quarter)" userId="5f8bf41c-6ec8-4fb7-a60a-62dee87b3e37" providerId="ADAL" clId="{AFB82E38-9DC6-4651-B394-9C05FAEA5463}" dt="2025-07-14T14:22:34.305" v="574" actId="1076"/>
          <ac:spMkLst>
            <pc:docMk/>
            <pc:sldMk cId="14926216" sldId="375"/>
            <ac:spMk id="4" creationId="{00947FA3-2FD2-D46A-2B97-ECBAAAC99FC6}"/>
          </ac:spMkLst>
        </pc:spChg>
        <pc:spChg chg="mod">
          <ac:chgData name="Sarah Orchard (Public Health Wales - No. 2 Capital Quarter)" userId="5f8bf41c-6ec8-4fb7-a60a-62dee87b3e37" providerId="ADAL" clId="{AFB82E38-9DC6-4651-B394-9C05FAEA5463}" dt="2025-07-14T14:22:38.715" v="576" actId="1076"/>
          <ac:spMkLst>
            <pc:docMk/>
            <pc:sldMk cId="14926216" sldId="375"/>
            <ac:spMk id="9" creationId="{5627EA63-2695-5B49-659D-F480615ABB1C}"/>
          </ac:spMkLst>
        </pc:spChg>
        <pc:picChg chg="mod">
          <ac:chgData name="Sarah Orchard (Public Health Wales - No. 2 Capital Quarter)" userId="5f8bf41c-6ec8-4fb7-a60a-62dee87b3e37" providerId="ADAL" clId="{AFB82E38-9DC6-4651-B394-9C05FAEA5463}" dt="2025-07-14T14:22:35.911" v="575" actId="1076"/>
          <ac:picMkLst>
            <pc:docMk/>
            <pc:sldMk cId="14926216" sldId="375"/>
            <ac:picMk id="3" creationId="{D61B9C2A-5308-7575-A65D-03C63FD9463F}"/>
          </ac:picMkLst>
        </pc:picChg>
      </pc:sldChg>
      <pc:sldChg chg="modSp mod">
        <pc:chgData name="Sarah Orchard (Public Health Wales - No. 2 Capital Quarter)" userId="5f8bf41c-6ec8-4fb7-a60a-62dee87b3e37" providerId="ADAL" clId="{AFB82E38-9DC6-4651-B394-9C05FAEA5463}" dt="2025-07-14T14:32:44.799" v="684" actId="1076"/>
        <pc:sldMkLst>
          <pc:docMk/>
          <pc:sldMk cId="2789182106" sldId="376"/>
        </pc:sldMkLst>
        <pc:spChg chg="mod">
          <ac:chgData name="Sarah Orchard (Public Health Wales - No. 2 Capital Quarter)" userId="5f8bf41c-6ec8-4fb7-a60a-62dee87b3e37" providerId="ADAL" clId="{AFB82E38-9DC6-4651-B394-9C05FAEA5463}" dt="2025-07-14T13:59:24.298" v="340" actId="255"/>
          <ac:spMkLst>
            <pc:docMk/>
            <pc:sldMk cId="2789182106" sldId="376"/>
            <ac:spMk id="4" creationId="{00947FA3-2FD2-D46A-2B97-ECBAAAC99FC6}"/>
          </ac:spMkLst>
        </pc:spChg>
        <pc:spChg chg="mod">
          <ac:chgData name="Sarah Orchard (Public Health Wales - No. 2 Capital Quarter)" userId="5f8bf41c-6ec8-4fb7-a60a-62dee87b3e37" providerId="ADAL" clId="{AFB82E38-9DC6-4651-B394-9C05FAEA5463}" dt="2025-07-14T13:59:15.473" v="336" actId="1076"/>
          <ac:spMkLst>
            <pc:docMk/>
            <pc:sldMk cId="2789182106" sldId="376"/>
            <ac:spMk id="5" creationId="{4EEC666F-2CB8-7F44-95E5-D5B4C007E6DF}"/>
          </ac:spMkLst>
        </pc:spChg>
        <pc:spChg chg="mod">
          <ac:chgData name="Sarah Orchard (Public Health Wales - No. 2 Capital Quarter)" userId="5f8bf41c-6ec8-4fb7-a60a-62dee87b3e37" providerId="ADAL" clId="{AFB82E38-9DC6-4651-B394-9C05FAEA5463}" dt="2025-07-14T14:32:44.799" v="684" actId="1076"/>
          <ac:spMkLst>
            <pc:docMk/>
            <pc:sldMk cId="2789182106" sldId="376"/>
            <ac:spMk id="7" creationId="{36BD65CC-59A9-3B65-0F49-F5FE4DC6670C}"/>
          </ac:spMkLst>
        </pc:spChg>
        <pc:picChg chg="mod">
          <ac:chgData name="Sarah Orchard (Public Health Wales - No. 2 Capital Quarter)" userId="5f8bf41c-6ec8-4fb7-a60a-62dee87b3e37" providerId="ADAL" clId="{AFB82E38-9DC6-4651-B394-9C05FAEA5463}" dt="2025-07-14T13:59:16.666" v="337" actId="1076"/>
          <ac:picMkLst>
            <pc:docMk/>
            <pc:sldMk cId="2789182106" sldId="376"/>
            <ac:picMk id="2" creationId="{66F8F915-51CA-58B1-4F7C-1F504F956BB0}"/>
          </ac:picMkLst>
        </pc:picChg>
      </pc:sldChg>
      <pc:sldChg chg="modSp mod">
        <pc:chgData name="Sarah Orchard (Public Health Wales - No. 2 Capital Quarter)" userId="5f8bf41c-6ec8-4fb7-a60a-62dee87b3e37" providerId="ADAL" clId="{AFB82E38-9DC6-4651-B394-9C05FAEA5463}" dt="2025-07-14T14:21:34.269" v="564" actId="20577"/>
        <pc:sldMkLst>
          <pc:docMk/>
          <pc:sldMk cId="100378575" sldId="377"/>
        </pc:sldMkLst>
        <pc:spChg chg="mod">
          <ac:chgData name="Sarah Orchard (Public Health Wales - No. 2 Capital Quarter)" userId="5f8bf41c-6ec8-4fb7-a60a-62dee87b3e37" providerId="ADAL" clId="{AFB82E38-9DC6-4651-B394-9C05FAEA5463}" dt="2025-07-14T14:21:20.749" v="559" actId="1076"/>
          <ac:spMkLst>
            <pc:docMk/>
            <pc:sldMk cId="100378575" sldId="377"/>
            <ac:spMk id="4" creationId="{00947FA3-2FD2-D46A-2B97-ECBAAAC99FC6}"/>
          </ac:spMkLst>
        </pc:spChg>
        <pc:spChg chg="mod">
          <ac:chgData name="Sarah Orchard (Public Health Wales - No. 2 Capital Quarter)" userId="5f8bf41c-6ec8-4fb7-a60a-62dee87b3e37" providerId="ADAL" clId="{AFB82E38-9DC6-4651-B394-9C05FAEA5463}" dt="2025-07-14T14:21:34.269" v="564" actId="20577"/>
          <ac:spMkLst>
            <pc:docMk/>
            <pc:sldMk cId="100378575" sldId="377"/>
            <ac:spMk id="5" creationId="{FE4D2593-A2FE-1A51-376B-A4871C296526}"/>
          </ac:spMkLst>
        </pc:spChg>
        <pc:picChg chg="mod">
          <ac:chgData name="Sarah Orchard (Public Health Wales - No. 2 Capital Quarter)" userId="5f8bf41c-6ec8-4fb7-a60a-62dee87b3e37" providerId="ADAL" clId="{AFB82E38-9DC6-4651-B394-9C05FAEA5463}" dt="2025-07-14T14:21:25.914" v="561" actId="1076"/>
          <ac:picMkLst>
            <pc:docMk/>
            <pc:sldMk cId="100378575" sldId="377"/>
            <ac:picMk id="2" creationId="{3520D64C-00FC-4E4C-1249-2A765263FF8E}"/>
          </ac:picMkLst>
        </pc:picChg>
      </pc:sldChg>
      <pc:sldChg chg="addSp modSp mod">
        <pc:chgData name="Sarah Orchard (Public Health Wales - No. 2 Capital Quarter)" userId="5f8bf41c-6ec8-4fb7-a60a-62dee87b3e37" providerId="ADAL" clId="{AFB82E38-9DC6-4651-B394-9C05FAEA5463}" dt="2025-07-14T14:23:52.893" v="597" actId="1076"/>
        <pc:sldMkLst>
          <pc:docMk/>
          <pc:sldMk cId="1763483452" sldId="378"/>
        </pc:sldMkLst>
        <pc:spChg chg="mod">
          <ac:chgData name="Sarah Orchard (Public Health Wales - No. 2 Capital Quarter)" userId="5f8bf41c-6ec8-4fb7-a60a-62dee87b3e37" providerId="ADAL" clId="{AFB82E38-9DC6-4651-B394-9C05FAEA5463}" dt="2025-07-14T14:23:46.523" v="594" actId="255"/>
          <ac:spMkLst>
            <pc:docMk/>
            <pc:sldMk cId="1763483452" sldId="378"/>
            <ac:spMk id="2" creationId="{29A0CD28-B4E1-93CA-4AC0-3D342B1FBEC9}"/>
          </ac:spMkLst>
        </pc:spChg>
        <pc:spChg chg="mod">
          <ac:chgData name="Sarah Orchard (Public Health Wales - No. 2 Capital Quarter)" userId="5f8bf41c-6ec8-4fb7-a60a-62dee87b3e37" providerId="ADAL" clId="{AFB82E38-9DC6-4651-B394-9C05FAEA5463}" dt="2025-07-14T14:23:49.563" v="595" actId="1076"/>
          <ac:spMkLst>
            <pc:docMk/>
            <pc:sldMk cId="1763483452" sldId="378"/>
            <ac:spMk id="3" creationId="{5FD10D6C-6CFF-94A3-C7FC-8284D332CA2A}"/>
          </ac:spMkLst>
        </pc:spChg>
        <pc:picChg chg="mod">
          <ac:chgData name="Sarah Orchard (Public Health Wales - No. 2 Capital Quarter)" userId="5f8bf41c-6ec8-4fb7-a60a-62dee87b3e37" providerId="ADAL" clId="{AFB82E38-9DC6-4651-B394-9C05FAEA5463}" dt="2025-07-14T14:23:51.758" v="596" actId="1076"/>
          <ac:picMkLst>
            <pc:docMk/>
            <pc:sldMk cId="1763483452" sldId="378"/>
            <ac:picMk id="4" creationId="{0B4CBD8F-1C21-06B0-F12C-CDDCBE1D802C}"/>
          </ac:picMkLst>
        </pc:picChg>
        <pc:picChg chg="add mod">
          <ac:chgData name="Sarah Orchard (Public Health Wales - No. 2 Capital Quarter)" userId="5f8bf41c-6ec8-4fb7-a60a-62dee87b3e37" providerId="ADAL" clId="{AFB82E38-9DC6-4651-B394-9C05FAEA5463}" dt="2025-07-14T14:23:52.893" v="597" actId="1076"/>
          <ac:picMkLst>
            <pc:docMk/>
            <pc:sldMk cId="1763483452" sldId="378"/>
            <ac:picMk id="1026" creationId="{B373EBE0-A471-A5A3-57D5-42D612AFA9AF}"/>
          </ac:picMkLst>
        </pc:picChg>
      </pc:sldChg>
      <pc:sldChg chg="modSp mod">
        <pc:chgData name="Sarah Orchard (Public Health Wales - No. 2 Capital Quarter)" userId="5f8bf41c-6ec8-4fb7-a60a-62dee87b3e37" providerId="ADAL" clId="{AFB82E38-9DC6-4651-B394-9C05FAEA5463}" dt="2025-07-14T14:13:27.281" v="476" actId="1076"/>
        <pc:sldMkLst>
          <pc:docMk/>
          <pc:sldMk cId="890479131" sldId="379"/>
        </pc:sldMkLst>
        <pc:spChg chg="mod">
          <ac:chgData name="Sarah Orchard (Public Health Wales - No. 2 Capital Quarter)" userId="5f8bf41c-6ec8-4fb7-a60a-62dee87b3e37" providerId="ADAL" clId="{AFB82E38-9DC6-4651-B394-9C05FAEA5463}" dt="2025-07-02T13:49:28.029" v="30" actId="1076"/>
          <ac:spMkLst>
            <pc:docMk/>
            <pc:sldMk cId="890479131" sldId="379"/>
            <ac:spMk id="2" creationId="{FF040788-BB71-404F-1F5B-33E182EBFA66}"/>
          </ac:spMkLst>
        </pc:spChg>
        <pc:spChg chg="mod">
          <ac:chgData name="Sarah Orchard (Public Health Wales - No. 2 Capital Quarter)" userId="5f8bf41c-6ec8-4fb7-a60a-62dee87b3e37" providerId="ADAL" clId="{AFB82E38-9DC6-4651-B394-9C05FAEA5463}" dt="2025-07-14T14:13:22.404" v="475" actId="1076"/>
          <ac:spMkLst>
            <pc:docMk/>
            <pc:sldMk cId="890479131" sldId="379"/>
            <ac:spMk id="3" creationId="{C228588F-6DFB-844F-157C-4EB952945D31}"/>
          </ac:spMkLst>
        </pc:spChg>
        <pc:spChg chg="mod">
          <ac:chgData name="Sarah Orchard (Public Health Wales - No. 2 Capital Quarter)" userId="5f8bf41c-6ec8-4fb7-a60a-62dee87b3e37" providerId="ADAL" clId="{AFB82E38-9DC6-4651-B394-9C05FAEA5463}" dt="2025-07-14T14:13:20.516" v="474" actId="1076"/>
          <ac:spMkLst>
            <pc:docMk/>
            <pc:sldMk cId="890479131" sldId="379"/>
            <ac:spMk id="31" creationId="{00000000-0000-0000-0000-000000000000}"/>
          </ac:spMkLst>
        </pc:spChg>
        <pc:spChg chg="mod">
          <ac:chgData name="Sarah Orchard (Public Health Wales - No. 2 Capital Quarter)" userId="5f8bf41c-6ec8-4fb7-a60a-62dee87b3e37" providerId="ADAL" clId="{AFB82E38-9DC6-4651-B394-9C05FAEA5463}" dt="2025-07-14T14:13:27.281" v="476" actId="1076"/>
          <ac:spMkLst>
            <pc:docMk/>
            <pc:sldMk cId="890479131" sldId="379"/>
            <ac:spMk id="49" creationId="{F52A55D2-B116-0297-8C2B-465B85987737}"/>
          </ac:spMkLst>
        </pc:spChg>
      </pc:sldChg>
      <pc:sldChg chg="modSp mod">
        <pc:chgData name="Sarah Orchard (Public Health Wales - No. 2 Capital Quarter)" userId="5f8bf41c-6ec8-4fb7-a60a-62dee87b3e37" providerId="ADAL" clId="{AFB82E38-9DC6-4651-B394-9C05FAEA5463}" dt="2025-07-14T14:03:52.612" v="376" actId="255"/>
        <pc:sldMkLst>
          <pc:docMk/>
          <pc:sldMk cId="3830703383" sldId="380"/>
        </pc:sldMkLst>
        <pc:spChg chg="mod">
          <ac:chgData name="Sarah Orchard (Public Health Wales - No. 2 Capital Quarter)" userId="5f8bf41c-6ec8-4fb7-a60a-62dee87b3e37" providerId="ADAL" clId="{AFB82E38-9DC6-4651-B394-9C05FAEA5463}" dt="2025-07-14T14:03:41.922" v="374" actId="20577"/>
          <ac:spMkLst>
            <pc:docMk/>
            <pc:sldMk cId="3830703383" sldId="380"/>
            <ac:spMk id="3" creationId="{ECFCCF03-FB34-BB35-DE61-FFE1403C453B}"/>
          </ac:spMkLst>
        </pc:spChg>
        <pc:spChg chg="mod">
          <ac:chgData name="Sarah Orchard (Public Health Wales - No. 2 Capital Quarter)" userId="5f8bf41c-6ec8-4fb7-a60a-62dee87b3e37" providerId="ADAL" clId="{AFB82E38-9DC6-4651-B394-9C05FAEA5463}" dt="2025-07-02T13:49:37.303" v="31" actId="14100"/>
          <ac:spMkLst>
            <pc:docMk/>
            <pc:sldMk cId="3830703383" sldId="380"/>
            <ac:spMk id="4" creationId="{9E44BDF7-ADD1-5163-40BF-5A0E3E085976}"/>
          </ac:spMkLst>
        </pc:spChg>
        <pc:spChg chg="mod">
          <ac:chgData name="Sarah Orchard (Public Health Wales - No. 2 Capital Quarter)" userId="5f8bf41c-6ec8-4fb7-a60a-62dee87b3e37" providerId="ADAL" clId="{AFB82E38-9DC6-4651-B394-9C05FAEA5463}" dt="2025-07-14T14:03:52.612" v="376" actId="255"/>
          <ac:spMkLst>
            <pc:docMk/>
            <pc:sldMk cId="3830703383" sldId="380"/>
            <ac:spMk id="49" creationId="{F52A55D2-B116-0297-8C2B-465B85987737}"/>
          </ac:spMkLst>
        </pc:spChg>
      </pc:sldChg>
      <pc:sldChg chg="modSp mod">
        <pc:chgData name="Sarah Orchard (Public Health Wales - No. 2 Capital Quarter)" userId="5f8bf41c-6ec8-4fb7-a60a-62dee87b3e37" providerId="ADAL" clId="{AFB82E38-9DC6-4651-B394-9C05FAEA5463}" dt="2025-07-14T14:02:15.797" v="366" actId="14100"/>
        <pc:sldMkLst>
          <pc:docMk/>
          <pc:sldMk cId="3215027624" sldId="381"/>
        </pc:sldMkLst>
        <pc:spChg chg="mod">
          <ac:chgData name="Sarah Orchard (Public Health Wales - No. 2 Capital Quarter)" userId="5f8bf41c-6ec8-4fb7-a60a-62dee87b3e37" providerId="ADAL" clId="{AFB82E38-9DC6-4651-B394-9C05FAEA5463}" dt="2025-07-02T13:49:17.775" v="28" actId="14100"/>
          <ac:spMkLst>
            <pc:docMk/>
            <pc:sldMk cId="3215027624" sldId="381"/>
            <ac:spMk id="3" creationId="{14932642-848D-28A5-D8D3-1EA03445D45C}"/>
          </ac:spMkLst>
        </pc:spChg>
        <pc:spChg chg="mod">
          <ac:chgData name="Sarah Orchard (Public Health Wales - No. 2 Capital Quarter)" userId="5f8bf41c-6ec8-4fb7-a60a-62dee87b3e37" providerId="ADAL" clId="{AFB82E38-9DC6-4651-B394-9C05FAEA5463}" dt="2025-07-14T14:01:36.834" v="356" actId="20577"/>
          <ac:spMkLst>
            <pc:docMk/>
            <pc:sldMk cId="3215027624" sldId="381"/>
            <ac:spMk id="31" creationId="{00000000-0000-0000-0000-000000000000}"/>
          </ac:spMkLst>
        </pc:spChg>
        <pc:spChg chg="mod">
          <ac:chgData name="Sarah Orchard (Public Health Wales - No. 2 Capital Quarter)" userId="5f8bf41c-6ec8-4fb7-a60a-62dee87b3e37" providerId="ADAL" clId="{AFB82E38-9DC6-4651-B394-9C05FAEA5463}" dt="2025-07-14T14:02:15.797" v="366" actId="14100"/>
          <ac:spMkLst>
            <pc:docMk/>
            <pc:sldMk cId="3215027624" sldId="381"/>
            <ac:spMk id="49" creationId="{F52A55D2-B116-0297-8C2B-465B85987737}"/>
          </ac:spMkLst>
        </pc:spChg>
      </pc:sldChg>
      <pc:sldChg chg="modSp mod">
        <pc:chgData name="Sarah Orchard (Public Health Wales - No. 2 Capital Quarter)" userId="5f8bf41c-6ec8-4fb7-a60a-62dee87b3e37" providerId="ADAL" clId="{AFB82E38-9DC6-4651-B394-9C05FAEA5463}" dt="2025-07-14T14:15:44.366" v="503" actId="14100"/>
        <pc:sldMkLst>
          <pc:docMk/>
          <pc:sldMk cId="3316114280" sldId="382"/>
        </pc:sldMkLst>
        <pc:spChg chg="mod">
          <ac:chgData name="Sarah Orchard (Public Health Wales - No. 2 Capital Quarter)" userId="5f8bf41c-6ec8-4fb7-a60a-62dee87b3e37" providerId="ADAL" clId="{AFB82E38-9DC6-4651-B394-9C05FAEA5463}" dt="2025-07-02T13:54:02.621" v="47" actId="1076"/>
          <ac:spMkLst>
            <pc:docMk/>
            <pc:sldMk cId="3316114280" sldId="382"/>
            <ac:spMk id="3" creationId="{14932642-848D-28A5-D8D3-1EA03445D45C}"/>
          </ac:spMkLst>
        </pc:spChg>
        <pc:spChg chg="mod">
          <ac:chgData name="Sarah Orchard (Public Health Wales - No. 2 Capital Quarter)" userId="5f8bf41c-6ec8-4fb7-a60a-62dee87b3e37" providerId="ADAL" clId="{AFB82E38-9DC6-4651-B394-9C05FAEA5463}" dt="2025-07-14T14:14:57.513" v="490" actId="20577"/>
          <ac:spMkLst>
            <pc:docMk/>
            <pc:sldMk cId="3316114280" sldId="382"/>
            <ac:spMk id="31" creationId="{00000000-0000-0000-0000-000000000000}"/>
          </ac:spMkLst>
        </pc:spChg>
        <pc:spChg chg="mod">
          <ac:chgData name="Sarah Orchard (Public Health Wales - No. 2 Capital Quarter)" userId="5f8bf41c-6ec8-4fb7-a60a-62dee87b3e37" providerId="ADAL" clId="{AFB82E38-9DC6-4651-B394-9C05FAEA5463}" dt="2025-07-14T14:15:44.366" v="503" actId="14100"/>
          <ac:spMkLst>
            <pc:docMk/>
            <pc:sldMk cId="3316114280" sldId="382"/>
            <ac:spMk id="49" creationId="{F52A55D2-B116-0297-8C2B-465B85987737}"/>
          </ac:spMkLst>
        </pc:spChg>
      </pc:sldChg>
      <pc:sldChg chg="modSp mod">
        <pc:chgData name="Sarah Orchard (Public Health Wales - No. 2 Capital Quarter)" userId="5f8bf41c-6ec8-4fb7-a60a-62dee87b3e37" providerId="ADAL" clId="{AFB82E38-9DC6-4651-B394-9C05FAEA5463}" dt="2025-07-14T14:04:28.549" v="386" actId="255"/>
        <pc:sldMkLst>
          <pc:docMk/>
          <pc:sldMk cId="2457085135" sldId="383"/>
        </pc:sldMkLst>
        <pc:spChg chg="mod">
          <ac:chgData name="Sarah Orchard (Public Health Wales - No. 2 Capital Quarter)" userId="5f8bf41c-6ec8-4fb7-a60a-62dee87b3e37" providerId="ADAL" clId="{AFB82E38-9DC6-4651-B394-9C05FAEA5463}" dt="2025-07-14T14:04:28.549" v="386" actId="255"/>
          <ac:spMkLst>
            <pc:docMk/>
            <pc:sldMk cId="2457085135" sldId="383"/>
            <ac:spMk id="3" creationId="{B674E23F-035B-81F2-3A77-D6713D94D7D4}"/>
          </ac:spMkLst>
        </pc:spChg>
        <pc:spChg chg="mod">
          <ac:chgData name="Sarah Orchard (Public Health Wales - No. 2 Capital Quarter)" userId="5f8bf41c-6ec8-4fb7-a60a-62dee87b3e37" providerId="ADAL" clId="{AFB82E38-9DC6-4651-B394-9C05FAEA5463}" dt="2025-07-14T14:04:20.794" v="384" actId="2711"/>
          <ac:spMkLst>
            <pc:docMk/>
            <pc:sldMk cId="2457085135" sldId="383"/>
            <ac:spMk id="49" creationId="{F52A55D2-B116-0297-8C2B-465B85987737}"/>
          </ac:spMkLst>
        </pc:spChg>
      </pc:sldChg>
      <pc:sldChg chg="modSp mod">
        <pc:chgData name="Sarah Orchard (Public Health Wales - No. 2 Capital Quarter)" userId="5f8bf41c-6ec8-4fb7-a60a-62dee87b3e37" providerId="ADAL" clId="{AFB82E38-9DC6-4651-B394-9C05FAEA5463}" dt="2025-07-14T14:04:51.492" v="390" actId="2711"/>
        <pc:sldMkLst>
          <pc:docMk/>
          <pc:sldMk cId="2765689527" sldId="385"/>
        </pc:sldMkLst>
        <pc:spChg chg="mod">
          <ac:chgData name="Sarah Orchard (Public Health Wales - No. 2 Capital Quarter)" userId="5f8bf41c-6ec8-4fb7-a60a-62dee87b3e37" providerId="ADAL" clId="{AFB82E38-9DC6-4651-B394-9C05FAEA5463}" dt="2025-07-14T14:04:51.492" v="390" actId="2711"/>
          <ac:spMkLst>
            <pc:docMk/>
            <pc:sldMk cId="2765689527" sldId="385"/>
            <ac:spMk id="31" creationId="{00000000-0000-0000-0000-000000000000}"/>
          </ac:spMkLst>
        </pc:spChg>
      </pc:sldChg>
      <pc:sldChg chg="modSp mod">
        <pc:chgData name="Sarah Orchard (Public Health Wales - No. 2 Capital Quarter)" userId="5f8bf41c-6ec8-4fb7-a60a-62dee87b3e37" providerId="ADAL" clId="{AFB82E38-9DC6-4651-B394-9C05FAEA5463}" dt="2025-07-14T14:05:19.006" v="394" actId="2711"/>
        <pc:sldMkLst>
          <pc:docMk/>
          <pc:sldMk cId="129601425" sldId="386"/>
        </pc:sldMkLst>
        <pc:spChg chg="mod">
          <ac:chgData name="Sarah Orchard (Public Health Wales - No. 2 Capital Quarter)" userId="5f8bf41c-6ec8-4fb7-a60a-62dee87b3e37" providerId="ADAL" clId="{AFB82E38-9DC6-4651-B394-9C05FAEA5463}" dt="2025-07-02T13:53:59.397" v="46" actId="1076"/>
          <ac:spMkLst>
            <pc:docMk/>
            <pc:sldMk cId="129601425" sldId="386"/>
            <ac:spMk id="2" creationId="{F07A8C0F-186F-91D4-203D-77A50B8999BB}"/>
          </ac:spMkLst>
        </pc:spChg>
        <pc:spChg chg="mod">
          <ac:chgData name="Sarah Orchard (Public Health Wales - No. 2 Capital Quarter)" userId="5f8bf41c-6ec8-4fb7-a60a-62dee87b3e37" providerId="ADAL" clId="{AFB82E38-9DC6-4651-B394-9C05FAEA5463}" dt="2025-07-02T13:56:02.187" v="64" actId="1076"/>
          <ac:spMkLst>
            <pc:docMk/>
            <pc:sldMk cId="129601425" sldId="386"/>
            <ac:spMk id="3" creationId="{8243F842-5D24-0F68-6380-E036BBCE6FEF}"/>
          </ac:spMkLst>
        </pc:spChg>
        <pc:spChg chg="mod">
          <ac:chgData name="Sarah Orchard (Public Health Wales - No. 2 Capital Quarter)" userId="5f8bf41c-6ec8-4fb7-a60a-62dee87b3e37" providerId="ADAL" clId="{AFB82E38-9DC6-4651-B394-9C05FAEA5463}" dt="2025-07-14T14:05:19.006" v="394" actId="2711"/>
          <ac:spMkLst>
            <pc:docMk/>
            <pc:sldMk cId="129601425" sldId="386"/>
            <ac:spMk id="5" creationId="{837E9CA9-B931-D028-654F-E49D74A28091}"/>
          </ac:spMkLst>
        </pc:spChg>
      </pc:sldChg>
      <pc:sldChg chg="modSp mod">
        <pc:chgData name="Sarah Orchard (Public Health Wales - No. 2 Capital Quarter)" userId="5f8bf41c-6ec8-4fb7-a60a-62dee87b3e37" providerId="ADAL" clId="{AFB82E38-9DC6-4651-B394-9C05FAEA5463}" dt="2025-07-14T14:06:19.099" v="413" actId="20577"/>
        <pc:sldMkLst>
          <pc:docMk/>
          <pc:sldMk cId="2710248312" sldId="387"/>
        </pc:sldMkLst>
        <pc:spChg chg="mod">
          <ac:chgData name="Sarah Orchard (Public Health Wales - No. 2 Capital Quarter)" userId="5f8bf41c-6ec8-4fb7-a60a-62dee87b3e37" providerId="ADAL" clId="{AFB82E38-9DC6-4651-B394-9C05FAEA5463}" dt="2025-07-14T14:06:19.099" v="413" actId="20577"/>
          <ac:spMkLst>
            <pc:docMk/>
            <pc:sldMk cId="2710248312" sldId="387"/>
            <ac:spMk id="3" creationId="{8E41644F-8A9A-14C4-6CB1-04DDAB5286E0}"/>
          </ac:spMkLst>
        </pc:spChg>
        <pc:spChg chg="mod">
          <ac:chgData name="Sarah Orchard (Public Health Wales - No. 2 Capital Quarter)" userId="5f8bf41c-6ec8-4fb7-a60a-62dee87b3e37" providerId="ADAL" clId="{AFB82E38-9DC6-4651-B394-9C05FAEA5463}" dt="2025-07-14T14:05:54.080" v="405" actId="20577"/>
          <ac:spMkLst>
            <pc:docMk/>
            <pc:sldMk cId="2710248312" sldId="387"/>
            <ac:spMk id="4" creationId="{F96C2B1C-34E7-5A28-32B9-FA516413D6C8}"/>
          </ac:spMkLst>
        </pc:spChg>
        <pc:spChg chg="mod">
          <ac:chgData name="Sarah Orchard (Public Health Wales - No. 2 Capital Quarter)" userId="5f8bf41c-6ec8-4fb7-a60a-62dee87b3e37" providerId="ADAL" clId="{AFB82E38-9DC6-4651-B394-9C05FAEA5463}" dt="2025-07-02T13:53:54.873" v="45" actId="1076"/>
          <ac:spMkLst>
            <pc:docMk/>
            <pc:sldMk cId="2710248312" sldId="387"/>
            <ac:spMk id="5" creationId="{98AD7216-369D-16E6-2B64-66452253997A}"/>
          </ac:spMkLst>
        </pc:spChg>
      </pc:sldChg>
      <pc:sldChg chg="modSp mod">
        <pc:chgData name="Sarah Orchard (Public Health Wales - No. 2 Capital Quarter)" userId="5f8bf41c-6ec8-4fb7-a60a-62dee87b3e37" providerId="ADAL" clId="{AFB82E38-9DC6-4651-B394-9C05FAEA5463}" dt="2025-07-14T14:16:15.016" v="505" actId="20577"/>
        <pc:sldMkLst>
          <pc:docMk/>
          <pc:sldMk cId="1564735897" sldId="388"/>
        </pc:sldMkLst>
        <pc:spChg chg="mod">
          <ac:chgData name="Sarah Orchard (Public Health Wales - No. 2 Capital Quarter)" userId="5f8bf41c-6ec8-4fb7-a60a-62dee87b3e37" providerId="ADAL" clId="{AFB82E38-9DC6-4651-B394-9C05FAEA5463}" dt="2025-07-02T13:53:51.027" v="44" actId="1076"/>
          <ac:spMkLst>
            <pc:docMk/>
            <pc:sldMk cId="1564735897" sldId="388"/>
            <ac:spMk id="3" creationId="{7E5592F8-F89F-A586-F467-FFA09B8733F9}"/>
          </ac:spMkLst>
        </pc:spChg>
        <pc:spChg chg="mod">
          <ac:chgData name="Sarah Orchard (Public Health Wales - No. 2 Capital Quarter)" userId="5f8bf41c-6ec8-4fb7-a60a-62dee87b3e37" providerId="ADAL" clId="{AFB82E38-9DC6-4651-B394-9C05FAEA5463}" dt="2025-07-14T14:16:15.016" v="505" actId="20577"/>
          <ac:spMkLst>
            <pc:docMk/>
            <pc:sldMk cId="1564735897" sldId="388"/>
            <ac:spMk id="4" creationId="{473DD179-4C85-D9AF-C1FA-9B6DB468BA3B}"/>
          </ac:spMkLst>
        </pc:spChg>
        <pc:spChg chg="mod">
          <ac:chgData name="Sarah Orchard (Public Health Wales - No. 2 Capital Quarter)" userId="5f8bf41c-6ec8-4fb7-a60a-62dee87b3e37" providerId="ADAL" clId="{AFB82E38-9DC6-4651-B394-9C05FAEA5463}" dt="2025-07-14T14:10:59.823" v="446" actId="1076"/>
          <ac:spMkLst>
            <pc:docMk/>
            <pc:sldMk cId="1564735897" sldId="388"/>
            <ac:spMk id="31" creationId="{00000000-0000-0000-0000-000000000000}"/>
          </ac:spMkLst>
        </pc:spChg>
      </pc:sldChg>
      <pc:sldChg chg="addSp delSp modSp mod setBg">
        <pc:chgData name="Sarah Orchard (Public Health Wales - No. 2 Capital Quarter)" userId="5f8bf41c-6ec8-4fb7-a60a-62dee87b3e37" providerId="ADAL" clId="{AFB82E38-9DC6-4651-B394-9C05FAEA5463}" dt="2025-07-02T14:31:13.297" v="122" actId="1076"/>
        <pc:sldMkLst>
          <pc:docMk/>
          <pc:sldMk cId="2058160203" sldId="389"/>
        </pc:sldMkLst>
        <pc:spChg chg="mod">
          <ac:chgData name="Sarah Orchard (Public Health Wales - No. 2 Capital Quarter)" userId="5f8bf41c-6ec8-4fb7-a60a-62dee87b3e37" providerId="ADAL" clId="{AFB82E38-9DC6-4651-B394-9C05FAEA5463}" dt="2025-07-02T14:31:13.297" v="122" actId="1076"/>
          <ac:spMkLst>
            <pc:docMk/>
            <pc:sldMk cId="2058160203" sldId="389"/>
            <ac:spMk id="2" creationId="{00000000-0000-0000-0000-000000000000}"/>
          </ac:spMkLst>
        </pc:spChg>
        <pc:picChg chg="add del mod">
          <ac:chgData name="Sarah Orchard (Public Health Wales - No. 2 Capital Quarter)" userId="5f8bf41c-6ec8-4fb7-a60a-62dee87b3e37" providerId="ADAL" clId="{AFB82E38-9DC6-4651-B394-9C05FAEA5463}" dt="2025-07-02T14:24:59.214" v="103" actId="21"/>
          <ac:picMkLst>
            <pc:docMk/>
            <pc:sldMk cId="2058160203" sldId="389"/>
            <ac:picMk id="4" creationId="{F74EBB55-A29C-3F6E-A49A-AD39004A7B81}"/>
          </ac:picMkLst>
        </pc:picChg>
        <pc:picChg chg="add del mod">
          <ac:chgData name="Sarah Orchard (Public Health Wales - No. 2 Capital Quarter)" userId="5f8bf41c-6ec8-4fb7-a60a-62dee87b3e37" providerId="ADAL" clId="{AFB82E38-9DC6-4651-B394-9C05FAEA5463}" dt="2025-07-02T14:25:00.663" v="104" actId="21"/>
          <ac:picMkLst>
            <pc:docMk/>
            <pc:sldMk cId="2058160203" sldId="389"/>
            <ac:picMk id="7" creationId="{96495BF0-87A4-2310-70EE-E78226CE9D72}"/>
          </ac:picMkLst>
        </pc:picChg>
        <pc:picChg chg="add mod">
          <ac:chgData name="Sarah Orchard (Public Health Wales - No. 2 Capital Quarter)" userId="5f8bf41c-6ec8-4fb7-a60a-62dee87b3e37" providerId="ADAL" clId="{AFB82E38-9DC6-4651-B394-9C05FAEA5463}" dt="2025-07-02T14:29:45.195" v="121" actId="14100"/>
          <ac:picMkLst>
            <pc:docMk/>
            <pc:sldMk cId="2058160203" sldId="389"/>
            <ac:picMk id="9" creationId="{A17CCE10-142E-BF9A-AAEE-93E5C5169DD3}"/>
          </ac:picMkLst>
        </pc:picChg>
      </pc:sldChg>
      <pc:sldChg chg="modSp mod">
        <pc:chgData name="Sarah Orchard (Public Health Wales - No. 2 Capital Quarter)" userId="5f8bf41c-6ec8-4fb7-a60a-62dee87b3e37" providerId="ADAL" clId="{AFB82E38-9DC6-4651-B394-9C05FAEA5463}" dt="2025-07-14T12:10:36.925" v="128" actId="14100"/>
        <pc:sldMkLst>
          <pc:docMk/>
          <pc:sldMk cId="1794020890" sldId="390"/>
        </pc:sldMkLst>
        <pc:spChg chg="mod">
          <ac:chgData name="Sarah Orchard (Public Health Wales - No. 2 Capital Quarter)" userId="5f8bf41c-6ec8-4fb7-a60a-62dee87b3e37" providerId="ADAL" clId="{AFB82E38-9DC6-4651-B394-9C05FAEA5463}" dt="2025-07-14T12:10:34.198" v="127" actId="1076"/>
          <ac:spMkLst>
            <pc:docMk/>
            <pc:sldMk cId="1794020890" sldId="390"/>
            <ac:spMk id="3" creationId="{00000000-0000-0000-0000-000000000000}"/>
          </ac:spMkLst>
        </pc:spChg>
        <pc:picChg chg="mod">
          <ac:chgData name="Sarah Orchard (Public Health Wales - No. 2 Capital Quarter)" userId="5f8bf41c-6ec8-4fb7-a60a-62dee87b3e37" providerId="ADAL" clId="{AFB82E38-9DC6-4651-B394-9C05FAEA5463}" dt="2025-07-14T12:10:36.925" v="128" actId="14100"/>
          <ac:picMkLst>
            <pc:docMk/>
            <pc:sldMk cId="1794020890" sldId="390"/>
            <ac:picMk id="12" creationId="{AAF56A57-0E8C-7A44-4E8C-6A263799B9E7}"/>
          </ac:picMkLst>
        </pc:picChg>
      </pc:sldChg>
      <pc:sldChg chg="addSp modSp mod">
        <pc:chgData name="Sarah Orchard (Public Health Wales - No. 2 Capital Quarter)" userId="5f8bf41c-6ec8-4fb7-a60a-62dee87b3e37" providerId="ADAL" clId="{AFB82E38-9DC6-4651-B394-9C05FAEA5463}" dt="2025-07-14T14:28:53.489" v="651" actId="1076"/>
        <pc:sldMkLst>
          <pc:docMk/>
          <pc:sldMk cId="3380598804" sldId="391"/>
        </pc:sldMkLst>
        <pc:spChg chg="mod">
          <ac:chgData name="Sarah Orchard (Public Health Wales - No. 2 Capital Quarter)" userId="5f8bf41c-6ec8-4fb7-a60a-62dee87b3e37" providerId="ADAL" clId="{AFB82E38-9DC6-4651-B394-9C05FAEA5463}" dt="2025-07-14T14:28:50.933" v="650" actId="1076"/>
          <ac:spMkLst>
            <pc:docMk/>
            <pc:sldMk cId="3380598804" sldId="391"/>
            <ac:spMk id="2" creationId="{29A0CD28-B4E1-93CA-4AC0-3D342B1FBEC9}"/>
          </ac:spMkLst>
        </pc:spChg>
        <pc:spChg chg="mod">
          <ac:chgData name="Sarah Orchard (Public Health Wales - No. 2 Capital Quarter)" userId="5f8bf41c-6ec8-4fb7-a60a-62dee87b3e37" providerId="ADAL" clId="{AFB82E38-9DC6-4651-B394-9C05FAEA5463}" dt="2025-07-14T14:28:53.489" v="651" actId="1076"/>
          <ac:spMkLst>
            <pc:docMk/>
            <pc:sldMk cId="3380598804" sldId="391"/>
            <ac:spMk id="3" creationId="{5FD10D6C-6CFF-94A3-C7FC-8284D332CA2A}"/>
          </ac:spMkLst>
        </pc:spChg>
        <pc:picChg chg="mod">
          <ac:chgData name="Sarah Orchard (Public Health Wales - No. 2 Capital Quarter)" userId="5f8bf41c-6ec8-4fb7-a60a-62dee87b3e37" providerId="ADAL" clId="{AFB82E38-9DC6-4651-B394-9C05FAEA5463}" dt="2025-07-14T14:28:36.579" v="649" actId="1076"/>
          <ac:picMkLst>
            <pc:docMk/>
            <pc:sldMk cId="3380598804" sldId="391"/>
            <ac:picMk id="4" creationId="{3D856AA7-8F9C-C618-1D59-4EEF8248BA6B}"/>
          </ac:picMkLst>
        </pc:picChg>
        <pc:picChg chg="add mod">
          <ac:chgData name="Sarah Orchard (Public Health Wales - No. 2 Capital Quarter)" userId="5f8bf41c-6ec8-4fb7-a60a-62dee87b3e37" providerId="ADAL" clId="{AFB82E38-9DC6-4651-B394-9C05FAEA5463}" dt="2025-07-14T14:28:34.175" v="648" actId="1076"/>
          <ac:picMkLst>
            <pc:docMk/>
            <pc:sldMk cId="3380598804" sldId="391"/>
            <ac:picMk id="6" creationId="{B1E75ABB-4927-07D6-ECCB-8EACBCCD2AE9}"/>
          </ac:picMkLst>
        </pc:picChg>
        <pc:picChg chg="add mod">
          <ac:chgData name="Sarah Orchard (Public Health Wales - No. 2 Capital Quarter)" userId="5f8bf41c-6ec8-4fb7-a60a-62dee87b3e37" providerId="ADAL" clId="{AFB82E38-9DC6-4651-B394-9C05FAEA5463}" dt="2025-07-14T14:28:32.291" v="647" actId="1076"/>
          <ac:picMkLst>
            <pc:docMk/>
            <pc:sldMk cId="3380598804" sldId="391"/>
            <ac:picMk id="8" creationId="{DC4940BF-76EB-A3F3-F15C-952D1E864FEE}"/>
          </ac:picMkLst>
        </pc:picChg>
      </pc:sldChg>
      <pc:sldChg chg="modSp mod">
        <pc:chgData name="Sarah Orchard (Public Health Wales - No. 2 Capital Quarter)" userId="5f8bf41c-6ec8-4fb7-a60a-62dee87b3e37" providerId="ADAL" clId="{AFB82E38-9DC6-4651-B394-9C05FAEA5463}" dt="2025-07-14T14:24:50.297" v="606" actId="1076"/>
        <pc:sldMkLst>
          <pc:docMk/>
          <pc:sldMk cId="1220635957" sldId="393"/>
        </pc:sldMkLst>
        <pc:spChg chg="mod">
          <ac:chgData name="Sarah Orchard (Public Health Wales - No. 2 Capital Quarter)" userId="5f8bf41c-6ec8-4fb7-a60a-62dee87b3e37" providerId="ADAL" clId="{AFB82E38-9DC6-4651-B394-9C05FAEA5463}" dt="2025-07-14T14:24:41.386" v="602" actId="14100"/>
          <ac:spMkLst>
            <pc:docMk/>
            <pc:sldMk cId="1220635957" sldId="393"/>
            <ac:spMk id="4" creationId="{8ACA1AE4-3189-8B3E-BEB0-860C91E5765B}"/>
          </ac:spMkLst>
        </pc:spChg>
        <pc:picChg chg="mod">
          <ac:chgData name="Sarah Orchard (Public Health Wales - No. 2 Capital Quarter)" userId="5f8bf41c-6ec8-4fb7-a60a-62dee87b3e37" providerId="ADAL" clId="{AFB82E38-9DC6-4651-B394-9C05FAEA5463}" dt="2025-07-14T14:24:48.047" v="605" actId="1076"/>
          <ac:picMkLst>
            <pc:docMk/>
            <pc:sldMk cId="1220635957" sldId="393"/>
            <ac:picMk id="5" creationId="{5E3E270C-65CC-A239-F914-BBFB025BC8BA}"/>
          </ac:picMkLst>
        </pc:picChg>
        <pc:picChg chg="mod">
          <ac:chgData name="Sarah Orchard (Public Health Wales - No. 2 Capital Quarter)" userId="5f8bf41c-6ec8-4fb7-a60a-62dee87b3e37" providerId="ADAL" clId="{AFB82E38-9DC6-4651-B394-9C05FAEA5463}" dt="2025-07-14T14:24:50.297" v="606" actId="1076"/>
          <ac:picMkLst>
            <pc:docMk/>
            <pc:sldMk cId="1220635957" sldId="393"/>
            <ac:picMk id="6" creationId="{601EC1FF-660F-4DC1-0055-47800BCC8704}"/>
          </ac:picMkLst>
        </pc:picChg>
      </pc:sldChg>
      <pc:sldChg chg="modSp mod">
        <pc:chgData name="Sarah Orchard (Public Health Wales - No. 2 Capital Quarter)" userId="5f8bf41c-6ec8-4fb7-a60a-62dee87b3e37" providerId="ADAL" clId="{AFB82E38-9DC6-4651-B394-9C05FAEA5463}" dt="2025-07-14T14:19:34.057" v="545" actId="1076"/>
        <pc:sldMkLst>
          <pc:docMk/>
          <pc:sldMk cId="2075518395" sldId="402"/>
        </pc:sldMkLst>
        <pc:spChg chg="mod">
          <ac:chgData name="Sarah Orchard (Public Health Wales - No. 2 Capital Quarter)" userId="5f8bf41c-6ec8-4fb7-a60a-62dee87b3e37" providerId="ADAL" clId="{AFB82E38-9DC6-4651-B394-9C05FAEA5463}" dt="2025-07-14T14:19:17.784" v="539" actId="255"/>
          <ac:spMkLst>
            <pc:docMk/>
            <pc:sldMk cId="2075518395" sldId="402"/>
            <ac:spMk id="4" creationId="{5D728799-7E57-C226-B830-018AB302D83C}"/>
          </ac:spMkLst>
        </pc:spChg>
        <pc:spChg chg="mod">
          <ac:chgData name="Sarah Orchard (Public Health Wales - No. 2 Capital Quarter)" userId="5f8bf41c-6ec8-4fb7-a60a-62dee87b3e37" providerId="ADAL" clId="{AFB82E38-9DC6-4651-B394-9C05FAEA5463}" dt="2025-07-02T13:53:33.630" v="41" actId="1076"/>
          <ac:spMkLst>
            <pc:docMk/>
            <pc:sldMk cId="2075518395" sldId="402"/>
            <ac:spMk id="6" creationId="{32BF2C58-CDC2-04AB-3037-F506F49C1654}"/>
          </ac:spMkLst>
        </pc:spChg>
        <pc:picChg chg="mod">
          <ac:chgData name="Sarah Orchard (Public Health Wales - No. 2 Capital Quarter)" userId="5f8bf41c-6ec8-4fb7-a60a-62dee87b3e37" providerId="ADAL" clId="{AFB82E38-9DC6-4651-B394-9C05FAEA5463}" dt="2025-07-14T14:19:34.057" v="545" actId="1076"/>
          <ac:picMkLst>
            <pc:docMk/>
            <pc:sldMk cId="2075518395" sldId="402"/>
            <ac:picMk id="2" creationId="{F94C1CE2-B0BD-BA22-8762-25E93A302BBD}"/>
          </ac:picMkLst>
        </pc:picChg>
        <pc:picChg chg="mod">
          <ac:chgData name="Sarah Orchard (Public Health Wales - No. 2 Capital Quarter)" userId="5f8bf41c-6ec8-4fb7-a60a-62dee87b3e37" providerId="ADAL" clId="{AFB82E38-9DC6-4651-B394-9C05FAEA5463}" dt="2025-07-14T14:19:27.543" v="541" actId="14100"/>
          <ac:picMkLst>
            <pc:docMk/>
            <pc:sldMk cId="2075518395" sldId="402"/>
            <ac:picMk id="5" creationId="{7128DF95-5924-16C6-070B-4BAB3BA3D6D5}"/>
          </ac:picMkLst>
        </pc:picChg>
        <pc:picChg chg="mod">
          <ac:chgData name="Sarah Orchard (Public Health Wales - No. 2 Capital Quarter)" userId="5f8bf41c-6ec8-4fb7-a60a-62dee87b3e37" providerId="ADAL" clId="{AFB82E38-9DC6-4651-B394-9C05FAEA5463}" dt="2025-07-14T14:19:30.712" v="543" actId="1076"/>
          <ac:picMkLst>
            <pc:docMk/>
            <pc:sldMk cId="2075518395" sldId="402"/>
            <ac:picMk id="8" creationId="{DD3DE94F-1789-CE8F-1380-336195EF9BD3}"/>
          </ac:picMkLst>
        </pc:picChg>
      </pc:sldChg>
      <pc:sldChg chg="addSp modSp mod">
        <pc:chgData name="Sarah Orchard (Public Health Wales - No. 2 Capital Quarter)" userId="5f8bf41c-6ec8-4fb7-a60a-62dee87b3e37" providerId="ADAL" clId="{AFB82E38-9DC6-4651-B394-9C05FAEA5463}" dt="2025-07-14T14:11:41.595" v="450"/>
        <pc:sldMkLst>
          <pc:docMk/>
          <pc:sldMk cId="1136373202" sldId="403"/>
        </pc:sldMkLst>
        <pc:spChg chg="mod">
          <ac:chgData name="Sarah Orchard (Public Health Wales - No. 2 Capital Quarter)" userId="5f8bf41c-6ec8-4fb7-a60a-62dee87b3e37" providerId="ADAL" clId="{AFB82E38-9DC6-4651-B394-9C05FAEA5463}" dt="2025-07-14T12:27:06.499" v="265" actId="255"/>
          <ac:spMkLst>
            <pc:docMk/>
            <pc:sldMk cId="1136373202" sldId="403"/>
            <ac:spMk id="3" creationId="{9609C987-FF42-7E62-BDC9-56ACD59A6689}"/>
          </ac:spMkLst>
        </pc:spChg>
        <pc:spChg chg="add mod">
          <ac:chgData name="Sarah Orchard (Public Health Wales - No. 2 Capital Quarter)" userId="5f8bf41c-6ec8-4fb7-a60a-62dee87b3e37" providerId="ADAL" clId="{AFB82E38-9DC6-4651-B394-9C05FAEA5463}" dt="2025-07-14T14:11:41.595" v="450"/>
          <ac:spMkLst>
            <pc:docMk/>
            <pc:sldMk cId="1136373202" sldId="403"/>
            <ac:spMk id="4" creationId="{A0A0FA2F-2ACE-60C2-0352-C23235783024}"/>
          </ac:spMkLst>
        </pc:spChg>
      </pc:sldChg>
      <pc:sldChg chg="addSp delSp modSp new del mod">
        <pc:chgData name="Sarah Orchard (Public Health Wales - No. 2 Capital Quarter)" userId="5f8bf41c-6ec8-4fb7-a60a-62dee87b3e37" providerId="ADAL" clId="{AFB82E38-9DC6-4651-B394-9C05FAEA5463}" dt="2025-07-14T12:35:15.831" v="320" actId="680"/>
        <pc:sldMkLst>
          <pc:docMk/>
          <pc:sldMk cId="1461938371" sldId="405"/>
        </pc:sldMkLst>
        <pc:spChg chg="add del">
          <ac:chgData name="Sarah Orchard (Public Health Wales - No. 2 Capital Quarter)" userId="5f8bf41c-6ec8-4fb7-a60a-62dee87b3e37" providerId="ADAL" clId="{AFB82E38-9DC6-4651-B394-9C05FAEA5463}" dt="2025-07-14T12:35:11.485" v="318" actId="21"/>
          <ac:spMkLst>
            <pc:docMk/>
            <pc:sldMk cId="1461938371" sldId="405"/>
            <ac:spMk id="2" creationId="{6817D093-9887-E710-3B1C-450891612E7D}"/>
          </ac:spMkLst>
        </pc:spChg>
        <pc:spChg chg="mod">
          <ac:chgData name="Sarah Orchard (Public Health Wales - No. 2 Capital Quarter)" userId="5f8bf41c-6ec8-4fb7-a60a-62dee87b3e37" providerId="ADAL" clId="{AFB82E38-9DC6-4651-B394-9C05FAEA5463}" dt="2025-07-14T12:35:08.050" v="315"/>
          <ac:spMkLst>
            <pc:docMk/>
            <pc:sldMk cId="1461938371" sldId="405"/>
            <ac:spMk id="3" creationId="{F6CD68E7-97C6-42C0-3CE1-817C45C21D86}"/>
          </ac:spMkLst>
        </pc:spChg>
        <pc:spChg chg="add mod">
          <ac:chgData name="Sarah Orchard (Public Health Wales - No. 2 Capital Quarter)" userId="5f8bf41c-6ec8-4fb7-a60a-62dee87b3e37" providerId="ADAL" clId="{AFB82E38-9DC6-4651-B394-9C05FAEA5463}" dt="2025-07-14T12:31:54.889" v="291"/>
          <ac:spMkLst>
            <pc:docMk/>
            <pc:sldMk cId="1461938371" sldId="405"/>
            <ac:spMk id="4" creationId="{BB5CFBDA-C9F6-10F1-DC10-8EA7335D4B68}"/>
          </ac:spMkLst>
        </pc:spChg>
        <pc:spChg chg="add mod">
          <ac:chgData name="Sarah Orchard (Public Health Wales - No. 2 Capital Quarter)" userId="5f8bf41c-6ec8-4fb7-a60a-62dee87b3e37" providerId="ADAL" clId="{AFB82E38-9DC6-4651-B394-9C05FAEA5463}" dt="2025-07-14T12:35:04.664" v="312" actId="1076"/>
          <ac:spMkLst>
            <pc:docMk/>
            <pc:sldMk cId="1461938371" sldId="405"/>
            <ac:spMk id="5" creationId="{4CC16742-595E-23ED-37D1-A98C53E7CAF5}"/>
          </ac:spMkLst>
        </pc:spChg>
      </pc:sldChg>
      <pc:sldChg chg="addSp delSp modSp new mod">
        <pc:chgData name="Sarah Orchard (Public Health Wales - No. 2 Capital Quarter)" userId="5f8bf41c-6ec8-4fb7-a60a-62dee87b3e37" providerId="ADAL" clId="{AFB82E38-9DC6-4651-B394-9C05FAEA5463}" dt="2025-07-14T14:11:27.534" v="449"/>
        <pc:sldMkLst>
          <pc:docMk/>
          <pc:sldMk cId="2150886275" sldId="405"/>
        </pc:sldMkLst>
        <pc:spChg chg="del">
          <ac:chgData name="Sarah Orchard (Public Health Wales - No. 2 Capital Quarter)" userId="5f8bf41c-6ec8-4fb7-a60a-62dee87b3e37" providerId="ADAL" clId="{AFB82E38-9DC6-4651-B394-9C05FAEA5463}" dt="2025-07-14T14:01:42.412" v="357"/>
          <ac:spMkLst>
            <pc:docMk/>
            <pc:sldMk cId="2150886275" sldId="405"/>
            <ac:spMk id="2" creationId="{739A8735-CD25-8C2A-653E-B6051E7C6D86}"/>
          </ac:spMkLst>
        </pc:spChg>
        <pc:spChg chg="mod">
          <ac:chgData name="Sarah Orchard (Public Health Wales - No. 2 Capital Quarter)" userId="5f8bf41c-6ec8-4fb7-a60a-62dee87b3e37" providerId="ADAL" clId="{AFB82E38-9DC6-4651-B394-9C05FAEA5463}" dt="2025-07-14T14:02:07.135" v="365" actId="1076"/>
          <ac:spMkLst>
            <pc:docMk/>
            <pc:sldMk cId="2150886275" sldId="405"/>
            <ac:spMk id="3" creationId="{B133830A-3FD8-C6E6-7F99-1F3D5226114B}"/>
          </ac:spMkLst>
        </pc:spChg>
        <pc:spChg chg="add mod">
          <ac:chgData name="Sarah Orchard (Public Health Wales - No. 2 Capital Quarter)" userId="5f8bf41c-6ec8-4fb7-a60a-62dee87b3e37" providerId="ADAL" clId="{AFB82E38-9DC6-4651-B394-9C05FAEA5463}" dt="2025-07-14T14:01:47.124" v="360" actId="20577"/>
          <ac:spMkLst>
            <pc:docMk/>
            <pc:sldMk cId="2150886275" sldId="405"/>
            <ac:spMk id="4" creationId="{66739338-5F8F-5F23-4028-038C70B3ACF8}"/>
          </ac:spMkLst>
        </pc:spChg>
        <pc:spChg chg="add mod">
          <ac:chgData name="Sarah Orchard (Public Health Wales - No. 2 Capital Quarter)" userId="5f8bf41c-6ec8-4fb7-a60a-62dee87b3e37" providerId="ADAL" clId="{AFB82E38-9DC6-4651-B394-9C05FAEA5463}" dt="2025-07-14T14:11:27.534" v="449"/>
          <ac:spMkLst>
            <pc:docMk/>
            <pc:sldMk cId="2150886275" sldId="405"/>
            <ac:spMk id="5" creationId="{FB8E044D-5B10-418E-A8F3-C13A27D2B2C1}"/>
          </ac:spMkLst>
        </pc:spChg>
      </pc:sldChg>
      <pc:sldChg chg="addSp delSp modSp new mod">
        <pc:chgData name="Sarah Orchard (Public Health Wales - No. 2 Capital Quarter)" userId="5f8bf41c-6ec8-4fb7-a60a-62dee87b3e37" providerId="ADAL" clId="{AFB82E38-9DC6-4651-B394-9C05FAEA5463}" dt="2025-07-14T14:06:47.571" v="419"/>
        <pc:sldMkLst>
          <pc:docMk/>
          <pc:sldMk cId="3769320703" sldId="406"/>
        </pc:sldMkLst>
        <pc:spChg chg="del mod">
          <ac:chgData name="Sarah Orchard (Public Health Wales - No. 2 Capital Quarter)" userId="5f8bf41c-6ec8-4fb7-a60a-62dee87b3e37" providerId="ADAL" clId="{AFB82E38-9DC6-4651-B394-9C05FAEA5463}" dt="2025-07-14T14:06:11.911" v="409" actId="21"/>
          <ac:spMkLst>
            <pc:docMk/>
            <pc:sldMk cId="3769320703" sldId="406"/>
            <ac:spMk id="2" creationId="{89B33EC9-9780-7C36-D730-84CBDD66C645}"/>
          </ac:spMkLst>
        </pc:spChg>
        <pc:spChg chg="mod">
          <ac:chgData name="Sarah Orchard (Public Health Wales - No. 2 Capital Quarter)" userId="5f8bf41c-6ec8-4fb7-a60a-62dee87b3e37" providerId="ADAL" clId="{AFB82E38-9DC6-4651-B394-9C05FAEA5463}" dt="2025-07-14T14:06:32.444" v="417" actId="255"/>
          <ac:spMkLst>
            <pc:docMk/>
            <pc:sldMk cId="3769320703" sldId="406"/>
            <ac:spMk id="3" creationId="{C109DFDB-F0F9-B058-EE48-794C4BE7A992}"/>
          </ac:spMkLst>
        </pc:spChg>
        <pc:spChg chg="add mod">
          <ac:chgData name="Sarah Orchard (Public Health Wales - No. 2 Capital Quarter)" userId="5f8bf41c-6ec8-4fb7-a60a-62dee87b3e37" providerId="ADAL" clId="{AFB82E38-9DC6-4651-B394-9C05FAEA5463}" dt="2025-07-14T14:06:37.362" v="418" actId="20577"/>
          <ac:spMkLst>
            <pc:docMk/>
            <pc:sldMk cId="3769320703" sldId="406"/>
            <ac:spMk id="4" creationId="{53C4CEA9-FC44-5C86-BAD2-120353EB3E52}"/>
          </ac:spMkLst>
        </pc:spChg>
        <pc:spChg chg="add mod">
          <ac:chgData name="Sarah Orchard (Public Health Wales - No. 2 Capital Quarter)" userId="5f8bf41c-6ec8-4fb7-a60a-62dee87b3e37" providerId="ADAL" clId="{AFB82E38-9DC6-4651-B394-9C05FAEA5463}" dt="2025-07-14T14:06:47.571" v="419"/>
          <ac:spMkLst>
            <pc:docMk/>
            <pc:sldMk cId="3769320703" sldId="406"/>
            <ac:spMk id="5" creationId="{733BC9C1-5F78-9BBB-67D4-BCA621205947}"/>
          </ac:spMkLst>
        </pc:spChg>
      </pc:sldChg>
      <pc:sldChg chg="addSp delSp modSp new mod">
        <pc:chgData name="Sarah Orchard (Public Health Wales - No. 2 Capital Quarter)" userId="5f8bf41c-6ec8-4fb7-a60a-62dee87b3e37" providerId="ADAL" clId="{AFB82E38-9DC6-4651-B394-9C05FAEA5463}" dt="2025-07-14T14:11:10.147" v="448" actId="1076"/>
        <pc:sldMkLst>
          <pc:docMk/>
          <pc:sldMk cId="607393717" sldId="407"/>
        </pc:sldMkLst>
        <pc:spChg chg="del">
          <ac:chgData name="Sarah Orchard (Public Health Wales - No. 2 Capital Quarter)" userId="5f8bf41c-6ec8-4fb7-a60a-62dee87b3e37" providerId="ADAL" clId="{AFB82E38-9DC6-4651-B394-9C05FAEA5463}" dt="2025-07-14T14:10:10.723" v="431"/>
          <ac:spMkLst>
            <pc:docMk/>
            <pc:sldMk cId="607393717" sldId="407"/>
            <ac:spMk id="2" creationId="{602CA884-E6CB-66B3-40E4-8A0AFAD74BFF}"/>
          </ac:spMkLst>
        </pc:spChg>
        <pc:spChg chg="mod">
          <ac:chgData name="Sarah Orchard (Public Health Wales - No. 2 Capital Quarter)" userId="5f8bf41c-6ec8-4fb7-a60a-62dee87b3e37" providerId="ADAL" clId="{AFB82E38-9DC6-4651-B394-9C05FAEA5463}" dt="2025-07-14T14:10:48.212" v="440" actId="20577"/>
          <ac:spMkLst>
            <pc:docMk/>
            <pc:sldMk cId="607393717" sldId="407"/>
            <ac:spMk id="3" creationId="{2A381143-102B-9B0A-554E-057B5CED3948}"/>
          </ac:spMkLst>
        </pc:spChg>
        <pc:spChg chg="add mod">
          <ac:chgData name="Sarah Orchard (Public Health Wales - No. 2 Capital Quarter)" userId="5f8bf41c-6ec8-4fb7-a60a-62dee87b3e37" providerId="ADAL" clId="{AFB82E38-9DC6-4651-B394-9C05FAEA5463}" dt="2025-07-14T14:09:56.751" v="426"/>
          <ac:spMkLst>
            <pc:docMk/>
            <pc:sldMk cId="607393717" sldId="407"/>
            <ac:spMk id="4" creationId="{489F4E1C-6AFD-9383-0FB4-577E8791EF35}"/>
          </ac:spMkLst>
        </pc:spChg>
        <pc:spChg chg="add mod">
          <ac:chgData name="Sarah Orchard (Public Health Wales - No. 2 Capital Quarter)" userId="5f8bf41c-6ec8-4fb7-a60a-62dee87b3e37" providerId="ADAL" clId="{AFB82E38-9DC6-4651-B394-9C05FAEA5463}" dt="2025-07-14T14:11:10.147" v="448" actId="1076"/>
          <ac:spMkLst>
            <pc:docMk/>
            <pc:sldMk cId="607393717" sldId="407"/>
            <ac:spMk id="5" creationId="{6F2FB39C-82D9-3A9F-77DD-6290C95047F5}"/>
          </ac:spMkLst>
        </pc:spChg>
      </pc:sldChg>
      <pc:sldChg chg="addSp delSp modSp new mod">
        <pc:chgData name="Sarah Orchard (Public Health Wales - No. 2 Capital Quarter)" userId="5f8bf41c-6ec8-4fb7-a60a-62dee87b3e37" providerId="ADAL" clId="{AFB82E38-9DC6-4651-B394-9C05FAEA5463}" dt="2025-07-14T14:13:34.225" v="478" actId="20577"/>
        <pc:sldMkLst>
          <pc:docMk/>
          <pc:sldMk cId="3289216537" sldId="408"/>
        </pc:sldMkLst>
        <pc:spChg chg="del">
          <ac:chgData name="Sarah Orchard (Public Health Wales - No. 2 Capital Quarter)" userId="5f8bf41c-6ec8-4fb7-a60a-62dee87b3e37" providerId="ADAL" clId="{AFB82E38-9DC6-4651-B394-9C05FAEA5463}" dt="2025-07-14T14:12:25.307" v="459"/>
          <ac:spMkLst>
            <pc:docMk/>
            <pc:sldMk cId="3289216537" sldId="408"/>
            <ac:spMk id="2" creationId="{CCF04693-98DD-D776-1608-BE8B5B5A40AD}"/>
          </ac:spMkLst>
        </pc:spChg>
        <pc:spChg chg="mod">
          <ac:chgData name="Sarah Orchard (Public Health Wales - No. 2 Capital Quarter)" userId="5f8bf41c-6ec8-4fb7-a60a-62dee87b3e37" providerId="ADAL" clId="{AFB82E38-9DC6-4651-B394-9C05FAEA5463}" dt="2025-07-14T14:13:01.502" v="470" actId="14100"/>
          <ac:spMkLst>
            <pc:docMk/>
            <pc:sldMk cId="3289216537" sldId="408"/>
            <ac:spMk id="3" creationId="{CBECA425-B378-89CE-B685-EB73074E8128}"/>
          </ac:spMkLst>
        </pc:spChg>
        <pc:spChg chg="add mod">
          <ac:chgData name="Sarah Orchard (Public Health Wales - No. 2 Capital Quarter)" userId="5f8bf41c-6ec8-4fb7-a60a-62dee87b3e37" providerId="ADAL" clId="{AFB82E38-9DC6-4651-B394-9C05FAEA5463}" dt="2025-07-14T14:12:18.972" v="458"/>
          <ac:spMkLst>
            <pc:docMk/>
            <pc:sldMk cId="3289216537" sldId="408"/>
            <ac:spMk id="4" creationId="{FEEF44A4-D833-1E14-5385-A1CDF317FD59}"/>
          </ac:spMkLst>
        </pc:spChg>
        <pc:spChg chg="add mod">
          <ac:chgData name="Sarah Orchard (Public Health Wales - No. 2 Capital Quarter)" userId="5f8bf41c-6ec8-4fb7-a60a-62dee87b3e37" providerId="ADAL" clId="{AFB82E38-9DC6-4651-B394-9C05FAEA5463}" dt="2025-07-14T14:13:34.225" v="478" actId="20577"/>
          <ac:spMkLst>
            <pc:docMk/>
            <pc:sldMk cId="3289216537" sldId="408"/>
            <ac:spMk id="5" creationId="{A5719B59-F83F-80AB-2541-299BF75E8DDF}"/>
          </ac:spMkLst>
        </pc:spChg>
      </pc:sldChg>
      <pc:sldChg chg="addSp delSp modSp new mod ord">
        <pc:chgData name="Sarah Orchard (Public Health Wales - No. 2 Capital Quarter)" userId="5f8bf41c-6ec8-4fb7-a60a-62dee87b3e37" providerId="ADAL" clId="{AFB82E38-9DC6-4651-B394-9C05FAEA5463}" dt="2025-07-14T14:16:34.322" v="506"/>
        <pc:sldMkLst>
          <pc:docMk/>
          <pc:sldMk cId="3798695126" sldId="409"/>
        </pc:sldMkLst>
        <pc:spChg chg="del">
          <ac:chgData name="Sarah Orchard (Public Health Wales - No. 2 Capital Quarter)" userId="5f8bf41c-6ec8-4fb7-a60a-62dee87b3e37" providerId="ADAL" clId="{AFB82E38-9DC6-4651-B394-9C05FAEA5463}" dt="2025-07-14T14:15:18.947" v="498"/>
          <ac:spMkLst>
            <pc:docMk/>
            <pc:sldMk cId="3798695126" sldId="409"/>
            <ac:spMk id="2" creationId="{2A98EFF3-4B41-7E1A-6A00-C63782C51477}"/>
          </ac:spMkLst>
        </pc:spChg>
        <pc:spChg chg="mod">
          <ac:chgData name="Sarah Orchard (Public Health Wales - No. 2 Capital Quarter)" userId="5f8bf41c-6ec8-4fb7-a60a-62dee87b3e37" providerId="ADAL" clId="{AFB82E38-9DC6-4651-B394-9C05FAEA5463}" dt="2025-07-14T14:15:39.953" v="502" actId="14100"/>
          <ac:spMkLst>
            <pc:docMk/>
            <pc:sldMk cId="3798695126" sldId="409"/>
            <ac:spMk id="3" creationId="{3C236EB3-1238-8331-8DFD-401A68165F50}"/>
          </ac:spMkLst>
        </pc:spChg>
        <pc:spChg chg="add mod">
          <ac:chgData name="Sarah Orchard (Public Health Wales - No. 2 Capital Quarter)" userId="5f8bf41c-6ec8-4fb7-a60a-62dee87b3e37" providerId="ADAL" clId="{AFB82E38-9DC6-4651-B394-9C05FAEA5463}" dt="2025-07-14T14:15:26.608" v="500" actId="20577"/>
          <ac:spMkLst>
            <pc:docMk/>
            <pc:sldMk cId="3798695126" sldId="409"/>
            <ac:spMk id="4" creationId="{B4D76D92-3DD3-B10A-E3EC-1501DC28183F}"/>
          </ac:spMkLst>
        </pc:spChg>
        <pc:spChg chg="add mod">
          <ac:chgData name="Sarah Orchard (Public Health Wales - No. 2 Capital Quarter)" userId="5f8bf41c-6ec8-4fb7-a60a-62dee87b3e37" providerId="ADAL" clId="{AFB82E38-9DC6-4651-B394-9C05FAEA5463}" dt="2025-07-14T14:16:34.322" v="506"/>
          <ac:spMkLst>
            <pc:docMk/>
            <pc:sldMk cId="3798695126" sldId="409"/>
            <ac:spMk id="5" creationId="{DFC42B7D-36D1-7D88-B724-DF8E7FED6D4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ECFF07E8-89A0-42F0-A8E2-1396EE939DC1}" type="datetimeFigureOut">
              <a:rPr lang="en-GB" smtClean="0"/>
              <a:t>14/07/2025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ADFA03E-C9FB-45A6-834F-7C5AEE2257CC}" type="slidenum">
              <a:rPr lang="en-GB" smtClean="0"/>
              <a:t>‹#›</a:t>
            </a:fld>
            <a:endParaRPr lang="en-GB"/>
          </a:p>
        </p:txBody>
      </p:sp>
    </p:spTree>
    <p:extLst>
      <p:ext uri="{BB962C8B-B14F-4D97-AF65-F5344CB8AC3E}">
        <p14:creationId xmlns:p14="http://schemas.microsoft.com/office/powerpoint/2010/main" val="780570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AE38B26B-2A50-224A-A8F7-D49C19FE9A6D}" type="slidenum">
              <a:rPr lang="en-US" smtClean="0"/>
              <a:t>16</a:t>
            </a:fld>
            <a:endParaRPr lang="en-US"/>
          </a:p>
        </p:txBody>
      </p:sp>
    </p:spTree>
    <p:extLst>
      <p:ext uri="{BB962C8B-B14F-4D97-AF65-F5344CB8AC3E}">
        <p14:creationId xmlns:p14="http://schemas.microsoft.com/office/powerpoint/2010/main" val="1794466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AE38B26B-2A50-224A-A8F7-D49C19FE9A6D}" type="slidenum">
              <a:rPr lang="en-US" smtClean="0"/>
              <a:t>20</a:t>
            </a:fld>
            <a:endParaRPr lang="en-US"/>
          </a:p>
        </p:txBody>
      </p:sp>
    </p:spTree>
    <p:extLst>
      <p:ext uri="{BB962C8B-B14F-4D97-AF65-F5344CB8AC3E}">
        <p14:creationId xmlns:p14="http://schemas.microsoft.com/office/powerpoint/2010/main" val="755757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AE38B26B-2A50-224A-A8F7-D49C19FE9A6D}" type="slidenum">
              <a:rPr lang="en-US" smtClean="0"/>
              <a:t>23</a:t>
            </a:fld>
            <a:endParaRPr lang="en-US"/>
          </a:p>
        </p:txBody>
      </p:sp>
    </p:spTree>
    <p:extLst>
      <p:ext uri="{BB962C8B-B14F-4D97-AF65-F5344CB8AC3E}">
        <p14:creationId xmlns:p14="http://schemas.microsoft.com/office/powerpoint/2010/main" val="1931232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AE38B26B-2A50-224A-A8F7-D49C19FE9A6D}" type="slidenum">
              <a:rPr lang="en-US" smtClean="0"/>
              <a:t>45</a:t>
            </a:fld>
            <a:endParaRPr lang="en-US"/>
          </a:p>
        </p:txBody>
      </p:sp>
    </p:spTree>
    <p:extLst>
      <p:ext uri="{BB962C8B-B14F-4D97-AF65-F5344CB8AC3E}">
        <p14:creationId xmlns:p14="http://schemas.microsoft.com/office/powerpoint/2010/main" val="2659726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rtlCol="0"/>
          <a:lstStyle>
            <a:lvl1pPr algn="ctr">
              <a:defRPr>
                <a:solidFill>
                  <a:schemeClr val="tx1">
                    <a:tint val="75000"/>
                  </a:schemeClr>
                </a:solidFill>
              </a:defRPr>
            </a:lvl1pPr>
          </a:lstStyle>
          <a:p>
            <a:pPr rtl="0"/>
            <a:endParaRPr/>
          </a:p>
        </p:txBody>
      </p:sp>
      <p:sp>
        <p:nvSpPr>
          <p:cNvPr id="3" name="Holder 3"/>
          <p:cNvSpPr>
            <a:spLocks noGrp="1"/>
          </p:cNvSpPr>
          <p:nvPr>
            <p:ph type="dt" sz="half" idx="6"/>
          </p:nvPr>
        </p:nvSpPr>
        <p:spPr/>
        <p:txBody>
          <a:bodyPr lIns="0" tIns="0" rIns="0" bIns="0" rtlCol="0"/>
          <a:lstStyle>
            <a:lvl1pPr algn="l">
              <a:defRPr>
                <a:solidFill>
                  <a:schemeClr val="tx1">
                    <a:tint val="75000"/>
                  </a:schemeClr>
                </a:solidFill>
              </a:defRPr>
            </a:lvl1pPr>
          </a:lstStyle>
          <a:p>
            <a:pPr rtl="0"/>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rtlCol="0"/>
          <a:lstStyle>
            <a:lvl1pPr>
              <a:defRPr sz="697" b="1" i="0">
                <a:solidFill>
                  <a:srgbClr val="315083"/>
                </a:solidFill>
                <a:latin typeface="Ubuntu"/>
                <a:cs typeface="Ubuntu"/>
              </a:defRPr>
            </a:lvl1pPr>
          </a:lstStyle>
          <a:p>
            <a:pPr marL="23106" rtl="0">
              <a:spcBef>
                <a:spcPts val="15"/>
              </a:spcBef>
            </a:pPr>
            <a:fld id="{81D60167-4931-47E6-BA6A-407CBD079E47}" type="slidenum">
              <a:rPr lang="en-GB" smtClean="0"/>
              <a:pPr marL="23106">
                <a:spcBef>
                  <a:spcPts val="15"/>
                </a:spcBef>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0"/>
            <a:ext cx="12191999" cy="6857519"/>
          </a:xfrm>
          <a:prstGeom prst="rect">
            <a:avLst/>
          </a:prstGeom>
        </p:spPr>
      </p:pic>
      <p:sp>
        <p:nvSpPr>
          <p:cNvPr id="17" name="bg object 17"/>
          <p:cNvSpPr/>
          <p:nvPr/>
        </p:nvSpPr>
        <p:spPr>
          <a:xfrm>
            <a:off x="755365" y="706266"/>
            <a:ext cx="505240" cy="505204"/>
          </a:xfrm>
          <a:custGeom>
            <a:avLst/>
            <a:gdLst/>
            <a:ahLst/>
            <a:cxnLst/>
            <a:rect l="l" t="t" r="r" b="b"/>
            <a:pathLst>
              <a:path w="833119" h="833119">
                <a:moveTo>
                  <a:pt x="302158" y="832662"/>
                </a:moveTo>
                <a:lnTo>
                  <a:pt x="298348" y="818870"/>
                </a:lnTo>
                <a:lnTo>
                  <a:pt x="295554" y="804684"/>
                </a:lnTo>
                <a:lnTo>
                  <a:pt x="293852" y="790143"/>
                </a:lnTo>
                <a:lnTo>
                  <a:pt x="293268" y="775284"/>
                </a:lnTo>
                <a:lnTo>
                  <a:pt x="293268" y="767295"/>
                </a:lnTo>
                <a:lnTo>
                  <a:pt x="293725" y="759434"/>
                </a:lnTo>
                <a:lnTo>
                  <a:pt x="294690" y="751674"/>
                </a:lnTo>
                <a:lnTo>
                  <a:pt x="246976" y="730224"/>
                </a:lnTo>
                <a:lnTo>
                  <a:pt x="203263" y="702246"/>
                </a:lnTo>
                <a:lnTo>
                  <a:pt x="164198" y="668388"/>
                </a:lnTo>
                <a:lnTo>
                  <a:pt x="130403" y="629259"/>
                </a:lnTo>
                <a:lnTo>
                  <a:pt x="102476" y="585508"/>
                </a:lnTo>
                <a:lnTo>
                  <a:pt x="81064" y="537756"/>
                </a:lnTo>
                <a:lnTo>
                  <a:pt x="73647" y="538632"/>
                </a:lnTo>
                <a:lnTo>
                  <a:pt x="66065" y="538848"/>
                </a:lnTo>
                <a:lnTo>
                  <a:pt x="58432" y="538848"/>
                </a:lnTo>
                <a:lnTo>
                  <a:pt x="43281" y="538264"/>
                </a:lnTo>
                <a:lnTo>
                  <a:pt x="28460" y="536536"/>
                </a:lnTo>
                <a:lnTo>
                  <a:pt x="14008" y="533666"/>
                </a:lnTo>
                <a:lnTo>
                  <a:pt x="0" y="529717"/>
                </a:lnTo>
                <a:lnTo>
                  <a:pt x="16027" y="577469"/>
                </a:lnTo>
                <a:lnTo>
                  <a:pt x="37299" y="622566"/>
                </a:lnTo>
                <a:lnTo>
                  <a:pt x="63436" y="664629"/>
                </a:lnTo>
                <a:lnTo>
                  <a:pt x="94094" y="703275"/>
                </a:lnTo>
                <a:lnTo>
                  <a:pt x="128879" y="738162"/>
                </a:lnTo>
                <a:lnTo>
                  <a:pt x="167449" y="768908"/>
                </a:lnTo>
                <a:lnTo>
                  <a:pt x="209423" y="795159"/>
                </a:lnTo>
                <a:lnTo>
                  <a:pt x="254457" y="816533"/>
                </a:lnTo>
                <a:lnTo>
                  <a:pt x="302158" y="832662"/>
                </a:lnTo>
                <a:close/>
              </a:path>
              <a:path w="833119" h="833119">
                <a:moveTo>
                  <a:pt x="303149" y="0"/>
                </a:moveTo>
                <a:lnTo>
                  <a:pt x="255384" y="16027"/>
                </a:lnTo>
                <a:lnTo>
                  <a:pt x="210286" y="37299"/>
                </a:lnTo>
                <a:lnTo>
                  <a:pt x="168236" y="63436"/>
                </a:lnTo>
                <a:lnTo>
                  <a:pt x="129578" y="94081"/>
                </a:lnTo>
                <a:lnTo>
                  <a:pt x="94691" y="128866"/>
                </a:lnTo>
                <a:lnTo>
                  <a:pt x="63944" y="167436"/>
                </a:lnTo>
                <a:lnTo>
                  <a:pt x="37706" y="209423"/>
                </a:lnTo>
                <a:lnTo>
                  <a:pt x="16332" y="254444"/>
                </a:lnTo>
                <a:lnTo>
                  <a:pt x="190" y="302145"/>
                </a:lnTo>
                <a:lnTo>
                  <a:pt x="13982" y="298335"/>
                </a:lnTo>
                <a:lnTo>
                  <a:pt x="28168" y="295541"/>
                </a:lnTo>
                <a:lnTo>
                  <a:pt x="42710" y="293827"/>
                </a:lnTo>
                <a:lnTo>
                  <a:pt x="57569" y="293255"/>
                </a:lnTo>
                <a:lnTo>
                  <a:pt x="65582" y="293255"/>
                </a:lnTo>
                <a:lnTo>
                  <a:pt x="73431" y="293712"/>
                </a:lnTo>
                <a:lnTo>
                  <a:pt x="81191" y="294678"/>
                </a:lnTo>
                <a:lnTo>
                  <a:pt x="102654" y="246951"/>
                </a:lnTo>
                <a:lnTo>
                  <a:pt x="130619" y="203250"/>
                </a:lnTo>
                <a:lnTo>
                  <a:pt x="164477" y="164198"/>
                </a:lnTo>
                <a:lnTo>
                  <a:pt x="203606" y="130390"/>
                </a:lnTo>
                <a:lnTo>
                  <a:pt x="247345" y="102476"/>
                </a:lnTo>
                <a:lnTo>
                  <a:pt x="295109" y="81064"/>
                </a:lnTo>
                <a:lnTo>
                  <a:pt x="294208" y="73647"/>
                </a:lnTo>
                <a:lnTo>
                  <a:pt x="293979" y="66078"/>
                </a:lnTo>
                <a:lnTo>
                  <a:pt x="293979" y="58407"/>
                </a:lnTo>
                <a:lnTo>
                  <a:pt x="294576" y="43268"/>
                </a:lnTo>
                <a:lnTo>
                  <a:pt x="296316" y="28448"/>
                </a:lnTo>
                <a:lnTo>
                  <a:pt x="299186" y="14008"/>
                </a:lnTo>
                <a:lnTo>
                  <a:pt x="303149" y="0"/>
                </a:lnTo>
                <a:close/>
              </a:path>
              <a:path w="833119" h="833119">
                <a:moveTo>
                  <a:pt x="832675" y="530682"/>
                </a:moveTo>
                <a:lnTo>
                  <a:pt x="818896" y="534504"/>
                </a:lnTo>
                <a:lnTo>
                  <a:pt x="804710" y="537298"/>
                </a:lnTo>
                <a:lnTo>
                  <a:pt x="790155" y="539000"/>
                </a:lnTo>
                <a:lnTo>
                  <a:pt x="775296" y="539572"/>
                </a:lnTo>
                <a:lnTo>
                  <a:pt x="767295" y="539572"/>
                </a:lnTo>
                <a:lnTo>
                  <a:pt x="759421" y="539140"/>
                </a:lnTo>
                <a:lnTo>
                  <a:pt x="751687" y="538149"/>
                </a:lnTo>
                <a:lnTo>
                  <a:pt x="730211" y="585876"/>
                </a:lnTo>
                <a:lnTo>
                  <a:pt x="702246" y="629589"/>
                </a:lnTo>
                <a:lnTo>
                  <a:pt x="668388" y="668655"/>
                </a:lnTo>
                <a:lnTo>
                  <a:pt x="629272" y="702462"/>
                </a:lnTo>
                <a:lnTo>
                  <a:pt x="585520" y="730377"/>
                </a:lnTo>
                <a:lnTo>
                  <a:pt x="537781" y="751789"/>
                </a:lnTo>
                <a:lnTo>
                  <a:pt x="538657" y="759206"/>
                </a:lnTo>
                <a:lnTo>
                  <a:pt x="536536" y="804405"/>
                </a:lnTo>
                <a:lnTo>
                  <a:pt x="529742" y="832853"/>
                </a:lnTo>
                <a:lnTo>
                  <a:pt x="577494" y="816825"/>
                </a:lnTo>
                <a:lnTo>
                  <a:pt x="622579" y="795566"/>
                </a:lnTo>
                <a:lnTo>
                  <a:pt x="664641" y="769416"/>
                </a:lnTo>
                <a:lnTo>
                  <a:pt x="703287" y="738771"/>
                </a:lnTo>
                <a:lnTo>
                  <a:pt x="738174" y="703973"/>
                </a:lnTo>
                <a:lnTo>
                  <a:pt x="768921" y="665403"/>
                </a:lnTo>
                <a:lnTo>
                  <a:pt x="795159" y="623430"/>
                </a:lnTo>
                <a:lnTo>
                  <a:pt x="816533" y="578396"/>
                </a:lnTo>
                <a:lnTo>
                  <a:pt x="832675" y="530682"/>
                </a:lnTo>
                <a:close/>
              </a:path>
              <a:path w="833119" h="833119">
                <a:moveTo>
                  <a:pt x="832878" y="303110"/>
                </a:moveTo>
                <a:lnTo>
                  <a:pt x="816838" y="255358"/>
                </a:lnTo>
                <a:lnTo>
                  <a:pt x="795566" y="210273"/>
                </a:lnTo>
                <a:lnTo>
                  <a:pt x="769429" y="168211"/>
                </a:lnTo>
                <a:lnTo>
                  <a:pt x="738771" y="129565"/>
                </a:lnTo>
                <a:lnTo>
                  <a:pt x="703973" y="94691"/>
                </a:lnTo>
                <a:lnTo>
                  <a:pt x="665403" y="63944"/>
                </a:lnTo>
                <a:lnTo>
                  <a:pt x="623430" y="37706"/>
                </a:lnTo>
                <a:lnTo>
                  <a:pt x="578408" y="16332"/>
                </a:lnTo>
                <a:lnTo>
                  <a:pt x="530694" y="190"/>
                </a:lnTo>
                <a:lnTo>
                  <a:pt x="534517" y="13970"/>
                </a:lnTo>
                <a:lnTo>
                  <a:pt x="537311" y="28155"/>
                </a:lnTo>
                <a:lnTo>
                  <a:pt x="539026" y="42710"/>
                </a:lnTo>
                <a:lnTo>
                  <a:pt x="539597" y="57556"/>
                </a:lnTo>
                <a:lnTo>
                  <a:pt x="539597" y="65557"/>
                </a:lnTo>
                <a:lnTo>
                  <a:pt x="539140" y="73418"/>
                </a:lnTo>
                <a:lnTo>
                  <a:pt x="538187" y="81178"/>
                </a:lnTo>
                <a:lnTo>
                  <a:pt x="585901" y="102641"/>
                </a:lnTo>
                <a:lnTo>
                  <a:pt x="629602" y="130606"/>
                </a:lnTo>
                <a:lnTo>
                  <a:pt x="668667" y="164465"/>
                </a:lnTo>
                <a:lnTo>
                  <a:pt x="702462" y="203581"/>
                </a:lnTo>
                <a:lnTo>
                  <a:pt x="730377" y="247319"/>
                </a:lnTo>
                <a:lnTo>
                  <a:pt x="751789" y="295071"/>
                </a:lnTo>
                <a:lnTo>
                  <a:pt x="759206" y="294182"/>
                </a:lnTo>
                <a:lnTo>
                  <a:pt x="774446" y="293979"/>
                </a:lnTo>
                <a:lnTo>
                  <a:pt x="789584" y="294576"/>
                </a:lnTo>
                <a:lnTo>
                  <a:pt x="804405" y="296316"/>
                </a:lnTo>
                <a:lnTo>
                  <a:pt x="818845" y="299173"/>
                </a:lnTo>
                <a:lnTo>
                  <a:pt x="832878" y="303110"/>
                </a:lnTo>
                <a:close/>
              </a:path>
            </a:pathLst>
          </a:custGeom>
          <a:solidFill>
            <a:srgbClr val="FFFFFF"/>
          </a:solidFill>
        </p:spPr>
        <p:txBody>
          <a:bodyPr wrap="square" lIns="0" tIns="0" rIns="0" bIns="0" rtlCol="0"/>
          <a:lstStyle/>
          <a:p>
            <a:pPr rtl="0"/>
            <a:endParaRPr/>
          </a:p>
        </p:txBody>
      </p:sp>
      <p:pic>
        <p:nvPicPr>
          <p:cNvPr id="18" name="bg object 18"/>
          <p:cNvPicPr/>
          <p:nvPr/>
        </p:nvPicPr>
        <p:blipFill>
          <a:blip r:embed="rId3" cstate="print"/>
          <a:stretch>
            <a:fillRect/>
          </a:stretch>
        </p:blipFill>
        <p:spPr>
          <a:xfrm>
            <a:off x="1398148" y="706117"/>
            <a:ext cx="433771" cy="536777"/>
          </a:xfrm>
          <a:prstGeom prst="rect">
            <a:avLst/>
          </a:prstGeom>
        </p:spPr>
      </p:pic>
      <p:sp>
        <p:nvSpPr>
          <p:cNvPr id="19" name="bg object 19"/>
          <p:cNvSpPr/>
          <p:nvPr/>
        </p:nvSpPr>
        <p:spPr>
          <a:xfrm>
            <a:off x="684061" y="634967"/>
            <a:ext cx="1332417" cy="647679"/>
          </a:xfrm>
          <a:custGeom>
            <a:avLst/>
            <a:gdLst/>
            <a:ahLst/>
            <a:cxnLst/>
            <a:rect l="l" t="t" r="r" b="b"/>
            <a:pathLst>
              <a:path w="2197100" h="1068070">
                <a:moveTo>
                  <a:pt x="388213" y="419315"/>
                </a:moveTo>
                <a:lnTo>
                  <a:pt x="355752" y="438188"/>
                </a:lnTo>
                <a:lnTo>
                  <a:pt x="335140" y="452475"/>
                </a:lnTo>
                <a:lnTo>
                  <a:pt x="317538" y="469328"/>
                </a:lnTo>
                <a:lnTo>
                  <a:pt x="294132" y="495947"/>
                </a:lnTo>
                <a:lnTo>
                  <a:pt x="263321" y="526796"/>
                </a:lnTo>
                <a:lnTo>
                  <a:pt x="226364" y="552526"/>
                </a:lnTo>
                <a:lnTo>
                  <a:pt x="185635" y="566661"/>
                </a:lnTo>
                <a:lnTo>
                  <a:pt x="143484" y="562673"/>
                </a:lnTo>
                <a:lnTo>
                  <a:pt x="102273" y="534085"/>
                </a:lnTo>
                <a:lnTo>
                  <a:pt x="136931" y="508139"/>
                </a:lnTo>
                <a:lnTo>
                  <a:pt x="172516" y="500468"/>
                </a:lnTo>
                <a:lnTo>
                  <a:pt x="207619" y="507136"/>
                </a:lnTo>
                <a:lnTo>
                  <a:pt x="240830" y="524243"/>
                </a:lnTo>
                <a:lnTo>
                  <a:pt x="247230" y="521843"/>
                </a:lnTo>
                <a:lnTo>
                  <a:pt x="253796" y="517105"/>
                </a:lnTo>
                <a:lnTo>
                  <a:pt x="264464" y="506463"/>
                </a:lnTo>
                <a:lnTo>
                  <a:pt x="287883" y="481380"/>
                </a:lnTo>
                <a:lnTo>
                  <a:pt x="292277" y="477443"/>
                </a:lnTo>
                <a:lnTo>
                  <a:pt x="295770" y="472897"/>
                </a:lnTo>
                <a:lnTo>
                  <a:pt x="257644" y="448729"/>
                </a:lnTo>
                <a:lnTo>
                  <a:pt x="219862" y="433298"/>
                </a:lnTo>
                <a:lnTo>
                  <a:pt x="182435" y="426783"/>
                </a:lnTo>
                <a:lnTo>
                  <a:pt x="145351" y="429361"/>
                </a:lnTo>
                <a:lnTo>
                  <a:pt x="108572" y="441198"/>
                </a:lnTo>
                <a:lnTo>
                  <a:pt x="72097" y="462483"/>
                </a:lnTo>
                <a:lnTo>
                  <a:pt x="35915" y="493382"/>
                </a:lnTo>
                <a:lnTo>
                  <a:pt x="0" y="534085"/>
                </a:lnTo>
                <a:lnTo>
                  <a:pt x="38481" y="577240"/>
                </a:lnTo>
                <a:lnTo>
                  <a:pt x="77152" y="609130"/>
                </a:lnTo>
                <a:lnTo>
                  <a:pt x="115912" y="630174"/>
                </a:lnTo>
                <a:lnTo>
                  <a:pt x="154686" y="640778"/>
                </a:lnTo>
                <a:lnTo>
                  <a:pt x="193408" y="641375"/>
                </a:lnTo>
                <a:lnTo>
                  <a:pt x="231965" y="632383"/>
                </a:lnTo>
                <a:lnTo>
                  <a:pt x="270294" y="614210"/>
                </a:lnTo>
                <a:lnTo>
                  <a:pt x="308305" y="587298"/>
                </a:lnTo>
                <a:lnTo>
                  <a:pt x="340321" y="556082"/>
                </a:lnTo>
                <a:lnTo>
                  <a:pt x="361581" y="534085"/>
                </a:lnTo>
                <a:lnTo>
                  <a:pt x="361505" y="506666"/>
                </a:lnTo>
                <a:lnTo>
                  <a:pt x="364261" y="485584"/>
                </a:lnTo>
                <a:lnTo>
                  <a:pt x="372325" y="460044"/>
                </a:lnTo>
                <a:lnTo>
                  <a:pt x="388213" y="419315"/>
                </a:lnTo>
                <a:close/>
              </a:path>
              <a:path w="2197100" h="1068070">
                <a:moveTo>
                  <a:pt x="521716" y="370547"/>
                </a:moveTo>
                <a:lnTo>
                  <a:pt x="469442" y="318236"/>
                </a:lnTo>
                <a:lnTo>
                  <a:pt x="462508" y="325094"/>
                </a:lnTo>
                <a:lnTo>
                  <a:pt x="445770" y="344068"/>
                </a:lnTo>
                <a:lnTo>
                  <a:pt x="407225" y="408736"/>
                </a:lnTo>
                <a:lnTo>
                  <a:pt x="393941" y="445998"/>
                </a:lnTo>
                <a:lnTo>
                  <a:pt x="383806" y="485749"/>
                </a:lnTo>
                <a:lnTo>
                  <a:pt x="377101" y="533539"/>
                </a:lnTo>
                <a:lnTo>
                  <a:pt x="384238" y="539242"/>
                </a:lnTo>
                <a:lnTo>
                  <a:pt x="402132" y="552323"/>
                </a:lnTo>
                <a:lnTo>
                  <a:pt x="425488" y="566699"/>
                </a:lnTo>
                <a:lnTo>
                  <a:pt x="448983" y="576287"/>
                </a:lnTo>
                <a:lnTo>
                  <a:pt x="449529" y="567143"/>
                </a:lnTo>
                <a:lnTo>
                  <a:pt x="452005" y="542925"/>
                </a:lnTo>
                <a:lnTo>
                  <a:pt x="467956" y="468541"/>
                </a:lnTo>
                <a:lnTo>
                  <a:pt x="489127" y="410298"/>
                </a:lnTo>
                <a:lnTo>
                  <a:pt x="501472" y="392709"/>
                </a:lnTo>
                <a:lnTo>
                  <a:pt x="521716" y="370547"/>
                </a:lnTo>
                <a:close/>
              </a:path>
              <a:path w="2197100" h="1068070">
                <a:moveTo>
                  <a:pt x="576287" y="619023"/>
                </a:moveTo>
                <a:lnTo>
                  <a:pt x="508444" y="610285"/>
                </a:lnTo>
                <a:lnTo>
                  <a:pt x="468541" y="600049"/>
                </a:lnTo>
                <a:lnTo>
                  <a:pt x="410311" y="578866"/>
                </a:lnTo>
                <a:lnTo>
                  <a:pt x="370560" y="546303"/>
                </a:lnTo>
                <a:lnTo>
                  <a:pt x="318236" y="598563"/>
                </a:lnTo>
                <a:lnTo>
                  <a:pt x="372757" y="642683"/>
                </a:lnTo>
                <a:lnTo>
                  <a:pt x="408762" y="660768"/>
                </a:lnTo>
                <a:lnTo>
                  <a:pt x="446011" y="674052"/>
                </a:lnTo>
                <a:lnTo>
                  <a:pt x="485762" y="684187"/>
                </a:lnTo>
                <a:lnTo>
                  <a:pt x="533552" y="690918"/>
                </a:lnTo>
                <a:lnTo>
                  <a:pt x="539254" y="683768"/>
                </a:lnTo>
                <a:lnTo>
                  <a:pt x="552335" y="665861"/>
                </a:lnTo>
                <a:lnTo>
                  <a:pt x="566712" y="642518"/>
                </a:lnTo>
                <a:lnTo>
                  <a:pt x="576287" y="619023"/>
                </a:lnTo>
                <a:close/>
              </a:path>
              <a:path w="2197100" h="1068070">
                <a:moveTo>
                  <a:pt x="641375" y="874598"/>
                </a:moveTo>
                <a:lnTo>
                  <a:pt x="632383" y="836041"/>
                </a:lnTo>
                <a:lnTo>
                  <a:pt x="614222" y="797712"/>
                </a:lnTo>
                <a:lnTo>
                  <a:pt x="587311" y="759714"/>
                </a:lnTo>
                <a:lnTo>
                  <a:pt x="556094" y="727684"/>
                </a:lnTo>
                <a:lnTo>
                  <a:pt x="534085" y="706424"/>
                </a:lnTo>
                <a:lnTo>
                  <a:pt x="506679" y="706501"/>
                </a:lnTo>
                <a:lnTo>
                  <a:pt x="485584" y="703745"/>
                </a:lnTo>
                <a:lnTo>
                  <a:pt x="460057" y="695680"/>
                </a:lnTo>
                <a:lnTo>
                  <a:pt x="419315" y="679805"/>
                </a:lnTo>
                <a:lnTo>
                  <a:pt x="438200" y="712254"/>
                </a:lnTo>
                <a:lnTo>
                  <a:pt x="452475" y="732866"/>
                </a:lnTo>
                <a:lnTo>
                  <a:pt x="469328" y="750468"/>
                </a:lnTo>
                <a:lnTo>
                  <a:pt x="495947" y="773874"/>
                </a:lnTo>
                <a:lnTo>
                  <a:pt x="526808" y="804697"/>
                </a:lnTo>
                <a:lnTo>
                  <a:pt x="552551" y="841641"/>
                </a:lnTo>
                <a:lnTo>
                  <a:pt x="566674" y="882383"/>
                </a:lnTo>
                <a:lnTo>
                  <a:pt x="562686" y="924534"/>
                </a:lnTo>
                <a:lnTo>
                  <a:pt x="534085" y="965746"/>
                </a:lnTo>
                <a:lnTo>
                  <a:pt x="508152" y="931087"/>
                </a:lnTo>
                <a:lnTo>
                  <a:pt x="500468" y="895502"/>
                </a:lnTo>
                <a:lnTo>
                  <a:pt x="507149" y="860399"/>
                </a:lnTo>
                <a:lnTo>
                  <a:pt x="524256" y="827189"/>
                </a:lnTo>
                <a:lnTo>
                  <a:pt x="521868" y="820775"/>
                </a:lnTo>
                <a:lnTo>
                  <a:pt x="517118" y="814222"/>
                </a:lnTo>
                <a:lnTo>
                  <a:pt x="506488" y="803541"/>
                </a:lnTo>
                <a:lnTo>
                  <a:pt x="481406" y="780135"/>
                </a:lnTo>
                <a:lnTo>
                  <a:pt x="477456" y="775728"/>
                </a:lnTo>
                <a:lnTo>
                  <a:pt x="472897" y="772236"/>
                </a:lnTo>
                <a:lnTo>
                  <a:pt x="448729" y="810361"/>
                </a:lnTo>
                <a:lnTo>
                  <a:pt x="433311" y="848131"/>
                </a:lnTo>
                <a:lnTo>
                  <a:pt x="426796" y="885558"/>
                </a:lnTo>
                <a:lnTo>
                  <a:pt x="429361" y="922655"/>
                </a:lnTo>
                <a:lnTo>
                  <a:pt x="441210" y="959434"/>
                </a:lnTo>
                <a:lnTo>
                  <a:pt x="462483" y="995921"/>
                </a:lnTo>
                <a:lnTo>
                  <a:pt x="493382" y="1032103"/>
                </a:lnTo>
                <a:lnTo>
                  <a:pt x="534085" y="1068019"/>
                </a:lnTo>
                <a:lnTo>
                  <a:pt x="577240" y="1029525"/>
                </a:lnTo>
                <a:lnTo>
                  <a:pt x="609130" y="990866"/>
                </a:lnTo>
                <a:lnTo>
                  <a:pt x="630174" y="952093"/>
                </a:lnTo>
                <a:lnTo>
                  <a:pt x="640778" y="913320"/>
                </a:lnTo>
                <a:lnTo>
                  <a:pt x="641375" y="874598"/>
                </a:lnTo>
                <a:close/>
              </a:path>
              <a:path w="2197100" h="1068070">
                <a:moveTo>
                  <a:pt x="648690" y="388188"/>
                </a:moveTo>
                <a:lnTo>
                  <a:pt x="629818" y="355739"/>
                </a:lnTo>
                <a:lnTo>
                  <a:pt x="615543" y="335127"/>
                </a:lnTo>
                <a:lnTo>
                  <a:pt x="598690" y="317512"/>
                </a:lnTo>
                <a:lnTo>
                  <a:pt x="572071" y="294106"/>
                </a:lnTo>
                <a:lnTo>
                  <a:pt x="541210" y="263296"/>
                </a:lnTo>
                <a:lnTo>
                  <a:pt x="515467" y="226352"/>
                </a:lnTo>
                <a:lnTo>
                  <a:pt x="501345" y="185623"/>
                </a:lnTo>
                <a:lnTo>
                  <a:pt x="505333" y="143471"/>
                </a:lnTo>
                <a:lnTo>
                  <a:pt x="533946" y="102260"/>
                </a:lnTo>
                <a:lnTo>
                  <a:pt x="559866" y="136918"/>
                </a:lnTo>
                <a:lnTo>
                  <a:pt x="567537" y="172504"/>
                </a:lnTo>
                <a:lnTo>
                  <a:pt x="560870" y="207606"/>
                </a:lnTo>
                <a:lnTo>
                  <a:pt x="543763" y="240792"/>
                </a:lnTo>
                <a:lnTo>
                  <a:pt x="546163" y="247218"/>
                </a:lnTo>
                <a:lnTo>
                  <a:pt x="550900" y="253784"/>
                </a:lnTo>
                <a:lnTo>
                  <a:pt x="561530" y="264464"/>
                </a:lnTo>
                <a:lnTo>
                  <a:pt x="586625" y="287883"/>
                </a:lnTo>
                <a:lnTo>
                  <a:pt x="590550" y="292252"/>
                </a:lnTo>
                <a:lnTo>
                  <a:pt x="595109" y="295770"/>
                </a:lnTo>
                <a:lnTo>
                  <a:pt x="619277" y="257632"/>
                </a:lnTo>
                <a:lnTo>
                  <a:pt x="634707" y="219862"/>
                </a:lnTo>
                <a:lnTo>
                  <a:pt x="641223" y="182435"/>
                </a:lnTo>
                <a:lnTo>
                  <a:pt x="638657" y="145338"/>
                </a:lnTo>
                <a:lnTo>
                  <a:pt x="626821" y="108559"/>
                </a:lnTo>
                <a:lnTo>
                  <a:pt x="605536" y="72085"/>
                </a:lnTo>
                <a:lnTo>
                  <a:pt x="574636" y="35902"/>
                </a:lnTo>
                <a:lnTo>
                  <a:pt x="533946" y="0"/>
                </a:lnTo>
                <a:lnTo>
                  <a:pt x="490778" y="38481"/>
                </a:lnTo>
                <a:lnTo>
                  <a:pt x="458876" y="77139"/>
                </a:lnTo>
                <a:lnTo>
                  <a:pt x="437845" y="115912"/>
                </a:lnTo>
                <a:lnTo>
                  <a:pt x="427228" y="154686"/>
                </a:lnTo>
                <a:lnTo>
                  <a:pt x="426631" y="193408"/>
                </a:lnTo>
                <a:lnTo>
                  <a:pt x="435622" y="231965"/>
                </a:lnTo>
                <a:lnTo>
                  <a:pt x="453783" y="270294"/>
                </a:lnTo>
                <a:lnTo>
                  <a:pt x="480695" y="308305"/>
                </a:lnTo>
                <a:lnTo>
                  <a:pt x="511924" y="340321"/>
                </a:lnTo>
                <a:lnTo>
                  <a:pt x="533946" y="361569"/>
                </a:lnTo>
                <a:lnTo>
                  <a:pt x="561340" y="361505"/>
                </a:lnTo>
                <a:lnTo>
                  <a:pt x="582422" y="364248"/>
                </a:lnTo>
                <a:lnTo>
                  <a:pt x="607961" y="372313"/>
                </a:lnTo>
                <a:lnTo>
                  <a:pt x="648690" y="388188"/>
                </a:lnTo>
                <a:close/>
              </a:path>
              <a:path w="2197100" h="1068070">
                <a:moveTo>
                  <a:pt x="690918" y="534454"/>
                </a:moveTo>
                <a:lnTo>
                  <a:pt x="683768" y="528739"/>
                </a:lnTo>
                <a:lnTo>
                  <a:pt x="665873" y="515658"/>
                </a:lnTo>
                <a:lnTo>
                  <a:pt x="642531" y="501294"/>
                </a:lnTo>
                <a:lnTo>
                  <a:pt x="619036" y="491705"/>
                </a:lnTo>
                <a:lnTo>
                  <a:pt x="618490" y="500849"/>
                </a:lnTo>
                <a:lnTo>
                  <a:pt x="616013" y="525068"/>
                </a:lnTo>
                <a:lnTo>
                  <a:pt x="600075" y="599465"/>
                </a:lnTo>
                <a:lnTo>
                  <a:pt x="578878" y="657682"/>
                </a:lnTo>
                <a:lnTo>
                  <a:pt x="546303" y="697445"/>
                </a:lnTo>
                <a:lnTo>
                  <a:pt x="598563" y="749769"/>
                </a:lnTo>
                <a:lnTo>
                  <a:pt x="642708" y="695248"/>
                </a:lnTo>
                <a:lnTo>
                  <a:pt x="660793" y="659257"/>
                </a:lnTo>
                <a:lnTo>
                  <a:pt x="674065" y="621995"/>
                </a:lnTo>
                <a:lnTo>
                  <a:pt x="684199" y="582244"/>
                </a:lnTo>
                <a:lnTo>
                  <a:pt x="690918" y="534454"/>
                </a:lnTo>
                <a:close/>
              </a:path>
              <a:path w="2197100" h="1068070">
                <a:moveTo>
                  <a:pt x="749769" y="469430"/>
                </a:moveTo>
                <a:lnTo>
                  <a:pt x="695261" y="425310"/>
                </a:lnTo>
                <a:lnTo>
                  <a:pt x="659282" y="407225"/>
                </a:lnTo>
                <a:lnTo>
                  <a:pt x="622020" y="393941"/>
                </a:lnTo>
                <a:lnTo>
                  <a:pt x="582256" y="383806"/>
                </a:lnTo>
                <a:lnTo>
                  <a:pt x="534479" y="377088"/>
                </a:lnTo>
                <a:lnTo>
                  <a:pt x="528764" y="384238"/>
                </a:lnTo>
                <a:lnTo>
                  <a:pt x="515670" y="402132"/>
                </a:lnTo>
                <a:lnTo>
                  <a:pt x="501307" y="425488"/>
                </a:lnTo>
                <a:lnTo>
                  <a:pt x="491718" y="448983"/>
                </a:lnTo>
                <a:lnTo>
                  <a:pt x="500862" y="449516"/>
                </a:lnTo>
                <a:lnTo>
                  <a:pt x="525081" y="452005"/>
                </a:lnTo>
                <a:lnTo>
                  <a:pt x="599478" y="467944"/>
                </a:lnTo>
                <a:lnTo>
                  <a:pt x="657694" y="489140"/>
                </a:lnTo>
                <a:lnTo>
                  <a:pt x="697445" y="521716"/>
                </a:lnTo>
                <a:lnTo>
                  <a:pt x="749769" y="469430"/>
                </a:lnTo>
                <a:close/>
              </a:path>
              <a:path w="2197100" h="1068070">
                <a:moveTo>
                  <a:pt x="1068006" y="533933"/>
                </a:moveTo>
                <a:lnTo>
                  <a:pt x="1029525" y="490766"/>
                </a:lnTo>
                <a:lnTo>
                  <a:pt x="990866" y="458876"/>
                </a:lnTo>
                <a:lnTo>
                  <a:pt x="952093" y="437832"/>
                </a:lnTo>
                <a:lnTo>
                  <a:pt x="913320" y="427228"/>
                </a:lnTo>
                <a:lnTo>
                  <a:pt x="874610" y="426631"/>
                </a:lnTo>
                <a:lnTo>
                  <a:pt x="836041" y="435622"/>
                </a:lnTo>
                <a:lnTo>
                  <a:pt x="797712" y="453783"/>
                </a:lnTo>
                <a:lnTo>
                  <a:pt x="759701" y="480707"/>
                </a:lnTo>
                <a:lnTo>
                  <a:pt x="727697" y="511924"/>
                </a:lnTo>
                <a:lnTo>
                  <a:pt x="706437" y="533933"/>
                </a:lnTo>
                <a:lnTo>
                  <a:pt x="706501" y="561314"/>
                </a:lnTo>
                <a:lnTo>
                  <a:pt x="703757" y="582409"/>
                </a:lnTo>
                <a:lnTo>
                  <a:pt x="695693" y="607949"/>
                </a:lnTo>
                <a:lnTo>
                  <a:pt x="679805" y="648703"/>
                </a:lnTo>
                <a:lnTo>
                  <a:pt x="712266" y="629818"/>
                </a:lnTo>
                <a:lnTo>
                  <a:pt x="732878" y="615530"/>
                </a:lnTo>
                <a:lnTo>
                  <a:pt x="750481" y="598665"/>
                </a:lnTo>
                <a:lnTo>
                  <a:pt x="773887" y="572046"/>
                </a:lnTo>
                <a:lnTo>
                  <a:pt x="804697" y="541197"/>
                </a:lnTo>
                <a:lnTo>
                  <a:pt x="841641" y="515467"/>
                </a:lnTo>
                <a:lnTo>
                  <a:pt x="882383" y="501332"/>
                </a:lnTo>
                <a:lnTo>
                  <a:pt x="924534" y="505320"/>
                </a:lnTo>
                <a:lnTo>
                  <a:pt x="965746" y="533933"/>
                </a:lnTo>
                <a:lnTo>
                  <a:pt x="931087" y="559866"/>
                </a:lnTo>
                <a:lnTo>
                  <a:pt x="895502" y="567537"/>
                </a:lnTo>
                <a:lnTo>
                  <a:pt x="860399" y="560857"/>
                </a:lnTo>
                <a:lnTo>
                  <a:pt x="827214" y="543750"/>
                </a:lnTo>
                <a:lnTo>
                  <a:pt x="820788" y="546138"/>
                </a:lnTo>
                <a:lnTo>
                  <a:pt x="814222" y="550887"/>
                </a:lnTo>
                <a:lnTo>
                  <a:pt x="803541" y="561530"/>
                </a:lnTo>
                <a:lnTo>
                  <a:pt x="780122" y="586600"/>
                </a:lnTo>
                <a:lnTo>
                  <a:pt x="775741" y="590550"/>
                </a:lnTo>
                <a:lnTo>
                  <a:pt x="772223" y="595109"/>
                </a:lnTo>
                <a:lnTo>
                  <a:pt x="810361" y="619264"/>
                </a:lnTo>
                <a:lnTo>
                  <a:pt x="848144" y="634695"/>
                </a:lnTo>
                <a:lnTo>
                  <a:pt x="885571" y="641210"/>
                </a:lnTo>
                <a:lnTo>
                  <a:pt x="922667" y="638632"/>
                </a:lnTo>
                <a:lnTo>
                  <a:pt x="959434" y="626795"/>
                </a:lnTo>
                <a:lnTo>
                  <a:pt x="995908" y="605523"/>
                </a:lnTo>
                <a:lnTo>
                  <a:pt x="1032103" y="574624"/>
                </a:lnTo>
                <a:lnTo>
                  <a:pt x="1068006" y="533933"/>
                </a:lnTo>
                <a:close/>
              </a:path>
              <a:path w="2197100" h="1068070">
                <a:moveTo>
                  <a:pt x="2055495" y="117335"/>
                </a:moveTo>
                <a:lnTo>
                  <a:pt x="2037956" y="117335"/>
                </a:lnTo>
                <a:lnTo>
                  <a:pt x="2037956" y="1002334"/>
                </a:lnTo>
                <a:lnTo>
                  <a:pt x="2055495" y="1002334"/>
                </a:lnTo>
                <a:lnTo>
                  <a:pt x="2055495" y="117335"/>
                </a:lnTo>
                <a:close/>
              </a:path>
              <a:path w="2197100" h="1068070">
                <a:moveTo>
                  <a:pt x="2196884" y="130492"/>
                </a:moveTo>
                <a:lnTo>
                  <a:pt x="2178164" y="130492"/>
                </a:lnTo>
                <a:lnTo>
                  <a:pt x="2178164" y="261162"/>
                </a:lnTo>
                <a:lnTo>
                  <a:pt x="2196884" y="261162"/>
                </a:lnTo>
                <a:lnTo>
                  <a:pt x="2196884" y="130492"/>
                </a:lnTo>
                <a:close/>
              </a:path>
            </a:pathLst>
          </a:custGeom>
          <a:solidFill>
            <a:srgbClr val="FFFFFF"/>
          </a:solidFill>
        </p:spPr>
        <p:txBody>
          <a:bodyPr wrap="square" lIns="0" tIns="0" rIns="0" bIns="0" rtlCol="0"/>
          <a:lstStyle/>
          <a:p>
            <a:pPr rtl="0"/>
            <a:endParaRPr/>
          </a:p>
        </p:txBody>
      </p:sp>
      <p:pic>
        <p:nvPicPr>
          <p:cNvPr id="20" name="bg object 20"/>
          <p:cNvPicPr/>
          <p:nvPr/>
        </p:nvPicPr>
        <p:blipFill>
          <a:blip r:embed="rId4" cstate="print"/>
          <a:stretch>
            <a:fillRect/>
          </a:stretch>
        </p:blipFill>
        <p:spPr>
          <a:xfrm>
            <a:off x="2031676" y="734066"/>
            <a:ext cx="105134" cy="60626"/>
          </a:xfrm>
          <a:prstGeom prst="rect">
            <a:avLst/>
          </a:prstGeom>
        </p:spPr>
      </p:pic>
      <p:pic>
        <p:nvPicPr>
          <p:cNvPr id="21" name="bg object 21"/>
          <p:cNvPicPr/>
          <p:nvPr/>
        </p:nvPicPr>
        <p:blipFill>
          <a:blip r:embed="rId5" cstate="print"/>
          <a:stretch>
            <a:fillRect/>
          </a:stretch>
        </p:blipFill>
        <p:spPr>
          <a:xfrm>
            <a:off x="2149081" y="708187"/>
            <a:ext cx="177336" cy="110345"/>
          </a:xfrm>
          <a:prstGeom prst="rect">
            <a:avLst/>
          </a:prstGeom>
        </p:spPr>
      </p:pic>
      <p:pic>
        <p:nvPicPr>
          <p:cNvPr id="22" name="bg object 22"/>
          <p:cNvPicPr/>
          <p:nvPr/>
        </p:nvPicPr>
        <p:blipFill>
          <a:blip r:embed="rId6" cstate="print"/>
          <a:stretch>
            <a:fillRect/>
          </a:stretch>
        </p:blipFill>
        <p:spPr>
          <a:xfrm>
            <a:off x="2373086" y="708187"/>
            <a:ext cx="180401" cy="110345"/>
          </a:xfrm>
          <a:prstGeom prst="rect">
            <a:avLst/>
          </a:prstGeom>
        </p:spPr>
      </p:pic>
      <p:pic>
        <p:nvPicPr>
          <p:cNvPr id="23" name="bg object 23"/>
          <p:cNvPicPr/>
          <p:nvPr/>
        </p:nvPicPr>
        <p:blipFill>
          <a:blip r:embed="rId7" cstate="print"/>
          <a:stretch>
            <a:fillRect/>
          </a:stretch>
        </p:blipFill>
        <p:spPr>
          <a:xfrm>
            <a:off x="2567793" y="708192"/>
            <a:ext cx="187564" cy="86499"/>
          </a:xfrm>
          <a:prstGeom prst="rect">
            <a:avLst/>
          </a:prstGeom>
        </p:spPr>
      </p:pic>
      <p:pic>
        <p:nvPicPr>
          <p:cNvPr id="24" name="bg object 24"/>
          <p:cNvPicPr/>
          <p:nvPr/>
        </p:nvPicPr>
        <p:blipFill>
          <a:blip r:embed="rId8" cstate="print"/>
          <a:stretch>
            <a:fillRect/>
          </a:stretch>
        </p:blipFill>
        <p:spPr>
          <a:xfrm>
            <a:off x="2769661" y="708192"/>
            <a:ext cx="55067" cy="86493"/>
          </a:xfrm>
          <a:prstGeom prst="rect">
            <a:avLst/>
          </a:prstGeom>
        </p:spPr>
      </p:pic>
      <p:pic>
        <p:nvPicPr>
          <p:cNvPr id="25" name="bg object 25"/>
          <p:cNvPicPr/>
          <p:nvPr/>
        </p:nvPicPr>
        <p:blipFill>
          <a:blip r:embed="rId9" cstate="print"/>
          <a:stretch>
            <a:fillRect/>
          </a:stretch>
        </p:blipFill>
        <p:spPr>
          <a:xfrm>
            <a:off x="2842902" y="735432"/>
            <a:ext cx="51194" cy="59254"/>
          </a:xfrm>
          <a:prstGeom prst="rect">
            <a:avLst/>
          </a:prstGeom>
        </p:spPr>
      </p:pic>
      <p:sp>
        <p:nvSpPr>
          <p:cNvPr id="26" name="bg object 26"/>
          <p:cNvSpPr/>
          <p:nvPr/>
        </p:nvSpPr>
        <p:spPr>
          <a:xfrm>
            <a:off x="2907050" y="734074"/>
            <a:ext cx="36584" cy="60840"/>
          </a:xfrm>
          <a:custGeom>
            <a:avLst/>
            <a:gdLst/>
            <a:ahLst/>
            <a:cxnLst/>
            <a:rect l="l" t="t" r="r" b="b"/>
            <a:pathLst>
              <a:path w="60325" h="100330">
                <a:moveTo>
                  <a:pt x="41935" y="0"/>
                </a:moveTo>
                <a:lnTo>
                  <a:pt x="33695" y="0"/>
                </a:lnTo>
                <a:lnTo>
                  <a:pt x="20448" y="1800"/>
                </a:lnTo>
                <a:lnTo>
                  <a:pt x="9752" y="7251"/>
                </a:lnTo>
                <a:lnTo>
                  <a:pt x="2604" y="16423"/>
                </a:lnTo>
                <a:lnTo>
                  <a:pt x="0" y="29391"/>
                </a:lnTo>
                <a:lnTo>
                  <a:pt x="6460" y="44902"/>
                </a:lnTo>
                <a:lnTo>
                  <a:pt x="20674" y="54237"/>
                </a:lnTo>
                <a:lnTo>
                  <a:pt x="34888" y="61819"/>
                </a:lnTo>
                <a:lnTo>
                  <a:pt x="41349" y="72071"/>
                </a:lnTo>
                <a:lnTo>
                  <a:pt x="41349" y="82363"/>
                </a:lnTo>
                <a:lnTo>
                  <a:pt x="31433" y="85735"/>
                </a:lnTo>
                <a:lnTo>
                  <a:pt x="18324" y="85735"/>
                </a:lnTo>
                <a:lnTo>
                  <a:pt x="8397" y="83494"/>
                </a:lnTo>
                <a:lnTo>
                  <a:pt x="1476" y="78992"/>
                </a:lnTo>
                <a:lnTo>
                  <a:pt x="554" y="94719"/>
                </a:lnTo>
                <a:lnTo>
                  <a:pt x="6774" y="97353"/>
                </a:lnTo>
                <a:lnTo>
                  <a:pt x="13301" y="98951"/>
                </a:lnTo>
                <a:lnTo>
                  <a:pt x="20007" y="99742"/>
                </a:lnTo>
                <a:lnTo>
                  <a:pt x="26763" y="99955"/>
                </a:lnTo>
                <a:lnTo>
                  <a:pt x="39153" y="98173"/>
                </a:lnTo>
                <a:lnTo>
                  <a:pt x="49812" y="92723"/>
                </a:lnTo>
                <a:lnTo>
                  <a:pt x="57279" y="83447"/>
                </a:lnTo>
                <a:lnTo>
                  <a:pt x="60092" y="70186"/>
                </a:lnTo>
                <a:lnTo>
                  <a:pt x="53626" y="53125"/>
                </a:lnTo>
                <a:lnTo>
                  <a:pt x="39401" y="43869"/>
                </a:lnTo>
                <a:lnTo>
                  <a:pt x="25177" y="36680"/>
                </a:lnTo>
                <a:lnTo>
                  <a:pt x="18711" y="25821"/>
                </a:lnTo>
                <a:lnTo>
                  <a:pt x="18711" y="17968"/>
                </a:lnTo>
                <a:lnTo>
                  <a:pt x="26575" y="14208"/>
                </a:lnTo>
                <a:lnTo>
                  <a:pt x="39684" y="14208"/>
                </a:lnTo>
                <a:lnTo>
                  <a:pt x="50155" y="16659"/>
                </a:lnTo>
                <a:lnTo>
                  <a:pt x="54071" y="19088"/>
                </a:lnTo>
                <a:lnTo>
                  <a:pt x="55589" y="3738"/>
                </a:lnTo>
                <a:lnTo>
                  <a:pt x="48658" y="1675"/>
                </a:lnTo>
                <a:lnTo>
                  <a:pt x="41935" y="0"/>
                </a:lnTo>
                <a:close/>
              </a:path>
            </a:pathLst>
          </a:custGeom>
          <a:solidFill>
            <a:srgbClr val="FFFFFF"/>
          </a:solidFill>
        </p:spPr>
        <p:txBody>
          <a:bodyPr wrap="square" lIns="0" tIns="0" rIns="0" bIns="0" rtlCol="0"/>
          <a:lstStyle/>
          <a:p>
            <a:pPr rtl="0"/>
            <a:endParaRPr/>
          </a:p>
        </p:txBody>
      </p:sp>
      <p:pic>
        <p:nvPicPr>
          <p:cNvPr id="27" name="bg object 27"/>
          <p:cNvPicPr/>
          <p:nvPr/>
        </p:nvPicPr>
        <p:blipFill>
          <a:blip r:embed="rId10" cstate="print"/>
          <a:stretch>
            <a:fillRect/>
          </a:stretch>
        </p:blipFill>
        <p:spPr>
          <a:xfrm>
            <a:off x="2000908" y="848962"/>
            <a:ext cx="212197" cy="105806"/>
          </a:xfrm>
          <a:prstGeom prst="rect">
            <a:avLst/>
          </a:prstGeom>
        </p:spPr>
      </p:pic>
      <p:sp>
        <p:nvSpPr>
          <p:cNvPr id="28" name="bg object 28"/>
          <p:cNvSpPr/>
          <p:nvPr/>
        </p:nvSpPr>
        <p:spPr>
          <a:xfrm>
            <a:off x="2231048" y="870305"/>
            <a:ext cx="32733" cy="59300"/>
          </a:xfrm>
          <a:custGeom>
            <a:avLst/>
            <a:gdLst/>
            <a:ahLst/>
            <a:cxnLst/>
            <a:rect l="l" t="t" r="r" b="b"/>
            <a:pathLst>
              <a:path w="53975" h="97790">
                <a:moveTo>
                  <a:pt x="46982" y="0"/>
                </a:moveTo>
                <a:lnTo>
                  <a:pt x="41747" y="0"/>
                </a:lnTo>
                <a:lnTo>
                  <a:pt x="34249" y="1265"/>
                </a:lnTo>
                <a:lnTo>
                  <a:pt x="27262" y="4794"/>
                </a:lnTo>
                <a:lnTo>
                  <a:pt x="21290" y="10182"/>
                </a:lnTo>
                <a:lnTo>
                  <a:pt x="16837" y="17025"/>
                </a:lnTo>
                <a:lnTo>
                  <a:pt x="16470" y="17025"/>
                </a:lnTo>
                <a:lnTo>
                  <a:pt x="16470" y="2251"/>
                </a:lnTo>
                <a:lnTo>
                  <a:pt x="0" y="2251"/>
                </a:lnTo>
                <a:lnTo>
                  <a:pt x="0" y="97724"/>
                </a:lnTo>
                <a:lnTo>
                  <a:pt x="17591" y="97724"/>
                </a:lnTo>
                <a:lnTo>
                  <a:pt x="17591" y="54291"/>
                </a:lnTo>
                <a:lnTo>
                  <a:pt x="19446" y="38099"/>
                </a:lnTo>
                <a:lnTo>
                  <a:pt x="24708" y="25836"/>
                </a:lnTo>
                <a:lnTo>
                  <a:pt x="32919" y="18065"/>
                </a:lnTo>
                <a:lnTo>
                  <a:pt x="43621" y="15350"/>
                </a:lnTo>
                <a:lnTo>
                  <a:pt x="46605" y="15350"/>
                </a:lnTo>
                <a:lnTo>
                  <a:pt x="50155" y="15737"/>
                </a:lnTo>
                <a:lnTo>
                  <a:pt x="53349" y="17025"/>
                </a:lnTo>
                <a:lnTo>
                  <a:pt x="53349" y="1319"/>
                </a:lnTo>
                <a:lnTo>
                  <a:pt x="46982" y="0"/>
                </a:lnTo>
                <a:close/>
              </a:path>
            </a:pathLst>
          </a:custGeom>
          <a:solidFill>
            <a:srgbClr val="FFFFFF"/>
          </a:solidFill>
        </p:spPr>
        <p:txBody>
          <a:bodyPr wrap="square" lIns="0" tIns="0" rIns="0" bIns="0" rtlCol="0"/>
          <a:lstStyle/>
          <a:p>
            <a:pPr rtl="0"/>
            <a:endParaRPr/>
          </a:p>
        </p:txBody>
      </p:sp>
      <p:pic>
        <p:nvPicPr>
          <p:cNvPr id="29" name="bg object 29"/>
          <p:cNvPicPr/>
          <p:nvPr/>
        </p:nvPicPr>
        <p:blipFill>
          <a:blip r:embed="rId11" cstate="print"/>
          <a:stretch>
            <a:fillRect/>
          </a:stretch>
        </p:blipFill>
        <p:spPr>
          <a:xfrm>
            <a:off x="2275212" y="871670"/>
            <a:ext cx="51200" cy="59254"/>
          </a:xfrm>
          <a:prstGeom prst="rect">
            <a:avLst/>
          </a:prstGeom>
        </p:spPr>
      </p:pic>
      <p:pic>
        <p:nvPicPr>
          <p:cNvPr id="30" name="bg object 30"/>
          <p:cNvPicPr/>
          <p:nvPr/>
        </p:nvPicPr>
        <p:blipFill>
          <a:blip r:embed="rId12" cstate="print"/>
          <a:stretch>
            <a:fillRect/>
          </a:stretch>
        </p:blipFill>
        <p:spPr>
          <a:xfrm>
            <a:off x="2004307" y="1024722"/>
            <a:ext cx="50521" cy="79229"/>
          </a:xfrm>
          <a:prstGeom prst="rect">
            <a:avLst/>
          </a:prstGeom>
        </p:spPr>
      </p:pic>
      <p:pic>
        <p:nvPicPr>
          <p:cNvPr id="31" name="bg object 31"/>
          <p:cNvPicPr/>
          <p:nvPr/>
        </p:nvPicPr>
        <p:blipFill>
          <a:blip r:embed="rId13" cstate="print"/>
          <a:stretch>
            <a:fillRect/>
          </a:stretch>
        </p:blipFill>
        <p:spPr>
          <a:xfrm>
            <a:off x="2067099" y="1046049"/>
            <a:ext cx="51200" cy="59260"/>
          </a:xfrm>
          <a:prstGeom prst="rect">
            <a:avLst/>
          </a:prstGeom>
        </p:spPr>
      </p:pic>
      <p:pic>
        <p:nvPicPr>
          <p:cNvPr id="32" name="bg object 32"/>
          <p:cNvPicPr/>
          <p:nvPr/>
        </p:nvPicPr>
        <p:blipFill>
          <a:blip r:embed="rId14" cstate="print"/>
          <a:stretch>
            <a:fillRect/>
          </a:stretch>
        </p:blipFill>
        <p:spPr>
          <a:xfrm>
            <a:off x="2136469" y="1018804"/>
            <a:ext cx="55067" cy="86512"/>
          </a:xfrm>
          <a:prstGeom prst="rect">
            <a:avLst/>
          </a:prstGeom>
        </p:spPr>
      </p:pic>
      <p:sp>
        <p:nvSpPr>
          <p:cNvPr id="33" name="bg object 33"/>
          <p:cNvSpPr/>
          <p:nvPr/>
        </p:nvSpPr>
        <p:spPr>
          <a:xfrm>
            <a:off x="2207199" y="1018815"/>
            <a:ext cx="43130" cy="85484"/>
          </a:xfrm>
          <a:custGeom>
            <a:avLst/>
            <a:gdLst/>
            <a:ahLst/>
            <a:cxnLst/>
            <a:rect l="l" t="t" r="r" b="b"/>
            <a:pathLst>
              <a:path w="71120" h="140969">
                <a:moveTo>
                  <a:pt x="17589" y="0"/>
                </a:moveTo>
                <a:lnTo>
                  <a:pt x="0" y="0"/>
                </a:lnTo>
                <a:lnTo>
                  <a:pt x="0" y="140398"/>
                </a:lnTo>
                <a:lnTo>
                  <a:pt x="17589" y="140398"/>
                </a:lnTo>
                <a:lnTo>
                  <a:pt x="17589" y="0"/>
                </a:lnTo>
                <a:close/>
              </a:path>
              <a:path w="71120" h="140969">
                <a:moveTo>
                  <a:pt x="69646" y="44932"/>
                </a:moveTo>
                <a:lnTo>
                  <a:pt x="52057" y="44932"/>
                </a:lnTo>
                <a:lnTo>
                  <a:pt x="52057" y="140398"/>
                </a:lnTo>
                <a:lnTo>
                  <a:pt x="69646" y="140398"/>
                </a:lnTo>
                <a:lnTo>
                  <a:pt x="69646" y="44932"/>
                </a:lnTo>
                <a:close/>
              </a:path>
              <a:path w="71120" h="140969">
                <a:moveTo>
                  <a:pt x="70764" y="3733"/>
                </a:moveTo>
                <a:lnTo>
                  <a:pt x="50914" y="3733"/>
                </a:lnTo>
                <a:lnTo>
                  <a:pt x="50914" y="23596"/>
                </a:lnTo>
                <a:lnTo>
                  <a:pt x="70764" y="23596"/>
                </a:lnTo>
                <a:lnTo>
                  <a:pt x="70764" y="3733"/>
                </a:lnTo>
                <a:close/>
              </a:path>
            </a:pathLst>
          </a:custGeom>
          <a:solidFill>
            <a:srgbClr val="FFFFFF"/>
          </a:solidFill>
        </p:spPr>
        <p:txBody>
          <a:bodyPr wrap="square" lIns="0" tIns="0" rIns="0" bIns="0" rtlCol="0"/>
          <a:lstStyle/>
          <a:p>
            <a:pPr rtl="0"/>
            <a:endParaRPr/>
          </a:p>
        </p:txBody>
      </p:sp>
      <p:pic>
        <p:nvPicPr>
          <p:cNvPr id="34" name="bg object 34"/>
          <p:cNvPicPr/>
          <p:nvPr/>
        </p:nvPicPr>
        <p:blipFill>
          <a:blip r:embed="rId15" cstate="print"/>
          <a:stretch>
            <a:fillRect/>
          </a:stretch>
        </p:blipFill>
        <p:spPr>
          <a:xfrm>
            <a:off x="2264199" y="1044690"/>
            <a:ext cx="42907" cy="60619"/>
          </a:xfrm>
          <a:prstGeom prst="rect">
            <a:avLst/>
          </a:prstGeom>
        </p:spPr>
      </p:pic>
      <p:sp>
        <p:nvSpPr>
          <p:cNvPr id="35" name="bg object 35"/>
          <p:cNvSpPr/>
          <p:nvPr/>
        </p:nvSpPr>
        <p:spPr>
          <a:xfrm>
            <a:off x="2352524" y="1024714"/>
            <a:ext cx="60845" cy="79323"/>
          </a:xfrm>
          <a:custGeom>
            <a:avLst/>
            <a:gdLst/>
            <a:ahLst/>
            <a:cxnLst/>
            <a:rect l="l" t="t" r="r" b="b"/>
            <a:pathLst>
              <a:path w="100329" h="130810">
                <a:moveTo>
                  <a:pt x="99987" y="0"/>
                </a:moveTo>
                <a:lnTo>
                  <a:pt x="81241" y="0"/>
                </a:lnTo>
                <a:lnTo>
                  <a:pt x="81241" y="54610"/>
                </a:lnTo>
                <a:lnTo>
                  <a:pt x="18719" y="54610"/>
                </a:lnTo>
                <a:lnTo>
                  <a:pt x="18719" y="0"/>
                </a:lnTo>
                <a:lnTo>
                  <a:pt x="0" y="0"/>
                </a:lnTo>
                <a:lnTo>
                  <a:pt x="0" y="54610"/>
                </a:lnTo>
                <a:lnTo>
                  <a:pt x="0" y="71120"/>
                </a:lnTo>
                <a:lnTo>
                  <a:pt x="0" y="130810"/>
                </a:lnTo>
                <a:lnTo>
                  <a:pt x="18719" y="130810"/>
                </a:lnTo>
                <a:lnTo>
                  <a:pt x="18719" y="71120"/>
                </a:lnTo>
                <a:lnTo>
                  <a:pt x="81241" y="71120"/>
                </a:lnTo>
                <a:lnTo>
                  <a:pt x="81241" y="130810"/>
                </a:lnTo>
                <a:lnTo>
                  <a:pt x="99987" y="130810"/>
                </a:lnTo>
                <a:lnTo>
                  <a:pt x="99987" y="71120"/>
                </a:lnTo>
                <a:lnTo>
                  <a:pt x="99987" y="54610"/>
                </a:lnTo>
                <a:lnTo>
                  <a:pt x="99987" y="0"/>
                </a:lnTo>
                <a:close/>
              </a:path>
            </a:pathLst>
          </a:custGeom>
          <a:solidFill>
            <a:srgbClr val="FFFFFF"/>
          </a:solidFill>
        </p:spPr>
        <p:txBody>
          <a:bodyPr wrap="square" lIns="0" tIns="0" rIns="0" bIns="0" rtlCol="0"/>
          <a:lstStyle/>
          <a:p>
            <a:pPr rtl="0"/>
            <a:endParaRPr/>
          </a:p>
        </p:txBody>
      </p:sp>
      <p:pic>
        <p:nvPicPr>
          <p:cNvPr id="36" name="bg object 36"/>
          <p:cNvPicPr/>
          <p:nvPr/>
        </p:nvPicPr>
        <p:blipFill>
          <a:blip r:embed="rId16" cstate="print"/>
          <a:stretch>
            <a:fillRect/>
          </a:stretch>
        </p:blipFill>
        <p:spPr>
          <a:xfrm>
            <a:off x="2429057" y="1044690"/>
            <a:ext cx="112509" cy="60628"/>
          </a:xfrm>
          <a:prstGeom prst="rect">
            <a:avLst/>
          </a:prstGeom>
        </p:spPr>
      </p:pic>
      <p:sp>
        <p:nvSpPr>
          <p:cNvPr id="37" name="bg object 37"/>
          <p:cNvSpPr/>
          <p:nvPr/>
        </p:nvSpPr>
        <p:spPr>
          <a:xfrm>
            <a:off x="2560521" y="1018815"/>
            <a:ext cx="62000" cy="86640"/>
          </a:xfrm>
          <a:custGeom>
            <a:avLst/>
            <a:gdLst/>
            <a:ahLst/>
            <a:cxnLst/>
            <a:rect l="l" t="t" r="r" b="b"/>
            <a:pathLst>
              <a:path w="102235" h="142875">
                <a:moveTo>
                  <a:pt x="17589" y="0"/>
                </a:moveTo>
                <a:lnTo>
                  <a:pt x="0" y="0"/>
                </a:lnTo>
                <a:lnTo>
                  <a:pt x="0" y="140398"/>
                </a:lnTo>
                <a:lnTo>
                  <a:pt x="17589" y="140398"/>
                </a:lnTo>
                <a:lnTo>
                  <a:pt x="17589" y="0"/>
                </a:lnTo>
                <a:close/>
              </a:path>
              <a:path w="102235" h="142875">
                <a:moveTo>
                  <a:pt x="102031" y="125056"/>
                </a:moveTo>
                <a:lnTo>
                  <a:pt x="99415" y="126733"/>
                </a:lnTo>
                <a:lnTo>
                  <a:pt x="95491" y="128409"/>
                </a:lnTo>
                <a:lnTo>
                  <a:pt x="82003" y="128409"/>
                </a:lnTo>
                <a:lnTo>
                  <a:pt x="75285" y="122440"/>
                </a:lnTo>
                <a:lnTo>
                  <a:pt x="75285" y="59156"/>
                </a:lnTo>
                <a:lnTo>
                  <a:pt x="100545" y="59156"/>
                </a:lnTo>
                <a:lnTo>
                  <a:pt x="100545" y="44945"/>
                </a:lnTo>
                <a:lnTo>
                  <a:pt x="75285" y="44945"/>
                </a:lnTo>
                <a:lnTo>
                  <a:pt x="75285" y="17221"/>
                </a:lnTo>
                <a:lnTo>
                  <a:pt x="57670" y="22847"/>
                </a:lnTo>
                <a:lnTo>
                  <a:pt x="57670" y="44945"/>
                </a:lnTo>
                <a:lnTo>
                  <a:pt x="36144" y="44945"/>
                </a:lnTo>
                <a:lnTo>
                  <a:pt x="36144" y="59156"/>
                </a:lnTo>
                <a:lnTo>
                  <a:pt x="57670" y="59156"/>
                </a:lnTo>
                <a:lnTo>
                  <a:pt x="57670" y="114960"/>
                </a:lnTo>
                <a:lnTo>
                  <a:pt x="59702" y="127330"/>
                </a:lnTo>
                <a:lnTo>
                  <a:pt x="65557" y="135953"/>
                </a:lnTo>
                <a:lnTo>
                  <a:pt x="74803" y="140995"/>
                </a:lnTo>
                <a:lnTo>
                  <a:pt x="87045" y="142646"/>
                </a:lnTo>
                <a:lnTo>
                  <a:pt x="92684" y="142646"/>
                </a:lnTo>
                <a:lnTo>
                  <a:pt x="102031" y="140030"/>
                </a:lnTo>
                <a:lnTo>
                  <a:pt x="102031" y="125056"/>
                </a:lnTo>
                <a:close/>
              </a:path>
            </a:pathLst>
          </a:custGeom>
          <a:solidFill>
            <a:srgbClr val="FFFFFF"/>
          </a:solidFill>
        </p:spPr>
        <p:txBody>
          <a:bodyPr wrap="square" lIns="0" tIns="0" rIns="0" bIns="0" rtlCol="0"/>
          <a:lstStyle/>
          <a:p>
            <a:pPr rtl="0"/>
            <a:endParaRPr/>
          </a:p>
        </p:txBody>
      </p:sp>
      <p:pic>
        <p:nvPicPr>
          <p:cNvPr id="38" name="bg object 38"/>
          <p:cNvPicPr/>
          <p:nvPr/>
        </p:nvPicPr>
        <p:blipFill>
          <a:blip r:embed="rId17" cstate="print"/>
          <a:stretch>
            <a:fillRect/>
          </a:stretch>
        </p:blipFill>
        <p:spPr>
          <a:xfrm>
            <a:off x="2634899" y="1018812"/>
            <a:ext cx="51194" cy="85141"/>
          </a:xfrm>
          <a:prstGeom prst="rect">
            <a:avLst/>
          </a:prstGeom>
        </p:spPr>
      </p:pic>
      <p:pic>
        <p:nvPicPr>
          <p:cNvPr id="39" name="bg object 39"/>
          <p:cNvPicPr/>
          <p:nvPr/>
        </p:nvPicPr>
        <p:blipFill>
          <a:blip r:embed="rId18" cstate="print"/>
          <a:stretch>
            <a:fillRect/>
          </a:stretch>
        </p:blipFill>
        <p:spPr>
          <a:xfrm>
            <a:off x="1995115" y="1160955"/>
            <a:ext cx="167910" cy="80594"/>
          </a:xfrm>
          <a:prstGeom prst="rect">
            <a:avLst/>
          </a:prstGeom>
        </p:spPr>
      </p:pic>
      <p:sp>
        <p:nvSpPr>
          <p:cNvPr id="40" name="bg object 40"/>
          <p:cNvSpPr/>
          <p:nvPr/>
        </p:nvSpPr>
        <p:spPr>
          <a:xfrm>
            <a:off x="2182006" y="1155047"/>
            <a:ext cx="10782" cy="85484"/>
          </a:xfrm>
          <a:custGeom>
            <a:avLst/>
            <a:gdLst/>
            <a:ahLst/>
            <a:cxnLst/>
            <a:rect l="l" t="t" r="r" b="b"/>
            <a:pathLst>
              <a:path w="17779" h="140969">
                <a:moveTo>
                  <a:pt x="17591" y="0"/>
                </a:moveTo>
                <a:lnTo>
                  <a:pt x="0" y="0"/>
                </a:lnTo>
                <a:lnTo>
                  <a:pt x="0" y="140404"/>
                </a:lnTo>
                <a:lnTo>
                  <a:pt x="17591" y="140404"/>
                </a:lnTo>
                <a:lnTo>
                  <a:pt x="17591" y="0"/>
                </a:lnTo>
                <a:close/>
              </a:path>
            </a:pathLst>
          </a:custGeom>
          <a:solidFill>
            <a:srgbClr val="FFFFFF"/>
          </a:solidFill>
        </p:spPr>
        <p:txBody>
          <a:bodyPr wrap="square" lIns="0" tIns="0" rIns="0" bIns="0" rtlCol="0"/>
          <a:lstStyle/>
          <a:p>
            <a:pPr rtl="0"/>
            <a:endParaRPr/>
          </a:p>
        </p:txBody>
      </p:sp>
      <p:pic>
        <p:nvPicPr>
          <p:cNvPr id="41" name="bg object 41"/>
          <p:cNvPicPr/>
          <p:nvPr/>
        </p:nvPicPr>
        <p:blipFill>
          <a:blip r:embed="rId19" cstate="print"/>
          <a:stretch>
            <a:fillRect/>
          </a:stretch>
        </p:blipFill>
        <p:spPr>
          <a:xfrm>
            <a:off x="2208342" y="1180927"/>
            <a:ext cx="98210" cy="60627"/>
          </a:xfrm>
          <a:prstGeom prst="rect">
            <a:avLst/>
          </a:prstGeom>
        </p:spPr>
      </p:pic>
      <p:sp>
        <p:nvSpPr>
          <p:cNvPr id="42" name="bg object 42"/>
          <p:cNvSpPr/>
          <p:nvPr/>
        </p:nvSpPr>
        <p:spPr>
          <a:xfrm>
            <a:off x="476250" y="6381302"/>
            <a:ext cx="11239669" cy="0"/>
          </a:xfrm>
          <a:custGeom>
            <a:avLst/>
            <a:gdLst/>
            <a:ahLst/>
            <a:cxnLst/>
            <a:rect l="l" t="t" r="r" b="b"/>
            <a:pathLst>
              <a:path w="18533745">
                <a:moveTo>
                  <a:pt x="0" y="0"/>
                </a:moveTo>
                <a:lnTo>
                  <a:pt x="18533467" y="0"/>
                </a:lnTo>
              </a:path>
            </a:pathLst>
          </a:custGeom>
          <a:ln w="10470">
            <a:solidFill>
              <a:srgbClr val="FFFFFF"/>
            </a:solidFill>
          </a:ln>
        </p:spPr>
        <p:txBody>
          <a:bodyPr wrap="square" lIns="0" tIns="0" rIns="0" bIns="0" rtlCol="0"/>
          <a:lstStyle/>
          <a:p>
            <a:pPr rtl="0"/>
            <a:endParaRPr/>
          </a:p>
        </p:txBody>
      </p:sp>
      <p:pic>
        <p:nvPicPr>
          <p:cNvPr id="43" name="bg object 43"/>
          <p:cNvPicPr/>
          <p:nvPr/>
        </p:nvPicPr>
        <p:blipFill>
          <a:blip r:embed="rId20" cstate="print"/>
          <a:stretch>
            <a:fillRect/>
          </a:stretch>
        </p:blipFill>
        <p:spPr>
          <a:xfrm>
            <a:off x="7170769" y="0"/>
            <a:ext cx="5021231" cy="6857519"/>
          </a:xfrm>
          <a:prstGeom prst="rect">
            <a:avLst/>
          </a:prstGeom>
        </p:spPr>
      </p:pic>
      <p:sp>
        <p:nvSpPr>
          <p:cNvPr id="2" name="Holder 2"/>
          <p:cNvSpPr>
            <a:spLocks noGrp="1"/>
          </p:cNvSpPr>
          <p:nvPr>
            <p:ph type="title"/>
          </p:nvPr>
        </p:nvSpPr>
        <p:spPr/>
        <p:txBody>
          <a:bodyPr lIns="0" tIns="0" rIns="0" bIns="0" rtlCol="0"/>
          <a:lstStyle>
            <a:lvl1pPr>
              <a:defRPr sz="3639" b="1" i="0">
                <a:solidFill>
                  <a:srgbClr val="315083"/>
                </a:solidFill>
                <a:latin typeface="Ubuntu"/>
                <a:cs typeface="Ubuntu"/>
              </a:defRPr>
            </a:lvl1pPr>
          </a:lstStyle>
          <a:p>
            <a:pPr rtl="0"/>
            <a:endParaRPr/>
          </a:p>
        </p:txBody>
      </p:sp>
      <p:sp>
        <p:nvSpPr>
          <p:cNvPr id="3" name="Holder 3"/>
          <p:cNvSpPr>
            <a:spLocks noGrp="1"/>
          </p:cNvSpPr>
          <p:nvPr>
            <p:ph type="ftr" sz="quarter" idx="5"/>
          </p:nvPr>
        </p:nvSpPr>
        <p:spPr/>
        <p:txBody>
          <a:bodyPr lIns="0" tIns="0" rIns="0" bIns="0" rtlCol="0"/>
          <a:lstStyle>
            <a:lvl1pPr algn="ctr">
              <a:defRPr>
                <a:solidFill>
                  <a:schemeClr val="tx1">
                    <a:tint val="75000"/>
                  </a:schemeClr>
                </a:solidFill>
              </a:defRPr>
            </a:lvl1pPr>
          </a:lstStyle>
          <a:p>
            <a:pPr rtl="0"/>
            <a:endParaRPr/>
          </a:p>
        </p:txBody>
      </p:sp>
      <p:sp>
        <p:nvSpPr>
          <p:cNvPr id="4" name="Holder 4"/>
          <p:cNvSpPr>
            <a:spLocks noGrp="1"/>
          </p:cNvSpPr>
          <p:nvPr>
            <p:ph type="dt" sz="half" idx="6"/>
          </p:nvPr>
        </p:nvSpPr>
        <p:spPr/>
        <p:txBody>
          <a:bodyPr lIns="0" tIns="0" rIns="0" bIns="0" rtlCol="0"/>
          <a:lstStyle>
            <a:lvl1pPr algn="l">
              <a:defRPr>
                <a:solidFill>
                  <a:schemeClr val="tx1">
                    <a:tint val="75000"/>
                  </a:schemeClr>
                </a:solidFill>
              </a:defRPr>
            </a:lvl1pPr>
          </a:lstStyle>
          <a:p>
            <a:pPr rtl="0"/>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rtlCol="0"/>
          <a:lstStyle>
            <a:lvl1pPr>
              <a:defRPr sz="697" b="1" i="0">
                <a:solidFill>
                  <a:srgbClr val="315083"/>
                </a:solidFill>
                <a:latin typeface="Ubuntu"/>
                <a:cs typeface="Ubuntu"/>
              </a:defRPr>
            </a:lvl1pPr>
          </a:lstStyle>
          <a:p>
            <a:pPr marL="23106" rtl="0">
              <a:spcBef>
                <a:spcPts val="15"/>
              </a:spcBef>
            </a:pPr>
            <a:fld id="{81D60167-4931-47E6-BA6A-407CBD079E47}" type="slidenum">
              <a:rPr lang="en-GB" smtClean="0"/>
              <a:pPr marL="23106">
                <a:spcBef>
                  <a:spcPts val="15"/>
                </a:spcBef>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rtlCol="0"/>
          <a:lstStyle>
            <a:lvl1pPr>
              <a:defRPr sz="3639" b="1" i="0">
                <a:solidFill>
                  <a:srgbClr val="315083"/>
                </a:solidFill>
                <a:latin typeface="Ubuntu"/>
                <a:cs typeface="Ubuntu"/>
              </a:defRPr>
            </a:lvl1pPr>
          </a:lstStyle>
          <a:p>
            <a:pPr rtl="0"/>
            <a:endParaRPr/>
          </a:p>
        </p:txBody>
      </p:sp>
      <p:sp>
        <p:nvSpPr>
          <p:cNvPr id="3" name="Holder 3"/>
          <p:cNvSpPr>
            <a:spLocks noGrp="1"/>
          </p:cNvSpPr>
          <p:nvPr>
            <p:ph type="body" idx="1"/>
          </p:nvPr>
        </p:nvSpPr>
        <p:spPr/>
        <p:txBody>
          <a:bodyPr lIns="0" tIns="0" rIns="0" bIns="0" rtlCol="0"/>
          <a:lstStyle>
            <a:lvl1pPr>
              <a:defRPr sz="1425" b="0" i="0">
                <a:solidFill>
                  <a:srgbClr val="7F7F7F"/>
                </a:solidFill>
                <a:latin typeface="Ubuntu-Light"/>
                <a:cs typeface="Ubuntu-Light"/>
              </a:defRPr>
            </a:lvl1pPr>
          </a:lstStyle>
          <a:p>
            <a:pPr rtl="0"/>
            <a:endParaRPr/>
          </a:p>
        </p:txBody>
      </p:sp>
      <p:sp>
        <p:nvSpPr>
          <p:cNvPr id="4" name="Holder 4"/>
          <p:cNvSpPr>
            <a:spLocks noGrp="1"/>
          </p:cNvSpPr>
          <p:nvPr>
            <p:ph type="ftr" sz="quarter" idx="5"/>
          </p:nvPr>
        </p:nvSpPr>
        <p:spPr/>
        <p:txBody>
          <a:bodyPr lIns="0" tIns="0" rIns="0" bIns="0" rtlCol="0"/>
          <a:lstStyle>
            <a:lvl1pPr algn="ctr">
              <a:defRPr>
                <a:solidFill>
                  <a:schemeClr val="tx1">
                    <a:tint val="75000"/>
                  </a:schemeClr>
                </a:solidFill>
              </a:defRPr>
            </a:lvl1pPr>
          </a:lstStyle>
          <a:p>
            <a:pPr rtl="0"/>
            <a:endParaRPr/>
          </a:p>
        </p:txBody>
      </p:sp>
      <p:sp>
        <p:nvSpPr>
          <p:cNvPr id="5" name="Holder 5"/>
          <p:cNvSpPr>
            <a:spLocks noGrp="1"/>
          </p:cNvSpPr>
          <p:nvPr>
            <p:ph type="dt" sz="half" idx="6"/>
          </p:nvPr>
        </p:nvSpPr>
        <p:spPr/>
        <p:txBody>
          <a:bodyPr lIns="0" tIns="0" rIns="0" bIns="0" rtlCol="0"/>
          <a:lstStyle>
            <a:lvl1pPr algn="l">
              <a:defRPr>
                <a:solidFill>
                  <a:schemeClr val="tx1">
                    <a:tint val="75000"/>
                  </a:schemeClr>
                </a:solidFill>
              </a:defRPr>
            </a:lvl1pPr>
          </a:lstStyle>
          <a:p>
            <a:pPr rtl="0"/>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rtlCol="0"/>
          <a:lstStyle>
            <a:lvl1pPr>
              <a:defRPr sz="697" b="1" i="0">
                <a:solidFill>
                  <a:srgbClr val="315083"/>
                </a:solidFill>
                <a:latin typeface="Ubuntu"/>
                <a:cs typeface="Ubuntu"/>
              </a:defRPr>
            </a:lvl1pPr>
          </a:lstStyle>
          <a:p>
            <a:pPr marL="23106" rtl="0">
              <a:spcBef>
                <a:spcPts val="15"/>
              </a:spcBef>
            </a:pPr>
            <a:fld id="{81D60167-4931-47E6-BA6A-407CBD079E47}" type="slidenum">
              <a:rPr lang="en-GB" smtClean="0"/>
              <a:pPr marL="23106">
                <a:spcBef>
                  <a:spcPts val="15"/>
                </a:spcBef>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17500" y="6222563"/>
            <a:ext cx="11557369" cy="0"/>
          </a:xfrm>
          <a:custGeom>
            <a:avLst/>
            <a:gdLst/>
            <a:ahLst/>
            <a:cxnLst/>
            <a:rect l="l" t="t" r="r" b="b"/>
            <a:pathLst>
              <a:path w="19057620">
                <a:moveTo>
                  <a:pt x="0" y="0"/>
                </a:moveTo>
                <a:lnTo>
                  <a:pt x="19057011" y="0"/>
                </a:lnTo>
              </a:path>
            </a:pathLst>
          </a:custGeom>
          <a:ln w="5235">
            <a:solidFill>
              <a:srgbClr val="000000"/>
            </a:solidFill>
          </a:ln>
        </p:spPr>
        <p:txBody>
          <a:bodyPr wrap="square" lIns="0" tIns="0" rIns="0" bIns="0" rtlCol="0"/>
          <a:lstStyle/>
          <a:p>
            <a:pPr rtl="0"/>
            <a:endParaRPr/>
          </a:p>
        </p:txBody>
      </p:sp>
      <p:sp>
        <p:nvSpPr>
          <p:cNvPr id="17" name="bg object 17"/>
          <p:cNvSpPr/>
          <p:nvPr/>
        </p:nvSpPr>
        <p:spPr>
          <a:xfrm>
            <a:off x="1244600" y="6296346"/>
            <a:ext cx="0" cy="120910"/>
          </a:xfrm>
          <a:custGeom>
            <a:avLst/>
            <a:gdLst/>
            <a:ahLst/>
            <a:cxnLst/>
            <a:rect l="l" t="t" r="r" b="b"/>
            <a:pathLst>
              <a:path h="199390">
                <a:moveTo>
                  <a:pt x="0" y="198946"/>
                </a:moveTo>
                <a:lnTo>
                  <a:pt x="0" y="0"/>
                </a:lnTo>
              </a:path>
            </a:pathLst>
          </a:custGeom>
          <a:ln w="20941">
            <a:solidFill>
              <a:srgbClr val="F43882"/>
            </a:solidFill>
          </a:ln>
        </p:spPr>
        <p:txBody>
          <a:bodyPr wrap="square" lIns="0" tIns="0" rIns="0" bIns="0" rtlCol="0"/>
          <a:lstStyle/>
          <a:p>
            <a:pPr rtl="0"/>
            <a:endParaRPr/>
          </a:p>
        </p:txBody>
      </p:sp>
      <p:pic>
        <p:nvPicPr>
          <p:cNvPr id="18" name="bg object 18"/>
          <p:cNvPicPr/>
          <p:nvPr/>
        </p:nvPicPr>
        <p:blipFill>
          <a:blip r:embed="rId5" cstate="print"/>
          <a:stretch>
            <a:fillRect/>
          </a:stretch>
        </p:blipFill>
        <p:spPr>
          <a:xfrm>
            <a:off x="1" y="0"/>
            <a:ext cx="12191999" cy="673053"/>
          </a:xfrm>
          <a:prstGeom prst="rect">
            <a:avLst/>
          </a:prstGeom>
        </p:spPr>
      </p:pic>
      <p:pic>
        <p:nvPicPr>
          <p:cNvPr id="19" name="bg object 19"/>
          <p:cNvPicPr/>
          <p:nvPr/>
        </p:nvPicPr>
        <p:blipFill>
          <a:blip r:embed="rId6" cstate="print"/>
          <a:stretch>
            <a:fillRect/>
          </a:stretch>
        </p:blipFill>
        <p:spPr>
          <a:xfrm>
            <a:off x="476250" y="150063"/>
            <a:ext cx="660947" cy="372930"/>
          </a:xfrm>
          <a:prstGeom prst="rect">
            <a:avLst/>
          </a:prstGeom>
        </p:spPr>
      </p:pic>
      <p:pic>
        <p:nvPicPr>
          <p:cNvPr id="20" name="bg object 20"/>
          <p:cNvPicPr/>
          <p:nvPr/>
        </p:nvPicPr>
        <p:blipFill>
          <a:blip r:embed="rId7" cstate="print"/>
          <a:stretch>
            <a:fillRect/>
          </a:stretch>
        </p:blipFill>
        <p:spPr>
          <a:xfrm>
            <a:off x="1187895" y="191034"/>
            <a:ext cx="589365" cy="309020"/>
          </a:xfrm>
          <a:prstGeom prst="rect">
            <a:avLst/>
          </a:prstGeom>
        </p:spPr>
      </p:pic>
      <p:sp>
        <p:nvSpPr>
          <p:cNvPr id="2" name="Holder 2"/>
          <p:cNvSpPr>
            <a:spLocks noGrp="1"/>
          </p:cNvSpPr>
          <p:nvPr>
            <p:ph type="title"/>
          </p:nvPr>
        </p:nvSpPr>
        <p:spPr>
          <a:xfrm>
            <a:off x="468549" y="1120131"/>
            <a:ext cx="3964902" cy="559908"/>
          </a:xfrm>
          <a:prstGeom prst="rect">
            <a:avLst/>
          </a:prstGeom>
        </p:spPr>
        <p:txBody>
          <a:bodyPr wrap="square" lIns="0" tIns="0" rIns="0" bIns="0" rtlCol="0">
            <a:spAutoFit/>
          </a:bodyPr>
          <a:lstStyle>
            <a:lvl1pPr>
              <a:defRPr sz="6000" b="1" i="0">
                <a:solidFill>
                  <a:srgbClr val="315083"/>
                </a:solidFill>
                <a:latin typeface="Ubuntu"/>
                <a:cs typeface="Ubuntu"/>
              </a:defRPr>
            </a:lvl1pPr>
          </a:lstStyle>
          <a:p>
            <a:pPr rtl="0"/>
            <a:endParaRPr/>
          </a:p>
        </p:txBody>
      </p:sp>
      <p:sp>
        <p:nvSpPr>
          <p:cNvPr id="3" name="Holder 3"/>
          <p:cNvSpPr>
            <a:spLocks noGrp="1"/>
          </p:cNvSpPr>
          <p:nvPr>
            <p:ph type="body" idx="1"/>
          </p:nvPr>
        </p:nvSpPr>
        <p:spPr>
          <a:xfrm>
            <a:off x="468548" y="2491412"/>
            <a:ext cx="6141441" cy="219297"/>
          </a:xfrm>
          <a:prstGeom prst="rect">
            <a:avLst/>
          </a:prstGeom>
        </p:spPr>
        <p:txBody>
          <a:bodyPr wrap="square" lIns="0" tIns="0" rIns="0" bIns="0" rtlCol="0">
            <a:spAutoFit/>
          </a:bodyPr>
          <a:lstStyle>
            <a:lvl1pPr>
              <a:defRPr sz="2350" b="0" i="0">
                <a:solidFill>
                  <a:srgbClr val="7F7F7F"/>
                </a:solidFill>
                <a:latin typeface="Ubuntu-Light"/>
                <a:cs typeface="Ubuntu-Light"/>
              </a:defRPr>
            </a:lvl1pPr>
          </a:lstStyle>
          <a:p>
            <a:pPr rtl="0"/>
            <a:endParaRPr/>
          </a:p>
        </p:txBody>
      </p:sp>
      <p:sp>
        <p:nvSpPr>
          <p:cNvPr id="4" name="Holder 4"/>
          <p:cNvSpPr>
            <a:spLocks noGrp="1"/>
          </p:cNvSpPr>
          <p:nvPr>
            <p:ph type="ftr" sz="quarter" idx="5"/>
          </p:nvPr>
        </p:nvSpPr>
        <p:spPr>
          <a:xfrm>
            <a:off x="4145280" y="6377941"/>
            <a:ext cx="3901440" cy="167972"/>
          </a:xfrm>
          <a:prstGeom prst="rect">
            <a:avLst/>
          </a:prstGeom>
        </p:spPr>
        <p:txBody>
          <a:bodyPr wrap="square" lIns="0" tIns="0" rIns="0" bIns="0" rtlCol="0">
            <a:spAutoFit/>
          </a:bodyPr>
          <a:lstStyle>
            <a:lvl1pPr algn="ctr">
              <a:defRPr>
                <a:solidFill>
                  <a:schemeClr val="tx1">
                    <a:tint val="75000"/>
                  </a:schemeClr>
                </a:solidFill>
              </a:defRPr>
            </a:lvl1pPr>
          </a:lstStyle>
          <a:p>
            <a:pPr rtl="0"/>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rtlCol="0">
            <a:spAutoFit/>
          </a:bodyPr>
          <a:lstStyle>
            <a:lvl1pPr algn="l">
              <a:defRPr>
                <a:solidFill>
                  <a:schemeClr val="tx1">
                    <a:tint val="75000"/>
                  </a:schemeClr>
                </a:solidFill>
              </a:defRPr>
            </a:lvl1pPr>
          </a:lstStyle>
          <a:p>
            <a:pPr rtl="0"/>
            <a:fld id="{1D8BD707-D9CF-40AE-B4C6-C98DA3205C09}" type="datetimeFigureOut">
              <a:rPr lang="en-US"/>
              <a:t>7/14/2025</a:t>
            </a:fld>
            <a:endParaRPr lang="en-US"/>
          </a:p>
        </p:txBody>
      </p:sp>
      <p:sp>
        <p:nvSpPr>
          <p:cNvPr id="6" name="Holder 6"/>
          <p:cNvSpPr>
            <a:spLocks noGrp="1"/>
          </p:cNvSpPr>
          <p:nvPr>
            <p:ph type="sldNum" sz="quarter" idx="7"/>
          </p:nvPr>
        </p:nvSpPr>
        <p:spPr>
          <a:xfrm>
            <a:off x="11800900" y="6300607"/>
            <a:ext cx="104745" cy="321947"/>
          </a:xfrm>
          <a:prstGeom prst="rect">
            <a:avLst/>
          </a:prstGeom>
        </p:spPr>
        <p:txBody>
          <a:bodyPr wrap="square" lIns="0" tIns="0" rIns="0" bIns="0" rtlCol="0">
            <a:spAutoFit/>
          </a:bodyPr>
          <a:lstStyle>
            <a:lvl1pPr>
              <a:defRPr sz="697" b="1" i="0">
                <a:solidFill>
                  <a:srgbClr val="315083"/>
                </a:solidFill>
                <a:latin typeface="Ubuntu"/>
                <a:cs typeface="Ubuntu"/>
              </a:defRPr>
            </a:lvl1pPr>
          </a:lstStyle>
          <a:p>
            <a:pPr marL="23106" rtl="0">
              <a:spcBef>
                <a:spcPts val="15"/>
              </a:spcBef>
            </a:pPr>
            <a:fld id="{81D60167-4931-47E6-BA6A-407CBD079E47}" type="slidenum">
              <a:rPr lang="en-GB" smtClean="0"/>
              <a:pPr marL="23106">
                <a:spcBef>
                  <a:spcPts val="15"/>
                </a:spcBef>
              </a:pPr>
              <a:t>‹#›</a:t>
            </a:fld>
            <a:endParaRPr lang="en-GB"/>
          </a:p>
        </p:txBody>
      </p:sp>
    </p:spTree>
  </p:cSld>
  <p:clrMap bg1="lt1" tx1="dk1" bg2="lt2" tx2="dk2" accent1="accent1" accent2="accent2" accent3="accent3" accent4="accent4" accent5="accent5" accent6="accent6" hlink="hlink" folHlink="folHlink"/>
  <p:sldLayoutIdLst>
    <p:sldLayoutId id="2147483665" r:id="rId1"/>
    <p:sldLayoutId id="2147483664" r:id="rId2"/>
    <p:sldLayoutId id="2147483662" r:id="rId3"/>
  </p:sldLayoutIdLst>
  <p:txStyles>
    <p:titleStyle>
      <a:lvl1pPr>
        <a:defRPr>
          <a:latin typeface="+mj-lt"/>
          <a:ea typeface="+mj-ea"/>
          <a:cs typeface="+mj-cs"/>
        </a:defRPr>
      </a:lvl1pPr>
    </p:titleStyle>
    <p:bodyStyle>
      <a:lvl1pPr marL="0">
        <a:defRPr>
          <a:latin typeface="+mn-lt"/>
          <a:ea typeface="+mn-ea"/>
          <a:cs typeface="+mn-cs"/>
        </a:defRPr>
      </a:lvl1pPr>
      <a:lvl2pPr marL="457246">
        <a:defRPr>
          <a:latin typeface="+mn-lt"/>
          <a:ea typeface="+mn-ea"/>
          <a:cs typeface="+mn-cs"/>
        </a:defRPr>
      </a:lvl2pPr>
      <a:lvl3pPr marL="914491">
        <a:defRPr>
          <a:latin typeface="+mn-lt"/>
          <a:ea typeface="+mn-ea"/>
          <a:cs typeface="+mn-cs"/>
        </a:defRPr>
      </a:lvl3pPr>
      <a:lvl4pPr marL="1371737">
        <a:defRPr>
          <a:latin typeface="+mn-lt"/>
          <a:ea typeface="+mn-ea"/>
          <a:cs typeface="+mn-cs"/>
        </a:defRPr>
      </a:lvl4pPr>
      <a:lvl5pPr marL="1828983">
        <a:defRPr>
          <a:latin typeface="+mn-lt"/>
          <a:ea typeface="+mn-ea"/>
          <a:cs typeface="+mn-cs"/>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p:bodyStyle>
    <p:otherStyle>
      <a:lvl1pPr marL="0">
        <a:defRPr>
          <a:latin typeface="+mn-lt"/>
          <a:ea typeface="+mn-ea"/>
          <a:cs typeface="+mn-cs"/>
        </a:defRPr>
      </a:lvl1pPr>
      <a:lvl2pPr marL="457246">
        <a:defRPr>
          <a:latin typeface="+mn-lt"/>
          <a:ea typeface="+mn-ea"/>
          <a:cs typeface="+mn-cs"/>
        </a:defRPr>
      </a:lvl2pPr>
      <a:lvl3pPr marL="914491">
        <a:defRPr>
          <a:latin typeface="+mn-lt"/>
          <a:ea typeface="+mn-ea"/>
          <a:cs typeface="+mn-cs"/>
        </a:defRPr>
      </a:lvl3pPr>
      <a:lvl4pPr marL="1371737">
        <a:defRPr>
          <a:latin typeface="+mn-lt"/>
          <a:ea typeface="+mn-ea"/>
          <a:cs typeface="+mn-cs"/>
        </a:defRPr>
      </a:lvl4pPr>
      <a:lvl5pPr marL="1828983">
        <a:defRPr>
          <a:latin typeface="+mn-lt"/>
          <a:ea typeface="+mn-ea"/>
          <a:cs typeface="+mn-cs"/>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phw.nhs.wales/news/better-outcomes-for-vulnerable-populations-through-linked-data-research/"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nhswales365.sharepoint.com/sites/PHW/SitePages/Supporting-the-development-of-pathogen-genomics-services-in-The-Gambia.aspx" TargetMode="Externa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southwales.ac.uk/news/2024/october/how-can-substance-related-deaths-be-reduced-among-our-criminal-justice-popul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phw.nhs.wales/services-and-teams/screening/bowel-screening/" TargetMode="Externa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hyperlink" Target="https://fundingawards.nihr.ac.uk/award/NIHR169564" TargetMode="Externa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nhswales365.sharepoint.com/:u:/r/sites/PHW_PHDKR/SitePages/Home.aspx?csf=1&amp;web=1&amp;e=N3mTw8"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hyperlink" Target="https://otterproject.uk/" TargetMode="External"/><Relationship Id="rId2" Type="http://schemas.openxmlformats.org/officeDocument/2006/relationships/hyperlink" Target="https://onezoo.uk/about/" TargetMode="Externa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3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orca.cardiff.ac.uk/id/eprint/174349/1/PHWRE%20Conference%202024.pdf"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gov.wales/healthier-wales-long-term-plan-health-and-social-care"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saildatabank.com/" TargetMode="Externa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phw.nhs.wales/about-us/working-together-for-a-healthier-wales/public-health-wales-research-and-evaluation-strategy-2023-2026/"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icc.gig.cymru/amdanom-ni/gweithio-gydan-gilydd-ar-gyfer-cymru-iachach/strategaeth-ymchwil-a-gwerthuso-iechyd-cyhoeddus-cymru-2023-2026/adran-1-crynodeb-gweithredol/" TargetMode="External"/><Relationship Id="rId2" Type="http://schemas.openxmlformats.org/officeDocument/2006/relationships/hyperlink" Target="https://phw.nhs.wales/services-and-teams/knowledge-directorate/research-and-evaluation/areas-of-research-and-evaluation-interest-for-phw/" TargetMode="Externa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healthandcareresearchwales.org/about/news/new-study-aims-increase-early-detection-colorectal-cancer-0"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5476875" y="1914525"/>
            <a:ext cx="6158675" cy="4141233"/>
          </a:xfrm>
          <a:prstGeom prst="rect">
            <a:avLst/>
          </a:prstGeom>
        </p:spPr>
        <p:txBody>
          <a:bodyPr vert="horz" wrap="square" lIns="0" tIns="9242" rIns="0" bIns="0" rtlCol="0" anchor="t">
            <a:spAutoFit/>
          </a:bodyPr>
          <a:lstStyle/>
          <a:p>
            <a:pPr marL="7620" rtl="0">
              <a:spcBef>
                <a:spcPts val="73"/>
              </a:spcBef>
            </a:pPr>
            <a:r>
              <a:rPr lang="cy" sz="4400" dirty="0">
                <a:solidFill>
                  <a:schemeClr val="bg1"/>
                </a:solidFill>
              </a:rPr>
              <a:t>Iechyd Cyhoeddus Cymru</a:t>
            </a:r>
            <a:br>
              <a:rPr lang="en-GB" sz="4400" dirty="0">
                <a:solidFill>
                  <a:schemeClr val="bg1"/>
                </a:solidFill>
              </a:rPr>
            </a:br>
            <a:r>
              <a:rPr lang="cy" sz="4400" dirty="0">
                <a:solidFill>
                  <a:schemeClr val="bg1"/>
                </a:solidFill>
              </a:rPr>
              <a:t>Ymchwil a Gwerthuso</a:t>
            </a:r>
            <a:br>
              <a:rPr lang="en-GB" sz="4400" dirty="0">
                <a:solidFill>
                  <a:schemeClr val="bg1"/>
                </a:solidFill>
              </a:rPr>
            </a:br>
            <a:r>
              <a:rPr lang="cy" sz="4400" dirty="0">
                <a:solidFill>
                  <a:schemeClr val="bg1"/>
                </a:solidFill>
              </a:rPr>
              <a:t>Uchafbwyntiau 2024-2025</a:t>
            </a:r>
            <a:br>
              <a:rPr lang="en-GB" sz="1900" b="0" dirty="0">
                <a:solidFill>
                  <a:srgbClr val="ED6F17"/>
                </a:solidFill>
              </a:rPr>
            </a:br>
            <a:endParaRPr lang="en-US" sz="4850" dirty="0">
              <a:solidFill>
                <a:srgbClr val="ED6F17"/>
              </a:solidFill>
            </a:endParaRPr>
          </a:p>
        </p:txBody>
      </p:sp>
      <p:pic>
        <p:nvPicPr>
          <p:cNvPr id="5" name="Picture 4" descr="Welsh Government Logo">
            <a:extLst>
              <a:ext uri="{FF2B5EF4-FFF2-40B4-BE49-F238E27FC236}">
                <a16:creationId xmlns:a16="http://schemas.microsoft.com/office/drawing/2014/main" id="{6F651EB6-63CF-AE00-D2B6-799CF81931C7}"/>
              </a:ext>
            </a:extLst>
          </p:cNvPr>
          <p:cNvPicPr>
            <a:picLocks noChangeAspect="1"/>
          </p:cNvPicPr>
          <p:nvPr/>
        </p:nvPicPr>
        <p:blipFill>
          <a:blip r:embed="rId2"/>
          <a:stretch>
            <a:fillRect/>
          </a:stretch>
        </p:blipFill>
        <p:spPr>
          <a:xfrm>
            <a:off x="2930148" y="384228"/>
            <a:ext cx="1914689" cy="1207577"/>
          </a:xfrm>
          <a:prstGeom prst="rect">
            <a:avLst/>
          </a:prstGeom>
        </p:spPr>
      </p:pic>
      <p:pic>
        <p:nvPicPr>
          <p:cNvPr id="8" name="Picture 7" descr="About Us – The Transport and Health Integrated research NetworK (THINK)">
            <a:extLst>
              <a:ext uri="{FF2B5EF4-FFF2-40B4-BE49-F238E27FC236}">
                <a16:creationId xmlns:a16="http://schemas.microsoft.com/office/drawing/2014/main" id="{5A912F26-5FE2-C2BB-DFFD-6FBFDDFA83C0}"/>
              </a:ext>
            </a:extLst>
          </p:cNvPr>
          <p:cNvPicPr>
            <a:picLocks noChangeAspect="1"/>
          </p:cNvPicPr>
          <p:nvPr/>
        </p:nvPicPr>
        <p:blipFill>
          <a:blip r:embed="rId3"/>
          <a:stretch>
            <a:fillRect/>
          </a:stretch>
        </p:blipFill>
        <p:spPr>
          <a:xfrm>
            <a:off x="4840636" y="341330"/>
            <a:ext cx="1929541" cy="1357951"/>
          </a:xfrm>
          <a:prstGeom prst="rect">
            <a:avLst/>
          </a:prstGeom>
        </p:spPr>
      </p:pic>
      <p:pic>
        <p:nvPicPr>
          <p:cNvPr id="9" name="Picture 8">
            <a:extLst>
              <a:ext uri="{FF2B5EF4-FFF2-40B4-BE49-F238E27FC236}">
                <a16:creationId xmlns:a16="http://schemas.microsoft.com/office/drawing/2014/main" id="{A17CCE10-142E-BF9A-AAEE-93E5C5169DD3}"/>
              </a:ext>
            </a:extLst>
          </p:cNvPr>
          <p:cNvPicPr>
            <a:picLocks noChangeAspect="1"/>
          </p:cNvPicPr>
          <p:nvPr/>
        </p:nvPicPr>
        <p:blipFill>
          <a:blip r:embed="rId4"/>
          <a:stretch>
            <a:fillRect/>
          </a:stretch>
        </p:blipFill>
        <p:spPr>
          <a:xfrm>
            <a:off x="1257300" y="1914525"/>
            <a:ext cx="3659166" cy="3595376"/>
          </a:xfrm>
          <a:prstGeom prst="rect">
            <a:avLst/>
          </a:prstGeom>
        </p:spPr>
      </p:pic>
    </p:spTree>
    <p:extLst>
      <p:ext uri="{BB962C8B-B14F-4D97-AF65-F5344CB8AC3E}">
        <p14:creationId xmlns:p14="http://schemas.microsoft.com/office/powerpoint/2010/main" val="2058160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027ED-EDBA-4083-96D0-D73C112CD3B1}"/>
              </a:ext>
            </a:extLst>
          </p:cNvPr>
          <p:cNvSpPr>
            <a:spLocks noGrp="1"/>
          </p:cNvSpPr>
          <p:nvPr>
            <p:ph type="title"/>
          </p:nvPr>
        </p:nvSpPr>
        <p:spPr>
          <a:xfrm>
            <a:off x="462998" y="897302"/>
            <a:ext cx="11561853" cy="1661993"/>
          </a:xfrm>
        </p:spPr>
        <p:txBody>
          <a:bodyPr wrap="square" lIns="0" tIns="0" rIns="0" bIns="0" rtlCol="0" anchor="t">
            <a:spAutoFit/>
          </a:bodyPr>
          <a:lstStyle/>
          <a:p>
            <a:pPr algn="l" rtl="0"/>
            <a:r>
              <a:rPr lang="cy" sz="3600" dirty="0">
                <a:solidFill>
                  <a:srgbClr val="32528F"/>
                </a:solidFill>
                <a:hlinkClick r:id="rId2">
                  <a:extLst>
                    <a:ext uri="{A12FA001-AC4F-418D-AE19-62706E023703}">
                      <ahyp:hlinkClr xmlns:ahyp="http://schemas.microsoft.com/office/drawing/2018/hyperlinkcolor" val="tx"/>
                    </a:ext>
                  </a:extLst>
                </a:hlinkClick>
              </a:rPr>
              <a:t>Canlyniadau</a:t>
            </a:r>
            <a:r>
              <a:rPr lang="cy" sz="3600" b="1" i="0" dirty="0">
                <a:solidFill>
                  <a:srgbClr val="32528F"/>
                </a:solidFill>
                <a:effectLst/>
                <a:hlinkClick r:id="rId2">
                  <a:extLst>
                    <a:ext uri="{A12FA001-AC4F-418D-AE19-62706E023703}">
                      <ahyp:hlinkClr xmlns:ahyp="http://schemas.microsoft.com/office/drawing/2018/hyperlinkcolor" val="tx"/>
                    </a:ext>
                  </a:extLst>
                </a:hlinkClick>
              </a:rPr>
              <a:t> gwell i boblogaethau agored i niwed drwy ymchwil data cysylltiol</a:t>
            </a:r>
            <a:r>
              <a:rPr lang="cy" sz="3600" dirty="0">
                <a:solidFill>
                  <a:srgbClr val="32528F"/>
                </a:solidFill>
                <a:hlinkClick r:id="rId2">
                  <a:extLst>
                    <a:ext uri="{A12FA001-AC4F-418D-AE19-62706E023703}">
                      <ahyp:hlinkClr xmlns:ahyp="http://schemas.microsoft.com/office/drawing/2018/hyperlinkcolor" val="tx"/>
                    </a:ext>
                  </a:extLst>
                </a:hlinkClick>
              </a:rPr>
              <a:t> (BOLD)</a:t>
            </a:r>
            <a:br>
              <a:rPr lang="en-GB" sz="3600" b="1" i="0" dirty="0">
                <a:effectLst/>
                <a:latin typeface="Ubuntu" panose="020B0504030602030204" pitchFamily="34" charset="0"/>
              </a:rPr>
            </a:br>
            <a:endParaRPr lang="en-GB" sz="3600" b="0" i="1" u="sng" dirty="0">
              <a:solidFill>
                <a:srgbClr val="32528F"/>
              </a:solidFill>
              <a:latin typeface="Ubuntu" panose="020B0504030602030204" pitchFamily="34" charset="0"/>
            </a:endParaRPr>
          </a:p>
        </p:txBody>
      </p:sp>
      <p:sp>
        <p:nvSpPr>
          <p:cNvPr id="4" name="TextBox 3">
            <a:extLst>
              <a:ext uri="{FF2B5EF4-FFF2-40B4-BE49-F238E27FC236}">
                <a16:creationId xmlns:a16="http://schemas.microsoft.com/office/drawing/2014/main" id="{FCC67F29-1DB9-E259-1508-A071F85796AB}"/>
              </a:ext>
            </a:extLst>
          </p:cNvPr>
          <p:cNvSpPr txBox="1"/>
          <p:nvPr/>
        </p:nvSpPr>
        <p:spPr>
          <a:xfrm>
            <a:off x="382338" y="2308346"/>
            <a:ext cx="7378137" cy="4493538"/>
          </a:xfrm>
          <a:prstGeom prst="rect">
            <a:avLst/>
          </a:prstGeom>
          <a:noFill/>
        </p:spPr>
        <p:txBody>
          <a:bodyPr wrap="square" lIns="91440" tIns="45720" rIns="91440" bIns="45720" rtlCol="0" anchor="t">
            <a:spAutoFit/>
          </a:bodyPr>
          <a:lstStyle/>
          <a:p>
            <a:pPr rtl="0"/>
            <a:r>
              <a:rPr lang="cy" sz="1200" dirty="0">
                <a:solidFill>
                  <a:srgbClr val="32528F"/>
                </a:solidFill>
                <a:latin typeface="Ubuntu"/>
              </a:rPr>
              <a:t>Mae BOLD yn rhaglen drawslywodraethol (2021-2025) a ariennir gan Drysorlys EF, sydd wedi'i chynllunio i ddangos sut y gellir cefnogi pobl ag anghenion cymhleth yn well trwy gysylltu a gwella data’r llywodraeth a gedwir amdanynt mewn ffordd ddiogel.</a:t>
            </a:r>
          </a:p>
          <a:p>
            <a:pPr rtl="0"/>
            <a:endParaRPr lang="en-GB" sz="1200" dirty="0">
              <a:solidFill>
                <a:srgbClr val="32528F"/>
              </a:solidFill>
              <a:latin typeface="Ubuntu" panose="020B0504030602030204" pitchFamily="34" charset="0"/>
            </a:endParaRPr>
          </a:p>
          <a:p>
            <a:pPr algn="l" rtl="0"/>
            <a:r>
              <a:rPr lang="cy" sz="1200" b="0" i="0" dirty="0">
                <a:solidFill>
                  <a:srgbClr val="32528F"/>
                </a:solidFill>
                <a:effectLst/>
                <a:latin typeface="Ubuntu"/>
              </a:rPr>
              <a:t>Mae </a:t>
            </a:r>
            <a:r>
              <a:rPr lang="cy" sz="1200" b="1" i="0" dirty="0">
                <a:solidFill>
                  <a:srgbClr val="32528F"/>
                </a:solidFill>
                <a:effectLst/>
                <a:latin typeface="Ubuntu"/>
              </a:rPr>
              <a:t>Iechyd Cyhoeddus Cymru </a:t>
            </a:r>
            <a:r>
              <a:rPr lang="cy" sz="1200" b="0" i="0" dirty="0">
                <a:solidFill>
                  <a:srgbClr val="32528F"/>
                </a:solidFill>
                <a:effectLst/>
                <a:latin typeface="Ubuntu"/>
              </a:rPr>
              <a:t> wedi cyhoeddi cyfres o adroddiadau Dealltwriaeth Data yn rhan o'r rhaglen Gwell Canlyniadau drwy Ddata Cysylltiol (BOLD).  Nod rhaglen BOLD oedd cysylltu setiau data gweinyddol er mwyn cyflwyno dealltwriaeth newydd er mwyn llywio polisi a thrawsnewid gwasanaethau ar gyfer unigolion agored i niwed a phobl ag anghenion cymhleth. </a:t>
            </a:r>
          </a:p>
          <a:p>
            <a:pPr algn="l" rtl="0"/>
            <a:endParaRPr lang="en-GB" sz="1200" b="0" i="0" dirty="0">
              <a:solidFill>
                <a:srgbClr val="32528F"/>
              </a:solidFill>
              <a:effectLst/>
              <a:latin typeface="Ubuntu" panose="020B0504030602030204" pitchFamily="34" charset="0"/>
            </a:endParaRPr>
          </a:p>
          <a:p>
            <a:pPr algn="l" rtl="0"/>
            <a:r>
              <a:rPr lang="cy" sz="1200" b="0" i="0" dirty="0">
                <a:solidFill>
                  <a:srgbClr val="32528F"/>
                </a:solidFill>
                <a:effectLst/>
                <a:latin typeface="Ubuntu"/>
              </a:rPr>
              <a:t>Datblygodd tîm ymchwil BOLD Cymru, a oedd yn cynnwys </a:t>
            </a:r>
            <a:r>
              <a:rPr lang="cy" sz="1200" b="1" i="0" dirty="0">
                <a:solidFill>
                  <a:srgbClr val="32528F"/>
                </a:solidFill>
                <a:effectLst/>
                <a:latin typeface="Ubuntu"/>
              </a:rPr>
              <a:t>Iechyd Cyhoeddus Cymru</a:t>
            </a:r>
            <a:r>
              <a:rPr lang="cy" sz="1200" b="0" i="0" dirty="0">
                <a:solidFill>
                  <a:srgbClr val="32528F"/>
                </a:solidFill>
                <a:effectLst/>
                <a:latin typeface="Ubuntu"/>
              </a:rPr>
              <a:t>, </a:t>
            </a:r>
            <a:r>
              <a:rPr lang="cy" sz="1200" b="1" i="0" dirty="0">
                <a:solidFill>
                  <a:srgbClr val="32528F"/>
                </a:solidFill>
                <a:effectLst/>
                <a:latin typeface="Ubuntu"/>
              </a:rPr>
              <a:t>Cronfa Ddata Cyswllt Diogel Gwybodaeth Ddienw (SAIL) </a:t>
            </a:r>
            <a:r>
              <a:rPr lang="cy" sz="1200" b="0" i="0" dirty="0">
                <a:solidFill>
                  <a:srgbClr val="32528F"/>
                </a:solidFill>
                <a:effectLst/>
                <a:latin typeface="Ubuntu"/>
              </a:rPr>
              <a:t>ac </a:t>
            </a:r>
            <a:r>
              <a:rPr lang="cy" sz="1200" b="1" i="0" dirty="0">
                <a:solidFill>
                  <a:srgbClr val="32528F"/>
                </a:solidFill>
                <a:effectLst/>
                <a:latin typeface="Ubuntu"/>
              </a:rPr>
              <a:t>YDG Cymru</a:t>
            </a:r>
            <a:r>
              <a:rPr lang="cy" sz="1200" b="0" i="0" dirty="0">
                <a:solidFill>
                  <a:srgbClr val="32528F"/>
                </a:solidFill>
                <a:effectLst/>
                <a:latin typeface="Ubuntu"/>
              </a:rPr>
              <a:t>, raglen ymchwil camddefnyddio sylweddau uchelgeisiol a thrawsbynciol, gan fabwysiadu dull cwrs bywyd a chwmpasu pedwar maes allweddol ar gyfer gwella polisi a gwasanaeth:</a:t>
            </a:r>
          </a:p>
          <a:p>
            <a:pPr algn="l" rtl="0"/>
            <a:endParaRPr lang="en-GB" sz="1200" b="0" i="0" dirty="0">
              <a:solidFill>
                <a:srgbClr val="32528F"/>
              </a:solidFill>
              <a:effectLst/>
              <a:latin typeface="Ubuntu" panose="020B0504030602030204" pitchFamily="34" charset="0"/>
            </a:endParaRPr>
          </a:p>
          <a:p>
            <a:pPr algn="l" rtl="0">
              <a:buFont typeface="Arial" panose="020B0604020202020204" pitchFamily="34" charset="0"/>
              <a:buChar char="•"/>
            </a:pPr>
            <a:r>
              <a:rPr lang="cy" sz="1200" b="0" i="0" dirty="0">
                <a:solidFill>
                  <a:srgbClr val="32528F"/>
                </a:solidFill>
                <a:effectLst/>
                <a:latin typeface="Ubuntu"/>
              </a:rPr>
              <a:t>Defnyddio sylweddau rhwng cenedlaethau</a:t>
            </a:r>
          </a:p>
          <a:p>
            <a:pPr algn="l" rtl="0">
              <a:buFont typeface="Arial" panose="020B0604020202020204" pitchFamily="34" charset="0"/>
              <a:buChar char="•"/>
            </a:pPr>
            <a:r>
              <a:rPr lang="cy" sz="1200" b="0" i="0" dirty="0">
                <a:solidFill>
                  <a:srgbClr val="32528F"/>
                </a:solidFill>
                <a:effectLst/>
                <a:latin typeface="Ubuntu"/>
              </a:rPr>
              <a:t>Atal ac ymgysylltu cynnar i leihau’r achos rhag gwaethygu</a:t>
            </a:r>
          </a:p>
          <a:p>
            <a:pPr algn="l" rtl="0">
              <a:buFont typeface="Arial" panose="020B0604020202020204" pitchFamily="34" charset="0"/>
              <a:buChar char="•"/>
            </a:pPr>
            <a:r>
              <a:rPr lang="cy" sz="1200" b="0" i="0" dirty="0">
                <a:solidFill>
                  <a:srgbClr val="32528F"/>
                </a:solidFill>
                <a:effectLst/>
                <a:latin typeface="Ubuntu"/>
              </a:rPr>
              <a:t>Lleihau aildroseddu</a:t>
            </a:r>
          </a:p>
          <a:p>
            <a:pPr algn="l" rtl="0">
              <a:buFont typeface="Arial" panose="020B0604020202020204" pitchFamily="34" charset="0"/>
              <a:buChar char="•"/>
            </a:pPr>
            <a:r>
              <a:rPr lang="cy" sz="1200" b="0" i="0" dirty="0">
                <a:solidFill>
                  <a:srgbClr val="32528F"/>
                </a:solidFill>
                <a:effectLst/>
                <a:latin typeface="Ubuntu"/>
              </a:rPr>
              <a:t>Effeithiolrwydd triniaeth camddefnyddio sylweddau</a:t>
            </a:r>
          </a:p>
          <a:p>
            <a:pPr algn="l" rtl="0"/>
            <a:endParaRPr lang="en-GB" sz="1600" b="0" i="0" dirty="0">
              <a:solidFill>
                <a:srgbClr val="002060"/>
              </a:solidFill>
              <a:effectLst/>
              <a:latin typeface="Ubuntu" panose="020B0504030602030204" pitchFamily="34" charset="0"/>
            </a:endParaRPr>
          </a:p>
          <a:p>
            <a:pPr algn="l" rtl="0" fontAlgn="base"/>
            <a:endParaRPr lang="en-GB" sz="1800" b="1" i="0" dirty="0">
              <a:solidFill>
                <a:srgbClr val="000000"/>
              </a:solidFill>
              <a:effectLst/>
              <a:latin typeface="Calibri" panose="020F0502020204030204" pitchFamily="34" charset="0"/>
            </a:endParaRPr>
          </a:p>
          <a:p>
            <a:pPr algn="l" rtl="0" fontAlgn="base"/>
            <a:endParaRPr lang="en-GB" dirty="0">
              <a:solidFill>
                <a:srgbClr val="000000"/>
              </a:solidFill>
              <a:latin typeface="Calibri" panose="020F0502020204030204" pitchFamily="34" charset="0"/>
            </a:endParaRPr>
          </a:p>
          <a:p>
            <a:pPr algn="l" rtl="0" fontAlgn="base">
              <a:buFont typeface="Arial" panose="020B0604020202020204" pitchFamily="34" charset="0"/>
              <a:buChar char="•"/>
            </a:pPr>
            <a:endParaRPr lang="en-GB" sz="1800" b="0" i="0" dirty="0">
              <a:solidFill>
                <a:srgbClr val="000000"/>
              </a:solidFill>
              <a:effectLst/>
              <a:latin typeface="Calibri" panose="020F0502020204030204" pitchFamily="34" charset="0"/>
            </a:endParaRPr>
          </a:p>
        </p:txBody>
      </p:sp>
      <p:sp>
        <p:nvSpPr>
          <p:cNvPr id="8" name="TextBox 7">
            <a:extLst>
              <a:ext uri="{FF2B5EF4-FFF2-40B4-BE49-F238E27FC236}">
                <a16:creationId xmlns:a16="http://schemas.microsoft.com/office/drawing/2014/main" id="{15A20ED0-C9FB-3E22-A45C-4E31FE1B117A}"/>
              </a:ext>
            </a:extLst>
          </p:cNvPr>
          <p:cNvSpPr txBox="1"/>
          <p:nvPr/>
        </p:nvSpPr>
        <p:spPr>
          <a:xfrm>
            <a:off x="6096000" y="127820"/>
            <a:ext cx="5928852" cy="400110"/>
          </a:xfrm>
          <a:prstGeom prst="rect">
            <a:avLst/>
          </a:prstGeom>
          <a:noFill/>
        </p:spPr>
        <p:txBody>
          <a:bodyPr wrap="square" lIns="91440" tIns="45720" rIns="91440" bIns="45720" rtlCol="0" anchor="t">
            <a:spAutoFit/>
          </a:bodyPr>
          <a:lstStyle/>
          <a:p>
            <a:pPr rtl="0"/>
            <a:r>
              <a:rPr lang="cy" sz="2000" b="1">
                <a:solidFill>
                  <a:schemeClr val="bg1"/>
                </a:solidFill>
                <a:effectLst/>
                <a:latin typeface="Ubuntu"/>
              </a:rPr>
              <a:t>Braslun o brosiectau allweddol yn Iechyd Cyhoeddus Cymru</a:t>
            </a:r>
            <a:endParaRPr lang="en-GB" sz="2000">
              <a:solidFill>
                <a:schemeClr val="bg1"/>
              </a:solidFill>
              <a:latin typeface="Ubuntu"/>
            </a:endParaRPr>
          </a:p>
        </p:txBody>
      </p:sp>
      <p:pic>
        <p:nvPicPr>
          <p:cNvPr id="3" name="Picture 2" descr="A logo for a company&#10;&#10;AI-generated content may be incorrect.">
            <a:extLst>
              <a:ext uri="{FF2B5EF4-FFF2-40B4-BE49-F238E27FC236}">
                <a16:creationId xmlns:a16="http://schemas.microsoft.com/office/drawing/2014/main" id="{F294CB33-431B-BA0D-907E-FE0BA3C8E288}"/>
              </a:ext>
            </a:extLst>
          </p:cNvPr>
          <p:cNvPicPr>
            <a:picLocks noChangeAspect="1"/>
          </p:cNvPicPr>
          <p:nvPr/>
        </p:nvPicPr>
        <p:blipFill>
          <a:blip r:embed="rId3"/>
          <a:stretch>
            <a:fillRect/>
          </a:stretch>
        </p:blipFill>
        <p:spPr>
          <a:xfrm>
            <a:off x="8007011" y="2308346"/>
            <a:ext cx="3802651" cy="1776106"/>
          </a:xfrm>
          <a:prstGeom prst="rect">
            <a:avLst/>
          </a:prstGeom>
          <a:ln>
            <a:noFill/>
          </a:ln>
        </p:spPr>
      </p:pic>
    </p:spTree>
    <p:extLst>
      <p:ext uri="{BB962C8B-B14F-4D97-AF65-F5344CB8AC3E}">
        <p14:creationId xmlns:p14="http://schemas.microsoft.com/office/powerpoint/2010/main" val="4154296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027ED-EDBA-4083-96D0-D73C112CD3B1}"/>
              </a:ext>
            </a:extLst>
          </p:cNvPr>
          <p:cNvSpPr>
            <a:spLocks noGrp="1"/>
          </p:cNvSpPr>
          <p:nvPr>
            <p:ph type="title"/>
          </p:nvPr>
        </p:nvSpPr>
        <p:spPr>
          <a:xfrm>
            <a:off x="483348" y="974708"/>
            <a:ext cx="8463065" cy="1107996"/>
          </a:xfrm>
        </p:spPr>
        <p:txBody>
          <a:bodyPr wrap="square" lIns="0" tIns="0" rIns="0" bIns="0" rtlCol="0" anchor="t">
            <a:spAutoFit/>
          </a:bodyPr>
          <a:lstStyle/>
          <a:p>
            <a:pPr rtl="0" fontAlgn="base"/>
            <a:r>
              <a:rPr lang="en" sz="3600" b="1" dirty="0">
                <a:solidFill>
                  <a:srgbClr val="32528F"/>
                </a:solidFill>
                <a:effectLst/>
              </a:rPr>
              <a:t>ISO in a Box: Fframwaith Achredu Genomeg</a:t>
            </a:r>
            <a:r>
              <a:rPr lang="cy" sz="3600" b="0" dirty="0">
                <a:solidFill>
                  <a:srgbClr val="32528F"/>
                </a:solidFill>
                <a:effectLst/>
              </a:rPr>
              <a:t> </a:t>
            </a:r>
            <a:endParaRPr lang="en-GB" sz="3600" dirty="0">
              <a:solidFill>
                <a:srgbClr val="32528F"/>
              </a:solidFill>
            </a:endParaRPr>
          </a:p>
        </p:txBody>
      </p:sp>
      <p:sp>
        <p:nvSpPr>
          <p:cNvPr id="3" name="TextBox 2">
            <a:extLst>
              <a:ext uri="{FF2B5EF4-FFF2-40B4-BE49-F238E27FC236}">
                <a16:creationId xmlns:a16="http://schemas.microsoft.com/office/drawing/2014/main" id="{009E8FE4-EE11-77CA-25ED-B79C0904A0FD}"/>
              </a:ext>
            </a:extLst>
          </p:cNvPr>
          <p:cNvSpPr txBox="1"/>
          <p:nvPr/>
        </p:nvSpPr>
        <p:spPr>
          <a:xfrm>
            <a:off x="307649" y="2879933"/>
            <a:ext cx="10904433" cy="369332"/>
          </a:xfrm>
          <a:prstGeom prst="rect">
            <a:avLst/>
          </a:prstGeom>
          <a:noFill/>
        </p:spPr>
        <p:txBody>
          <a:bodyPr wrap="square" rtlCol="0">
            <a:spAutoFit/>
          </a:bodyPr>
          <a:lstStyle/>
          <a:p>
            <a:pPr rtl="0"/>
            <a:endParaRPr lang="en-GB">
              <a:highlight>
                <a:srgbClr val="FFFF00"/>
              </a:highlight>
            </a:endParaRPr>
          </a:p>
        </p:txBody>
      </p:sp>
      <p:sp>
        <p:nvSpPr>
          <p:cNvPr id="5" name="TextBox 4">
            <a:extLst>
              <a:ext uri="{FF2B5EF4-FFF2-40B4-BE49-F238E27FC236}">
                <a16:creationId xmlns:a16="http://schemas.microsoft.com/office/drawing/2014/main" id="{96B3640C-82F3-81A5-9094-9A5BA8A51C1E}"/>
              </a:ext>
            </a:extLst>
          </p:cNvPr>
          <p:cNvSpPr txBox="1"/>
          <p:nvPr/>
        </p:nvSpPr>
        <p:spPr>
          <a:xfrm>
            <a:off x="403835" y="2306683"/>
            <a:ext cx="7595177" cy="3447098"/>
          </a:xfrm>
          <a:prstGeom prst="rect">
            <a:avLst/>
          </a:prstGeom>
          <a:noFill/>
        </p:spPr>
        <p:txBody>
          <a:bodyPr wrap="square" lIns="91440" tIns="45720" rIns="91440" bIns="45720" rtlCol="0" anchor="t">
            <a:spAutoFit/>
          </a:bodyPr>
          <a:lstStyle/>
          <a:p>
            <a:pPr algn="l" rtl="0" fontAlgn="base"/>
            <a:r>
              <a:rPr lang="cy" sz="1200" b="0" i="0" dirty="0">
                <a:solidFill>
                  <a:srgbClr val="32528F"/>
                </a:solidFill>
                <a:effectLst/>
                <a:latin typeface="Ubuntu"/>
              </a:rPr>
              <a:t>Dan arweiniad yr Athro Tom Connor o dîm Genomeg Iechyd Cyhoeddus Cymru, datblygodd y prosiect </a:t>
            </a:r>
            <a:r>
              <a:rPr lang="cy" sz="1200" b="0" i="0" dirty="0">
                <a:solidFill>
                  <a:srgbClr val="32528F"/>
                </a:solidFill>
                <a:effectLst/>
                <a:latin typeface="Ubuntu"/>
                <a:hlinkClick r:id="rId2">
                  <a:extLst>
                    <a:ext uri="{A12FA001-AC4F-418D-AE19-62706E023703}">
                      <ahyp:hlinkClr xmlns:ahyp="http://schemas.microsoft.com/office/drawing/2018/hyperlinkcolor" val="tx"/>
                    </a:ext>
                  </a:extLst>
                </a:hlinkClick>
              </a:rPr>
              <a:t>"ISO in a Box"</a:t>
            </a:r>
            <a:r>
              <a:rPr lang="cy" sz="1200" b="0" i="0" dirty="0">
                <a:solidFill>
                  <a:srgbClr val="32528F"/>
                </a:solidFill>
                <a:effectLst/>
                <a:latin typeface="Ubuntu"/>
              </a:rPr>
              <a:t> fframwaith fel bod modd sefydlu gwasanaethau genomeg gydag achrediad ISO 15189 ac ISO 17025 ledled y byd. </a:t>
            </a:r>
            <a:endParaRPr lang="en-GB" sz="1200" b="0" i="0" dirty="0">
              <a:solidFill>
                <a:srgbClr val="32528F"/>
              </a:solidFill>
              <a:effectLst/>
              <a:latin typeface="Ubuntu" panose="020B0504030602030204" pitchFamily="34" charset="0"/>
            </a:endParaRPr>
          </a:p>
          <a:p>
            <a:pPr algn="l" rtl="0" fontAlgn="base"/>
            <a:endParaRPr lang="en-GB" sz="1200" dirty="0">
              <a:solidFill>
                <a:srgbClr val="32528F"/>
              </a:solidFill>
              <a:latin typeface="Ubuntu" panose="020B0504030602030204" pitchFamily="34" charset="0"/>
            </a:endParaRPr>
          </a:p>
          <a:p>
            <a:pPr algn="l" rtl="0" fontAlgn="base"/>
            <a:r>
              <a:rPr lang="cy" sz="1200" b="0" i="0" dirty="0">
                <a:solidFill>
                  <a:srgbClr val="32528F"/>
                </a:solidFill>
                <a:effectLst/>
                <a:latin typeface="Ubuntu"/>
              </a:rPr>
              <a:t>Wedi'i ariannu gan Ymddiriedolaeth Wellcome, cyflwynodd y prosiect hwn £306,987 i Iechyd Cyhoeddus Cymru. </a:t>
            </a:r>
          </a:p>
          <a:p>
            <a:pPr algn="l" rtl="0" fontAlgn="base"/>
            <a:endParaRPr lang="en-GB" sz="1200" b="0" i="0" dirty="0">
              <a:solidFill>
                <a:srgbClr val="32528F"/>
              </a:solidFill>
              <a:effectLst/>
              <a:latin typeface="Ubuntu" panose="020B0504030602030204" pitchFamily="34" charset="0"/>
            </a:endParaRPr>
          </a:p>
          <a:p>
            <a:pPr rtl="0"/>
            <a:r>
              <a:rPr lang="cy" sz="1200" dirty="0">
                <a:solidFill>
                  <a:srgbClr val="32528F"/>
                </a:solidFill>
                <a:latin typeface="Ubuntu"/>
                <a:cs typeface="Segoe UI"/>
              </a:rPr>
              <a:t>Ymwelodd yr Athro Tom Connor, Pennaeth Genomeg Iechyd y Cyhoedd yn Iechyd Cyhoeddus Cymru, â Gorllewin Affrica yn ddiweddar i rannu ei wybodaeth arbenigol a’i fewnwelediad â gwyddonwyr yno. Tra’r oedd ar yr ymweliad, dywedodd: "Mae Cymru wedi sefydlu ei hun fel arweinydd byd-eang ym maes genomeg pathogen. Braint oedd gallu rhannu ein gwybodaeth a'n dealltwriaeth gyda chydweithwyr yn Affrica.</a:t>
            </a:r>
            <a:endParaRPr lang="en-GB" sz="1200" dirty="0">
              <a:solidFill>
                <a:srgbClr val="32528F"/>
              </a:solidFill>
              <a:latin typeface="Ubuntu"/>
              <a:ea typeface="Calibri"/>
              <a:cs typeface="Calibri"/>
            </a:endParaRPr>
          </a:p>
          <a:p>
            <a:pPr rtl="0"/>
            <a:endParaRPr lang="en-GB" sz="1200" dirty="0">
              <a:solidFill>
                <a:srgbClr val="32528F"/>
              </a:solidFill>
              <a:latin typeface="Ubuntu"/>
            </a:endParaRPr>
          </a:p>
          <a:p>
            <a:pPr rtl="0"/>
            <a:r>
              <a:rPr lang="cy" sz="1200" dirty="0">
                <a:solidFill>
                  <a:srgbClr val="32528F"/>
                </a:solidFill>
                <a:latin typeface="Ubuntu"/>
                <a:cs typeface="Segoe UI"/>
              </a:rPr>
              <a:t>“Roedd y sesiynau’n gynhyrchiol iawn, ac er gwaethaf yr heriau a ddaw yn sgil llai o gyllid cymorth, rydym yn parhau’n obeithiol am ddyfodol lle mae genomeg yn chwarae rhan allweddol wrth leihau baich clefydau heintus yn Affrica. Er mwyn adeiladu ar fomentwm yr ymweliad hwn, mae rhagor o gyfarfodydd a gweithgareddau eisoes yn cael eu cynllunio.”</a:t>
            </a:r>
            <a:endParaRPr lang="en-GB" sz="1200" dirty="0">
              <a:solidFill>
                <a:srgbClr val="32528F"/>
              </a:solidFill>
              <a:latin typeface="Ubuntu"/>
            </a:endParaRPr>
          </a:p>
          <a:p>
            <a:pPr rtl="0"/>
            <a:endParaRPr lang="en-GB" sz="1400" dirty="0">
              <a:solidFill>
                <a:srgbClr val="323130"/>
              </a:solidFill>
              <a:latin typeface="Segoe UI"/>
              <a:cs typeface="Segoe UI"/>
            </a:endParaRPr>
          </a:p>
        </p:txBody>
      </p:sp>
      <p:sp>
        <p:nvSpPr>
          <p:cNvPr id="6" name="TextBox 5">
            <a:extLst>
              <a:ext uri="{FF2B5EF4-FFF2-40B4-BE49-F238E27FC236}">
                <a16:creationId xmlns:a16="http://schemas.microsoft.com/office/drawing/2014/main" id="{51E0212B-4741-D1F3-55F2-935F45A853A9}"/>
              </a:ext>
            </a:extLst>
          </p:cNvPr>
          <p:cNvSpPr txBox="1"/>
          <p:nvPr/>
        </p:nvSpPr>
        <p:spPr>
          <a:xfrm>
            <a:off x="6254545" y="128013"/>
            <a:ext cx="5869858" cy="400110"/>
          </a:xfrm>
          <a:prstGeom prst="rect">
            <a:avLst/>
          </a:prstGeom>
          <a:noFill/>
        </p:spPr>
        <p:txBody>
          <a:bodyPr wrap="square" lIns="91440" tIns="45720" rIns="91440" bIns="45720" rtlCol="0" anchor="t">
            <a:spAutoFit/>
          </a:bodyPr>
          <a:lstStyle/>
          <a:p>
            <a:pPr rtl="0"/>
            <a:r>
              <a:rPr lang="cy" sz="2000" b="1">
                <a:solidFill>
                  <a:schemeClr val="bg1"/>
                </a:solidFill>
                <a:effectLst/>
                <a:latin typeface="Ubuntu"/>
              </a:rPr>
              <a:t>Braslun o brosiectau allweddol yn Iechyd Cyhoeddus Cymru</a:t>
            </a:r>
            <a:endParaRPr lang="en-GB" sz="2000">
              <a:solidFill>
                <a:schemeClr val="bg1"/>
              </a:solidFill>
              <a:latin typeface="Ubuntu"/>
            </a:endParaRPr>
          </a:p>
        </p:txBody>
      </p:sp>
      <p:pic>
        <p:nvPicPr>
          <p:cNvPr id="7" name="Picture 6" descr="A black and white logo&#10;&#10;AI-generated content may be incorrect.">
            <a:extLst>
              <a:ext uri="{FF2B5EF4-FFF2-40B4-BE49-F238E27FC236}">
                <a16:creationId xmlns:a16="http://schemas.microsoft.com/office/drawing/2014/main" id="{3E0C3B95-BF9E-0E4C-FD4C-C16307AA8438}"/>
              </a:ext>
            </a:extLst>
          </p:cNvPr>
          <p:cNvPicPr>
            <a:picLocks noChangeAspect="1"/>
          </p:cNvPicPr>
          <p:nvPr/>
        </p:nvPicPr>
        <p:blipFill>
          <a:blip r:embed="rId3"/>
          <a:stretch>
            <a:fillRect/>
          </a:stretch>
        </p:blipFill>
        <p:spPr>
          <a:xfrm>
            <a:off x="8767100" y="3638658"/>
            <a:ext cx="2296296" cy="2361985"/>
          </a:xfrm>
          <a:prstGeom prst="rect">
            <a:avLst/>
          </a:prstGeom>
          <a:ln>
            <a:noFill/>
          </a:ln>
        </p:spPr>
      </p:pic>
      <p:pic>
        <p:nvPicPr>
          <p:cNvPr id="4" name="Picture 3">
            <a:extLst>
              <a:ext uri="{FF2B5EF4-FFF2-40B4-BE49-F238E27FC236}">
                <a16:creationId xmlns:a16="http://schemas.microsoft.com/office/drawing/2014/main" id="{D1652CB4-730E-5779-2BC5-3D5B05C5E1FA}"/>
              </a:ext>
            </a:extLst>
          </p:cNvPr>
          <p:cNvPicPr>
            <a:picLocks noChangeAspect="1"/>
          </p:cNvPicPr>
          <p:nvPr/>
        </p:nvPicPr>
        <p:blipFill>
          <a:blip r:embed="rId4"/>
          <a:srcRect r="-2" b="-2"/>
          <a:stretch>
            <a:fillRect/>
          </a:stretch>
        </p:blipFill>
        <p:spPr>
          <a:xfrm>
            <a:off x="8836514" y="1227948"/>
            <a:ext cx="2157468" cy="215747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Tree>
    <p:extLst>
      <p:ext uri="{BB962C8B-B14F-4D97-AF65-F5344CB8AC3E}">
        <p14:creationId xmlns:p14="http://schemas.microsoft.com/office/powerpoint/2010/main" val="125303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947FA3-2FD2-D46A-2B97-ECBAAAC99FC6}"/>
              </a:ext>
            </a:extLst>
          </p:cNvPr>
          <p:cNvSpPr txBox="1"/>
          <p:nvPr/>
        </p:nvSpPr>
        <p:spPr>
          <a:xfrm>
            <a:off x="237633" y="853161"/>
            <a:ext cx="11486756" cy="1169551"/>
          </a:xfrm>
          <a:prstGeom prst="rect">
            <a:avLst/>
          </a:prstGeom>
          <a:noFill/>
        </p:spPr>
        <p:txBody>
          <a:bodyPr wrap="square" lIns="91440" tIns="45720" rIns="91440" bIns="45720" rtlCol="0" anchor="t">
            <a:spAutoFit/>
          </a:bodyPr>
          <a:lstStyle/>
          <a:p>
            <a:pPr rtl="0"/>
            <a:r>
              <a:rPr lang="cy" sz="2800" b="1" dirty="0">
                <a:solidFill>
                  <a:srgbClr val="32528F"/>
                </a:solidFill>
                <a:latin typeface="Ubuntu"/>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Dr Benjamin Gray,</a:t>
            </a:r>
            <a:r>
              <a:rPr lang="cy" sz="2800" b="1" dirty="0">
                <a:solidFill>
                  <a:srgbClr val="32528F"/>
                </a:solidFill>
                <a:latin typeface="Ubuntu"/>
                <a:hlinkClick r:id="rId2">
                  <a:extLst>
                    <a:ext uri="{A12FA001-AC4F-418D-AE19-62706E023703}">
                      <ahyp:hlinkClr xmlns:ahyp="http://schemas.microsoft.com/office/drawing/2018/hyperlinkcolor" val="tx"/>
                    </a:ext>
                  </a:extLst>
                </a:hlinkClick>
              </a:rPr>
              <a:t> Prif Ymchwilydd y Rhaglen Iechyd Cynhwysiant Clefydau Trosglwyddadwy</a:t>
            </a:r>
            <a:endParaRPr lang="en-GB" sz="2800" b="1" dirty="0">
              <a:solidFill>
                <a:srgbClr val="32528F"/>
              </a:solidFill>
              <a:effectLst/>
              <a:highlight>
                <a:srgbClr val="FFFF00"/>
              </a:highlight>
              <a:latin typeface="Ubuntu"/>
              <a:ea typeface="Aptos" panose="020B0004020202020204" pitchFamily="34" charset="0"/>
              <a:cs typeface="Aptos" panose="020B0004020202020204" pitchFamily="34" charset="0"/>
            </a:endParaRPr>
          </a:p>
          <a:p>
            <a:pPr rtl="0"/>
            <a:endParaRPr lang="en-GB" sz="1400" dirty="0">
              <a:effectLst/>
              <a:latin typeface="Aptos" panose="020B0004020202020204" pitchFamily="34" charset="0"/>
              <a:ea typeface="Aptos" panose="020B0004020202020204" pitchFamily="34" charset="0"/>
              <a:cs typeface="Aptos" panose="020B0004020202020204" pitchFamily="34" charset="0"/>
            </a:endParaRPr>
          </a:p>
        </p:txBody>
      </p:sp>
      <p:sp>
        <p:nvSpPr>
          <p:cNvPr id="5" name="TextBox 4">
            <a:extLst>
              <a:ext uri="{FF2B5EF4-FFF2-40B4-BE49-F238E27FC236}">
                <a16:creationId xmlns:a16="http://schemas.microsoft.com/office/drawing/2014/main" id="{4EEC666F-2CB8-7F44-95E5-D5B4C007E6DF}"/>
              </a:ext>
            </a:extLst>
          </p:cNvPr>
          <p:cNvSpPr txBox="1"/>
          <p:nvPr/>
        </p:nvSpPr>
        <p:spPr>
          <a:xfrm>
            <a:off x="258774" y="2000164"/>
            <a:ext cx="8301991" cy="3970318"/>
          </a:xfrm>
          <a:prstGeom prst="rect">
            <a:avLst/>
          </a:prstGeom>
          <a:noFill/>
        </p:spPr>
        <p:txBody>
          <a:bodyPr wrap="square" lIns="91440" tIns="45720" rIns="91440" bIns="45720" rtlCol="0" anchor="t">
            <a:spAutoFit/>
          </a:bodyPr>
          <a:lstStyle/>
          <a:p>
            <a:pPr algn="l" rtl="0"/>
            <a:r>
              <a:rPr lang="cy" sz="1200" b="0" i="0" dirty="0">
                <a:solidFill>
                  <a:srgbClr val="32528F"/>
                </a:solidFill>
                <a:effectLst/>
                <a:latin typeface="Ubuntu"/>
              </a:rPr>
              <a:t>Mae Dr Benjamin Gray wedi cael cyllid ar gyfer ymchwil i gynnal prosiect dwy flynedd sy'n edrych ar leihau niwed sy'n gysylltiedig â defnyddio sylweddau ymhlith pobl mewn carchardai ac ar brawf.</a:t>
            </a:r>
          </a:p>
          <a:p>
            <a:pPr algn="l" rtl="0"/>
            <a:endParaRPr lang="en-GB" sz="1200" b="0" i="0" dirty="0">
              <a:solidFill>
                <a:srgbClr val="32528F"/>
              </a:solidFill>
              <a:effectLst/>
              <a:latin typeface="Ubuntu"/>
            </a:endParaRPr>
          </a:p>
          <a:p>
            <a:pPr algn="l" rtl="0"/>
            <a:r>
              <a:rPr lang="cy" sz="1200" b="0" i="0" dirty="0">
                <a:solidFill>
                  <a:srgbClr val="32528F"/>
                </a:solidFill>
                <a:effectLst/>
                <a:latin typeface="Ubuntu"/>
              </a:rPr>
              <a:t>Derbyniodd y rhaglen gyllid o £256,840 gan Ymchwil Gofal Iechyd Cymru i ystyried </a:t>
            </a:r>
            <a:r>
              <a:rPr lang="cy" sz="1200" b="1" i="1" dirty="0">
                <a:solidFill>
                  <a:srgbClr val="32528F"/>
                </a:solidFill>
                <a:effectLst/>
                <a:latin typeface="Ubuntu"/>
                <a:hlinkClick r:id="rId2">
                  <a:extLst>
                    <a:ext uri="{A12FA001-AC4F-418D-AE19-62706E023703}">
                      <ahyp:hlinkClr xmlns:ahyp="http://schemas.microsoft.com/office/drawing/2018/hyperlinkcolor" val="tx"/>
                    </a:ext>
                  </a:extLst>
                </a:hlinkClick>
              </a:rPr>
              <a:t>‘Lleihau niwed sy'n gysylltiedig â defnyddio sylweddau ymhlith pobl yn y carchar ac ar ôl iddynt gael eu rhyddhau: Astudiaeth ansoddol’.</a:t>
            </a:r>
          </a:p>
          <a:p>
            <a:pPr algn="l" rtl="0"/>
            <a:endParaRPr lang="cy" sz="1200" b="1" i="1" dirty="0">
              <a:solidFill>
                <a:srgbClr val="32528F"/>
              </a:solidFill>
              <a:effectLst/>
              <a:latin typeface="Ubuntu"/>
              <a:hlinkClick r:id="rId2">
                <a:extLst>
                  <a:ext uri="{A12FA001-AC4F-418D-AE19-62706E023703}">
                    <ahyp:hlinkClr xmlns:ahyp="http://schemas.microsoft.com/office/drawing/2018/hyperlinkcolor" val="tx"/>
                  </a:ext>
                </a:extLst>
              </a:hlinkClick>
            </a:endParaRPr>
          </a:p>
          <a:p>
            <a:pPr algn="l" rtl="0"/>
            <a:r>
              <a:rPr lang="cy" sz="1200" b="0" i="0" dirty="0">
                <a:solidFill>
                  <a:srgbClr val="32528F"/>
                </a:solidFill>
                <a:effectLst/>
                <a:latin typeface="Ubuntu"/>
              </a:rPr>
              <a:t>Nod yr astudiaeth yw darganfod ‘sut y gellir lleihau marwolaethau a niwed sy'n gysylltiedig â sylweddau ymhlith pobl yn y carchar ac ar ôl iddynt gael eu rhyddhau?’</a:t>
            </a:r>
          </a:p>
          <a:p>
            <a:pPr algn="l" rtl="0"/>
            <a:endParaRPr lang="en-GB" sz="1200" b="0" i="0" dirty="0">
              <a:solidFill>
                <a:srgbClr val="32528F"/>
              </a:solidFill>
              <a:effectLst/>
              <a:latin typeface="Ubuntu"/>
            </a:endParaRPr>
          </a:p>
          <a:p>
            <a:pPr algn="l" rtl="0"/>
            <a:r>
              <a:rPr lang="cy" sz="1200" b="0" i="0" dirty="0">
                <a:solidFill>
                  <a:srgbClr val="32528F"/>
                </a:solidFill>
                <a:effectLst/>
                <a:latin typeface="Ubuntu"/>
              </a:rPr>
              <a:t>Bydd yr ymchwil yn cynnwys cyfweliadau lled-strwythuredig gyda 60 o gyfranogwyr, gydag o leiaf un cyfranogwr o bob un o’r 25 o swyddfeydd prawf sydd wedi’u lleoli yng Nghymru. Bydd canfyddiadau’r prosiect dwy flynedd yn cael eu lledaenu’n eang drwy adroddiadau a deunyddiau hyfforddi, a fydd yn cael eu cyflwyno mewn pedwar gweithdy ledled Cymru.</a:t>
            </a:r>
          </a:p>
          <a:p>
            <a:pPr algn="l" rtl="0"/>
            <a:endParaRPr lang="en-GB" sz="1200" b="0" i="0" dirty="0">
              <a:solidFill>
                <a:srgbClr val="32528F"/>
              </a:solidFill>
              <a:effectLst/>
              <a:latin typeface="Ubuntu" panose="020B0504030602030204" pitchFamily="34" charset="0"/>
            </a:endParaRPr>
          </a:p>
          <a:p>
            <a:pPr rtl="0"/>
            <a:r>
              <a:rPr lang="cy" sz="1200" dirty="0">
                <a:solidFill>
                  <a:srgbClr val="32528F"/>
                </a:solidFill>
                <a:effectLst/>
                <a:latin typeface="Ubuntu"/>
                <a:ea typeface="Aptos" panose="020B0004020202020204" pitchFamily="34" charset="0"/>
                <a:cs typeface="Aptos" panose="020B0004020202020204" pitchFamily="34" charset="0"/>
              </a:rPr>
              <a:t>Mae'r cyllid ar gyfer ymchwil hefyd wedi bod yn allweddol wrth greu partneriaeth ymchwil newydd rhwng Iechyd Cyhoeddus Cymru, Prifysgol De Cymru, Kaleidoscope a G4S.</a:t>
            </a:r>
          </a:p>
          <a:p>
            <a:pPr algn="l" rtl="0"/>
            <a:endParaRPr lang="en-GB" sz="1200" b="0" i="0" dirty="0">
              <a:solidFill>
                <a:srgbClr val="32528F"/>
              </a:solidFill>
              <a:effectLst/>
              <a:latin typeface="Ubuntu" panose="020B0504030602030204" pitchFamily="34" charset="0"/>
            </a:endParaRPr>
          </a:p>
          <a:p>
            <a:pPr algn="l" rtl="0"/>
            <a:r>
              <a:rPr lang="cy" sz="1200" b="0" i="0" dirty="0">
                <a:solidFill>
                  <a:srgbClr val="32528F"/>
                </a:solidFill>
                <a:effectLst/>
                <a:latin typeface="Ubuntu"/>
              </a:rPr>
              <a:t> Wrth ystyried y wobr a'r ymchwil, dywed Dr Benjamin Gray: </a:t>
            </a:r>
          </a:p>
          <a:p>
            <a:pPr rtl="0"/>
            <a:r>
              <a:rPr lang="cy" sz="1200" b="1" i="1" dirty="0">
                <a:solidFill>
                  <a:srgbClr val="32528F"/>
                </a:solidFill>
                <a:effectLst/>
                <a:latin typeface="Ubuntu"/>
              </a:rPr>
              <a:t>"Rydym wrth ein bodd o fod yn derbyn y cyllid ar gyfer ymchwil i ymgymryd â'r darn pwysig hwn o waith." Roedd awyrgylch cadarnhaol go iawn ymhlith y Grŵp Cynghori ar Ymchwil, ac awydd am newid, felly rwy’n gyffrous iawn i weld sut bydd yr ymchwil hwn yn datblygu dros y ddwy flynedd nesaf”.</a:t>
            </a:r>
            <a:endParaRPr lang="en-GB" sz="1200" b="1" i="1" dirty="0">
              <a:solidFill>
                <a:srgbClr val="32528F"/>
              </a:solidFill>
              <a:latin typeface="Ubuntu"/>
            </a:endParaRPr>
          </a:p>
        </p:txBody>
      </p:sp>
      <p:sp>
        <p:nvSpPr>
          <p:cNvPr id="7" name="TextBox 6">
            <a:extLst>
              <a:ext uri="{FF2B5EF4-FFF2-40B4-BE49-F238E27FC236}">
                <a16:creationId xmlns:a16="http://schemas.microsoft.com/office/drawing/2014/main" id="{36BD65CC-59A9-3B65-0F49-F5FE4DC6670C}"/>
              </a:ext>
            </a:extLst>
          </p:cNvPr>
          <p:cNvSpPr txBox="1"/>
          <p:nvPr/>
        </p:nvSpPr>
        <p:spPr>
          <a:xfrm>
            <a:off x="4680008" y="185762"/>
            <a:ext cx="7761514" cy="369332"/>
          </a:xfrm>
          <a:prstGeom prst="rect">
            <a:avLst/>
          </a:prstGeom>
          <a:noFill/>
        </p:spPr>
        <p:txBody>
          <a:bodyPr wrap="square" lIns="91440" tIns="45720" rIns="91440" bIns="45720" rtlCol="0" anchor="t">
            <a:spAutoFit/>
          </a:bodyPr>
          <a:lstStyle/>
          <a:p>
            <a:pPr rtl="0"/>
            <a:r>
              <a:rPr lang="cy" b="1" dirty="0">
                <a:solidFill>
                  <a:schemeClr val="bg1"/>
                </a:solidFill>
                <a:latin typeface="Ubuntu"/>
              </a:rPr>
              <a:t>Ceisiadau Gwobrau Llwyddiannus i staff Iechyd Cyhoeddus Cymru</a:t>
            </a:r>
            <a:endParaRPr lang="en-US" dirty="0">
              <a:solidFill>
                <a:schemeClr val="bg1"/>
              </a:solidFill>
            </a:endParaRPr>
          </a:p>
        </p:txBody>
      </p:sp>
      <p:pic>
        <p:nvPicPr>
          <p:cNvPr id="2" name="Picture 1" descr="Benjamin GRAY | Principal Researcher | BSc, MPhil, PhD | Public Health ...">
            <a:extLst>
              <a:ext uri="{FF2B5EF4-FFF2-40B4-BE49-F238E27FC236}">
                <a16:creationId xmlns:a16="http://schemas.microsoft.com/office/drawing/2014/main" id="{66F8F915-51CA-58B1-4F7C-1F504F956BB0}"/>
              </a:ext>
            </a:extLst>
          </p:cNvPr>
          <p:cNvPicPr>
            <a:picLocks noChangeAspect="1"/>
          </p:cNvPicPr>
          <p:nvPr/>
        </p:nvPicPr>
        <p:blipFill>
          <a:blip r:embed="rId3"/>
          <a:stretch>
            <a:fillRect/>
          </a:stretch>
        </p:blipFill>
        <p:spPr>
          <a:xfrm>
            <a:off x="8887255" y="2249514"/>
            <a:ext cx="2723300" cy="2789625"/>
          </a:xfrm>
          <a:prstGeom prst="rect">
            <a:avLst/>
          </a:prstGeom>
        </p:spPr>
      </p:pic>
    </p:spTree>
    <p:extLst>
      <p:ext uri="{BB962C8B-B14F-4D97-AF65-F5344CB8AC3E}">
        <p14:creationId xmlns:p14="http://schemas.microsoft.com/office/powerpoint/2010/main" val="2789182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027ED-EDBA-4083-96D0-D73C112CD3B1}"/>
              </a:ext>
            </a:extLst>
          </p:cNvPr>
          <p:cNvSpPr>
            <a:spLocks noGrp="1"/>
          </p:cNvSpPr>
          <p:nvPr>
            <p:ph type="title"/>
          </p:nvPr>
        </p:nvSpPr>
        <p:spPr>
          <a:xfrm>
            <a:off x="422232" y="912395"/>
            <a:ext cx="11110833" cy="1107996"/>
          </a:xfrm>
        </p:spPr>
        <p:txBody>
          <a:bodyPr wrap="square" lIns="0" tIns="0" rIns="0" bIns="0" rtlCol="0" anchor="t">
            <a:spAutoFit/>
          </a:bodyPr>
          <a:lstStyle/>
          <a:p>
            <a:pPr rtl="0"/>
            <a:r>
              <a:rPr lang="cy" sz="3600" b="1" dirty="0">
                <a:solidFill>
                  <a:srgbClr val="32528F"/>
                </a:solidFill>
                <a:effectLst/>
              </a:rPr>
              <a:t>Ymyriadau Sgrinio Coluddion er mwyn Lleihau Cyfraddau Heb Fynychu</a:t>
            </a:r>
            <a:r>
              <a:rPr lang="cy" sz="3600" b="0" i="1" dirty="0">
                <a:solidFill>
                  <a:srgbClr val="32528F"/>
                </a:solidFill>
                <a:effectLst/>
              </a:rPr>
              <a:t> </a:t>
            </a:r>
            <a:endParaRPr lang="en-GB" sz="3600" i="1" dirty="0">
              <a:solidFill>
                <a:srgbClr val="32528F"/>
              </a:solidFill>
            </a:endParaRPr>
          </a:p>
        </p:txBody>
      </p:sp>
      <p:sp>
        <p:nvSpPr>
          <p:cNvPr id="3" name="TextBox 2">
            <a:extLst>
              <a:ext uri="{FF2B5EF4-FFF2-40B4-BE49-F238E27FC236}">
                <a16:creationId xmlns:a16="http://schemas.microsoft.com/office/drawing/2014/main" id="{009E8FE4-EE11-77CA-25ED-B79C0904A0FD}"/>
              </a:ext>
            </a:extLst>
          </p:cNvPr>
          <p:cNvSpPr txBox="1"/>
          <p:nvPr/>
        </p:nvSpPr>
        <p:spPr>
          <a:xfrm>
            <a:off x="307649" y="2879933"/>
            <a:ext cx="10904433" cy="369332"/>
          </a:xfrm>
          <a:prstGeom prst="rect">
            <a:avLst/>
          </a:prstGeom>
          <a:noFill/>
        </p:spPr>
        <p:txBody>
          <a:bodyPr wrap="square" rtlCol="0">
            <a:spAutoFit/>
          </a:bodyPr>
          <a:lstStyle/>
          <a:p>
            <a:pPr rtl="0"/>
            <a:endParaRPr lang="en-GB">
              <a:highlight>
                <a:srgbClr val="FFFF00"/>
              </a:highlight>
            </a:endParaRPr>
          </a:p>
        </p:txBody>
      </p:sp>
      <p:sp>
        <p:nvSpPr>
          <p:cNvPr id="5" name="TextBox 4">
            <a:extLst>
              <a:ext uri="{FF2B5EF4-FFF2-40B4-BE49-F238E27FC236}">
                <a16:creationId xmlns:a16="http://schemas.microsoft.com/office/drawing/2014/main" id="{96B3640C-82F3-81A5-9094-9A5BA8A51C1E}"/>
              </a:ext>
            </a:extLst>
          </p:cNvPr>
          <p:cNvSpPr txBox="1"/>
          <p:nvPr/>
        </p:nvSpPr>
        <p:spPr>
          <a:xfrm>
            <a:off x="366573" y="2083080"/>
            <a:ext cx="11109744" cy="2185214"/>
          </a:xfrm>
          <a:prstGeom prst="rect">
            <a:avLst/>
          </a:prstGeom>
          <a:noFill/>
        </p:spPr>
        <p:txBody>
          <a:bodyPr wrap="square" lIns="91440" tIns="45720" rIns="91440" bIns="45720" rtlCol="0" anchor="t">
            <a:spAutoFit/>
          </a:bodyPr>
          <a:lstStyle/>
          <a:p>
            <a:pPr algn="l" rtl="0" fontAlgn="base"/>
            <a:endParaRPr lang="en-GB" sz="1200" b="0" i="0" dirty="0">
              <a:solidFill>
                <a:schemeClr val="tx2"/>
              </a:solidFill>
              <a:effectLst/>
              <a:latin typeface="Ubuntu" panose="020B0504030602030204" pitchFamily="34" charset="0"/>
            </a:endParaRPr>
          </a:p>
          <a:p>
            <a:pPr rtl="0" fontAlgn="base"/>
            <a:r>
              <a:rPr lang="cy" sz="1200" b="0" i="0" dirty="0">
                <a:solidFill>
                  <a:srgbClr val="32528F"/>
                </a:solidFill>
                <a:effectLst/>
                <a:latin typeface="Ubuntu"/>
              </a:rPr>
              <a:t>Sicrhaodd Steven Court, Pennaeth Rhaglen </a:t>
            </a:r>
            <a:r>
              <a:rPr lang="cy" sz="1200" b="0" i="0" dirty="0">
                <a:solidFill>
                  <a:srgbClr val="32528F"/>
                </a:solidFill>
                <a:effectLst/>
                <a:latin typeface="Ubuntu"/>
                <a:hlinkClick r:id="rId2">
                  <a:extLst>
                    <a:ext uri="{A12FA001-AC4F-418D-AE19-62706E023703}">
                      <ahyp:hlinkClr xmlns:ahyp="http://schemas.microsoft.com/office/drawing/2018/hyperlinkcolor" val="tx"/>
                    </a:ext>
                  </a:extLst>
                </a:hlinkClick>
              </a:rPr>
              <a:t>Sgrinio Coluddion Cymru</a:t>
            </a:r>
            <a:r>
              <a:rPr lang="cy" sz="1200" b="0" i="0" dirty="0">
                <a:solidFill>
                  <a:srgbClr val="32528F"/>
                </a:solidFill>
                <a:effectLst/>
                <a:latin typeface="Ubuntu"/>
              </a:rPr>
              <a:t>, a'i dîm £</a:t>
            </a:r>
            <a:r>
              <a:rPr lang="cy" sz="1200" dirty="0">
                <a:solidFill>
                  <a:srgbClr val="32528F"/>
                </a:solidFill>
                <a:latin typeface="Ubuntu"/>
              </a:rPr>
              <a:t>198,796 gan</a:t>
            </a:r>
            <a:r>
              <a:rPr lang="cy" sz="1200" b="0" i="0" dirty="0">
                <a:solidFill>
                  <a:srgbClr val="32528F"/>
                </a:solidFill>
                <a:effectLst/>
                <a:latin typeface="Ubuntu"/>
              </a:rPr>
              <a:t> Ymchwil Canser y DU (CRUK). </a:t>
            </a:r>
          </a:p>
          <a:p>
            <a:pPr algn="l" rtl="0" fontAlgn="base"/>
            <a:endParaRPr lang="en-GB" sz="1200" dirty="0">
              <a:solidFill>
                <a:schemeClr val="tx2"/>
              </a:solidFill>
              <a:latin typeface="Ubuntu" panose="020B0504030602030204" pitchFamily="34" charset="0"/>
            </a:endParaRPr>
          </a:p>
          <a:p>
            <a:pPr rtl="0" fontAlgn="base"/>
            <a:r>
              <a:rPr lang="cy" sz="1200" b="0" i="0" dirty="0">
                <a:solidFill>
                  <a:schemeClr val="tx2"/>
                </a:solidFill>
                <a:effectLst/>
                <a:latin typeface="Ubuntu"/>
              </a:rPr>
              <a:t>Mae'r prosiect yn canolbwyntio'n bennaf ar archwilio ymyriadau ar gyfer lleihau cyfraddau ‘heb fynychu’ mewn profion sgrinio colonosgopi</a:t>
            </a:r>
            <a:r>
              <a:rPr lang="cy" sz="1200" dirty="0">
                <a:solidFill>
                  <a:schemeClr val="tx2"/>
                </a:solidFill>
                <a:latin typeface="Ubuntu"/>
              </a:rPr>
              <a:t> ymhlith cyfranogwyr sy'n derbyn canlyniad prawf imiwnocemegol ar ysgarthion (FIT) positif</a:t>
            </a:r>
            <a:r>
              <a:rPr lang="cy" sz="1200" b="0" i="0" dirty="0">
                <a:solidFill>
                  <a:schemeClr val="tx2"/>
                </a:solidFill>
                <a:effectLst/>
                <a:latin typeface="Ubuntu"/>
              </a:rPr>
              <a:t>. </a:t>
            </a:r>
            <a:r>
              <a:rPr lang="cy" sz="1200" dirty="0">
                <a:solidFill>
                  <a:schemeClr val="tx2"/>
                </a:solidFill>
                <a:latin typeface="Ubuntu"/>
                <a:ea typeface="Calibri"/>
                <a:cs typeface="Calibri"/>
              </a:rPr>
              <a:t>Mae'r dull arloesi yn canolbwyntio ar wella strategaethau cyfathrebu i gyflawni hyn.</a:t>
            </a:r>
            <a:endParaRPr lang="en-GB" sz="1200" b="0" i="0" dirty="0">
              <a:solidFill>
                <a:schemeClr val="tx2"/>
              </a:solidFill>
              <a:effectLst/>
              <a:latin typeface="Ubuntu"/>
              <a:ea typeface="Calibri"/>
              <a:cs typeface="Calibri"/>
            </a:endParaRPr>
          </a:p>
          <a:p>
            <a:pPr algn="l" rtl="0"/>
            <a:endParaRPr lang="en-GB" sz="1200" dirty="0">
              <a:solidFill>
                <a:schemeClr val="tx2"/>
              </a:solidFill>
              <a:latin typeface="Ubuntu" panose="020B0504030602030204" pitchFamily="34" charset="0"/>
            </a:endParaRPr>
          </a:p>
          <a:p>
            <a:pPr rtl="0" fontAlgn="base"/>
            <a:r>
              <a:rPr lang="cy" sz="1200" b="0" i="0" dirty="0">
                <a:solidFill>
                  <a:schemeClr val="tx2"/>
                </a:solidFill>
                <a:effectLst/>
                <a:latin typeface="Ubuntu"/>
              </a:rPr>
              <a:t>Fe wnaeth y cyllid hwn hefyd gefnogi creu </a:t>
            </a:r>
            <a:r>
              <a:rPr lang="cy" sz="1200" dirty="0">
                <a:solidFill>
                  <a:schemeClr val="tx2"/>
                </a:solidFill>
                <a:latin typeface="Ubuntu"/>
              </a:rPr>
              <a:t>dwy rôl</a:t>
            </a:r>
            <a:r>
              <a:rPr lang="cy" sz="1200" b="0" i="0" dirty="0">
                <a:solidFill>
                  <a:schemeClr val="tx2"/>
                </a:solidFill>
                <a:effectLst/>
                <a:latin typeface="Ubuntu"/>
              </a:rPr>
              <a:t> llywiwr cleifion </a:t>
            </a:r>
            <a:r>
              <a:rPr lang="cy" sz="1200" dirty="0">
                <a:solidFill>
                  <a:schemeClr val="tx2"/>
                </a:solidFill>
                <a:latin typeface="Ubuntu"/>
              </a:rPr>
              <a:t>newydd</a:t>
            </a:r>
            <a:r>
              <a:rPr lang="cy" sz="1200" b="0" i="0" dirty="0">
                <a:solidFill>
                  <a:schemeClr val="tx2"/>
                </a:solidFill>
                <a:effectLst/>
                <a:latin typeface="Ubuntu"/>
              </a:rPr>
              <a:t> yn Sgrinio Coluddion Cymru. </a:t>
            </a:r>
          </a:p>
          <a:p>
            <a:pPr algn="l" rtl="0" fontAlgn="base"/>
            <a:endParaRPr lang="en-GB" sz="1100" b="0" i="0" dirty="0">
              <a:solidFill>
                <a:schemeClr val="tx2"/>
              </a:solidFill>
              <a:effectLst/>
              <a:latin typeface="Ubuntu" panose="020B0504030602030204" pitchFamily="34" charset="0"/>
            </a:endParaRPr>
          </a:p>
          <a:p>
            <a:pPr algn="l" rtl="0" fontAlgn="base"/>
            <a:endParaRPr lang="en-GB" sz="1100" b="0" i="0" dirty="0">
              <a:solidFill>
                <a:schemeClr val="tx2"/>
              </a:solidFill>
              <a:effectLst/>
              <a:latin typeface="Ubuntu" panose="020B0504030602030204" pitchFamily="34" charset="0"/>
            </a:endParaRPr>
          </a:p>
          <a:p>
            <a:pPr algn="l" rtl="0" fontAlgn="base"/>
            <a:endParaRPr lang="en-GB" b="0" i="0" dirty="0">
              <a:solidFill>
                <a:srgbClr val="000000"/>
              </a:solidFill>
              <a:effectLst/>
              <a:latin typeface="Segoe UI" panose="020B0502040204020203" pitchFamily="34" charset="0"/>
            </a:endParaRPr>
          </a:p>
        </p:txBody>
      </p:sp>
      <p:sp>
        <p:nvSpPr>
          <p:cNvPr id="6" name="TextBox 5">
            <a:extLst>
              <a:ext uri="{FF2B5EF4-FFF2-40B4-BE49-F238E27FC236}">
                <a16:creationId xmlns:a16="http://schemas.microsoft.com/office/drawing/2014/main" id="{4F3EAD09-7766-E2BA-4D2C-245ABE0D0E14}"/>
              </a:ext>
            </a:extLst>
          </p:cNvPr>
          <p:cNvSpPr txBox="1"/>
          <p:nvPr/>
        </p:nvSpPr>
        <p:spPr>
          <a:xfrm>
            <a:off x="4729018" y="126636"/>
            <a:ext cx="7462982" cy="400110"/>
          </a:xfrm>
          <a:prstGeom prst="rect">
            <a:avLst/>
          </a:prstGeom>
          <a:noFill/>
        </p:spPr>
        <p:txBody>
          <a:bodyPr wrap="square" lIns="91440" tIns="45720" rIns="91440" bIns="45720" rtlCol="0" anchor="t">
            <a:spAutoFit/>
          </a:bodyPr>
          <a:lstStyle/>
          <a:p>
            <a:pPr rtl="0"/>
            <a:r>
              <a:rPr lang="cy" sz="2000" b="1" dirty="0">
                <a:solidFill>
                  <a:schemeClr val="bg1"/>
                </a:solidFill>
                <a:effectLst/>
                <a:latin typeface="Ubuntu"/>
              </a:rPr>
              <a:t>Braslun o brosiectau allweddol yn Iechyd Cyhoeddus Cymru</a:t>
            </a:r>
            <a:endParaRPr lang="en-GB" sz="2000" dirty="0">
              <a:solidFill>
                <a:schemeClr val="bg1"/>
              </a:solidFill>
              <a:latin typeface="Ubuntu"/>
            </a:endParaRPr>
          </a:p>
        </p:txBody>
      </p:sp>
      <p:pic>
        <p:nvPicPr>
          <p:cNvPr id="4" name="Picture 3" descr="A green logo with a spiral in the middle&#10;&#10;AI-generated content may be incorrect.">
            <a:extLst>
              <a:ext uri="{FF2B5EF4-FFF2-40B4-BE49-F238E27FC236}">
                <a16:creationId xmlns:a16="http://schemas.microsoft.com/office/drawing/2014/main" id="{19F46101-476A-7726-E27E-C21370F3D95B}"/>
              </a:ext>
            </a:extLst>
          </p:cNvPr>
          <p:cNvPicPr>
            <a:picLocks noChangeAspect="1"/>
          </p:cNvPicPr>
          <p:nvPr/>
        </p:nvPicPr>
        <p:blipFill>
          <a:blip r:embed="rId3"/>
          <a:stretch>
            <a:fillRect/>
          </a:stretch>
        </p:blipFill>
        <p:spPr>
          <a:xfrm>
            <a:off x="2540103" y="4460683"/>
            <a:ext cx="3219762" cy="1315978"/>
          </a:xfrm>
          <a:prstGeom prst="rect">
            <a:avLst/>
          </a:prstGeom>
          <a:ln>
            <a:noFill/>
          </a:ln>
        </p:spPr>
      </p:pic>
      <p:pic>
        <p:nvPicPr>
          <p:cNvPr id="7" name="Picture 6" descr="A logo for cancer research uk&#10;&#10;AI-generated content may be incorrect.">
            <a:extLst>
              <a:ext uri="{FF2B5EF4-FFF2-40B4-BE49-F238E27FC236}">
                <a16:creationId xmlns:a16="http://schemas.microsoft.com/office/drawing/2014/main" id="{160E3EB2-05DB-B9DC-4BF4-98162361C719}"/>
              </a:ext>
            </a:extLst>
          </p:cNvPr>
          <p:cNvPicPr>
            <a:picLocks noChangeAspect="1"/>
          </p:cNvPicPr>
          <p:nvPr/>
        </p:nvPicPr>
        <p:blipFill>
          <a:blip r:embed="rId4"/>
          <a:stretch>
            <a:fillRect/>
          </a:stretch>
        </p:blipFill>
        <p:spPr>
          <a:xfrm>
            <a:off x="6091732" y="4268294"/>
            <a:ext cx="3202389" cy="1677312"/>
          </a:xfrm>
          <a:prstGeom prst="rect">
            <a:avLst/>
          </a:prstGeom>
          <a:ln>
            <a:noFill/>
          </a:ln>
        </p:spPr>
      </p:pic>
    </p:spTree>
    <p:extLst>
      <p:ext uri="{BB962C8B-B14F-4D97-AF65-F5344CB8AC3E}">
        <p14:creationId xmlns:p14="http://schemas.microsoft.com/office/powerpoint/2010/main" val="1004332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864E0-61E7-5DA8-8C7D-4C35DCE8A6F7}"/>
              </a:ext>
            </a:extLst>
          </p:cNvPr>
          <p:cNvSpPr>
            <a:spLocks noGrp="1"/>
          </p:cNvSpPr>
          <p:nvPr>
            <p:ph type="title"/>
          </p:nvPr>
        </p:nvSpPr>
        <p:spPr>
          <a:xfrm>
            <a:off x="468548" y="956845"/>
            <a:ext cx="11330902" cy="1107996"/>
          </a:xfrm>
        </p:spPr>
        <p:txBody>
          <a:bodyPr wrap="square" lIns="0" tIns="0" rIns="0" bIns="0" rtlCol="0" anchor="t">
            <a:spAutoFit/>
          </a:bodyPr>
          <a:lstStyle/>
          <a:p>
            <a:pPr rtl="0"/>
            <a:r>
              <a:rPr lang="cy" sz="3600" dirty="0">
                <a:solidFill>
                  <a:srgbClr val="32528F"/>
                </a:solidFill>
                <a:cs typeface="Times New Roman"/>
              </a:rPr>
              <a:t>EDICTS-M Ethical Determination In sequenCing diagnosTics developmentS-Metagenomics</a:t>
            </a:r>
            <a:endParaRPr lang="en-US" sz="3600" dirty="0">
              <a:solidFill>
                <a:srgbClr val="32528F"/>
              </a:solidFill>
            </a:endParaRPr>
          </a:p>
        </p:txBody>
      </p:sp>
      <p:sp>
        <p:nvSpPr>
          <p:cNvPr id="3" name="Text Placeholder 2">
            <a:extLst>
              <a:ext uri="{FF2B5EF4-FFF2-40B4-BE49-F238E27FC236}">
                <a16:creationId xmlns:a16="http://schemas.microsoft.com/office/drawing/2014/main" id="{9609C987-FF42-7E62-BDC9-56ACD59A6689}"/>
              </a:ext>
            </a:extLst>
          </p:cNvPr>
          <p:cNvSpPr>
            <a:spLocks noGrp="1"/>
          </p:cNvSpPr>
          <p:nvPr>
            <p:ph type="body" idx="1"/>
          </p:nvPr>
        </p:nvSpPr>
        <p:spPr>
          <a:xfrm>
            <a:off x="468548" y="2358597"/>
            <a:ext cx="9306529" cy="3200876"/>
          </a:xfrm>
        </p:spPr>
        <p:txBody>
          <a:bodyPr wrap="square" lIns="0" tIns="0" rIns="0" bIns="0" rtlCol="0" anchor="t">
            <a:spAutoFit/>
          </a:bodyPr>
          <a:lstStyle/>
          <a:p>
            <a:pPr algn="l" rtl="0"/>
            <a:r>
              <a:rPr lang="cy" sz="1200" dirty="0">
                <a:solidFill>
                  <a:srgbClr val="32528F"/>
                </a:solidFill>
                <a:latin typeface="Ubuntu"/>
                <a:cs typeface="Times New Roman"/>
              </a:rPr>
              <a:t>Mae'r protocol labordy hwn yn defnyddio samplau clinigol dros ben neu wedi'u taflu a gesglir yn ystod gofal arferol i gefnogi arloesedd diagnostig. Mae'n gwbl anfasnachol ac wedi'i gynllunio i:</a:t>
            </a:r>
          </a:p>
          <a:p>
            <a:pPr algn="l" rtl="0"/>
            <a:endParaRPr lang="en-US" sz="1200" dirty="0">
              <a:solidFill>
                <a:srgbClr val="32528F"/>
              </a:solidFill>
              <a:latin typeface="Ubuntu"/>
              <a:cs typeface="Times New Roman"/>
            </a:endParaRPr>
          </a:p>
          <a:p>
            <a:pPr algn="l" rtl="0"/>
            <a:r>
              <a:rPr lang="cy" sz="1200" dirty="0">
                <a:solidFill>
                  <a:srgbClr val="32528F"/>
                </a:solidFill>
                <a:latin typeface="Ubuntu"/>
                <a:cs typeface="Times New Roman"/>
              </a:rPr>
              <a:t>· Datblygu biobrofion newydd ar gyfer canfod pathogenau.</a:t>
            </a:r>
          </a:p>
          <a:p>
            <a:pPr algn="l" rtl="0"/>
            <a:endParaRPr lang="en-US" sz="1200" dirty="0">
              <a:solidFill>
                <a:srgbClr val="32528F"/>
              </a:solidFill>
              <a:latin typeface="Ubuntu"/>
              <a:cs typeface="Times New Roman"/>
            </a:endParaRPr>
          </a:p>
          <a:p>
            <a:pPr algn="l" rtl="0"/>
            <a:r>
              <a:rPr lang="cy" sz="1200" dirty="0">
                <a:solidFill>
                  <a:srgbClr val="32528F"/>
                </a:solidFill>
                <a:latin typeface="Ubuntu"/>
                <a:cs typeface="Times New Roman"/>
              </a:rPr>
              <a:t>· Optimeiddio biobrofion agnostig presennol gan ddefnyddio deunydd clinigol dienw, dros ben.</a:t>
            </a:r>
          </a:p>
          <a:p>
            <a:pPr algn="l" rtl="0"/>
            <a:endParaRPr lang="en-US" sz="1200" b="1" dirty="0">
              <a:solidFill>
                <a:srgbClr val="32528F"/>
              </a:solidFill>
              <a:latin typeface="Ubuntu"/>
              <a:cs typeface="Times New Roman"/>
            </a:endParaRPr>
          </a:p>
          <a:p>
            <a:pPr algn="l" rtl="0"/>
            <a:r>
              <a:rPr lang="cy" sz="1200" b="1" dirty="0">
                <a:solidFill>
                  <a:srgbClr val="32528F"/>
                </a:solidFill>
                <a:latin typeface="Ubuntu"/>
                <a:cs typeface="Times New Roman"/>
              </a:rPr>
              <a:t>Mae Lewis White, Gwyddonydd Clinigol</a:t>
            </a:r>
            <a:r>
              <a:rPr lang="cy" sz="1200" dirty="0">
                <a:solidFill>
                  <a:srgbClr val="32528F"/>
                </a:solidFill>
                <a:latin typeface="Ubuntu"/>
                <a:cs typeface="Times New Roman"/>
              </a:rPr>
              <a:t> yn adran Microbioleg Iechyd Cyhoeddus Cymru, yn cydweithio â Phrifysgol Caerdydd.  Bydd echdyniadau asid niwcleig o samplau cleifion - sy'n fwy na'r anghenion diagnostig safonol - yn cael eu cymryd i Brifysgol Caerdydd. Bydd y darnau hyn yn cael eu defnyddio ar gyfer:</a:t>
            </a:r>
            <a:endParaRPr lang="en-US" sz="1200" dirty="0">
              <a:solidFill>
                <a:srgbClr val="32528F"/>
              </a:solidFill>
              <a:latin typeface="Ubuntu"/>
            </a:endParaRPr>
          </a:p>
          <a:p>
            <a:pPr algn="l" rtl="0"/>
            <a:endParaRPr lang="en-US" sz="1200" dirty="0">
              <a:solidFill>
                <a:srgbClr val="32528F"/>
              </a:solidFill>
              <a:latin typeface="Ubuntu"/>
              <a:cs typeface="Times New Roman"/>
            </a:endParaRPr>
          </a:p>
          <a:p>
            <a:pPr algn="l" rtl="0"/>
            <a:r>
              <a:rPr lang="cy" sz="1200" dirty="0">
                <a:solidFill>
                  <a:srgbClr val="32528F"/>
                </a:solidFill>
                <a:latin typeface="Ubuntu"/>
                <a:cs typeface="Times New Roman"/>
              </a:rPr>
              <a:t>Adeiladu llyfrgell</a:t>
            </a:r>
            <a:endParaRPr lang="en-US" sz="1200" dirty="0">
              <a:solidFill>
                <a:srgbClr val="32528F"/>
              </a:solidFill>
              <a:latin typeface="Ubuntu"/>
            </a:endParaRPr>
          </a:p>
          <a:p>
            <a:pPr algn="l" rtl="0"/>
            <a:r>
              <a:rPr lang="cy" sz="1200" dirty="0">
                <a:solidFill>
                  <a:srgbClr val="32528F"/>
                </a:solidFill>
                <a:latin typeface="Ubuntu"/>
                <a:cs typeface="Times New Roman"/>
              </a:rPr>
              <a:t>Dilyniannu metagenomig nanoporau</a:t>
            </a:r>
          </a:p>
          <a:p>
            <a:pPr algn="l" rtl="0"/>
            <a:endParaRPr lang="en-US" sz="1200" dirty="0">
              <a:solidFill>
                <a:srgbClr val="32528F"/>
              </a:solidFill>
              <a:latin typeface="Ubuntu"/>
              <a:cs typeface="Times New Roman"/>
            </a:endParaRPr>
          </a:p>
          <a:p>
            <a:pPr algn="l" rtl="0"/>
            <a:r>
              <a:rPr lang="cy" sz="1200" dirty="0">
                <a:solidFill>
                  <a:srgbClr val="32528F"/>
                </a:solidFill>
                <a:latin typeface="Ubuntu"/>
                <a:cs typeface="Times New Roman"/>
              </a:rPr>
              <a:t>Nod y bartneriaeth hon yw gwella galluoedd diagnostig drwy ddilyniannu uwch a datblygu biobrofion.</a:t>
            </a:r>
            <a:endParaRPr lang="en-US" sz="1200" dirty="0">
              <a:solidFill>
                <a:srgbClr val="32528F"/>
              </a:solidFill>
              <a:latin typeface="Ubuntu"/>
            </a:endParaRPr>
          </a:p>
          <a:p>
            <a:pPr algn="l" rtl="0"/>
            <a:endParaRPr lang="en-US" sz="1400" dirty="0">
              <a:solidFill>
                <a:srgbClr val="32528F"/>
              </a:solidFill>
              <a:latin typeface="Ubuntu"/>
              <a:cs typeface="Times New Roman"/>
            </a:endParaRPr>
          </a:p>
          <a:p>
            <a:pPr rtl="0"/>
            <a:endParaRPr lang="en-US" sz="1400" dirty="0">
              <a:solidFill>
                <a:srgbClr val="32528F"/>
              </a:solidFill>
              <a:latin typeface="Ubuntu"/>
            </a:endParaRPr>
          </a:p>
        </p:txBody>
      </p:sp>
      <p:pic>
        <p:nvPicPr>
          <p:cNvPr id="5" name="Picture 4" descr="A red rectangular sign with white text&#10;&#10;AI-generated content may be incorrect.">
            <a:extLst>
              <a:ext uri="{FF2B5EF4-FFF2-40B4-BE49-F238E27FC236}">
                <a16:creationId xmlns:a16="http://schemas.microsoft.com/office/drawing/2014/main" id="{9674FAB8-DF22-2A39-1502-B05F7AB72430}"/>
              </a:ext>
            </a:extLst>
          </p:cNvPr>
          <p:cNvPicPr>
            <a:picLocks noChangeAspect="1"/>
          </p:cNvPicPr>
          <p:nvPr/>
        </p:nvPicPr>
        <p:blipFill>
          <a:blip r:embed="rId2"/>
          <a:stretch>
            <a:fillRect/>
          </a:stretch>
        </p:blipFill>
        <p:spPr>
          <a:xfrm>
            <a:off x="10132902" y="2414827"/>
            <a:ext cx="1465321" cy="1503386"/>
          </a:xfrm>
          <a:prstGeom prst="rect">
            <a:avLst/>
          </a:prstGeom>
          <a:ln>
            <a:noFill/>
          </a:ln>
        </p:spPr>
      </p:pic>
      <p:sp>
        <p:nvSpPr>
          <p:cNvPr id="4" name="TextBox 3">
            <a:extLst>
              <a:ext uri="{FF2B5EF4-FFF2-40B4-BE49-F238E27FC236}">
                <a16:creationId xmlns:a16="http://schemas.microsoft.com/office/drawing/2014/main" id="{A0A0FA2F-2ACE-60C2-0352-C23235783024}"/>
              </a:ext>
            </a:extLst>
          </p:cNvPr>
          <p:cNvSpPr txBox="1"/>
          <p:nvPr/>
        </p:nvSpPr>
        <p:spPr>
          <a:xfrm>
            <a:off x="4729018" y="126636"/>
            <a:ext cx="7462982" cy="400110"/>
          </a:xfrm>
          <a:prstGeom prst="rect">
            <a:avLst/>
          </a:prstGeom>
          <a:noFill/>
        </p:spPr>
        <p:txBody>
          <a:bodyPr wrap="square" lIns="91440" tIns="45720" rIns="91440" bIns="45720" rtlCol="0" anchor="t">
            <a:spAutoFit/>
          </a:bodyPr>
          <a:lstStyle/>
          <a:p>
            <a:pPr rtl="0"/>
            <a:r>
              <a:rPr lang="cy" sz="2000" b="1" dirty="0">
                <a:solidFill>
                  <a:schemeClr val="bg1"/>
                </a:solidFill>
                <a:effectLst/>
                <a:latin typeface="Ubuntu"/>
              </a:rPr>
              <a:t>Braslun o brosiectau allweddol yn Iechyd Cyhoeddus Cymru</a:t>
            </a:r>
            <a:endParaRPr lang="en-GB" sz="2000" dirty="0">
              <a:solidFill>
                <a:schemeClr val="bg1"/>
              </a:solidFill>
              <a:latin typeface="Ubuntu"/>
            </a:endParaRPr>
          </a:p>
        </p:txBody>
      </p:sp>
    </p:spTree>
    <p:extLst>
      <p:ext uri="{BB962C8B-B14F-4D97-AF65-F5344CB8AC3E}">
        <p14:creationId xmlns:p14="http://schemas.microsoft.com/office/powerpoint/2010/main" val="1136373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027ED-EDBA-4083-96D0-D73C112CD3B1}"/>
              </a:ext>
            </a:extLst>
          </p:cNvPr>
          <p:cNvSpPr>
            <a:spLocks noGrp="1"/>
          </p:cNvSpPr>
          <p:nvPr>
            <p:ph type="title"/>
          </p:nvPr>
        </p:nvSpPr>
        <p:spPr>
          <a:xfrm>
            <a:off x="276030" y="558820"/>
            <a:ext cx="11639939" cy="1723549"/>
          </a:xfrm>
        </p:spPr>
        <p:txBody>
          <a:bodyPr wrap="square" lIns="0" tIns="0" rIns="0" bIns="0" rtlCol="0" anchor="t">
            <a:spAutoFit/>
          </a:bodyPr>
          <a:lstStyle/>
          <a:p>
            <a:pPr rtl="0"/>
            <a:br>
              <a:rPr lang="en-GB" sz="2800" b="0" i="0" u="none" strike="noStrike" baseline="0" dirty="0">
                <a:latin typeface="Arial" panose="020B0604020202020204" pitchFamily="34" charset="0"/>
              </a:rPr>
            </a:br>
            <a:r>
              <a:rPr lang="en" sz="2800" strike="noStrike" dirty="0">
                <a:solidFill>
                  <a:srgbClr val="32528F"/>
                </a:solidFill>
              </a:rPr>
              <a:t>Consolidating a digital exclusion typology and stakeholder engagement exercise to inform future evaluation of digital exclusion initiatives </a:t>
            </a:r>
            <a:endParaRPr lang="en-GB" sz="2800" dirty="0">
              <a:solidFill>
                <a:srgbClr val="32528F"/>
              </a:solidFill>
              <a:highlight>
                <a:srgbClr val="FFFF00"/>
              </a:highlight>
            </a:endParaRPr>
          </a:p>
        </p:txBody>
      </p:sp>
      <p:sp>
        <p:nvSpPr>
          <p:cNvPr id="4" name="TextBox 3">
            <a:extLst>
              <a:ext uri="{FF2B5EF4-FFF2-40B4-BE49-F238E27FC236}">
                <a16:creationId xmlns:a16="http://schemas.microsoft.com/office/drawing/2014/main" id="{FCC67F29-1DB9-E259-1508-A071F85796AB}"/>
              </a:ext>
            </a:extLst>
          </p:cNvPr>
          <p:cNvSpPr txBox="1"/>
          <p:nvPr/>
        </p:nvSpPr>
        <p:spPr>
          <a:xfrm>
            <a:off x="195576" y="2610232"/>
            <a:ext cx="11639939" cy="2585323"/>
          </a:xfrm>
          <a:prstGeom prst="rect">
            <a:avLst/>
          </a:prstGeom>
          <a:noFill/>
        </p:spPr>
        <p:txBody>
          <a:bodyPr wrap="square" lIns="91440" tIns="45720" rIns="91440" bIns="45720" rtlCol="0" anchor="t">
            <a:spAutoFit/>
          </a:bodyPr>
          <a:lstStyle/>
          <a:p>
            <a:pPr algn="l" rtl="0" fontAlgn="base"/>
            <a:r>
              <a:rPr lang="cy" sz="1200" b="0" i="0" dirty="0">
                <a:solidFill>
                  <a:srgbClr val="32528F"/>
                </a:solidFill>
                <a:effectLst/>
                <a:latin typeface="Ubuntu"/>
              </a:rPr>
              <a:t>Llwyddodd Dr Diana Bright a'i thîm i sicrhau £153,275.58 gan Raglen Ymchwil Iechyd y Cyhoedd y Sefydliad Cenedlaethol dros Ymchwil Iechyd a Gofal (NIHR) i gynnal cyfosod tystiolaeth ar y pwnc </a:t>
            </a:r>
            <a:r>
              <a:rPr lang="cy" sz="1200" b="0" i="0" dirty="0">
                <a:solidFill>
                  <a:srgbClr val="0000FF"/>
                </a:solidFill>
                <a:effectLst/>
                <a:latin typeface="Ubuntu"/>
                <a:hlinkClick r:id="rId2">
                  <a:extLst>
                    <a:ext uri="{A12FA001-AC4F-418D-AE19-62706E023703}">
                      <ahyp:hlinkClr xmlns:ahyp="http://schemas.microsoft.com/office/drawing/2018/hyperlinkcolor" val="tx"/>
                    </a:ext>
                  </a:extLst>
                </a:hlinkClick>
              </a:rPr>
              <a:t>'</a:t>
            </a:r>
            <a:r>
              <a:rPr lang="cy" sz="1200" b="1" i="0" dirty="0">
                <a:solidFill>
                  <a:srgbClr val="32528F"/>
                </a:solidFill>
                <a:effectLst/>
                <a:latin typeface="Ubuntu"/>
                <a:hlinkClick r:id="rId2">
                  <a:extLst>
                    <a:ext uri="{A12FA001-AC4F-418D-AE19-62706E023703}">
                      <ahyp:hlinkClr xmlns:ahyp="http://schemas.microsoft.com/office/drawing/2018/hyperlinkcolor" val="tx"/>
                    </a:ext>
                  </a:extLst>
                </a:hlinkClick>
              </a:rPr>
              <a:t>Consolidating a digital exclusion typology and stakeholder engagement exercise to inform future evaluation of digital exclusion initiatives’.</a:t>
            </a:r>
            <a:endParaRPr lang="en-GB" sz="1200" b="1" i="0" dirty="0">
              <a:solidFill>
                <a:srgbClr val="32528F"/>
              </a:solidFill>
              <a:effectLst/>
              <a:latin typeface="Ubuntu"/>
            </a:endParaRPr>
          </a:p>
          <a:p>
            <a:pPr algn="l" rtl="0" fontAlgn="base"/>
            <a:endParaRPr lang="en-GB" sz="1200" b="1" dirty="0">
              <a:solidFill>
                <a:srgbClr val="32528F"/>
              </a:solidFill>
              <a:latin typeface="Ubuntu" panose="020B0504030602030204" pitchFamily="34" charset="0"/>
            </a:endParaRPr>
          </a:p>
          <a:p>
            <a:pPr algn="l" rtl="0" fontAlgn="base"/>
            <a:r>
              <a:rPr lang="cy" sz="1200" i="0" dirty="0">
                <a:solidFill>
                  <a:srgbClr val="32528F"/>
                </a:solidFill>
                <a:effectLst/>
                <a:latin typeface="Ubuntu"/>
              </a:rPr>
              <a:t>Bydd y prosiect sy'n cynnwys cyd-ymgeiswyr Cynnwys Cleifion a’r Cyhoedd (PPI) yn gydweithrediad â Phrifysgol Rhydychen, Cwmpas, Cymdeithas Tai Newydd ac Alltudion ar Waith.</a:t>
            </a:r>
          </a:p>
          <a:p>
            <a:pPr algn="l" rtl="0"/>
            <a:endParaRPr lang="en-GB" sz="1200" b="1" dirty="0">
              <a:solidFill>
                <a:srgbClr val="32528F"/>
              </a:solidFill>
              <a:latin typeface="Ubuntu" panose="020B0504030602030204" pitchFamily="34" charset="0"/>
            </a:endParaRPr>
          </a:p>
          <a:p>
            <a:pPr rtl="0"/>
            <a:r>
              <a:rPr lang="cy" sz="1200" b="0" i="0" u="none" strike="noStrike" dirty="0">
                <a:solidFill>
                  <a:srgbClr val="32528F"/>
                </a:solidFill>
                <a:latin typeface="Ubuntu"/>
              </a:rPr>
              <a:t>“</a:t>
            </a:r>
            <a:r>
              <a:rPr lang="cy" sz="1200" b="0" i="1" u="none" strike="noStrike" dirty="0">
                <a:solidFill>
                  <a:srgbClr val="32528F"/>
                </a:solidFill>
                <a:latin typeface="Ubuntu"/>
              </a:rPr>
              <a:t>Bydd ein teipoleg allgáu digidol yn llywio gwaith gwerthuso mentrau allweddol. Bydd hyn yn darparu’r dystiolaeth sydd ei hangen i nodi a gweithredu’r mesurau mwyaf effeithiol i liniaru allgáu digidol a lleihau </a:t>
            </a:r>
            <a:r>
              <a:rPr lang="cy" sz="1200" i="1" dirty="0">
                <a:solidFill>
                  <a:srgbClr val="32528F"/>
                </a:solidFill>
                <a:latin typeface="Ubuntu"/>
              </a:rPr>
              <a:t>anghydraddoldebau</a:t>
            </a:r>
            <a:r>
              <a:rPr lang="cy" sz="1200" b="0" i="0" u="none" strike="noStrike" dirty="0">
                <a:solidFill>
                  <a:srgbClr val="32528F"/>
                </a:solidFill>
                <a:latin typeface="Ubuntu"/>
              </a:rPr>
              <a:t>iechyd</a:t>
            </a:r>
            <a:r>
              <a:rPr lang="cy" sz="1200" b="0" i="1" u="none" strike="noStrike" dirty="0">
                <a:solidFill>
                  <a:srgbClr val="32528F"/>
                </a:solidFill>
                <a:latin typeface="Ubuntu"/>
              </a:rPr>
              <a:t>” </a:t>
            </a:r>
            <a:r>
              <a:rPr lang="cy" sz="1200" i="1" dirty="0">
                <a:solidFill>
                  <a:srgbClr val="32528F"/>
                </a:solidFill>
                <a:latin typeface="Ubuntu"/>
              </a:rPr>
              <a:t>Dr Diana Bright</a:t>
            </a:r>
            <a:r>
              <a:rPr lang="cy" sz="1200" dirty="0">
                <a:solidFill>
                  <a:srgbClr val="32528F"/>
                </a:solidFill>
                <a:latin typeface="Ubuntu"/>
              </a:rPr>
              <a:t>.</a:t>
            </a:r>
            <a:endParaRPr lang="en-GB" sz="1200" b="1" i="0" dirty="0">
              <a:solidFill>
                <a:srgbClr val="32528F"/>
              </a:solidFill>
              <a:effectLst/>
              <a:latin typeface="Ubuntu"/>
            </a:endParaRPr>
          </a:p>
          <a:p>
            <a:pPr algn="l" rtl="0" fontAlgn="base"/>
            <a:endParaRPr lang="en-GB" sz="1800" b="1" i="0" dirty="0">
              <a:solidFill>
                <a:srgbClr val="000000"/>
              </a:solidFill>
              <a:effectLst/>
              <a:latin typeface="Calibri" panose="020F0502020204030204" pitchFamily="34" charset="0"/>
            </a:endParaRPr>
          </a:p>
          <a:p>
            <a:pPr algn="l" rtl="0" fontAlgn="base"/>
            <a:endParaRPr lang="en-GB" dirty="0">
              <a:solidFill>
                <a:srgbClr val="000000"/>
              </a:solidFill>
              <a:latin typeface="Calibri" panose="020F0502020204030204" pitchFamily="34" charset="0"/>
            </a:endParaRPr>
          </a:p>
          <a:p>
            <a:pPr algn="l" rtl="0" fontAlgn="base">
              <a:buFont typeface="Arial" panose="020B0604020202020204" pitchFamily="34" charset="0"/>
              <a:buChar char="•"/>
            </a:pPr>
            <a:endParaRPr lang="en-GB" sz="1800" b="0" i="0" dirty="0">
              <a:solidFill>
                <a:srgbClr val="000000"/>
              </a:solidFill>
              <a:effectLst/>
              <a:latin typeface="Calibri" panose="020F0502020204030204" pitchFamily="34" charset="0"/>
            </a:endParaRPr>
          </a:p>
        </p:txBody>
      </p:sp>
      <p:sp>
        <p:nvSpPr>
          <p:cNvPr id="8" name="TextBox 7">
            <a:extLst>
              <a:ext uri="{FF2B5EF4-FFF2-40B4-BE49-F238E27FC236}">
                <a16:creationId xmlns:a16="http://schemas.microsoft.com/office/drawing/2014/main" id="{15A20ED0-C9FB-3E22-A45C-4E31FE1B117A}"/>
              </a:ext>
            </a:extLst>
          </p:cNvPr>
          <p:cNvSpPr txBox="1"/>
          <p:nvPr/>
        </p:nvSpPr>
        <p:spPr>
          <a:xfrm>
            <a:off x="5246255" y="127820"/>
            <a:ext cx="6778597" cy="369332"/>
          </a:xfrm>
          <a:prstGeom prst="rect">
            <a:avLst/>
          </a:prstGeom>
          <a:noFill/>
        </p:spPr>
        <p:txBody>
          <a:bodyPr wrap="square" lIns="91440" tIns="45720" rIns="91440" bIns="45720" rtlCol="0" anchor="t">
            <a:spAutoFit/>
          </a:bodyPr>
          <a:lstStyle/>
          <a:p>
            <a:pPr rtl="0"/>
            <a:r>
              <a:rPr lang="cy" b="1" dirty="0">
                <a:solidFill>
                  <a:schemeClr val="bg1"/>
                </a:solidFill>
                <a:effectLst/>
                <a:latin typeface="Ubuntu"/>
              </a:rPr>
              <a:t>Braslun o brosiectau allweddol yn Iechyd Cyhoeddus Cymru</a:t>
            </a:r>
            <a:endParaRPr lang="en-GB" dirty="0">
              <a:solidFill>
                <a:schemeClr val="bg1"/>
              </a:solidFill>
              <a:latin typeface="Ubuntu"/>
            </a:endParaRPr>
          </a:p>
        </p:txBody>
      </p:sp>
      <p:pic>
        <p:nvPicPr>
          <p:cNvPr id="3" name="Picture 2" descr="A close-up of a logo&#10;&#10;AI-generated content may be incorrect.">
            <a:extLst>
              <a:ext uri="{FF2B5EF4-FFF2-40B4-BE49-F238E27FC236}">
                <a16:creationId xmlns:a16="http://schemas.microsoft.com/office/drawing/2014/main" id="{3DC68F17-CE28-EC49-AA62-CD1FCFE0DA91}"/>
              </a:ext>
            </a:extLst>
          </p:cNvPr>
          <p:cNvPicPr>
            <a:picLocks noChangeAspect="1"/>
          </p:cNvPicPr>
          <p:nvPr/>
        </p:nvPicPr>
        <p:blipFill>
          <a:blip r:embed="rId3"/>
          <a:stretch>
            <a:fillRect/>
          </a:stretch>
        </p:blipFill>
        <p:spPr>
          <a:xfrm>
            <a:off x="581070" y="4730673"/>
            <a:ext cx="3027588" cy="457286"/>
          </a:xfrm>
          <a:prstGeom prst="rect">
            <a:avLst/>
          </a:prstGeom>
          <a:ln>
            <a:noFill/>
          </a:ln>
        </p:spPr>
      </p:pic>
      <p:pic>
        <p:nvPicPr>
          <p:cNvPr id="7" name="Picture 6" descr="A close-up of a logo&#10;&#10;AI-generated content may be incorrect.">
            <a:extLst>
              <a:ext uri="{FF2B5EF4-FFF2-40B4-BE49-F238E27FC236}">
                <a16:creationId xmlns:a16="http://schemas.microsoft.com/office/drawing/2014/main" id="{CB938DC2-4C63-36B3-5232-7ACE913F4407}"/>
              </a:ext>
            </a:extLst>
          </p:cNvPr>
          <p:cNvPicPr>
            <a:picLocks noChangeAspect="1"/>
          </p:cNvPicPr>
          <p:nvPr/>
        </p:nvPicPr>
        <p:blipFill>
          <a:blip r:embed="rId4"/>
          <a:stretch>
            <a:fillRect/>
          </a:stretch>
        </p:blipFill>
        <p:spPr>
          <a:xfrm>
            <a:off x="3315767" y="5255268"/>
            <a:ext cx="2389611" cy="847473"/>
          </a:xfrm>
          <a:prstGeom prst="rect">
            <a:avLst/>
          </a:prstGeom>
          <a:ln>
            <a:noFill/>
          </a:ln>
        </p:spPr>
      </p:pic>
      <p:pic>
        <p:nvPicPr>
          <p:cNvPr id="6" name="Picture 5" descr="A blue text on a white background&#10;&#10;AI-generated content may be incorrect.">
            <a:extLst>
              <a:ext uri="{FF2B5EF4-FFF2-40B4-BE49-F238E27FC236}">
                <a16:creationId xmlns:a16="http://schemas.microsoft.com/office/drawing/2014/main" id="{D2695FCC-A375-D970-06FF-6EA36E7068C0}"/>
              </a:ext>
            </a:extLst>
          </p:cNvPr>
          <p:cNvPicPr>
            <a:picLocks noChangeAspect="1"/>
          </p:cNvPicPr>
          <p:nvPr/>
        </p:nvPicPr>
        <p:blipFill>
          <a:blip r:embed="rId5"/>
          <a:stretch>
            <a:fillRect/>
          </a:stretch>
        </p:blipFill>
        <p:spPr>
          <a:xfrm>
            <a:off x="7414696" y="5419036"/>
            <a:ext cx="2276590" cy="745016"/>
          </a:xfrm>
          <a:prstGeom prst="rect">
            <a:avLst/>
          </a:prstGeom>
          <a:ln>
            <a:noFill/>
          </a:ln>
        </p:spPr>
      </p:pic>
      <p:pic>
        <p:nvPicPr>
          <p:cNvPr id="10" name="Picture 9" descr="A green and white logo&#10;&#10;AI-generated content may be incorrect.">
            <a:extLst>
              <a:ext uri="{FF2B5EF4-FFF2-40B4-BE49-F238E27FC236}">
                <a16:creationId xmlns:a16="http://schemas.microsoft.com/office/drawing/2014/main" id="{0302A94E-D138-F4F3-5CA5-F5B312C7CF2B}"/>
              </a:ext>
            </a:extLst>
          </p:cNvPr>
          <p:cNvPicPr>
            <a:picLocks noChangeAspect="1"/>
          </p:cNvPicPr>
          <p:nvPr/>
        </p:nvPicPr>
        <p:blipFill>
          <a:blip r:embed="rId6"/>
          <a:stretch>
            <a:fillRect/>
          </a:stretch>
        </p:blipFill>
        <p:spPr>
          <a:xfrm>
            <a:off x="5764001" y="4566577"/>
            <a:ext cx="1650695" cy="956841"/>
          </a:xfrm>
          <a:prstGeom prst="rect">
            <a:avLst/>
          </a:prstGeom>
          <a:ln>
            <a:noFill/>
          </a:ln>
        </p:spPr>
      </p:pic>
      <p:pic>
        <p:nvPicPr>
          <p:cNvPr id="12" name="Picture 11" descr="A blue and white logo&#10;&#10;AI-generated content may be incorrect.">
            <a:extLst>
              <a:ext uri="{FF2B5EF4-FFF2-40B4-BE49-F238E27FC236}">
                <a16:creationId xmlns:a16="http://schemas.microsoft.com/office/drawing/2014/main" id="{02ABF1C0-983F-120D-8100-58AAF4F3EF8B}"/>
              </a:ext>
            </a:extLst>
          </p:cNvPr>
          <p:cNvPicPr>
            <a:picLocks noChangeAspect="1"/>
          </p:cNvPicPr>
          <p:nvPr/>
        </p:nvPicPr>
        <p:blipFill>
          <a:blip r:embed="rId7"/>
          <a:stretch>
            <a:fillRect/>
          </a:stretch>
        </p:blipFill>
        <p:spPr>
          <a:xfrm>
            <a:off x="9465151" y="4596762"/>
            <a:ext cx="2228850" cy="628650"/>
          </a:xfrm>
          <a:prstGeom prst="rect">
            <a:avLst/>
          </a:prstGeom>
          <a:ln>
            <a:noFill/>
          </a:ln>
        </p:spPr>
      </p:pic>
    </p:spTree>
    <p:extLst>
      <p:ext uri="{BB962C8B-B14F-4D97-AF65-F5344CB8AC3E}">
        <p14:creationId xmlns:p14="http://schemas.microsoft.com/office/powerpoint/2010/main" val="2834888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rtl="0">
              <a:spcBef>
                <a:spcPts val="15"/>
              </a:spcBef>
            </a:pPr>
            <a:r>
              <a:rPr lang="cy" sz="697" b="1">
                <a:solidFill>
                  <a:srgbClr val="315083"/>
                </a:solidFill>
                <a:latin typeface="Ubuntu"/>
                <a:cs typeface="Ubuntu"/>
              </a:rPr>
              <a:t>Iechyd</a:t>
            </a:r>
            <a:r>
              <a:rPr lang="cy" sz="697" b="1" spc="-6">
                <a:solidFill>
                  <a:srgbClr val="315083"/>
                </a:solidFill>
                <a:latin typeface="Ubuntu"/>
                <a:cs typeface="Ubuntu"/>
              </a:rPr>
              <a:t> </a:t>
            </a:r>
            <a:r>
              <a:rPr lang="cy" sz="697" b="1">
                <a:solidFill>
                  <a:srgbClr val="315083"/>
                </a:solidFill>
                <a:latin typeface="Ubuntu"/>
                <a:cs typeface="Ubuntu"/>
              </a:rPr>
              <a:t>Cyhoeddus </a:t>
            </a:r>
            <a:r>
              <a:rPr lang="cy" sz="697" b="1" spc="-6">
                <a:solidFill>
                  <a:srgbClr val="315083"/>
                </a:solidFill>
                <a:latin typeface="Ubuntu"/>
                <a:cs typeface="Ubuntu"/>
              </a:rPr>
              <a:t>Cymru</a:t>
            </a:r>
            <a:endParaRPr sz="697">
              <a:latin typeface="Ubuntu"/>
              <a:cs typeface="Ubuntu"/>
            </a:endParaRPr>
          </a:p>
        </p:txBody>
      </p:sp>
      <p:sp>
        <p:nvSpPr>
          <p:cNvPr id="31" name="object 31"/>
          <p:cNvSpPr txBox="1">
            <a:spLocks noGrp="1"/>
          </p:cNvSpPr>
          <p:nvPr>
            <p:ph type="title"/>
          </p:nvPr>
        </p:nvSpPr>
        <p:spPr>
          <a:xfrm>
            <a:off x="294956" y="1004445"/>
            <a:ext cx="9868155" cy="1075847"/>
          </a:xfrm>
          <a:prstGeom prst="rect">
            <a:avLst/>
          </a:prstGeom>
        </p:spPr>
        <p:txBody>
          <a:bodyPr vert="horz" wrap="square" lIns="0" tIns="9627" rIns="0" bIns="0" rtlCol="0" anchor="t">
            <a:spAutoFit/>
          </a:bodyPr>
          <a:lstStyle/>
          <a:p>
            <a:pPr algn="l" rtl="0"/>
            <a:r>
              <a:rPr lang="cy" sz="1800" kern="150" dirty="0">
                <a:solidFill>
                  <a:srgbClr val="32528F"/>
                </a:solidFill>
                <a:effectLst/>
                <a:ea typeface="Yu Mincho"/>
                <a:cs typeface="Arial"/>
              </a:rPr>
              <a:t>A Mixed-Methods Evaluation of a Cross-Sectoral Partnership to Promote Mental Wellbeing in Wales</a:t>
            </a:r>
            <a:r>
              <a:rPr lang="cy" sz="1800" kern="150" dirty="0">
                <a:solidFill>
                  <a:srgbClr val="32528F"/>
                </a:solidFill>
                <a:ea typeface="Yu Mincho"/>
                <a:cs typeface="Arial"/>
              </a:rPr>
              <a:t> (</a:t>
            </a:r>
            <a:r>
              <a:rPr lang="cy" sz="1800" i="0" dirty="0">
                <a:solidFill>
                  <a:srgbClr val="32528F"/>
                </a:solidFill>
                <a:effectLst/>
              </a:rPr>
              <a:t>2022-2027) p.1</a:t>
            </a:r>
            <a:br>
              <a:rPr lang="en-GB" sz="1650" b="0" i="0" dirty="0">
                <a:effectLst/>
                <a:latin typeface="Ubuntu Light" panose="020B0304030602030204" pitchFamily="34" charset="0"/>
              </a:rPr>
            </a:br>
            <a:r>
              <a:rPr lang="cy" sz="1200" b="0" dirty="0">
                <a:solidFill>
                  <a:srgbClr val="32528F"/>
                </a:solidFill>
                <a:effectLst/>
                <a:latin typeface="Ubuntu" panose="020B0504030602030204" pitchFamily="34" charset="0"/>
              </a:rPr>
              <a:t>Dr Jack Walklett, Dr Alex Christensen, Dr Charlotte Grey, Dr Esther Mugweni, Emily van de Venter, Carol Owen a Dr </a:t>
            </a:r>
            <a:r>
              <a:rPr lang="cy" sz="1200" b="0" dirty="0">
                <a:solidFill>
                  <a:srgbClr val="32528F"/>
                </a:solidFill>
                <a:latin typeface="Ubuntu" panose="020B0504030602030204" pitchFamily="34" charset="0"/>
              </a:rPr>
              <a:t>A</a:t>
            </a:r>
            <a:r>
              <a:rPr lang="cy" sz="1200" b="0" dirty="0">
                <a:solidFill>
                  <a:srgbClr val="32528F"/>
                </a:solidFill>
                <a:effectLst/>
                <a:latin typeface="Ubuntu" panose="020B0504030602030204" pitchFamily="34" charset="0"/>
              </a:rPr>
              <a:t>lisha Davies</a:t>
            </a:r>
            <a:br>
              <a:rPr lang="en-GB" sz="1200" b="0" dirty="0">
                <a:effectLst/>
                <a:latin typeface="Ubuntu" panose="020B0504030602030204" pitchFamily="34" charset="0"/>
              </a:rPr>
            </a:br>
            <a:br>
              <a:rPr lang="en-GB" sz="700" b="0" i="0" dirty="0">
                <a:effectLst/>
                <a:latin typeface="Segoe UI" panose="020B0502040204020203" pitchFamily="34" charset="0"/>
              </a:rPr>
            </a:br>
            <a:br>
              <a:rPr lang="en-GB" sz="700" b="0" i="0" dirty="0">
                <a:effectLst/>
                <a:latin typeface="Segoe UI" panose="020B0502040204020203" pitchFamily="34" charset="0"/>
              </a:rPr>
            </a:br>
            <a:endParaRPr lang="en-GB" sz="728" b="0" i="0" dirty="0">
              <a:solidFill>
                <a:srgbClr val="323130"/>
              </a:solidFill>
              <a:effectLst/>
              <a:latin typeface="Segoe UI" panose="020B0502040204020203" pitchFamily="34" charset="0"/>
            </a:endParaRPr>
          </a:p>
        </p:txBody>
      </p:sp>
      <p:sp>
        <p:nvSpPr>
          <p:cNvPr id="49" name="Text Placeholder 48">
            <a:extLst>
              <a:ext uri="{FF2B5EF4-FFF2-40B4-BE49-F238E27FC236}">
                <a16:creationId xmlns:a16="http://schemas.microsoft.com/office/drawing/2014/main" id="{F52A55D2-B116-0297-8C2B-465B85987737}"/>
              </a:ext>
            </a:extLst>
          </p:cNvPr>
          <p:cNvSpPr>
            <a:spLocks noGrp="1"/>
          </p:cNvSpPr>
          <p:nvPr>
            <p:ph type="body" idx="1"/>
          </p:nvPr>
        </p:nvSpPr>
        <p:spPr>
          <a:xfrm>
            <a:off x="294956" y="2037682"/>
            <a:ext cx="11320101" cy="3358612"/>
          </a:xfrm>
        </p:spPr>
        <p:txBody>
          <a:bodyPr wrap="square" lIns="0" tIns="0" rIns="0" bIns="0" rtlCol="0" anchor="t">
            <a:spAutoFit/>
          </a:bodyPr>
          <a:lstStyle/>
          <a:p>
            <a:pPr algn="l" rtl="0"/>
            <a:r>
              <a:rPr lang="cy" sz="1200" b="1" u="sng" dirty="0">
                <a:solidFill>
                  <a:srgbClr val="32528F"/>
                </a:solidFill>
                <a:latin typeface="Ubuntu"/>
              </a:rPr>
              <a:t>Beth oedd yr her?</a:t>
            </a:r>
          </a:p>
          <a:p>
            <a:pPr algn="l" rtl="0"/>
            <a:endParaRPr lang="en-GB" sz="1200" b="1" u="sng" dirty="0">
              <a:solidFill>
                <a:srgbClr val="32528F"/>
              </a:solidFill>
              <a:latin typeface="Ubuntu"/>
            </a:endParaRPr>
          </a:p>
          <a:p>
            <a:pPr algn="l" rtl="0"/>
            <a:r>
              <a:rPr lang="cy" sz="1200" kern="150" dirty="0">
                <a:solidFill>
                  <a:srgbClr val="32528F"/>
                </a:solidFill>
                <a:effectLst/>
                <a:latin typeface="Ubuntu"/>
                <a:ea typeface="Yu Mincho"/>
                <a:cs typeface="Arial"/>
              </a:rPr>
              <a:t>Mae lles meddyliol da yn effeithio ar iechyd corfforol a meddyliol. Mae Hapus yn ddull amlochrog ar lefel y boblogaeth sy’n hyrwyddo lles meddyliol. Bydd yn cael ei roi ar waith yng Nghymru rhwng 2022 a 2027 gan Iechyd Cyhoeddus Cymru. Nod un o ffrydiau gwaith Hapus yw sefydlu partneriaeth strategol draws-sector i hwyluso gweithredu ar y cyd ar draws partneriaid cenedlaethol er mwyn hyrwyddo a diogelu lles meddyliol y boblogaeth. Mae'r cyflwyniad hwn yn manylu ar bwyntiau casglu data cyntaf gwerthusiad hirdymor o'r bartneriaeth. </a:t>
            </a:r>
          </a:p>
          <a:p>
            <a:pPr algn="l" rtl="0"/>
            <a:endParaRPr lang="en-GB" sz="1200" b="1" u="sng" dirty="0">
              <a:solidFill>
                <a:srgbClr val="32528F"/>
              </a:solidFill>
              <a:latin typeface="Ubuntu"/>
            </a:endParaRPr>
          </a:p>
          <a:p>
            <a:pPr algn="l" rtl="0"/>
            <a:r>
              <a:rPr lang="cy" sz="1200" b="1" u="sng" dirty="0">
                <a:solidFill>
                  <a:srgbClr val="32528F"/>
                </a:solidFill>
                <a:latin typeface="Ubuntu"/>
              </a:rPr>
              <a:t>Beth gafodd ei wneud?</a:t>
            </a:r>
          </a:p>
          <a:p>
            <a:pPr algn="l" rtl="0"/>
            <a:endParaRPr lang="en-GB" sz="1200" b="1" u="sng" dirty="0">
              <a:solidFill>
                <a:srgbClr val="32528F"/>
              </a:solidFill>
              <a:latin typeface="Ubuntu"/>
            </a:endParaRPr>
          </a:p>
          <a:p>
            <a:pPr algn="l" rtl="0"/>
            <a:r>
              <a:rPr lang="cy" sz="1200" kern="150" dirty="0">
                <a:solidFill>
                  <a:srgbClr val="32528F"/>
                </a:solidFill>
                <a:effectLst/>
                <a:latin typeface="Ubuntu"/>
                <a:ea typeface="Yu Mincho"/>
                <a:cs typeface="Arial"/>
              </a:rPr>
              <a:t>Cynhaliwyd cyfweliadau manwl gyda chynrychiolwyr y partneriaid strategol er mwyn ystyried rôl eu sefydliad wrth hyrwyddo lles meddyliol yng Nghymru ac effaith ymuno â'r bartneriaeth. Cyfwelwyd ag wyth o'r deuddeg sefydliad a fu'n rhan o'r bartneriaeth ers 2022. Law yn llaw â’r cyfweliadau, cynhaliwyd arolwg o staff partneriaid strategol er mwyn ystyried y meysydd hyn ymhellach ac asesu gwerth y bartneriaeth, gan ddefnyddio'r Offeryn Dadansoddi Partneriaeth. Gwahoddwyd cynrychiolwyr o bob un o'r deuddeg sefydliad i gwblhau'r arolwg ar-lein. </a:t>
            </a:r>
          </a:p>
          <a:p>
            <a:pPr algn="l" rtl="0"/>
            <a:endParaRPr lang="en-GB" sz="1200" b="1" u="sng" dirty="0">
              <a:solidFill>
                <a:srgbClr val="32528F"/>
              </a:solidFill>
              <a:latin typeface="Ubuntu"/>
            </a:endParaRPr>
          </a:p>
          <a:p>
            <a:pPr rtl="0"/>
            <a:endParaRPr lang="en-GB" sz="1200" dirty="0">
              <a:solidFill>
                <a:schemeClr val="tx1"/>
              </a:solidFill>
              <a:effectLst/>
              <a:latin typeface="Ubuntu Light" panose="020B0304030602030204" pitchFamily="34" charset="0"/>
            </a:endParaRPr>
          </a:p>
          <a:p>
            <a:pPr rtl="0"/>
            <a:endParaRPr lang="en-GB" sz="1200" b="0" u="sng" dirty="0">
              <a:solidFill>
                <a:schemeClr val="tx1"/>
              </a:solidFill>
              <a:effectLst/>
              <a:latin typeface="Ubuntu Light" panose="020B0304030602030204" pitchFamily="34" charset="0"/>
            </a:endParaRPr>
          </a:p>
          <a:p>
            <a:pPr algn="l" rtl="0"/>
            <a:endParaRPr lang="en-GB" sz="1200" b="1" i="1" u="sng" dirty="0">
              <a:solidFill>
                <a:schemeClr val="accent3"/>
              </a:solidFill>
            </a:endParaRPr>
          </a:p>
          <a:p>
            <a:pPr rtl="0"/>
            <a:endParaRPr lang="en-GB" dirty="0">
              <a:highlight>
                <a:srgbClr val="FFFF00"/>
              </a:highlight>
            </a:endParaRPr>
          </a:p>
        </p:txBody>
      </p:sp>
      <p:sp>
        <p:nvSpPr>
          <p:cNvPr id="3" name="TextBox 2">
            <a:extLst>
              <a:ext uri="{FF2B5EF4-FFF2-40B4-BE49-F238E27FC236}">
                <a16:creationId xmlns:a16="http://schemas.microsoft.com/office/drawing/2014/main" id="{14932642-848D-28A5-D8D3-1EA03445D45C}"/>
              </a:ext>
            </a:extLst>
          </p:cNvPr>
          <p:cNvSpPr txBox="1"/>
          <p:nvPr/>
        </p:nvSpPr>
        <p:spPr>
          <a:xfrm>
            <a:off x="4895273" y="225290"/>
            <a:ext cx="7132113" cy="338554"/>
          </a:xfrm>
          <a:prstGeom prst="rect">
            <a:avLst/>
          </a:prstGeom>
          <a:noFill/>
        </p:spPr>
        <p:txBody>
          <a:bodyPr wrap="square" lIns="91440" tIns="45720" rIns="91440" bIns="45720" rtlCol="0" anchor="t">
            <a:spAutoFit/>
          </a:bodyPr>
          <a:lstStyle/>
          <a:p>
            <a:pPr rtl="0"/>
            <a:r>
              <a:rPr lang="cy" sz="1600" b="1" dirty="0">
                <a:solidFill>
                  <a:schemeClr val="bg1"/>
                </a:solidFill>
                <a:latin typeface="Ubuntu"/>
              </a:rPr>
              <a:t>Cefnogi ein blaenoriaethau - Hyrwyddo lles meddyliol a chymdeithasol</a:t>
            </a:r>
          </a:p>
        </p:txBody>
      </p:sp>
    </p:spTree>
    <p:extLst>
      <p:ext uri="{BB962C8B-B14F-4D97-AF65-F5344CB8AC3E}">
        <p14:creationId xmlns:p14="http://schemas.microsoft.com/office/powerpoint/2010/main" val="3215027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33830A-3FD8-C6E6-7F99-1F3D5226114B}"/>
              </a:ext>
            </a:extLst>
          </p:cNvPr>
          <p:cNvSpPr>
            <a:spLocks noGrp="1"/>
          </p:cNvSpPr>
          <p:nvPr>
            <p:ph type="body" idx="1"/>
          </p:nvPr>
        </p:nvSpPr>
        <p:spPr>
          <a:xfrm>
            <a:off x="468313" y="2196622"/>
            <a:ext cx="11418652" cy="2496837"/>
          </a:xfrm>
        </p:spPr>
        <p:txBody>
          <a:bodyPr/>
          <a:lstStyle/>
          <a:p>
            <a:pPr algn="l" rtl="0"/>
            <a:r>
              <a:rPr lang="cy" sz="1200" b="1" u="sng" dirty="0">
                <a:solidFill>
                  <a:srgbClr val="32528F"/>
                </a:solidFill>
                <a:latin typeface="Ubuntu"/>
              </a:rPr>
              <a:t>Beth oedd y canlyniad?</a:t>
            </a:r>
          </a:p>
          <a:p>
            <a:pPr algn="l" rtl="0"/>
            <a:endParaRPr lang="en-GB" sz="1200" b="1" i="1" u="sng" dirty="0">
              <a:solidFill>
                <a:srgbClr val="32528F"/>
              </a:solidFill>
              <a:latin typeface="Ubuntu"/>
            </a:endParaRPr>
          </a:p>
          <a:p>
            <a:pPr algn="l" rtl="0"/>
            <a:r>
              <a:rPr lang="cy" sz="1200" kern="150" dirty="0">
                <a:solidFill>
                  <a:srgbClr val="32528F"/>
                </a:solidFill>
                <a:effectLst/>
                <a:latin typeface="Ubuntu"/>
                <a:ea typeface="Yu Mincho"/>
                <a:cs typeface="Arial"/>
              </a:rPr>
              <a:t>Mae data'n cael ei ddadansoddi ar hyn o bryd. Mae themâu cynnar yn dangos bod y bartneriaeth wedi gwella dealltwriaeth aelodau o les meddyliol. Mae Hapus wedi hwyluso cysylltiadau newydd rhwng partneriaid ac wedi'u cefnogi i fireinio, cynnal ac ehangu cyrhaeddiad gweithgareddau sy'n hyrwyddo lles meddyliol. Mae partneriaid wedi awgrymu sut y gall Iechyd Cyhoeddus Cymru eu cefnogi orau wrth symud ymlaen. </a:t>
            </a:r>
          </a:p>
          <a:p>
            <a:pPr algn="l" rtl="0"/>
            <a:endParaRPr lang="en-GB" sz="1200" kern="150" dirty="0">
              <a:solidFill>
                <a:srgbClr val="32528F"/>
              </a:solidFill>
              <a:effectLst/>
              <a:latin typeface="Ubuntu"/>
              <a:ea typeface="Yu Mincho" panose="02020400000000000000" pitchFamily="18" charset="-128"/>
              <a:cs typeface="Arial" panose="020B0604020202020204" pitchFamily="34" charset="0"/>
            </a:endParaRPr>
          </a:p>
          <a:p>
            <a:pPr algn="l" rtl="0"/>
            <a:r>
              <a:rPr lang="cy" sz="1200" kern="150" dirty="0">
                <a:solidFill>
                  <a:srgbClr val="32528F"/>
                </a:solidFill>
                <a:effectLst/>
                <a:latin typeface="Ubuntu"/>
                <a:ea typeface="Yu Mincho"/>
                <a:cs typeface="Arial"/>
              </a:rPr>
              <a:t>Hyd yn hyn, mae'r bartneriaeth wedi bod o fudd i'r rhan fwyaf o'r sefydliadau dan sylw. Yn ei gam cynnar, mae Hapus wedi arwain at ddealltwriaeth gyffredin o les meddyliol ac wedi hwyluso a chryfhau partneriaethau ar draws sectorau. Rôl allweddol ar gyfer Iechyd Cyhoeddus Cymru fydd lledaenu tystiolaeth ynghylch gweithgareddau sy'n hyrwyddo lles meddyliol a diffinio rolau partneriaid yn Hapus. Gyda gweithredu traws-sectoraidd yn ddull posibl o ddylanwadu ar heriau cymhleth ym maes iechyd y cyhoedd, gall canfyddiadau'r gwerthusiad hwn lywio ymarferwyr yn eu hymdrechion i hwyluso gweithio mewn partneriaeth ym maes lles meddyliol a meysydd iechyd y cyhoedd eraill. </a:t>
            </a:r>
            <a:endParaRPr lang="en-GB" sz="1200" b="1" i="1" u="sng" kern="150" dirty="0">
              <a:solidFill>
                <a:srgbClr val="32528F"/>
              </a:solidFill>
              <a:latin typeface="Ubuntu"/>
              <a:ea typeface="Yu Mincho"/>
              <a:cs typeface="Arial"/>
            </a:endParaRPr>
          </a:p>
          <a:p>
            <a:pPr algn="l" rtl="0"/>
            <a:endParaRPr lang="en-GB" sz="1600" b="1" i="1" u="sng" dirty="0">
              <a:solidFill>
                <a:srgbClr val="32528F"/>
              </a:solidFill>
              <a:latin typeface="Ubuntu"/>
            </a:endParaRPr>
          </a:p>
          <a:p>
            <a:endParaRPr lang="en-GB" dirty="0"/>
          </a:p>
        </p:txBody>
      </p:sp>
      <p:sp>
        <p:nvSpPr>
          <p:cNvPr id="4" name="object 31">
            <a:extLst>
              <a:ext uri="{FF2B5EF4-FFF2-40B4-BE49-F238E27FC236}">
                <a16:creationId xmlns:a16="http://schemas.microsoft.com/office/drawing/2014/main" id="{66739338-5F8F-5F23-4028-038C70B3ACF8}"/>
              </a:ext>
            </a:extLst>
          </p:cNvPr>
          <p:cNvSpPr txBox="1">
            <a:spLocks noGrp="1"/>
          </p:cNvSpPr>
          <p:nvPr>
            <p:ph type="title"/>
          </p:nvPr>
        </p:nvSpPr>
        <p:spPr>
          <a:xfrm>
            <a:off x="468313" y="1120775"/>
            <a:ext cx="11255601" cy="1075847"/>
          </a:xfrm>
          <a:prstGeom prst="rect">
            <a:avLst/>
          </a:prstGeom>
        </p:spPr>
        <p:txBody>
          <a:bodyPr vert="horz" wrap="square" lIns="0" tIns="9627" rIns="0" bIns="0" rtlCol="0" anchor="t">
            <a:spAutoFit/>
          </a:bodyPr>
          <a:lstStyle/>
          <a:p>
            <a:pPr algn="l" rtl="0"/>
            <a:r>
              <a:rPr lang="cy" sz="1800" kern="150" dirty="0">
                <a:solidFill>
                  <a:srgbClr val="32528F"/>
                </a:solidFill>
                <a:effectLst/>
                <a:ea typeface="Yu Mincho"/>
                <a:cs typeface="Arial"/>
              </a:rPr>
              <a:t>A Mixed-Methods Evaluation of a Cross-Sectoral Partnership to Promote Mental Wellbeing in Wales</a:t>
            </a:r>
            <a:r>
              <a:rPr lang="cy" sz="1800" kern="150" dirty="0">
                <a:solidFill>
                  <a:srgbClr val="32528F"/>
                </a:solidFill>
                <a:ea typeface="Yu Mincho"/>
                <a:cs typeface="Arial"/>
              </a:rPr>
              <a:t> (</a:t>
            </a:r>
            <a:r>
              <a:rPr lang="cy" sz="1800" i="0" dirty="0">
                <a:solidFill>
                  <a:srgbClr val="32528F"/>
                </a:solidFill>
                <a:effectLst/>
              </a:rPr>
              <a:t>2022-2027) p.2</a:t>
            </a:r>
            <a:br>
              <a:rPr lang="en-GB" sz="1650" b="0" i="0" dirty="0">
                <a:effectLst/>
                <a:latin typeface="Ubuntu Light" panose="020B0304030602030204" pitchFamily="34" charset="0"/>
              </a:rPr>
            </a:br>
            <a:r>
              <a:rPr lang="cy" sz="1200" b="0" dirty="0">
                <a:solidFill>
                  <a:srgbClr val="32528F"/>
                </a:solidFill>
                <a:effectLst/>
                <a:latin typeface="Ubuntu" panose="020B0504030602030204" pitchFamily="34" charset="0"/>
              </a:rPr>
              <a:t>Dr Jack Walklett, Dr Alex Christensen, Dr Charlotte Grey, Dr Esther Mugweni, Emily van de Venter, Carol Owen a Dr </a:t>
            </a:r>
            <a:r>
              <a:rPr lang="cy" sz="1200" b="0" dirty="0">
                <a:solidFill>
                  <a:srgbClr val="32528F"/>
                </a:solidFill>
                <a:latin typeface="Ubuntu" panose="020B0504030602030204" pitchFamily="34" charset="0"/>
              </a:rPr>
              <a:t>A</a:t>
            </a:r>
            <a:r>
              <a:rPr lang="cy" sz="1200" b="0" dirty="0">
                <a:solidFill>
                  <a:srgbClr val="32528F"/>
                </a:solidFill>
                <a:effectLst/>
                <a:latin typeface="Ubuntu" panose="020B0504030602030204" pitchFamily="34" charset="0"/>
              </a:rPr>
              <a:t>lisha Davies</a:t>
            </a:r>
            <a:br>
              <a:rPr lang="en-GB" sz="1200" b="0" dirty="0">
                <a:effectLst/>
                <a:latin typeface="Ubuntu" panose="020B0504030602030204" pitchFamily="34" charset="0"/>
              </a:rPr>
            </a:br>
            <a:br>
              <a:rPr lang="en-GB" sz="700" b="0" i="0" dirty="0">
                <a:effectLst/>
                <a:latin typeface="Segoe UI" panose="020B0502040204020203" pitchFamily="34" charset="0"/>
              </a:rPr>
            </a:br>
            <a:br>
              <a:rPr lang="en-GB" sz="700" b="0" i="0" dirty="0">
                <a:effectLst/>
                <a:latin typeface="Segoe UI" panose="020B0502040204020203" pitchFamily="34" charset="0"/>
              </a:rPr>
            </a:br>
            <a:endParaRPr lang="en-GB" sz="728" b="0" i="0" dirty="0">
              <a:solidFill>
                <a:srgbClr val="323130"/>
              </a:solidFill>
              <a:effectLst/>
              <a:latin typeface="Segoe UI" panose="020B0502040204020203" pitchFamily="34" charset="0"/>
            </a:endParaRPr>
          </a:p>
        </p:txBody>
      </p:sp>
      <p:sp>
        <p:nvSpPr>
          <p:cNvPr id="5" name="TextBox 4">
            <a:extLst>
              <a:ext uri="{FF2B5EF4-FFF2-40B4-BE49-F238E27FC236}">
                <a16:creationId xmlns:a16="http://schemas.microsoft.com/office/drawing/2014/main" id="{FB8E044D-5B10-418E-A8F3-C13A27D2B2C1}"/>
              </a:ext>
            </a:extLst>
          </p:cNvPr>
          <p:cNvSpPr txBox="1"/>
          <p:nvPr/>
        </p:nvSpPr>
        <p:spPr>
          <a:xfrm>
            <a:off x="4895273" y="225290"/>
            <a:ext cx="7132113" cy="338554"/>
          </a:xfrm>
          <a:prstGeom prst="rect">
            <a:avLst/>
          </a:prstGeom>
          <a:noFill/>
        </p:spPr>
        <p:txBody>
          <a:bodyPr wrap="square" lIns="91440" tIns="45720" rIns="91440" bIns="45720" rtlCol="0" anchor="t">
            <a:spAutoFit/>
          </a:bodyPr>
          <a:lstStyle/>
          <a:p>
            <a:pPr rtl="0"/>
            <a:r>
              <a:rPr lang="cy" sz="1600" b="1" dirty="0">
                <a:solidFill>
                  <a:schemeClr val="bg1"/>
                </a:solidFill>
                <a:latin typeface="Ubuntu"/>
              </a:rPr>
              <a:t>Cefnogi ein blaenoriaethau - Hyrwyddo lles meddyliol a chymdeithasol</a:t>
            </a:r>
          </a:p>
        </p:txBody>
      </p:sp>
    </p:spTree>
    <p:extLst>
      <p:ext uri="{BB962C8B-B14F-4D97-AF65-F5344CB8AC3E}">
        <p14:creationId xmlns:p14="http://schemas.microsoft.com/office/powerpoint/2010/main" val="2150886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rtl="0">
              <a:spcBef>
                <a:spcPts val="15"/>
              </a:spcBef>
            </a:pPr>
            <a:r>
              <a:rPr lang="cy" sz="697" b="1">
                <a:solidFill>
                  <a:srgbClr val="315083"/>
                </a:solidFill>
                <a:latin typeface="Ubuntu"/>
                <a:cs typeface="Ubuntu"/>
              </a:rPr>
              <a:t>Iechyd</a:t>
            </a:r>
            <a:r>
              <a:rPr lang="cy" sz="697" b="1" spc="-6">
                <a:solidFill>
                  <a:srgbClr val="315083"/>
                </a:solidFill>
                <a:latin typeface="Ubuntu"/>
                <a:cs typeface="Ubuntu"/>
              </a:rPr>
              <a:t> </a:t>
            </a:r>
            <a:r>
              <a:rPr lang="cy" sz="697" b="1">
                <a:solidFill>
                  <a:srgbClr val="315083"/>
                </a:solidFill>
                <a:latin typeface="Ubuntu"/>
                <a:cs typeface="Ubuntu"/>
              </a:rPr>
              <a:t>Cyhoeddus </a:t>
            </a:r>
            <a:r>
              <a:rPr lang="cy" sz="697" b="1" spc="-6">
                <a:solidFill>
                  <a:srgbClr val="315083"/>
                </a:solidFill>
                <a:latin typeface="Ubuntu"/>
                <a:cs typeface="Ubuntu"/>
              </a:rPr>
              <a:t>Cymru</a:t>
            </a:r>
            <a:endParaRPr sz="697">
              <a:latin typeface="Ubuntu"/>
              <a:cs typeface="Ubuntu"/>
            </a:endParaRPr>
          </a:p>
        </p:txBody>
      </p:sp>
      <p:sp>
        <p:nvSpPr>
          <p:cNvPr id="31" name="object 31"/>
          <p:cNvSpPr txBox="1">
            <a:spLocks noGrp="1"/>
          </p:cNvSpPr>
          <p:nvPr>
            <p:ph type="title"/>
          </p:nvPr>
        </p:nvSpPr>
        <p:spPr>
          <a:xfrm>
            <a:off x="479434" y="1086055"/>
            <a:ext cx="11072647" cy="681658"/>
          </a:xfrm>
          <a:prstGeom prst="rect">
            <a:avLst/>
          </a:prstGeom>
        </p:spPr>
        <p:txBody>
          <a:bodyPr vert="horz" wrap="square" lIns="0" tIns="9627" rIns="0" bIns="0" rtlCol="0">
            <a:spAutoFit/>
          </a:bodyPr>
          <a:lstStyle/>
          <a:p>
            <a:pPr marL="7702" rtl="0">
              <a:spcBef>
                <a:spcPts val="76"/>
              </a:spcBef>
            </a:pPr>
            <a:br>
              <a:rPr lang="en-GB" sz="2183" dirty="0"/>
            </a:br>
            <a:endParaRPr lang="en-GB" sz="2183" spc="-12" dirty="0"/>
          </a:p>
        </p:txBody>
      </p:sp>
      <p:sp>
        <p:nvSpPr>
          <p:cNvPr id="49" name="Text Placeholder 48">
            <a:extLst>
              <a:ext uri="{FF2B5EF4-FFF2-40B4-BE49-F238E27FC236}">
                <a16:creationId xmlns:a16="http://schemas.microsoft.com/office/drawing/2014/main" id="{F52A55D2-B116-0297-8C2B-465B85987737}"/>
              </a:ext>
            </a:extLst>
          </p:cNvPr>
          <p:cNvSpPr>
            <a:spLocks noGrp="1"/>
          </p:cNvSpPr>
          <p:nvPr>
            <p:ph type="body" idx="1"/>
          </p:nvPr>
        </p:nvSpPr>
        <p:spPr>
          <a:xfrm>
            <a:off x="394658" y="844383"/>
            <a:ext cx="10552602" cy="923330"/>
          </a:xfrm>
        </p:spPr>
        <p:txBody>
          <a:bodyPr wrap="square" lIns="0" tIns="0" rIns="0" bIns="0" rtlCol="0" anchor="t">
            <a:spAutoFit/>
          </a:bodyPr>
          <a:lstStyle/>
          <a:p>
            <a:pPr algn="just" rtl="0"/>
            <a:r>
              <a:rPr lang="cy" sz="1800" b="1" kern="150" dirty="0">
                <a:solidFill>
                  <a:srgbClr val="32528F"/>
                </a:solidFill>
                <a:effectLst/>
                <a:latin typeface="Ubuntu"/>
                <a:ea typeface="Yu Mincho"/>
                <a:cs typeface="Arial"/>
              </a:rPr>
              <a:t>Labordy Data Rhwydwaith Cymru: Impact of hospital to Healthier Homes on health study protocol. (2024) p.1</a:t>
            </a:r>
          </a:p>
          <a:p>
            <a:pPr rtl="0"/>
            <a:r>
              <a:rPr lang="cy" sz="1200" dirty="0">
                <a:solidFill>
                  <a:srgbClr val="32528F"/>
                </a:solidFill>
                <a:latin typeface="Ubuntu" panose="020B0504030602030204" pitchFamily="34" charset="0"/>
              </a:rPr>
              <a:t>Jerlyn Peh, Laura Bentley, Manar AlShams, Giles Greene, Ashley Akbari, Claire Newman, Owen Davies, Emma Taylor-Collins, Walid Chehtane, Gareth John, Joanna Dundon ac Alisha Davies</a:t>
            </a:r>
          </a:p>
        </p:txBody>
      </p:sp>
      <p:sp>
        <p:nvSpPr>
          <p:cNvPr id="3" name="TextBox 2">
            <a:extLst>
              <a:ext uri="{FF2B5EF4-FFF2-40B4-BE49-F238E27FC236}">
                <a16:creationId xmlns:a16="http://schemas.microsoft.com/office/drawing/2014/main" id="{C228588F-6DFB-844F-157C-4EB952945D31}"/>
              </a:ext>
            </a:extLst>
          </p:cNvPr>
          <p:cNvSpPr txBox="1"/>
          <p:nvPr/>
        </p:nvSpPr>
        <p:spPr>
          <a:xfrm>
            <a:off x="309799" y="1910484"/>
            <a:ext cx="11673947" cy="3970318"/>
          </a:xfrm>
          <a:prstGeom prst="rect">
            <a:avLst/>
          </a:prstGeom>
          <a:noFill/>
        </p:spPr>
        <p:txBody>
          <a:bodyPr wrap="square" lIns="91440" tIns="45720" rIns="91440" bIns="45720" rtlCol="0" anchor="t">
            <a:spAutoFit/>
          </a:bodyPr>
          <a:lstStyle/>
          <a:p>
            <a:pPr algn="l" rtl="0"/>
            <a:r>
              <a:rPr lang="cy" sz="1200" b="1" u="sng" dirty="0">
                <a:solidFill>
                  <a:srgbClr val="32528F"/>
                </a:solidFill>
                <a:latin typeface="Ubuntu"/>
              </a:rPr>
              <a:t>Beth oedd yr her?</a:t>
            </a:r>
            <a:endParaRPr lang="en-GB" sz="1200" b="1" u="sng" dirty="0">
              <a:solidFill>
                <a:srgbClr val="32528F"/>
              </a:solidFill>
              <a:latin typeface="Ubuntu"/>
              <a:ea typeface="Calibri"/>
              <a:cs typeface="Calibri"/>
            </a:endParaRPr>
          </a:p>
          <a:p>
            <a:pPr algn="l" rtl="0"/>
            <a:r>
              <a:rPr lang="cy" sz="1200" kern="150" dirty="0">
                <a:solidFill>
                  <a:srgbClr val="32528F"/>
                </a:solidFill>
                <a:effectLst/>
                <a:latin typeface="Ubuntu"/>
                <a:ea typeface="Yu Mincho"/>
                <a:cs typeface="Arial"/>
              </a:rPr>
              <a:t>Yn unol ag amcanion Cymru Iachach, dylai gwasanaethau ymdrechu i gefnogi unigolion i fyw'n ddiogel ac yn annibynnol gartref drwy ddull cydweithredol. Anogir gwasanaethau yn y gymuned i gefnogi unigolion gartref er mwyn lleihau pwysau ar ysbytai. Mae elusen Gofal a Thrwsio Cymru, prif ddarparwr addasiadau cartref preifat yng Nghymru, yn chwarae rhan hanfodol yn yr ymdrech hon. Mae ei rhaglen genedlaethol O Ysbyty i Gartref Iachach yn hwyluso rhyddhau unigolion 60 oed a hŷn o'r ysbyty i amgylchedd cartref diogel trwy wneud addasiadau cartref. Gwneir hyn er mwyn rhoi’r modd i gleifion fyw'n annibynnol ac yn ddiogel ar ôl cael eu rhyddhau.</a:t>
            </a:r>
          </a:p>
          <a:p>
            <a:pPr algn="l" rtl="0"/>
            <a:endParaRPr lang="en-GB" sz="1200" b="1" u="sng" dirty="0">
              <a:solidFill>
                <a:srgbClr val="32528F"/>
              </a:solidFill>
              <a:latin typeface="Ubuntu"/>
              <a:ea typeface="Calibri"/>
              <a:cs typeface="Calibri"/>
            </a:endParaRPr>
          </a:p>
          <a:p>
            <a:pPr algn="l" rtl="0"/>
            <a:r>
              <a:rPr lang="cy" sz="1200" b="1" u="sng" dirty="0">
                <a:solidFill>
                  <a:srgbClr val="32528F"/>
                </a:solidFill>
                <a:latin typeface="Ubuntu"/>
              </a:rPr>
              <a:t>Beth gafodd ei wneud?</a:t>
            </a:r>
            <a:endParaRPr lang="en-GB" sz="1200" b="1" u="sng" dirty="0">
              <a:solidFill>
                <a:srgbClr val="32528F"/>
              </a:solidFill>
              <a:latin typeface="Ubuntu"/>
              <a:ea typeface="Calibri"/>
              <a:cs typeface="Calibri"/>
            </a:endParaRPr>
          </a:p>
          <a:p>
            <a:pPr algn="l" rtl="0"/>
            <a:r>
              <a:rPr lang="cy" sz="1200" kern="150" dirty="0">
                <a:solidFill>
                  <a:srgbClr val="32528F"/>
                </a:solidFill>
                <a:effectLst/>
                <a:latin typeface="Ubuntu"/>
                <a:ea typeface="Yu Mincho"/>
                <a:cs typeface="Arial"/>
              </a:rPr>
              <a:t>Astudiaeth garfan arsylwadol hydredol yw hon o unigolion a fanteisiodd ar raglen O Ysbyty i Gartref Iachach Gofal a Thrwsio Cymru rhwng Ionawr 2019 a Mawrth 2023. Bydd y boblogaeth hon yn cael ei chysylltu â ffynonellau data demograffig, gofal sylfaenol a gofal eilaidd yng Nghronfa Ddata SAIL er mwyn mynd i'r afael â'r amcanion canlynol:</a:t>
            </a:r>
          </a:p>
          <a:p>
            <a:pPr algn="l" rtl="0"/>
            <a:endParaRPr lang="en-GB" sz="1200" kern="150" dirty="0">
              <a:solidFill>
                <a:srgbClr val="32528F"/>
              </a:solidFill>
              <a:effectLst/>
              <a:latin typeface="Ubuntu"/>
              <a:ea typeface="Times New Roman" panose="02020603050405020304" pitchFamily="18" charset="0"/>
            </a:endParaRPr>
          </a:p>
          <a:p>
            <a:pPr marL="207645" lvl="0" indent="-207645" algn="just" rtl="0">
              <a:buFont typeface="+mj-lt"/>
              <a:buAutoNum type="arabicPeriod"/>
            </a:pPr>
            <a:r>
              <a:rPr lang="cy" sz="1200" kern="150" dirty="0">
                <a:solidFill>
                  <a:srgbClr val="32528F"/>
                </a:solidFill>
                <a:effectLst/>
                <a:latin typeface="Ubuntu"/>
                <a:ea typeface="Yu Mincho"/>
                <a:cs typeface="Arial"/>
              </a:rPr>
              <a:t>Disgrifio tueddiadau mewn demograffeg, iechyd ac ansawdd tai.</a:t>
            </a:r>
          </a:p>
          <a:p>
            <a:pPr marL="207645" lvl="0" indent="-207645" algn="just" rtl="0">
              <a:buFont typeface="+mj-lt"/>
              <a:buAutoNum type="arabicPeriod"/>
            </a:pPr>
            <a:r>
              <a:rPr lang="cy" sz="1200" kern="150" dirty="0">
                <a:solidFill>
                  <a:srgbClr val="32528F"/>
                </a:solidFill>
                <a:effectLst/>
                <a:latin typeface="Ubuntu"/>
                <a:ea typeface="Yu Mincho"/>
                <a:cs typeface="Arial"/>
              </a:rPr>
              <a:t>Disgrifio nifer y cleientiaid Gofal a Thrwsio Cymru newydd a dychwel a gyflwynwyd trwy O Ysbyty i Gartref Iachach dros amser.</a:t>
            </a:r>
          </a:p>
          <a:p>
            <a:pPr marL="207645" lvl="0" indent="-207645" algn="just" rtl="0">
              <a:buFont typeface="+mj-lt"/>
              <a:buAutoNum type="arabicPeriod"/>
            </a:pPr>
            <a:r>
              <a:rPr lang="cy" sz="1200" kern="150" dirty="0">
                <a:solidFill>
                  <a:srgbClr val="32528F"/>
                </a:solidFill>
                <a:effectLst/>
                <a:latin typeface="Ubuntu"/>
                <a:ea typeface="Yu Mincho"/>
                <a:cs typeface="Arial"/>
              </a:rPr>
              <a:t>Disgrifio’r tueddiadau mewn rhesymau dros dderbyniadau i'r ysbyty sy'n arwain at unrhyw gymorth gan O Ysbyty i Gartref Iachach yn gyffredinol ac yn ôl demograffeg, ardal ddaearyddol, iechyd a ffactorau tai.</a:t>
            </a:r>
          </a:p>
          <a:p>
            <a:pPr marL="207645" lvl="0" indent="-207645" algn="just" rtl="0">
              <a:buFont typeface="+mj-lt"/>
              <a:buAutoNum type="arabicPeriod"/>
            </a:pPr>
            <a:r>
              <a:rPr lang="cy" sz="1200" kern="150" dirty="0">
                <a:solidFill>
                  <a:srgbClr val="32528F"/>
                </a:solidFill>
                <a:effectLst/>
                <a:latin typeface="Ubuntu"/>
                <a:ea typeface="Yu Mincho"/>
                <a:cs typeface="Arial"/>
              </a:rPr>
              <a:t>Disgrifio’r gwahaniaeth yng nghyfran y derbyniadau i'r ysbyty gydag aildderbyniad brys i'r ysbyty (am unrhyw reswm a chwympiadau) o fewn 30 diwrnod i'r dyddiad rhyddhau rhwng poblogaeth yr astudiaeth a'r garfan gyfatebol.</a:t>
            </a:r>
          </a:p>
          <a:p>
            <a:pPr marL="207645" lvl="0" indent="-207645" algn="just" rtl="0">
              <a:buFont typeface="+mj-lt"/>
              <a:buAutoNum type="arabicPeriod"/>
            </a:pPr>
            <a:endParaRPr lang="en-GB" sz="1200" kern="150" dirty="0">
              <a:solidFill>
                <a:srgbClr val="32528F"/>
              </a:solidFill>
              <a:effectLst/>
              <a:latin typeface="Ubuntu"/>
              <a:ea typeface="Times New Roman" panose="02020603050405020304" pitchFamily="18" charset="0"/>
            </a:endParaRPr>
          </a:p>
          <a:p>
            <a:pPr marL="265430" algn="just" rtl="0"/>
            <a:r>
              <a:rPr lang="cy" sz="1200" kern="150" dirty="0">
                <a:solidFill>
                  <a:srgbClr val="32528F"/>
                </a:solidFill>
                <a:effectLst/>
                <a:latin typeface="Ubuntu"/>
                <a:ea typeface="Yu Mincho"/>
                <a:cs typeface="Arial"/>
              </a:rPr>
              <a:t> Bydd carfan sy'n cyfateb i oedran, rhyw, awdurdod lleol ac eiddilwch gyda dyddiadau derbyn tebyg yn cael ei chreu at ddibenion cymharu.</a:t>
            </a:r>
          </a:p>
          <a:p>
            <a:pPr algn="l" rtl="0"/>
            <a:endParaRPr lang="en-GB" sz="1200" b="1" u="sng" dirty="0">
              <a:solidFill>
                <a:srgbClr val="32528F"/>
              </a:solidFill>
              <a:latin typeface="Ubuntu"/>
              <a:ea typeface="Calibri"/>
              <a:cs typeface="Calibri"/>
            </a:endParaRPr>
          </a:p>
        </p:txBody>
      </p:sp>
      <p:sp>
        <p:nvSpPr>
          <p:cNvPr id="2" name="TextBox 1">
            <a:extLst>
              <a:ext uri="{FF2B5EF4-FFF2-40B4-BE49-F238E27FC236}">
                <a16:creationId xmlns:a16="http://schemas.microsoft.com/office/drawing/2014/main" id="{FF040788-BB71-404F-1F5B-33E182EBFA66}"/>
              </a:ext>
            </a:extLst>
          </p:cNvPr>
          <p:cNvSpPr txBox="1"/>
          <p:nvPr/>
        </p:nvSpPr>
        <p:spPr>
          <a:xfrm>
            <a:off x="4902174" y="140231"/>
            <a:ext cx="7289826" cy="323165"/>
          </a:xfrm>
          <a:prstGeom prst="rect">
            <a:avLst/>
          </a:prstGeom>
          <a:noFill/>
        </p:spPr>
        <p:txBody>
          <a:bodyPr wrap="square" lIns="91440" tIns="45720" rIns="91440" bIns="45720" rtlCol="0" anchor="t">
            <a:spAutoFit/>
          </a:bodyPr>
          <a:lstStyle/>
          <a:p>
            <a:pPr rtl="0"/>
            <a:r>
              <a:rPr lang="cy" sz="1500" b="1" dirty="0">
                <a:solidFill>
                  <a:schemeClr val="bg1"/>
                </a:solidFill>
                <a:latin typeface="Ubuntu"/>
              </a:rPr>
              <a:t>Cefnogi ein blaenoriaethau - Dylanwadu ar benderfynyddion ehangach iechyd</a:t>
            </a:r>
          </a:p>
        </p:txBody>
      </p:sp>
    </p:spTree>
    <p:extLst>
      <p:ext uri="{BB962C8B-B14F-4D97-AF65-F5344CB8AC3E}">
        <p14:creationId xmlns:p14="http://schemas.microsoft.com/office/powerpoint/2010/main" val="890479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ECA425-B378-89CE-B685-EB73074E8128}"/>
              </a:ext>
            </a:extLst>
          </p:cNvPr>
          <p:cNvSpPr>
            <a:spLocks noGrp="1"/>
          </p:cNvSpPr>
          <p:nvPr>
            <p:ph type="body" idx="1"/>
          </p:nvPr>
        </p:nvSpPr>
        <p:spPr>
          <a:xfrm>
            <a:off x="468314" y="2334370"/>
            <a:ext cx="11233830" cy="2619948"/>
          </a:xfrm>
        </p:spPr>
        <p:txBody>
          <a:bodyPr/>
          <a:lstStyle/>
          <a:p>
            <a:pPr algn="l" rtl="0"/>
            <a:r>
              <a:rPr lang="cy" sz="1200" b="1" u="sng" dirty="0">
                <a:solidFill>
                  <a:srgbClr val="32528F"/>
                </a:solidFill>
                <a:latin typeface="Ubuntu"/>
              </a:rPr>
              <a:t>Beth oedd y canlyniad?</a:t>
            </a:r>
            <a:endParaRPr lang="en-GB" sz="1200" b="1" u="sng" dirty="0">
              <a:solidFill>
                <a:srgbClr val="32528F"/>
              </a:solidFill>
              <a:latin typeface="Ubuntu"/>
              <a:ea typeface="Calibri"/>
              <a:cs typeface="Calibri"/>
            </a:endParaRPr>
          </a:p>
          <a:p>
            <a:pPr algn="l" rtl="0"/>
            <a:endParaRPr lang="en-GB" sz="1200" b="1" u="sng" dirty="0">
              <a:solidFill>
                <a:srgbClr val="32528F"/>
              </a:solidFill>
              <a:latin typeface="Ubuntu"/>
              <a:ea typeface="Calibri"/>
              <a:cs typeface="Calibri"/>
            </a:endParaRPr>
          </a:p>
          <a:p>
            <a:pPr algn="l" rtl="0"/>
            <a:r>
              <a:rPr lang="cy" sz="1200" kern="150" dirty="0">
                <a:solidFill>
                  <a:srgbClr val="32528F"/>
                </a:solidFill>
                <a:effectLst/>
                <a:latin typeface="Ubuntu"/>
                <a:ea typeface="Yu Mincho"/>
                <a:cs typeface="Arial"/>
              </a:rPr>
              <a:t>Byddwn yn adrodd ar gyfrannau poblogaeth yr astudiaeth yn ôl oedran, rhyw, cwintel amddifadedd, natur wledig, nifer y cyflyrau hirdymor, eiddilwch ac ansawdd tai. Lle mae maint y data yn caniatáu, bydd newidiadau yn y nodweddion hyn dros amser hefyd yn cael eu hadrodd. Bydd rhesymau dros dderbyniadau i'r ysbyty sy'n arwain at gymorth gan O Ysbyty i Gartref Iachach yn cael eu categoreiddio a'u hadrodd fel niferoedd a chyfrannau, yn gyffredinol ac yn dueddiadau dros amser. Bydd gwahaniaethau yng nghyfran aildderbyniadau i'r ysbyty oherwydd cwympiadau a rhesymau eraill rhwng y sawl sy’n derbyn gwasanaeth O Ysbyty i Gartref Iachach a rheolyddion hefyd yn cael eu hadrodd o fewn 30 diwrnod ar ôl eu rhyddhau.</a:t>
            </a:r>
          </a:p>
          <a:p>
            <a:pPr algn="l" rtl="0"/>
            <a:endParaRPr lang="en-GB" sz="1200" kern="150" dirty="0">
              <a:solidFill>
                <a:srgbClr val="32528F"/>
              </a:solidFill>
              <a:effectLst/>
              <a:latin typeface="Ubuntu"/>
              <a:ea typeface="Yu Mincho" panose="02020400000000000000" pitchFamily="18" charset="-128"/>
              <a:cs typeface="Arial" panose="020B0604020202020204" pitchFamily="34" charset="0"/>
            </a:endParaRPr>
          </a:p>
          <a:p>
            <a:pPr algn="l" rtl="0"/>
            <a:r>
              <a:rPr lang="cy" sz="1200" kern="150" dirty="0">
                <a:solidFill>
                  <a:srgbClr val="32528F"/>
                </a:solidFill>
                <a:effectLst/>
                <a:latin typeface="Ubuntu"/>
                <a:ea typeface="Yu Mincho"/>
                <a:cs typeface="Arial"/>
              </a:rPr>
              <a:t>Bydd yr ymchwil hwn yn rhoi cipolwg gwerthfawr i randdeiliaid lleol a chenedlaethol sydd â diddordeb mewn deall pa ymyriadau iechyd a gofal cymdeithasol sy'n effeithiol, yn enwedig gan fod cyllid ar gyfer y gwasanaethau hyn yn adnodd gyfyngedig. Bydd ein dadansoddiad yn dangos dosbarthiad demograffig, defnydd o wasanaethau iechyd, ac ansawdd tai cleientiaid Gofal a Thrwsio Cymru a dderbyniodd gymorth gan y rhaglen O Ysbyty i Gartref Iachach dros amser. Yn ogystal, bydd ein dadansoddiad yn asesu a yw’r rhaglen O Ysbyty i Gartref Iachach wedi cael unrhyw effaith ar iechyd a chanlyniadau gwasanaeth iechyd fel tystiolaeth o'i heffaith.</a:t>
            </a:r>
          </a:p>
          <a:p>
            <a:pPr algn="l" rtl="0"/>
            <a:endParaRPr lang="en-GB" sz="1200" kern="150" dirty="0">
              <a:solidFill>
                <a:srgbClr val="32528F"/>
              </a:solidFill>
              <a:effectLst/>
              <a:latin typeface="Ubuntu"/>
              <a:ea typeface="Times New Roman" panose="02020603050405020304" pitchFamily="18" charset="0"/>
              <a:cs typeface="Times New Roman"/>
            </a:endParaRPr>
          </a:p>
          <a:p>
            <a:endParaRPr lang="en-GB" dirty="0"/>
          </a:p>
        </p:txBody>
      </p:sp>
      <p:sp>
        <p:nvSpPr>
          <p:cNvPr id="4" name="TextBox 3">
            <a:extLst>
              <a:ext uri="{FF2B5EF4-FFF2-40B4-BE49-F238E27FC236}">
                <a16:creationId xmlns:a16="http://schemas.microsoft.com/office/drawing/2014/main" id="{FEEF44A4-D833-1E14-5385-A1CDF317FD59}"/>
              </a:ext>
            </a:extLst>
          </p:cNvPr>
          <p:cNvSpPr txBox="1"/>
          <p:nvPr/>
        </p:nvSpPr>
        <p:spPr>
          <a:xfrm>
            <a:off x="4902174" y="140231"/>
            <a:ext cx="7289826" cy="323165"/>
          </a:xfrm>
          <a:prstGeom prst="rect">
            <a:avLst/>
          </a:prstGeom>
          <a:noFill/>
        </p:spPr>
        <p:txBody>
          <a:bodyPr wrap="square" lIns="91440" tIns="45720" rIns="91440" bIns="45720" rtlCol="0" anchor="t">
            <a:spAutoFit/>
          </a:bodyPr>
          <a:lstStyle/>
          <a:p>
            <a:pPr rtl="0"/>
            <a:r>
              <a:rPr lang="cy" sz="1500" b="1" dirty="0">
                <a:solidFill>
                  <a:schemeClr val="bg1"/>
                </a:solidFill>
                <a:latin typeface="Ubuntu"/>
              </a:rPr>
              <a:t>Cefnogi ein blaenoriaethau - Dylanwadu ar benderfynyddion ehangach iechyd</a:t>
            </a:r>
          </a:p>
        </p:txBody>
      </p:sp>
      <p:sp>
        <p:nvSpPr>
          <p:cNvPr id="5" name="Text Placeholder 48">
            <a:extLst>
              <a:ext uri="{FF2B5EF4-FFF2-40B4-BE49-F238E27FC236}">
                <a16:creationId xmlns:a16="http://schemas.microsoft.com/office/drawing/2014/main" id="{A5719B59-F83F-80AB-2541-299BF75E8DDF}"/>
              </a:ext>
            </a:extLst>
          </p:cNvPr>
          <p:cNvSpPr>
            <a:spLocks noGrp="1"/>
          </p:cNvSpPr>
          <p:nvPr>
            <p:ph type="title"/>
          </p:nvPr>
        </p:nvSpPr>
        <p:spPr>
          <a:xfrm>
            <a:off x="468313" y="1120775"/>
            <a:ext cx="11233830" cy="923330"/>
          </a:xfrm>
        </p:spPr>
        <p:txBody>
          <a:bodyPr wrap="square" lIns="0" tIns="0" rIns="0" bIns="0" rtlCol="0" anchor="t">
            <a:spAutoFit/>
          </a:bodyPr>
          <a:lstStyle/>
          <a:p>
            <a:pPr algn="just" rtl="0"/>
            <a:r>
              <a:rPr lang="cy" sz="1800" b="1" kern="150" dirty="0">
                <a:solidFill>
                  <a:srgbClr val="32528F"/>
                </a:solidFill>
                <a:effectLst/>
                <a:latin typeface="Ubuntu"/>
                <a:ea typeface="Yu Mincho"/>
                <a:cs typeface="Arial"/>
              </a:rPr>
              <a:t>Labordy Data Rhwydwaith Cymru: Impact of hospital to Healthier Homes on health study protocol. (2024) p.2</a:t>
            </a:r>
          </a:p>
          <a:p>
            <a:pPr rtl="0"/>
            <a:r>
              <a:rPr lang="cy" sz="1200" b="0" dirty="0">
                <a:solidFill>
                  <a:srgbClr val="32528F"/>
                </a:solidFill>
                <a:latin typeface="Ubuntu" panose="020B0504030602030204" pitchFamily="34" charset="0"/>
              </a:rPr>
              <a:t>Jerlyn Peh, Laura Bentley, Manar AlShams, Giles Greene, Ashley Akbari, Claire Newman, Owen Davies, Emma Taylor-Collins, Walid Chehtane, Gareth John, Joanna Dundon ac Alisha Davies</a:t>
            </a:r>
          </a:p>
        </p:txBody>
      </p:sp>
    </p:spTree>
    <p:extLst>
      <p:ext uri="{BB962C8B-B14F-4D97-AF65-F5344CB8AC3E}">
        <p14:creationId xmlns:p14="http://schemas.microsoft.com/office/powerpoint/2010/main" val="3289216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102" y="1514739"/>
            <a:ext cx="10109918" cy="569702"/>
          </a:xfrm>
          <a:prstGeom prst="rect">
            <a:avLst/>
          </a:prstGeom>
        </p:spPr>
        <p:txBody>
          <a:bodyPr vert="horz" wrap="square" lIns="0" tIns="9627" rIns="0" bIns="0" rtlCol="0" anchor="t">
            <a:spAutoFit/>
          </a:bodyPr>
          <a:lstStyle/>
          <a:p>
            <a:pPr marL="7620" rtl="0">
              <a:spcBef>
                <a:spcPts val="76"/>
              </a:spcBef>
            </a:pPr>
            <a:r>
              <a:rPr lang="cy" sz="3600" spc="-12" dirty="0"/>
              <a:t>Manylion cyswllt</a:t>
            </a:r>
            <a:endParaRPr lang="en-US" sz="3600" dirty="0">
              <a:latin typeface="Ubuntu-Light"/>
              <a:cs typeface="Ubuntu-Light"/>
            </a:endParaRPr>
          </a:p>
        </p:txBody>
      </p:sp>
      <p:sp>
        <p:nvSpPr>
          <p:cNvPr id="4" name="object 4"/>
          <p:cNvSpPr txBox="1"/>
          <p:nvPr/>
        </p:nvSpPr>
        <p:spPr>
          <a:xfrm>
            <a:off x="309799" y="6300807"/>
            <a:ext cx="860295" cy="109268"/>
          </a:xfrm>
          <a:prstGeom prst="rect">
            <a:avLst/>
          </a:prstGeom>
        </p:spPr>
        <p:txBody>
          <a:bodyPr vert="horz" wrap="square" lIns="0" tIns="1925" rIns="0" bIns="0" rtlCol="0">
            <a:spAutoFit/>
          </a:bodyPr>
          <a:lstStyle/>
          <a:p>
            <a:pPr marL="7702" rtl="0">
              <a:spcBef>
                <a:spcPts val="15"/>
              </a:spcBef>
            </a:pPr>
            <a:r>
              <a:rPr lang="cy" sz="697" b="1">
                <a:solidFill>
                  <a:srgbClr val="315083"/>
                </a:solidFill>
                <a:latin typeface="Ubuntu"/>
                <a:cs typeface="Ubuntu"/>
              </a:rPr>
              <a:t>Iechyd</a:t>
            </a:r>
            <a:r>
              <a:rPr lang="cy" sz="697" b="1" spc="-6">
                <a:solidFill>
                  <a:srgbClr val="315083"/>
                </a:solidFill>
                <a:latin typeface="Ubuntu"/>
                <a:cs typeface="Ubuntu"/>
              </a:rPr>
              <a:t> </a:t>
            </a:r>
            <a:r>
              <a:rPr lang="cy" sz="697" b="1">
                <a:solidFill>
                  <a:srgbClr val="315083"/>
                </a:solidFill>
                <a:latin typeface="Ubuntu"/>
                <a:cs typeface="Ubuntu"/>
              </a:rPr>
              <a:t>Cyhoeddus </a:t>
            </a:r>
            <a:r>
              <a:rPr lang="cy" sz="697" b="1" spc="-6">
                <a:solidFill>
                  <a:srgbClr val="315083"/>
                </a:solidFill>
                <a:latin typeface="Ubuntu"/>
                <a:cs typeface="Ubuntu"/>
              </a:rPr>
              <a:t>Cymru</a:t>
            </a:r>
            <a:endParaRPr sz="697">
              <a:latin typeface="Ubuntu"/>
              <a:cs typeface="Ubuntu"/>
            </a:endParaRPr>
          </a:p>
        </p:txBody>
      </p:sp>
      <p:sp>
        <p:nvSpPr>
          <p:cNvPr id="3" name="object 3"/>
          <p:cNvSpPr txBox="1">
            <a:spLocks noGrp="1"/>
          </p:cNvSpPr>
          <p:nvPr>
            <p:ph type="body" idx="1"/>
          </p:nvPr>
        </p:nvSpPr>
        <p:spPr>
          <a:xfrm>
            <a:off x="395102" y="2337599"/>
            <a:ext cx="5535993" cy="4072476"/>
          </a:xfrm>
          <a:prstGeom prst="rect">
            <a:avLst/>
          </a:prstGeom>
        </p:spPr>
        <p:txBody>
          <a:bodyPr vert="horz" wrap="square" lIns="0" tIns="7317" rIns="0" bIns="0" rtlCol="0" anchor="t">
            <a:spAutoFit/>
          </a:bodyPr>
          <a:lstStyle/>
          <a:p>
            <a:pPr algn="l" defTabSz="554547" rtl="0" fontAlgn="base">
              <a:lnSpc>
                <a:spcPct val="90000"/>
              </a:lnSpc>
              <a:spcBef>
                <a:spcPct val="0"/>
              </a:spcBef>
              <a:spcAft>
                <a:spcPct val="0"/>
              </a:spcAft>
              <a:tabLst>
                <a:tab pos="2230707" algn="l"/>
              </a:tabLst>
              <a:defRPr/>
            </a:pPr>
            <a:r>
              <a:rPr lang="cy" sz="1800" dirty="0">
                <a:solidFill>
                  <a:srgbClr val="32528F"/>
                </a:solidFill>
                <a:latin typeface="Ubuntu Medium" panose="020B0604030602030204" pitchFamily="34" charset="0"/>
                <a:ea typeface="+mj-ea"/>
                <a:cs typeface="+mj-cs"/>
              </a:rPr>
              <a:t>Swyddfa Ymchwil a Datblygu</a:t>
            </a:r>
          </a:p>
          <a:p>
            <a:pPr algn="l" defTabSz="554547" rtl="0" fontAlgn="base">
              <a:lnSpc>
                <a:spcPct val="90000"/>
              </a:lnSpc>
              <a:spcBef>
                <a:spcPct val="0"/>
              </a:spcBef>
              <a:spcAft>
                <a:spcPct val="0"/>
              </a:spcAft>
              <a:tabLst>
                <a:tab pos="2230707" algn="l"/>
              </a:tabLst>
              <a:defRPr/>
            </a:pPr>
            <a:r>
              <a:rPr lang="cy" sz="1800" dirty="0">
                <a:solidFill>
                  <a:srgbClr val="32528F"/>
                </a:solidFill>
                <a:latin typeface="Ubuntu Medium" panose="020B0604030602030204" pitchFamily="34" charset="0"/>
                <a:ea typeface="+mj-ea"/>
                <a:cs typeface="+mj-cs"/>
              </a:rPr>
              <a:t>Ymchwil, Data a Digidol </a:t>
            </a:r>
          </a:p>
          <a:p>
            <a:pPr algn="l" defTabSz="554547" rtl="0" fontAlgn="base">
              <a:lnSpc>
                <a:spcPct val="90000"/>
              </a:lnSpc>
              <a:spcBef>
                <a:spcPct val="0"/>
              </a:spcBef>
              <a:spcAft>
                <a:spcPct val="0"/>
              </a:spcAft>
              <a:tabLst>
                <a:tab pos="2230707" algn="l"/>
              </a:tabLst>
              <a:defRPr/>
            </a:pPr>
            <a:r>
              <a:rPr lang="cy" sz="1800" dirty="0">
                <a:solidFill>
                  <a:srgbClr val="32528F"/>
                </a:solidFill>
                <a:latin typeface="Ubuntu Medium" panose="020B0604030602030204" pitchFamily="34" charset="0"/>
                <a:ea typeface="+mj-ea"/>
                <a:cs typeface="+mj-cs"/>
              </a:rPr>
              <a:t>Iechyd Cyhoeddus Cymru</a:t>
            </a:r>
          </a:p>
          <a:p>
            <a:pPr algn="l" defTabSz="554547" rtl="0" fontAlgn="base">
              <a:lnSpc>
                <a:spcPct val="90000"/>
              </a:lnSpc>
              <a:spcBef>
                <a:spcPct val="0"/>
              </a:spcBef>
              <a:spcAft>
                <a:spcPct val="0"/>
              </a:spcAft>
              <a:tabLst>
                <a:tab pos="2230707" algn="l"/>
              </a:tabLst>
              <a:defRPr/>
            </a:pPr>
            <a:r>
              <a:rPr lang="cy" sz="1800" dirty="0">
                <a:solidFill>
                  <a:srgbClr val="32528F"/>
                </a:solidFill>
                <a:latin typeface="Ubuntu Medium" panose="020B0604030602030204" pitchFamily="34" charset="0"/>
                <a:ea typeface="+mj-ea"/>
                <a:cs typeface="+mj-cs"/>
              </a:rPr>
              <a:t>Rhif 2 Capital Quarter</a:t>
            </a:r>
          </a:p>
          <a:p>
            <a:pPr algn="l" defTabSz="554547" rtl="0" fontAlgn="base">
              <a:lnSpc>
                <a:spcPct val="90000"/>
              </a:lnSpc>
              <a:spcBef>
                <a:spcPct val="0"/>
              </a:spcBef>
              <a:spcAft>
                <a:spcPct val="0"/>
              </a:spcAft>
              <a:tabLst>
                <a:tab pos="2230707" algn="l"/>
              </a:tabLst>
              <a:defRPr/>
            </a:pPr>
            <a:r>
              <a:rPr lang="cy" sz="1800" dirty="0">
                <a:solidFill>
                  <a:srgbClr val="32528F"/>
                </a:solidFill>
                <a:latin typeface="Ubuntu Medium" panose="020B0604030602030204" pitchFamily="34" charset="0"/>
                <a:ea typeface="+mj-ea"/>
                <a:cs typeface="+mj-cs"/>
              </a:rPr>
              <a:t>Cardiff, CF10 4BZ</a:t>
            </a:r>
          </a:p>
          <a:p>
            <a:pPr algn="l" defTabSz="554547" rtl="0" fontAlgn="base">
              <a:lnSpc>
                <a:spcPct val="90000"/>
              </a:lnSpc>
              <a:spcBef>
                <a:spcPct val="0"/>
              </a:spcBef>
              <a:spcAft>
                <a:spcPct val="0"/>
              </a:spcAft>
              <a:tabLst>
                <a:tab pos="2230707" algn="l"/>
              </a:tabLst>
              <a:defRPr/>
            </a:pPr>
            <a:endParaRPr lang="en-US" sz="1800" kern="1200" dirty="0">
              <a:solidFill>
                <a:srgbClr val="32528F"/>
              </a:solidFill>
              <a:latin typeface="Ubuntu Medium" panose="020B0604030602030204" pitchFamily="34" charset="0"/>
              <a:ea typeface="+mj-ea"/>
              <a:cs typeface="+mj-cs"/>
            </a:endParaRPr>
          </a:p>
          <a:p>
            <a:pPr algn="l" defTabSz="554547" rtl="0" fontAlgn="base">
              <a:lnSpc>
                <a:spcPct val="90000"/>
              </a:lnSpc>
              <a:spcBef>
                <a:spcPct val="0"/>
              </a:spcBef>
              <a:spcAft>
                <a:spcPct val="0"/>
              </a:spcAft>
              <a:tabLst>
                <a:tab pos="2230707" algn="l"/>
              </a:tabLst>
              <a:defRPr/>
            </a:pPr>
            <a:endParaRPr lang="en-US" sz="1800" kern="1200" dirty="0">
              <a:solidFill>
                <a:srgbClr val="32528F"/>
              </a:solidFill>
              <a:latin typeface="Ubuntu Medium" panose="020B0604030602030204" pitchFamily="34" charset="0"/>
              <a:ea typeface="+mj-ea"/>
              <a:cs typeface="+mj-cs"/>
            </a:endParaRPr>
          </a:p>
          <a:p>
            <a:pPr algn="l" defTabSz="554547" rtl="0" fontAlgn="base">
              <a:lnSpc>
                <a:spcPct val="90000"/>
              </a:lnSpc>
              <a:spcBef>
                <a:spcPct val="0"/>
              </a:spcBef>
              <a:spcAft>
                <a:spcPct val="0"/>
              </a:spcAft>
              <a:tabLst>
                <a:tab pos="2230707" algn="l"/>
              </a:tabLst>
              <a:defRPr/>
            </a:pPr>
            <a:r>
              <a:rPr lang="cy" sz="1800" dirty="0">
                <a:solidFill>
                  <a:srgbClr val="32528F"/>
                </a:solidFill>
                <a:latin typeface="Ubuntu Medium" panose="020B0604030602030204" pitchFamily="34" charset="0"/>
                <a:ea typeface="+mj-ea"/>
                <a:cs typeface="+mj-cs"/>
              </a:rPr>
              <a:t>Anfonwch e-bost at y tîm Ymchwil a Datblygu: </a:t>
            </a:r>
          </a:p>
          <a:p>
            <a:pPr algn="l" defTabSz="554547" rtl="0" fontAlgn="base">
              <a:lnSpc>
                <a:spcPct val="90000"/>
              </a:lnSpc>
              <a:spcBef>
                <a:spcPct val="0"/>
              </a:spcBef>
              <a:spcAft>
                <a:spcPct val="0"/>
              </a:spcAft>
              <a:tabLst>
                <a:tab pos="2230707" algn="l"/>
              </a:tabLst>
              <a:defRPr/>
            </a:pPr>
            <a:endParaRPr lang="en-US" sz="1800" kern="1200" dirty="0">
              <a:solidFill>
                <a:srgbClr val="E0598B"/>
              </a:solidFill>
              <a:latin typeface="Ubuntu Medium" panose="020B0604030602030204" pitchFamily="34" charset="0"/>
              <a:ea typeface="+mj-ea"/>
              <a:cs typeface="+mj-cs"/>
            </a:endParaRPr>
          </a:p>
          <a:p>
            <a:pPr algn="l" defTabSz="554547" rtl="0" fontAlgn="base">
              <a:lnSpc>
                <a:spcPct val="90000"/>
              </a:lnSpc>
              <a:spcBef>
                <a:spcPct val="0"/>
              </a:spcBef>
              <a:spcAft>
                <a:spcPct val="0"/>
              </a:spcAft>
              <a:tabLst>
                <a:tab pos="2230707" algn="l"/>
              </a:tabLst>
              <a:defRPr/>
            </a:pPr>
            <a:r>
              <a:rPr lang="cy" sz="1800" b="1" dirty="0">
                <a:solidFill>
                  <a:srgbClr val="E0598B"/>
                </a:solidFill>
                <a:latin typeface="Ubuntu Medium" panose="020B0604030602030204" pitchFamily="34" charset="0"/>
                <a:ea typeface="+mj-ea"/>
                <a:cs typeface="+mj-cs"/>
              </a:rPr>
              <a:t>PHW.Research@wales.nhs.uk</a:t>
            </a:r>
          </a:p>
          <a:p>
            <a:pPr algn="l" defTabSz="554547" rtl="0" fontAlgn="base">
              <a:lnSpc>
                <a:spcPct val="90000"/>
              </a:lnSpc>
              <a:spcBef>
                <a:spcPct val="0"/>
              </a:spcBef>
              <a:spcAft>
                <a:spcPct val="0"/>
              </a:spcAft>
              <a:tabLst>
                <a:tab pos="2230707" algn="l"/>
              </a:tabLst>
              <a:defRPr/>
            </a:pPr>
            <a:endParaRPr lang="en-US" sz="1800" kern="1200" dirty="0">
              <a:solidFill>
                <a:srgbClr val="32528F"/>
              </a:solidFill>
              <a:latin typeface="Ubuntu Medium" panose="020B0604030602030204" pitchFamily="34" charset="0"/>
              <a:ea typeface="+mj-ea"/>
              <a:cs typeface="+mj-cs"/>
            </a:endParaRPr>
          </a:p>
          <a:p>
            <a:pPr marL="0" marR="0" lvl="0" indent="0" algn="l" defTabSz="554547" rtl="0" eaLnBrk="1" fontAlgn="base" latinLnBrk="0" hangingPunct="1">
              <a:lnSpc>
                <a:spcPct val="90000"/>
              </a:lnSpc>
              <a:spcBef>
                <a:spcPct val="0"/>
              </a:spcBef>
              <a:spcAft>
                <a:spcPct val="0"/>
              </a:spcAft>
              <a:buClrTx/>
              <a:buSzTx/>
              <a:buFontTx/>
              <a:buNone/>
              <a:tabLst>
                <a:tab pos="2230707" algn="l"/>
              </a:tabLst>
              <a:defRPr/>
            </a:pPr>
            <a:r>
              <a:rPr lang="cy" sz="1800" dirty="0">
                <a:solidFill>
                  <a:srgbClr val="32528F"/>
                </a:solidFill>
                <a:latin typeface="Ubuntu Medium" panose="020B0604030602030204" pitchFamily="34" charset="0"/>
              </a:rPr>
              <a:t>Data, Gwybodaeth ac Ymchwil Iechyd y Cyhoedd - Hafan (sharepoint.com)</a:t>
            </a:r>
            <a:endParaRPr lang="en-US" sz="1800" dirty="0">
              <a:solidFill>
                <a:srgbClr val="32528F"/>
              </a:solidFill>
              <a:latin typeface="Ubuntu Medium" panose="020B0604030602030204" pitchFamily="34" charset="0"/>
              <a:cs typeface="+mj-cs"/>
            </a:endParaRPr>
          </a:p>
          <a:p>
            <a:pPr algn="l" defTabSz="554547" rtl="0" fontAlgn="base">
              <a:lnSpc>
                <a:spcPct val="90000"/>
              </a:lnSpc>
              <a:spcBef>
                <a:spcPct val="0"/>
              </a:spcBef>
              <a:spcAft>
                <a:spcPct val="0"/>
              </a:spcAft>
              <a:tabLst>
                <a:tab pos="2230707" algn="l"/>
              </a:tabLst>
              <a:defRPr/>
            </a:pPr>
            <a:endParaRPr lang="en-US" kern="1200" dirty="0">
              <a:solidFill>
                <a:schemeClr val="tx1">
                  <a:lumMod val="50000"/>
                  <a:lumOff val="50000"/>
                </a:schemeClr>
              </a:solidFill>
              <a:ea typeface="+mj-ea"/>
              <a:cs typeface="+mj-cs"/>
            </a:endParaRPr>
          </a:p>
          <a:p>
            <a:pPr algn="l" defTabSz="554547" rtl="0" fontAlgn="base">
              <a:lnSpc>
                <a:spcPct val="90000"/>
              </a:lnSpc>
              <a:spcBef>
                <a:spcPct val="0"/>
              </a:spcBef>
              <a:spcAft>
                <a:spcPct val="0"/>
              </a:spcAft>
              <a:tabLst>
                <a:tab pos="2230707" algn="l"/>
              </a:tabLst>
              <a:defRPr/>
            </a:pPr>
            <a:r>
              <a:rPr lang="cy" kern="1200" dirty="0">
                <a:solidFill>
                  <a:schemeClr val="tx1">
                    <a:lumMod val="50000"/>
                    <a:lumOff val="50000"/>
                  </a:schemeClr>
                </a:solidFill>
                <a:ea typeface="+mj-ea"/>
                <a:cs typeface="+mj-cs"/>
              </a:rPr>
              <a:t>	</a:t>
            </a:r>
          </a:p>
          <a:p>
            <a:pPr algn="l" defTabSz="554547" rtl="0" fontAlgn="base">
              <a:lnSpc>
                <a:spcPct val="90000"/>
              </a:lnSpc>
              <a:spcBef>
                <a:spcPct val="0"/>
              </a:spcBef>
              <a:spcAft>
                <a:spcPct val="0"/>
              </a:spcAft>
              <a:tabLst>
                <a:tab pos="2230707" algn="l"/>
              </a:tabLst>
              <a:defRPr/>
            </a:pPr>
            <a:endParaRPr lang="en-US" kern="1200" dirty="0">
              <a:solidFill>
                <a:schemeClr val="tx1">
                  <a:lumMod val="50000"/>
                  <a:lumOff val="50000"/>
                </a:schemeClr>
              </a:solidFill>
              <a:ea typeface="+mj-ea"/>
              <a:cs typeface="+mj-cs"/>
            </a:endParaRPr>
          </a:p>
          <a:p>
            <a:pPr marL="7620" marR="2540" rtl="0">
              <a:lnSpc>
                <a:spcPct val="100400"/>
              </a:lnSpc>
              <a:spcBef>
                <a:spcPts val="58"/>
              </a:spcBef>
            </a:pPr>
            <a:endParaRPr lang="en-GB" spc="-12" dirty="0">
              <a:solidFill>
                <a:schemeClr val="tx1">
                  <a:lumMod val="50000"/>
                  <a:lumOff val="50000"/>
                </a:schemeClr>
              </a:solidFill>
            </a:endParaRPr>
          </a:p>
        </p:txBody>
      </p:sp>
      <p:sp>
        <p:nvSpPr>
          <p:cNvPr id="5" name="Rectangle 1">
            <a:extLst>
              <a:ext uri="{FF2B5EF4-FFF2-40B4-BE49-F238E27FC236}">
                <a16:creationId xmlns:a16="http://schemas.microsoft.com/office/drawing/2014/main" id="{1D1A91AC-0DB4-D777-CE6D-C460001FA86A}"/>
              </a:ext>
            </a:extLst>
          </p:cNvPr>
          <p:cNvSpPr>
            <a:spLocks noChangeArrowheads="1"/>
          </p:cNvSpPr>
          <p:nvPr/>
        </p:nvSpPr>
        <p:spPr bwMode="auto">
          <a:xfrm>
            <a:off x="0" y="-111994"/>
            <a:ext cx="12192000" cy="224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449" tIns="27724" rIns="55449" bIns="27724" numCol="1" rtlCol="0" anchor="ctr" anchorCtr="0" compatLnSpc="1">
            <a:prstTxWarp prst="textNoShape">
              <a:avLst/>
            </a:prstTxWarp>
            <a:spAutoFit/>
          </a:bodyPr>
          <a:lstStyle/>
          <a:p>
            <a:pPr marL="0" marR="0" lvl="0" indent="0" algn="l" defTabSz="554492" rtl="0" eaLnBrk="0" fontAlgn="base" latinLnBrk="0" hangingPunct="0">
              <a:lnSpc>
                <a:spcPct val="100000"/>
              </a:lnSpc>
              <a:spcBef>
                <a:spcPct val="0"/>
              </a:spcBef>
              <a:spcAft>
                <a:spcPct val="0"/>
              </a:spcAft>
              <a:buClrTx/>
              <a:buSzTx/>
              <a:buFontTx/>
              <a:buNone/>
              <a:tabLst/>
            </a:pPr>
            <a:r>
              <a:rPr lang="cy" sz="1092" b="0" i="0" u="none" strike="noStrike" cap="none" normalizeH="0">
                <a:ln>
                  <a:noFill/>
                </a:ln>
                <a:solidFill>
                  <a:schemeClr val="tx1"/>
                </a:solidFill>
                <a:effectLst/>
                <a:latin typeface="Arial" panose="020B0604020202020204" pitchFamily="34" charset="0"/>
                <a:hlinkClick r:id="rId2"/>
              </a:rPr>
              <a:t>Hafan</a:t>
            </a:r>
            <a:endParaRPr kumimoji="0" lang="en-US" altLang="en-US" sz="1092"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75B73FF9-AEFC-7F3A-C37B-C55320E6D505}"/>
              </a:ext>
            </a:extLst>
          </p:cNvPr>
          <p:cNvSpPr>
            <a:spLocks noChangeArrowheads="1"/>
          </p:cNvSpPr>
          <p:nvPr/>
        </p:nvSpPr>
        <p:spPr bwMode="auto">
          <a:xfrm>
            <a:off x="92415" y="-19579"/>
            <a:ext cx="12192000" cy="224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449" tIns="27724" rIns="55449" bIns="27724" numCol="1" rtlCol="0" anchor="ctr" anchorCtr="0" compatLnSpc="1">
            <a:prstTxWarp prst="textNoShape">
              <a:avLst/>
            </a:prstTxWarp>
            <a:spAutoFit/>
          </a:bodyPr>
          <a:lstStyle/>
          <a:p>
            <a:pPr marL="0" marR="0" lvl="0" indent="0" algn="l" defTabSz="554492" rtl="0" eaLnBrk="0" fontAlgn="base" latinLnBrk="0" hangingPunct="0">
              <a:lnSpc>
                <a:spcPct val="100000"/>
              </a:lnSpc>
              <a:spcBef>
                <a:spcPct val="0"/>
              </a:spcBef>
              <a:spcAft>
                <a:spcPct val="0"/>
              </a:spcAft>
              <a:buClrTx/>
              <a:buSzTx/>
              <a:buFontTx/>
              <a:buNone/>
              <a:tabLst/>
            </a:pPr>
            <a:r>
              <a:rPr lang="cy" sz="1092" b="0" i="0" u="none" strike="noStrike" cap="none" normalizeH="0">
                <a:ln>
                  <a:noFill/>
                </a:ln>
                <a:solidFill>
                  <a:schemeClr val="tx1"/>
                </a:solidFill>
                <a:effectLst/>
                <a:latin typeface="Arial" panose="020B0604020202020204" pitchFamily="34" charset="0"/>
                <a:hlinkClick r:id="rId2"/>
              </a:rPr>
              <a:t>Hafan</a:t>
            </a:r>
            <a:endParaRPr kumimoji="0" lang="en-US" altLang="en-US" sz="1092" b="0" i="0" u="none" strike="noStrike" cap="none" normalizeH="0" baseline="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0B375D0D-F96E-5379-90FF-5BDA108C8077}"/>
              </a:ext>
            </a:extLst>
          </p:cNvPr>
          <p:cNvSpPr>
            <a:spLocks noChangeArrowheads="1"/>
          </p:cNvSpPr>
          <p:nvPr/>
        </p:nvSpPr>
        <p:spPr bwMode="auto">
          <a:xfrm>
            <a:off x="184829" y="72835"/>
            <a:ext cx="12192000" cy="224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449" tIns="27724" rIns="55449" bIns="27724" numCol="1" rtlCol="0" anchor="ctr" anchorCtr="0" compatLnSpc="1">
            <a:prstTxWarp prst="textNoShape">
              <a:avLst/>
            </a:prstTxWarp>
            <a:spAutoFit/>
          </a:bodyPr>
          <a:lstStyle/>
          <a:p>
            <a:pPr marL="0" marR="0" lvl="0" indent="0" algn="l" defTabSz="554492" rtl="0" eaLnBrk="0" fontAlgn="base" latinLnBrk="0" hangingPunct="0">
              <a:lnSpc>
                <a:spcPct val="100000"/>
              </a:lnSpc>
              <a:spcBef>
                <a:spcPct val="0"/>
              </a:spcBef>
              <a:spcAft>
                <a:spcPct val="0"/>
              </a:spcAft>
              <a:buClrTx/>
              <a:buSzTx/>
              <a:buFontTx/>
              <a:buNone/>
              <a:tabLst/>
            </a:pPr>
            <a:r>
              <a:rPr lang="cy" sz="1092" b="0" i="0" u="none" strike="noStrike" cap="none" normalizeH="0">
                <a:ln>
                  <a:noFill/>
                </a:ln>
                <a:solidFill>
                  <a:schemeClr val="tx1"/>
                </a:solidFill>
                <a:effectLst/>
                <a:latin typeface="Arial" panose="020B0604020202020204" pitchFamily="34" charset="0"/>
                <a:hlinkClick r:id="rId2"/>
              </a:rPr>
              <a:t>Hafan</a:t>
            </a:r>
            <a:endParaRPr kumimoji="0" lang="en-US" altLang="en-US" sz="1092" b="0" i="0" u="none" strike="noStrike" cap="none" normalizeH="0" baseline="0">
              <a:ln>
                <a:noFill/>
              </a:ln>
              <a:solidFill>
                <a:schemeClr val="tx1"/>
              </a:solidFill>
              <a:effectLst/>
              <a:latin typeface="Arial" panose="020B0604020202020204" pitchFamily="34" charset="0"/>
            </a:endParaRPr>
          </a:p>
        </p:txBody>
      </p:sp>
      <p:pic>
        <p:nvPicPr>
          <p:cNvPr id="12" name="Picture 11" descr="Mobile device with apps">
            <a:extLst>
              <a:ext uri="{FF2B5EF4-FFF2-40B4-BE49-F238E27FC236}">
                <a16:creationId xmlns:a16="http://schemas.microsoft.com/office/drawing/2014/main" id="{AAF56A57-0E8C-7A44-4E8C-6A263799B9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41013" y="1714321"/>
            <a:ext cx="5415210" cy="3510822"/>
          </a:xfrm>
          <a:prstGeom prst="rect">
            <a:avLst/>
          </a:prstGeom>
        </p:spPr>
      </p:pic>
    </p:spTree>
    <p:extLst>
      <p:ext uri="{BB962C8B-B14F-4D97-AF65-F5344CB8AC3E}">
        <p14:creationId xmlns:p14="http://schemas.microsoft.com/office/powerpoint/2010/main" val="1794020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rtl="0">
              <a:spcBef>
                <a:spcPts val="15"/>
              </a:spcBef>
            </a:pPr>
            <a:r>
              <a:rPr lang="cy" sz="697" b="1">
                <a:solidFill>
                  <a:srgbClr val="315083"/>
                </a:solidFill>
                <a:latin typeface="Ubuntu"/>
                <a:cs typeface="Ubuntu"/>
              </a:rPr>
              <a:t>Iechyd</a:t>
            </a:r>
            <a:r>
              <a:rPr lang="cy" sz="697" b="1" spc="-6">
                <a:solidFill>
                  <a:srgbClr val="315083"/>
                </a:solidFill>
                <a:latin typeface="Ubuntu"/>
                <a:cs typeface="Ubuntu"/>
              </a:rPr>
              <a:t> </a:t>
            </a:r>
            <a:r>
              <a:rPr lang="cy" sz="697" b="1">
                <a:solidFill>
                  <a:srgbClr val="315083"/>
                </a:solidFill>
                <a:latin typeface="Ubuntu"/>
                <a:cs typeface="Ubuntu"/>
              </a:rPr>
              <a:t>Cyhoeddus </a:t>
            </a:r>
            <a:r>
              <a:rPr lang="cy" sz="697" b="1" spc="-6">
                <a:solidFill>
                  <a:srgbClr val="315083"/>
                </a:solidFill>
                <a:latin typeface="Ubuntu"/>
                <a:cs typeface="Ubuntu"/>
              </a:rPr>
              <a:t>Cymru</a:t>
            </a:r>
            <a:endParaRPr sz="697">
              <a:latin typeface="Ubuntu"/>
              <a:cs typeface="Ubuntu"/>
            </a:endParaRPr>
          </a:p>
        </p:txBody>
      </p:sp>
      <p:sp>
        <p:nvSpPr>
          <p:cNvPr id="31" name="object 31"/>
          <p:cNvSpPr txBox="1">
            <a:spLocks noGrp="1"/>
          </p:cNvSpPr>
          <p:nvPr>
            <p:ph type="title"/>
          </p:nvPr>
        </p:nvSpPr>
        <p:spPr>
          <a:xfrm>
            <a:off x="468548" y="1119969"/>
            <a:ext cx="11072647" cy="681605"/>
          </a:xfrm>
          <a:prstGeom prst="rect">
            <a:avLst/>
          </a:prstGeom>
        </p:spPr>
        <p:txBody>
          <a:bodyPr vert="horz" wrap="square" lIns="0" tIns="9627" rIns="0" bIns="0" rtlCol="0">
            <a:spAutoFit/>
          </a:bodyPr>
          <a:lstStyle/>
          <a:p>
            <a:pPr marL="7702" rtl="0">
              <a:spcBef>
                <a:spcPts val="76"/>
              </a:spcBef>
            </a:pPr>
            <a:br>
              <a:rPr lang="en-GB" sz="2183"/>
            </a:br>
            <a:endParaRPr lang="en-GB" sz="2183" spc="-12"/>
          </a:p>
        </p:txBody>
      </p:sp>
      <p:sp>
        <p:nvSpPr>
          <p:cNvPr id="49" name="Text Placeholder 48">
            <a:extLst>
              <a:ext uri="{FF2B5EF4-FFF2-40B4-BE49-F238E27FC236}">
                <a16:creationId xmlns:a16="http://schemas.microsoft.com/office/drawing/2014/main" id="{F52A55D2-B116-0297-8C2B-465B85987737}"/>
              </a:ext>
            </a:extLst>
          </p:cNvPr>
          <p:cNvSpPr>
            <a:spLocks noGrp="1"/>
          </p:cNvSpPr>
          <p:nvPr>
            <p:ph type="body" idx="1"/>
          </p:nvPr>
        </p:nvSpPr>
        <p:spPr>
          <a:xfrm>
            <a:off x="300620" y="1460771"/>
            <a:ext cx="11776825" cy="4874411"/>
          </a:xfrm>
        </p:spPr>
        <p:txBody>
          <a:bodyPr wrap="square" lIns="0" tIns="0" rIns="0" bIns="0" rtlCol="0" anchor="t">
            <a:spAutoFit/>
          </a:bodyPr>
          <a:lstStyle/>
          <a:p>
            <a:pPr algn="l" rtl="0"/>
            <a:r>
              <a:rPr lang="cy" sz="1200" b="1" u="sng" dirty="0">
                <a:solidFill>
                  <a:srgbClr val="32528F"/>
                </a:solidFill>
                <a:latin typeface="Ubuntu"/>
              </a:rPr>
              <a:t>Beth oedd yr her?</a:t>
            </a:r>
          </a:p>
          <a:p>
            <a:pPr algn="l" rtl="0"/>
            <a:endParaRPr lang="en-GB" sz="1200" b="1" u="sng" dirty="0">
              <a:solidFill>
                <a:srgbClr val="32528F"/>
              </a:solidFill>
              <a:latin typeface="Ubuntu"/>
            </a:endParaRPr>
          </a:p>
          <a:p>
            <a:pPr algn="l" rtl="0"/>
            <a:r>
              <a:rPr lang="cy" sz="1200" kern="100" dirty="0">
                <a:solidFill>
                  <a:srgbClr val="32528F"/>
                </a:solidFill>
                <a:effectLst/>
                <a:latin typeface="Ubuntu"/>
                <a:ea typeface="Times New Roman" panose="02020603050405020304" pitchFamily="18" charset="0"/>
                <a:cs typeface="Times New Roman"/>
              </a:rPr>
              <a:t>Mae Cwricwlwm i Gymru yn diwygio system addysg Cymru yn genedlaethol, gan roi canolbwynt newydd a digynsail ar iechyd a lles plant a phobl ifanc. Mae gweithredu’n gofyn am ddull sy’n seiliedig ar systemau ac sy’n cael ei lywio gan ddata a thystiolaeth, lle mae ysgolion yn cael eu hannog i ddeall anghenion disgyblion a staff cyn dechrau gweithredu ymyriadau iechyd a lles. Nod yr astudiaeth ansoddol hon oedd ystyried canfyddiadau staff ysgolion uwchradd o gyflwyno Cwricwlwm i Gymru, a'r gwaith paratoi ar ei gyfer.</a:t>
            </a:r>
          </a:p>
          <a:p>
            <a:pPr algn="l" rtl="0"/>
            <a:r>
              <a:rPr lang="cy" sz="1200" kern="100" dirty="0">
                <a:solidFill>
                  <a:srgbClr val="32528F"/>
                </a:solidFill>
                <a:effectLst/>
                <a:latin typeface="Ubuntu"/>
                <a:ea typeface="Times New Roman" panose="02020603050405020304" pitchFamily="18" charset="0"/>
                <a:cs typeface="Times New Roman"/>
              </a:rPr>
              <a:t> </a:t>
            </a:r>
            <a:endParaRPr lang="en-GB" sz="1200" b="1" u="sng" dirty="0">
              <a:solidFill>
                <a:srgbClr val="32528F"/>
              </a:solidFill>
              <a:latin typeface="Ubuntu"/>
              <a:cs typeface="Times New Roman"/>
            </a:endParaRPr>
          </a:p>
          <a:p>
            <a:pPr algn="l" rtl="0"/>
            <a:r>
              <a:rPr lang="cy" sz="1200" b="1" u="sng" dirty="0">
                <a:solidFill>
                  <a:srgbClr val="32528F"/>
                </a:solidFill>
                <a:latin typeface="Ubuntu"/>
              </a:rPr>
              <a:t>Beth gafodd ei wneud?</a:t>
            </a:r>
          </a:p>
          <a:p>
            <a:pPr algn="l" rtl="0"/>
            <a:endParaRPr lang="en-GB" sz="1200" b="1" u="sng" dirty="0">
              <a:solidFill>
                <a:srgbClr val="32528F"/>
              </a:solidFill>
              <a:latin typeface="Ubuntu"/>
            </a:endParaRPr>
          </a:p>
          <a:p>
            <a:pPr algn="l" rtl="0"/>
            <a:r>
              <a:rPr lang="cy" sz="1200" kern="150" dirty="0">
                <a:solidFill>
                  <a:srgbClr val="32528F"/>
                </a:solidFill>
                <a:effectLst/>
                <a:latin typeface="Ubuntu"/>
                <a:ea typeface="Verdana"/>
                <a:cs typeface="Times New Roman"/>
              </a:rPr>
              <a:t>Cynhaliwyd cyfweliadau mewn ysgolion uwchradd, gydag aelodau staff a oedd â rôl flaenllaw yng ngwaith gweithredu’r diwygiad (e.e., penaethiaid, dirprwy benaethiaid, arweinwyr iechyd a lles). Cwblhawyd dadansoddiad thematig gan ddefnyddio dull anwythol a rhannol ddiddwythol o grynhoi data. Cafodd ei lywio gan fframwaith presennol o feysydd thematig yn crynhoi safbwyntiau ehangach uwch randdeiliaid yn system addysg Cymru (e.e. ar lefel polisi). </a:t>
            </a:r>
            <a:endParaRPr lang="en-GB" sz="1200" b="1" u="sng" dirty="0">
              <a:solidFill>
                <a:srgbClr val="32528F"/>
              </a:solidFill>
              <a:latin typeface="Ubuntu"/>
              <a:ea typeface="Verdana"/>
              <a:cs typeface="Times New Roman"/>
            </a:endParaRPr>
          </a:p>
          <a:p>
            <a:pPr rtl="0"/>
            <a:br>
              <a:rPr lang="en-GB" sz="1200" b="0" i="0" dirty="0">
                <a:effectLst/>
                <a:latin typeface="Merriweather" panose="00000500000000000000" pitchFamily="2" charset="0"/>
              </a:rPr>
            </a:br>
            <a:endParaRPr lang="en-GB" sz="1200" b="1" u="sng" dirty="0">
              <a:solidFill>
                <a:srgbClr val="32528F"/>
              </a:solidFill>
              <a:latin typeface="Ubuntu"/>
            </a:endParaRPr>
          </a:p>
          <a:p>
            <a:pPr algn="l" rtl="0"/>
            <a:r>
              <a:rPr lang="cy" sz="1200" b="1" u="sng" dirty="0">
                <a:solidFill>
                  <a:srgbClr val="32528F"/>
                </a:solidFill>
                <a:latin typeface="Ubuntu"/>
              </a:rPr>
              <a:t>Beth oedd y canlyniad?</a:t>
            </a:r>
          </a:p>
          <a:p>
            <a:pPr algn="l" rtl="0"/>
            <a:endParaRPr lang="en-GB" sz="1200" b="1" u="sng" dirty="0">
              <a:solidFill>
                <a:srgbClr val="32528F"/>
              </a:solidFill>
              <a:latin typeface="Ubuntu"/>
            </a:endParaRPr>
          </a:p>
          <a:p>
            <a:pPr algn="l" rtl="0"/>
            <a:r>
              <a:rPr lang="cy" sz="1200" kern="150" dirty="0">
                <a:solidFill>
                  <a:srgbClr val="32528F"/>
                </a:solidFill>
                <a:effectLst/>
                <a:latin typeface="Ubuntu"/>
                <a:ea typeface="Times New Roman" panose="02020603050405020304" pitchFamily="18" charset="0"/>
                <a:cs typeface="Times New Roman"/>
              </a:rPr>
              <a:t>Datblygwyd pum thema ragarweiniol. Trafododd y rhai a gafodd gyfweliad bwysau 'traddodiadol' ar ysgolion i gynnal perfformiad academaidd uchel, a oedd weithiau'n groes i'r safbwynt mwy 'cyfannol' o ddatblygiad gydol oes disgyblion wedi’i annog gan y diwygiad. Roedd dull dysgu sy'n 'canolbwyntio ar y disgybl' yn aml wrth wraidd y broses weithredu ar gyfer y diwygiad, tra bod gallu ysgolion i aros yn ymarferol a chynnal ymyriad yn y tymor hwy yn allweddol i ddisgwyliadau ar gyfer llwyddiant. Lle'r oedd newid diwylliant proffesiynol a llywodraethu 'o'r brig i lawr' yn cael eu hystyried yn ffactorau blaenllaw ar lefel genedlaethol, roedd cymorth ar gyfer gweithio mewn partneriaeth bwysicaf ar lefel yr ysgol.</a:t>
            </a:r>
          </a:p>
          <a:p>
            <a:pPr algn="l" rtl="0"/>
            <a:endParaRPr lang="en-GB" sz="1200" kern="150" dirty="0">
              <a:solidFill>
                <a:srgbClr val="32528F"/>
              </a:solidFill>
              <a:latin typeface="Ubuntu"/>
              <a:ea typeface="Times New Roman" panose="02020603050405020304" pitchFamily="18" charset="0"/>
              <a:cs typeface="Times New Roman"/>
            </a:endParaRPr>
          </a:p>
          <a:p>
            <a:pPr algn="l" rtl="0"/>
            <a:r>
              <a:rPr lang="cy" sz="1200" kern="150" dirty="0">
                <a:solidFill>
                  <a:srgbClr val="32528F"/>
                </a:solidFill>
                <a:effectLst/>
                <a:latin typeface="Ubuntu"/>
                <a:ea typeface="Times New Roman" panose="02020603050405020304" pitchFamily="18" charset="0"/>
                <a:cs typeface="Times New Roman"/>
              </a:rPr>
              <a:t>Mae'r canlyniadau hyn yn awgrymu bod angen cefnogi ymarfer ysgolion ar draws sawl lefel o'r system, er mwyn cysoni barn uwch randdeiliaid a staff ymarferwyr, a rhoi’r adnoddau priodol i ysgolion er mwyn ymateb i amgylchedd sy'n newid. </a:t>
            </a:r>
            <a:endParaRPr lang="en-GB" sz="1200" b="1" u="sng" dirty="0">
              <a:solidFill>
                <a:srgbClr val="32528F"/>
              </a:solidFill>
              <a:latin typeface="Ubuntu"/>
              <a:cs typeface="Times New Roman"/>
            </a:endParaRPr>
          </a:p>
          <a:p>
            <a:pPr rtl="0"/>
            <a:endParaRPr lang="en-GB" sz="1450" b="1" i="1" u="sng" dirty="0">
              <a:solidFill>
                <a:srgbClr val="32528F"/>
              </a:solidFill>
              <a:highlight>
                <a:srgbClr val="FFFF00"/>
              </a:highlight>
              <a:latin typeface="Ubuntu Light" panose="020B0304030602030204" pitchFamily="34" charset="0"/>
            </a:endParaRPr>
          </a:p>
          <a:p>
            <a:pPr rtl="0"/>
            <a:endParaRPr lang="en-GB" dirty="0">
              <a:highlight>
                <a:srgbClr val="FFFF00"/>
              </a:highlight>
            </a:endParaRPr>
          </a:p>
        </p:txBody>
      </p:sp>
      <p:sp>
        <p:nvSpPr>
          <p:cNvPr id="3" name="TextBox 2">
            <a:extLst>
              <a:ext uri="{FF2B5EF4-FFF2-40B4-BE49-F238E27FC236}">
                <a16:creationId xmlns:a16="http://schemas.microsoft.com/office/drawing/2014/main" id="{ECFCCF03-FB34-BB35-DE61-FFE1403C453B}"/>
              </a:ext>
            </a:extLst>
          </p:cNvPr>
          <p:cNvSpPr txBox="1"/>
          <p:nvPr/>
        </p:nvSpPr>
        <p:spPr>
          <a:xfrm>
            <a:off x="206829" y="800808"/>
            <a:ext cx="9561954" cy="553998"/>
          </a:xfrm>
          <a:prstGeom prst="rect">
            <a:avLst/>
          </a:prstGeom>
          <a:noFill/>
        </p:spPr>
        <p:txBody>
          <a:bodyPr wrap="square" lIns="91440" tIns="45720" rIns="91440" bIns="45720" rtlCol="0" anchor="t">
            <a:spAutoFit/>
          </a:bodyPr>
          <a:lstStyle/>
          <a:p>
            <a:pPr algn="l" rtl="0"/>
            <a:r>
              <a:rPr lang="cy" b="1" i="0" dirty="0">
                <a:solidFill>
                  <a:srgbClr val="32528F"/>
                </a:solidFill>
                <a:effectLst/>
                <a:latin typeface="Ubuntu"/>
              </a:rPr>
              <a:t>Health and Well-being in schools (2024)</a:t>
            </a:r>
          </a:p>
          <a:p>
            <a:pPr algn="l" rtl="0"/>
            <a:r>
              <a:rPr lang="cy" sz="1200" dirty="0">
                <a:solidFill>
                  <a:schemeClr val="tx2"/>
                </a:solidFill>
                <a:latin typeface="Ubuntu" panose="020B0504030602030204" pitchFamily="34" charset="0"/>
              </a:rPr>
              <a:t>Rochelle Embling, Sara Jayne Long, yr Athro Graham Moore</a:t>
            </a:r>
            <a:endParaRPr lang="en-GB" sz="1200" b="0" dirty="0">
              <a:solidFill>
                <a:schemeClr val="tx2"/>
              </a:solidFill>
              <a:effectLst/>
              <a:latin typeface="Ubuntu" panose="020B0504030602030204" pitchFamily="34" charset="0"/>
            </a:endParaRPr>
          </a:p>
        </p:txBody>
      </p:sp>
      <p:sp>
        <p:nvSpPr>
          <p:cNvPr id="4" name="TextBox 3">
            <a:extLst>
              <a:ext uri="{FF2B5EF4-FFF2-40B4-BE49-F238E27FC236}">
                <a16:creationId xmlns:a16="http://schemas.microsoft.com/office/drawing/2014/main" id="{9E44BDF7-ADD1-5163-40BF-5A0E3E085976}"/>
              </a:ext>
            </a:extLst>
          </p:cNvPr>
          <p:cNvSpPr txBox="1"/>
          <p:nvPr/>
        </p:nvSpPr>
        <p:spPr>
          <a:xfrm>
            <a:off x="4396509" y="181971"/>
            <a:ext cx="7680936" cy="338554"/>
          </a:xfrm>
          <a:prstGeom prst="rect">
            <a:avLst/>
          </a:prstGeom>
          <a:noFill/>
        </p:spPr>
        <p:txBody>
          <a:bodyPr wrap="square" lIns="91440" tIns="45720" rIns="91440" bIns="45720" rtlCol="0" anchor="t">
            <a:spAutoFit/>
          </a:bodyPr>
          <a:lstStyle/>
          <a:p>
            <a:pPr rtl="0"/>
            <a:r>
              <a:rPr lang="cy" sz="1600" b="1" dirty="0">
                <a:solidFill>
                  <a:schemeClr val="bg1"/>
                </a:solidFill>
                <a:latin typeface="Ubuntu"/>
              </a:rPr>
              <a:t>Cefnogi ein blaenoriaethau - Dylanwadu ar benderfynyddion ehangach iechyd</a:t>
            </a:r>
            <a:endParaRPr lang="en-GB" sz="1600" b="1" dirty="0">
              <a:solidFill>
                <a:schemeClr val="bg1"/>
              </a:solidFill>
              <a:latin typeface="Ubuntu"/>
              <a:ea typeface="Calibri"/>
              <a:cs typeface="Calibri"/>
            </a:endParaRPr>
          </a:p>
        </p:txBody>
      </p:sp>
    </p:spTree>
    <p:extLst>
      <p:ext uri="{BB962C8B-B14F-4D97-AF65-F5344CB8AC3E}">
        <p14:creationId xmlns:p14="http://schemas.microsoft.com/office/powerpoint/2010/main" val="3830703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rtl="0">
              <a:spcBef>
                <a:spcPts val="15"/>
              </a:spcBef>
            </a:pPr>
            <a:r>
              <a:rPr lang="cy" sz="697" b="1">
                <a:solidFill>
                  <a:srgbClr val="315083"/>
                </a:solidFill>
                <a:latin typeface="Ubuntu"/>
                <a:cs typeface="Ubuntu"/>
              </a:rPr>
              <a:t>Iechyd</a:t>
            </a:r>
            <a:r>
              <a:rPr lang="cy" sz="697" b="1" spc="-6">
                <a:solidFill>
                  <a:srgbClr val="315083"/>
                </a:solidFill>
                <a:latin typeface="Ubuntu"/>
                <a:cs typeface="Ubuntu"/>
              </a:rPr>
              <a:t> </a:t>
            </a:r>
            <a:r>
              <a:rPr lang="cy" sz="697" b="1">
                <a:solidFill>
                  <a:srgbClr val="315083"/>
                </a:solidFill>
                <a:latin typeface="Ubuntu"/>
                <a:cs typeface="Ubuntu"/>
              </a:rPr>
              <a:t>Cyhoeddus </a:t>
            </a:r>
            <a:r>
              <a:rPr lang="cy" sz="697" b="1" spc="-6">
                <a:solidFill>
                  <a:srgbClr val="315083"/>
                </a:solidFill>
                <a:latin typeface="Ubuntu"/>
                <a:cs typeface="Ubuntu"/>
              </a:rPr>
              <a:t>Cymru</a:t>
            </a:r>
            <a:endParaRPr sz="697">
              <a:latin typeface="Ubuntu"/>
              <a:cs typeface="Ubuntu"/>
            </a:endParaRPr>
          </a:p>
        </p:txBody>
      </p:sp>
      <p:sp>
        <p:nvSpPr>
          <p:cNvPr id="31" name="object 31"/>
          <p:cNvSpPr txBox="1">
            <a:spLocks noGrp="1"/>
          </p:cNvSpPr>
          <p:nvPr>
            <p:ph type="title"/>
          </p:nvPr>
        </p:nvSpPr>
        <p:spPr>
          <a:xfrm>
            <a:off x="468548" y="1119969"/>
            <a:ext cx="11072647" cy="681658"/>
          </a:xfrm>
          <a:prstGeom prst="rect">
            <a:avLst/>
          </a:prstGeom>
        </p:spPr>
        <p:txBody>
          <a:bodyPr vert="horz" wrap="square" lIns="0" tIns="9627" rIns="0" bIns="0" rtlCol="0">
            <a:spAutoFit/>
          </a:bodyPr>
          <a:lstStyle/>
          <a:p>
            <a:pPr marL="7702" rtl="0">
              <a:spcBef>
                <a:spcPts val="76"/>
              </a:spcBef>
            </a:pPr>
            <a:br>
              <a:rPr lang="en-GB" sz="2183"/>
            </a:br>
            <a:endParaRPr lang="en-GB" sz="2183" spc="-12"/>
          </a:p>
        </p:txBody>
      </p:sp>
      <p:sp>
        <p:nvSpPr>
          <p:cNvPr id="49" name="Text Placeholder 48">
            <a:extLst>
              <a:ext uri="{FF2B5EF4-FFF2-40B4-BE49-F238E27FC236}">
                <a16:creationId xmlns:a16="http://schemas.microsoft.com/office/drawing/2014/main" id="{F52A55D2-B116-0297-8C2B-465B85987737}"/>
              </a:ext>
            </a:extLst>
          </p:cNvPr>
          <p:cNvSpPr>
            <a:spLocks noGrp="1"/>
          </p:cNvSpPr>
          <p:nvPr>
            <p:ph type="body" idx="1"/>
          </p:nvPr>
        </p:nvSpPr>
        <p:spPr>
          <a:xfrm>
            <a:off x="257230" y="811572"/>
            <a:ext cx="10590219" cy="1126014"/>
          </a:xfrm>
        </p:spPr>
        <p:txBody>
          <a:bodyPr wrap="square" lIns="0" tIns="0" rIns="0" bIns="0" rtlCol="0" anchor="t">
            <a:spAutoFit/>
          </a:bodyPr>
          <a:lstStyle/>
          <a:p>
            <a:pPr rtl="0"/>
            <a:r>
              <a:rPr lang="cy" sz="1800" b="1" dirty="0">
                <a:solidFill>
                  <a:srgbClr val="32528F"/>
                </a:solidFill>
                <a:latin typeface="Ubuntu"/>
              </a:rPr>
              <a:t>Secondary school children and young people's perceptions of vaping and nicotine dependence Insights from a qualitative focus group study</a:t>
            </a:r>
          </a:p>
          <a:p>
            <a:pPr rtl="0"/>
            <a:r>
              <a:rPr lang="cy" sz="1200" dirty="0">
                <a:solidFill>
                  <a:schemeClr val="tx2"/>
                </a:solidFill>
                <a:latin typeface="Ubuntu" panose="020B0504030602030204" pitchFamily="34" charset="0"/>
              </a:rPr>
              <a:t>Rochelle Embling, Lorna Bennett, Niamh McHugh, Anna Kolosowska a Chris Emmerson</a:t>
            </a:r>
          </a:p>
          <a:p>
            <a:pPr rtl="0"/>
            <a:endParaRPr lang="en-GB" sz="1092" b="1" dirty="0">
              <a:solidFill>
                <a:schemeClr val="tx2"/>
              </a:solidFill>
              <a:latin typeface="Aptos Narrow" panose="020B0004020202020204" pitchFamily="34" charset="0"/>
            </a:endParaRPr>
          </a:p>
          <a:p>
            <a:pPr rtl="0"/>
            <a:endParaRPr lang="en-GB" dirty="0"/>
          </a:p>
        </p:txBody>
      </p:sp>
      <p:sp>
        <p:nvSpPr>
          <p:cNvPr id="3" name="TextBox 2">
            <a:extLst>
              <a:ext uri="{FF2B5EF4-FFF2-40B4-BE49-F238E27FC236}">
                <a16:creationId xmlns:a16="http://schemas.microsoft.com/office/drawing/2014/main" id="{B674E23F-035B-81F2-3A77-D6713D94D7D4}"/>
              </a:ext>
            </a:extLst>
          </p:cNvPr>
          <p:cNvSpPr txBox="1"/>
          <p:nvPr/>
        </p:nvSpPr>
        <p:spPr>
          <a:xfrm>
            <a:off x="161244" y="1460798"/>
            <a:ext cx="11869511" cy="4747453"/>
          </a:xfrm>
          <a:prstGeom prst="rect">
            <a:avLst/>
          </a:prstGeom>
          <a:noFill/>
        </p:spPr>
        <p:txBody>
          <a:bodyPr wrap="square" lIns="91440" tIns="45720" rIns="91440" bIns="45720" rtlCol="0" anchor="t">
            <a:spAutoFit/>
          </a:bodyPr>
          <a:lstStyle/>
          <a:p>
            <a:pPr algn="l" rtl="0"/>
            <a:endParaRPr lang="en-GB" sz="1450" b="1" i="1" u="sng" dirty="0">
              <a:solidFill>
                <a:schemeClr val="accent3"/>
              </a:solidFill>
              <a:ea typeface="Calibri"/>
              <a:cs typeface="Calibri"/>
            </a:endParaRPr>
          </a:p>
          <a:p>
            <a:pPr algn="l" rtl="0"/>
            <a:r>
              <a:rPr lang="cy" sz="1200" b="1" u="sng" dirty="0">
                <a:solidFill>
                  <a:srgbClr val="32528F"/>
                </a:solidFill>
                <a:latin typeface="Ubuntu"/>
              </a:rPr>
              <a:t>Beth oedd yr her?</a:t>
            </a:r>
          </a:p>
          <a:p>
            <a:pPr algn="l" rtl="0"/>
            <a:endParaRPr lang="en-GB" sz="1200" dirty="0">
              <a:solidFill>
                <a:srgbClr val="32528F"/>
              </a:solidFill>
              <a:latin typeface="Ubuntu" panose="020B0504030602030204" pitchFamily="34" charset="0"/>
            </a:endParaRPr>
          </a:p>
          <a:p>
            <a:pPr algn="l" rtl="0"/>
            <a:r>
              <a:rPr lang="cy" sz="1200" b="1" dirty="0">
                <a:solidFill>
                  <a:srgbClr val="32528F"/>
                </a:solidFill>
                <a:latin typeface="Ubuntu"/>
              </a:rPr>
              <a:t>Goblygiadau</a:t>
            </a:r>
          </a:p>
          <a:p>
            <a:pPr algn="l" rtl="0"/>
            <a:r>
              <a:rPr lang="cy" sz="1200" dirty="0">
                <a:solidFill>
                  <a:srgbClr val="32528F"/>
                </a:solidFill>
                <a:latin typeface="Ubuntu"/>
              </a:rPr>
              <a:t>Mae rhai o oblygiadau allweddol yr astudiaeth hon yn cynnwys:</a:t>
            </a:r>
          </a:p>
          <a:p>
            <a:pPr algn="l" rtl="0"/>
            <a:endParaRPr lang="en-GB" sz="1200" dirty="0">
              <a:solidFill>
                <a:srgbClr val="32528F"/>
              </a:solidFill>
              <a:latin typeface="Ubuntu"/>
            </a:endParaRPr>
          </a:p>
          <a:p>
            <a:pPr marL="276860" indent="-276860" algn="l" rtl="0">
              <a:buFont typeface="Arial" panose="020B0604020202020204" pitchFamily="34" charset="0"/>
              <a:buChar char="•"/>
            </a:pPr>
            <a:r>
              <a:rPr lang="cy" sz="1200" dirty="0">
                <a:solidFill>
                  <a:srgbClr val="32528F"/>
                </a:solidFill>
                <a:latin typeface="Ubuntu"/>
              </a:rPr>
              <a:t>Tystiolaeth bellach wedi'i chefnogi o ddiwylliant fepio cyfredol ymhlith pobl ifanc sy'n tynnu sylw at sbardunau posibl o ddefnydd (dylanwad cyfoedion ymhlith grwpiau oedran hŷn, dod i gysylltiad â fepio a mynediad at ddyfeisiau)</a:t>
            </a:r>
          </a:p>
          <a:p>
            <a:pPr marL="276860" indent="-276860" algn="l" rtl="0">
              <a:buFont typeface="Arial" panose="020B0604020202020204" pitchFamily="34" charset="0"/>
              <a:buChar char="•"/>
            </a:pPr>
            <a:endParaRPr lang="en-GB" sz="1200" dirty="0">
              <a:solidFill>
                <a:srgbClr val="32528F"/>
              </a:solidFill>
              <a:latin typeface="Ubuntu"/>
            </a:endParaRPr>
          </a:p>
          <a:p>
            <a:pPr algn="l" rtl="0"/>
            <a:r>
              <a:rPr lang="cy" sz="1200" b="1" u="sng" dirty="0">
                <a:solidFill>
                  <a:srgbClr val="32528F"/>
                </a:solidFill>
                <a:latin typeface="Ubuntu"/>
              </a:rPr>
              <a:t>Beth gafodd ei wneud?</a:t>
            </a:r>
          </a:p>
          <a:p>
            <a:pPr marL="276860" indent="-276860" algn="l" rtl="0">
              <a:buFont typeface="Arial" panose="020B0604020202020204" pitchFamily="34" charset="0"/>
              <a:buChar char="•"/>
            </a:pPr>
            <a:r>
              <a:rPr lang="cy" sz="1200" dirty="0">
                <a:solidFill>
                  <a:srgbClr val="32528F"/>
                </a:solidFill>
                <a:latin typeface="Ubuntu"/>
              </a:rPr>
              <a:t>Dogfennu profiadau o ddefnydd uchel o nicotin a dibyniaeth uchel ar nicotin ymhlith pobl ifanc sy'n awgrymu'r angen i ddarparu ymyriad cryfach i'r rhai sydd eisoes yn fepio </a:t>
            </a:r>
          </a:p>
          <a:p>
            <a:pPr marL="554355" lvl="1" indent="-276860" algn="l" rtl="0">
              <a:buFont typeface="Wingdings" panose="05000000000000000000" pitchFamily="2" charset="2"/>
              <a:buChar char="Ø"/>
            </a:pPr>
            <a:r>
              <a:rPr lang="cy" sz="1200" dirty="0">
                <a:solidFill>
                  <a:srgbClr val="32528F"/>
                </a:solidFill>
                <a:latin typeface="Ubuntu"/>
              </a:rPr>
              <a:t>Ymlyniad emosiynol i ddyfeisiau </a:t>
            </a:r>
          </a:p>
          <a:p>
            <a:pPr marL="554355" lvl="1" indent="-276860" algn="l" rtl="0">
              <a:buFont typeface="Wingdings" panose="05000000000000000000" pitchFamily="2" charset="2"/>
              <a:buChar char="Ø"/>
            </a:pPr>
            <a:r>
              <a:rPr lang="cy" sz="1200" dirty="0">
                <a:solidFill>
                  <a:srgbClr val="32528F"/>
                </a:solidFill>
                <a:latin typeface="Ubuntu"/>
              </a:rPr>
              <a:t>Diffyg eglurder wrth gyfleu tystiolaeth o niwed fepio i blant</a:t>
            </a:r>
          </a:p>
          <a:p>
            <a:pPr marL="554355" lvl="1" indent="-276860" algn="l" rtl="0">
              <a:buFont typeface="Wingdings" panose="05000000000000000000" pitchFamily="2" charset="2"/>
              <a:buChar char="Ø"/>
            </a:pPr>
            <a:endParaRPr lang="en-GB" sz="1200" dirty="0">
              <a:solidFill>
                <a:srgbClr val="32528F"/>
              </a:solidFill>
              <a:latin typeface="Ubuntu"/>
            </a:endParaRPr>
          </a:p>
          <a:p>
            <a:pPr marL="276860" indent="-276860" algn="l" rtl="0">
              <a:buFont typeface="Arial" panose="020B0604020202020204" pitchFamily="34" charset="0"/>
              <a:buChar char="•"/>
            </a:pPr>
            <a:r>
              <a:rPr lang="cy" sz="1200" dirty="0">
                <a:solidFill>
                  <a:srgbClr val="32528F"/>
                </a:solidFill>
                <a:latin typeface="Ubuntu"/>
              </a:rPr>
              <a:t>O ganlyniad i fwydo'r gwaith hwn yn ôl i'r Grŵp Ymateb i Ddigwyddiad (IRG), fe wnaethom nodi'r angen i gasglu barn ychwanegol gan randdeiliaid eraill, gan gynnwys rhieni. </a:t>
            </a:r>
          </a:p>
          <a:p>
            <a:pPr marL="276860" indent="-276860" algn="l" rtl="0">
              <a:buFont typeface="Arial" panose="020B0604020202020204" pitchFamily="34" charset="0"/>
              <a:buChar char="•"/>
            </a:pPr>
            <a:endParaRPr lang="en-GB" sz="1200" dirty="0">
              <a:solidFill>
                <a:srgbClr val="32528F"/>
              </a:solidFill>
              <a:latin typeface="Ubuntu"/>
            </a:endParaRPr>
          </a:p>
          <a:p>
            <a:pPr algn="l" rtl="0"/>
            <a:r>
              <a:rPr lang="cy" sz="1200" b="1" u="sng" dirty="0">
                <a:solidFill>
                  <a:srgbClr val="32528F"/>
                </a:solidFill>
                <a:latin typeface="Ubuntu"/>
              </a:rPr>
              <a:t>Beth oedd y canlyniad?</a:t>
            </a:r>
          </a:p>
          <a:p>
            <a:pPr algn="l" rtl="0"/>
            <a:endParaRPr lang="en-GB" sz="1200" b="1" i="1" u="sng" dirty="0">
              <a:solidFill>
                <a:srgbClr val="32528F"/>
              </a:solidFill>
              <a:latin typeface="Ubuntu"/>
            </a:endParaRPr>
          </a:p>
          <a:p>
            <a:pPr algn="l" rtl="0"/>
            <a:r>
              <a:rPr lang="cy" sz="1200" b="1" dirty="0">
                <a:solidFill>
                  <a:srgbClr val="32528F"/>
                </a:solidFill>
                <a:latin typeface="Ubuntu"/>
              </a:rPr>
              <a:t>Camau nesaf ar gyfer Iechyd Cyhoeddus Cymru…</a:t>
            </a:r>
          </a:p>
          <a:p>
            <a:pPr algn="l" rtl="0"/>
            <a:r>
              <a:rPr lang="cy" sz="1200" dirty="0">
                <a:solidFill>
                  <a:srgbClr val="32528F"/>
                </a:solidFill>
                <a:latin typeface="Ubuntu"/>
              </a:rPr>
              <a:t>Mae canfyddiadau'r astudiaeth hon wedi'u lledaenu yn y </a:t>
            </a:r>
            <a:r>
              <a:rPr lang="cy" sz="1200" b="1" dirty="0">
                <a:solidFill>
                  <a:srgbClr val="32528F"/>
                </a:solidFill>
                <a:latin typeface="Ubuntu"/>
              </a:rPr>
              <a:t>Grŵp Ymateb i Ddigwyddiad</a:t>
            </a:r>
            <a:r>
              <a:rPr lang="cy" sz="1200" dirty="0">
                <a:solidFill>
                  <a:srgbClr val="32528F"/>
                </a:solidFill>
                <a:latin typeface="Ubuntu"/>
              </a:rPr>
              <a:t> a'u nod yw ei gefnogi i ddatblygu argymhellion ar gyfer sut y gall rhanddeiliaid gwahanol ymateb neu ymyrryd. </a:t>
            </a:r>
          </a:p>
          <a:p>
            <a:pPr rtl="0"/>
            <a:endParaRPr lang="en-GB" sz="1200" dirty="0">
              <a:solidFill>
                <a:srgbClr val="32528F"/>
              </a:solidFill>
              <a:latin typeface="Ubuntu"/>
            </a:endParaRPr>
          </a:p>
          <a:p>
            <a:pPr marL="554355" lvl="1" indent="-276860" algn="l" rtl="0">
              <a:buFont typeface="Wingdings" panose="05000000000000000000" pitchFamily="2" charset="2"/>
              <a:buChar char="Ø"/>
            </a:pPr>
            <a:r>
              <a:rPr lang="cy" sz="1200" dirty="0">
                <a:solidFill>
                  <a:srgbClr val="32528F"/>
                </a:solidFill>
                <a:latin typeface="Ubuntu"/>
              </a:rPr>
              <a:t>Bydd y gwaith hwn yn llywio argymhellion y Grŵp Ymateb i Ddigwyddiad ynghylch fepio a fydd yn cael eu bwydo i lunwyr polisi yn Llywodraeth Cymru.</a:t>
            </a:r>
          </a:p>
        </p:txBody>
      </p:sp>
      <p:sp>
        <p:nvSpPr>
          <p:cNvPr id="2" name="TextBox 1">
            <a:extLst>
              <a:ext uri="{FF2B5EF4-FFF2-40B4-BE49-F238E27FC236}">
                <a16:creationId xmlns:a16="http://schemas.microsoft.com/office/drawing/2014/main" id="{4D5F1873-EED3-4983-F2D7-545676D37A07}"/>
              </a:ext>
            </a:extLst>
          </p:cNvPr>
          <p:cNvSpPr txBox="1"/>
          <p:nvPr/>
        </p:nvSpPr>
        <p:spPr>
          <a:xfrm>
            <a:off x="6318902" y="180745"/>
            <a:ext cx="5870090" cy="338554"/>
          </a:xfrm>
          <a:prstGeom prst="rect">
            <a:avLst/>
          </a:prstGeom>
          <a:noFill/>
        </p:spPr>
        <p:txBody>
          <a:bodyPr wrap="square" lIns="91440" tIns="45720" rIns="91440" bIns="45720" rtlCol="0" anchor="t">
            <a:spAutoFit/>
          </a:bodyPr>
          <a:lstStyle/>
          <a:p>
            <a:pPr rtl="0"/>
            <a:r>
              <a:rPr lang="cy" sz="1600" b="1">
                <a:solidFill>
                  <a:schemeClr val="bg1"/>
                </a:solidFill>
                <a:latin typeface="Ubuntu"/>
              </a:rPr>
              <a:t>Cefnogi ein blaenoriaethau - Hyrwyddo ymddygiadau iach</a:t>
            </a:r>
            <a:endParaRPr lang="en-GB" sz="1600" b="1">
              <a:solidFill>
                <a:schemeClr val="bg1"/>
              </a:solidFill>
              <a:latin typeface="Ubuntu"/>
              <a:ea typeface="Calibri"/>
              <a:cs typeface="Calibri"/>
            </a:endParaRPr>
          </a:p>
        </p:txBody>
      </p:sp>
    </p:spTree>
    <p:extLst>
      <p:ext uri="{BB962C8B-B14F-4D97-AF65-F5344CB8AC3E}">
        <p14:creationId xmlns:p14="http://schemas.microsoft.com/office/powerpoint/2010/main" val="2457085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rtl="0">
              <a:spcBef>
                <a:spcPts val="15"/>
              </a:spcBef>
            </a:pPr>
            <a:r>
              <a:rPr lang="cy" sz="697" b="1">
                <a:solidFill>
                  <a:srgbClr val="315083"/>
                </a:solidFill>
                <a:latin typeface="Ubuntu"/>
                <a:cs typeface="Ubuntu"/>
              </a:rPr>
              <a:t>Iechyd</a:t>
            </a:r>
            <a:r>
              <a:rPr lang="cy" sz="697" b="1" spc="-6">
                <a:solidFill>
                  <a:srgbClr val="315083"/>
                </a:solidFill>
                <a:latin typeface="Ubuntu"/>
                <a:cs typeface="Ubuntu"/>
              </a:rPr>
              <a:t> </a:t>
            </a:r>
            <a:r>
              <a:rPr lang="cy" sz="697" b="1">
                <a:solidFill>
                  <a:srgbClr val="315083"/>
                </a:solidFill>
                <a:latin typeface="Ubuntu"/>
                <a:cs typeface="Ubuntu"/>
              </a:rPr>
              <a:t>Cyhoeddus </a:t>
            </a:r>
            <a:r>
              <a:rPr lang="cy" sz="697" b="1" spc="-6">
                <a:solidFill>
                  <a:srgbClr val="315083"/>
                </a:solidFill>
                <a:latin typeface="Ubuntu"/>
                <a:cs typeface="Ubuntu"/>
              </a:rPr>
              <a:t>Cymru</a:t>
            </a:r>
            <a:endParaRPr sz="697">
              <a:latin typeface="Ubuntu"/>
              <a:cs typeface="Ubuntu"/>
            </a:endParaRPr>
          </a:p>
        </p:txBody>
      </p:sp>
      <p:sp>
        <p:nvSpPr>
          <p:cNvPr id="31" name="object 31"/>
          <p:cNvSpPr txBox="1">
            <a:spLocks noGrp="1"/>
          </p:cNvSpPr>
          <p:nvPr>
            <p:ph type="title"/>
          </p:nvPr>
        </p:nvSpPr>
        <p:spPr>
          <a:xfrm>
            <a:off x="309800" y="866418"/>
            <a:ext cx="11273803" cy="971523"/>
          </a:xfrm>
          <a:prstGeom prst="rect">
            <a:avLst/>
          </a:prstGeom>
        </p:spPr>
        <p:txBody>
          <a:bodyPr vert="horz" wrap="square" lIns="0" tIns="9627" rIns="0" bIns="0" rtlCol="0" anchor="t">
            <a:spAutoFit/>
          </a:bodyPr>
          <a:lstStyle/>
          <a:p>
            <a:pPr algn="l" rtl="0"/>
            <a:r>
              <a:rPr lang="cy" sz="1800" i="0" dirty="0">
                <a:solidFill>
                  <a:srgbClr val="32528F"/>
                </a:solidFill>
                <a:effectLst/>
              </a:rPr>
              <a:t>COVID-19 Personal Protective Behaviors during Large Social Events: The Value of Behavioral Observations (2024)</a:t>
            </a:r>
            <a:br>
              <a:rPr lang="en-GB" sz="1650" b="0" i="0" dirty="0">
                <a:effectLst/>
                <a:latin typeface="Segoe UI" panose="020B0502040204020203" pitchFamily="34" charset="0"/>
              </a:rPr>
            </a:br>
            <a:r>
              <a:rPr lang="cy" sz="1200" b="0" dirty="0">
                <a:solidFill>
                  <a:srgbClr val="32528F"/>
                </a:solidFill>
                <a:effectLst/>
                <a:latin typeface="Ubuntu" panose="020B0504030602030204" pitchFamily="34" charset="0"/>
              </a:rPr>
              <a:t>Ashley Gould, Lesley Lewis, Lowri Evans, Leanne Greening, Holly Howe-Davies, Jonathan West, Chris Roberts a John A Parkinson</a:t>
            </a:r>
            <a:br>
              <a:rPr lang="en-GB" sz="1450" b="0" i="0" dirty="0">
                <a:effectLst/>
                <a:latin typeface="Segoe UI" panose="020B0502040204020203" pitchFamily="34" charset="0"/>
              </a:rPr>
            </a:br>
            <a:endParaRPr lang="en-GB" sz="1450" b="0" i="0" dirty="0">
              <a:solidFill>
                <a:srgbClr val="32528F"/>
              </a:solidFill>
              <a:effectLst/>
              <a:latin typeface="Segoe UI" panose="020B0502040204020203" pitchFamily="34" charset="0"/>
            </a:endParaRPr>
          </a:p>
        </p:txBody>
      </p:sp>
      <p:sp>
        <p:nvSpPr>
          <p:cNvPr id="49" name="Text Placeholder 48">
            <a:extLst>
              <a:ext uri="{FF2B5EF4-FFF2-40B4-BE49-F238E27FC236}">
                <a16:creationId xmlns:a16="http://schemas.microsoft.com/office/drawing/2014/main" id="{F52A55D2-B116-0297-8C2B-465B85987737}"/>
              </a:ext>
            </a:extLst>
          </p:cNvPr>
          <p:cNvSpPr>
            <a:spLocks noGrp="1"/>
          </p:cNvSpPr>
          <p:nvPr>
            <p:ph type="body" idx="1"/>
          </p:nvPr>
        </p:nvSpPr>
        <p:spPr>
          <a:xfrm>
            <a:off x="309800" y="1769992"/>
            <a:ext cx="11453787" cy="4616648"/>
          </a:xfrm>
        </p:spPr>
        <p:txBody>
          <a:bodyPr wrap="square" lIns="0" tIns="0" rIns="0" bIns="0" rtlCol="0" anchor="t">
            <a:spAutoFit/>
          </a:bodyPr>
          <a:lstStyle/>
          <a:p>
            <a:pPr algn="l" rtl="0"/>
            <a:r>
              <a:rPr lang="cy" sz="1200" b="1" u="sng" dirty="0">
                <a:solidFill>
                  <a:srgbClr val="32528F"/>
                </a:solidFill>
                <a:latin typeface="Ubuntu"/>
              </a:rPr>
              <a:t>Beth oedd yr her?</a:t>
            </a:r>
          </a:p>
          <a:p>
            <a:pPr algn="l" rtl="0"/>
            <a:endParaRPr lang="en-GB" sz="1200" b="1" u="sng" dirty="0">
              <a:solidFill>
                <a:srgbClr val="32528F"/>
              </a:solidFill>
              <a:latin typeface="Ubuntu"/>
            </a:endParaRPr>
          </a:p>
          <a:p>
            <a:pPr algn="l" rtl="0"/>
            <a:r>
              <a:rPr lang="cy" sz="1200" b="0" i="0" dirty="0">
                <a:solidFill>
                  <a:srgbClr val="32528F"/>
                </a:solidFill>
                <a:effectLst/>
                <a:latin typeface="Ubuntu"/>
              </a:rPr>
              <a:t>Yng nghyd-destun ailagor cymdeithas yn haf 2021, wrth i'r DU symud i ffwrdd o’r 'cyfyngiadau symud', rhoddodd Llywodraeth Cymru ailgyflwyno 'cynulliadau torfol' trefnus o bobl ar brawf mewn nifer o ddigwyddiadau prawf. Mae'r astudiaeth gyfredol yn adrodd ar arsylwadau ymddygiadol a wnaed mewn dau o'r digwyddiadau prawf er mwyn llywio'r broses hon. Roedd gan yr ymchwilwyr ddiddordeb arbennig yn y pedwar ffactor allweddol canlynol: sut yr oedd (1) cyd-destun o fewn lleoliad, (2) cynllun amgylcheddol, (3) normau staffio a chymdeithasol, ac (4) amser ar draws digwyddiad, yn effeithio ar ymddygiadau amddiffynnol personol o ran cadw pellter cymdeithasol a defnyddio gorchuddion wyneb.</a:t>
            </a:r>
            <a:endParaRPr lang="en-GB" sz="1200" b="1" u="sng" dirty="0">
              <a:solidFill>
                <a:srgbClr val="32528F"/>
              </a:solidFill>
              <a:latin typeface="Ubuntu"/>
            </a:endParaRPr>
          </a:p>
          <a:p>
            <a:pPr algn="l" rtl="0"/>
            <a:endParaRPr lang="en-GB" sz="1200" b="1" u="sng" dirty="0">
              <a:solidFill>
                <a:srgbClr val="32528F"/>
              </a:solidFill>
              <a:latin typeface="Ubuntu"/>
            </a:endParaRPr>
          </a:p>
          <a:p>
            <a:pPr algn="l" rtl="0"/>
            <a:r>
              <a:rPr lang="cy" sz="1200" b="1" u="sng" dirty="0">
                <a:solidFill>
                  <a:srgbClr val="32528F"/>
                </a:solidFill>
                <a:latin typeface="Ubuntu"/>
              </a:rPr>
              <a:t>Beth gafodd ei wneud?</a:t>
            </a:r>
          </a:p>
          <a:p>
            <a:pPr algn="l" rtl="0"/>
            <a:endParaRPr lang="en-GB" sz="1200" b="1" u="sng" dirty="0">
              <a:solidFill>
                <a:srgbClr val="32528F"/>
              </a:solidFill>
              <a:latin typeface="Ubuntu"/>
            </a:endParaRPr>
          </a:p>
          <a:p>
            <a:pPr algn="l" rtl="0"/>
            <a:r>
              <a:rPr lang="cy" sz="1200" b="0" i="0" dirty="0">
                <a:solidFill>
                  <a:srgbClr val="32528F"/>
                </a:solidFill>
                <a:effectLst/>
                <a:latin typeface="Ubuntu"/>
              </a:rPr>
              <a:t>Cynhaliodd arsylwyr hyfforddedig y gwaith casglu data. Roedd cyfraddau uchel o lynu at ymddygiadau amddiffynnol yn gyffredinol, ond mae tystiolaeth glir bod yr ymddygiadau hyn wedi'u llywio mewn ffordd systematig gan yr amgylchedd, arwyddion sefyllfaol, a threigl amser yn ystod y digwyddiadau. Cofnodwyd rhai achosion o beidio â glynu wrth ymddygiadau amddiffynnol personol ar raddfa fawr. Mae dadansoddiad o fewn fframwaith proses ddeuol yn awgrymu ffyrdd o ddeall ac ymateb i gefnogi ymddygiadau iechyd targed mewn grwpiau o bobl lle ystyrir bod ymyriad yn werthfawr, er enghraifft mewn cyd-destunau cymhleth neu amwys. </a:t>
            </a:r>
            <a:endParaRPr lang="en-GB" sz="1200" b="1" u="sng" dirty="0">
              <a:solidFill>
                <a:srgbClr val="32528F"/>
              </a:solidFill>
              <a:latin typeface="Ubuntu"/>
            </a:endParaRPr>
          </a:p>
          <a:p>
            <a:pPr algn="l" rtl="0"/>
            <a:endParaRPr lang="en-GB" sz="1200" b="1" u="sng" dirty="0">
              <a:solidFill>
                <a:srgbClr val="32528F"/>
              </a:solidFill>
              <a:latin typeface="Ubuntu"/>
            </a:endParaRPr>
          </a:p>
          <a:p>
            <a:pPr algn="l" rtl="0"/>
            <a:r>
              <a:rPr lang="cy" sz="1200" b="1" u="sng" dirty="0">
                <a:solidFill>
                  <a:srgbClr val="32528F"/>
                </a:solidFill>
                <a:latin typeface="Ubuntu"/>
              </a:rPr>
              <a:t>Beth oedd y canlyniad?</a:t>
            </a:r>
          </a:p>
          <a:p>
            <a:pPr algn="l" rtl="0"/>
            <a:endParaRPr lang="en-GB" sz="1200" b="1" u="sng" dirty="0">
              <a:solidFill>
                <a:srgbClr val="32528F"/>
              </a:solidFill>
              <a:latin typeface="Ubuntu"/>
            </a:endParaRPr>
          </a:p>
          <a:p>
            <a:pPr algn="l" rtl="0"/>
            <a:r>
              <a:rPr lang="cy" sz="1200" b="0" i="0" dirty="0">
                <a:solidFill>
                  <a:srgbClr val="32528F"/>
                </a:solidFill>
                <a:effectLst/>
                <a:latin typeface="Ubuntu"/>
              </a:rPr>
              <a:t>Dyma un o'r astudiaethau cyntaf i gynnwys ‘gwir’ fesur ymddygiadol wrth ddeall ymatebion dynol i COVID-19. Mae'n dangos y gall arsylwadau ymddygiadol ychwanegu cywirdeb a manylder at ddealltwriaeth o ymddygiad dynol mewn cyd-destunau cymhleth yn y byd go iawn. O ystyried y baich sylweddol ar iechyd corfforol a meddyliol a gafodd ei greu mewn modd acíwt a chronig gan COVID-19, mae gan y gwaith hwn oblygiadau ar gyfer sut mae llywodraethau a sefydliadau yn cefnogi poblogaethau targed o safbwynt heriau cymhleth eraill sy'n ein hwynebu heddiw. Mae hyn yn cynnwys cynaliadwyedd, ac ymddygiadau ffordd iach o fyw. Nid yw bwriadau unigolyn bob amser yn cyd-fynd â'i weithredoedd, ac felly mae'r canfyddiadau'n cefnogi dull tadol rhyddfrydig cytbwys lle mae newidiadau ar lefel system yn cefnogi penderfyniadau priodol ar lefel unigol i feithrin cyfrifoldeb a gweithredu ar y cyd.</a:t>
            </a:r>
            <a:endParaRPr lang="en-GB" sz="1200" b="1" u="sng" dirty="0">
              <a:solidFill>
                <a:srgbClr val="32528F"/>
              </a:solidFill>
              <a:latin typeface="Ubuntu"/>
            </a:endParaRPr>
          </a:p>
          <a:p>
            <a:pPr algn="l" rtl="0"/>
            <a:endParaRPr lang="en-GB" sz="1200" b="1" u="sng" dirty="0">
              <a:solidFill>
                <a:srgbClr val="32528F"/>
              </a:solidFill>
              <a:latin typeface="Ubuntu"/>
            </a:endParaRPr>
          </a:p>
          <a:p>
            <a:pPr algn="l" rtl="0"/>
            <a:endParaRPr lang="en-GB" sz="1200" b="1" u="sng" dirty="0">
              <a:solidFill>
                <a:srgbClr val="32528F"/>
              </a:solidFill>
              <a:latin typeface="Ubuntu"/>
            </a:endParaRPr>
          </a:p>
          <a:p>
            <a:pPr rtl="0"/>
            <a:endParaRPr lang="en-GB" sz="1200" dirty="0">
              <a:solidFill>
                <a:srgbClr val="32528F"/>
              </a:solidFill>
              <a:highlight>
                <a:srgbClr val="FFFF00"/>
              </a:highlight>
              <a:latin typeface="Ubuntu"/>
            </a:endParaRPr>
          </a:p>
        </p:txBody>
      </p:sp>
      <p:sp>
        <p:nvSpPr>
          <p:cNvPr id="2" name="TextBox 1">
            <a:extLst>
              <a:ext uri="{FF2B5EF4-FFF2-40B4-BE49-F238E27FC236}">
                <a16:creationId xmlns:a16="http://schemas.microsoft.com/office/drawing/2014/main" id="{FDDDDD02-B277-F9A7-7AC4-369631688D5A}"/>
              </a:ext>
            </a:extLst>
          </p:cNvPr>
          <p:cNvSpPr txBox="1"/>
          <p:nvPr/>
        </p:nvSpPr>
        <p:spPr>
          <a:xfrm>
            <a:off x="5372794" y="72064"/>
            <a:ext cx="6681384" cy="538609"/>
          </a:xfrm>
          <a:prstGeom prst="rect">
            <a:avLst/>
          </a:prstGeom>
          <a:noFill/>
        </p:spPr>
        <p:txBody>
          <a:bodyPr wrap="square" lIns="91440" tIns="45720" rIns="91440" bIns="45720" rtlCol="0" anchor="t">
            <a:spAutoFit/>
          </a:bodyPr>
          <a:lstStyle/>
          <a:p>
            <a:pPr rtl="0"/>
            <a:r>
              <a:rPr lang="cy" sz="1450" b="1">
                <a:solidFill>
                  <a:schemeClr val="bg1"/>
                </a:solidFill>
                <a:latin typeface="Ubuntu"/>
              </a:rPr>
              <a:t>Cefnogi ein blaenoriaethau - Cefnogi datblygu system iechyd a gofal cynaliadwy sy'n canolbwyntio ar atal ac ymyrraeth gynnar</a:t>
            </a:r>
          </a:p>
        </p:txBody>
      </p:sp>
    </p:spTree>
    <p:extLst>
      <p:ext uri="{BB962C8B-B14F-4D97-AF65-F5344CB8AC3E}">
        <p14:creationId xmlns:p14="http://schemas.microsoft.com/office/powerpoint/2010/main" val="2765689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rtl="0">
              <a:spcBef>
                <a:spcPts val="15"/>
              </a:spcBef>
            </a:pPr>
            <a:r>
              <a:rPr lang="cy" sz="697" b="1">
                <a:solidFill>
                  <a:srgbClr val="315083"/>
                </a:solidFill>
                <a:latin typeface="Ubuntu"/>
                <a:cs typeface="Ubuntu"/>
              </a:rPr>
              <a:t>Iechyd</a:t>
            </a:r>
            <a:r>
              <a:rPr lang="cy" sz="697" b="1" spc="-6">
                <a:solidFill>
                  <a:srgbClr val="315083"/>
                </a:solidFill>
                <a:latin typeface="Ubuntu"/>
                <a:cs typeface="Ubuntu"/>
              </a:rPr>
              <a:t> </a:t>
            </a:r>
            <a:r>
              <a:rPr lang="cy" sz="697" b="1">
                <a:solidFill>
                  <a:srgbClr val="315083"/>
                </a:solidFill>
                <a:latin typeface="Ubuntu"/>
                <a:cs typeface="Ubuntu"/>
              </a:rPr>
              <a:t>Cyhoeddus </a:t>
            </a:r>
            <a:r>
              <a:rPr lang="cy" sz="697" b="1" spc="-6">
                <a:solidFill>
                  <a:srgbClr val="315083"/>
                </a:solidFill>
                <a:latin typeface="Ubuntu"/>
                <a:cs typeface="Ubuntu"/>
              </a:rPr>
              <a:t>Cymru</a:t>
            </a:r>
            <a:endParaRPr sz="697">
              <a:latin typeface="Ubuntu"/>
              <a:cs typeface="Ubuntu"/>
            </a:endParaRPr>
          </a:p>
        </p:txBody>
      </p:sp>
      <p:sp>
        <p:nvSpPr>
          <p:cNvPr id="31" name="object 31"/>
          <p:cNvSpPr txBox="1">
            <a:spLocks noGrp="1"/>
          </p:cNvSpPr>
          <p:nvPr>
            <p:ph type="title"/>
          </p:nvPr>
        </p:nvSpPr>
        <p:spPr>
          <a:xfrm>
            <a:off x="304982" y="934260"/>
            <a:ext cx="11332351" cy="1071550"/>
          </a:xfrm>
          <a:prstGeom prst="rect">
            <a:avLst/>
          </a:prstGeom>
        </p:spPr>
        <p:txBody>
          <a:bodyPr vert="horz" wrap="square" lIns="0" tIns="9627" rIns="0" bIns="0" rtlCol="0" anchor="t">
            <a:spAutoFit/>
          </a:bodyPr>
          <a:lstStyle/>
          <a:p>
            <a:pPr algn="l" rtl="0"/>
            <a:r>
              <a:rPr lang="cy" sz="1800" i="0" dirty="0">
                <a:solidFill>
                  <a:srgbClr val="32528F"/>
                </a:solidFill>
                <a:effectLst/>
              </a:rPr>
              <a:t>“I can't be dealing with this brain fog”: A workplace focus group study investigating factors underpinning the menopausal experience for NHS staff (2024) p.1</a:t>
            </a:r>
            <a:br>
              <a:rPr lang="en-GB" sz="1200" b="0" i="0" dirty="0">
                <a:effectLst/>
                <a:latin typeface="Segoe UI" panose="020B0502040204020203" pitchFamily="34" charset="0"/>
              </a:rPr>
            </a:br>
            <a:r>
              <a:rPr lang="cy" sz="1200" b="0" dirty="0">
                <a:solidFill>
                  <a:srgbClr val="32528F"/>
                </a:solidFill>
                <a:effectLst/>
                <a:latin typeface="Ubuntu" panose="020B0504030602030204" pitchFamily="34" charset="0"/>
              </a:rPr>
              <a:t>Gemma Hobson, Nicola Dennis</a:t>
            </a:r>
            <a:br>
              <a:rPr lang="en-GB" sz="1200" b="0" i="0" dirty="0">
                <a:effectLst/>
                <a:latin typeface="Segoe UI" panose="020B0502040204020203" pitchFamily="34" charset="0"/>
              </a:rPr>
            </a:br>
            <a:br>
              <a:rPr lang="en-GB" sz="700" b="0" i="0" dirty="0">
                <a:effectLst/>
                <a:latin typeface="Segoe UI" panose="020B0502040204020203" pitchFamily="34" charset="0"/>
              </a:rPr>
            </a:br>
            <a:br>
              <a:rPr lang="en-GB" sz="700" b="0" i="0" dirty="0">
                <a:effectLst/>
                <a:latin typeface="Segoe UI" panose="020B0502040204020203" pitchFamily="34" charset="0"/>
              </a:rPr>
            </a:br>
            <a:endParaRPr lang="en-GB" sz="700" b="0" i="0" dirty="0">
              <a:solidFill>
                <a:srgbClr val="32528F"/>
              </a:solidFill>
              <a:effectLst/>
              <a:latin typeface="Segoe UI" panose="020B0502040204020203" pitchFamily="34" charset="0"/>
            </a:endParaRPr>
          </a:p>
        </p:txBody>
      </p:sp>
      <p:sp>
        <p:nvSpPr>
          <p:cNvPr id="49" name="Text Placeholder 48">
            <a:extLst>
              <a:ext uri="{FF2B5EF4-FFF2-40B4-BE49-F238E27FC236}">
                <a16:creationId xmlns:a16="http://schemas.microsoft.com/office/drawing/2014/main" id="{F52A55D2-B116-0297-8C2B-465B85987737}"/>
              </a:ext>
            </a:extLst>
          </p:cNvPr>
          <p:cNvSpPr>
            <a:spLocks noGrp="1"/>
          </p:cNvSpPr>
          <p:nvPr>
            <p:ph type="body" idx="1"/>
          </p:nvPr>
        </p:nvSpPr>
        <p:spPr>
          <a:xfrm>
            <a:off x="304983" y="1827130"/>
            <a:ext cx="11027046" cy="2619948"/>
          </a:xfrm>
        </p:spPr>
        <p:txBody>
          <a:bodyPr wrap="square" lIns="0" tIns="0" rIns="0" bIns="0" rtlCol="0" anchor="t">
            <a:spAutoFit/>
          </a:bodyPr>
          <a:lstStyle/>
          <a:p>
            <a:pPr algn="l" rtl="0"/>
            <a:r>
              <a:rPr lang="cy" sz="1200" b="1" u="sng" dirty="0">
                <a:solidFill>
                  <a:srgbClr val="32528F"/>
                </a:solidFill>
                <a:latin typeface="Ubuntu"/>
              </a:rPr>
              <a:t>Beth oedd yr her?</a:t>
            </a:r>
            <a:endParaRPr lang="en-US" sz="1200" u="sng" dirty="0"/>
          </a:p>
          <a:p>
            <a:pPr algn="l" rtl="0"/>
            <a:endParaRPr lang="en-GB" sz="1200" b="1" u="sng" dirty="0">
              <a:solidFill>
                <a:srgbClr val="32528F"/>
              </a:solidFill>
              <a:latin typeface="Ubuntu"/>
            </a:endParaRPr>
          </a:p>
          <a:p>
            <a:pPr algn="l" rtl="0"/>
            <a:r>
              <a:rPr lang="cy" sz="1200" b="0" i="0" dirty="0">
                <a:solidFill>
                  <a:srgbClr val="32528F"/>
                </a:solidFill>
                <a:effectLst/>
                <a:latin typeface="Ubuntu"/>
              </a:rPr>
              <a:t>Mae astudiaethau lluosog yn tynnu sylw at y ffaith nad yw unigolion sy'n mynd trwy'r menopos yn derbyn digon o gymorth yn y gwaith. Canfuwyd bod profiad gwell o'r menopos yn y gweithle yn gysylltiedig â mwy o foddhad swydd, mwy o gyfranogiad economaidd a llai o absenoliaeth. Cynhaliwyd y gwaith hwn i ystyried effaith y menopos ar fywydau gwaith staff GIG Cymru, gyda phwyslais penodol ar eu profiad o symptomau'r menopos a strategaethau rheoli yn y gweithle.</a:t>
            </a:r>
          </a:p>
          <a:p>
            <a:pPr algn="l" rtl="0"/>
            <a:endParaRPr lang="en-GB" sz="1200" b="1" u="sng" dirty="0">
              <a:solidFill>
                <a:srgbClr val="32528F"/>
              </a:solidFill>
              <a:latin typeface="Ubuntu"/>
            </a:endParaRPr>
          </a:p>
          <a:p>
            <a:pPr algn="l" rtl="0"/>
            <a:r>
              <a:rPr lang="cy" sz="1200" b="1" u="sng" dirty="0">
                <a:solidFill>
                  <a:srgbClr val="32528F"/>
                </a:solidFill>
                <a:latin typeface="Ubuntu"/>
              </a:rPr>
              <a:t>Beth gafodd ei wneud?</a:t>
            </a:r>
          </a:p>
          <a:p>
            <a:pPr algn="l" rtl="0"/>
            <a:endParaRPr lang="en-GB" sz="1200" b="1" u="sng" dirty="0">
              <a:solidFill>
                <a:srgbClr val="32528F"/>
              </a:solidFill>
              <a:latin typeface="Ubuntu"/>
            </a:endParaRPr>
          </a:p>
          <a:p>
            <a:pPr algn="l" rtl="0"/>
            <a:r>
              <a:rPr lang="cy" sz="1200" b="0" i="0" dirty="0">
                <a:solidFill>
                  <a:srgbClr val="32528F"/>
                </a:solidFill>
                <a:effectLst/>
                <a:latin typeface="Ubuntu"/>
              </a:rPr>
              <a:t>Astudiaeth ansoddol oedd hon gan ddefnyddio grwpiau ffocws lled-strwythuredig a dadansoddiad thematig. Mynychodd 14 o fenywod sy'n gweithio i GIG Cymru bedwar grŵp ffocws. Roedd pob grŵp wedi para hyd at 1.5 awr. Canolbwyntiodd cwestiynau bôn (</a:t>
            </a:r>
            <a:r>
              <a:rPr lang="en" sz="1200" b="0" i="1" dirty="0">
                <a:solidFill>
                  <a:srgbClr val="32528F"/>
                </a:solidFill>
                <a:effectLst/>
                <a:latin typeface="Ubuntu"/>
              </a:rPr>
              <a:t>stem questions</a:t>
            </a:r>
            <a:r>
              <a:rPr lang="en" sz="1200" b="0" i="0" dirty="0">
                <a:solidFill>
                  <a:srgbClr val="32528F"/>
                </a:solidFill>
                <a:effectLst/>
                <a:latin typeface="Ubuntu"/>
              </a:rPr>
              <a:t>) ar brofiadau cadarnhaol a negyddol cyfranogwyr yn y gweithle, a'r cymorth a gawsant. Dadansoddwyd trawsgrifiadau gan ddefnyddio'r dull fframwaith.</a:t>
            </a:r>
            <a:endParaRPr lang="en-GB" sz="1200" b="1" u="sng" dirty="0">
              <a:solidFill>
                <a:srgbClr val="32528F"/>
              </a:solidFill>
              <a:latin typeface="Ubuntu"/>
            </a:endParaRPr>
          </a:p>
          <a:p>
            <a:pPr algn="l" rtl="0"/>
            <a:endParaRPr lang="en-GB" sz="1200" b="1" u="sng" dirty="0">
              <a:solidFill>
                <a:srgbClr val="32528F"/>
              </a:solidFill>
              <a:latin typeface="Ubuntu"/>
            </a:endParaRPr>
          </a:p>
          <a:p>
            <a:pPr rtl="0"/>
            <a:endParaRPr lang="en-GB" dirty="0">
              <a:highlight>
                <a:srgbClr val="FFFF00"/>
              </a:highlight>
            </a:endParaRPr>
          </a:p>
        </p:txBody>
      </p:sp>
      <p:sp>
        <p:nvSpPr>
          <p:cNvPr id="3" name="TextBox 2">
            <a:extLst>
              <a:ext uri="{FF2B5EF4-FFF2-40B4-BE49-F238E27FC236}">
                <a16:creationId xmlns:a16="http://schemas.microsoft.com/office/drawing/2014/main" id="{14932642-848D-28A5-D8D3-1EA03445D45C}"/>
              </a:ext>
            </a:extLst>
          </p:cNvPr>
          <p:cNvSpPr txBox="1"/>
          <p:nvPr/>
        </p:nvSpPr>
        <p:spPr>
          <a:xfrm>
            <a:off x="5013316" y="149271"/>
            <a:ext cx="7023307" cy="338554"/>
          </a:xfrm>
          <a:prstGeom prst="rect">
            <a:avLst/>
          </a:prstGeom>
          <a:noFill/>
        </p:spPr>
        <p:txBody>
          <a:bodyPr wrap="square" lIns="91440" tIns="45720" rIns="91440" bIns="45720" rtlCol="0" anchor="t">
            <a:spAutoFit/>
          </a:bodyPr>
          <a:lstStyle/>
          <a:p>
            <a:pPr rtl="0"/>
            <a:r>
              <a:rPr lang="cy" sz="1600" b="1" dirty="0">
                <a:solidFill>
                  <a:schemeClr val="bg1"/>
                </a:solidFill>
                <a:latin typeface="Ubuntu"/>
              </a:rPr>
              <a:t>Cefnogi ein blaenoriaethau - Hyrwyddo lles meddyliol a chymdeithasol</a:t>
            </a:r>
          </a:p>
        </p:txBody>
      </p:sp>
    </p:spTree>
    <p:extLst>
      <p:ext uri="{BB962C8B-B14F-4D97-AF65-F5344CB8AC3E}">
        <p14:creationId xmlns:p14="http://schemas.microsoft.com/office/powerpoint/2010/main" val="3316114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236EB3-1238-8331-8DFD-401A68165F50}"/>
              </a:ext>
            </a:extLst>
          </p:cNvPr>
          <p:cNvSpPr>
            <a:spLocks noGrp="1"/>
          </p:cNvSpPr>
          <p:nvPr>
            <p:ph type="body" idx="1"/>
          </p:nvPr>
        </p:nvSpPr>
        <p:spPr>
          <a:xfrm>
            <a:off x="468314" y="2192325"/>
            <a:ext cx="10939916" cy="3543278"/>
          </a:xfrm>
        </p:spPr>
        <p:txBody>
          <a:bodyPr/>
          <a:lstStyle/>
          <a:p>
            <a:pPr algn="l" rtl="0"/>
            <a:r>
              <a:rPr lang="cy" sz="1200" b="1" u="sng" dirty="0">
                <a:solidFill>
                  <a:srgbClr val="32528F"/>
                </a:solidFill>
                <a:latin typeface="Ubuntu" panose="020B0504030602030204" pitchFamily="34" charset="0"/>
              </a:rPr>
              <a:t>Beth oedd y canlyniad?</a:t>
            </a:r>
          </a:p>
          <a:p>
            <a:pPr algn="l" rtl="0"/>
            <a:endParaRPr lang="en-GB" sz="1200" b="1" i="1" u="sng" dirty="0">
              <a:solidFill>
                <a:srgbClr val="32528F"/>
              </a:solidFill>
              <a:latin typeface="Ubuntu" panose="020B0504030602030204" pitchFamily="34" charset="0"/>
            </a:endParaRPr>
          </a:p>
          <a:p>
            <a:pPr algn="l" rtl="0"/>
            <a:r>
              <a:rPr lang="cy" sz="1200" u="sng" dirty="0">
                <a:solidFill>
                  <a:srgbClr val="32528F"/>
                </a:solidFill>
                <a:latin typeface="Ubuntu" panose="020B0504030602030204" pitchFamily="34" charset="0"/>
              </a:rPr>
              <a:t>Y Canlyniadau</a:t>
            </a:r>
          </a:p>
          <a:p>
            <a:pPr rtl="0"/>
            <a:r>
              <a:rPr lang="cy" sz="1200" dirty="0">
                <a:solidFill>
                  <a:srgbClr val="32528F"/>
                </a:solidFill>
                <a:effectLst/>
                <a:latin typeface="Ubuntu" panose="020B0504030602030204" pitchFamily="34" charset="0"/>
              </a:rPr>
              <a:t>Nodwyd tair thema bwysig: profiadau o symptomau’r menopos a rheoli symptomau, effaith y menopos ar waith ac effaith gwaith ar y menopos. Roedd profiad symptomau’r menopos yn y gweithle yn amlochrog ac yn amrywiol, yn dibynnu ar ffactorau fel profiad cyfredol neu yn y gorffennol o symptomau, disgwyliadau, cymorth cymdeithasol ac effeithiolrwydd strategaethau rheoli. Tynnwyd sylw at y ffaith bod gwybodaeth anghyson yn rheswm dros rai cyfranogwyr yn teimlo'n ddryslyd ynghylch y symptomau y gallent eu priodoli i'r menopos a'r strategaethau rheoli sydd ar gael iddynt. Roedd cyfranogwyr wedi defnyddio amrywiaeth o strategaethau rheoli symptomau gyda lefelau amrywiol o lwyddiant. Roedd hyn yn cynnwys therapi adfer hormonau, oriau gwaith hyblyg, gweithio gartref, newidiadau i wisg, cefnogaeth gan gymheiriaid a newidiadau i ffordd o fyw. Roedd rhai menywod yn amharod i ofyn am gymorth yn y gwaith er eu bod yn teimlo y byddai ymateb y gweithle yn gefnogol, mwy na thebyg. Teimlai bron pob un o’r menywod fod yn rhaid iddynt berswadio eu meddyg teulu i ragnodi HRT ac roeddent yn teimlo bod eu meddygon yn rhy amharod i ragnodi'r driniaeth hon.</a:t>
            </a:r>
          </a:p>
          <a:p>
            <a:pPr rtl="0"/>
            <a:endParaRPr lang="en-GB" sz="1200" dirty="0">
              <a:solidFill>
                <a:srgbClr val="32528F"/>
              </a:solidFill>
              <a:effectLst/>
              <a:latin typeface="Ubuntu" panose="020B0504030602030204" pitchFamily="34" charset="0"/>
            </a:endParaRPr>
          </a:p>
          <a:p>
            <a:pPr rtl="0"/>
            <a:r>
              <a:rPr lang="cy" sz="1200" b="0" u="sng" dirty="0">
                <a:solidFill>
                  <a:srgbClr val="32528F"/>
                </a:solidFill>
                <a:effectLst/>
                <a:latin typeface="Ubuntu" panose="020B0504030602030204" pitchFamily="34" charset="0"/>
              </a:rPr>
              <a:t>Casgliadau</a:t>
            </a:r>
          </a:p>
          <a:p>
            <a:pPr rtl="0"/>
            <a:r>
              <a:rPr lang="cy" sz="1200" dirty="0">
                <a:solidFill>
                  <a:srgbClr val="32528F"/>
                </a:solidFill>
                <a:effectLst/>
                <a:latin typeface="Ubuntu" panose="020B0504030602030204" pitchFamily="34" charset="0"/>
              </a:rPr>
              <a:t>Mae gan gyflogwyr rôl allweddol wrth roi cymorth i’w staff sy'n profi symptomau'r menopos, ac mae gan gymorth o'r fath y potensial i leihau absenoldeb salwch a hybu cadw staff. Yn seiliedig ar y canfyddiadau, rydym yn argymell creu diwylliant agored i chwalu tabŵs; amser wedi'i ddiogelu ar gyfer cefnogaeth gan gymheiriaid yn ymwneud â phrofiadau a rennir a thechnegau rheoli symptomau effeithiol; a chynyddu effaith polisïau nad ydynt yn benodol i'r menopos fel gweithio hyblyg i helpu'r holl staff i reoli blinder a dod yn fwy cynhyrchiol yn eu rolau.</a:t>
            </a:r>
          </a:p>
          <a:p>
            <a:pPr algn="l" rtl="0"/>
            <a:endParaRPr lang="en-GB" sz="1200" b="1" i="1" u="sng" dirty="0">
              <a:solidFill>
                <a:schemeClr val="accent3"/>
              </a:solidFill>
              <a:latin typeface="Ubuntu" panose="020B0504030602030204" pitchFamily="34" charset="0"/>
            </a:endParaRPr>
          </a:p>
          <a:p>
            <a:endParaRPr lang="en-GB" dirty="0"/>
          </a:p>
        </p:txBody>
      </p:sp>
      <p:sp>
        <p:nvSpPr>
          <p:cNvPr id="4" name="object 31">
            <a:extLst>
              <a:ext uri="{FF2B5EF4-FFF2-40B4-BE49-F238E27FC236}">
                <a16:creationId xmlns:a16="http://schemas.microsoft.com/office/drawing/2014/main" id="{B4D76D92-3DD3-B10A-E3EC-1501DC28183F}"/>
              </a:ext>
            </a:extLst>
          </p:cNvPr>
          <p:cNvSpPr txBox="1">
            <a:spLocks noGrp="1"/>
          </p:cNvSpPr>
          <p:nvPr>
            <p:ph type="title"/>
          </p:nvPr>
        </p:nvSpPr>
        <p:spPr>
          <a:xfrm>
            <a:off x="468313" y="1120775"/>
            <a:ext cx="11331801" cy="1071550"/>
          </a:xfrm>
          <a:prstGeom prst="rect">
            <a:avLst/>
          </a:prstGeom>
        </p:spPr>
        <p:txBody>
          <a:bodyPr vert="horz" wrap="square" lIns="0" tIns="9627" rIns="0" bIns="0" rtlCol="0" anchor="t">
            <a:spAutoFit/>
          </a:bodyPr>
          <a:lstStyle/>
          <a:p>
            <a:pPr algn="l" rtl="0"/>
            <a:r>
              <a:rPr lang="cy" sz="1800" i="0" dirty="0">
                <a:solidFill>
                  <a:srgbClr val="32528F"/>
                </a:solidFill>
                <a:effectLst/>
              </a:rPr>
              <a:t>“I can't be dealing with this brain fog”: A workplace focus group study investigating factors underpinning the menopausal experience for NHS staff (2024) p.2</a:t>
            </a:r>
            <a:br>
              <a:rPr lang="en-GB" sz="1200" b="0" i="0" dirty="0">
                <a:effectLst/>
                <a:latin typeface="Segoe UI" panose="020B0502040204020203" pitchFamily="34" charset="0"/>
              </a:rPr>
            </a:br>
            <a:r>
              <a:rPr lang="cy" sz="1200" b="0" dirty="0">
                <a:solidFill>
                  <a:srgbClr val="32528F"/>
                </a:solidFill>
                <a:effectLst/>
                <a:latin typeface="Ubuntu" panose="020B0504030602030204" pitchFamily="34" charset="0"/>
              </a:rPr>
              <a:t>Gemma Hobson, Nicola Dennis</a:t>
            </a:r>
            <a:br>
              <a:rPr lang="en-GB" sz="1200" b="0" i="0" dirty="0">
                <a:effectLst/>
                <a:latin typeface="Segoe UI" panose="020B0502040204020203" pitchFamily="34" charset="0"/>
              </a:rPr>
            </a:br>
            <a:br>
              <a:rPr lang="en-GB" sz="700" b="0" i="0" dirty="0">
                <a:effectLst/>
                <a:latin typeface="Segoe UI" panose="020B0502040204020203" pitchFamily="34" charset="0"/>
              </a:rPr>
            </a:br>
            <a:br>
              <a:rPr lang="en-GB" sz="700" b="0" i="0" dirty="0">
                <a:effectLst/>
                <a:latin typeface="Segoe UI" panose="020B0502040204020203" pitchFamily="34" charset="0"/>
              </a:rPr>
            </a:br>
            <a:endParaRPr lang="en-GB" sz="700" b="0" i="0" dirty="0">
              <a:solidFill>
                <a:srgbClr val="32528F"/>
              </a:solidFill>
              <a:effectLst/>
              <a:latin typeface="Segoe UI" panose="020B0502040204020203" pitchFamily="34" charset="0"/>
            </a:endParaRPr>
          </a:p>
        </p:txBody>
      </p:sp>
      <p:sp>
        <p:nvSpPr>
          <p:cNvPr id="5" name="TextBox 4">
            <a:extLst>
              <a:ext uri="{FF2B5EF4-FFF2-40B4-BE49-F238E27FC236}">
                <a16:creationId xmlns:a16="http://schemas.microsoft.com/office/drawing/2014/main" id="{DFC42B7D-36D1-7D88-B724-DF8E7FED6D43}"/>
              </a:ext>
            </a:extLst>
          </p:cNvPr>
          <p:cNvSpPr txBox="1"/>
          <p:nvPr/>
        </p:nvSpPr>
        <p:spPr>
          <a:xfrm>
            <a:off x="5013316" y="149271"/>
            <a:ext cx="7023307" cy="338554"/>
          </a:xfrm>
          <a:prstGeom prst="rect">
            <a:avLst/>
          </a:prstGeom>
          <a:noFill/>
        </p:spPr>
        <p:txBody>
          <a:bodyPr wrap="square" lIns="91440" tIns="45720" rIns="91440" bIns="45720" rtlCol="0" anchor="t">
            <a:spAutoFit/>
          </a:bodyPr>
          <a:lstStyle/>
          <a:p>
            <a:pPr rtl="0"/>
            <a:r>
              <a:rPr lang="cy" sz="1600" b="1" dirty="0">
                <a:solidFill>
                  <a:schemeClr val="bg1"/>
                </a:solidFill>
                <a:latin typeface="Ubuntu"/>
              </a:rPr>
              <a:t>Cefnogi ein blaenoriaethau - Hyrwyddo lles meddyliol a chymdeithasol</a:t>
            </a:r>
          </a:p>
        </p:txBody>
      </p:sp>
    </p:spTree>
    <p:extLst>
      <p:ext uri="{BB962C8B-B14F-4D97-AF65-F5344CB8AC3E}">
        <p14:creationId xmlns:p14="http://schemas.microsoft.com/office/powerpoint/2010/main" val="3798695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rtl="0">
              <a:spcBef>
                <a:spcPts val="15"/>
              </a:spcBef>
            </a:pPr>
            <a:r>
              <a:rPr lang="cy" sz="697" b="1">
                <a:solidFill>
                  <a:srgbClr val="315083"/>
                </a:solidFill>
                <a:latin typeface="Ubuntu"/>
                <a:cs typeface="Ubuntu"/>
              </a:rPr>
              <a:t>Iechyd</a:t>
            </a:r>
            <a:r>
              <a:rPr lang="cy" sz="697" b="1" spc="-6">
                <a:solidFill>
                  <a:srgbClr val="315083"/>
                </a:solidFill>
                <a:latin typeface="Ubuntu"/>
                <a:cs typeface="Ubuntu"/>
              </a:rPr>
              <a:t> </a:t>
            </a:r>
            <a:r>
              <a:rPr lang="cy" sz="697" b="1">
                <a:solidFill>
                  <a:srgbClr val="315083"/>
                </a:solidFill>
                <a:latin typeface="Ubuntu"/>
                <a:cs typeface="Ubuntu"/>
              </a:rPr>
              <a:t>Cyhoeddus </a:t>
            </a:r>
            <a:r>
              <a:rPr lang="cy" sz="697" b="1" spc="-6">
                <a:solidFill>
                  <a:srgbClr val="315083"/>
                </a:solidFill>
                <a:latin typeface="Ubuntu"/>
                <a:cs typeface="Ubuntu"/>
              </a:rPr>
              <a:t>Cymru</a:t>
            </a:r>
            <a:endParaRPr sz="697">
              <a:latin typeface="Ubuntu"/>
              <a:cs typeface="Ubuntu"/>
            </a:endParaRPr>
          </a:p>
        </p:txBody>
      </p:sp>
      <p:sp>
        <p:nvSpPr>
          <p:cNvPr id="31" name="object 31"/>
          <p:cNvSpPr txBox="1">
            <a:spLocks noGrp="1"/>
          </p:cNvSpPr>
          <p:nvPr>
            <p:ph type="title"/>
          </p:nvPr>
        </p:nvSpPr>
        <p:spPr>
          <a:xfrm>
            <a:off x="468548" y="1119969"/>
            <a:ext cx="11072647" cy="681658"/>
          </a:xfrm>
          <a:prstGeom prst="rect">
            <a:avLst/>
          </a:prstGeom>
        </p:spPr>
        <p:txBody>
          <a:bodyPr vert="horz" wrap="square" lIns="0" tIns="9627" rIns="0" bIns="0" rtlCol="0">
            <a:spAutoFit/>
          </a:bodyPr>
          <a:lstStyle/>
          <a:p>
            <a:pPr marL="7702" rtl="0">
              <a:spcBef>
                <a:spcPts val="76"/>
              </a:spcBef>
            </a:pPr>
            <a:br>
              <a:rPr lang="en-GB" sz="2183"/>
            </a:br>
            <a:endParaRPr lang="en-GB" sz="2183" spc="-12"/>
          </a:p>
        </p:txBody>
      </p:sp>
      <p:sp>
        <p:nvSpPr>
          <p:cNvPr id="49" name="Text Placeholder 48">
            <a:extLst>
              <a:ext uri="{FF2B5EF4-FFF2-40B4-BE49-F238E27FC236}">
                <a16:creationId xmlns:a16="http://schemas.microsoft.com/office/drawing/2014/main" id="{F52A55D2-B116-0297-8C2B-465B85987737}"/>
              </a:ext>
            </a:extLst>
          </p:cNvPr>
          <p:cNvSpPr>
            <a:spLocks noGrp="1"/>
          </p:cNvSpPr>
          <p:nvPr>
            <p:ph type="body" idx="1"/>
          </p:nvPr>
        </p:nvSpPr>
        <p:spPr>
          <a:xfrm>
            <a:off x="468548" y="790482"/>
            <a:ext cx="10769388" cy="1096477"/>
          </a:xfrm>
        </p:spPr>
        <p:txBody>
          <a:bodyPr rtlCol="0"/>
          <a:lstStyle/>
          <a:p>
            <a:pPr algn="l" rtl="0"/>
            <a:r>
              <a:rPr lang="cy" b="0" i="0">
                <a:solidFill>
                  <a:srgbClr val="323130"/>
                </a:solidFill>
                <a:effectLst/>
                <a:latin typeface="Segoe UI" panose="020B0502040204020203" pitchFamily="34" charset="0"/>
              </a:rPr>
              <a:t> </a:t>
            </a:r>
          </a:p>
          <a:p>
            <a:pPr algn="l" rtl="0"/>
            <a:r>
              <a:rPr lang="cy" b="0" i="0">
                <a:solidFill>
                  <a:srgbClr val="323130"/>
                </a:solidFill>
                <a:effectLst/>
                <a:latin typeface="Segoe UI" panose="020B0502040204020203" pitchFamily="34" charset="0"/>
              </a:rPr>
              <a:t> </a:t>
            </a:r>
          </a:p>
          <a:p>
            <a:pPr algn="l" rtl="0"/>
            <a:r>
              <a:rPr lang="cy" b="0" i="0">
                <a:solidFill>
                  <a:srgbClr val="323130"/>
                </a:solidFill>
                <a:effectLst/>
                <a:latin typeface="Segoe UI" panose="020B0502040204020203" pitchFamily="34" charset="0"/>
              </a:rPr>
              <a:t> </a:t>
            </a:r>
          </a:p>
          <a:p>
            <a:pPr rtl="0"/>
            <a:endParaRPr lang="en-GB"/>
          </a:p>
          <a:p>
            <a:pPr rtl="0"/>
            <a:endParaRPr lang="en-GB"/>
          </a:p>
        </p:txBody>
      </p:sp>
      <p:sp>
        <p:nvSpPr>
          <p:cNvPr id="3" name="TextBox 2">
            <a:extLst>
              <a:ext uri="{FF2B5EF4-FFF2-40B4-BE49-F238E27FC236}">
                <a16:creationId xmlns:a16="http://schemas.microsoft.com/office/drawing/2014/main" id="{8243F842-5D24-0F68-6380-E036BBCE6FEF}"/>
              </a:ext>
            </a:extLst>
          </p:cNvPr>
          <p:cNvSpPr txBox="1"/>
          <p:nvPr/>
        </p:nvSpPr>
        <p:spPr>
          <a:xfrm>
            <a:off x="165289" y="1460798"/>
            <a:ext cx="11412184" cy="4736523"/>
          </a:xfrm>
          <a:prstGeom prst="rect">
            <a:avLst/>
          </a:prstGeom>
          <a:noFill/>
        </p:spPr>
        <p:txBody>
          <a:bodyPr wrap="square" lIns="91440" tIns="45720" rIns="91440" bIns="45720" rtlCol="0" anchor="t">
            <a:spAutoFit/>
          </a:bodyPr>
          <a:lstStyle/>
          <a:p>
            <a:pPr algn="l" rtl="0"/>
            <a:r>
              <a:rPr lang="cy" sz="1200" b="1" u="sng" dirty="0">
                <a:solidFill>
                  <a:srgbClr val="32528F"/>
                </a:solidFill>
                <a:latin typeface="Ubuntu"/>
              </a:rPr>
              <a:t>Beth oedd yr her?</a:t>
            </a:r>
          </a:p>
          <a:p>
            <a:pPr algn="l" rtl="0"/>
            <a:endParaRPr lang="en-GB" sz="1200" u="sng" dirty="0">
              <a:solidFill>
                <a:srgbClr val="32528F"/>
              </a:solidFill>
              <a:latin typeface="Ubuntu"/>
            </a:endParaRPr>
          </a:p>
          <a:p>
            <a:pPr algn="l" rtl="0"/>
            <a:r>
              <a:rPr lang="cy" sz="1200" i="0" dirty="0">
                <a:solidFill>
                  <a:srgbClr val="32528F"/>
                </a:solidFill>
                <a:effectLst/>
                <a:latin typeface="Ubuntu"/>
              </a:rPr>
              <a:t>Mae'n debyg bod anghenion iechyd y rhai sydd dan brawf yn uchel, ond ychydig iawn o sylw iechyd y cyhoedd sydd wedi cael ei roi iddynt. Mae tystiolaeth gyfyngedig ar gael ar anghenion iechyd y cyhoedd ac ymyriadau i gefnogi'r garfan hon.</a:t>
            </a:r>
          </a:p>
          <a:p>
            <a:pPr algn="l" rtl="0"/>
            <a:endParaRPr lang="en-GB" sz="1200" b="1" u="sng" dirty="0">
              <a:solidFill>
                <a:srgbClr val="32528F"/>
              </a:solidFill>
              <a:latin typeface="Ubuntu"/>
            </a:endParaRPr>
          </a:p>
          <a:p>
            <a:pPr algn="l" rtl="0"/>
            <a:r>
              <a:rPr lang="cy" sz="1200" b="1" u="sng" dirty="0">
                <a:solidFill>
                  <a:srgbClr val="32528F"/>
                </a:solidFill>
                <a:latin typeface="Ubuntu"/>
              </a:rPr>
              <a:t>Beth gafodd ei wneud?</a:t>
            </a:r>
          </a:p>
          <a:p>
            <a:pPr algn="l" rtl="0"/>
            <a:endParaRPr lang="en-GB" sz="1200" u="sng" dirty="0">
              <a:solidFill>
                <a:srgbClr val="32528F"/>
              </a:solidFill>
              <a:latin typeface="Ubuntu"/>
            </a:endParaRPr>
          </a:p>
          <a:p>
            <a:pPr algn="l" rtl="0"/>
            <a:r>
              <a:rPr lang="cy" sz="1200" i="0" dirty="0">
                <a:solidFill>
                  <a:srgbClr val="32528F"/>
                </a:solidFill>
                <a:effectLst/>
                <a:latin typeface="Ubuntu"/>
              </a:rPr>
              <a:t>Cwblhawyd arolygon gan 257 o bobl ar brawf yn rhan o asesiad anghenion iechyd lleol. Cymharwyd y canlyniadau ag ymatebion y boblogaeth gyffredinol o Arolwg Cenedlaethol Cymru (2021–22).</a:t>
            </a:r>
            <a:endParaRPr lang="en-GB" sz="1200" u="sng" dirty="0">
              <a:solidFill>
                <a:srgbClr val="32528F"/>
              </a:solidFill>
              <a:latin typeface="Ubuntu"/>
            </a:endParaRPr>
          </a:p>
          <a:p>
            <a:pPr algn="l" rtl="0"/>
            <a:endParaRPr lang="en-GB" sz="1200" b="1" u="sng" dirty="0">
              <a:solidFill>
                <a:srgbClr val="32528F"/>
              </a:solidFill>
              <a:latin typeface="Ubuntu"/>
            </a:endParaRPr>
          </a:p>
          <a:p>
            <a:pPr algn="l" rtl="0"/>
            <a:r>
              <a:rPr lang="cy" sz="1200" b="1" u="sng" dirty="0">
                <a:solidFill>
                  <a:srgbClr val="32528F"/>
                </a:solidFill>
                <a:latin typeface="Ubuntu"/>
              </a:rPr>
              <a:t>Beth oedd y canlyniad?</a:t>
            </a:r>
          </a:p>
          <a:p>
            <a:pPr algn="l" rtl="0"/>
            <a:endParaRPr lang="en-GB" sz="1200" b="1" u="sng" dirty="0">
              <a:solidFill>
                <a:srgbClr val="32528F"/>
              </a:solidFill>
              <a:latin typeface="Ubuntu"/>
            </a:endParaRPr>
          </a:p>
          <a:p>
            <a:pPr algn="l" rtl="0" fontAlgn="base"/>
            <a:r>
              <a:rPr lang="cy" sz="1200" b="1" i="0" dirty="0">
                <a:solidFill>
                  <a:srgbClr val="32528F"/>
                </a:solidFill>
                <a:effectLst/>
                <a:latin typeface="Ubuntu"/>
              </a:rPr>
              <a:t>Y Canlyniadau</a:t>
            </a:r>
          </a:p>
          <a:p>
            <a:pPr algn="l" rtl="0" fontAlgn="base"/>
            <a:r>
              <a:rPr lang="cy" sz="1200" i="0" dirty="0">
                <a:solidFill>
                  <a:srgbClr val="32528F"/>
                </a:solidFill>
                <a:effectLst/>
                <a:latin typeface="Ubuntu"/>
              </a:rPr>
              <a:t>Roedd pobl ar brawf 4.2 gwaith yn fwy tebygol o hunan-adrodd iechyd cyffredinol nad oedd yn dda (gweddol, gwael neu wael iawn) na'r boblogaeth gyffredinol (Cymhareb debygolrwydd wedi'i haddasu [aOR] 4.2, Cyfyngau Hyder [CH] 95% 3.2–5.4). Roedd y tebygolrwydd o gael cyflwr iechyd meddwl dros wyth gwaith yn uwch na'r boblogaeth gyffredinol (aOR 8.8, CH 95% 6.8–11.4). Roedd cyffredinrwydd ysmygu (52%), defnyddio cyffuriau (60%), anhwylder diffyg canolbwyntio a gorfywiogrwydd (21%), awtistiaeth (4%) a dyslecsia (15%) oll i gyd yn uwch na'r boblogaeth gyffredinol. Roeddent yn defnyddio gwasanaethau Meddygon Teulu yn fwy aml ac roedd nifer yr arosiadau yn yr ysbyty yn uwch, ond roeddent yn defnyddio gwasanaethau deintyddol neu optegol yn llai aml na'r boblogaeth gyffredinol (</a:t>
            </a:r>
            <a:r>
              <a:rPr lang="cy" sz="1200" dirty="0">
                <a:solidFill>
                  <a:srgbClr val="32528F"/>
                </a:solidFill>
                <a:effectLst/>
                <a:latin typeface="Ubuntu"/>
              </a:rPr>
              <a:t>P</a:t>
            </a:r>
            <a:r>
              <a:rPr lang="cy" sz="1200" i="0" dirty="0">
                <a:solidFill>
                  <a:srgbClr val="32528F"/>
                </a:solidFill>
                <a:effectLst/>
                <a:latin typeface="Ubuntu"/>
              </a:rPr>
              <a:t>&lt; 0.05). Roedd 35% wedi mynd i adrannau argyfwng, ac roedd 9% wedi ymweld â nhw dair gwaith neu fwy.</a:t>
            </a:r>
          </a:p>
          <a:p>
            <a:pPr rtl="0"/>
            <a:endParaRPr lang="en-GB" sz="1200" b="1" dirty="0">
              <a:solidFill>
                <a:srgbClr val="32528F"/>
              </a:solidFill>
              <a:latin typeface="Ubuntu"/>
            </a:endParaRPr>
          </a:p>
          <a:p>
            <a:pPr algn="l" rtl="0" fontAlgn="base"/>
            <a:r>
              <a:rPr lang="cy" sz="1200" b="1" i="0" dirty="0">
                <a:solidFill>
                  <a:srgbClr val="32528F"/>
                </a:solidFill>
                <a:effectLst/>
                <a:latin typeface="Ubuntu"/>
              </a:rPr>
              <a:t>Casgliadau</a:t>
            </a:r>
          </a:p>
          <a:p>
            <a:pPr algn="l" rtl="0" fontAlgn="base"/>
            <a:r>
              <a:rPr lang="cy" sz="1200" i="0" dirty="0">
                <a:solidFill>
                  <a:srgbClr val="32528F"/>
                </a:solidFill>
                <a:effectLst/>
                <a:latin typeface="Ubuntu"/>
              </a:rPr>
              <a:t>Mae gan bobl ar brawf iechyd hunan-adroddedig gwaeth, mwy o achosion o ymddygiadau nad ydynt yn iach ac maent yn defnyddio gwasanaethau iechyd adweithiol yn fwy aml na'r boblogaeth gyffredinol.</a:t>
            </a:r>
          </a:p>
          <a:p>
            <a:pPr algn="l" rtl="0"/>
            <a:endParaRPr lang="en-GB" sz="1200" b="1" u="sng" dirty="0">
              <a:solidFill>
                <a:srgbClr val="32528F"/>
              </a:solidFill>
              <a:latin typeface="Ubuntu"/>
            </a:endParaRPr>
          </a:p>
          <a:p>
            <a:pPr algn="l" rtl="0"/>
            <a:endParaRPr lang="en-GB" sz="1200" b="1" u="sng" dirty="0">
              <a:solidFill>
                <a:srgbClr val="32528F"/>
              </a:solidFill>
              <a:latin typeface="Ubuntu"/>
            </a:endParaRPr>
          </a:p>
          <a:p>
            <a:pPr algn="l" rtl="0"/>
            <a:endParaRPr lang="en-GB" sz="1200" b="1" u="sng" dirty="0">
              <a:solidFill>
                <a:srgbClr val="32528F"/>
              </a:solidFill>
              <a:latin typeface="Ubuntu"/>
            </a:endParaRPr>
          </a:p>
        </p:txBody>
      </p:sp>
      <p:sp>
        <p:nvSpPr>
          <p:cNvPr id="5" name="TextBox 4">
            <a:extLst>
              <a:ext uri="{FF2B5EF4-FFF2-40B4-BE49-F238E27FC236}">
                <a16:creationId xmlns:a16="http://schemas.microsoft.com/office/drawing/2014/main" id="{837E9CA9-B931-D028-654F-E49D74A28091}"/>
              </a:ext>
            </a:extLst>
          </p:cNvPr>
          <p:cNvSpPr txBox="1"/>
          <p:nvPr/>
        </p:nvSpPr>
        <p:spPr>
          <a:xfrm>
            <a:off x="165289" y="798560"/>
            <a:ext cx="11743682" cy="553998"/>
          </a:xfrm>
          <a:prstGeom prst="rect">
            <a:avLst/>
          </a:prstGeom>
          <a:noFill/>
        </p:spPr>
        <p:txBody>
          <a:bodyPr wrap="square" lIns="91440" tIns="45720" rIns="91440" bIns="45720" rtlCol="0" anchor="t">
            <a:spAutoFit/>
          </a:bodyPr>
          <a:lstStyle/>
          <a:p>
            <a:pPr algn="l" rtl="0"/>
            <a:r>
              <a:rPr lang="cy" b="1" dirty="0">
                <a:solidFill>
                  <a:srgbClr val="32528F"/>
                </a:solidFill>
                <a:effectLst/>
                <a:latin typeface="Ubuntu"/>
              </a:rPr>
              <a:t>Identifying the public health needs of a UK probation cohort: a cross-sectional analysis (2024)</a:t>
            </a:r>
          </a:p>
          <a:p>
            <a:pPr algn="l" rtl="0"/>
            <a:r>
              <a:rPr lang="cy" sz="1200" dirty="0">
                <a:solidFill>
                  <a:srgbClr val="32528F"/>
                </a:solidFill>
                <a:latin typeface="Ubuntu" panose="020B0504030602030204" pitchFamily="34" charset="0"/>
              </a:rPr>
              <a:t>O Williams, B. J. Gray, S. E. Perrett</a:t>
            </a:r>
            <a:endParaRPr lang="en-GB" sz="1200" b="0" dirty="0">
              <a:solidFill>
                <a:srgbClr val="32528F"/>
              </a:solidFill>
              <a:effectLst/>
              <a:latin typeface="Ubuntu" panose="020B0504030602030204" pitchFamily="34" charset="0"/>
            </a:endParaRPr>
          </a:p>
        </p:txBody>
      </p:sp>
      <p:sp>
        <p:nvSpPr>
          <p:cNvPr id="2" name="TextBox 1">
            <a:extLst>
              <a:ext uri="{FF2B5EF4-FFF2-40B4-BE49-F238E27FC236}">
                <a16:creationId xmlns:a16="http://schemas.microsoft.com/office/drawing/2014/main" id="{F07A8C0F-186F-91D4-203D-77A50B8999BB}"/>
              </a:ext>
            </a:extLst>
          </p:cNvPr>
          <p:cNvSpPr txBox="1"/>
          <p:nvPr/>
        </p:nvSpPr>
        <p:spPr>
          <a:xfrm>
            <a:off x="5496639" y="87129"/>
            <a:ext cx="6537487" cy="538609"/>
          </a:xfrm>
          <a:prstGeom prst="rect">
            <a:avLst/>
          </a:prstGeom>
          <a:noFill/>
        </p:spPr>
        <p:txBody>
          <a:bodyPr wrap="square" lIns="91440" tIns="45720" rIns="91440" bIns="45720" rtlCol="0" anchor="t">
            <a:spAutoFit/>
          </a:bodyPr>
          <a:lstStyle/>
          <a:p>
            <a:pPr rtl="0"/>
            <a:r>
              <a:rPr lang="cy" sz="1450" b="1" dirty="0">
                <a:solidFill>
                  <a:schemeClr val="bg1"/>
                </a:solidFill>
                <a:latin typeface="Ubuntu"/>
              </a:rPr>
              <a:t>Cefnogi ein blaenoriaethau - Cefnogi datblygu system iechyd a gofal cynaliadwy sy'n canolbwyntio ar atal ac ymyrraeth gynnar</a:t>
            </a:r>
          </a:p>
        </p:txBody>
      </p:sp>
    </p:spTree>
    <p:extLst>
      <p:ext uri="{BB962C8B-B14F-4D97-AF65-F5344CB8AC3E}">
        <p14:creationId xmlns:p14="http://schemas.microsoft.com/office/powerpoint/2010/main" val="129601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rtl="0">
              <a:spcBef>
                <a:spcPts val="15"/>
              </a:spcBef>
            </a:pPr>
            <a:r>
              <a:rPr lang="cy" sz="697" b="1">
                <a:solidFill>
                  <a:srgbClr val="315083"/>
                </a:solidFill>
                <a:latin typeface="Ubuntu"/>
                <a:cs typeface="Ubuntu"/>
              </a:rPr>
              <a:t>Iechyd</a:t>
            </a:r>
            <a:r>
              <a:rPr lang="cy" sz="697" b="1" spc="-6">
                <a:solidFill>
                  <a:srgbClr val="315083"/>
                </a:solidFill>
                <a:latin typeface="Ubuntu"/>
                <a:cs typeface="Ubuntu"/>
              </a:rPr>
              <a:t> </a:t>
            </a:r>
            <a:r>
              <a:rPr lang="cy" sz="697" b="1">
                <a:solidFill>
                  <a:srgbClr val="315083"/>
                </a:solidFill>
                <a:latin typeface="Ubuntu"/>
                <a:cs typeface="Ubuntu"/>
              </a:rPr>
              <a:t>Cyhoeddus </a:t>
            </a:r>
            <a:r>
              <a:rPr lang="cy" sz="697" b="1" spc="-6">
                <a:solidFill>
                  <a:srgbClr val="315083"/>
                </a:solidFill>
                <a:latin typeface="Ubuntu"/>
                <a:cs typeface="Ubuntu"/>
              </a:rPr>
              <a:t>Cymru</a:t>
            </a:r>
            <a:endParaRPr sz="697">
              <a:latin typeface="Ubuntu"/>
              <a:cs typeface="Ubuntu"/>
            </a:endParaRPr>
          </a:p>
        </p:txBody>
      </p:sp>
      <p:sp>
        <p:nvSpPr>
          <p:cNvPr id="31" name="object 31"/>
          <p:cNvSpPr txBox="1">
            <a:spLocks noGrp="1"/>
          </p:cNvSpPr>
          <p:nvPr>
            <p:ph type="title"/>
          </p:nvPr>
        </p:nvSpPr>
        <p:spPr>
          <a:xfrm>
            <a:off x="468548" y="1119969"/>
            <a:ext cx="11072647" cy="681605"/>
          </a:xfrm>
          <a:prstGeom prst="rect">
            <a:avLst/>
          </a:prstGeom>
        </p:spPr>
        <p:txBody>
          <a:bodyPr vert="horz" wrap="square" lIns="0" tIns="9627" rIns="0" bIns="0" rtlCol="0">
            <a:spAutoFit/>
          </a:bodyPr>
          <a:lstStyle/>
          <a:p>
            <a:pPr marL="7702" rtl="0">
              <a:spcBef>
                <a:spcPts val="76"/>
              </a:spcBef>
            </a:pPr>
            <a:br>
              <a:rPr lang="en-GB" sz="2183"/>
            </a:br>
            <a:endParaRPr lang="en-GB" sz="2183" spc="-12"/>
          </a:p>
        </p:txBody>
      </p:sp>
      <p:sp>
        <p:nvSpPr>
          <p:cNvPr id="4" name="TextBox 3">
            <a:extLst>
              <a:ext uri="{FF2B5EF4-FFF2-40B4-BE49-F238E27FC236}">
                <a16:creationId xmlns:a16="http://schemas.microsoft.com/office/drawing/2014/main" id="{F96C2B1C-34E7-5A28-32B9-FA516413D6C8}"/>
              </a:ext>
            </a:extLst>
          </p:cNvPr>
          <p:cNvSpPr txBox="1"/>
          <p:nvPr/>
        </p:nvSpPr>
        <p:spPr>
          <a:xfrm>
            <a:off x="216597" y="856776"/>
            <a:ext cx="11506855" cy="553998"/>
          </a:xfrm>
          <a:prstGeom prst="rect">
            <a:avLst/>
          </a:prstGeom>
          <a:noFill/>
        </p:spPr>
        <p:txBody>
          <a:bodyPr wrap="square" lIns="91440" tIns="45720" rIns="91440" bIns="45720" rtlCol="0" anchor="t">
            <a:spAutoFit/>
          </a:bodyPr>
          <a:lstStyle/>
          <a:p>
            <a:pPr algn="l" rtl="0"/>
            <a:r>
              <a:rPr lang="cy" b="1" i="0" dirty="0">
                <a:solidFill>
                  <a:srgbClr val="32528F"/>
                </a:solidFill>
                <a:effectLst/>
                <a:latin typeface="Ubuntu"/>
              </a:rPr>
              <a:t>Prevention of oral diseases for the older person (Part 2) (2024) p.1</a:t>
            </a:r>
          </a:p>
          <a:p>
            <a:pPr algn="l" rtl="0"/>
            <a:r>
              <a:rPr lang="cy" sz="1200" b="0" dirty="0">
                <a:solidFill>
                  <a:srgbClr val="32528F"/>
                </a:solidFill>
                <a:effectLst/>
                <a:latin typeface="Ubuntu" panose="020B0504030602030204" pitchFamily="34" charset="0"/>
              </a:rPr>
              <a:t>Rosalyn Davies a Mili Doshi</a:t>
            </a:r>
            <a:endParaRPr lang="en-GB" sz="1200" b="0" dirty="0">
              <a:solidFill>
                <a:srgbClr val="32528F"/>
              </a:solidFill>
              <a:effectLst/>
              <a:latin typeface="Ubuntu" panose="020B0504030602030204" pitchFamily="34" charset="0"/>
            </a:endParaRPr>
          </a:p>
        </p:txBody>
      </p:sp>
      <p:sp>
        <p:nvSpPr>
          <p:cNvPr id="3" name="TextBox 2">
            <a:extLst>
              <a:ext uri="{FF2B5EF4-FFF2-40B4-BE49-F238E27FC236}">
                <a16:creationId xmlns:a16="http://schemas.microsoft.com/office/drawing/2014/main" id="{8E41644F-8A9A-14C4-6CB1-04DDAB5286E0}"/>
              </a:ext>
            </a:extLst>
          </p:cNvPr>
          <p:cNvSpPr txBox="1"/>
          <p:nvPr/>
        </p:nvSpPr>
        <p:spPr>
          <a:xfrm>
            <a:off x="232482" y="1507686"/>
            <a:ext cx="11615185" cy="3600986"/>
          </a:xfrm>
          <a:prstGeom prst="rect">
            <a:avLst/>
          </a:prstGeom>
          <a:noFill/>
        </p:spPr>
        <p:txBody>
          <a:bodyPr wrap="square" lIns="91440" tIns="45720" rIns="91440" bIns="45720" rtlCol="0" anchor="t">
            <a:spAutoFit/>
          </a:bodyPr>
          <a:lstStyle/>
          <a:p>
            <a:pPr algn="l" rtl="0"/>
            <a:r>
              <a:rPr lang="cy" sz="1200" b="1" u="sng" dirty="0">
                <a:solidFill>
                  <a:srgbClr val="32528F"/>
                </a:solidFill>
                <a:latin typeface="Ubuntu"/>
              </a:rPr>
              <a:t>Beth oedd yr her?</a:t>
            </a:r>
          </a:p>
          <a:p>
            <a:pPr algn="l" rtl="0"/>
            <a:endParaRPr lang="cy" sz="1200" b="1" u="sng" dirty="0">
              <a:solidFill>
                <a:srgbClr val="32528F"/>
              </a:solidFill>
              <a:latin typeface="Ubuntu"/>
            </a:endParaRPr>
          </a:p>
          <a:p>
            <a:pPr rtl="0"/>
            <a:r>
              <a:rPr lang="cy" sz="1200" dirty="0">
                <a:solidFill>
                  <a:srgbClr val="32528F"/>
                </a:solidFill>
                <a:effectLst/>
                <a:latin typeface="Ubuntu"/>
              </a:rPr>
              <a:t>Yn aml, mae oedolion hŷn yn profi lefelau gwaeth o iechyd y geg nag oedolion iau, yn enwedig os ydynt wedi dod yn ddibynnol ar drydydd parti i gefnogi eu trefn gofal y geg ddyddiol. Fodd bynnag, nid oes angen i iechyd y geg sy’n dirywio fod yn rhan o'r broses heneiddio. Mae modd atal y rhan fwyaf o afiechydon y geg i raddau helaeth drwy gael gwared ar blac deintyddol sy'n ffurfio ar ddannedd a dannedd gosod bob dydd, defnyddio past dannedd fflworid, bwyta diet iach a lleihau unrhyw ddefnydd o dybaco. Mae gan y tîm deintyddol ddyletswydd gofal i sicrhau bod pobl hŷn yn derbyn cyngor ataliol iechyd y geg sy'n seiliedig ar dystiolaeth ac sydd wedi'i deilwra i'r unigolyn, gan ystyried ffactorau risg unigol a all gynyddu wrth i bobl fynd yn hŷn. Gall hyn gynnwys defnyddio fflworid argroenol yn glinigol a deintyddiaeth leiaf ymwthiol. Mae pobl hŷn sydd mewn mwy o berygl o iechyd y geg gwael yn cynnwys y rhai â chyflyrau gwybyddol, amhariadau corfforol a rhai cyflyrau meddygol. Mae preswylwyr cartrefi gofal yn wynebu rhwystrau penodol i gyrraedd safon foddhaol o ofal y geg, a thrafodir hyn yma. Rhaid sefydlu arferion ataliol da ar gyfer iechyd y geg yn gynnar ar ôl diagnosis o gyflyrau cronig cynyddol. Byddant yn helpu i atal yr angen am ymyriad deintyddol yn ddiweddarach mewn bywyd pan all triniaeth fod yn anoddach i'w goddef. Mae’n angenrheidiol cynnwys atal iechyd y geg mewn polisi a deddfwriaeth iechyd er mwyn gwella iechyd y geg ar gyfer pobl hŷn sy'n byw ym mhob lleoliad iechyd a gofal.</a:t>
            </a:r>
          </a:p>
          <a:p>
            <a:pPr algn="l" rtl="0"/>
            <a:endParaRPr lang="en-GB" sz="1200" b="1" u="sng" dirty="0">
              <a:solidFill>
                <a:srgbClr val="32528F"/>
              </a:solidFill>
              <a:latin typeface="Ubuntu"/>
            </a:endParaRPr>
          </a:p>
          <a:p>
            <a:pPr algn="l" rtl="0"/>
            <a:r>
              <a:rPr lang="cy" sz="1200" b="1" u="sng" dirty="0">
                <a:solidFill>
                  <a:srgbClr val="32528F"/>
                </a:solidFill>
                <a:latin typeface="Ubuntu"/>
              </a:rPr>
              <a:t>Beth gafodd ei wneud?</a:t>
            </a:r>
          </a:p>
          <a:p>
            <a:pPr algn="l" rtl="0"/>
            <a:endParaRPr lang="en-GB" sz="1200" b="1" u="sng" dirty="0">
              <a:solidFill>
                <a:srgbClr val="32528F"/>
              </a:solidFill>
              <a:latin typeface="Ubuntu"/>
            </a:endParaRPr>
          </a:p>
          <a:p>
            <a:pPr algn="l" rtl="0">
              <a:buFont typeface="Arial" panose="020B0604020202020204" pitchFamily="34" charset="0"/>
              <a:buChar char="•"/>
            </a:pPr>
            <a:r>
              <a:rPr lang="cy" sz="1200" b="0" i="0" dirty="0">
                <a:solidFill>
                  <a:srgbClr val="32528F"/>
                </a:solidFill>
                <a:effectLst/>
                <a:latin typeface="Ubuntu"/>
              </a:rPr>
              <a:t>Gall addasiadau i gynhyrchion gofal y geg helpu pobl hŷn i lanhau eu cegau’n annibynnol am hirach.</a:t>
            </a:r>
          </a:p>
          <a:p>
            <a:pPr algn="l" rtl="0">
              <a:buFont typeface="Arial" panose="020B0604020202020204" pitchFamily="34" charset="0"/>
              <a:buChar char="•"/>
            </a:pPr>
            <a:r>
              <a:rPr lang="cy" sz="1200" b="0" i="0" dirty="0">
                <a:solidFill>
                  <a:srgbClr val="32528F"/>
                </a:solidFill>
                <a:effectLst/>
                <a:latin typeface="Ubuntu"/>
              </a:rPr>
              <a:t>Rhaid i staff gofal mewn ysbytai a chartrefi gofal gynnal asesiadau iechyd y geg er mwyn asesu ffactorau risg iechyd y geg a lefel y cymorth sydd ei angen.</a:t>
            </a:r>
          </a:p>
          <a:p>
            <a:pPr algn="l" rtl="0">
              <a:buFont typeface="Arial" panose="020B0604020202020204" pitchFamily="34" charset="0"/>
              <a:buChar char="•"/>
            </a:pPr>
            <a:r>
              <a:rPr lang="cy" sz="1200" b="0" i="0" dirty="0">
                <a:solidFill>
                  <a:srgbClr val="32528F"/>
                </a:solidFill>
                <a:effectLst/>
                <a:latin typeface="Ubuntu"/>
              </a:rPr>
              <a:t>Efallai y bydd angen amrywiaeth o dechnegau ymddygiadol er mwyn rhoi gofal y geg dyddiol effeithiol i oedolion â chyflyrau gwybyddol er mwyn cynnal iechyd y geg.</a:t>
            </a:r>
          </a:p>
        </p:txBody>
      </p:sp>
      <p:sp>
        <p:nvSpPr>
          <p:cNvPr id="5" name="TextBox 4">
            <a:extLst>
              <a:ext uri="{FF2B5EF4-FFF2-40B4-BE49-F238E27FC236}">
                <a16:creationId xmlns:a16="http://schemas.microsoft.com/office/drawing/2014/main" id="{98AD7216-369D-16E6-2B64-66452253997A}"/>
              </a:ext>
            </a:extLst>
          </p:cNvPr>
          <p:cNvSpPr txBox="1"/>
          <p:nvPr/>
        </p:nvSpPr>
        <p:spPr>
          <a:xfrm>
            <a:off x="5432393" y="93615"/>
            <a:ext cx="6558412" cy="538609"/>
          </a:xfrm>
          <a:prstGeom prst="rect">
            <a:avLst/>
          </a:prstGeom>
          <a:noFill/>
        </p:spPr>
        <p:txBody>
          <a:bodyPr wrap="square" lIns="91440" tIns="45720" rIns="91440" bIns="45720" rtlCol="0" anchor="t">
            <a:spAutoFit/>
          </a:bodyPr>
          <a:lstStyle/>
          <a:p>
            <a:pPr rtl="0"/>
            <a:r>
              <a:rPr lang="cy" sz="1450" b="1" dirty="0">
                <a:solidFill>
                  <a:schemeClr val="bg1"/>
                </a:solidFill>
                <a:latin typeface="Ubuntu"/>
              </a:rPr>
              <a:t>Cefnogi ein blaenoriaethau - Cefnogi datblygu system iechyd a gofal cynaliadwy sy'n canolbwyntio ar atal ac ymyrraeth gynnar</a:t>
            </a:r>
          </a:p>
        </p:txBody>
      </p:sp>
    </p:spTree>
    <p:extLst>
      <p:ext uri="{BB962C8B-B14F-4D97-AF65-F5344CB8AC3E}">
        <p14:creationId xmlns:p14="http://schemas.microsoft.com/office/powerpoint/2010/main" val="2710248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9DFDB-F0F9-B058-EE48-794C4BE7A992}"/>
              </a:ext>
            </a:extLst>
          </p:cNvPr>
          <p:cNvSpPr>
            <a:spLocks noGrp="1"/>
          </p:cNvSpPr>
          <p:nvPr>
            <p:ph type="body" idx="1"/>
          </p:nvPr>
        </p:nvSpPr>
        <p:spPr>
          <a:xfrm>
            <a:off x="316148" y="1587897"/>
            <a:ext cx="10809052" cy="1477328"/>
          </a:xfrm>
        </p:spPr>
        <p:txBody>
          <a:bodyPr/>
          <a:lstStyle/>
          <a:p>
            <a:pPr algn="l" rtl="0"/>
            <a:r>
              <a:rPr lang="cy" sz="1200" b="1" u="sng" dirty="0">
                <a:solidFill>
                  <a:srgbClr val="32528F"/>
                </a:solidFill>
                <a:latin typeface="Ubuntu"/>
              </a:rPr>
              <a:t>Beth oedd y canlyniad?</a:t>
            </a:r>
          </a:p>
          <a:p>
            <a:pPr algn="l" rtl="0"/>
            <a:endParaRPr lang="en-GB" sz="1200" b="1" i="1" u="sng" dirty="0">
              <a:solidFill>
                <a:srgbClr val="32528F"/>
              </a:solidFill>
              <a:latin typeface="Ubuntu"/>
            </a:endParaRPr>
          </a:p>
          <a:p>
            <a:pPr algn="l" rtl="0"/>
            <a:r>
              <a:rPr lang="cy" sz="1200" b="0" i="0" dirty="0">
                <a:solidFill>
                  <a:srgbClr val="32528F"/>
                </a:solidFill>
                <a:effectLst/>
                <a:latin typeface="Ubuntu"/>
              </a:rPr>
              <a:t>Mae iechyd y geg da yn gysylltiedig ag iechyd a lles cyffredinol mewn oedolion hŷn. Wrth i bobl heneiddio, bydd eu ffactorau risg iechyd y geg yn newid, a bydd angen addasu cyngor ataliol ar gyfer yr unigolyn. Gall pob gweithiwr gofal deintyddol proffesiynol gynnig gofal ataliol a dylai fod yn rhan o gynllunio triniaeth ddeintyddol. Dylai dulliau atal clinigol gynnwys pwysigrwydd siwgr dietegol, gofal y geg rheolaidd a fflworid argroenol. Bydd pobl hŷn sydd â chyflyrau lluosog, yn enwedig y rhai sy'n byw mewn cartrefi gofal neu sydd angen gofal yn eu cartrefi eu hunain, yn wynebu rhwystrau cynyddol o ran cynnal iechyd y geg a chael mynediad at ofal deintyddol arferol a brys. Er mwyn helpu i fynd i'r afael â hyn, mae angen i bolisïau iechyd ar gyfer oedolion hŷn gynnwys iechyd y geg. Mae hyn yn cynnwys hyfforddiant gofal iechyd y geg rheolaidd i ofalwyr a chomisiynu gwasanaethau deintyddol mewn modd priodol</a:t>
            </a:r>
            <a:endParaRPr lang="en-GB" sz="1200" dirty="0"/>
          </a:p>
        </p:txBody>
      </p:sp>
      <p:sp>
        <p:nvSpPr>
          <p:cNvPr id="4" name="TextBox 3">
            <a:extLst>
              <a:ext uri="{FF2B5EF4-FFF2-40B4-BE49-F238E27FC236}">
                <a16:creationId xmlns:a16="http://schemas.microsoft.com/office/drawing/2014/main" id="{53C4CEA9-FC44-5C86-BAD2-120353EB3E52}"/>
              </a:ext>
            </a:extLst>
          </p:cNvPr>
          <p:cNvSpPr txBox="1"/>
          <p:nvPr/>
        </p:nvSpPr>
        <p:spPr>
          <a:xfrm>
            <a:off x="216597" y="856776"/>
            <a:ext cx="11506855" cy="553998"/>
          </a:xfrm>
          <a:prstGeom prst="rect">
            <a:avLst/>
          </a:prstGeom>
          <a:noFill/>
        </p:spPr>
        <p:txBody>
          <a:bodyPr wrap="square" lIns="91440" tIns="45720" rIns="91440" bIns="45720" rtlCol="0" anchor="t">
            <a:spAutoFit/>
          </a:bodyPr>
          <a:lstStyle/>
          <a:p>
            <a:pPr algn="l" rtl="0"/>
            <a:r>
              <a:rPr lang="cy" b="1" i="0" dirty="0">
                <a:solidFill>
                  <a:srgbClr val="32528F"/>
                </a:solidFill>
                <a:effectLst/>
                <a:latin typeface="Ubuntu"/>
              </a:rPr>
              <a:t>Prevention of oral diseases for the older person (Part 2) (2024) p.2</a:t>
            </a:r>
          </a:p>
          <a:p>
            <a:pPr algn="l" rtl="0"/>
            <a:r>
              <a:rPr lang="cy" sz="1200" b="0" dirty="0">
                <a:solidFill>
                  <a:srgbClr val="32528F"/>
                </a:solidFill>
                <a:effectLst/>
                <a:latin typeface="Ubuntu" panose="020B0504030602030204" pitchFamily="34" charset="0"/>
              </a:rPr>
              <a:t>Rosalyn Davies a Mili Doshi</a:t>
            </a:r>
            <a:endParaRPr lang="en-GB" sz="1200" b="0" dirty="0">
              <a:solidFill>
                <a:srgbClr val="32528F"/>
              </a:solidFill>
              <a:effectLst/>
              <a:latin typeface="Ubuntu" panose="020B0504030602030204" pitchFamily="34" charset="0"/>
            </a:endParaRPr>
          </a:p>
        </p:txBody>
      </p:sp>
      <p:sp>
        <p:nvSpPr>
          <p:cNvPr id="5" name="TextBox 4">
            <a:extLst>
              <a:ext uri="{FF2B5EF4-FFF2-40B4-BE49-F238E27FC236}">
                <a16:creationId xmlns:a16="http://schemas.microsoft.com/office/drawing/2014/main" id="{733BC9C1-5F78-9BBB-67D4-BCA621205947}"/>
              </a:ext>
            </a:extLst>
          </p:cNvPr>
          <p:cNvSpPr txBox="1"/>
          <p:nvPr/>
        </p:nvSpPr>
        <p:spPr>
          <a:xfrm>
            <a:off x="5432393" y="93615"/>
            <a:ext cx="6558412" cy="538609"/>
          </a:xfrm>
          <a:prstGeom prst="rect">
            <a:avLst/>
          </a:prstGeom>
          <a:noFill/>
        </p:spPr>
        <p:txBody>
          <a:bodyPr wrap="square" lIns="91440" tIns="45720" rIns="91440" bIns="45720" rtlCol="0" anchor="t">
            <a:spAutoFit/>
          </a:bodyPr>
          <a:lstStyle/>
          <a:p>
            <a:pPr rtl="0"/>
            <a:r>
              <a:rPr lang="cy" sz="1450" b="1" dirty="0">
                <a:solidFill>
                  <a:schemeClr val="bg1"/>
                </a:solidFill>
                <a:latin typeface="Ubuntu"/>
              </a:rPr>
              <a:t>Cefnogi ein blaenoriaethau - Cefnogi datblygu system iechyd a gofal cynaliadwy sy'n canolbwyntio ar atal ac ymyrraeth gynnar</a:t>
            </a:r>
          </a:p>
        </p:txBody>
      </p:sp>
    </p:spTree>
    <p:extLst>
      <p:ext uri="{BB962C8B-B14F-4D97-AF65-F5344CB8AC3E}">
        <p14:creationId xmlns:p14="http://schemas.microsoft.com/office/powerpoint/2010/main" val="3769320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309799" y="6300807"/>
            <a:ext cx="860295" cy="109268"/>
          </a:xfrm>
          <a:prstGeom prst="rect">
            <a:avLst/>
          </a:prstGeom>
        </p:spPr>
        <p:txBody>
          <a:bodyPr vert="horz" wrap="square" lIns="0" tIns="1925" rIns="0" bIns="0" rtlCol="0">
            <a:spAutoFit/>
          </a:bodyPr>
          <a:lstStyle/>
          <a:p>
            <a:pPr marL="7702" rtl="0">
              <a:spcBef>
                <a:spcPts val="15"/>
              </a:spcBef>
            </a:pPr>
            <a:r>
              <a:rPr lang="cy" sz="697" b="1">
                <a:solidFill>
                  <a:srgbClr val="315083"/>
                </a:solidFill>
                <a:latin typeface="Ubuntu"/>
                <a:cs typeface="Ubuntu"/>
              </a:rPr>
              <a:t>Iechyd</a:t>
            </a:r>
            <a:r>
              <a:rPr lang="cy" sz="697" b="1" spc="-6">
                <a:solidFill>
                  <a:srgbClr val="315083"/>
                </a:solidFill>
                <a:latin typeface="Ubuntu"/>
                <a:cs typeface="Ubuntu"/>
              </a:rPr>
              <a:t> </a:t>
            </a:r>
            <a:r>
              <a:rPr lang="cy" sz="697" b="1">
                <a:solidFill>
                  <a:srgbClr val="315083"/>
                </a:solidFill>
                <a:latin typeface="Ubuntu"/>
                <a:cs typeface="Ubuntu"/>
              </a:rPr>
              <a:t>Cyhoeddus </a:t>
            </a:r>
            <a:r>
              <a:rPr lang="cy" sz="697" b="1" spc="-6">
                <a:solidFill>
                  <a:srgbClr val="315083"/>
                </a:solidFill>
                <a:latin typeface="Ubuntu"/>
                <a:cs typeface="Ubuntu"/>
              </a:rPr>
              <a:t>Cymru</a:t>
            </a:r>
            <a:endParaRPr sz="697">
              <a:latin typeface="Ubuntu"/>
              <a:cs typeface="Ubuntu"/>
            </a:endParaRPr>
          </a:p>
        </p:txBody>
      </p:sp>
      <p:sp>
        <p:nvSpPr>
          <p:cNvPr id="31" name="object 31"/>
          <p:cNvSpPr txBox="1">
            <a:spLocks noGrp="1"/>
          </p:cNvSpPr>
          <p:nvPr>
            <p:ph type="title"/>
          </p:nvPr>
        </p:nvSpPr>
        <p:spPr>
          <a:xfrm>
            <a:off x="412041" y="871791"/>
            <a:ext cx="11367918" cy="916444"/>
          </a:xfrm>
          <a:prstGeom prst="rect">
            <a:avLst/>
          </a:prstGeom>
        </p:spPr>
        <p:txBody>
          <a:bodyPr vert="horz" wrap="square" lIns="0" tIns="9627" rIns="0" bIns="0" rtlCol="0" anchor="t">
            <a:spAutoFit/>
          </a:bodyPr>
          <a:lstStyle/>
          <a:p>
            <a:pPr algn="l" rtl="0"/>
            <a:r>
              <a:rPr lang="cy" sz="1800" dirty="0">
                <a:solidFill>
                  <a:srgbClr val="32528F"/>
                </a:solidFill>
              </a:rPr>
              <a:t>Validity and timeliness of cancer diagnosis data collected during a prospective cohort study and reported by the English and Welsh cancer registries: a retrospective, comparative analysis (2024) p.1</a:t>
            </a:r>
            <a:br>
              <a:rPr lang="en-GB" sz="1050" b="0" i="0" dirty="0">
                <a:effectLst/>
                <a:latin typeface="var(--fontFamilyCustomFont900, var(--fontFamilyBase))"/>
              </a:rPr>
            </a:br>
            <a:r>
              <a:rPr lang="cy" sz="1200" b="0" dirty="0">
                <a:solidFill>
                  <a:srgbClr val="32528F"/>
                </a:solidFill>
                <a:effectLst/>
                <a:latin typeface="Ubuntu" panose="020B0504030602030204" pitchFamily="34" charset="0"/>
              </a:rPr>
              <a:t>Yr Athro Dyfed Huws FFPH, Dwan Allan MSc, Stephanie Smits PhD</a:t>
            </a:r>
            <a:br>
              <a:rPr lang="en-GB" sz="1050" b="0" i="0" dirty="0">
                <a:effectLst/>
                <a:latin typeface="var(--fontFamilyCustomFont900, var(--fontFamilyBase))"/>
              </a:rPr>
            </a:br>
            <a:endParaRPr lang="en-GB" sz="1092" b="0" i="0" dirty="0">
              <a:solidFill>
                <a:srgbClr val="323130"/>
              </a:solidFill>
              <a:effectLst/>
              <a:latin typeface="var(--fontFamilyCustomFont900, var(--fontFamilyBase))"/>
            </a:endParaRPr>
          </a:p>
        </p:txBody>
      </p:sp>
      <p:sp>
        <p:nvSpPr>
          <p:cNvPr id="49" name="Text Placeholder 48">
            <a:extLst>
              <a:ext uri="{FF2B5EF4-FFF2-40B4-BE49-F238E27FC236}">
                <a16:creationId xmlns:a16="http://schemas.microsoft.com/office/drawing/2014/main" id="{F52A55D2-B116-0297-8C2B-465B85987737}"/>
              </a:ext>
            </a:extLst>
          </p:cNvPr>
          <p:cNvSpPr>
            <a:spLocks noGrp="1"/>
          </p:cNvSpPr>
          <p:nvPr>
            <p:ph type="body" idx="1"/>
          </p:nvPr>
        </p:nvSpPr>
        <p:spPr>
          <a:xfrm>
            <a:off x="468548" y="2324244"/>
            <a:ext cx="10769388" cy="438591"/>
          </a:xfrm>
        </p:spPr>
        <p:txBody>
          <a:bodyPr rtlCol="0"/>
          <a:lstStyle/>
          <a:p>
            <a:pPr rtl="0"/>
            <a:endParaRPr lang="en-GB"/>
          </a:p>
          <a:p>
            <a:pPr rtl="0"/>
            <a:endParaRPr lang="en-GB"/>
          </a:p>
        </p:txBody>
      </p:sp>
      <p:sp>
        <p:nvSpPr>
          <p:cNvPr id="3" name="TextBox 2">
            <a:extLst>
              <a:ext uri="{FF2B5EF4-FFF2-40B4-BE49-F238E27FC236}">
                <a16:creationId xmlns:a16="http://schemas.microsoft.com/office/drawing/2014/main" id="{7E5592F8-F89F-A586-F467-FFA09B8733F9}"/>
              </a:ext>
            </a:extLst>
          </p:cNvPr>
          <p:cNvSpPr txBox="1"/>
          <p:nvPr/>
        </p:nvSpPr>
        <p:spPr>
          <a:xfrm>
            <a:off x="4453349" y="22974"/>
            <a:ext cx="7655707" cy="538609"/>
          </a:xfrm>
          <a:prstGeom prst="rect">
            <a:avLst/>
          </a:prstGeom>
          <a:noFill/>
        </p:spPr>
        <p:txBody>
          <a:bodyPr wrap="square" lIns="91440" tIns="45720" rIns="91440" bIns="45720" rtlCol="0" anchor="t">
            <a:spAutoFit/>
          </a:bodyPr>
          <a:lstStyle/>
          <a:p>
            <a:pPr rtl="0"/>
            <a:r>
              <a:rPr lang="cy" sz="1450" b="1" dirty="0">
                <a:solidFill>
                  <a:schemeClr val="bg1"/>
                </a:solidFill>
                <a:latin typeface="Ubuntu"/>
              </a:rPr>
              <a:t>Cefnogi ein blaenoriaethau - Darparu gwasanaethau iechyd y cyhoedd rhagorol i ddiogelu’r cyhoedd a sicrhau'r canlyniadau gorau posibl o ran iechyd y boblogaeth.</a:t>
            </a:r>
          </a:p>
        </p:txBody>
      </p:sp>
      <p:sp>
        <p:nvSpPr>
          <p:cNvPr id="4" name="TextBox 3">
            <a:extLst>
              <a:ext uri="{FF2B5EF4-FFF2-40B4-BE49-F238E27FC236}">
                <a16:creationId xmlns:a16="http://schemas.microsoft.com/office/drawing/2014/main" id="{473DD179-4C85-D9AF-C1FA-9B6DB468BA3B}"/>
              </a:ext>
            </a:extLst>
          </p:cNvPr>
          <p:cNvSpPr txBox="1"/>
          <p:nvPr/>
        </p:nvSpPr>
        <p:spPr>
          <a:xfrm>
            <a:off x="309799" y="1788235"/>
            <a:ext cx="11413653" cy="2862322"/>
          </a:xfrm>
          <a:prstGeom prst="rect">
            <a:avLst/>
          </a:prstGeom>
          <a:noFill/>
        </p:spPr>
        <p:txBody>
          <a:bodyPr wrap="square" lIns="91440" tIns="45720" rIns="91440" bIns="45720" rtlCol="0" anchor="t">
            <a:spAutoFit/>
          </a:bodyPr>
          <a:lstStyle/>
          <a:p>
            <a:pPr algn="l" rtl="0"/>
            <a:r>
              <a:rPr lang="cy" sz="1200" b="1" u="sng" dirty="0">
                <a:solidFill>
                  <a:srgbClr val="32528F"/>
                </a:solidFill>
                <a:latin typeface="Ubuntu"/>
              </a:rPr>
              <a:t>Beth oedd yr her?</a:t>
            </a:r>
          </a:p>
          <a:p>
            <a:pPr algn="l" rtl="0"/>
            <a:endParaRPr lang="en-US" sz="1200" b="1" u="sng" dirty="0">
              <a:solidFill>
                <a:srgbClr val="32528F"/>
              </a:solidFill>
              <a:latin typeface="Ubuntu"/>
            </a:endParaRPr>
          </a:p>
          <a:p>
            <a:pPr algn="l" rtl="0"/>
            <a:r>
              <a:rPr lang="cy" sz="1200" dirty="0">
                <a:solidFill>
                  <a:srgbClr val="32528F"/>
                </a:solidFill>
                <a:latin typeface="Ubuntu"/>
              </a:rPr>
              <a:t>Mae canser yn rhoi baich mawr ar gymdeithas a systemau gofal iechyd. Rhaid bod gan ymchwil canser ddata o ansawdd uchel, sy'n gofyn am lawer o adnoddau i'w gael. Pe bai data'n ddilys ac yn brydlon, gallai defnyddio setiau data gweinyddol fel cofrestrfeydd canser wella effeithlonrwydd astudiaethau canser. Ein nod oedd cymharu pa mor ddilys a phrydlon yw data diagnostig canser ar y safle yn ystod astudiaeth SYMPLIFY â'r hyn wedi’i gael o gofrestrfeydd canser Cymru a Lloegr.</a:t>
            </a:r>
          </a:p>
          <a:p>
            <a:pPr algn="l" rtl="0"/>
            <a:endParaRPr lang="en-GB" sz="1200" b="1" i="1" u="sng" dirty="0">
              <a:solidFill>
                <a:srgbClr val="32528F"/>
              </a:solidFill>
              <a:latin typeface="Ubuntu"/>
            </a:endParaRPr>
          </a:p>
          <a:p>
            <a:pPr algn="l" rtl="0"/>
            <a:r>
              <a:rPr lang="cy" sz="1200" b="1" u="sng" dirty="0">
                <a:solidFill>
                  <a:srgbClr val="32528F"/>
                </a:solidFill>
                <a:latin typeface="Ubuntu"/>
              </a:rPr>
              <a:t>Beth gafodd ei wneud?</a:t>
            </a:r>
          </a:p>
          <a:p>
            <a:pPr algn="l" rtl="0"/>
            <a:endParaRPr lang="cy" sz="1200" b="1" u="sng" dirty="0">
              <a:solidFill>
                <a:srgbClr val="32528F"/>
              </a:solidFill>
              <a:latin typeface="Ubuntu"/>
            </a:endParaRPr>
          </a:p>
          <a:p>
            <a:pPr algn="l" rtl="0"/>
            <a:r>
              <a:rPr lang="cy" sz="1200" dirty="0">
                <a:solidFill>
                  <a:srgbClr val="32528F"/>
                </a:solidFill>
                <a:latin typeface="Ubuntu"/>
              </a:rPr>
              <a:t>Casglwyd data canser gan 5461 o gyfranogwyr ar draws 44 o safleoedd ysbyty yn ystod astudiaeth arsylwadol arfaethedig yng Nghymru a Lloegr, SYMPLIFY (ISRCTN10226380). Cafwyd data canser cysylltiedig gan Iechyd a Gofal Digidol Cymru, Uned Gwybodaeth ac Arolygaeth Canser Cymru, a Set Ddata Cofrestru Canser Genedlaethol (NCRD) a Set Ddata Cofrestru Canser Gyflym (RCRD) ar gyfer Lloegr yn rheolaidd rhwng Ebrill 2022 a Medi 2023. Prif amcanion yr astudiaeth oedd gwerthuso pa mor ddilys ac amserol (trwy asesu cyfran y meysydd data a gwblhawyd a chydgordiad â safleoedd SYMPLIFY) yw’r data ym mhob set ddata, ar gyfer pob diagnosis o ganser o fewn 9 mis i gofrestru yn yr astudiaeth. Y meysydd data a ymchwiliwyd iddynt oedd y safle canser trwy god Dosbarthiad Rhyngwladol o Glefydau, 10fed Adolygiad (ICD-10) y cod; morffoleg canser trwy Ddosbarthiad Rhyngwladol o Glefydau ar gyfer Oncoleg, 3ydd Argraffiad (ICD-O-3) cod histoleg morffoloeg a grwpiau morffolegol eang; cam cyffredinol; a dosbarthiad TNM.</a:t>
            </a:r>
          </a:p>
        </p:txBody>
      </p:sp>
    </p:spTree>
    <p:extLst>
      <p:ext uri="{BB962C8B-B14F-4D97-AF65-F5344CB8AC3E}">
        <p14:creationId xmlns:p14="http://schemas.microsoft.com/office/powerpoint/2010/main" val="1564735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381143-102B-9B0A-554E-057B5CED3948}"/>
              </a:ext>
            </a:extLst>
          </p:cNvPr>
          <p:cNvSpPr>
            <a:spLocks noGrp="1"/>
          </p:cNvSpPr>
          <p:nvPr>
            <p:ph type="body" idx="1"/>
          </p:nvPr>
        </p:nvSpPr>
        <p:spPr>
          <a:xfrm>
            <a:off x="468313" y="2037219"/>
            <a:ext cx="11353338" cy="3543278"/>
          </a:xfrm>
        </p:spPr>
        <p:txBody>
          <a:bodyPr/>
          <a:lstStyle/>
          <a:p>
            <a:pPr algn="l" rtl="0"/>
            <a:r>
              <a:rPr lang="cy" sz="1200" b="1" u="sng" dirty="0">
                <a:solidFill>
                  <a:srgbClr val="32528F"/>
                </a:solidFill>
                <a:latin typeface="Ubuntu"/>
              </a:rPr>
              <a:t>Canfyddiadau</a:t>
            </a:r>
          </a:p>
          <a:p>
            <a:pPr algn="l" rtl="0"/>
            <a:endParaRPr lang="cy" sz="1200" b="1" u="sng" dirty="0">
              <a:solidFill>
                <a:srgbClr val="32528F"/>
              </a:solidFill>
              <a:latin typeface="Ubuntu"/>
            </a:endParaRPr>
          </a:p>
          <a:p>
            <a:pPr algn="l" rtl="0"/>
            <a:r>
              <a:rPr lang="cy" sz="1200" dirty="0">
                <a:solidFill>
                  <a:srgbClr val="32528F"/>
                </a:solidFill>
                <a:latin typeface="Ubuntu"/>
              </a:rPr>
              <a:t>Ar gyfer data a gasglwyd rhwng Ebrill 2022 a Medi 2023, roedd cyflawnder y toriad data diwethaf a oedd ar gael ar gyfer pob set ddata yn amrywio o 84% i 100% ar gyfer morffoleg ICD-O-3, o 43% i 100% ar gyfer cam cyffredinol, ac o 74% i 83% ar gyfer cam TNM. Y cydgordiad rhwng data SYMPLIFY ac NCRD oedd 96% (CH 95% 92–98) ar gyfer ICD-10, 60% (53–66) ar gyfer morffoleg ICD-O-3, 83% (78–88) ar gyfer grwpiau morffoleg eang ICD-O-3, 73% (67–78) ar gyfer cam, a 51% (44–59) ar gyfer TNM; a gydag Uned Gwybodaeth ac Arolygaeth Canser Cymru, 89% (95% CI 81–94) oedd y ganran ar gyfer ICD-10, 63% (53–73) ar gyfer morffoleg ICD-O-3, 80% (70–87) ar gyfer grwpiau morffoleg eang ICD-O-3, 83% (74–90) ar gyfer cam cyffredinol, a 49% (38–61) ar gyfer cam TNM. Y cydgordiad rhwng SYMPLIFY ac RCRD oedd 95% (CH 95% 92–98) ar gyfer ICD-10, 67% (60–74) ar gyfer morffoleg ICD-O-3, 85% (79–90) ar gyfer grwpiau morffoleg eang ICD-O-3, a 73% (65–80) ar gyfer cam cyffredinol; a rhwng SYMPLIFY ac Iechyd a Gofal Digidol Cymru 96% (91–99) oedd y ganran ar gyfer ICD-10, 74% (64–83) ar gyfer morffoleg ICD-O-3, 84% (75–91) ar gyfer grwpiau morffoleg eang ICD-O-3, ac 87% (74–95) ar gyfer cam. Cafodd set ddata SYMPLIFY ei chwblhau 12 mis ar ôl y cyfnod cofrestru ym mis Tachwedd 2022, o'i gymharu â 13 mis ar gyfer NCRD ym mis Rhagfyr 2023. Cafodd setiau data RCRD ac Iechyd a Gofal Digidol Cymru eu cwblhau 13 mis a 15 mis ar ôl y cyfnod cofrestru, ym mis Rhagfyr 2022, a mis Chwefror 2023, yn y drefn honno.</a:t>
            </a:r>
          </a:p>
          <a:p>
            <a:pPr algn="l" rtl="0"/>
            <a:endParaRPr lang="en-GB" sz="1200" b="1" i="1" u="sng" dirty="0">
              <a:solidFill>
                <a:srgbClr val="32528F"/>
              </a:solidFill>
              <a:latin typeface="Ubuntu"/>
            </a:endParaRPr>
          </a:p>
          <a:p>
            <a:pPr algn="l" rtl="0"/>
            <a:r>
              <a:rPr lang="cy" sz="1200" b="1" u="sng" dirty="0">
                <a:solidFill>
                  <a:srgbClr val="32528F"/>
                </a:solidFill>
                <a:latin typeface="Ubuntu"/>
              </a:rPr>
              <a:t>Beth oedd y canlyniad? </a:t>
            </a:r>
          </a:p>
          <a:p>
            <a:pPr algn="l" rtl="0"/>
            <a:endParaRPr lang="cy" sz="1200" b="1" u="sng" dirty="0">
              <a:solidFill>
                <a:srgbClr val="32528F"/>
              </a:solidFill>
              <a:latin typeface="Ubuntu"/>
            </a:endParaRPr>
          </a:p>
          <a:p>
            <a:pPr algn="l" rtl="0"/>
            <a:r>
              <a:rPr lang="cy" sz="1200" dirty="0">
                <a:solidFill>
                  <a:srgbClr val="32528F"/>
                </a:solidFill>
                <a:latin typeface="Ubuntu"/>
              </a:rPr>
              <a:t>Rydym yn adrodd am gyflawnder tebyg o ran meysydd data, cydgordiad, ac amseroldeb rhwng data canlyniadau canser a gasglwyd ar y safle ac a gasglwyd yn ganolog. Mae ein canfyddiadau’n awgrymu y gall data cofrestrfa ganolog helpu i leddfu’r baich o ran adnoddau mewn treialon clinigol a gwella ymchwil canser. Efallai y bydd angen adnoddau ychwanegol ar gofrestrfeydd canser er mwyn darparu data ar gyfer treialon ar sail cofrestrfeydd ar raddfa fawr.</a:t>
            </a:r>
          </a:p>
          <a:p>
            <a:endParaRPr lang="en-GB" dirty="0"/>
          </a:p>
        </p:txBody>
      </p:sp>
      <p:sp>
        <p:nvSpPr>
          <p:cNvPr id="4" name="TextBox 3">
            <a:extLst>
              <a:ext uri="{FF2B5EF4-FFF2-40B4-BE49-F238E27FC236}">
                <a16:creationId xmlns:a16="http://schemas.microsoft.com/office/drawing/2014/main" id="{489F4E1C-6AFD-9383-0FB4-577E8791EF35}"/>
              </a:ext>
            </a:extLst>
          </p:cNvPr>
          <p:cNvSpPr txBox="1"/>
          <p:nvPr/>
        </p:nvSpPr>
        <p:spPr>
          <a:xfrm>
            <a:off x="4453349" y="22974"/>
            <a:ext cx="7655707" cy="538609"/>
          </a:xfrm>
          <a:prstGeom prst="rect">
            <a:avLst/>
          </a:prstGeom>
          <a:noFill/>
        </p:spPr>
        <p:txBody>
          <a:bodyPr wrap="square" lIns="91440" tIns="45720" rIns="91440" bIns="45720" rtlCol="0" anchor="t">
            <a:spAutoFit/>
          </a:bodyPr>
          <a:lstStyle/>
          <a:p>
            <a:pPr rtl="0"/>
            <a:r>
              <a:rPr lang="cy" sz="1450" b="1" dirty="0">
                <a:solidFill>
                  <a:schemeClr val="bg1"/>
                </a:solidFill>
                <a:latin typeface="Ubuntu"/>
              </a:rPr>
              <a:t>Cefnogi ein blaenoriaethau - Darparu gwasanaethau iechyd y cyhoedd rhagorol i ddiogelu’r cyhoedd a sicrhau'r canlyniadau gorau posibl o ran iechyd y boblogaeth.</a:t>
            </a:r>
          </a:p>
        </p:txBody>
      </p:sp>
      <p:sp>
        <p:nvSpPr>
          <p:cNvPr id="5" name="object 31">
            <a:extLst>
              <a:ext uri="{FF2B5EF4-FFF2-40B4-BE49-F238E27FC236}">
                <a16:creationId xmlns:a16="http://schemas.microsoft.com/office/drawing/2014/main" id="{6F2FB39C-82D9-3A9F-77DD-6290C95047F5}"/>
              </a:ext>
            </a:extLst>
          </p:cNvPr>
          <p:cNvSpPr txBox="1">
            <a:spLocks noGrp="1"/>
          </p:cNvSpPr>
          <p:nvPr>
            <p:ph type="title"/>
          </p:nvPr>
        </p:nvSpPr>
        <p:spPr>
          <a:xfrm>
            <a:off x="468313" y="1044575"/>
            <a:ext cx="11124973" cy="916444"/>
          </a:xfrm>
          <a:prstGeom prst="rect">
            <a:avLst/>
          </a:prstGeom>
        </p:spPr>
        <p:txBody>
          <a:bodyPr vert="horz" wrap="square" lIns="0" tIns="9627" rIns="0" bIns="0" rtlCol="0" anchor="t">
            <a:spAutoFit/>
          </a:bodyPr>
          <a:lstStyle/>
          <a:p>
            <a:pPr algn="l" rtl="0"/>
            <a:r>
              <a:rPr lang="cy" sz="1800" dirty="0">
                <a:solidFill>
                  <a:srgbClr val="32528F"/>
                </a:solidFill>
              </a:rPr>
              <a:t>Validity and timeliness of cancer diagnosis data collected during a prospective cohort study and reported by the English and Welsh cancer registries: a retrospective, comparative analysis (2024) p.2</a:t>
            </a:r>
            <a:br>
              <a:rPr lang="en-GB" sz="1050" b="0" i="0" dirty="0">
                <a:effectLst/>
                <a:latin typeface="var(--fontFamilyCustomFont900, var(--fontFamilyBase))"/>
              </a:rPr>
            </a:br>
            <a:r>
              <a:rPr lang="cy" sz="1200" b="0" dirty="0">
                <a:solidFill>
                  <a:srgbClr val="32528F"/>
                </a:solidFill>
                <a:effectLst/>
                <a:latin typeface="Ubuntu" panose="020B0504030602030204" pitchFamily="34" charset="0"/>
              </a:rPr>
              <a:t>Yr Athro Dyfed Huws FFPH, Dwan Allan MSc, Stephanie Smits PhD</a:t>
            </a:r>
            <a:br>
              <a:rPr lang="en-GB" sz="1050" b="0" i="0" dirty="0">
                <a:effectLst/>
                <a:latin typeface="var(--fontFamilyCustomFont900, var(--fontFamilyBase))"/>
              </a:rPr>
            </a:br>
            <a:endParaRPr lang="en-GB" sz="1092" b="0" i="0" dirty="0">
              <a:solidFill>
                <a:srgbClr val="323130"/>
              </a:solidFill>
              <a:effectLst/>
              <a:latin typeface="var(--fontFamilyCustomFont900, var(--fontFamilyBase))"/>
            </a:endParaRPr>
          </a:p>
        </p:txBody>
      </p:sp>
    </p:spTree>
    <p:extLst>
      <p:ext uri="{BB962C8B-B14F-4D97-AF65-F5344CB8AC3E}">
        <p14:creationId xmlns:p14="http://schemas.microsoft.com/office/powerpoint/2010/main" val="607393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A98007-7A92-E8DE-2EF4-7A4EF92B308E}"/>
              </a:ext>
            </a:extLst>
          </p:cNvPr>
          <p:cNvPicPr>
            <a:picLocks noChangeAspect="1"/>
          </p:cNvPicPr>
          <p:nvPr/>
        </p:nvPicPr>
        <p:blipFill>
          <a:blip r:embed="rId2"/>
          <a:stretch>
            <a:fillRect/>
          </a:stretch>
        </p:blipFill>
        <p:spPr>
          <a:xfrm>
            <a:off x="2556095" y="800100"/>
            <a:ext cx="7079809" cy="5257800"/>
          </a:xfrm>
          <a:prstGeom prst="rect">
            <a:avLst/>
          </a:prstGeom>
        </p:spPr>
      </p:pic>
    </p:spTree>
    <p:extLst>
      <p:ext uri="{BB962C8B-B14F-4D97-AF65-F5344CB8AC3E}">
        <p14:creationId xmlns:p14="http://schemas.microsoft.com/office/powerpoint/2010/main" val="3414732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EF6B-C6DA-8BFC-7FC3-2C26617ACB5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7CAC034-C697-95C5-41AE-F4E6D8ECD830}"/>
              </a:ext>
            </a:extLst>
          </p:cNvPr>
          <p:cNvSpPr txBox="1">
            <a:spLocks noGrp="1"/>
          </p:cNvSpPr>
          <p:nvPr>
            <p:ph type="title"/>
          </p:nvPr>
        </p:nvSpPr>
        <p:spPr>
          <a:xfrm>
            <a:off x="658424" y="2053701"/>
            <a:ext cx="5835334" cy="3087098"/>
          </a:xfrm>
          <a:prstGeom prst="rect">
            <a:avLst/>
          </a:prstGeom>
        </p:spPr>
        <p:txBody>
          <a:bodyPr vert="horz" wrap="square" lIns="0" tIns="9242" rIns="0" bIns="0" rtlCol="0" anchor="t">
            <a:spAutoFit/>
          </a:bodyPr>
          <a:lstStyle/>
          <a:p>
            <a:pPr marL="7620" rtl="0">
              <a:spcBef>
                <a:spcPts val="73"/>
              </a:spcBef>
            </a:pPr>
            <a:r>
              <a:rPr lang="cy" sz="5000">
                <a:solidFill>
                  <a:schemeClr val="bg1"/>
                </a:solidFill>
              </a:rPr>
              <a:t>Cefnogi'r genhedlaeth nesaf o ymchwilwyr iechyd y cyhoedd</a:t>
            </a:r>
            <a:endParaRPr lang="en-US" sz="5000">
              <a:solidFill>
                <a:schemeClr val="bg1"/>
              </a:solidFill>
            </a:endParaRPr>
          </a:p>
        </p:txBody>
      </p:sp>
    </p:spTree>
    <p:extLst>
      <p:ext uri="{BB962C8B-B14F-4D97-AF65-F5344CB8AC3E}">
        <p14:creationId xmlns:p14="http://schemas.microsoft.com/office/powerpoint/2010/main" val="1239229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728799-7E57-C226-B830-018AB302D83C}"/>
              </a:ext>
            </a:extLst>
          </p:cNvPr>
          <p:cNvSpPr txBox="1"/>
          <p:nvPr/>
        </p:nvSpPr>
        <p:spPr>
          <a:xfrm>
            <a:off x="391887" y="876481"/>
            <a:ext cx="11342914" cy="3744295"/>
          </a:xfrm>
          <a:prstGeom prst="rect">
            <a:avLst/>
          </a:prstGeom>
          <a:noFill/>
        </p:spPr>
        <p:txBody>
          <a:bodyPr wrap="square" lIns="91440" tIns="45720" rIns="91440" bIns="45720" rtlCol="0" anchor="t">
            <a:spAutoFit/>
          </a:bodyPr>
          <a:lstStyle/>
          <a:p>
            <a:pPr rtl="0">
              <a:lnSpc>
                <a:spcPct val="107000"/>
              </a:lnSpc>
              <a:spcAft>
                <a:spcPts val="800"/>
              </a:spcAft>
            </a:pPr>
            <a:r>
              <a:rPr lang="cy" sz="3600" b="1" kern="100" dirty="0">
                <a:solidFill>
                  <a:srgbClr val="32528F"/>
                </a:solidFill>
                <a:effectLst/>
                <a:latin typeface="Ubuntu"/>
                <a:ea typeface="Aptos" panose="020B0004020202020204" pitchFamily="34" charset="0"/>
                <a:cs typeface="Times New Roman"/>
              </a:rPr>
              <a:t>Doethuriaeth - Functional Genomics of</a:t>
            </a:r>
            <a:r>
              <a:rPr lang="cy" sz="3600" b="1" kern="100" dirty="0">
                <a:solidFill>
                  <a:srgbClr val="32528F"/>
                </a:solidFill>
                <a:latin typeface="Ubuntu"/>
                <a:ea typeface="Aptos" panose="020B0004020202020204" pitchFamily="34" charset="0"/>
                <a:cs typeface="Times New Roman"/>
              </a:rPr>
              <a:t> </a:t>
            </a:r>
            <a:r>
              <a:rPr lang="cy" sz="3600" b="1" kern="100" dirty="0">
                <a:solidFill>
                  <a:srgbClr val="32528F"/>
                </a:solidFill>
                <a:latin typeface="Ubuntu"/>
                <a:ea typeface="+mn-lt"/>
                <a:cs typeface="Times New Roman"/>
              </a:rPr>
              <a:t>C</a:t>
            </a:r>
            <a:r>
              <a:rPr lang="cy" sz="3600" b="1" kern="100" dirty="0">
                <a:solidFill>
                  <a:srgbClr val="32528F"/>
                </a:solidFill>
                <a:latin typeface="Ubuntu"/>
                <a:ea typeface="+mn-lt"/>
                <a:cs typeface="+mn-lt"/>
              </a:rPr>
              <a:t>ryptosporidium</a:t>
            </a:r>
            <a:r>
              <a:rPr lang="cy" sz="3600" b="1" kern="100" dirty="0">
                <a:solidFill>
                  <a:srgbClr val="32528F"/>
                </a:solidFill>
                <a:latin typeface="Ubuntu"/>
                <a:ea typeface="Aptos" panose="020B0004020202020204" pitchFamily="34" charset="0"/>
                <a:cs typeface="Times New Roman"/>
              </a:rPr>
              <a:t> </a:t>
            </a:r>
            <a:r>
              <a:rPr lang="cy" sz="3600" b="1" kern="100" dirty="0">
                <a:solidFill>
                  <a:srgbClr val="32528F"/>
                </a:solidFill>
                <a:effectLst/>
                <a:latin typeface="Ubuntu"/>
                <a:ea typeface="Aptos" panose="020B0004020202020204" pitchFamily="34" charset="0"/>
                <a:cs typeface="Times New Roman"/>
              </a:rPr>
              <a:t>spp – Rachel Chalmers</a:t>
            </a:r>
          </a:p>
          <a:p>
            <a:pPr rtl="0">
              <a:lnSpc>
                <a:spcPct val="107000"/>
              </a:lnSpc>
              <a:spcAft>
                <a:spcPts val="800"/>
              </a:spcAft>
            </a:pPr>
            <a:r>
              <a:rPr lang="cy" sz="1400" kern="100" dirty="0">
                <a:solidFill>
                  <a:srgbClr val="32528F"/>
                </a:solidFill>
                <a:effectLst/>
                <a:latin typeface="Ubuntu"/>
                <a:ea typeface="Aptos" panose="020B0004020202020204" pitchFamily="34" charset="0"/>
                <a:cs typeface="Times New Roman"/>
              </a:rPr>
              <a:t>Mae'r astudiaeth hon yn ymwneud â’r Uned Gyfeirio Cryptosporidiwm yn darparu samplau, data ac arbenigedd mewn cydweithrediad â Phrifysgol East Anglia, Sefydliad Francis-Crick (Llundain) a Sefydliad Ymchwil Gwrth-heintiol Wellcome (Dundee, yr Alban).</a:t>
            </a:r>
          </a:p>
          <a:p>
            <a:pPr rtl="0">
              <a:lnSpc>
                <a:spcPct val="107000"/>
              </a:lnSpc>
              <a:spcAft>
                <a:spcPts val="800"/>
              </a:spcAft>
            </a:pPr>
            <a:r>
              <a:rPr lang="cy" sz="1400" kern="100" dirty="0">
                <a:solidFill>
                  <a:srgbClr val="32528F"/>
                </a:solidFill>
                <a:effectLst/>
                <a:latin typeface="Ubuntu"/>
                <a:ea typeface="Aptos" panose="020B0004020202020204" pitchFamily="34" charset="0"/>
                <a:cs typeface="Times New Roman"/>
              </a:rPr>
              <a:t>Mae'r astudiaeth hon yn canolbwyntio ar y clefyd Cryptosporidiosis. Clefyd yw hwn sy'n effeithio ar y perfedd a achosir gan yfed dŵr, bwyta bwyd, neu drwy gysylltiad ag anifeiliaid neu eu baw sy'n cario'r parasit Cryptosporidiwm. Mae rheoli cleifion yn anodd gan nad oes unrhyw gyffuriau effeithiol yn erbyn Cryptosporidiwm, ac nid oes unrhyw rai wedi'u trwyddedu i'w defnyddio yn y DU na'r UE. </a:t>
            </a:r>
          </a:p>
          <a:p>
            <a:pPr rtl="0">
              <a:lnSpc>
                <a:spcPct val="107000"/>
              </a:lnSpc>
              <a:spcAft>
                <a:spcPts val="800"/>
              </a:spcAft>
            </a:pPr>
            <a:r>
              <a:rPr lang="cy" sz="1400" kern="100" dirty="0">
                <a:solidFill>
                  <a:srgbClr val="32528F"/>
                </a:solidFill>
                <a:effectLst/>
                <a:latin typeface="Ubuntu"/>
                <a:ea typeface="Aptos" panose="020B0004020202020204" pitchFamily="34" charset="0"/>
                <a:cs typeface="Times New Roman"/>
              </a:rPr>
              <a:t>Bydd y samplau'n cael eu defnyddio mewn arbrofion sy'n ymchwilio i'r dulliau yn ymwneud â goresgyniad parasitiaid o gelloedd lletyol, ac i benderfynu a ellir defnyddio'r dulliau hyn fel targedau ar gyfer datblygu cyffuriau. </a:t>
            </a:r>
          </a:p>
          <a:p>
            <a:pPr rtl="0">
              <a:lnSpc>
                <a:spcPct val="107000"/>
              </a:lnSpc>
              <a:spcAft>
                <a:spcPts val="800"/>
              </a:spcAft>
            </a:pPr>
            <a:endParaRPr lang="en-GB" sz="1050" kern="100" dirty="0">
              <a:solidFill>
                <a:schemeClr val="tx2"/>
              </a:solidFill>
              <a:effectLst/>
              <a:latin typeface="Ubuntu" panose="020B0504030602030204" pitchFamily="34" charset="0"/>
              <a:ea typeface="Aptos" panose="020B0004020202020204" pitchFamily="34" charset="0"/>
              <a:cs typeface="Times New Roman" panose="02020603050405020304" pitchFamily="18" charset="0"/>
            </a:endParaRPr>
          </a:p>
          <a:p>
            <a:pPr rtl="0">
              <a:lnSpc>
                <a:spcPct val="107000"/>
              </a:lnSpc>
              <a:spcAft>
                <a:spcPts val="800"/>
              </a:spcAft>
            </a:pP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513DB5B-1C92-F489-C6A4-375F6B11569C}"/>
              </a:ext>
            </a:extLst>
          </p:cNvPr>
          <p:cNvSpPr txBox="1"/>
          <p:nvPr/>
        </p:nvSpPr>
        <p:spPr>
          <a:xfrm>
            <a:off x="4187443" y="78565"/>
            <a:ext cx="8123619" cy="338554"/>
          </a:xfrm>
          <a:prstGeom prst="rect">
            <a:avLst/>
          </a:prstGeom>
          <a:noFill/>
        </p:spPr>
        <p:txBody>
          <a:bodyPr wrap="square" lIns="91440" tIns="45720" rIns="91440" bIns="45720" rtlCol="0" anchor="t">
            <a:spAutoFit/>
          </a:bodyPr>
          <a:lstStyle/>
          <a:p>
            <a:pPr rtl="0"/>
            <a:r>
              <a:rPr lang="cy" sz="1600" b="1">
                <a:solidFill>
                  <a:schemeClr val="bg1"/>
                </a:solidFill>
                <a:latin typeface="Ubuntu"/>
              </a:rPr>
              <a:t>Partneriaethau Masnachol a Gweithgaredd Ymchwil Cydweithredol Microbioleg Iechyd Cyhoeddus Cymru</a:t>
            </a:r>
            <a:endParaRPr lang="en-GB" sz="1600" b="1">
              <a:solidFill>
                <a:schemeClr val="bg1"/>
              </a:solidFill>
              <a:latin typeface="Ubuntu"/>
              <a:ea typeface="Calibri"/>
              <a:cs typeface="Calibri"/>
            </a:endParaRPr>
          </a:p>
        </p:txBody>
      </p:sp>
      <p:pic>
        <p:nvPicPr>
          <p:cNvPr id="2" name="Picture 1" descr="University of East Anglia | A leading UK University">
            <a:extLst>
              <a:ext uri="{FF2B5EF4-FFF2-40B4-BE49-F238E27FC236}">
                <a16:creationId xmlns:a16="http://schemas.microsoft.com/office/drawing/2014/main" id="{3BABE194-06F8-C257-C745-090AB4F2ACDC}"/>
              </a:ext>
            </a:extLst>
          </p:cNvPr>
          <p:cNvPicPr>
            <a:picLocks noChangeAspect="1"/>
          </p:cNvPicPr>
          <p:nvPr/>
        </p:nvPicPr>
        <p:blipFill>
          <a:blip r:embed="rId2"/>
          <a:stretch>
            <a:fillRect/>
          </a:stretch>
        </p:blipFill>
        <p:spPr>
          <a:xfrm>
            <a:off x="713874" y="4775318"/>
            <a:ext cx="1660357" cy="1017102"/>
          </a:xfrm>
          <a:prstGeom prst="rect">
            <a:avLst/>
          </a:prstGeom>
          <a:ln>
            <a:noFill/>
          </a:ln>
        </p:spPr>
      </p:pic>
      <p:pic>
        <p:nvPicPr>
          <p:cNvPr id="3" name="Picture 2" descr="Faculty Positions | The Francis Crick Institute - the Node">
            <a:extLst>
              <a:ext uri="{FF2B5EF4-FFF2-40B4-BE49-F238E27FC236}">
                <a16:creationId xmlns:a16="http://schemas.microsoft.com/office/drawing/2014/main" id="{490279E5-3BC3-C178-D8DF-E0E30A97EC98}"/>
              </a:ext>
            </a:extLst>
          </p:cNvPr>
          <p:cNvPicPr>
            <a:picLocks noChangeAspect="1"/>
          </p:cNvPicPr>
          <p:nvPr/>
        </p:nvPicPr>
        <p:blipFill>
          <a:blip r:embed="rId3"/>
          <a:stretch>
            <a:fillRect/>
          </a:stretch>
        </p:blipFill>
        <p:spPr>
          <a:xfrm>
            <a:off x="9767636" y="4320884"/>
            <a:ext cx="1590173" cy="1554994"/>
          </a:xfrm>
          <a:prstGeom prst="rect">
            <a:avLst/>
          </a:prstGeom>
          <a:ln>
            <a:noFill/>
          </a:ln>
        </p:spPr>
      </p:pic>
      <p:pic>
        <p:nvPicPr>
          <p:cNvPr id="9" name="Picture 8" descr="A black and red text&#10;&#10;AI-generated content may be incorrect.">
            <a:extLst>
              <a:ext uri="{FF2B5EF4-FFF2-40B4-BE49-F238E27FC236}">
                <a16:creationId xmlns:a16="http://schemas.microsoft.com/office/drawing/2014/main" id="{7B72FC7D-85D4-0691-0144-E7C56B68F96C}"/>
              </a:ext>
            </a:extLst>
          </p:cNvPr>
          <p:cNvPicPr>
            <a:picLocks noChangeAspect="1"/>
          </p:cNvPicPr>
          <p:nvPr/>
        </p:nvPicPr>
        <p:blipFill>
          <a:blip r:embed="rId4"/>
          <a:stretch>
            <a:fillRect/>
          </a:stretch>
        </p:blipFill>
        <p:spPr>
          <a:xfrm>
            <a:off x="3432509" y="4813384"/>
            <a:ext cx="5086350" cy="981075"/>
          </a:xfrm>
          <a:prstGeom prst="rect">
            <a:avLst/>
          </a:prstGeom>
          <a:ln>
            <a:noFill/>
          </a:ln>
        </p:spPr>
      </p:pic>
    </p:spTree>
    <p:extLst>
      <p:ext uri="{BB962C8B-B14F-4D97-AF65-F5344CB8AC3E}">
        <p14:creationId xmlns:p14="http://schemas.microsoft.com/office/powerpoint/2010/main" val="1516134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728799-7E57-C226-B830-018AB302D83C}"/>
              </a:ext>
            </a:extLst>
          </p:cNvPr>
          <p:cNvSpPr txBox="1"/>
          <p:nvPr/>
        </p:nvSpPr>
        <p:spPr>
          <a:xfrm>
            <a:off x="231880" y="856428"/>
            <a:ext cx="11546463" cy="2723631"/>
          </a:xfrm>
          <a:prstGeom prst="rect">
            <a:avLst/>
          </a:prstGeom>
          <a:noFill/>
        </p:spPr>
        <p:txBody>
          <a:bodyPr wrap="square" lIns="91440" tIns="45720" rIns="91440" bIns="45720" rtlCol="0" anchor="t">
            <a:spAutoFit/>
          </a:bodyPr>
          <a:lstStyle/>
          <a:p>
            <a:pPr rtl="0">
              <a:lnSpc>
                <a:spcPct val="107000"/>
              </a:lnSpc>
              <a:spcAft>
                <a:spcPts val="800"/>
              </a:spcAft>
            </a:pPr>
            <a:r>
              <a:rPr lang="cy" sz="3600" b="1" kern="100" dirty="0">
                <a:solidFill>
                  <a:srgbClr val="32528F"/>
                </a:solidFill>
                <a:effectLst/>
                <a:latin typeface="Ubuntu"/>
                <a:ea typeface="Aptos" panose="020B0004020202020204" pitchFamily="34" charset="0"/>
                <a:cs typeface="Times New Roman"/>
              </a:rPr>
              <a:t>One Zoo</a:t>
            </a:r>
            <a:r>
              <a:rPr lang="cy" sz="3600" b="1" kern="100" dirty="0">
                <a:solidFill>
                  <a:srgbClr val="32528F"/>
                </a:solidFill>
                <a:latin typeface="Ubuntu"/>
                <a:ea typeface="Aptos" panose="020B0004020202020204" pitchFamily="34" charset="0"/>
                <a:cs typeface="Times New Roman"/>
              </a:rPr>
              <a:t> (Doethuriaeth)</a:t>
            </a:r>
            <a:endParaRPr lang="en-GB" sz="3600" b="1" dirty="0">
              <a:ea typeface="Calibri"/>
              <a:cs typeface="Calibri"/>
            </a:endParaRPr>
          </a:p>
          <a:p>
            <a:pPr rtl="0">
              <a:lnSpc>
                <a:spcPct val="107000"/>
              </a:lnSpc>
              <a:spcAft>
                <a:spcPts val="800"/>
              </a:spcAft>
            </a:pPr>
            <a:endParaRPr lang="en-GB" sz="1050" kern="100" dirty="0">
              <a:solidFill>
                <a:schemeClr val="tx2"/>
              </a:solidFill>
              <a:latin typeface="Ubuntu"/>
              <a:ea typeface="Aptos" panose="020B0004020202020204" pitchFamily="34" charset="0"/>
              <a:cs typeface="Times New Roman"/>
            </a:endParaRPr>
          </a:p>
          <a:p>
            <a:pPr rtl="0">
              <a:lnSpc>
                <a:spcPct val="107000"/>
              </a:lnSpc>
              <a:spcAft>
                <a:spcPts val="800"/>
              </a:spcAft>
            </a:pPr>
            <a:r>
              <a:rPr lang="cy" sz="1200" kern="100" dirty="0">
                <a:solidFill>
                  <a:srgbClr val="32528F"/>
                </a:solidFill>
                <a:latin typeface="Ubuntu"/>
                <a:ea typeface="Aptos" panose="020B0004020202020204" pitchFamily="34" charset="0"/>
                <a:cs typeface="Times New Roman"/>
              </a:rPr>
              <a:t>Drwy</a:t>
            </a:r>
            <a:r>
              <a:rPr lang="cy" sz="1200" kern="100" dirty="0">
                <a:solidFill>
                  <a:srgbClr val="32528F"/>
                </a:solidFill>
                <a:effectLst/>
                <a:latin typeface="Ubuntu"/>
                <a:ea typeface="Aptos" panose="020B0004020202020204" pitchFamily="34" charset="0"/>
                <a:cs typeface="Times New Roman"/>
              </a:rPr>
              <a:t> gyllid </a:t>
            </a:r>
            <a:r>
              <a:rPr lang="cy" sz="1200" b="1" u="sng" kern="100" dirty="0">
                <a:solidFill>
                  <a:srgbClr val="32528F"/>
                </a:solidFill>
                <a:effectLst/>
                <a:latin typeface="Ubuntu"/>
                <a:ea typeface="Aptos" panose="020B0004020202020204" pitchFamily="34" charset="0"/>
                <a:cs typeface="Times New Roman"/>
                <a:hlinkClick r:id="rId2">
                  <a:extLst>
                    <a:ext uri="{A12FA001-AC4F-418D-AE19-62706E023703}">
                      <ahyp:hlinkClr xmlns:ahyp="http://schemas.microsoft.com/office/drawing/2018/hyperlinkcolor" val="tx"/>
                    </a:ext>
                  </a:extLst>
                </a:hlinkClick>
              </a:rPr>
              <a:t>One Zoo</a:t>
            </a:r>
            <a:r>
              <a:rPr lang="cy" sz="1200" kern="100" dirty="0">
                <a:solidFill>
                  <a:srgbClr val="32528F"/>
                </a:solidFill>
                <a:effectLst/>
                <a:latin typeface="Ubuntu"/>
                <a:ea typeface="Aptos" panose="020B0004020202020204" pitchFamily="34" charset="0"/>
                <a:cs typeface="Times New Roman"/>
              </a:rPr>
              <a:t> mae ein Microbiolegwyr wedi bod yn gweithio mewn partneriaeth â Phrifysgol Caerdydd, gan ystyried iechyd yr amgylchedd a chlefydau heintus. </a:t>
            </a:r>
          </a:p>
          <a:p>
            <a:pPr rtl="0">
              <a:lnSpc>
                <a:spcPct val="107000"/>
              </a:lnSpc>
              <a:spcAft>
                <a:spcPts val="800"/>
              </a:spcAft>
            </a:pPr>
            <a:r>
              <a:rPr lang="cy" sz="1200" kern="100" dirty="0">
                <a:solidFill>
                  <a:srgbClr val="32528F"/>
                </a:solidFill>
                <a:effectLst/>
                <a:latin typeface="Ubuntu"/>
                <a:ea typeface="Aptos" panose="020B0004020202020204" pitchFamily="34" charset="0"/>
                <a:cs typeface="Times New Roman"/>
              </a:rPr>
              <a:t>Maent wedi bod yn archwilio llwybrau a chysylltedd sbardunau haint a sut mae clefydau'n lledaenu.  Mae yna gyfoeth o arbenigedd ar draws meysydd firoleg, diagnosteg, tocsicoleg ac imiwnoleg.  Gan fod yr amgylchedd wedi newid ers y cais gwreiddiol, mae'r firysau y canolbwyntir arnynt wedi newid. Edrychir ar amrywiaeth megis heintiau a gludir gan gnofilod, llygredd amgylcheddol, firysau anadlol a heintiau milheintiol. </a:t>
            </a:r>
          </a:p>
          <a:p>
            <a:pPr rtl="0">
              <a:lnSpc>
                <a:spcPct val="107000"/>
              </a:lnSpc>
              <a:spcAft>
                <a:spcPts val="800"/>
              </a:spcAft>
            </a:pPr>
            <a:r>
              <a:rPr lang="cy" sz="1200" kern="100" dirty="0">
                <a:solidFill>
                  <a:srgbClr val="32528F"/>
                </a:solidFill>
                <a:effectLst/>
                <a:latin typeface="Ubuntu"/>
                <a:ea typeface="Aptos" panose="020B0004020202020204" pitchFamily="34" charset="0"/>
                <a:cs typeface="Times New Roman"/>
              </a:rPr>
              <a:t>Mae hyn yn ein helpu i ddeall trosglwyddo firysau yn well fel ein bod yn fwy parod ar gyfer pandemigau. Un o'r astudiaethau hyn yw’r </a:t>
            </a:r>
            <a:r>
              <a:rPr lang="cy" sz="1200" kern="100" dirty="0">
                <a:solidFill>
                  <a:srgbClr val="32528F"/>
                </a:solidFill>
                <a:effectLst/>
                <a:latin typeface="Ubuntu"/>
                <a:ea typeface="Aptos" panose="020B0004020202020204" pitchFamily="34" charset="0"/>
                <a:cs typeface="Times New Roman"/>
                <a:hlinkClick r:id="rId3">
                  <a:extLst>
                    <a:ext uri="{A12FA001-AC4F-418D-AE19-62706E023703}">
                      <ahyp:hlinkClr xmlns:ahyp="http://schemas.microsoft.com/office/drawing/2018/hyperlinkcolor" val="tx"/>
                    </a:ext>
                  </a:extLst>
                </a:hlinkClick>
              </a:rPr>
              <a:t>Prosiect Dyfrgwn</a:t>
            </a:r>
            <a:r>
              <a:rPr lang="cy" sz="1200" kern="100" dirty="0">
                <a:solidFill>
                  <a:srgbClr val="32528F"/>
                </a:solidFill>
                <a:effectLst/>
                <a:latin typeface="Ubuntu"/>
                <a:ea typeface="Aptos" panose="020B0004020202020204" pitchFamily="34" charset="0"/>
                <a:cs typeface="Times New Roman"/>
              </a:rPr>
              <a:t>.</a:t>
            </a:r>
          </a:p>
          <a:p>
            <a:pPr rtl="0">
              <a:lnSpc>
                <a:spcPct val="107000"/>
              </a:lnSpc>
              <a:spcAft>
                <a:spcPts val="800"/>
              </a:spcAft>
            </a:pP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2BF2C58-CDC2-04AB-3037-F506F49C1654}"/>
              </a:ext>
            </a:extLst>
          </p:cNvPr>
          <p:cNvSpPr txBox="1"/>
          <p:nvPr/>
        </p:nvSpPr>
        <p:spPr>
          <a:xfrm>
            <a:off x="4084920" y="96556"/>
            <a:ext cx="8107080" cy="338554"/>
          </a:xfrm>
          <a:prstGeom prst="rect">
            <a:avLst/>
          </a:prstGeom>
          <a:noFill/>
        </p:spPr>
        <p:txBody>
          <a:bodyPr wrap="square" lIns="91440" tIns="45720" rIns="91440" bIns="45720" rtlCol="0" anchor="t">
            <a:spAutoFit/>
          </a:bodyPr>
          <a:lstStyle/>
          <a:p>
            <a:pPr rtl="0"/>
            <a:r>
              <a:rPr lang="cy" sz="1600" b="1" dirty="0">
                <a:solidFill>
                  <a:schemeClr val="bg1"/>
                </a:solidFill>
                <a:latin typeface="Ubuntu"/>
              </a:rPr>
              <a:t>Partneriaethau Masnachol a Gweithgaredd Ymchwil Cydweithredol Microbioleg Iechyd Cyhoeddus Cymru</a:t>
            </a:r>
            <a:endParaRPr lang="en-GB" sz="1600" b="1" dirty="0">
              <a:solidFill>
                <a:schemeClr val="bg1"/>
              </a:solidFill>
              <a:latin typeface="Ubuntu"/>
              <a:ea typeface="Calibri"/>
              <a:cs typeface="Calibri"/>
            </a:endParaRPr>
          </a:p>
        </p:txBody>
      </p:sp>
      <p:pic>
        <p:nvPicPr>
          <p:cNvPr id="2" name="Picture 1" descr="Student Application Guidance – onezoo.cf.ac.uk">
            <a:extLst>
              <a:ext uri="{FF2B5EF4-FFF2-40B4-BE49-F238E27FC236}">
                <a16:creationId xmlns:a16="http://schemas.microsoft.com/office/drawing/2014/main" id="{69FB533E-7F93-DCC9-B48B-3BE8E4740E90}"/>
              </a:ext>
            </a:extLst>
          </p:cNvPr>
          <p:cNvPicPr>
            <a:picLocks noChangeAspect="1"/>
          </p:cNvPicPr>
          <p:nvPr/>
        </p:nvPicPr>
        <p:blipFill>
          <a:blip r:embed="rId4"/>
          <a:stretch>
            <a:fillRect/>
          </a:stretch>
        </p:blipFill>
        <p:spPr>
          <a:xfrm>
            <a:off x="2011868" y="4503366"/>
            <a:ext cx="2743197" cy="730864"/>
          </a:xfrm>
          <a:prstGeom prst="rect">
            <a:avLst/>
          </a:prstGeom>
          <a:ln>
            <a:noFill/>
          </a:ln>
        </p:spPr>
      </p:pic>
      <p:pic>
        <p:nvPicPr>
          <p:cNvPr id="3" name="Picture 2" descr="A red rectangular sign with white text&#10;&#10;AI-generated content may be incorrect.">
            <a:extLst>
              <a:ext uri="{FF2B5EF4-FFF2-40B4-BE49-F238E27FC236}">
                <a16:creationId xmlns:a16="http://schemas.microsoft.com/office/drawing/2014/main" id="{320E86FE-3950-985E-47BF-18819F383138}"/>
              </a:ext>
            </a:extLst>
          </p:cNvPr>
          <p:cNvPicPr>
            <a:picLocks noChangeAspect="1"/>
          </p:cNvPicPr>
          <p:nvPr/>
        </p:nvPicPr>
        <p:blipFill>
          <a:blip r:embed="rId5"/>
          <a:stretch>
            <a:fillRect/>
          </a:stretch>
        </p:blipFill>
        <p:spPr>
          <a:xfrm>
            <a:off x="7568228" y="4117105"/>
            <a:ext cx="1465321" cy="1503386"/>
          </a:xfrm>
          <a:prstGeom prst="rect">
            <a:avLst/>
          </a:prstGeom>
          <a:ln>
            <a:noFill/>
          </a:ln>
        </p:spPr>
      </p:pic>
      <p:pic>
        <p:nvPicPr>
          <p:cNvPr id="5" name="Picture 4" descr="otter with fish in mouth">
            <a:extLst>
              <a:ext uri="{FF2B5EF4-FFF2-40B4-BE49-F238E27FC236}">
                <a16:creationId xmlns:a16="http://schemas.microsoft.com/office/drawing/2014/main" id="{3C4575F8-C252-1207-9A00-09366EC353EB}"/>
              </a:ext>
            </a:extLst>
          </p:cNvPr>
          <p:cNvPicPr>
            <a:picLocks noChangeAspect="1"/>
          </p:cNvPicPr>
          <p:nvPr/>
        </p:nvPicPr>
        <p:blipFill>
          <a:blip r:embed="rId6"/>
          <a:stretch>
            <a:fillRect/>
          </a:stretch>
        </p:blipFill>
        <p:spPr>
          <a:xfrm>
            <a:off x="5319131" y="3820129"/>
            <a:ext cx="1553738" cy="1942172"/>
          </a:xfrm>
          <a:prstGeom prst="rect">
            <a:avLst/>
          </a:prstGeom>
          <a:ln>
            <a:noFill/>
          </a:ln>
        </p:spPr>
      </p:pic>
    </p:spTree>
    <p:extLst>
      <p:ext uri="{BB962C8B-B14F-4D97-AF65-F5344CB8AC3E}">
        <p14:creationId xmlns:p14="http://schemas.microsoft.com/office/powerpoint/2010/main" val="644269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728799-7E57-C226-B830-018AB302D83C}"/>
              </a:ext>
            </a:extLst>
          </p:cNvPr>
          <p:cNvSpPr txBox="1"/>
          <p:nvPr/>
        </p:nvSpPr>
        <p:spPr>
          <a:xfrm>
            <a:off x="207611" y="777111"/>
            <a:ext cx="11776777" cy="3558218"/>
          </a:xfrm>
          <a:prstGeom prst="rect">
            <a:avLst/>
          </a:prstGeom>
          <a:noFill/>
        </p:spPr>
        <p:txBody>
          <a:bodyPr wrap="square" lIns="91440" tIns="45720" rIns="91440" bIns="45720" rtlCol="0" anchor="t">
            <a:spAutoFit/>
          </a:bodyPr>
          <a:lstStyle/>
          <a:p>
            <a:pPr rtl="0">
              <a:lnSpc>
                <a:spcPct val="107000"/>
              </a:lnSpc>
              <a:spcAft>
                <a:spcPts val="800"/>
              </a:spcAft>
            </a:pPr>
            <a:r>
              <a:rPr lang="cy" sz="2800" b="1" kern="100" dirty="0">
                <a:solidFill>
                  <a:srgbClr val="32528F"/>
                </a:solidFill>
                <a:latin typeface="Ubuntu"/>
                <a:ea typeface="Aptos" panose="020B0004020202020204" pitchFamily="34" charset="0"/>
                <a:cs typeface="Times New Roman"/>
              </a:rPr>
              <a:t>Cais am Ysgoloriaeth Doethuriaeth Ysgol Graddedigion Gwyddorau Cymdeithasol Cymru (YGGCC)</a:t>
            </a:r>
          </a:p>
          <a:p>
            <a:pPr algn="just" rtl="0"/>
            <a:r>
              <a:rPr lang="cy" b="1" kern="100" dirty="0">
                <a:solidFill>
                  <a:srgbClr val="32528F"/>
                </a:solidFill>
                <a:effectLst/>
                <a:latin typeface="Ubuntu Medium" panose="020B0604030602030204" pitchFamily="34" charset="0"/>
                <a:ea typeface="Aptos" panose="020B0004020202020204" pitchFamily="34" charset="0"/>
                <a:cs typeface="Times New Roman"/>
              </a:rPr>
              <a:t>Climate change and the future of health and care service delivery: Building resilience to rising sea levels in Wales</a:t>
            </a:r>
          </a:p>
          <a:p>
            <a:pPr algn="just" rtl="0"/>
            <a:endParaRPr lang="en-GB" sz="1600" b="1" kern="100" dirty="0">
              <a:solidFill>
                <a:srgbClr val="32528F"/>
              </a:solidFill>
              <a:latin typeface="Aptos" panose="020B0004020202020204" pitchFamily="34" charset="0"/>
              <a:ea typeface="Aptos" panose="020B0004020202020204" pitchFamily="34" charset="0"/>
              <a:cs typeface="Times New Roman" panose="02020603050405020304" pitchFamily="18" charset="0"/>
            </a:endParaRPr>
          </a:p>
          <a:p>
            <a:pPr algn="l" rtl="0"/>
            <a:r>
              <a:rPr lang="cy" sz="1200" b="0" i="0" dirty="0">
                <a:solidFill>
                  <a:srgbClr val="32528F"/>
                </a:solidFill>
                <a:effectLst/>
                <a:latin typeface="Ubuntu"/>
              </a:rPr>
              <a:t>Nod y prosiect rhyngddisgyblaethol hwn yw ystyried sut y gall gwasanaethau iechyd a gofal yng Nghymru addasu i'r heriau a achosir gan lefelau'r môr yn codi a mwy o lifogydd oherwydd newid hinsawdd. Mae’r prosiect dan arweiniad</a:t>
            </a:r>
            <a:r>
              <a:rPr lang="cy" sz="1200" b="1" i="0" dirty="0">
                <a:solidFill>
                  <a:srgbClr val="32528F"/>
                </a:solidFill>
                <a:effectLst/>
                <a:latin typeface="Ubuntu"/>
              </a:rPr>
              <a:t>yr Athro Bahman Rostami-Tabar </a:t>
            </a:r>
            <a:r>
              <a:rPr lang="cy" sz="1200" b="0" i="0" dirty="0">
                <a:solidFill>
                  <a:srgbClr val="32528F"/>
                </a:solidFill>
                <a:effectLst/>
                <a:latin typeface="Ubuntu"/>
              </a:rPr>
              <a:t>a</a:t>
            </a:r>
            <a:r>
              <a:rPr lang="cy" sz="1200" b="1" i="0" dirty="0">
                <a:solidFill>
                  <a:srgbClr val="32528F"/>
                </a:solidFill>
                <a:effectLst/>
                <a:latin typeface="Ubuntu"/>
              </a:rPr>
              <a:t> Dr Thomas Woolley</a:t>
            </a:r>
            <a:r>
              <a:rPr lang="cy" sz="1200" b="0" i="0" dirty="0">
                <a:solidFill>
                  <a:srgbClr val="32528F"/>
                </a:solidFill>
                <a:effectLst/>
                <a:latin typeface="Ubuntu"/>
              </a:rPr>
              <a:t>(Prifysgol Caerdydd), mewn cydweithrediad â</a:t>
            </a:r>
            <a:r>
              <a:rPr lang="cy" sz="1200" b="1" i="0" dirty="0">
                <a:solidFill>
                  <a:srgbClr val="32528F"/>
                </a:solidFill>
                <a:effectLst/>
                <a:latin typeface="Ubuntu"/>
              </a:rPr>
              <a:t>Dr William Bennett</a:t>
            </a:r>
            <a:r>
              <a:rPr lang="cy" sz="1200" b="0" i="0" dirty="0">
                <a:solidFill>
                  <a:srgbClr val="32528F"/>
                </a:solidFill>
                <a:effectLst/>
                <a:latin typeface="Ubuntu"/>
              </a:rPr>
              <a:t> (Prifysgol Abertawe).</a:t>
            </a:r>
          </a:p>
          <a:p>
            <a:pPr algn="l" rtl="0"/>
            <a:endParaRPr lang="en-GB" sz="1200" b="0" i="0" dirty="0">
              <a:solidFill>
                <a:srgbClr val="32528F"/>
              </a:solidFill>
              <a:effectLst/>
              <a:latin typeface="Ubuntu" panose="020B0504030602030204" pitchFamily="34" charset="0"/>
            </a:endParaRPr>
          </a:p>
          <a:p>
            <a:pPr algn="l" rtl="0"/>
            <a:r>
              <a:rPr lang="cy" sz="1200" b="0" i="0" dirty="0">
                <a:solidFill>
                  <a:srgbClr val="32528F"/>
                </a:solidFill>
                <a:effectLst/>
                <a:latin typeface="Ubuntu"/>
              </a:rPr>
              <a:t>Mae </a:t>
            </a:r>
            <a:r>
              <a:rPr lang="cy" sz="1200" b="1" i="0" dirty="0">
                <a:solidFill>
                  <a:srgbClr val="32528F"/>
                </a:solidFill>
                <a:effectLst/>
                <a:latin typeface="Ubuntu"/>
              </a:rPr>
              <a:t>Dr Rosemary Walmsley</a:t>
            </a:r>
            <a:r>
              <a:rPr lang="cy" sz="1200" b="0" i="0" dirty="0">
                <a:solidFill>
                  <a:srgbClr val="32528F"/>
                </a:solidFill>
                <a:effectLst/>
                <a:latin typeface="Ubuntu"/>
              </a:rPr>
              <a:t> (Iechyd Cyhoeddus Cymru) yn cyflwyno'i harbenigedd mewn newid hinsawdd, modelu hinsawdd, ac iechyd i'r prosiect. Bydd hi'n cyfrannu at y rhaglen hyfforddi ryngddisgyblaethol ac yn hwyluso cyfnewidfa gwybodaeth rhwng y byd academaidd ac ymarfer iechyd y cyhoedd</a:t>
            </a:r>
            <a:r>
              <a:rPr lang="cy" sz="1200" b="0" i="0" dirty="0">
                <a:solidFill>
                  <a:srgbClr val="32528F"/>
                </a:solidFill>
                <a:effectLst/>
                <a:latin typeface="Segoe Sans"/>
              </a:rPr>
              <a:t>.</a:t>
            </a:r>
          </a:p>
          <a:p>
            <a:pPr rtl="0">
              <a:lnSpc>
                <a:spcPct val="107000"/>
              </a:lnSpc>
              <a:spcAft>
                <a:spcPts val="800"/>
              </a:spcAft>
            </a:pPr>
            <a:endParaRPr lang="en-GB" sz="1600" kern="100" dirty="0">
              <a:solidFill>
                <a:srgbClr val="32528F"/>
              </a:solidFill>
              <a:latin typeface="Ubuntu"/>
              <a:ea typeface="Aptos" panose="020B0004020202020204" pitchFamily="34" charset="0"/>
              <a:cs typeface="Times New Roman"/>
            </a:endParaRPr>
          </a:p>
          <a:p>
            <a:pPr rtl="0">
              <a:lnSpc>
                <a:spcPct val="107000"/>
              </a:lnSpc>
              <a:spcAft>
                <a:spcPts val="800"/>
              </a:spcAft>
            </a:pPr>
            <a:endParaRPr lang="en-GB" sz="1050" kern="100" dirty="0">
              <a:solidFill>
                <a:srgbClr val="32528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2BF2C58-CDC2-04AB-3037-F506F49C1654}"/>
              </a:ext>
            </a:extLst>
          </p:cNvPr>
          <p:cNvSpPr txBox="1"/>
          <p:nvPr/>
        </p:nvSpPr>
        <p:spPr>
          <a:xfrm>
            <a:off x="4155225" y="46664"/>
            <a:ext cx="8107080" cy="338554"/>
          </a:xfrm>
          <a:prstGeom prst="rect">
            <a:avLst/>
          </a:prstGeom>
          <a:noFill/>
        </p:spPr>
        <p:txBody>
          <a:bodyPr wrap="square" lIns="91440" tIns="45720" rIns="91440" bIns="45720" rtlCol="0" anchor="t">
            <a:spAutoFit/>
          </a:bodyPr>
          <a:lstStyle/>
          <a:p>
            <a:pPr rtl="0"/>
            <a:r>
              <a:rPr lang="cy" sz="1600" b="1" dirty="0">
                <a:solidFill>
                  <a:schemeClr val="bg1"/>
                </a:solidFill>
                <a:latin typeface="Ubuntu"/>
              </a:rPr>
              <a:t>Partneriaethau Masnachol a Gweithgaredd Ymchwil Cydweithredol Microbioleg Iechyd Cyhoeddus Cymru</a:t>
            </a:r>
            <a:endParaRPr lang="en-GB" sz="1600" b="1" dirty="0">
              <a:solidFill>
                <a:schemeClr val="bg1"/>
              </a:solidFill>
              <a:latin typeface="Ubuntu"/>
              <a:ea typeface="Calibri"/>
              <a:cs typeface="Calibri"/>
            </a:endParaRPr>
          </a:p>
        </p:txBody>
      </p:sp>
      <p:pic>
        <p:nvPicPr>
          <p:cNvPr id="2" name="Picture 1" descr="WGSSS/YGGCC Logo Small">
            <a:extLst>
              <a:ext uri="{FF2B5EF4-FFF2-40B4-BE49-F238E27FC236}">
                <a16:creationId xmlns:a16="http://schemas.microsoft.com/office/drawing/2014/main" id="{F94C1CE2-B0BD-BA22-8762-25E93A302BBD}"/>
              </a:ext>
            </a:extLst>
          </p:cNvPr>
          <p:cNvPicPr>
            <a:picLocks noChangeAspect="1"/>
          </p:cNvPicPr>
          <p:nvPr/>
        </p:nvPicPr>
        <p:blipFill>
          <a:blip r:embed="rId2"/>
          <a:stretch>
            <a:fillRect/>
          </a:stretch>
        </p:blipFill>
        <p:spPr>
          <a:xfrm>
            <a:off x="7424662" y="3971045"/>
            <a:ext cx="1273024" cy="2000988"/>
          </a:xfrm>
          <a:prstGeom prst="rect">
            <a:avLst/>
          </a:prstGeom>
          <a:ln>
            <a:noFill/>
          </a:ln>
        </p:spPr>
      </p:pic>
      <p:pic>
        <p:nvPicPr>
          <p:cNvPr id="5" name="Picture 4" descr="A red rectangular sign with white text&#10;&#10;AI-generated content may be incorrect.">
            <a:extLst>
              <a:ext uri="{FF2B5EF4-FFF2-40B4-BE49-F238E27FC236}">
                <a16:creationId xmlns:a16="http://schemas.microsoft.com/office/drawing/2014/main" id="{7128DF95-5924-16C6-070B-4BAB3BA3D6D5}"/>
              </a:ext>
            </a:extLst>
          </p:cNvPr>
          <p:cNvPicPr>
            <a:picLocks noChangeAspect="1"/>
          </p:cNvPicPr>
          <p:nvPr/>
        </p:nvPicPr>
        <p:blipFill>
          <a:blip r:embed="rId3"/>
          <a:stretch>
            <a:fillRect/>
          </a:stretch>
        </p:blipFill>
        <p:spPr>
          <a:xfrm>
            <a:off x="2587722" y="4082144"/>
            <a:ext cx="1657099" cy="1699684"/>
          </a:xfrm>
          <a:prstGeom prst="rect">
            <a:avLst/>
          </a:prstGeom>
          <a:ln>
            <a:noFill/>
          </a:ln>
        </p:spPr>
      </p:pic>
      <p:pic>
        <p:nvPicPr>
          <p:cNvPr id="8" name="Picture 7" descr="Swansea University Archives - TASS">
            <a:extLst>
              <a:ext uri="{FF2B5EF4-FFF2-40B4-BE49-F238E27FC236}">
                <a16:creationId xmlns:a16="http://schemas.microsoft.com/office/drawing/2014/main" id="{DD3DE94F-1789-CE8F-1380-336195EF9BD3}"/>
              </a:ext>
            </a:extLst>
          </p:cNvPr>
          <p:cNvPicPr>
            <a:picLocks noChangeAspect="1"/>
          </p:cNvPicPr>
          <p:nvPr/>
        </p:nvPicPr>
        <p:blipFill>
          <a:blip r:embed="rId4"/>
          <a:stretch>
            <a:fillRect/>
          </a:stretch>
        </p:blipFill>
        <p:spPr>
          <a:xfrm>
            <a:off x="4360196" y="4082144"/>
            <a:ext cx="2768506" cy="1699684"/>
          </a:xfrm>
          <a:prstGeom prst="rect">
            <a:avLst/>
          </a:prstGeom>
          <a:ln>
            <a:noFill/>
          </a:ln>
        </p:spPr>
      </p:pic>
    </p:spTree>
    <p:extLst>
      <p:ext uri="{BB962C8B-B14F-4D97-AF65-F5344CB8AC3E}">
        <p14:creationId xmlns:p14="http://schemas.microsoft.com/office/powerpoint/2010/main" val="2075518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EF6B-C6DA-8BFC-7FC3-2C26617ACB5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7CAC034-C697-95C5-41AE-F4E6D8ECD830}"/>
              </a:ext>
            </a:extLst>
          </p:cNvPr>
          <p:cNvSpPr txBox="1">
            <a:spLocks noGrp="1"/>
          </p:cNvSpPr>
          <p:nvPr>
            <p:ph type="title"/>
          </p:nvPr>
        </p:nvSpPr>
        <p:spPr>
          <a:xfrm>
            <a:off x="739704" y="1545701"/>
            <a:ext cx="5953867" cy="3333319"/>
          </a:xfrm>
          <a:prstGeom prst="rect">
            <a:avLst/>
          </a:prstGeom>
        </p:spPr>
        <p:txBody>
          <a:bodyPr vert="horz" wrap="square" lIns="0" tIns="9242" rIns="0" bIns="0" rtlCol="0" anchor="t">
            <a:spAutoFit/>
          </a:bodyPr>
          <a:lstStyle/>
          <a:p>
            <a:pPr marL="7620" rtl="0">
              <a:spcBef>
                <a:spcPts val="73"/>
              </a:spcBef>
            </a:pPr>
            <a:r>
              <a:rPr lang="cy" sz="5400">
                <a:solidFill>
                  <a:schemeClr val="bg1"/>
                </a:solidFill>
              </a:rPr>
              <a:t>Gwobrau Ymchwil Datblygiad Personol ar gyfer Staff Iechyd Cyhoeddus Cymru</a:t>
            </a:r>
            <a:endParaRPr lang="en-US" sz="5400">
              <a:solidFill>
                <a:schemeClr val="bg1"/>
              </a:solidFill>
            </a:endParaRPr>
          </a:p>
        </p:txBody>
      </p:sp>
    </p:spTree>
    <p:extLst>
      <p:ext uri="{BB962C8B-B14F-4D97-AF65-F5344CB8AC3E}">
        <p14:creationId xmlns:p14="http://schemas.microsoft.com/office/powerpoint/2010/main" val="1404629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947FA3-2FD2-D46A-2B97-ECBAAAC99FC6}"/>
              </a:ext>
            </a:extLst>
          </p:cNvPr>
          <p:cNvSpPr txBox="1"/>
          <p:nvPr/>
        </p:nvSpPr>
        <p:spPr>
          <a:xfrm>
            <a:off x="274291" y="910539"/>
            <a:ext cx="11917709" cy="1415772"/>
          </a:xfrm>
          <a:prstGeom prst="rect">
            <a:avLst/>
          </a:prstGeom>
          <a:noFill/>
        </p:spPr>
        <p:txBody>
          <a:bodyPr wrap="square" lIns="91440" tIns="45720" rIns="91440" bIns="45720" rtlCol="0" anchor="t">
            <a:spAutoFit/>
          </a:bodyPr>
          <a:lstStyle/>
          <a:p>
            <a:pPr rtl="0"/>
            <a:r>
              <a:rPr lang="cy" sz="3600" b="1" dirty="0">
                <a:solidFill>
                  <a:srgbClr val="32528F"/>
                </a:solidFill>
                <a:effectLst/>
                <a:latin typeface="Ubuntu"/>
                <a:ea typeface="Aptos" panose="020B0004020202020204" pitchFamily="34" charset="0"/>
                <a:cs typeface="Aptos" panose="020B0004020202020204" pitchFamily="34" charset="0"/>
              </a:rPr>
              <a:t>Michelle Hughes, Uwch Nyrs Diogelu Iechyd, Rhaglen Iechyd Cynhwysiant Clefydau Trosglwyddadwy</a:t>
            </a:r>
            <a:endParaRPr lang="en-GB" sz="3600" dirty="0">
              <a:solidFill>
                <a:srgbClr val="32528F"/>
              </a:solidFill>
              <a:effectLst/>
              <a:highlight>
                <a:srgbClr val="FFFF00"/>
              </a:highlight>
              <a:latin typeface="Ubuntu"/>
              <a:ea typeface="Aptos" panose="020B0004020202020204" pitchFamily="34" charset="0"/>
              <a:cs typeface="Aptos" panose="020B0004020202020204" pitchFamily="34" charset="0"/>
            </a:endParaRPr>
          </a:p>
          <a:p>
            <a:pPr rtl="0"/>
            <a:endParaRPr lang="en-GB" sz="1400" dirty="0">
              <a:effectLst/>
              <a:latin typeface="Aptos" panose="020B0004020202020204" pitchFamily="34" charset="0"/>
              <a:ea typeface="Aptos" panose="020B0004020202020204" pitchFamily="34" charset="0"/>
              <a:cs typeface="Aptos" panose="020B0004020202020204" pitchFamily="34" charset="0"/>
            </a:endParaRPr>
          </a:p>
        </p:txBody>
      </p:sp>
      <p:sp>
        <p:nvSpPr>
          <p:cNvPr id="7" name="TextBox 6">
            <a:extLst>
              <a:ext uri="{FF2B5EF4-FFF2-40B4-BE49-F238E27FC236}">
                <a16:creationId xmlns:a16="http://schemas.microsoft.com/office/drawing/2014/main" id="{36BD65CC-59A9-3B65-0F49-F5FE4DC6670C}"/>
              </a:ext>
            </a:extLst>
          </p:cNvPr>
          <p:cNvSpPr txBox="1"/>
          <p:nvPr/>
        </p:nvSpPr>
        <p:spPr>
          <a:xfrm>
            <a:off x="4129874" y="190501"/>
            <a:ext cx="8893872" cy="338554"/>
          </a:xfrm>
          <a:prstGeom prst="rect">
            <a:avLst/>
          </a:prstGeom>
          <a:noFill/>
        </p:spPr>
        <p:txBody>
          <a:bodyPr wrap="square" lIns="91440" tIns="45720" rIns="91440" bIns="45720" rtlCol="0" anchor="t">
            <a:spAutoFit/>
          </a:bodyPr>
          <a:lstStyle/>
          <a:p>
            <a:pPr rtl="0"/>
            <a:r>
              <a:rPr lang="cy" sz="1600" b="1" dirty="0">
                <a:solidFill>
                  <a:schemeClr val="bg1"/>
                </a:solidFill>
                <a:latin typeface="Ubuntu"/>
              </a:rPr>
              <a:t>Ceisiadau llwyddiannus am Wobr Bersonol ar gyfer staff Iechyd Cyhoeddus Cymru</a:t>
            </a:r>
            <a:endParaRPr lang="en-GB" sz="1600" dirty="0">
              <a:solidFill>
                <a:schemeClr val="bg1"/>
              </a:solidFill>
              <a:latin typeface="Ubuntu"/>
              <a:ea typeface="Calibri"/>
              <a:cs typeface="Calibri"/>
            </a:endParaRPr>
          </a:p>
        </p:txBody>
      </p:sp>
      <p:sp>
        <p:nvSpPr>
          <p:cNvPr id="5" name="TextBox 4">
            <a:extLst>
              <a:ext uri="{FF2B5EF4-FFF2-40B4-BE49-F238E27FC236}">
                <a16:creationId xmlns:a16="http://schemas.microsoft.com/office/drawing/2014/main" id="{FE4D2593-A2FE-1A51-376B-A4871C296526}"/>
              </a:ext>
            </a:extLst>
          </p:cNvPr>
          <p:cNvSpPr txBox="1"/>
          <p:nvPr/>
        </p:nvSpPr>
        <p:spPr>
          <a:xfrm>
            <a:off x="274291" y="2448513"/>
            <a:ext cx="8093223" cy="3251146"/>
          </a:xfrm>
          <a:prstGeom prst="rect">
            <a:avLst/>
          </a:prstGeom>
          <a:noFill/>
        </p:spPr>
        <p:txBody>
          <a:bodyPr wrap="square" lIns="91440" tIns="45720" rIns="91440" bIns="45720" rtlCol="0" anchor="t">
            <a:spAutoFit/>
          </a:bodyPr>
          <a:lstStyle/>
          <a:p>
            <a:pPr rtl="0">
              <a:lnSpc>
                <a:spcPct val="107000"/>
              </a:lnSpc>
              <a:spcAft>
                <a:spcPts val="800"/>
              </a:spcAft>
            </a:pPr>
            <a:r>
              <a:rPr lang="cy" sz="1200" kern="100" dirty="0">
                <a:solidFill>
                  <a:srgbClr val="32528F"/>
                </a:solidFill>
                <a:effectLst/>
                <a:latin typeface="Ubuntu"/>
                <a:ea typeface="Aptos" panose="020B0004020202020204" pitchFamily="34" charset="0"/>
                <a:cs typeface="Times New Roman"/>
              </a:rPr>
              <a:t>“Rwy’n hynod ddiolchgar o fod wedi cael </a:t>
            </a:r>
            <a:r>
              <a:rPr lang="cy" sz="1200" b="1" kern="100" dirty="0">
                <a:solidFill>
                  <a:srgbClr val="E0598B"/>
                </a:solidFill>
                <a:effectLst/>
                <a:latin typeface="Ubuntu"/>
                <a:ea typeface="Aptos" panose="020B0004020202020204" pitchFamily="34" charset="0"/>
                <a:cs typeface="Times New Roman"/>
              </a:rPr>
              <a:t>Gwobr Cymrodoriaeth Cyntaf i Ymchwil Cydweithrediad Meithrin Gallu Ymchwil Cymru (RCBCW). </a:t>
            </a:r>
            <a:r>
              <a:rPr lang="cy" sz="1200" kern="100" dirty="0">
                <a:solidFill>
                  <a:srgbClr val="32528F"/>
                </a:solidFill>
                <a:effectLst/>
                <a:latin typeface="Ubuntu"/>
                <a:ea typeface="Aptos" panose="020B0004020202020204" pitchFamily="34" charset="0"/>
                <a:cs typeface="Times New Roman"/>
              </a:rPr>
              <a:t>Mae'r wobr hon wedi rhoi'r cyfle i mi ddatblygu fy ngyrfa ymchwil a gweithio ar y cyd â Phrifysgol Caerdydd i gwblhau prosiect ymchwil ansoddol </a:t>
            </a:r>
            <a:r>
              <a:rPr lang="cy" sz="1200" kern="100" dirty="0">
                <a:solidFill>
                  <a:srgbClr val="32528F"/>
                </a:solidFill>
                <a:effectLst/>
                <a:latin typeface="Ubuntu"/>
                <a:ea typeface="Aptos" panose="020B0004020202020204" pitchFamily="34" charset="0"/>
                <a:cs typeface="Times New Roman"/>
                <a:hlinkClick r:id="rId2">
                  <a:extLst>
                    <a:ext uri="{A12FA001-AC4F-418D-AE19-62706E023703}">
                      <ahyp:hlinkClr xmlns:ahyp="http://schemas.microsoft.com/office/drawing/2018/hyperlinkcolor" val="tx"/>
                    </a:ext>
                  </a:extLst>
                </a:hlinkClick>
              </a:rPr>
              <a:t>sy'n archwilio safbwyntiau unigolion sy'n defnyddio gwasanaethau allgymorth i ganfod sirosis.</a:t>
            </a:r>
            <a:endParaRPr lang="en-GB" sz="1200" kern="100" dirty="0">
              <a:solidFill>
                <a:srgbClr val="32528F"/>
              </a:solidFill>
              <a:effectLst/>
              <a:latin typeface="Ubuntu"/>
              <a:ea typeface="Aptos" panose="020B0004020202020204" pitchFamily="34" charset="0"/>
              <a:cs typeface="Times New Roman"/>
            </a:endParaRPr>
          </a:p>
          <a:p>
            <a:pPr rtl="0">
              <a:lnSpc>
                <a:spcPct val="107000"/>
              </a:lnSpc>
              <a:spcAft>
                <a:spcPts val="800"/>
              </a:spcAft>
            </a:pPr>
            <a:r>
              <a:rPr lang="cy" sz="1200" kern="100" dirty="0">
                <a:solidFill>
                  <a:srgbClr val="32528F"/>
                </a:solidFill>
                <a:effectLst/>
                <a:latin typeface="Ubuntu"/>
                <a:ea typeface="Aptos" panose="020B0004020202020204" pitchFamily="34" charset="0"/>
                <a:cs typeface="Times New Roman"/>
              </a:rPr>
              <a:t>Mae'r prosiect hwn yn cyd-fynd â Law yn Llaw at Iechyd – Cynllun Cyflawni ar gyfer Clefyd yr Afu Llywodraeth Cymru i leihau anghydraddoldeb o ran hygyrchedd gwasanaethau. Un o’r heriau allweddol i Gymru ar hyn o bryd yw cyrraedd pobl sydd mewn perygl o gael clefyd yr afu ond nad ydynt yn defnyddio gwasanaethau gofal iechyd a ddarperir fel arfer. </a:t>
            </a:r>
          </a:p>
          <a:p>
            <a:pPr rtl="0">
              <a:lnSpc>
                <a:spcPct val="107000"/>
              </a:lnSpc>
              <a:spcAft>
                <a:spcPts val="800"/>
              </a:spcAft>
            </a:pPr>
            <a:r>
              <a:rPr lang="cy" sz="1200" kern="100" dirty="0">
                <a:solidFill>
                  <a:srgbClr val="32528F"/>
                </a:solidFill>
                <a:effectLst/>
                <a:latin typeface="Ubuntu"/>
                <a:ea typeface="Aptos" panose="020B0004020202020204" pitchFamily="34" charset="0"/>
                <a:cs typeface="Times New Roman"/>
              </a:rPr>
              <a:t>Mae'r prosiect ymchwil hwn yn cynnig y cyfle i gynyddu ein dealltwriaeth o safbwynt y cleient o ba mor dderbyniol yw hi i ddarparu FibroScan mewn lleoliad allgymorth.</a:t>
            </a:r>
          </a:p>
          <a:p>
            <a:pPr rtl="0">
              <a:lnSpc>
                <a:spcPct val="107000"/>
              </a:lnSpc>
              <a:spcAft>
                <a:spcPts val="800"/>
              </a:spcAft>
            </a:pPr>
            <a:r>
              <a:rPr lang="cy" sz="1200" kern="100" dirty="0">
                <a:solidFill>
                  <a:srgbClr val="32528F"/>
                </a:solidFill>
                <a:effectLst/>
                <a:latin typeface="Ubuntu"/>
                <a:ea typeface="Aptos" panose="020B0004020202020204" pitchFamily="34" charset="0"/>
                <a:cs typeface="Times New Roman"/>
              </a:rPr>
              <a:t>Bydd hyn yn cyfoethogi ein gwybodaeth a'n dealltwriaeth o'r rhwystrau a'r hwyluswyr sy'n effeithio ar ymgysylltu â gofal a thriniaeth, er mwyn llywio darpariaeth gwasanaeth yn y dyfodol a chanlyniadau gwell ar gyfer clefyd yr afu mewn poblogaethau iechyd cynhwysiant yng Nghymru.”</a:t>
            </a:r>
          </a:p>
          <a:p>
            <a:pPr rtl="0">
              <a:lnSpc>
                <a:spcPct val="107000"/>
              </a:lnSpc>
              <a:spcAft>
                <a:spcPts val="800"/>
              </a:spcAft>
            </a:pPr>
            <a:r>
              <a:rPr lang="cy" sz="1200" i="1" kern="100" dirty="0">
                <a:solidFill>
                  <a:srgbClr val="32528F"/>
                </a:solidFill>
                <a:effectLst/>
                <a:latin typeface="Ubuntu"/>
                <a:ea typeface="Aptos" panose="020B0004020202020204" pitchFamily="34" charset="0"/>
                <a:cs typeface="Times New Roman"/>
              </a:rPr>
              <a:t>Michelle Hughes</a:t>
            </a:r>
          </a:p>
        </p:txBody>
      </p:sp>
      <p:pic>
        <p:nvPicPr>
          <p:cNvPr id="2" name="Picture 1" descr="Michelle Hughes (Public Health Wales - No. 2 Capital Quarter)">
            <a:extLst>
              <a:ext uri="{FF2B5EF4-FFF2-40B4-BE49-F238E27FC236}">
                <a16:creationId xmlns:a16="http://schemas.microsoft.com/office/drawing/2014/main" id="{3520D64C-00FC-4E4C-1249-2A765263FF8E}"/>
              </a:ext>
            </a:extLst>
          </p:cNvPr>
          <p:cNvPicPr>
            <a:picLocks noChangeAspect="1"/>
          </p:cNvPicPr>
          <p:nvPr/>
        </p:nvPicPr>
        <p:blipFill>
          <a:blip r:embed="rId3"/>
          <a:stretch>
            <a:fillRect/>
          </a:stretch>
        </p:blipFill>
        <p:spPr>
          <a:xfrm>
            <a:off x="8656878" y="2551169"/>
            <a:ext cx="2595329" cy="2624230"/>
          </a:xfrm>
          <a:prstGeom prst="rect">
            <a:avLst/>
          </a:prstGeom>
        </p:spPr>
      </p:pic>
    </p:spTree>
    <p:extLst>
      <p:ext uri="{BB962C8B-B14F-4D97-AF65-F5344CB8AC3E}">
        <p14:creationId xmlns:p14="http://schemas.microsoft.com/office/powerpoint/2010/main" val="100378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027ED-EDBA-4083-96D0-D73C112CD3B1}"/>
              </a:ext>
            </a:extLst>
          </p:cNvPr>
          <p:cNvSpPr>
            <a:spLocks noGrp="1"/>
          </p:cNvSpPr>
          <p:nvPr>
            <p:ph type="title"/>
          </p:nvPr>
        </p:nvSpPr>
        <p:spPr>
          <a:xfrm>
            <a:off x="353961" y="1111045"/>
            <a:ext cx="11558876" cy="1231427"/>
          </a:xfrm>
        </p:spPr>
        <p:txBody>
          <a:bodyPr rtlCol="0"/>
          <a:lstStyle/>
          <a:p>
            <a:pPr rtl="0"/>
            <a:br>
              <a:rPr lang="en-GB" sz="4000" b="1">
                <a:solidFill>
                  <a:srgbClr val="002060"/>
                </a:solidFill>
                <a:latin typeface="Ubuntu" panose="020B0504030602030204" pitchFamily="34" charset="0"/>
              </a:rPr>
            </a:br>
            <a:endParaRPr lang="en-GB" sz="4002" i="1">
              <a:highlight>
                <a:srgbClr val="FFFF00"/>
              </a:highlight>
            </a:endParaRPr>
          </a:p>
        </p:txBody>
      </p:sp>
      <p:sp>
        <p:nvSpPr>
          <p:cNvPr id="4" name="TextBox 3">
            <a:extLst>
              <a:ext uri="{FF2B5EF4-FFF2-40B4-BE49-F238E27FC236}">
                <a16:creationId xmlns:a16="http://schemas.microsoft.com/office/drawing/2014/main" id="{00947FA3-2FD2-D46A-2B97-ECBAAAC99FC6}"/>
              </a:ext>
            </a:extLst>
          </p:cNvPr>
          <p:cNvSpPr txBox="1"/>
          <p:nvPr/>
        </p:nvSpPr>
        <p:spPr>
          <a:xfrm>
            <a:off x="226800" y="2557367"/>
            <a:ext cx="8406583" cy="2862322"/>
          </a:xfrm>
          <a:prstGeom prst="rect">
            <a:avLst/>
          </a:prstGeom>
          <a:noFill/>
        </p:spPr>
        <p:txBody>
          <a:bodyPr wrap="square" lIns="91440" tIns="45720" rIns="91440" bIns="45720" rtlCol="0" anchor="t">
            <a:spAutoFit/>
          </a:bodyPr>
          <a:lstStyle/>
          <a:p>
            <a:pPr rtl="0"/>
            <a:r>
              <a:rPr lang="cy" sz="1200" dirty="0">
                <a:solidFill>
                  <a:srgbClr val="32528F"/>
                </a:solidFill>
                <a:effectLst/>
                <a:latin typeface="Ubuntu"/>
                <a:ea typeface="Aptos" panose="020B0004020202020204" pitchFamily="34" charset="0"/>
                <a:cs typeface="Aptos" panose="020B0004020202020204" pitchFamily="34" charset="0"/>
              </a:rPr>
              <a:t>Mae Dr Backx wedi llwyddo i gael </a:t>
            </a:r>
            <a:r>
              <a:rPr lang="cy" sz="1200" b="1" dirty="0">
                <a:solidFill>
                  <a:srgbClr val="E0598B"/>
                </a:solidFill>
                <a:effectLst/>
                <a:latin typeface="Ubuntu"/>
                <a:ea typeface="Aptos" panose="020B0004020202020204" pitchFamily="34" charset="0"/>
                <a:cs typeface="Aptos" panose="020B0004020202020204" pitchFamily="34" charset="0"/>
              </a:rPr>
              <a:t>Dyfarniad Cyflymydd Personol (Cynllun Partneriaethau Ymchwil Academaidd Clinigol [CARP] Cyngor Ymchwil Feddygol [MRC]) </a:t>
            </a:r>
            <a:r>
              <a:rPr lang="cy" sz="1200" dirty="0">
                <a:solidFill>
                  <a:srgbClr val="32528F"/>
                </a:solidFill>
                <a:effectLst/>
                <a:latin typeface="Ubuntu"/>
                <a:ea typeface="Aptos" panose="020B0004020202020204" pitchFamily="34" charset="0"/>
                <a:cs typeface="Aptos" panose="020B0004020202020204" pitchFamily="34" charset="0"/>
              </a:rPr>
              <a:t>y mae o’r farn a fyddai'n amhrisiadwy i ddatblygu ei yrfa ymchwil a gwella’r data peilot a gynhyrchwyd gan yr adran ar risgiau datblygu clefyd ffwngaidd ymledol. </a:t>
            </a:r>
            <a:endParaRPr lang="en-US" sz="1200" dirty="0">
              <a:solidFill>
                <a:srgbClr val="32528F"/>
              </a:solidFill>
              <a:latin typeface="Ubuntu"/>
            </a:endParaRPr>
          </a:p>
          <a:p>
            <a:pPr rtl="0"/>
            <a:endParaRPr lang="en-GB" sz="1200" dirty="0">
              <a:solidFill>
                <a:srgbClr val="32528F"/>
              </a:solidFill>
              <a:effectLst/>
              <a:latin typeface="Ubuntu" panose="020B0504030602030204" pitchFamily="34" charset="0"/>
              <a:ea typeface="Aptos" panose="020B0004020202020204" pitchFamily="34" charset="0"/>
              <a:cs typeface="Aptos" panose="020B0004020202020204" pitchFamily="34" charset="0"/>
            </a:endParaRPr>
          </a:p>
          <a:p>
            <a:pPr rtl="0"/>
            <a:r>
              <a:rPr lang="cy" sz="1200" dirty="0">
                <a:solidFill>
                  <a:srgbClr val="32528F"/>
                </a:solidFill>
                <a:effectLst/>
                <a:latin typeface="Ubuntu"/>
                <a:ea typeface="Aptos" panose="020B0004020202020204" pitchFamily="34" charset="0"/>
                <a:cs typeface="Aptos" panose="020B0004020202020204" pitchFamily="34" charset="0"/>
              </a:rPr>
              <a:t>Byddai'r wobr yn caniatáu iddo gael amser ymchwil ymroddedig i wneud cais am gyllid sylweddol. Byddai'n defnyddio’r cyllid i arwain astudiaeth yn edrych ar garfan aml-ganolfan o gleifion â Lewcemia Myeloid Acíwt a’r sawl sy’n derbyn Trawsblaniad Bôn-gelloedd.  Rhagwelir y bydd gan yr astudiaeth effaith sylweddol ar iechyd a chyllid y garfan o gleifion haematoleg a byddai yn unol â blaenoriaethau Sefydliad Iechyd y Byd mewn ymchwil ffwngaidd a'i ymrwymiad i frwydro yn erbyn ymwrthedd gwrthficrobaidd. Yn ogystal, byddai'r astudiaeth hon hefyd yn unol â chynllun </a:t>
            </a:r>
            <a:r>
              <a:rPr lang="cy" sz="1200" b="1" dirty="0">
                <a:solidFill>
                  <a:srgbClr val="E0598B"/>
                </a:solidFill>
                <a:effectLst/>
                <a:latin typeface="Ubuntu"/>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'Cymru Iachach' Llywodraeth Cymru </a:t>
            </a:r>
            <a:r>
              <a:rPr lang="cy" sz="1200" dirty="0">
                <a:solidFill>
                  <a:srgbClr val="32528F"/>
                </a:solidFill>
                <a:effectLst/>
                <a:latin typeface="Ubuntu"/>
                <a:ea typeface="Aptos" panose="020B0004020202020204" pitchFamily="34" charset="0"/>
                <a:cs typeface="Aptos" panose="020B0004020202020204" pitchFamily="34" charset="0"/>
              </a:rPr>
              <a:t>sydd gyda’r bwriad o wella iechyd a lles y boblogaeth drwy feddygaeth bersonol a manwl sy'n seiliedig ar dystiolaeth.</a:t>
            </a:r>
          </a:p>
          <a:p>
            <a:pPr rtl="0"/>
            <a:endParaRPr lang="en-GB" sz="1200" dirty="0">
              <a:solidFill>
                <a:srgbClr val="32528F"/>
              </a:solidFill>
              <a:effectLst/>
              <a:latin typeface="Ubuntu" panose="020B0504030602030204" pitchFamily="34" charset="0"/>
              <a:ea typeface="Aptos" panose="020B0004020202020204" pitchFamily="34" charset="0"/>
              <a:cs typeface="Aptos" panose="020B0004020202020204" pitchFamily="34" charset="0"/>
            </a:endParaRPr>
          </a:p>
          <a:p>
            <a:pPr rtl="0"/>
            <a:r>
              <a:rPr lang="cy" sz="1200" dirty="0">
                <a:solidFill>
                  <a:srgbClr val="32528F"/>
                </a:solidFill>
                <a:effectLst/>
                <a:latin typeface="Ubuntu"/>
                <a:ea typeface="Aptos" panose="020B0004020202020204" pitchFamily="34" charset="0"/>
                <a:cs typeface="Aptos" panose="020B0004020202020204" pitchFamily="34" charset="0"/>
              </a:rPr>
              <a:t> Nod Dr Backx yw defnyddio'r cyfle hwn i ymgymryd ag ymchwil hirdymor ystyrlon ac effeithiol. Byddai unrhyw geisiadau grant llwyddiannus yn dangos hanes o sicrhau cyllid a chyflawni ymchwil a byddent yn caniatáu mynediad at gyfleoedd ariannu pellach a fyddai’n hyrwyddo'r datblygiad yn y maes hwn. </a:t>
            </a:r>
          </a:p>
        </p:txBody>
      </p:sp>
      <p:sp>
        <p:nvSpPr>
          <p:cNvPr id="7" name="TextBox 6">
            <a:extLst>
              <a:ext uri="{FF2B5EF4-FFF2-40B4-BE49-F238E27FC236}">
                <a16:creationId xmlns:a16="http://schemas.microsoft.com/office/drawing/2014/main" id="{BC05D745-A3C0-B673-279D-B6021A1C337A}"/>
              </a:ext>
            </a:extLst>
          </p:cNvPr>
          <p:cNvSpPr txBox="1"/>
          <p:nvPr/>
        </p:nvSpPr>
        <p:spPr>
          <a:xfrm>
            <a:off x="3808325" y="170448"/>
            <a:ext cx="9026933" cy="338554"/>
          </a:xfrm>
          <a:prstGeom prst="rect">
            <a:avLst/>
          </a:prstGeom>
          <a:noFill/>
        </p:spPr>
        <p:txBody>
          <a:bodyPr wrap="square" lIns="91440" tIns="45720" rIns="91440" bIns="45720" rtlCol="0" anchor="t">
            <a:spAutoFit/>
          </a:bodyPr>
          <a:lstStyle/>
          <a:p>
            <a:pPr rtl="0"/>
            <a:r>
              <a:rPr lang="cy" sz="1600" b="1" dirty="0">
                <a:solidFill>
                  <a:schemeClr val="bg1"/>
                </a:solidFill>
                <a:latin typeface="Ubuntu"/>
              </a:rPr>
              <a:t>Ceisiadau llwyddiannus am Wobr Bersonol ar gyfer staff Iechyd Cyhoeddus Cymru</a:t>
            </a:r>
            <a:endParaRPr lang="en-GB" sz="1600" dirty="0">
              <a:solidFill>
                <a:schemeClr val="bg1"/>
              </a:solidFill>
              <a:latin typeface="Ubuntu"/>
              <a:ea typeface="Calibri"/>
              <a:cs typeface="Calibri"/>
            </a:endParaRPr>
          </a:p>
        </p:txBody>
      </p:sp>
      <p:sp>
        <p:nvSpPr>
          <p:cNvPr id="9" name="TextBox 8">
            <a:extLst>
              <a:ext uri="{FF2B5EF4-FFF2-40B4-BE49-F238E27FC236}">
                <a16:creationId xmlns:a16="http://schemas.microsoft.com/office/drawing/2014/main" id="{5627EA63-2695-5B49-659D-F480615ABB1C}"/>
              </a:ext>
            </a:extLst>
          </p:cNvPr>
          <p:cNvSpPr txBox="1"/>
          <p:nvPr/>
        </p:nvSpPr>
        <p:spPr>
          <a:xfrm>
            <a:off x="226800" y="1003597"/>
            <a:ext cx="11738399"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cy" sz="2800" b="1" dirty="0">
                <a:solidFill>
                  <a:srgbClr val="32528F"/>
                </a:solidFill>
                <a:latin typeface="Ubuntu"/>
              </a:rPr>
              <a:t>Matthijs Backx, Ymgynghorydd Clefydau Heintus a Microbioleg Feddygol ac Arweinydd Clinigol ar gyfer Canolfan Mycobacterioleg Cymru ac Uned Gyfeirio Mycoleg Ranbarthol, Caerdydd.</a:t>
            </a:r>
            <a:endParaRPr lang="en-US" sz="2800" b="1" dirty="0">
              <a:latin typeface="Ubuntu"/>
            </a:endParaRPr>
          </a:p>
          <a:p>
            <a:pPr algn="l" rtl="0"/>
            <a:endParaRPr lang="en-US" dirty="0">
              <a:ea typeface="Calibri"/>
              <a:cs typeface="Calibri"/>
            </a:endParaRPr>
          </a:p>
        </p:txBody>
      </p:sp>
      <p:pic>
        <p:nvPicPr>
          <p:cNvPr id="3" name="Picture 2" descr="A person smiling for a picture&#10;&#10;AI-generated content may be incorrect.">
            <a:extLst>
              <a:ext uri="{FF2B5EF4-FFF2-40B4-BE49-F238E27FC236}">
                <a16:creationId xmlns:a16="http://schemas.microsoft.com/office/drawing/2014/main" id="{D61B9C2A-5308-7575-A65D-03C63FD9463F}"/>
              </a:ext>
            </a:extLst>
          </p:cNvPr>
          <p:cNvPicPr>
            <a:picLocks noChangeAspect="1"/>
          </p:cNvPicPr>
          <p:nvPr/>
        </p:nvPicPr>
        <p:blipFill>
          <a:blip r:embed="rId3"/>
          <a:stretch>
            <a:fillRect/>
          </a:stretch>
        </p:blipFill>
        <p:spPr>
          <a:xfrm>
            <a:off x="8973760" y="2773038"/>
            <a:ext cx="2201778" cy="2161673"/>
          </a:xfrm>
          <a:prstGeom prst="rect">
            <a:avLst/>
          </a:prstGeom>
        </p:spPr>
      </p:pic>
    </p:spTree>
    <p:extLst>
      <p:ext uri="{BB962C8B-B14F-4D97-AF65-F5344CB8AC3E}">
        <p14:creationId xmlns:p14="http://schemas.microsoft.com/office/powerpoint/2010/main" val="14926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EF6B-C6DA-8BFC-7FC3-2C26617ACB5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7CAC034-C697-95C5-41AE-F4E6D8ECD830}"/>
              </a:ext>
            </a:extLst>
          </p:cNvPr>
          <p:cNvSpPr txBox="1">
            <a:spLocks noGrp="1"/>
          </p:cNvSpPr>
          <p:nvPr>
            <p:ph type="title"/>
          </p:nvPr>
        </p:nvSpPr>
        <p:spPr>
          <a:xfrm>
            <a:off x="658424" y="2053701"/>
            <a:ext cx="5953867" cy="3702651"/>
          </a:xfrm>
          <a:prstGeom prst="rect">
            <a:avLst/>
          </a:prstGeom>
        </p:spPr>
        <p:txBody>
          <a:bodyPr vert="horz" wrap="square" lIns="0" tIns="9242" rIns="0" bIns="0" rtlCol="0" anchor="t">
            <a:spAutoFit/>
          </a:bodyPr>
          <a:lstStyle/>
          <a:p>
            <a:pPr marL="7620" rtl="0">
              <a:spcBef>
                <a:spcPts val="73"/>
              </a:spcBef>
            </a:pPr>
            <a:r>
              <a:rPr lang="cy" sz="6000">
                <a:solidFill>
                  <a:schemeClr val="bg1"/>
                </a:solidFill>
              </a:rPr>
              <a:t>Partneriaethau a Chydweithio Ymchwil</a:t>
            </a:r>
            <a:endParaRPr lang="en-US" sz="4850">
              <a:solidFill>
                <a:schemeClr val="bg1"/>
              </a:solidFill>
            </a:endParaRPr>
          </a:p>
        </p:txBody>
      </p:sp>
    </p:spTree>
    <p:extLst>
      <p:ext uri="{BB962C8B-B14F-4D97-AF65-F5344CB8AC3E}">
        <p14:creationId xmlns:p14="http://schemas.microsoft.com/office/powerpoint/2010/main" val="1288949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0CD28-B4E1-93CA-4AC0-3D342B1FBEC9}"/>
              </a:ext>
            </a:extLst>
          </p:cNvPr>
          <p:cNvSpPr>
            <a:spLocks noGrp="1"/>
          </p:cNvSpPr>
          <p:nvPr>
            <p:ph type="title"/>
          </p:nvPr>
        </p:nvSpPr>
        <p:spPr>
          <a:xfrm>
            <a:off x="498627" y="893733"/>
            <a:ext cx="10654976" cy="2277547"/>
          </a:xfrm>
        </p:spPr>
        <p:txBody>
          <a:bodyPr wrap="square" lIns="0" tIns="0" rIns="0" bIns="0" rtlCol="0" anchor="t">
            <a:spAutoFit/>
          </a:bodyPr>
          <a:lstStyle/>
          <a:p>
            <a:pPr rtl="0"/>
            <a:r>
              <a:rPr lang="cy" sz="3600" b="1" i="0" dirty="0">
                <a:solidFill>
                  <a:srgbClr val="32528F"/>
                </a:solidFill>
                <a:effectLst/>
              </a:rPr>
              <a:t>Hwb Hyfywedd SAIL</a:t>
            </a:r>
            <a:br>
              <a:rPr lang="en-GB" sz="2800" b="1" i="0" dirty="0">
                <a:effectLst/>
                <a:latin typeface="Ubuntu" panose="020B0504030602030204" pitchFamily="34" charset="0"/>
              </a:rPr>
            </a:br>
            <a:r>
              <a:rPr lang="cy" sz="1800" i="0" u="sng" dirty="0">
                <a:solidFill>
                  <a:srgbClr val="32528F"/>
                </a:solidFill>
                <a:effectLst/>
                <a:latin typeface="Ubuntu Medium" panose="020B0604030602030204" pitchFamily="34" charset="0"/>
                <a:hlinkClick r:id="rId2">
                  <a:extLst>
                    <a:ext uri="{A12FA001-AC4F-418D-AE19-62706E023703}">
                      <ahyp:hlinkClr xmlns:ahyp="http://schemas.microsoft.com/office/drawing/2018/hyperlinkcolor" val="tx"/>
                    </a:ext>
                  </a:extLst>
                </a:hlinkClick>
              </a:rPr>
              <a:t>Cronfa Ddata SAIL</a:t>
            </a:r>
            <a:r>
              <a:rPr lang="cy" sz="1800" i="0" u="sng" dirty="0">
                <a:solidFill>
                  <a:srgbClr val="32528F"/>
                </a:solidFill>
                <a:effectLst/>
                <a:latin typeface="Ubuntu Medium" panose="020B0604030602030204" pitchFamily="34" charset="0"/>
              </a:rPr>
              <a:t> </a:t>
            </a:r>
            <a:r>
              <a:rPr lang="cy" sz="1800" i="0" dirty="0">
                <a:solidFill>
                  <a:srgbClr val="32528F"/>
                </a:solidFill>
                <a:effectLst/>
                <a:latin typeface="Ubuntu Medium" panose="020B0604030602030204" pitchFamily="34" charset="0"/>
              </a:rPr>
              <a:t>yw Cronfa Ddata Cyswllt Diogel Gwybodaeth Ddienw. Mae'n hafan ddiogel ar gyfer biliynau o gofnodion sy'n seiliedig ar bobl, sy'n galluogi ymchwilwyr i ateb cwestiynau pwysig er budd cymdeithas. Gall ymchwilwyr gael mynediad at ystod eang o ddata a gesglir yn rheolaidd o boblogaeth gyfan. Mae’r data hwnnw'n ymestyn hyd at 30 mlynedd.</a:t>
            </a:r>
            <a:br>
              <a:rPr lang="en-GB" sz="1800" b="1" i="0" dirty="0">
                <a:effectLst/>
                <a:latin typeface="Ubuntu" panose="020B0504030602030204" pitchFamily="34" charset="0"/>
              </a:rPr>
            </a:br>
            <a:br>
              <a:rPr lang="en-GB" sz="1200" b="1" i="0" dirty="0">
                <a:effectLst/>
                <a:latin typeface="Segoe UI" panose="020B0502040204020203" pitchFamily="34" charset="0"/>
              </a:rPr>
            </a:br>
            <a:endParaRPr lang="en-GB" sz="2800" dirty="0"/>
          </a:p>
        </p:txBody>
      </p:sp>
      <p:sp>
        <p:nvSpPr>
          <p:cNvPr id="3" name="Text Placeholder 2">
            <a:extLst>
              <a:ext uri="{FF2B5EF4-FFF2-40B4-BE49-F238E27FC236}">
                <a16:creationId xmlns:a16="http://schemas.microsoft.com/office/drawing/2014/main" id="{5FD10D6C-6CFF-94A3-C7FC-8284D332CA2A}"/>
              </a:ext>
            </a:extLst>
          </p:cNvPr>
          <p:cNvSpPr>
            <a:spLocks noGrp="1"/>
          </p:cNvSpPr>
          <p:nvPr>
            <p:ph type="body" idx="1"/>
          </p:nvPr>
        </p:nvSpPr>
        <p:spPr>
          <a:xfrm>
            <a:off x="498627" y="2802470"/>
            <a:ext cx="7472355" cy="3785652"/>
          </a:xfrm>
        </p:spPr>
        <p:txBody>
          <a:bodyPr wrap="square" lIns="0" tIns="0" rIns="0" bIns="0" rtlCol="0" anchor="t">
            <a:spAutoFit/>
          </a:bodyPr>
          <a:lstStyle/>
          <a:p>
            <a:pPr algn="l" rtl="0"/>
            <a:r>
              <a:rPr lang="cy" sz="1200" b="0" i="0" dirty="0">
                <a:solidFill>
                  <a:srgbClr val="32528F"/>
                </a:solidFill>
                <a:effectLst/>
                <a:latin typeface="Ubuntu"/>
              </a:rPr>
              <a:t> Bydd Hwb Hyfywedd Data Cysylltiol Iechyd Cyhoeddus Cymru yn defnyddio dulliau sy'n seiliedig ar ddata i</a:t>
            </a:r>
            <a:endParaRPr lang="en-GB" sz="1200" dirty="0">
              <a:solidFill>
                <a:srgbClr val="32528F"/>
              </a:solidFill>
              <a:latin typeface="Ubuntu"/>
            </a:endParaRPr>
          </a:p>
          <a:p>
            <a:pPr algn="l" rtl="0"/>
            <a:r>
              <a:rPr lang="cy" sz="1200" dirty="0">
                <a:solidFill>
                  <a:srgbClr val="32528F"/>
                </a:solidFill>
                <a:latin typeface="Ubuntu"/>
              </a:rPr>
              <a:t> </a:t>
            </a:r>
            <a:r>
              <a:rPr lang="cy" sz="1200" b="0" i="0" dirty="0">
                <a:solidFill>
                  <a:srgbClr val="32528F"/>
                </a:solidFill>
                <a:effectLst/>
                <a:latin typeface="Ubuntu"/>
              </a:rPr>
              <a:t>ymchwilio i gwestiynau ymchwil sy'n gefn i gamau gweithredu a pholisïau iechyd y cyhoedd yng Nghymru. </a:t>
            </a:r>
          </a:p>
          <a:p>
            <a:pPr algn="l" rtl="0"/>
            <a:endParaRPr lang="en-GB" sz="1200" b="0" i="0" dirty="0">
              <a:solidFill>
                <a:srgbClr val="32528F"/>
              </a:solidFill>
              <a:effectLst/>
              <a:latin typeface="Ubuntu"/>
            </a:endParaRPr>
          </a:p>
          <a:p>
            <a:pPr algn="l" rtl="0"/>
            <a:r>
              <a:rPr lang="cy" sz="1200" b="0" i="0" dirty="0">
                <a:solidFill>
                  <a:srgbClr val="32528F"/>
                </a:solidFill>
                <a:effectLst/>
                <a:latin typeface="Ubuntu"/>
              </a:rPr>
              <a:t>Bydd yn gwerthuso dichonoldeb mynd i'r afael â chwestiynau blaenoriaeth gan ddefnyddio Cronfa Ddata SAIL, </a:t>
            </a:r>
            <a:endParaRPr lang="en-GB" sz="1200" dirty="0">
              <a:solidFill>
                <a:srgbClr val="32528F"/>
              </a:solidFill>
              <a:latin typeface="Ubuntu"/>
            </a:endParaRPr>
          </a:p>
          <a:p>
            <a:pPr algn="l" rtl="0"/>
            <a:r>
              <a:rPr lang="cy" sz="1200" b="0" i="0" dirty="0">
                <a:solidFill>
                  <a:srgbClr val="32528F"/>
                </a:solidFill>
                <a:effectLst/>
                <a:latin typeface="Ubuntu"/>
              </a:rPr>
              <a:t>sy'n cynnwys data helaeth sy'n gysylltiedig ag iechyd.</a:t>
            </a:r>
          </a:p>
          <a:p>
            <a:pPr algn="l" rtl="0"/>
            <a:endParaRPr lang="en-GB" sz="1200" b="0" i="0" dirty="0">
              <a:solidFill>
                <a:srgbClr val="32528F"/>
              </a:solidFill>
              <a:effectLst/>
              <a:latin typeface="Ubuntu"/>
            </a:endParaRPr>
          </a:p>
          <a:p>
            <a:pPr algn="l" rtl="0"/>
            <a:r>
              <a:rPr lang="cy" sz="1200" b="0" i="0" dirty="0">
                <a:solidFill>
                  <a:srgbClr val="32528F"/>
                </a:solidFill>
                <a:effectLst/>
                <a:latin typeface="Ubuntu"/>
              </a:rPr>
              <a:t>Bydd yr Hwb yn asesu argaeledd data, cysylltiadau posibl, ffynonellau data newydd, cwmpas, </a:t>
            </a:r>
            <a:endParaRPr lang="en-GB" sz="1200" dirty="0">
              <a:solidFill>
                <a:srgbClr val="32528F"/>
              </a:solidFill>
              <a:latin typeface="Ubuntu"/>
            </a:endParaRPr>
          </a:p>
          <a:p>
            <a:pPr algn="l" rtl="0"/>
            <a:r>
              <a:rPr lang="cy" sz="1200" b="0" i="0" dirty="0">
                <a:solidFill>
                  <a:srgbClr val="32528F"/>
                </a:solidFill>
                <a:effectLst/>
                <a:latin typeface="Ubuntu"/>
              </a:rPr>
              <a:t>ansawdd, cyflawnder, grwpiau rheoli, a meintiau samplau. </a:t>
            </a:r>
          </a:p>
          <a:p>
            <a:pPr algn="l" rtl="0"/>
            <a:endParaRPr lang="en-GB" sz="1200" b="0" i="0" dirty="0">
              <a:solidFill>
                <a:srgbClr val="32528F"/>
              </a:solidFill>
              <a:effectLst/>
              <a:latin typeface="Ubuntu"/>
            </a:endParaRPr>
          </a:p>
          <a:p>
            <a:pPr algn="l" rtl="0"/>
            <a:r>
              <a:rPr lang="cy" sz="1200" b="0" i="0" dirty="0">
                <a:solidFill>
                  <a:srgbClr val="32528F"/>
                </a:solidFill>
                <a:effectLst/>
                <a:latin typeface="Ubuntu"/>
              </a:rPr>
              <a:t>Bydd ffigurau ac amcangyfrifon cryno yn llywio adroddiadau mewnol a cheisiadau am grantiau ymchwil. </a:t>
            </a:r>
          </a:p>
          <a:p>
            <a:pPr algn="l" rtl="0"/>
            <a:endParaRPr lang="en-GB" sz="1200" b="0" i="0" dirty="0">
              <a:solidFill>
                <a:srgbClr val="32528F"/>
              </a:solidFill>
              <a:effectLst/>
              <a:latin typeface="Ubuntu"/>
            </a:endParaRPr>
          </a:p>
          <a:p>
            <a:pPr algn="l" rtl="0"/>
            <a:r>
              <a:rPr lang="cy" sz="1200" b="0" i="0" dirty="0">
                <a:solidFill>
                  <a:srgbClr val="32528F"/>
                </a:solidFill>
                <a:effectLst/>
                <a:latin typeface="Ubuntu"/>
              </a:rPr>
              <a:t>Nod y gwaith hwn yw gwella effeithlonrwydd y broses cwmpasu a chymeradwyo, gan sicrhau bod adnoddau'n cael eu dyrannu i brosiectau hyfyw.</a:t>
            </a:r>
          </a:p>
          <a:p>
            <a:pPr algn="l" rtl="0"/>
            <a:endParaRPr lang="en-GB" sz="1200" b="0" i="0" dirty="0">
              <a:solidFill>
                <a:srgbClr val="32528F"/>
              </a:solidFill>
              <a:effectLst/>
              <a:latin typeface="Ubuntu"/>
            </a:endParaRPr>
          </a:p>
          <a:p>
            <a:pPr algn="l" rtl="0"/>
            <a:r>
              <a:rPr lang="cy" sz="1200" b="0" i="0" dirty="0">
                <a:solidFill>
                  <a:srgbClr val="32528F"/>
                </a:solidFill>
                <a:effectLst/>
                <a:latin typeface="Ubuntu"/>
              </a:rPr>
              <a:t>Gallwn eich helpu i ddefnyddio adnoddau cyfyngedig yn y ffordd orau drwy welliannau a defnyddwyr tanysgrifio.</a:t>
            </a:r>
          </a:p>
          <a:p>
            <a:pPr algn="l" rtl="0"/>
            <a:endParaRPr lang="en-GB" sz="1400" b="0" i="0" dirty="0">
              <a:solidFill>
                <a:srgbClr val="323130"/>
              </a:solidFill>
              <a:effectLst/>
              <a:latin typeface="Ubuntu"/>
            </a:endParaRPr>
          </a:p>
          <a:p>
            <a:pPr rtl="0"/>
            <a:endParaRPr lang="en-GB" sz="1400" dirty="0">
              <a:solidFill>
                <a:srgbClr val="002060"/>
              </a:solidFill>
              <a:latin typeface="Ubuntu"/>
            </a:endParaRPr>
          </a:p>
          <a:p>
            <a:pPr rtl="0"/>
            <a:endParaRPr lang="en-GB" sz="1400" dirty="0">
              <a:latin typeface="Ubuntu"/>
            </a:endParaRPr>
          </a:p>
        </p:txBody>
      </p:sp>
      <p:pic>
        <p:nvPicPr>
          <p:cNvPr id="4" name="Picture 3" descr="A logo with blue letters&#10;&#10;AI-generated content may be incorrect.">
            <a:extLst>
              <a:ext uri="{FF2B5EF4-FFF2-40B4-BE49-F238E27FC236}">
                <a16:creationId xmlns:a16="http://schemas.microsoft.com/office/drawing/2014/main" id="{0B4CBD8F-1C21-06B0-F12C-CDDCBE1D802C}"/>
              </a:ext>
            </a:extLst>
          </p:cNvPr>
          <p:cNvPicPr>
            <a:picLocks noChangeAspect="1"/>
          </p:cNvPicPr>
          <p:nvPr/>
        </p:nvPicPr>
        <p:blipFill>
          <a:blip r:embed="rId3"/>
          <a:stretch>
            <a:fillRect/>
          </a:stretch>
        </p:blipFill>
        <p:spPr>
          <a:xfrm>
            <a:off x="8109858" y="4221477"/>
            <a:ext cx="3409344" cy="1627276"/>
          </a:xfrm>
          <a:prstGeom prst="rect">
            <a:avLst/>
          </a:prstGeom>
        </p:spPr>
      </p:pic>
      <p:pic>
        <p:nvPicPr>
          <p:cNvPr id="1026" name="Picture 2">
            <a:extLst>
              <a:ext uri="{FF2B5EF4-FFF2-40B4-BE49-F238E27FC236}">
                <a16:creationId xmlns:a16="http://schemas.microsoft.com/office/drawing/2014/main" id="{B373EBE0-A471-A5A3-57D5-42D612AFA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5659" y="2802470"/>
            <a:ext cx="1857742" cy="1034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483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89278-7C7C-3367-C67F-7CF8CE4B26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B13525-919A-CF52-D01E-25B2239725E2}"/>
              </a:ext>
            </a:extLst>
          </p:cNvPr>
          <p:cNvSpPr>
            <a:spLocks noGrp="1"/>
          </p:cNvSpPr>
          <p:nvPr>
            <p:ph type="title"/>
          </p:nvPr>
        </p:nvSpPr>
        <p:spPr>
          <a:xfrm>
            <a:off x="515011" y="930115"/>
            <a:ext cx="10739642" cy="1107996"/>
          </a:xfrm>
        </p:spPr>
        <p:txBody>
          <a:bodyPr wrap="square" lIns="0" tIns="0" rIns="0" bIns="0" rtlCol="0" anchor="t">
            <a:spAutoFit/>
          </a:bodyPr>
          <a:lstStyle/>
          <a:p>
            <a:pPr rtl="0"/>
            <a:r>
              <a:rPr lang="cy" sz="3600">
                <a:solidFill>
                  <a:srgbClr val="32528F"/>
                </a:solidFill>
              </a:rPr>
              <a:t>Ymchwil Sgrinio </a:t>
            </a:r>
            <a:br>
              <a:rPr lang="en-GB" sz="3600" b="1" i="0">
                <a:effectLst/>
                <a:latin typeface="Ubuntu" panose="020B0504030602030204" pitchFamily="34" charset="0"/>
              </a:rPr>
            </a:br>
            <a:endParaRPr lang="en-GB" sz="3600">
              <a:solidFill>
                <a:srgbClr val="32528F"/>
              </a:solidFill>
            </a:endParaRPr>
          </a:p>
        </p:txBody>
      </p:sp>
      <p:sp>
        <p:nvSpPr>
          <p:cNvPr id="3" name="Text Placeholder 2">
            <a:extLst>
              <a:ext uri="{FF2B5EF4-FFF2-40B4-BE49-F238E27FC236}">
                <a16:creationId xmlns:a16="http://schemas.microsoft.com/office/drawing/2014/main" id="{DF7D6676-B3E6-E6CE-E7AB-2E8624358237}"/>
              </a:ext>
            </a:extLst>
          </p:cNvPr>
          <p:cNvSpPr>
            <a:spLocks noGrp="1"/>
          </p:cNvSpPr>
          <p:nvPr>
            <p:ph type="body" idx="1"/>
          </p:nvPr>
        </p:nvSpPr>
        <p:spPr>
          <a:xfrm>
            <a:off x="468548" y="2408222"/>
            <a:ext cx="10739642" cy="711733"/>
          </a:xfrm>
        </p:spPr>
        <p:txBody>
          <a:bodyPr wrap="square" lIns="0" tIns="0" rIns="0" bIns="0" rtlCol="0" anchor="t">
            <a:spAutoFit/>
          </a:bodyPr>
          <a:lstStyle/>
          <a:p>
            <a:pPr algn="l" rtl="0"/>
            <a:endParaRPr lang="en-GB" sz="1600" b="0" i="0">
              <a:solidFill>
                <a:srgbClr val="32528F"/>
              </a:solidFill>
              <a:effectLst/>
              <a:latin typeface="Ubuntu"/>
            </a:endParaRPr>
          </a:p>
          <a:p>
            <a:pPr rtl="0"/>
            <a:endParaRPr lang="en-GB" sz="1600">
              <a:solidFill>
                <a:srgbClr val="002060"/>
              </a:solidFill>
            </a:endParaRPr>
          </a:p>
          <a:p>
            <a:pPr rtl="0"/>
            <a:endParaRPr lang="en-GB"/>
          </a:p>
        </p:txBody>
      </p:sp>
      <p:sp>
        <p:nvSpPr>
          <p:cNvPr id="4" name="TextBox 3">
            <a:extLst>
              <a:ext uri="{FF2B5EF4-FFF2-40B4-BE49-F238E27FC236}">
                <a16:creationId xmlns:a16="http://schemas.microsoft.com/office/drawing/2014/main" id="{8ACA1AE4-3189-8B3E-BEB0-860C91E5765B}"/>
              </a:ext>
            </a:extLst>
          </p:cNvPr>
          <p:cNvSpPr txBox="1"/>
          <p:nvPr/>
        </p:nvSpPr>
        <p:spPr>
          <a:xfrm>
            <a:off x="418048" y="1265891"/>
            <a:ext cx="11382065" cy="35240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rtl="0"/>
            <a:endParaRPr lang="en-GB" sz="1900" b="1" dirty="0">
              <a:solidFill>
                <a:srgbClr val="002060"/>
              </a:solidFill>
              <a:highlight>
                <a:srgbClr val="FFFFFF"/>
              </a:highlight>
              <a:latin typeface="Ubuntu"/>
              <a:ea typeface="Calibri"/>
              <a:cs typeface="Calibri"/>
            </a:endParaRPr>
          </a:p>
          <a:p>
            <a:pPr algn="just" rtl="0"/>
            <a:r>
              <a:rPr lang="cy" b="1" dirty="0">
                <a:solidFill>
                  <a:srgbClr val="32528F"/>
                </a:solidFill>
                <a:highlight>
                  <a:srgbClr val="FFFFFF"/>
                </a:highlight>
                <a:latin typeface="Ubuntu Medium" panose="020B0604030602030204" pitchFamily="34" charset="0"/>
                <a:ea typeface="+mn-lt"/>
                <a:cs typeface="+mn-lt"/>
              </a:rPr>
              <a:t>Mae Ymchwil Sgrinio yn gydweithrediad rhwng Iechyd Cyhoeddus Cymru a Phrifysgol Caerdydd er mwyn darparu adnodd pwrpasol, cynaliadwy ac ystwyth sy'n canolbwyntio ar sgrinio poblogaeth er mwyn:</a:t>
            </a:r>
            <a:endParaRPr lang="en-GB" b="1" dirty="0">
              <a:solidFill>
                <a:srgbClr val="32528F"/>
              </a:solidFill>
              <a:latin typeface="Ubuntu Medium" panose="020B0604030602030204" pitchFamily="34" charset="0"/>
            </a:endParaRPr>
          </a:p>
          <a:p>
            <a:pPr algn="just" rtl="0"/>
            <a:endParaRPr lang="en-GB" sz="1200" dirty="0">
              <a:solidFill>
                <a:srgbClr val="32528F"/>
              </a:solidFill>
              <a:highlight>
                <a:srgbClr val="FFFFFF"/>
              </a:highlight>
              <a:latin typeface="Ubuntu"/>
              <a:ea typeface="+mn-lt"/>
              <a:cs typeface="+mn-lt"/>
            </a:endParaRPr>
          </a:p>
          <a:p>
            <a:pPr marL="285750" indent="-285750" algn="just" rtl="0">
              <a:buFont typeface="Arial"/>
              <a:buChar char="•"/>
            </a:pPr>
            <a:r>
              <a:rPr lang="cy" sz="1200" dirty="0">
                <a:solidFill>
                  <a:srgbClr val="32528F"/>
                </a:solidFill>
                <a:highlight>
                  <a:srgbClr val="FFFFFF"/>
                </a:highlight>
                <a:latin typeface="Ubuntu"/>
                <a:ea typeface="+mn-lt"/>
                <a:cs typeface="+mn-lt"/>
              </a:rPr>
              <a:t>Hyrwyddo a datblygu ymchwil, gwerthuso ac addysg.</a:t>
            </a:r>
            <a:endParaRPr lang="en-GB" sz="1200" dirty="0">
              <a:solidFill>
                <a:srgbClr val="32528F"/>
              </a:solidFill>
              <a:latin typeface="Ubuntu"/>
            </a:endParaRPr>
          </a:p>
          <a:p>
            <a:pPr marL="285750" indent="-285750" algn="just" rtl="0">
              <a:buFont typeface="Arial"/>
              <a:buChar char="•"/>
            </a:pPr>
            <a:endParaRPr lang="en-GB" sz="1200" dirty="0">
              <a:solidFill>
                <a:srgbClr val="32528F"/>
              </a:solidFill>
              <a:highlight>
                <a:srgbClr val="FFFFFF"/>
              </a:highlight>
              <a:latin typeface="Ubuntu"/>
              <a:ea typeface="+mn-lt"/>
              <a:cs typeface="+mn-lt"/>
            </a:endParaRPr>
          </a:p>
          <a:p>
            <a:pPr marL="285750" indent="-285750" algn="just" rtl="0">
              <a:buFont typeface="Arial"/>
              <a:buChar char="•"/>
            </a:pPr>
            <a:r>
              <a:rPr lang="cy" sz="1200" dirty="0">
                <a:solidFill>
                  <a:srgbClr val="32528F"/>
                </a:solidFill>
                <a:highlight>
                  <a:srgbClr val="FFFFFF"/>
                </a:highlight>
                <a:latin typeface="Ubuntu"/>
                <a:ea typeface="+mn-lt"/>
                <a:cs typeface="+mn-lt"/>
              </a:rPr>
              <a:t>Gwella iechyd poblogaeth Cymru drwy gynyddu nifer y bobl sy'n cael eu sgrinio a lleihau anghydraddoldebau mewn perthynas â nifer y bobl sy'n cael eu sgrinio.</a:t>
            </a:r>
            <a:endParaRPr lang="en-GB" sz="1200" dirty="0">
              <a:solidFill>
                <a:srgbClr val="32528F"/>
              </a:solidFill>
              <a:latin typeface="Ubuntu"/>
            </a:endParaRPr>
          </a:p>
          <a:p>
            <a:pPr marL="285750" indent="-285750" algn="just" rtl="0">
              <a:buFont typeface="Arial"/>
              <a:buChar char="•"/>
            </a:pPr>
            <a:endParaRPr lang="en-GB" sz="1200" dirty="0">
              <a:solidFill>
                <a:srgbClr val="32528F"/>
              </a:solidFill>
              <a:highlight>
                <a:srgbClr val="FFFFFF"/>
              </a:highlight>
              <a:latin typeface="Ubuntu"/>
              <a:ea typeface="+mn-lt"/>
              <a:cs typeface="+mn-lt"/>
            </a:endParaRPr>
          </a:p>
          <a:p>
            <a:pPr marL="285750" indent="-285750" algn="just" rtl="0">
              <a:buFont typeface="Arial"/>
              <a:buChar char="•"/>
            </a:pPr>
            <a:r>
              <a:rPr lang="cy" sz="1200" dirty="0">
                <a:solidFill>
                  <a:srgbClr val="32528F"/>
                </a:solidFill>
                <a:highlight>
                  <a:srgbClr val="FFFFFF"/>
                </a:highlight>
                <a:latin typeface="Ubuntu"/>
                <a:ea typeface="+mn-lt"/>
                <a:cs typeface="+mn-lt"/>
              </a:rPr>
              <a:t>Hyrwyddo ymarfer arloesol, technolegau a methodolegau sgrinio newydd.</a:t>
            </a:r>
            <a:endParaRPr lang="en-GB" sz="1200" dirty="0">
              <a:solidFill>
                <a:srgbClr val="32528F"/>
              </a:solidFill>
              <a:latin typeface="Ubuntu"/>
            </a:endParaRPr>
          </a:p>
          <a:p>
            <a:pPr algn="just" rtl="0"/>
            <a:endParaRPr lang="en-GB" sz="1200" dirty="0">
              <a:solidFill>
                <a:srgbClr val="32528F"/>
              </a:solidFill>
              <a:latin typeface="Ubuntu"/>
            </a:endParaRPr>
          </a:p>
          <a:p>
            <a:pPr algn="just" rtl="0"/>
            <a:r>
              <a:rPr lang="cy" sz="1200" dirty="0">
                <a:solidFill>
                  <a:srgbClr val="32528F"/>
                </a:solidFill>
                <a:highlight>
                  <a:srgbClr val="FFFFFF"/>
                </a:highlight>
                <a:latin typeface="Ubuntu"/>
                <a:ea typeface="+mn-lt"/>
                <a:cs typeface="+mn-lt"/>
              </a:rPr>
              <a:t>Ar hyn o bryd mae'r grŵp wrthi’n datblygu ei gynllun gwaith a hefyd yn ffurfioli'r berthynas waith rhwng y ddau sefydliad.</a:t>
            </a:r>
            <a:endParaRPr lang="en-GB" sz="1200" dirty="0">
              <a:solidFill>
                <a:srgbClr val="32528F"/>
              </a:solidFill>
              <a:latin typeface="Ubuntu"/>
            </a:endParaRPr>
          </a:p>
          <a:p>
            <a:pPr algn="just" rtl="0"/>
            <a:endParaRPr lang="en-GB" sz="1600" dirty="0">
              <a:solidFill>
                <a:srgbClr val="32528F"/>
              </a:solidFill>
              <a:highlight>
                <a:srgbClr val="FFFFFF"/>
              </a:highlight>
              <a:latin typeface="Ubuntu"/>
              <a:ea typeface="Calibri"/>
              <a:cs typeface="Calibri"/>
            </a:endParaRPr>
          </a:p>
          <a:p>
            <a:pPr algn="just" rtl="0"/>
            <a:endParaRPr lang="en-GB" sz="1400" dirty="0">
              <a:solidFill>
                <a:srgbClr val="32528F"/>
              </a:solidFill>
              <a:highlight>
                <a:srgbClr val="FFFFFF"/>
              </a:highlight>
              <a:latin typeface="Ubuntu"/>
              <a:cs typeface="Segoe UI"/>
            </a:endParaRPr>
          </a:p>
          <a:p>
            <a:pPr rtl="0"/>
            <a:endParaRPr lang="en-US" sz="1200" dirty="0">
              <a:solidFill>
                <a:srgbClr val="32528F"/>
              </a:solidFill>
              <a:highlight>
                <a:srgbClr val="FFFFFF"/>
              </a:highlight>
              <a:latin typeface="Ubuntu"/>
              <a:cs typeface="Segoe UI"/>
            </a:endParaRPr>
          </a:p>
          <a:p>
            <a:pPr algn="just" rtl="0"/>
            <a:endParaRPr lang="en-GB" dirty="0">
              <a:solidFill>
                <a:srgbClr val="323130"/>
              </a:solidFill>
              <a:highlight>
                <a:srgbClr val="FFFFFF"/>
              </a:highlight>
              <a:latin typeface="Segoe UI"/>
              <a:cs typeface="Segoe UI"/>
            </a:endParaRPr>
          </a:p>
        </p:txBody>
      </p:sp>
      <p:pic>
        <p:nvPicPr>
          <p:cNvPr id="6" name="Picture 5" descr="A red rectangular sign with white text&#10;&#10;AI-generated content may be incorrect.">
            <a:extLst>
              <a:ext uri="{FF2B5EF4-FFF2-40B4-BE49-F238E27FC236}">
                <a16:creationId xmlns:a16="http://schemas.microsoft.com/office/drawing/2014/main" id="{601EC1FF-660F-4DC1-0055-47800BCC8704}"/>
              </a:ext>
            </a:extLst>
          </p:cNvPr>
          <p:cNvPicPr>
            <a:picLocks noChangeAspect="1"/>
          </p:cNvPicPr>
          <p:nvPr/>
        </p:nvPicPr>
        <p:blipFill>
          <a:blip r:embed="rId2"/>
          <a:stretch>
            <a:fillRect/>
          </a:stretch>
        </p:blipFill>
        <p:spPr>
          <a:xfrm>
            <a:off x="3921424" y="3939103"/>
            <a:ext cx="2069345" cy="2070239"/>
          </a:xfrm>
          <a:prstGeom prst="rect">
            <a:avLst/>
          </a:prstGeom>
          <a:ln>
            <a:noFill/>
          </a:ln>
        </p:spPr>
      </p:pic>
      <p:pic>
        <p:nvPicPr>
          <p:cNvPr id="5" name="Picture 4" descr="A group of miniature people around a globe&#10;&#10;AI-generated content may be incorrect.">
            <a:extLst>
              <a:ext uri="{FF2B5EF4-FFF2-40B4-BE49-F238E27FC236}">
                <a16:creationId xmlns:a16="http://schemas.microsoft.com/office/drawing/2014/main" id="{5E3E270C-65CC-A239-F914-BBFB025BC8BA}"/>
              </a:ext>
            </a:extLst>
          </p:cNvPr>
          <p:cNvPicPr>
            <a:picLocks noChangeAspect="1"/>
          </p:cNvPicPr>
          <p:nvPr/>
        </p:nvPicPr>
        <p:blipFill>
          <a:blip r:embed="rId3"/>
          <a:stretch>
            <a:fillRect/>
          </a:stretch>
        </p:blipFill>
        <p:spPr>
          <a:xfrm>
            <a:off x="6321943" y="4020561"/>
            <a:ext cx="1935202" cy="1907324"/>
          </a:xfrm>
          <a:prstGeom prst="rect">
            <a:avLst/>
          </a:prstGeom>
        </p:spPr>
      </p:pic>
    </p:spTree>
    <p:extLst>
      <p:ext uri="{BB962C8B-B14F-4D97-AF65-F5344CB8AC3E}">
        <p14:creationId xmlns:p14="http://schemas.microsoft.com/office/powerpoint/2010/main" val="1220635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29" y="861172"/>
            <a:ext cx="11615435" cy="2492990"/>
          </a:xfrm>
        </p:spPr>
        <p:txBody>
          <a:bodyPr wrap="square" lIns="0" tIns="0" rIns="0" bIns="0" rtlCol="0" anchor="t">
            <a:spAutoFit/>
          </a:bodyPr>
          <a:lstStyle/>
          <a:p>
            <a:pPr algn="l" rtl="0"/>
            <a:r>
              <a:rPr lang="cy" sz="3600" dirty="0"/>
              <a:t>Strategaeth Ymchwil a Gwerthuso Iechyd Cyhoeddus Cymru 2023-2026</a:t>
            </a:r>
            <a:br>
              <a:rPr lang="cy" sz="3600" dirty="0"/>
            </a:br>
            <a:r>
              <a:rPr lang="cy" sz="1800" dirty="0">
                <a:solidFill>
                  <a:srgbClr val="32528F"/>
                </a:solidFill>
                <a:latin typeface="Ubuntu Medium" panose="020B0604030602030204" pitchFamily="34" charset="0"/>
              </a:rPr>
              <a:t>Ymchwil a Gwerthuso yw un o gylchoedd gwaith craidd Iechyd Cyhoeddus Cymru. Mae ein </a:t>
            </a:r>
            <a:r>
              <a:rPr lang="cy" sz="1800" dirty="0">
                <a:solidFill>
                  <a:srgbClr val="E0598B"/>
                </a:solidFill>
                <a:latin typeface="Ubuntu Medium" panose="020B0604030602030204" pitchFamily="34" charset="0"/>
                <a:hlinkClick r:id="rId2">
                  <a:extLst>
                    <a:ext uri="{A12FA001-AC4F-418D-AE19-62706E023703}">
                      <ahyp:hlinkClr xmlns:ahyp="http://schemas.microsoft.com/office/drawing/2018/hyperlinkcolor" val="tx"/>
                    </a:ext>
                  </a:extLst>
                </a:hlinkClick>
              </a:rPr>
              <a:t>Strategaeth Ymchwil a Gwerthuso</a:t>
            </a:r>
            <a:r>
              <a:rPr lang="cy" sz="1800" dirty="0">
                <a:solidFill>
                  <a:srgbClr val="E0598B"/>
                </a:solidFill>
                <a:latin typeface="Ubuntu Medium" panose="020B0604030602030204" pitchFamily="34" charset="0"/>
              </a:rPr>
              <a:t> </a:t>
            </a:r>
            <a:r>
              <a:rPr lang="cy" sz="1800" dirty="0">
                <a:solidFill>
                  <a:srgbClr val="32528F"/>
                </a:solidFill>
                <a:latin typeface="Ubuntu Medium" panose="020B0604030602030204" pitchFamily="34" charset="0"/>
              </a:rPr>
              <a:t>yn nodi </a:t>
            </a:r>
            <a:r>
              <a:rPr lang="cy" sz="1800" b="1" dirty="0">
                <a:solidFill>
                  <a:srgbClr val="32528F"/>
                </a:solidFill>
                <a:latin typeface="Ubuntu Medium" panose="020B0604030602030204" pitchFamily="34" charset="0"/>
              </a:rPr>
              <a:t>ein hymrwymiad </a:t>
            </a:r>
            <a:r>
              <a:rPr lang="cy" sz="1800" dirty="0">
                <a:solidFill>
                  <a:srgbClr val="32528F"/>
                </a:solidFill>
                <a:latin typeface="Ubuntu Medium" panose="020B0604030602030204" pitchFamily="34" charset="0"/>
              </a:rPr>
              <a:t>i weithio gydag eraill i arwain ymchwil a gwerthuso er mwyn gwella iechyd a lles pobl yng Nghymru ac er mwyn lleihau anghydraddoldebau iechyd. </a:t>
            </a:r>
            <a:br>
              <a:rPr lang="cy" sz="3600" dirty="0">
                <a:solidFill>
                  <a:srgbClr val="32528F"/>
                </a:solidFill>
                <a:latin typeface="Ubuntu"/>
              </a:rPr>
            </a:br>
            <a:endParaRPr lang="cy" sz="3600" dirty="0"/>
          </a:p>
        </p:txBody>
      </p:sp>
      <p:sp>
        <p:nvSpPr>
          <p:cNvPr id="3" name="Text Placeholder 2"/>
          <p:cNvSpPr>
            <a:spLocks noGrp="1"/>
          </p:cNvSpPr>
          <p:nvPr>
            <p:ph type="body" idx="1"/>
          </p:nvPr>
        </p:nvSpPr>
        <p:spPr>
          <a:xfrm>
            <a:off x="359229" y="3145496"/>
            <a:ext cx="7911341" cy="1854354"/>
          </a:xfrm>
        </p:spPr>
        <p:txBody>
          <a:bodyPr wrap="square" lIns="0" tIns="0" rIns="0" bIns="0" rtlCol="0" anchor="t">
            <a:spAutoFit/>
          </a:bodyPr>
          <a:lstStyle/>
          <a:p>
            <a:pPr rtl="0"/>
            <a:endParaRPr lang="en-GB" sz="1200" dirty="0">
              <a:solidFill>
                <a:srgbClr val="32528F"/>
              </a:solidFill>
              <a:latin typeface="Ubuntu"/>
            </a:endParaRPr>
          </a:p>
          <a:p>
            <a:pPr rtl="0"/>
            <a:r>
              <a:rPr lang="cy" sz="1200" dirty="0">
                <a:solidFill>
                  <a:srgbClr val="32528F"/>
                </a:solidFill>
                <a:latin typeface="Ubuntu"/>
              </a:rPr>
              <a:t>Er mwyn i'n cynllun weithio, byddwn yn:</a:t>
            </a:r>
          </a:p>
          <a:p>
            <a:pPr marL="742950" lvl="1" indent="-285750" rtl="0">
              <a:buFont typeface="Arial" panose="020B0604020202020204" pitchFamily="34" charset="0"/>
              <a:buChar char="•"/>
            </a:pPr>
            <a:r>
              <a:rPr lang="cy" sz="1200" dirty="0">
                <a:solidFill>
                  <a:srgbClr val="32528F"/>
                </a:solidFill>
                <a:latin typeface="Ubuntu"/>
              </a:rPr>
              <a:t>Meithrin </a:t>
            </a:r>
            <a:r>
              <a:rPr lang="cy" sz="1200" b="1" dirty="0">
                <a:solidFill>
                  <a:srgbClr val="32528F"/>
                </a:solidFill>
                <a:latin typeface="Ubuntu"/>
              </a:rPr>
              <a:t>diwylliant </a:t>
            </a:r>
            <a:r>
              <a:rPr lang="cy" sz="1200" dirty="0">
                <a:solidFill>
                  <a:srgbClr val="32528F"/>
                </a:solidFill>
                <a:latin typeface="Ubuntu"/>
              </a:rPr>
              <a:t>o ymchwil a gwerthuso</a:t>
            </a:r>
          </a:p>
          <a:p>
            <a:pPr marL="742950" lvl="1" indent="-285750" rtl="0">
              <a:buFont typeface="Arial" panose="020B0604020202020204" pitchFamily="34" charset="0"/>
              <a:buChar char="•"/>
            </a:pPr>
            <a:r>
              <a:rPr lang="cy" sz="1200" dirty="0">
                <a:solidFill>
                  <a:srgbClr val="32528F"/>
                </a:solidFill>
                <a:latin typeface="Ubuntu"/>
              </a:rPr>
              <a:t>Gwella'r ffordd rydym </a:t>
            </a:r>
            <a:r>
              <a:rPr lang="cy" sz="1200" b="1" dirty="0">
                <a:solidFill>
                  <a:srgbClr val="32528F"/>
                </a:solidFill>
                <a:latin typeface="Ubuntu"/>
              </a:rPr>
              <a:t>yn rheoli </a:t>
            </a:r>
            <a:r>
              <a:rPr lang="cy" sz="1200" dirty="0">
                <a:solidFill>
                  <a:srgbClr val="32528F"/>
                </a:solidFill>
                <a:latin typeface="Ubuntu"/>
              </a:rPr>
              <a:t>ac</a:t>
            </a:r>
            <a:r>
              <a:rPr lang="cy" sz="1200" b="1" dirty="0">
                <a:solidFill>
                  <a:srgbClr val="32528F"/>
                </a:solidFill>
                <a:latin typeface="Ubuntu"/>
              </a:rPr>
              <a:t> yn cefnogi </a:t>
            </a:r>
            <a:r>
              <a:rPr lang="cy" sz="1200" dirty="0">
                <a:solidFill>
                  <a:srgbClr val="32528F"/>
                </a:solidFill>
                <a:latin typeface="Ubuntu"/>
              </a:rPr>
              <a:t>ymchwil a gwerthuso</a:t>
            </a:r>
          </a:p>
          <a:p>
            <a:pPr marL="742950" lvl="1" indent="-285750" rtl="0">
              <a:buFont typeface="Arial" panose="020B0604020202020204" pitchFamily="34" charset="0"/>
              <a:buChar char="•"/>
            </a:pPr>
            <a:r>
              <a:rPr lang="cy" sz="1200" b="1" dirty="0">
                <a:solidFill>
                  <a:srgbClr val="32528F"/>
                </a:solidFill>
                <a:latin typeface="Ubuntu"/>
              </a:rPr>
              <a:t>Cydweithio</a:t>
            </a:r>
            <a:r>
              <a:rPr lang="cy" sz="1200" dirty="0">
                <a:solidFill>
                  <a:srgbClr val="32528F"/>
                </a:solidFill>
                <a:latin typeface="Ubuntu"/>
              </a:rPr>
              <a:t> ag eraill a rhannu canfyddiadau ein hymchwil a'n gwerthuso gyda phawb</a:t>
            </a:r>
          </a:p>
          <a:p>
            <a:pPr marL="742950" lvl="1" indent="-285750" rtl="0">
              <a:buFont typeface="Arial" panose="020B0604020202020204" pitchFamily="34" charset="0"/>
              <a:buChar char="•"/>
            </a:pPr>
            <a:r>
              <a:rPr lang="cy" sz="1200" dirty="0">
                <a:solidFill>
                  <a:srgbClr val="32528F"/>
                </a:solidFill>
                <a:latin typeface="Ubuntu"/>
              </a:rPr>
              <a:t>Sicrhau bod partneriaid, rhanddeiliaid a'r cyhoedd yn </a:t>
            </a:r>
            <a:r>
              <a:rPr lang="cy" sz="1200" b="1" dirty="0">
                <a:solidFill>
                  <a:srgbClr val="32528F"/>
                </a:solidFill>
                <a:latin typeface="Ubuntu"/>
              </a:rPr>
              <a:t>cael eu cynnwys </a:t>
            </a:r>
            <a:r>
              <a:rPr lang="cy" sz="1200" dirty="0">
                <a:solidFill>
                  <a:srgbClr val="32528F"/>
                </a:solidFill>
                <a:latin typeface="Ubuntu"/>
              </a:rPr>
              <a:t>yn ein hymchwil a'n gwerthuso</a:t>
            </a:r>
          </a:p>
          <a:p>
            <a:pPr rtl="0"/>
            <a:endParaRPr lang="en-GB" sz="1200" dirty="0">
              <a:solidFill>
                <a:srgbClr val="32528F"/>
              </a:solidFill>
              <a:latin typeface="Ubuntu"/>
            </a:endParaRPr>
          </a:p>
          <a:p>
            <a:pPr rtl="0"/>
            <a:r>
              <a:rPr lang="cy" sz="1200" dirty="0">
                <a:solidFill>
                  <a:srgbClr val="32528F"/>
                </a:solidFill>
                <a:latin typeface="Ubuntu"/>
              </a:rPr>
              <a:t>Byddwn yn galluogi cyflawni ein strategaeth drwy ganolbwyntio ar gynnal ymchwil a gwerthuso sy'n drylwyr, sy’n ystyrlon, ac sy’n mynd i'r afael â bylchau yn ein gwybodaeth er mwyn gwella iechyd.</a:t>
            </a:r>
          </a:p>
          <a:p>
            <a:pPr rtl="0"/>
            <a:endParaRPr lang="en-GB" sz="1250" dirty="0"/>
          </a:p>
        </p:txBody>
      </p:sp>
      <p:pic>
        <p:nvPicPr>
          <p:cNvPr id="6" name="Picture 5">
            <a:extLst>
              <a:ext uri="{FF2B5EF4-FFF2-40B4-BE49-F238E27FC236}">
                <a16:creationId xmlns:a16="http://schemas.microsoft.com/office/drawing/2014/main" id="{5B0CA811-2052-B27E-31A0-28214DB20277}"/>
              </a:ext>
            </a:extLst>
          </p:cNvPr>
          <p:cNvPicPr>
            <a:picLocks noChangeAspect="1"/>
          </p:cNvPicPr>
          <p:nvPr/>
        </p:nvPicPr>
        <p:blipFill>
          <a:blip r:embed="rId3"/>
          <a:stretch>
            <a:fillRect/>
          </a:stretch>
        </p:blipFill>
        <p:spPr>
          <a:xfrm>
            <a:off x="8486225" y="2713578"/>
            <a:ext cx="3085041" cy="3012308"/>
          </a:xfrm>
          <a:prstGeom prst="rect">
            <a:avLst/>
          </a:prstGeom>
        </p:spPr>
      </p:pic>
    </p:spTree>
    <p:extLst>
      <p:ext uri="{BB962C8B-B14F-4D97-AF65-F5344CB8AC3E}">
        <p14:creationId xmlns:p14="http://schemas.microsoft.com/office/powerpoint/2010/main" val="2383011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EF6B-C6DA-8BFC-7FC3-2C26617ACB5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7CAC034-C697-95C5-41AE-F4E6D8ECD830}"/>
              </a:ext>
            </a:extLst>
          </p:cNvPr>
          <p:cNvSpPr txBox="1">
            <a:spLocks noGrp="1"/>
          </p:cNvSpPr>
          <p:nvPr>
            <p:ph type="title"/>
          </p:nvPr>
        </p:nvSpPr>
        <p:spPr>
          <a:xfrm>
            <a:off x="658424" y="2053701"/>
            <a:ext cx="6217864" cy="2779321"/>
          </a:xfrm>
          <a:prstGeom prst="rect">
            <a:avLst/>
          </a:prstGeom>
        </p:spPr>
        <p:txBody>
          <a:bodyPr vert="horz" wrap="square" lIns="0" tIns="9242" rIns="0" bIns="0" rtlCol="0" anchor="t">
            <a:spAutoFit/>
          </a:bodyPr>
          <a:lstStyle/>
          <a:p>
            <a:pPr marL="7620" rtl="0">
              <a:spcBef>
                <a:spcPts val="73"/>
              </a:spcBef>
            </a:pPr>
            <a:r>
              <a:rPr lang="cy" sz="6000">
                <a:solidFill>
                  <a:schemeClr val="bg1"/>
                </a:solidFill>
                <a:latin typeface="Ubuntu" panose="020B0504030602030204" pitchFamily="34" charset="0"/>
              </a:rPr>
              <a:t>Fforymau a Rhwydweithiau Ymchwil</a:t>
            </a:r>
            <a:endParaRPr lang="en-US" sz="4850" dirty="0">
              <a:latin typeface="Ubuntu" panose="020B0504030602030204" pitchFamily="34" charset="0"/>
            </a:endParaRPr>
          </a:p>
        </p:txBody>
      </p:sp>
    </p:spTree>
    <p:extLst>
      <p:ext uri="{BB962C8B-B14F-4D97-AF65-F5344CB8AC3E}">
        <p14:creationId xmlns:p14="http://schemas.microsoft.com/office/powerpoint/2010/main" val="812499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0CD28-B4E1-93CA-4AC0-3D342B1FBEC9}"/>
              </a:ext>
            </a:extLst>
          </p:cNvPr>
          <p:cNvSpPr>
            <a:spLocks noGrp="1"/>
          </p:cNvSpPr>
          <p:nvPr>
            <p:ph type="title"/>
          </p:nvPr>
        </p:nvSpPr>
        <p:spPr>
          <a:xfrm>
            <a:off x="473528" y="910113"/>
            <a:ext cx="11244944" cy="1107996"/>
          </a:xfrm>
        </p:spPr>
        <p:txBody>
          <a:bodyPr wrap="square" lIns="0" tIns="0" rIns="0" bIns="0" rtlCol="0" anchor="t">
            <a:spAutoFit/>
          </a:bodyPr>
          <a:lstStyle/>
          <a:p>
            <a:pPr rtl="0"/>
            <a:r>
              <a:rPr lang="cy" sz="3600" dirty="0">
                <a:solidFill>
                  <a:srgbClr val="32528F"/>
                </a:solidFill>
              </a:rPr>
              <a:t>Cynhadledd Ymchwil a Gwerthuso Iechyd Cyhoeddus Cymru 2024</a:t>
            </a:r>
          </a:p>
        </p:txBody>
      </p:sp>
      <p:sp>
        <p:nvSpPr>
          <p:cNvPr id="3" name="Text Placeholder 2">
            <a:extLst>
              <a:ext uri="{FF2B5EF4-FFF2-40B4-BE49-F238E27FC236}">
                <a16:creationId xmlns:a16="http://schemas.microsoft.com/office/drawing/2014/main" id="{5FD10D6C-6CFF-94A3-C7FC-8284D332CA2A}"/>
              </a:ext>
            </a:extLst>
          </p:cNvPr>
          <p:cNvSpPr>
            <a:spLocks noGrp="1"/>
          </p:cNvSpPr>
          <p:nvPr>
            <p:ph type="body" idx="1"/>
          </p:nvPr>
        </p:nvSpPr>
        <p:spPr>
          <a:xfrm>
            <a:off x="500742" y="2018109"/>
            <a:ext cx="10961915" cy="1942840"/>
          </a:xfrm>
        </p:spPr>
        <p:txBody>
          <a:bodyPr wrap="square" lIns="0" tIns="0" rIns="0" bIns="0" rtlCol="0" anchor="t">
            <a:spAutoFit/>
          </a:bodyPr>
          <a:lstStyle/>
          <a:p>
            <a:pPr rtl="0"/>
            <a:endParaRPr lang="cy" sz="1200" dirty="0">
              <a:solidFill>
                <a:srgbClr val="32528F"/>
              </a:solidFill>
              <a:latin typeface="Ubuntu"/>
            </a:endParaRPr>
          </a:p>
          <a:p>
            <a:pPr rtl="0"/>
            <a:r>
              <a:rPr lang="cy" sz="1200" dirty="0">
                <a:solidFill>
                  <a:srgbClr val="32528F"/>
                </a:solidFill>
                <a:latin typeface="Ubuntu"/>
              </a:rPr>
              <a:t>Ar 2 Rhagfyr 2024, daeth dros 100 o gynrychiolwyr ynghyd yn ein Cynhadledd Ymchwil a Gwerthuso, yn bersonol ac ar-lein. Gan fanteisio ar gynaliadwyedd, fe wnaethom gynnal y digwyddiad yn Rhif 2 Capital Quarter yng Nghaerdydd—lleoliad rhagorol yr oedd cynrychiolwyr wrth eu boddau ag ef.</a:t>
            </a:r>
          </a:p>
          <a:p>
            <a:pPr rtl="0"/>
            <a:endParaRPr lang="en-GB" sz="1200" dirty="0">
              <a:solidFill>
                <a:srgbClr val="32528F"/>
              </a:solidFill>
              <a:latin typeface="Ubuntu" panose="020B0504030602030204" pitchFamily="34" charset="0"/>
            </a:endParaRPr>
          </a:p>
          <a:p>
            <a:pPr rtl="0"/>
            <a:r>
              <a:rPr lang="cy" sz="1200" dirty="0">
                <a:solidFill>
                  <a:srgbClr val="32528F"/>
                </a:solidFill>
                <a:latin typeface="Ubuntu"/>
              </a:rPr>
              <a:t>Dangosodd y gynhadledd waith amrywiol gan Iechyd Cyhoeddus Cymru drwy gyflwyniadau a phosteri, ochr yn ochr â stondinau partner o Rwydwaith Arloesi Cymru, Ymddiriedolaeth GIG Gwasanaeth Ambiwlans Cymru, Prifysgol Metropolitan Caerdydd, a Gofal a Thrwsio.</a:t>
            </a:r>
          </a:p>
          <a:p>
            <a:pPr rtl="0"/>
            <a:endParaRPr lang="en-GB" sz="1200" dirty="0">
              <a:solidFill>
                <a:srgbClr val="32528F"/>
              </a:solidFill>
              <a:latin typeface="Ubuntu" panose="020B0504030602030204" pitchFamily="34" charset="0"/>
            </a:endParaRPr>
          </a:p>
          <a:p>
            <a:pPr rtl="0"/>
            <a:r>
              <a:rPr lang="cy" sz="1200" b="1" dirty="0">
                <a:solidFill>
                  <a:srgbClr val="E0598B"/>
                </a:solidFill>
                <a:latin typeface="Ubuntu Medium" panose="020B0604030602030204" pitchFamily="34" charset="0"/>
              </a:rPr>
              <a:t>Edrychwn ymlaen at sicrhau'r un llwyddiant ar gyfer cynhadledd 2025 ar 3 Rhagfyr 2025.</a:t>
            </a:r>
          </a:p>
          <a:p>
            <a:pPr rtl="0"/>
            <a:endParaRPr lang="en-GB" sz="1600" dirty="0">
              <a:solidFill>
                <a:srgbClr val="002060"/>
              </a:solidFill>
            </a:endParaRPr>
          </a:p>
          <a:p>
            <a:pPr rtl="0"/>
            <a:endParaRPr lang="en-GB" dirty="0"/>
          </a:p>
        </p:txBody>
      </p:sp>
      <p:pic>
        <p:nvPicPr>
          <p:cNvPr id="4" name="Picture 3">
            <a:extLst>
              <a:ext uri="{FF2B5EF4-FFF2-40B4-BE49-F238E27FC236}">
                <a16:creationId xmlns:a16="http://schemas.microsoft.com/office/drawing/2014/main" id="{3D856AA7-8F9C-C618-1D59-4EEF8248BA6B}"/>
              </a:ext>
            </a:extLst>
          </p:cNvPr>
          <p:cNvPicPr>
            <a:picLocks noChangeAspect="1"/>
          </p:cNvPicPr>
          <p:nvPr/>
        </p:nvPicPr>
        <p:blipFill>
          <a:blip r:embed="rId2"/>
          <a:stretch>
            <a:fillRect/>
          </a:stretch>
        </p:blipFill>
        <p:spPr>
          <a:xfrm>
            <a:off x="4277053" y="3736573"/>
            <a:ext cx="3409292" cy="2211314"/>
          </a:xfrm>
          <a:prstGeom prst="rect">
            <a:avLst/>
          </a:prstGeom>
        </p:spPr>
      </p:pic>
      <p:pic>
        <p:nvPicPr>
          <p:cNvPr id="6" name="Picture 5" descr="A person standing at a podium">
            <a:extLst>
              <a:ext uri="{FF2B5EF4-FFF2-40B4-BE49-F238E27FC236}">
                <a16:creationId xmlns:a16="http://schemas.microsoft.com/office/drawing/2014/main" id="{B1E75ABB-4927-07D6-ECCB-8EACBCCD2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42" y="3736573"/>
            <a:ext cx="2948419" cy="2211314"/>
          </a:xfrm>
          <a:prstGeom prst="rect">
            <a:avLst/>
          </a:prstGeom>
        </p:spPr>
      </p:pic>
      <p:pic>
        <p:nvPicPr>
          <p:cNvPr id="8" name="Picture 7" descr="A group of people sitting at a table&#10;&#10;AI-generated content may be incorrect.">
            <a:extLst>
              <a:ext uri="{FF2B5EF4-FFF2-40B4-BE49-F238E27FC236}">
                <a16:creationId xmlns:a16="http://schemas.microsoft.com/office/drawing/2014/main" id="{DC4940BF-76EB-A3F3-F15C-952D1E864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4238" y="3736573"/>
            <a:ext cx="2948419" cy="2211314"/>
          </a:xfrm>
          <a:prstGeom prst="rect">
            <a:avLst/>
          </a:prstGeom>
        </p:spPr>
      </p:pic>
    </p:spTree>
    <p:extLst>
      <p:ext uri="{BB962C8B-B14F-4D97-AF65-F5344CB8AC3E}">
        <p14:creationId xmlns:p14="http://schemas.microsoft.com/office/powerpoint/2010/main" val="3380598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39E28-6F46-36B1-1697-8F97884773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AEEE49-A26F-4A83-4604-E4C53B2787D7}"/>
              </a:ext>
            </a:extLst>
          </p:cNvPr>
          <p:cNvSpPr>
            <a:spLocks noGrp="1"/>
          </p:cNvSpPr>
          <p:nvPr>
            <p:ph type="title"/>
          </p:nvPr>
        </p:nvSpPr>
        <p:spPr>
          <a:xfrm>
            <a:off x="468548" y="1023042"/>
            <a:ext cx="10739642" cy="2062103"/>
          </a:xfrm>
        </p:spPr>
        <p:txBody>
          <a:bodyPr wrap="square" lIns="0" tIns="0" rIns="0" bIns="0" rtlCol="0" anchor="t">
            <a:spAutoFit/>
          </a:bodyPr>
          <a:lstStyle/>
          <a:p>
            <a:pPr algn="l" rtl="0"/>
            <a:r>
              <a:rPr lang="cy" sz="2800" dirty="0">
                <a:solidFill>
                  <a:srgbClr val="32528F"/>
                </a:solidFill>
                <a:highlight>
                  <a:srgbClr val="FFFFFF"/>
                </a:highlight>
                <a:ea typeface="Calibri"/>
                <a:cs typeface="Calibri"/>
              </a:rPr>
              <a:t>Cymuned Ymarfer Gwerthuso Iechyd Cyhoeddus Cymru (ECOP)</a:t>
            </a:r>
            <a:br>
              <a:rPr lang="cy" sz="2800" dirty="0">
                <a:solidFill>
                  <a:srgbClr val="32528F"/>
                </a:solidFill>
                <a:highlight>
                  <a:srgbClr val="FFFFFF"/>
                </a:highlight>
                <a:ea typeface="Calibri"/>
                <a:cs typeface="Calibri"/>
              </a:rPr>
            </a:br>
            <a:br>
              <a:rPr lang="en-GB" sz="1200" dirty="0">
                <a:solidFill>
                  <a:srgbClr val="32528F"/>
                </a:solidFill>
                <a:highlight>
                  <a:srgbClr val="FFFFFF"/>
                </a:highlight>
                <a:latin typeface="Ubuntu Medium" panose="020B0604030602030204" pitchFamily="34" charset="0"/>
                <a:ea typeface="Calibri"/>
                <a:cs typeface="Calibri"/>
              </a:rPr>
            </a:br>
            <a:r>
              <a:rPr lang="cy" sz="1800" dirty="0">
                <a:solidFill>
                  <a:srgbClr val="32528F"/>
                </a:solidFill>
                <a:highlight>
                  <a:srgbClr val="FFFFFF"/>
                </a:highlight>
                <a:latin typeface="Ubuntu Medium" panose="020B0604030602030204" pitchFamily="34" charset="0"/>
                <a:ea typeface="+mn-lt"/>
                <a:cs typeface="+mn-lt"/>
              </a:rPr>
              <a:t>Mae'r ECOP yn blatfform pwrpasol sy'n cysylltu staff sydd â diddordeb cyffredin mewn gwerthuso a gwella iechyd y cyhoedd yng Nghymru. Mae'n meithrin rhyngweithio, cydweithio, dysgu a rhannu gwybodaeth i wella sgiliau gwerthuso unigol ac effaith ar y cyd.</a:t>
            </a:r>
            <a:br>
              <a:rPr lang="en-GB" sz="1200" dirty="0">
                <a:solidFill>
                  <a:srgbClr val="32528F"/>
                </a:solidFill>
                <a:latin typeface="Ubuntu Medium" panose="020B0604030602030204" pitchFamily="34" charset="0"/>
              </a:rPr>
            </a:br>
            <a:br>
              <a:rPr lang="en-GB" sz="2800" b="1" i="0" dirty="0">
                <a:solidFill>
                  <a:srgbClr val="32528F"/>
                </a:solidFill>
                <a:effectLst/>
                <a:latin typeface="Ubuntu" panose="020B0504030602030204" pitchFamily="34" charset="0"/>
              </a:rPr>
            </a:br>
            <a:endParaRPr lang="en-GB" sz="1200" dirty="0">
              <a:solidFill>
                <a:srgbClr val="32528F"/>
              </a:solidFill>
              <a:latin typeface="Segoe UI"/>
            </a:endParaRPr>
          </a:p>
        </p:txBody>
      </p:sp>
      <p:sp>
        <p:nvSpPr>
          <p:cNvPr id="3" name="Text Placeholder 2">
            <a:extLst>
              <a:ext uri="{FF2B5EF4-FFF2-40B4-BE49-F238E27FC236}">
                <a16:creationId xmlns:a16="http://schemas.microsoft.com/office/drawing/2014/main" id="{1D6A505A-1B3C-724F-76B3-00FF1BF9ADF6}"/>
              </a:ext>
            </a:extLst>
          </p:cNvPr>
          <p:cNvSpPr>
            <a:spLocks noGrp="1"/>
          </p:cNvSpPr>
          <p:nvPr>
            <p:ph type="body" idx="1"/>
          </p:nvPr>
        </p:nvSpPr>
        <p:spPr>
          <a:xfrm>
            <a:off x="468548" y="2408222"/>
            <a:ext cx="10739642" cy="711733"/>
          </a:xfrm>
        </p:spPr>
        <p:txBody>
          <a:bodyPr wrap="square" lIns="0" tIns="0" rIns="0" bIns="0" rtlCol="0" anchor="t">
            <a:spAutoFit/>
          </a:bodyPr>
          <a:lstStyle/>
          <a:p>
            <a:pPr algn="l" rtl="0"/>
            <a:endParaRPr lang="en-GB" sz="1600" b="0" i="0">
              <a:solidFill>
                <a:srgbClr val="32528F"/>
              </a:solidFill>
              <a:effectLst/>
              <a:latin typeface="Ubuntu"/>
            </a:endParaRPr>
          </a:p>
          <a:p>
            <a:pPr rtl="0"/>
            <a:endParaRPr lang="en-GB" sz="1600">
              <a:solidFill>
                <a:srgbClr val="002060"/>
              </a:solidFill>
            </a:endParaRPr>
          </a:p>
          <a:p>
            <a:pPr rtl="0"/>
            <a:endParaRPr lang="en-GB"/>
          </a:p>
        </p:txBody>
      </p:sp>
      <p:sp>
        <p:nvSpPr>
          <p:cNvPr id="4" name="TextBox 3">
            <a:extLst>
              <a:ext uri="{FF2B5EF4-FFF2-40B4-BE49-F238E27FC236}">
                <a16:creationId xmlns:a16="http://schemas.microsoft.com/office/drawing/2014/main" id="{96741965-4F78-00DA-63AF-96498C47E471}"/>
              </a:ext>
            </a:extLst>
          </p:cNvPr>
          <p:cNvSpPr txBox="1"/>
          <p:nvPr/>
        </p:nvSpPr>
        <p:spPr>
          <a:xfrm>
            <a:off x="413872" y="2645398"/>
            <a:ext cx="7548934"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rtl="0"/>
            <a:endParaRPr lang="en-GB" sz="1200" dirty="0">
              <a:solidFill>
                <a:srgbClr val="32528F"/>
              </a:solidFill>
              <a:highlight>
                <a:srgbClr val="FFFFFF"/>
              </a:highlight>
              <a:latin typeface="Ubuntu"/>
              <a:ea typeface="+mn-lt"/>
              <a:cs typeface="+mn-lt"/>
            </a:endParaRPr>
          </a:p>
          <a:p>
            <a:pPr algn="just" rtl="0"/>
            <a:r>
              <a:rPr lang="cy" sz="1200" b="1" dirty="0">
                <a:solidFill>
                  <a:srgbClr val="32528F"/>
                </a:solidFill>
                <a:highlight>
                  <a:srgbClr val="FFFFFF"/>
                </a:highlight>
                <a:latin typeface="Ubuntu"/>
                <a:ea typeface="+mn-lt"/>
                <a:cs typeface="+mn-lt"/>
              </a:rPr>
              <a:t>Ein Nodau:</a:t>
            </a:r>
            <a:endParaRPr lang="en-GB" sz="1200" dirty="0">
              <a:solidFill>
                <a:srgbClr val="32528F"/>
              </a:solidFill>
              <a:latin typeface="Ubuntu"/>
            </a:endParaRPr>
          </a:p>
          <a:p>
            <a:pPr marL="285750" indent="-285750" algn="just" rtl="0">
              <a:buFont typeface="Arial"/>
              <a:buChar char="•"/>
            </a:pPr>
            <a:r>
              <a:rPr lang="cy" sz="1200" b="1" dirty="0">
                <a:solidFill>
                  <a:srgbClr val="E0598B"/>
                </a:solidFill>
                <a:highlight>
                  <a:srgbClr val="FFFFFF"/>
                </a:highlight>
                <a:latin typeface="Ubuntu"/>
                <a:ea typeface="+mn-lt"/>
                <a:cs typeface="+mn-lt"/>
              </a:rPr>
              <a:t>Cysylltu a Chydweithio:</a:t>
            </a:r>
            <a:r>
              <a:rPr lang="cy" sz="1200" dirty="0">
                <a:solidFill>
                  <a:srgbClr val="E0598B"/>
                </a:solidFill>
                <a:highlight>
                  <a:srgbClr val="FFFFFF"/>
                </a:highlight>
                <a:latin typeface="Ubuntu"/>
                <a:ea typeface="+mn-lt"/>
                <a:cs typeface="+mn-lt"/>
              </a:rPr>
              <a:t> </a:t>
            </a:r>
            <a:r>
              <a:rPr lang="cy" sz="1200" dirty="0">
                <a:solidFill>
                  <a:srgbClr val="32528F"/>
                </a:solidFill>
                <a:highlight>
                  <a:srgbClr val="FFFFFF"/>
                </a:highlight>
                <a:latin typeface="Ubuntu"/>
                <a:ea typeface="+mn-lt"/>
                <a:cs typeface="+mn-lt"/>
              </a:rPr>
              <a:t>Creu rhwydwaith cyfoedion ar gyfer cyfathrebu, cymorth a gweithio ar y cyd trwy SharePoint, Teams a Yammer.</a:t>
            </a:r>
            <a:endParaRPr lang="en-GB" sz="1200" dirty="0">
              <a:solidFill>
                <a:srgbClr val="32528F"/>
              </a:solidFill>
              <a:latin typeface="Ubuntu"/>
            </a:endParaRPr>
          </a:p>
          <a:p>
            <a:pPr marL="285750" indent="-285750" algn="just" rtl="0">
              <a:buFont typeface="Arial"/>
              <a:buChar char="•"/>
            </a:pPr>
            <a:r>
              <a:rPr lang="cy" sz="1200" b="1" dirty="0">
                <a:solidFill>
                  <a:srgbClr val="E0598B"/>
                </a:solidFill>
                <a:highlight>
                  <a:srgbClr val="FFFFFF"/>
                </a:highlight>
                <a:latin typeface="Ubuntu"/>
                <a:ea typeface="+mn-lt"/>
                <a:cs typeface="+mn-lt"/>
              </a:rPr>
              <a:t>Dysgu a Rhannu:</a:t>
            </a:r>
            <a:r>
              <a:rPr lang="cy" sz="1200" dirty="0">
                <a:solidFill>
                  <a:srgbClr val="E0598B"/>
                </a:solidFill>
                <a:highlight>
                  <a:srgbClr val="FFFFFF"/>
                </a:highlight>
                <a:latin typeface="Ubuntu"/>
                <a:ea typeface="+mn-lt"/>
                <a:cs typeface="+mn-lt"/>
              </a:rPr>
              <a:t> </a:t>
            </a:r>
            <a:r>
              <a:rPr lang="cy" sz="1200" dirty="0">
                <a:solidFill>
                  <a:srgbClr val="32528F"/>
                </a:solidFill>
                <a:highlight>
                  <a:srgbClr val="FFFFFF"/>
                </a:highlight>
                <a:latin typeface="Ubuntu"/>
                <a:ea typeface="+mn-lt"/>
                <a:cs typeface="+mn-lt"/>
              </a:rPr>
              <a:t>Darparu mynediad at adnoddau gwerthuso, digwyddiadau a fforymau er mwyn cyfnewid arbenigedd, arferion gorau a phrofiadau.</a:t>
            </a:r>
            <a:endParaRPr lang="en-GB" sz="1200" dirty="0">
              <a:solidFill>
                <a:srgbClr val="32528F"/>
              </a:solidFill>
              <a:latin typeface="Ubuntu"/>
            </a:endParaRPr>
          </a:p>
          <a:p>
            <a:pPr marL="285750" indent="-285750" algn="just" rtl="0">
              <a:buFont typeface="Arial"/>
              <a:buChar char="•"/>
            </a:pPr>
            <a:r>
              <a:rPr lang="cy" sz="1200" b="1" dirty="0">
                <a:solidFill>
                  <a:srgbClr val="E0598B"/>
                </a:solidFill>
                <a:highlight>
                  <a:srgbClr val="FFFFFF"/>
                </a:highlight>
                <a:latin typeface="Ubuntu"/>
                <a:ea typeface="+mn-lt"/>
                <a:cs typeface="+mn-lt"/>
              </a:rPr>
              <a:t>Gwneud a Dysgu Gyda'n Gilydd:</a:t>
            </a:r>
            <a:r>
              <a:rPr lang="cy" sz="1200" dirty="0">
                <a:solidFill>
                  <a:srgbClr val="E0598B"/>
                </a:solidFill>
                <a:highlight>
                  <a:srgbClr val="FFFFFF"/>
                </a:highlight>
                <a:latin typeface="Ubuntu"/>
                <a:ea typeface="+mn-lt"/>
                <a:cs typeface="+mn-lt"/>
              </a:rPr>
              <a:t> </a:t>
            </a:r>
            <a:r>
              <a:rPr lang="cy" sz="1200" dirty="0">
                <a:solidFill>
                  <a:srgbClr val="32528F"/>
                </a:solidFill>
                <a:highlight>
                  <a:srgbClr val="FFFFFF"/>
                </a:highlight>
                <a:latin typeface="Ubuntu"/>
                <a:ea typeface="+mn-lt"/>
                <a:cs typeface="+mn-lt"/>
              </a:rPr>
              <a:t>Creu amgylchedd gweithredol ar gyfer cynnal gwerthusiadau a dysgu amdanynt, gyda chymorth y Tîm Gwerthuso Canolog a gwybodaeth sefydliadol a rennir.</a:t>
            </a:r>
            <a:endParaRPr lang="en-GB" sz="1200" dirty="0">
              <a:solidFill>
                <a:srgbClr val="32528F"/>
              </a:solidFill>
              <a:latin typeface="Ubuntu"/>
            </a:endParaRPr>
          </a:p>
          <a:p>
            <a:pPr marL="285750" indent="-285750" algn="just" rtl="0">
              <a:buFont typeface="Arial"/>
              <a:buChar char="•"/>
            </a:pPr>
            <a:endParaRPr lang="en-GB" sz="1200" dirty="0">
              <a:solidFill>
                <a:srgbClr val="32528F"/>
              </a:solidFill>
              <a:highlight>
                <a:srgbClr val="FFFFFF"/>
              </a:highlight>
              <a:latin typeface="Ubuntu"/>
              <a:ea typeface="+mn-lt"/>
              <a:cs typeface="+mn-lt"/>
            </a:endParaRPr>
          </a:p>
          <a:p>
            <a:pPr algn="just" rtl="0"/>
            <a:r>
              <a:rPr lang="cy" sz="1200" b="1" dirty="0">
                <a:solidFill>
                  <a:srgbClr val="32528F"/>
                </a:solidFill>
                <a:highlight>
                  <a:srgbClr val="FFFFFF"/>
                </a:highlight>
                <a:latin typeface="Ubuntu"/>
                <a:ea typeface="+mn-lt"/>
                <a:cs typeface="+mn-lt"/>
              </a:rPr>
              <a:t>Cynnydd ers Mawrth 2023:</a:t>
            </a:r>
            <a:endParaRPr lang="en-GB" sz="1200" dirty="0">
              <a:solidFill>
                <a:srgbClr val="32528F"/>
              </a:solidFill>
              <a:latin typeface="Ubuntu"/>
            </a:endParaRPr>
          </a:p>
          <a:p>
            <a:pPr marL="285750" indent="-285750" algn="just" rtl="0">
              <a:buFont typeface="Arial"/>
              <a:buChar char="•"/>
            </a:pPr>
            <a:r>
              <a:rPr lang="cy" sz="1200" dirty="0">
                <a:solidFill>
                  <a:srgbClr val="32528F"/>
                </a:solidFill>
                <a:highlight>
                  <a:srgbClr val="FFFFFF"/>
                </a:highlight>
                <a:latin typeface="Ubuntu"/>
                <a:ea typeface="+mn-lt"/>
                <a:cs typeface="+mn-lt"/>
              </a:rPr>
              <a:t>Cynnal 5 gweminar, sy’n cynnwys siaradwyr gwadd arbenigol, gyda 70–100 o fynychwyr ym mhob un.</a:t>
            </a:r>
            <a:endParaRPr lang="en-GB" sz="1200" dirty="0">
              <a:solidFill>
                <a:srgbClr val="32528F"/>
              </a:solidFill>
              <a:latin typeface="Ubuntu"/>
            </a:endParaRPr>
          </a:p>
          <a:p>
            <a:pPr marL="285750" indent="-285750" algn="just" rtl="0">
              <a:buFont typeface="Arial"/>
              <a:buChar char="•"/>
            </a:pPr>
            <a:r>
              <a:rPr lang="cy" sz="1200" dirty="0">
                <a:solidFill>
                  <a:srgbClr val="32528F"/>
                </a:solidFill>
                <a:highlight>
                  <a:srgbClr val="FFFFFF"/>
                </a:highlight>
                <a:latin typeface="Ubuntu"/>
                <a:ea typeface="+mn-lt"/>
                <a:cs typeface="+mn-lt"/>
              </a:rPr>
              <a:t>Wedi tyfu i bron i 350 o aelodau ar draws Iechyd Cyhoeddus Cymru a Thimau Iechyd y Cyhoedd Lleol.</a:t>
            </a:r>
            <a:endParaRPr lang="en-GB" sz="1200" dirty="0">
              <a:solidFill>
                <a:srgbClr val="32528F"/>
              </a:solidFill>
              <a:latin typeface="Ubuntu"/>
            </a:endParaRPr>
          </a:p>
          <a:p>
            <a:pPr marL="285750" indent="-285750" algn="just" rtl="0">
              <a:buFont typeface="Arial"/>
              <a:buChar char="•"/>
            </a:pPr>
            <a:r>
              <a:rPr lang="cy" sz="1200" dirty="0">
                <a:solidFill>
                  <a:srgbClr val="32528F"/>
                </a:solidFill>
                <a:highlight>
                  <a:srgbClr val="FFFFFF"/>
                </a:highlight>
                <a:latin typeface="Ubuntu"/>
                <a:ea typeface="+mn-lt"/>
                <a:cs typeface="+mn-lt"/>
              </a:rPr>
              <a:t>Cyhoeddi 10 adnodd “Cyflwyniad i...” ar ddulliau gwerthuso, gydag adborth cadarnhaol, ac mae rhagor wrthi’n cael eu datblygu.</a:t>
            </a:r>
            <a:endParaRPr lang="en-GB" sz="1200" dirty="0">
              <a:solidFill>
                <a:srgbClr val="32528F"/>
              </a:solidFill>
              <a:latin typeface="Ubuntu"/>
            </a:endParaRPr>
          </a:p>
          <a:p>
            <a:pPr algn="just" rtl="0"/>
            <a:endParaRPr lang="en-GB" sz="1400" dirty="0">
              <a:solidFill>
                <a:srgbClr val="32528F"/>
              </a:solidFill>
              <a:highlight>
                <a:srgbClr val="FFFFFF"/>
              </a:highlight>
              <a:latin typeface="Ubuntu"/>
              <a:cs typeface="Segoe UI"/>
            </a:endParaRPr>
          </a:p>
          <a:p>
            <a:pPr rtl="0"/>
            <a:endParaRPr lang="en-US" sz="1200" dirty="0">
              <a:solidFill>
                <a:srgbClr val="32528F"/>
              </a:solidFill>
              <a:highlight>
                <a:srgbClr val="FFFFFF"/>
              </a:highlight>
              <a:latin typeface="Ubuntu"/>
              <a:cs typeface="Segoe UI"/>
            </a:endParaRPr>
          </a:p>
          <a:p>
            <a:pPr algn="just" rtl="0"/>
            <a:endParaRPr lang="en-GB" dirty="0">
              <a:solidFill>
                <a:srgbClr val="32528F"/>
              </a:solidFill>
              <a:highlight>
                <a:srgbClr val="FFFFFF"/>
              </a:highlight>
              <a:latin typeface="Segoe UI"/>
              <a:cs typeface="Segoe UI"/>
            </a:endParaRPr>
          </a:p>
        </p:txBody>
      </p:sp>
      <p:pic>
        <p:nvPicPr>
          <p:cNvPr id="7" name="Picture 6" descr="A person writing in a notebook&#10;&#10;AI-generated content may be incorrect.">
            <a:extLst>
              <a:ext uri="{FF2B5EF4-FFF2-40B4-BE49-F238E27FC236}">
                <a16:creationId xmlns:a16="http://schemas.microsoft.com/office/drawing/2014/main" id="{E244E327-E1B4-7547-E21E-22F416965D86}"/>
              </a:ext>
            </a:extLst>
          </p:cNvPr>
          <p:cNvPicPr>
            <a:picLocks noChangeAspect="1"/>
          </p:cNvPicPr>
          <p:nvPr/>
        </p:nvPicPr>
        <p:blipFill>
          <a:blip r:embed="rId2"/>
          <a:stretch>
            <a:fillRect/>
          </a:stretch>
        </p:blipFill>
        <p:spPr>
          <a:xfrm>
            <a:off x="8181262" y="2764088"/>
            <a:ext cx="3346993" cy="2231406"/>
          </a:xfrm>
          <a:prstGeom prst="rect">
            <a:avLst/>
          </a:prstGeom>
        </p:spPr>
      </p:pic>
    </p:spTree>
    <p:extLst>
      <p:ext uri="{BB962C8B-B14F-4D97-AF65-F5344CB8AC3E}">
        <p14:creationId xmlns:p14="http://schemas.microsoft.com/office/powerpoint/2010/main" val="2186763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EF6B-C6DA-8BFC-7FC3-2C26617ACB5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7CAC034-C697-95C5-41AE-F4E6D8ECD830}"/>
              </a:ext>
            </a:extLst>
          </p:cNvPr>
          <p:cNvSpPr txBox="1">
            <a:spLocks noGrp="1"/>
          </p:cNvSpPr>
          <p:nvPr>
            <p:ph type="title"/>
          </p:nvPr>
        </p:nvSpPr>
        <p:spPr>
          <a:xfrm>
            <a:off x="647539" y="1846872"/>
            <a:ext cx="5953867" cy="3333319"/>
          </a:xfrm>
          <a:prstGeom prst="rect">
            <a:avLst/>
          </a:prstGeom>
        </p:spPr>
        <p:txBody>
          <a:bodyPr vert="horz" wrap="square" lIns="0" tIns="9242" rIns="0" bIns="0" rtlCol="0" anchor="t">
            <a:spAutoFit/>
          </a:bodyPr>
          <a:lstStyle/>
          <a:p>
            <a:pPr marL="7620" rtl="0">
              <a:spcBef>
                <a:spcPts val="73"/>
              </a:spcBef>
            </a:pPr>
            <a:r>
              <a:rPr lang="cy" sz="5400" dirty="0">
                <a:solidFill>
                  <a:schemeClr val="bg1"/>
                </a:solidFill>
                <a:latin typeface="Ubuntu" panose="020B0504030602030204" pitchFamily="34" charset="0"/>
              </a:rPr>
              <a:t>Ymchwil Iechyd Cyhoeddus Cymru – cynlluniau ar gyfer y dyfodol</a:t>
            </a:r>
            <a:endParaRPr lang="en-US" sz="5400" dirty="0">
              <a:latin typeface="Ubuntu" panose="020B0504030602030204" pitchFamily="34" charset="0"/>
            </a:endParaRPr>
          </a:p>
        </p:txBody>
      </p:sp>
    </p:spTree>
    <p:extLst>
      <p:ext uri="{BB962C8B-B14F-4D97-AF65-F5344CB8AC3E}">
        <p14:creationId xmlns:p14="http://schemas.microsoft.com/office/powerpoint/2010/main" val="3503016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8B100-1484-7FD3-BD91-72ED83861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89A59F-5523-FA1F-ADEC-144B34FEA0E7}"/>
              </a:ext>
            </a:extLst>
          </p:cNvPr>
          <p:cNvSpPr>
            <a:spLocks noGrp="1"/>
          </p:cNvSpPr>
          <p:nvPr>
            <p:ph type="title"/>
          </p:nvPr>
        </p:nvSpPr>
        <p:spPr>
          <a:xfrm>
            <a:off x="404540" y="1008813"/>
            <a:ext cx="10739642" cy="615553"/>
          </a:xfrm>
        </p:spPr>
        <p:txBody>
          <a:bodyPr wrap="square" lIns="0" tIns="0" rIns="0" bIns="0" rtlCol="0" anchor="t">
            <a:spAutoFit/>
          </a:bodyPr>
          <a:lstStyle/>
          <a:p>
            <a:pPr rtl="0"/>
            <a:r>
              <a:rPr lang="cy" sz="2800" dirty="0">
                <a:solidFill>
                  <a:srgbClr val="32528F"/>
                </a:solidFill>
                <a:cs typeface="Arial"/>
              </a:rPr>
              <a:t>Nodau ac amcanion strategol y dyfodol</a:t>
            </a:r>
            <a:br>
              <a:rPr lang="en-GB" sz="2800" b="1" i="0" dirty="0">
                <a:solidFill>
                  <a:srgbClr val="32528F"/>
                </a:solidFill>
                <a:effectLst/>
                <a:latin typeface="Ubuntu" panose="020B0504030602030204" pitchFamily="34" charset="0"/>
              </a:rPr>
            </a:br>
            <a:endParaRPr lang="en-GB" sz="1200" dirty="0">
              <a:solidFill>
                <a:srgbClr val="32528F"/>
              </a:solidFill>
            </a:endParaRPr>
          </a:p>
        </p:txBody>
      </p:sp>
      <p:sp>
        <p:nvSpPr>
          <p:cNvPr id="3" name="Text Placeholder 2">
            <a:extLst>
              <a:ext uri="{FF2B5EF4-FFF2-40B4-BE49-F238E27FC236}">
                <a16:creationId xmlns:a16="http://schemas.microsoft.com/office/drawing/2014/main" id="{EF87E920-00E2-0BE6-FF25-FD46E7950A32}"/>
              </a:ext>
            </a:extLst>
          </p:cNvPr>
          <p:cNvSpPr>
            <a:spLocks noGrp="1"/>
          </p:cNvSpPr>
          <p:nvPr>
            <p:ph type="body" idx="1"/>
          </p:nvPr>
        </p:nvSpPr>
        <p:spPr>
          <a:xfrm>
            <a:off x="468548" y="2408222"/>
            <a:ext cx="10739642" cy="711733"/>
          </a:xfrm>
        </p:spPr>
        <p:txBody>
          <a:bodyPr wrap="square" lIns="0" tIns="0" rIns="0" bIns="0" rtlCol="0" anchor="t">
            <a:spAutoFit/>
          </a:bodyPr>
          <a:lstStyle/>
          <a:p>
            <a:pPr algn="l" rtl="0"/>
            <a:endParaRPr lang="en-GB" sz="1600" b="0" i="0">
              <a:solidFill>
                <a:srgbClr val="32528F"/>
              </a:solidFill>
              <a:effectLst/>
              <a:latin typeface="Ubuntu"/>
            </a:endParaRPr>
          </a:p>
          <a:p>
            <a:pPr rtl="0"/>
            <a:endParaRPr lang="en-GB" sz="1600">
              <a:solidFill>
                <a:srgbClr val="002060"/>
              </a:solidFill>
            </a:endParaRPr>
          </a:p>
          <a:p>
            <a:pPr rtl="0"/>
            <a:endParaRPr lang="en-GB"/>
          </a:p>
        </p:txBody>
      </p:sp>
      <p:sp>
        <p:nvSpPr>
          <p:cNvPr id="4" name="TextBox 3">
            <a:extLst>
              <a:ext uri="{FF2B5EF4-FFF2-40B4-BE49-F238E27FC236}">
                <a16:creationId xmlns:a16="http://schemas.microsoft.com/office/drawing/2014/main" id="{45C601B1-1935-7F8E-D8DA-7BE6478A39AD}"/>
              </a:ext>
            </a:extLst>
          </p:cNvPr>
          <p:cNvSpPr txBox="1"/>
          <p:nvPr/>
        </p:nvSpPr>
        <p:spPr>
          <a:xfrm>
            <a:off x="336015" y="1456063"/>
            <a:ext cx="11451445" cy="46243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cy" b="1" dirty="0">
                <a:solidFill>
                  <a:srgbClr val="32528F"/>
                </a:solidFill>
                <a:latin typeface="Ubuntu Medium" panose="020B0604030602030204" pitchFamily="34" charset="0"/>
                <a:cs typeface="Segoe UI"/>
              </a:rPr>
              <a:t>Maes allweddol ar gyfer datblygu Iechyd Cyhoeddus Cymru yn 2025 yw cynyddu ein</a:t>
            </a:r>
            <a:r>
              <a:rPr lang="cy" dirty="0">
                <a:solidFill>
                  <a:srgbClr val="32528F"/>
                </a:solidFill>
                <a:latin typeface="Ubuntu Medium" panose="020B0604030602030204" pitchFamily="34" charset="0"/>
                <a:cs typeface="Segoe UI"/>
              </a:rPr>
              <a:t> </a:t>
            </a:r>
            <a:r>
              <a:rPr lang="cy" b="1" dirty="0">
                <a:solidFill>
                  <a:srgbClr val="32528F"/>
                </a:solidFill>
                <a:latin typeface="Ubuntu Medium" panose="020B0604030602030204" pitchFamily="34" charset="0"/>
                <a:cs typeface="Segoe UI"/>
              </a:rPr>
              <a:t>arweinyddiaeth systemau</a:t>
            </a:r>
          </a:p>
          <a:p>
            <a:pPr rtl="0"/>
            <a:endParaRPr lang="cy" b="1" dirty="0">
              <a:solidFill>
                <a:srgbClr val="32528F"/>
              </a:solidFill>
              <a:latin typeface="Ubuntu Medium" panose="020B0604030602030204" pitchFamily="34" charset="0"/>
              <a:cs typeface="Segoe UI"/>
            </a:endParaRPr>
          </a:p>
          <a:p>
            <a:pPr rtl="0"/>
            <a:endParaRPr lang="en-GB" sz="1200" b="1" dirty="0">
              <a:solidFill>
                <a:srgbClr val="32528F"/>
              </a:solidFill>
              <a:latin typeface="Ubuntu Medium" panose="020B0604030602030204" pitchFamily="34" charset="0"/>
              <a:ea typeface="Verdana"/>
              <a:cs typeface="Segoe UI"/>
            </a:endParaRPr>
          </a:p>
          <a:p>
            <a:pPr rtl="0"/>
            <a:r>
              <a:rPr lang="cy" sz="1200" dirty="0">
                <a:solidFill>
                  <a:srgbClr val="32528F"/>
                </a:solidFill>
                <a:latin typeface="Ubuntu"/>
                <a:ea typeface="+mn-lt"/>
                <a:cs typeface="+mn-lt"/>
              </a:rPr>
              <a:t>Er mwyn hyrwyddo Iechyd Cyhoeddus Cymhwysol yng Nghymru, bydd cydweithio â Rhwydwaith Arloesi Cymru, Ymchwil Iechyd a Gofal Cymru, a Sefydliadau Addysg Uwch yn allweddol wrth lywio'r weledigaeth a gwaith gweithredu’r weledigaeth. Bydd dull strategol yn cynnwys ehangu partneriaethau Sefydliadau Addysg Uwch ledled Cymru drwy gyfres o weithdai yn Hydref 2025, gan gyd-fynd â blaenoriaethau Iechyd Cyhoeddus Cymru. Yn ogystal, bydd cryfhau cysylltiadau academaidd drwy ddatblygu cyfleoedd PhD a chyfleoedd ar y cyd â Phrifysgol Bangor a sefydliadau eraill yn sicrhau bod ymdrechion ymchwil yn cefnogi amcanion Iechyd Cyhoeddus Cymru.</a:t>
            </a:r>
            <a:endParaRPr lang="en-US" sz="1200" dirty="0">
              <a:solidFill>
                <a:srgbClr val="32528F"/>
              </a:solidFill>
              <a:latin typeface="Ubuntu"/>
              <a:ea typeface="Verdana"/>
            </a:endParaRPr>
          </a:p>
          <a:p>
            <a:pPr rtl="0"/>
            <a:endParaRPr lang="en-US" sz="1200" dirty="0">
              <a:solidFill>
                <a:srgbClr val="32528F"/>
              </a:solidFill>
              <a:latin typeface="Ubuntu"/>
              <a:ea typeface="+mn-lt"/>
              <a:cs typeface="+mn-lt"/>
            </a:endParaRPr>
          </a:p>
          <a:p>
            <a:pPr rtl="0"/>
            <a:r>
              <a:rPr lang="cy" sz="1200" dirty="0">
                <a:solidFill>
                  <a:srgbClr val="32528F"/>
                </a:solidFill>
                <a:latin typeface="Ubuntu"/>
                <a:ea typeface="+mn-lt"/>
                <a:cs typeface="+mn-lt"/>
              </a:rPr>
              <a:t>Bydd ymdrechion hefyd yn canolbwyntio ar ddylanwadu ar gyllidwyr a sicrhau'r effaith fwyaf posibl. Y cam cyntaf fydd cynnal trafodaethau cychwynnol gydag UKRI PHI er mwyn integreiddio Cymru i raglenni a ariennir yn barhaus. Bydd cydweithrediadau newydd yn cael eu meithrin, gan gynnwys Ymchwil a Gwerthuso Iechyd Cyhoeddus Cymru ac Ymddiriedolaeth Gwasanaeth Ambiwlans Cymru yn cydweithio ar gais NIHR. Yn ogystal â hyn, ymgysylltir ag Our Future Health a Chanolfan Gydweithredol Sefydliad Iechyd y Byd ar Fuddsoddi ar gyfer Iechyd a Llesiant (WHO CC) ym maes iechyd digidol. Bydd mynd i'r afael â newid hinsawdd drwy ymchwil yn flaenoriaeth, wedi'i hwyluso gan rôl newydd yn Iechyd Cyhoeddus Cymru a Rhwydwaith Arloesi Cymru.</a:t>
            </a:r>
            <a:endParaRPr lang="en-US" sz="1200" dirty="0">
              <a:solidFill>
                <a:srgbClr val="32528F"/>
              </a:solidFill>
              <a:latin typeface="Ubuntu"/>
              <a:ea typeface="Calibri"/>
              <a:cs typeface="Calibri"/>
            </a:endParaRPr>
          </a:p>
          <a:p>
            <a:pPr rtl="0">
              <a:buFont typeface="Arial"/>
              <a:buChar char="•"/>
            </a:pPr>
            <a:endParaRPr lang="en-US" sz="1200" dirty="0">
              <a:solidFill>
                <a:srgbClr val="32528F"/>
              </a:solidFill>
              <a:latin typeface="Ubuntu"/>
              <a:ea typeface="+mn-lt"/>
              <a:cs typeface="+mn-lt"/>
            </a:endParaRPr>
          </a:p>
          <a:p>
            <a:pPr rtl="0"/>
            <a:r>
              <a:rPr lang="cy" sz="1200" dirty="0">
                <a:solidFill>
                  <a:srgbClr val="32528F"/>
                </a:solidFill>
                <a:latin typeface="Ubuntu"/>
                <a:ea typeface="+mn-lt"/>
                <a:cs typeface="+mn-lt"/>
              </a:rPr>
              <a:t>Canolbwynt allweddol arall fydd meithrin prif ymchwilwyr ar draws y sefydliad wrth gryfhau cyfleoedd ymchwil yn y GIG ac Iechyd Cyhoeddus Cymru. Er mwyn gwella ansawdd ymchwil a gwerthuso, rhoddir pwyslais ar Gynnwys ac Ymgysylltu â Chleifion a'r Cyhoedd, gan sicrhau bod hyn yn cyd-fynd â strategaeth ymgysylltu Iechyd Cyhoeddus Cymru a chynyddu gwelededd trwy sianeli cyfathrebu gwell, fel gwefan wedi'i diweddaru Iechyd Cyhoeddus Cymru.</a:t>
            </a:r>
            <a:endParaRPr lang="en-US" sz="1200" dirty="0">
              <a:solidFill>
                <a:srgbClr val="32528F"/>
              </a:solidFill>
              <a:latin typeface="Ubuntu"/>
              <a:ea typeface="Calibri"/>
              <a:cs typeface="Calibri"/>
            </a:endParaRPr>
          </a:p>
          <a:p>
            <a:pPr rtl="0">
              <a:lnSpc>
                <a:spcPts val="1526"/>
              </a:lnSpc>
            </a:pPr>
            <a:endParaRPr lang="en-US" sz="1100" dirty="0">
              <a:solidFill>
                <a:srgbClr val="32528F"/>
              </a:solidFill>
              <a:latin typeface="Ubuntu"/>
              <a:ea typeface="Verdana"/>
            </a:endParaRPr>
          </a:p>
          <a:p>
            <a:pPr rtl="0">
              <a:lnSpc>
                <a:spcPts val="1457"/>
              </a:lnSpc>
            </a:pPr>
            <a:endParaRPr lang="en-US" sz="1100" dirty="0">
              <a:solidFill>
                <a:srgbClr val="32528F"/>
              </a:solidFill>
              <a:latin typeface="Ubuntu"/>
              <a:ea typeface="Calibri"/>
              <a:cs typeface="Calibri"/>
            </a:endParaRPr>
          </a:p>
          <a:p>
            <a:pPr rtl="0">
              <a:lnSpc>
                <a:spcPts val="1457"/>
              </a:lnSpc>
            </a:pPr>
            <a:endParaRPr lang="en-US" sz="1100" dirty="0">
              <a:latin typeface="Ubuntu"/>
              <a:ea typeface="Calibri"/>
              <a:cs typeface="Calibri"/>
            </a:endParaRPr>
          </a:p>
          <a:p>
            <a:pPr rtl="0"/>
            <a:endParaRPr lang="en-US" sz="1100" dirty="0">
              <a:latin typeface="Ubuntu"/>
              <a:cs typeface="Segoe UI"/>
            </a:endParaRPr>
          </a:p>
        </p:txBody>
      </p:sp>
    </p:spTree>
    <p:extLst>
      <p:ext uri="{BB962C8B-B14F-4D97-AF65-F5344CB8AC3E}">
        <p14:creationId xmlns:p14="http://schemas.microsoft.com/office/powerpoint/2010/main" val="2947188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4903" y="1799303"/>
            <a:ext cx="5997678" cy="3460405"/>
          </a:xfrm>
          <a:prstGeom prst="rect">
            <a:avLst/>
          </a:prstGeom>
        </p:spPr>
        <p:txBody>
          <a:bodyPr vert="horz" wrap="square" lIns="0" tIns="9242" rIns="0" bIns="0" rtlCol="0" anchor="t">
            <a:spAutoFit/>
          </a:bodyPr>
          <a:lstStyle/>
          <a:p>
            <a:pPr marL="7620" rtl="0">
              <a:spcBef>
                <a:spcPts val="1164"/>
              </a:spcBef>
            </a:pPr>
            <a:r>
              <a:rPr lang="cy" sz="4000">
                <a:solidFill>
                  <a:schemeClr val="bg1"/>
                </a:solidFill>
              </a:rPr>
              <a:t>Gweithio gyda'n gilydd </a:t>
            </a:r>
            <a:br>
              <a:rPr lang="en-GB" sz="4000"/>
            </a:br>
            <a:r>
              <a:rPr lang="cy" sz="4000">
                <a:solidFill>
                  <a:schemeClr val="bg1"/>
                </a:solidFill>
              </a:rPr>
              <a:t>i greu Cymru iachach</a:t>
            </a:r>
            <a:br>
              <a:rPr lang="en-GB" sz="4000"/>
            </a:br>
            <a:br>
              <a:rPr lang="en-GB" sz="4000"/>
            </a:br>
            <a:r>
              <a:rPr lang="cy" sz="4000">
                <a:solidFill>
                  <a:schemeClr val="bg1"/>
                </a:solidFill>
              </a:rPr>
              <a:t>Working together</a:t>
            </a:r>
            <a:br>
              <a:rPr lang="en-GB" sz="4000"/>
            </a:br>
            <a:r>
              <a:rPr lang="cy" sz="4000">
                <a:solidFill>
                  <a:schemeClr val="bg1"/>
                </a:solidFill>
              </a:rPr>
              <a:t>for a healthier Wales</a:t>
            </a:r>
            <a:br>
              <a:rPr lang="en-GB" sz="2400" b="0"/>
            </a:br>
            <a:endParaRPr lang="en-GB" sz="2426" b="0"/>
          </a:p>
        </p:txBody>
      </p:sp>
    </p:spTree>
    <p:extLst>
      <p:ext uri="{BB962C8B-B14F-4D97-AF65-F5344CB8AC3E}">
        <p14:creationId xmlns:p14="http://schemas.microsoft.com/office/powerpoint/2010/main" val="2205132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48" y="1050069"/>
            <a:ext cx="10908289" cy="1680075"/>
          </a:xfrm>
        </p:spPr>
        <p:txBody>
          <a:bodyPr wrap="square" lIns="0" tIns="0" rIns="0" bIns="0" rtlCol="0" anchor="t">
            <a:spAutoFit/>
          </a:bodyPr>
          <a:lstStyle/>
          <a:p>
            <a:pPr algn="l" rtl="0"/>
            <a:r>
              <a:rPr lang="cy" sz="3600" dirty="0"/>
              <a:t>Meysydd o Ddiddordeb Ymchwil a Gwerthuso Iechyd Cyhoeddus Cymru</a:t>
            </a:r>
            <a:br>
              <a:rPr lang="en-GB" sz="3600" b="0" dirty="0"/>
            </a:br>
            <a:endParaRPr lang="en-GB" dirty="0"/>
          </a:p>
        </p:txBody>
      </p:sp>
      <p:sp>
        <p:nvSpPr>
          <p:cNvPr id="3" name="Text Placeholder 2"/>
          <p:cNvSpPr>
            <a:spLocks noGrp="1"/>
          </p:cNvSpPr>
          <p:nvPr>
            <p:ph type="body" idx="1"/>
          </p:nvPr>
        </p:nvSpPr>
        <p:spPr>
          <a:xfrm>
            <a:off x="468548" y="2341371"/>
            <a:ext cx="7524217" cy="3358612"/>
          </a:xfrm>
        </p:spPr>
        <p:txBody>
          <a:bodyPr wrap="square" lIns="0" tIns="0" rIns="0" bIns="0" rtlCol="0" anchor="t">
            <a:spAutoFit/>
          </a:bodyPr>
          <a:lstStyle/>
          <a:p>
            <a:pPr rtl="0"/>
            <a:r>
              <a:rPr lang="cy" sz="1200" dirty="0">
                <a:solidFill>
                  <a:srgbClr val="32528F"/>
                </a:solidFill>
                <a:latin typeface="Ubuntu"/>
              </a:rPr>
              <a:t>Rydym wedi cyhoeddi ein </a:t>
            </a:r>
            <a:r>
              <a:rPr lang="cy" sz="1200" b="1" dirty="0">
                <a:solidFill>
                  <a:srgbClr val="E0598B"/>
                </a:solidFill>
                <a:latin typeface="Ubuntu"/>
                <a:hlinkClick r:id="rId2">
                  <a:extLst>
                    <a:ext uri="{A12FA001-AC4F-418D-AE19-62706E023703}">
                      <ahyp:hlinkClr xmlns:ahyp="http://schemas.microsoft.com/office/drawing/2018/hyperlinkcolor" val="tx"/>
                    </a:ext>
                  </a:extLst>
                </a:hlinkClick>
              </a:rPr>
              <a:t>Meysydd Ymchwil a Gwerthus o Ddiddordeb</a:t>
            </a:r>
            <a:r>
              <a:rPr lang="cy" sz="1200" dirty="0">
                <a:solidFill>
                  <a:srgbClr val="32528F"/>
                </a:solidFill>
                <a:latin typeface="Ubuntu"/>
              </a:rPr>
              <a:t> sy'n rhestru'r cwestiynau ymchwil yr ydym â diddordeb mewn dysgu mwy amdanynt mewn perthynas â'n chwe blaenoriaeth strategol. Mae hyn er mwyn galluogi ymchwilwyr, cyllidwyr a chydweithwyr i ddeall ein blaenoriaethau a chanolbwyntio eu hymdrechion er mwyn cael yr effaith fwyaf. </a:t>
            </a:r>
          </a:p>
          <a:p>
            <a:pPr rtl="0"/>
            <a:endParaRPr lang="en-GB" sz="1200" dirty="0">
              <a:solidFill>
                <a:srgbClr val="32528F"/>
              </a:solidFill>
              <a:latin typeface="Ubuntu"/>
            </a:endParaRPr>
          </a:p>
          <a:p>
            <a:pPr rtl="0"/>
            <a:r>
              <a:rPr lang="cy" sz="1200" b="1" dirty="0">
                <a:solidFill>
                  <a:srgbClr val="32528F"/>
                </a:solidFill>
                <a:latin typeface="Ubuntu"/>
              </a:rPr>
              <a:t>Pam Cydweithio â Ni?</a:t>
            </a:r>
          </a:p>
          <a:p>
            <a:pPr rtl="0"/>
            <a:endParaRPr lang="en-GB" sz="1200" b="1" dirty="0">
              <a:solidFill>
                <a:srgbClr val="32528F"/>
              </a:solidFill>
              <a:latin typeface="Ubuntu"/>
            </a:endParaRPr>
          </a:p>
          <a:p>
            <a:pPr rtl="0"/>
            <a:r>
              <a:rPr lang="cy" sz="1200" dirty="0">
                <a:solidFill>
                  <a:srgbClr val="32528F"/>
                </a:solidFill>
                <a:latin typeface="Ubuntu"/>
              </a:rPr>
              <a:t>Er mwyn cefnogi partneriaethau a chydweithrediadau â'r gymuned ymchwil, mae gennym nifer o asedau, rhaglenni a chryfderau ymchwil sydd wedi'u nodi yn ein </a:t>
            </a:r>
            <a:r>
              <a:rPr lang="cy" sz="1200" b="1" dirty="0">
                <a:solidFill>
                  <a:srgbClr val="E0598B"/>
                </a:solidFill>
                <a:latin typeface="Ubuntu"/>
                <a:hlinkClick r:id="rId3">
                  <a:extLst>
                    <a:ext uri="{A12FA001-AC4F-418D-AE19-62706E023703}">
                      <ahyp:hlinkClr xmlns:ahyp="http://schemas.microsoft.com/office/drawing/2018/hyperlinkcolor" val="tx"/>
                    </a:ext>
                  </a:extLst>
                </a:hlinkClick>
              </a:rPr>
              <a:t>Strategaeth Ymchwil a Datblygu</a:t>
            </a:r>
            <a:r>
              <a:rPr lang="cy" sz="1200" dirty="0">
                <a:solidFill>
                  <a:srgbClr val="32528F"/>
                </a:solidFill>
                <a:latin typeface="Ubuntu"/>
              </a:rPr>
              <a:t> a'n </a:t>
            </a:r>
            <a:r>
              <a:rPr lang="cy" sz="1200" b="1" dirty="0">
                <a:solidFill>
                  <a:srgbClr val="E0598B"/>
                </a:solidFill>
                <a:latin typeface="Ubuntu"/>
                <a:hlinkClick r:id="rId3">
                  <a:extLst>
                    <a:ext uri="{A12FA001-AC4F-418D-AE19-62706E023703}">
                      <ahyp:hlinkClr xmlns:ahyp="http://schemas.microsoft.com/office/drawing/2018/hyperlinkcolor" val="tx"/>
                    </a:ext>
                  </a:extLst>
                </a:hlinkClick>
              </a:rPr>
              <a:t>strategaeth hirdymor</a:t>
            </a:r>
            <a:r>
              <a:rPr lang="cy" sz="1200" b="1" dirty="0">
                <a:solidFill>
                  <a:srgbClr val="E0598B"/>
                </a:solidFill>
                <a:latin typeface="Ubuntu"/>
              </a:rPr>
              <a:t>,</a:t>
            </a:r>
            <a:r>
              <a:rPr lang="cy" sz="1200" dirty="0">
                <a:solidFill>
                  <a:srgbClr val="32528F"/>
                </a:solidFill>
                <a:latin typeface="Ubuntu"/>
              </a:rPr>
              <a:t> yn ogystal â meysydd trawsbynciol a galluogi sy'n helpu i gyflawni gwaith yn Iechyd Cyhoeddus Cymru. </a:t>
            </a:r>
          </a:p>
          <a:p>
            <a:pPr rtl="0"/>
            <a:endParaRPr lang="en-GB" sz="1200" dirty="0">
              <a:solidFill>
                <a:srgbClr val="32528F"/>
              </a:solidFill>
              <a:latin typeface="Ubuntu"/>
            </a:endParaRPr>
          </a:p>
          <a:p>
            <a:pPr rtl="0"/>
            <a:r>
              <a:rPr lang="cy" sz="1200" dirty="0">
                <a:solidFill>
                  <a:srgbClr val="32528F"/>
                </a:solidFill>
                <a:latin typeface="Ubuntu"/>
              </a:rPr>
              <a:t>Rydym yn awyddus i drafod ac ymgysylltu â rhanddeiliaid gan gynnwys ymchwilwyr a chyllidwyr i dynnu ar ystod eang o gryfderau ac arbenigedd i fynd i’r afael â’r cwestiynau hyn. Cysylltwch â'r Swyddfa Ymchwil a Datblygu am ragor o fanylion.</a:t>
            </a:r>
          </a:p>
          <a:p>
            <a:pPr rtl="0"/>
            <a:endParaRPr lang="en-GB" sz="1200" dirty="0">
              <a:solidFill>
                <a:srgbClr val="32528F"/>
              </a:solidFill>
              <a:latin typeface="Ubuntu"/>
            </a:endParaRPr>
          </a:p>
          <a:p>
            <a:pPr rtl="0"/>
            <a:r>
              <a:rPr lang="cy" sz="1200" dirty="0">
                <a:solidFill>
                  <a:srgbClr val="32528F"/>
                </a:solidFill>
                <a:latin typeface="Ubuntu"/>
              </a:rPr>
              <a:t>Mae'r cwestiynau hyn yn cael eu diweddaru'n flynyddol.</a:t>
            </a:r>
          </a:p>
          <a:p>
            <a:pPr rtl="0"/>
            <a:endParaRPr lang="en-GB" dirty="0"/>
          </a:p>
        </p:txBody>
      </p:sp>
      <p:pic>
        <p:nvPicPr>
          <p:cNvPr id="5" name="Picture 4">
            <a:extLst>
              <a:ext uri="{FF2B5EF4-FFF2-40B4-BE49-F238E27FC236}">
                <a16:creationId xmlns:a16="http://schemas.microsoft.com/office/drawing/2014/main" id="{A638F66B-C8E8-2C35-9DDD-1FBE6C04C7A1}"/>
              </a:ext>
            </a:extLst>
          </p:cNvPr>
          <p:cNvPicPr>
            <a:picLocks noChangeAspect="1"/>
          </p:cNvPicPr>
          <p:nvPr/>
        </p:nvPicPr>
        <p:blipFill>
          <a:blip r:embed="rId4"/>
          <a:stretch>
            <a:fillRect/>
          </a:stretch>
        </p:blipFill>
        <p:spPr>
          <a:xfrm>
            <a:off x="8252294" y="2224730"/>
            <a:ext cx="3384072" cy="3211286"/>
          </a:xfrm>
          <a:prstGeom prst="rect">
            <a:avLst/>
          </a:prstGeom>
        </p:spPr>
      </p:pic>
    </p:spTree>
    <p:extLst>
      <p:ext uri="{BB962C8B-B14F-4D97-AF65-F5344CB8AC3E}">
        <p14:creationId xmlns:p14="http://schemas.microsoft.com/office/powerpoint/2010/main" val="664489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309799" y="6300807"/>
            <a:ext cx="860295" cy="109268"/>
          </a:xfrm>
          <a:prstGeom prst="rect">
            <a:avLst/>
          </a:prstGeom>
        </p:spPr>
        <p:txBody>
          <a:bodyPr vert="horz" wrap="square" lIns="0" tIns="1925" rIns="0" bIns="0" rtlCol="0">
            <a:spAutoFit/>
          </a:bodyPr>
          <a:lstStyle/>
          <a:p>
            <a:pPr marL="7702" rtl="0">
              <a:spcBef>
                <a:spcPts val="15"/>
              </a:spcBef>
            </a:pPr>
            <a:r>
              <a:rPr lang="cy" sz="697" b="1">
                <a:solidFill>
                  <a:srgbClr val="315083"/>
                </a:solidFill>
                <a:latin typeface="Ubuntu"/>
                <a:cs typeface="Ubuntu"/>
              </a:rPr>
              <a:t>Iechyd</a:t>
            </a:r>
            <a:r>
              <a:rPr lang="cy" sz="697" b="1" spc="-6">
                <a:solidFill>
                  <a:srgbClr val="315083"/>
                </a:solidFill>
                <a:latin typeface="Ubuntu"/>
                <a:cs typeface="Ubuntu"/>
              </a:rPr>
              <a:t> </a:t>
            </a:r>
            <a:r>
              <a:rPr lang="cy" sz="697" b="1">
                <a:solidFill>
                  <a:srgbClr val="315083"/>
                </a:solidFill>
                <a:latin typeface="Ubuntu"/>
                <a:cs typeface="Ubuntu"/>
              </a:rPr>
              <a:t>Cyhoeddus </a:t>
            </a:r>
            <a:r>
              <a:rPr lang="cy" sz="697" b="1" spc="-6">
                <a:solidFill>
                  <a:srgbClr val="315083"/>
                </a:solidFill>
                <a:latin typeface="Ubuntu"/>
                <a:cs typeface="Ubuntu"/>
              </a:rPr>
              <a:t>Cymru</a:t>
            </a:r>
            <a:endParaRPr sz="697">
              <a:latin typeface="Ubuntu"/>
              <a:cs typeface="Ubuntu"/>
            </a:endParaRPr>
          </a:p>
        </p:txBody>
      </p:sp>
      <p:sp>
        <p:nvSpPr>
          <p:cNvPr id="6" name="object 6"/>
          <p:cNvSpPr txBox="1"/>
          <p:nvPr/>
        </p:nvSpPr>
        <p:spPr>
          <a:xfrm>
            <a:off x="468548" y="2491346"/>
            <a:ext cx="4753186" cy="1619368"/>
          </a:xfrm>
          <a:prstGeom prst="rect">
            <a:avLst/>
          </a:prstGeom>
        </p:spPr>
        <p:txBody>
          <a:bodyPr vert="horz" wrap="square" lIns="0" tIns="7317" rIns="0" bIns="0" rtlCol="0">
            <a:spAutoFit/>
          </a:bodyPr>
          <a:lstStyle/>
          <a:p>
            <a:pPr marL="7702" marR="144028" rtl="0">
              <a:lnSpc>
                <a:spcPct val="100400"/>
              </a:lnSpc>
              <a:spcBef>
                <a:spcPts val="58"/>
              </a:spcBef>
            </a:pPr>
            <a:endParaRPr lang="en-GB" sz="1425">
              <a:solidFill>
                <a:schemeClr val="bg1">
                  <a:lumMod val="50000"/>
                </a:schemeClr>
              </a:solidFill>
              <a:latin typeface="Ubuntu-Light"/>
              <a:cs typeface="Ubuntu-Light"/>
            </a:endParaRPr>
          </a:p>
          <a:p>
            <a:pPr marL="7702" marR="144028" rtl="0">
              <a:lnSpc>
                <a:spcPct val="100400"/>
              </a:lnSpc>
              <a:spcBef>
                <a:spcPts val="58"/>
              </a:spcBef>
            </a:pPr>
            <a:endParaRPr lang="en-GB" sz="1425">
              <a:solidFill>
                <a:schemeClr val="bg1">
                  <a:lumMod val="50000"/>
                </a:schemeClr>
              </a:solidFill>
              <a:latin typeface="Ubuntu-Light"/>
              <a:cs typeface="Ubuntu-Light"/>
            </a:endParaRPr>
          </a:p>
          <a:p>
            <a:pPr marL="7702" marR="144028" rtl="0">
              <a:lnSpc>
                <a:spcPct val="100400"/>
              </a:lnSpc>
              <a:spcBef>
                <a:spcPts val="58"/>
              </a:spcBef>
            </a:pPr>
            <a:endParaRPr lang="en-GB" sz="1425">
              <a:solidFill>
                <a:schemeClr val="bg1">
                  <a:lumMod val="50000"/>
                </a:schemeClr>
              </a:solidFill>
              <a:latin typeface="Ubuntu-Light"/>
              <a:cs typeface="Ubuntu-Light"/>
            </a:endParaRPr>
          </a:p>
          <a:p>
            <a:pPr marL="7702" marR="144028" rtl="0">
              <a:lnSpc>
                <a:spcPct val="100400"/>
              </a:lnSpc>
              <a:spcBef>
                <a:spcPts val="58"/>
              </a:spcBef>
            </a:pPr>
            <a:endParaRPr lang="en-GB" sz="1425">
              <a:solidFill>
                <a:schemeClr val="bg1">
                  <a:lumMod val="50000"/>
                </a:schemeClr>
              </a:solidFill>
              <a:latin typeface="Ubuntu-Light"/>
              <a:cs typeface="Ubuntu-Light"/>
            </a:endParaRPr>
          </a:p>
          <a:p>
            <a:pPr marL="7702" marR="144028" rtl="0">
              <a:lnSpc>
                <a:spcPct val="100400"/>
              </a:lnSpc>
              <a:spcBef>
                <a:spcPts val="58"/>
              </a:spcBef>
            </a:pPr>
            <a:endParaRPr lang="en-GB" sz="1425">
              <a:solidFill>
                <a:schemeClr val="bg1">
                  <a:lumMod val="50000"/>
                </a:schemeClr>
              </a:solidFill>
              <a:latin typeface="Ubuntu-Light"/>
              <a:cs typeface="Ubuntu-Light"/>
            </a:endParaRPr>
          </a:p>
          <a:p>
            <a:pPr marL="7702" marR="144028" rtl="0">
              <a:lnSpc>
                <a:spcPct val="100400"/>
              </a:lnSpc>
              <a:spcBef>
                <a:spcPts val="58"/>
              </a:spcBef>
            </a:pPr>
            <a:endParaRPr lang="en-GB" sz="1425">
              <a:solidFill>
                <a:srgbClr val="7F7F7F"/>
              </a:solidFill>
              <a:latin typeface="Ubuntu-Light"/>
              <a:cs typeface="Ubuntu-Light"/>
            </a:endParaRPr>
          </a:p>
          <a:p>
            <a:pPr marL="7702" marR="144028" rtl="0">
              <a:lnSpc>
                <a:spcPct val="100400"/>
              </a:lnSpc>
              <a:spcBef>
                <a:spcPts val="58"/>
              </a:spcBef>
            </a:pPr>
            <a:endParaRPr sz="1425">
              <a:latin typeface="Ubuntu-Light"/>
              <a:cs typeface="Ubuntu-Light"/>
            </a:endParaRPr>
          </a:p>
        </p:txBody>
      </p:sp>
      <p:sp>
        <p:nvSpPr>
          <p:cNvPr id="9" name="TextBox 8">
            <a:extLst>
              <a:ext uri="{FF2B5EF4-FFF2-40B4-BE49-F238E27FC236}">
                <a16:creationId xmlns:a16="http://schemas.microsoft.com/office/drawing/2014/main" id="{447F4ACD-6542-C8EB-1E3A-D68CAECF10AE}"/>
              </a:ext>
            </a:extLst>
          </p:cNvPr>
          <p:cNvSpPr txBox="1"/>
          <p:nvPr/>
        </p:nvSpPr>
        <p:spPr>
          <a:xfrm>
            <a:off x="402408" y="2443717"/>
            <a:ext cx="5288199" cy="2369880"/>
          </a:xfrm>
          <a:prstGeom prst="rect">
            <a:avLst/>
          </a:prstGeom>
          <a:noFill/>
        </p:spPr>
        <p:txBody>
          <a:bodyPr wrap="square" lIns="91440" tIns="45720" rIns="91440" bIns="45720" rtlCol="0" anchor="t">
            <a:spAutoFit/>
          </a:bodyPr>
          <a:lstStyle/>
          <a:p>
            <a:pPr rtl="0"/>
            <a:r>
              <a:rPr lang="cy" b="1" u="none" strike="noStrike" dirty="0">
                <a:solidFill>
                  <a:srgbClr val="32528F"/>
                </a:solidFill>
                <a:latin typeface="Ubuntu Medium" panose="020B0604030602030204" pitchFamily="34" charset="0"/>
              </a:rPr>
              <a:t>Mae ein staff yn parhau i ddarparu</a:t>
            </a:r>
            <a:r>
              <a:rPr lang="cy" b="1" dirty="0">
                <a:solidFill>
                  <a:srgbClr val="32528F"/>
                </a:solidFill>
                <a:latin typeface="Ubuntu Medium" panose="020B0604030602030204" pitchFamily="34" charset="0"/>
              </a:rPr>
              <a:t> </a:t>
            </a:r>
            <a:r>
              <a:rPr lang="cy" b="1" u="none" strike="noStrike" dirty="0">
                <a:solidFill>
                  <a:srgbClr val="32528F"/>
                </a:solidFill>
                <a:latin typeface="Ubuntu Medium" panose="020B0604030602030204" pitchFamily="34" charset="0"/>
              </a:rPr>
              <a:t>ymchwil arloesol o ansawdd uchel sy'n cwmpasu </a:t>
            </a:r>
            <a:r>
              <a:rPr lang="cy" b="1" dirty="0">
                <a:solidFill>
                  <a:srgbClr val="32528F"/>
                </a:solidFill>
                <a:latin typeface="Ubuntu Medium" panose="020B0604030602030204" pitchFamily="34" charset="0"/>
              </a:rPr>
              <a:t>llawer o ddisgyblaethau</a:t>
            </a:r>
            <a:r>
              <a:rPr lang="cy" b="1" u="none" strike="noStrike" dirty="0">
                <a:solidFill>
                  <a:srgbClr val="32528F"/>
                </a:solidFill>
                <a:latin typeface="Ubuntu Medium" panose="020B0604030602030204" pitchFamily="34" charset="0"/>
              </a:rPr>
              <a:t> mewn marchnad ariannu sy'n gynyddol gystadleuol.</a:t>
            </a:r>
            <a:r>
              <a:rPr lang="cy" b="1" dirty="0">
                <a:solidFill>
                  <a:srgbClr val="32528F"/>
                </a:solidFill>
                <a:latin typeface="Ubuntu Medium" panose="020B0604030602030204" pitchFamily="34" charset="0"/>
              </a:rPr>
              <a:t>  </a:t>
            </a:r>
            <a:endParaRPr lang="en-GB" b="1" u="none" strike="noStrike" baseline="0" dirty="0">
              <a:solidFill>
                <a:srgbClr val="32528F"/>
              </a:solidFill>
              <a:latin typeface="Ubuntu Medium" panose="020B0604030602030204" pitchFamily="34" charset="0"/>
            </a:endParaRPr>
          </a:p>
          <a:p>
            <a:pPr rtl="0"/>
            <a:endParaRPr lang="en-GB" sz="1600" b="1" i="1" dirty="0">
              <a:solidFill>
                <a:srgbClr val="32528F"/>
              </a:solidFill>
              <a:latin typeface="Ubuntu" panose="020B0504030602030204" pitchFamily="34" charset="0"/>
            </a:endParaRPr>
          </a:p>
          <a:p>
            <a:pPr rtl="0"/>
            <a:r>
              <a:rPr lang="cy" sz="1200" b="0" i="0" u="none" strike="noStrike" dirty="0">
                <a:solidFill>
                  <a:srgbClr val="32528F"/>
                </a:solidFill>
                <a:latin typeface="Ubuntu"/>
              </a:rPr>
              <a:t>Mae hyn yn cael </a:t>
            </a:r>
            <a:r>
              <a:rPr lang="cy" sz="1200" dirty="0">
                <a:solidFill>
                  <a:srgbClr val="32528F"/>
                </a:solidFill>
                <a:latin typeface="Ubuntu"/>
              </a:rPr>
              <a:t>effaith amlwg</a:t>
            </a:r>
            <a:r>
              <a:rPr lang="cy" sz="1200" b="0" i="0" u="none" strike="noStrike" dirty="0">
                <a:solidFill>
                  <a:srgbClr val="32528F"/>
                </a:solidFill>
                <a:latin typeface="Ubuntu"/>
              </a:rPr>
              <a:t> ar iechyd y boblogaeth, polisi </a:t>
            </a:r>
            <a:r>
              <a:rPr lang="cy" sz="1200" dirty="0">
                <a:solidFill>
                  <a:srgbClr val="32528F"/>
                </a:solidFill>
                <a:latin typeface="Ubuntu"/>
              </a:rPr>
              <a:t>ac ymarfer</a:t>
            </a:r>
            <a:r>
              <a:rPr lang="cy" sz="1200" b="0" i="0" u="none" strike="noStrike" dirty="0">
                <a:solidFill>
                  <a:srgbClr val="32528F"/>
                </a:solidFill>
                <a:latin typeface="Ubuntu"/>
              </a:rPr>
              <a:t> ar lefel genedlaethol a rhyngwladol.</a:t>
            </a:r>
            <a:endParaRPr lang="en-GB" sz="1200" dirty="0">
              <a:solidFill>
                <a:srgbClr val="32528F"/>
              </a:solidFill>
              <a:latin typeface="Ubuntu"/>
            </a:endParaRPr>
          </a:p>
          <a:p>
            <a:pPr rtl="0"/>
            <a:endParaRPr lang="en-GB" sz="1200" dirty="0">
              <a:solidFill>
                <a:srgbClr val="32528F"/>
              </a:solidFill>
              <a:latin typeface="Ubuntu"/>
            </a:endParaRPr>
          </a:p>
          <a:p>
            <a:pPr rtl="0"/>
            <a:r>
              <a:rPr lang="cy" sz="1200" b="0" i="0" u="none" strike="noStrike" dirty="0">
                <a:solidFill>
                  <a:srgbClr val="32528F"/>
                </a:solidFill>
                <a:latin typeface="Ubuntu"/>
              </a:rPr>
              <a:t>Mae’r amrywiaeth yn y gweithgaredd a gyflawnwyd </a:t>
            </a:r>
            <a:r>
              <a:rPr lang="cy" sz="1200" dirty="0">
                <a:solidFill>
                  <a:srgbClr val="32528F"/>
                </a:solidFill>
                <a:latin typeface="Ubuntu"/>
              </a:rPr>
              <a:t>wedi’i chynnwys</a:t>
            </a:r>
            <a:r>
              <a:rPr lang="cy" sz="1200" b="0" i="0" u="none" strike="noStrike" dirty="0">
                <a:solidFill>
                  <a:srgbClr val="32528F"/>
                </a:solidFill>
                <a:latin typeface="Ubuntu"/>
              </a:rPr>
              <a:t> yn yr adroddiad hwn.</a:t>
            </a:r>
            <a:endParaRPr lang="en-GB" sz="1200" b="1" dirty="0">
              <a:solidFill>
                <a:srgbClr val="002060"/>
              </a:solidFill>
              <a:latin typeface="Ubuntu"/>
            </a:endParaRPr>
          </a:p>
        </p:txBody>
      </p:sp>
      <p:pic>
        <p:nvPicPr>
          <p:cNvPr id="10" name="Picture 9" descr="A toy rocket flying out of the computer">
            <a:extLst>
              <a:ext uri="{FF2B5EF4-FFF2-40B4-BE49-F238E27FC236}">
                <a16:creationId xmlns:a16="http://schemas.microsoft.com/office/drawing/2014/main" id="{56D0440F-8C1A-8972-F737-AA368DE5A4A1}"/>
              </a:ext>
            </a:extLst>
          </p:cNvPr>
          <p:cNvPicPr>
            <a:picLocks noChangeAspect="1"/>
          </p:cNvPicPr>
          <p:nvPr/>
        </p:nvPicPr>
        <p:blipFill>
          <a:blip r:embed="rId2" cstate="hqprint">
            <a:extLst>
              <a:ext uri="{28A0092B-C50C-407E-A947-70E740481C1C}">
                <a14:useLocalDpi xmlns:a14="http://schemas.microsoft.com/office/drawing/2010/main" val="0"/>
              </a:ext>
            </a:extLst>
          </a:blip>
          <a:srcRect l="12305" b="305"/>
          <a:stretch/>
        </p:blipFill>
        <p:spPr>
          <a:xfrm>
            <a:off x="6159480" y="1622531"/>
            <a:ext cx="5007169" cy="3230558"/>
          </a:xfrm>
          <a:prstGeom prst="rect">
            <a:avLst/>
          </a:prstGeom>
        </p:spPr>
      </p:pic>
      <p:sp>
        <p:nvSpPr>
          <p:cNvPr id="4" name="TextBox 3">
            <a:extLst>
              <a:ext uri="{FF2B5EF4-FFF2-40B4-BE49-F238E27FC236}">
                <a16:creationId xmlns:a16="http://schemas.microsoft.com/office/drawing/2014/main" id="{B1FF41FA-A24D-445E-5B13-05D5A41152FE}"/>
              </a:ext>
            </a:extLst>
          </p:cNvPr>
          <p:cNvSpPr txBox="1"/>
          <p:nvPr/>
        </p:nvSpPr>
        <p:spPr>
          <a:xfrm>
            <a:off x="362651" y="1022366"/>
            <a:ext cx="536771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cy" sz="3600" b="1" dirty="0">
                <a:solidFill>
                  <a:srgbClr val="32528F"/>
                </a:solidFill>
                <a:latin typeface="Ubuntu"/>
              </a:rPr>
              <a:t>Ymgymryd ag ymchwil gydag effaith</a:t>
            </a:r>
            <a:endParaRPr lang="en-US" dirty="0">
              <a:solidFill>
                <a:srgbClr val="32528F"/>
              </a:solidFill>
              <a:ea typeface="Calibri"/>
              <a:cs typeface="Calibri"/>
            </a:endParaRPr>
          </a:p>
        </p:txBody>
      </p:sp>
    </p:spTree>
    <p:extLst>
      <p:ext uri="{BB962C8B-B14F-4D97-AF65-F5344CB8AC3E}">
        <p14:creationId xmlns:p14="http://schemas.microsoft.com/office/powerpoint/2010/main" val="2739389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E903BA-69AC-8F85-A3D2-5484AE47DFFA}"/>
              </a:ext>
            </a:extLst>
          </p:cNvPr>
          <p:cNvSpPr>
            <a:spLocks noGrp="1"/>
          </p:cNvSpPr>
          <p:nvPr>
            <p:ph type="title"/>
          </p:nvPr>
        </p:nvSpPr>
        <p:spPr>
          <a:xfrm>
            <a:off x="468549" y="1039202"/>
            <a:ext cx="6765170" cy="553998"/>
          </a:xfrm>
        </p:spPr>
        <p:txBody>
          <a:bodyPr wrap="square" lIns="0" tIns="0" rIns="0" bIns="0" rtlCol="0" anchor="t">
            <a:spAutoFit/>
          </a:bodyPr>
          <a:lstStyle/>
          <a:p>
            <a:pPr rtl="0"/>
            <a:r>
              <a:rPr lang="cy" sz="3600" dirty="0"/>
              <a:t>Ciplun o Astudiaethau'r GIG</a:t>
            </a:r>
          </a:p>
        </p:txBody>
      </p:sp>
      <p:sp>
        <p:nvSpPr>
          <p:cNvPr id="4" name="Text Placeholder 3">
            <a:extLst>
              <a:ext uri="{FF2B5EF4-FFF2-40B4-BE49-F238E27FC236}">
                <a16:creationId xmlns:a16="http://schemas.microsoft.com/office/drawing/2014/main" id="{705041AA-809D-19D7-0742-09A42FD1759A}"/>
              </a:ext>
            </a:extLst>
          </p:cNvPr>
          <p:cNvSpPr>
            <a:spLocks noGrp="1"/>
          </p:cNvSpPr>
          <p:nvPr>
            <p:ph type="body" idx="1"/>
          </p:nvPr>
        </p:nvSpPr>
        <p:spPr>
          <a:xfrm>
            <a:off x="468549" y="1735015"/>
            <a:ext cx="11546838" cy="6074740"/>
          </a:xfrm>
        </p:spPr>
        <p:txBody>
          <a:bodyPr wrap="square" lIns="0" tIns="0" rIns="0" bIns="0" rtlCol="0" anchor="t">
            <a:spAutoFit/>
          </a:bodyPr>
          <a:lstStyle/>
          <a:p>
            <a:pPr rtl="0"/>
            <a:r>
              <a:rPr lang="cy" sz="1200" b="1" u="sng" dirty="0">
                <a:solidFill>
                  <a:srgbClr val="E0598B"/>
                </a:solidFill>
                <a:effectLst/>
                <a:latin typeface="Ubuntu"/>
                <a:ea typeface="Times New Roman" panose="02020603050405020304" pitchFamily="18" charset="0"/>
                <a:cs typeface="Times New Roman"/>
              </a:rPr>
              <a:t>The third study of Infectious Intestinal Disease in the UK (IID3 study) </a:t>
            </a:r>
          </a:p>
          <a:p>
            <a:pPr rtl="0"/>
            <a:r>
              <a:rPr lang="cy" sz="1200" b="1" dirty="0">
                <a:solidFill>
                  <a:srgbClr val="002060"/>
                </a:solidFill>
                <a:latin typeface="Ubuntu"/>
              </a:rPr>
              <a:t>IRAS:</a:t>
            </a:r>
            <a:r>
              <a:rPr lang="cy" sz="1200" dirty="0">
                <a:solidFill>
                  <a:srgbClr val="002060"/>
                </a:solidFill>
                <a:latin typeface="Ubuntu"/>
              </a:rPr>
              <a:t> 314268 | </a:t>
            </a:r>
            <a:r>
              <a:rPr lang="cy" sz="1200" b="1" dirty="0">
                <a:solidFill>
                  <a:srgbClr val="002060"/>
                </a:solidFill>
                <a:latin typeface="Ubuntu"/>
              </a:rPr>
              <a:t>Arweinydd Iechyd Cyhoeddus Cymru:</a:t>
            </a:r>
            <a:r>
              <a:rPr lang="cy" sz="1200" dirty="0">
                <a:solidFill>
                  <a:srgbClr val="002060"/>
                </a:solidFill>
                <a:latin typeface="Ubuntu"/>
              </a:rPr>
              <a:t> Rachel Chalmers </a:t>
            </a:r>
            <a:r>
              <a:rPr lang="cy" sz="1200" b="1" dirty="0">
                <a:solidFill>
                  <a:srgbClr val="002060"/>
                </a:solidFill>
                <a:latin typeface="Ubuntu"/>
              </a:rPr>
              <a:t>Llinell Amser:</a:t>
            </a:r>
            <a:r>
              <a:rPr lang="cy" sz="1200" dirty="0">
                <a:solidFill>
                  <a:srgbClr val="002060"/>
                </a:solidFill>
                <a:latin typeface="Ubuntu"/>
              </a:rPr>
              <a:t> Mai 2023 – Medi 2026</a:t>
            </a:r>
            <a:endParaRPr lang="en-GB" sz="1200" u="sng" dirty="0">
              <a:solidFill>
                <a:srgbClr val="0070C0"/>
              </a:solidFill>
              <a:effectLst/>
              <a:latin typeface="Ubuntu"/>
              <a:ea typeface="Times New Roman" panose="02020603050405020304" pitchFamily="18" charset="0"/>
              <a:cs typeface="Times New Roman" panose="02020603050405020304" pitchFamily="18" charset="0"/>
            </a:endParaRPr>
          </a:p>
          <a:p>
            <a:pPr rtl="0"/>
            <a:r>
              <a:rPr lang="cy" sz="1200" u="sng" dirty="0">
                <a:solidFill>
                  <a:srgbClr val="002060"/>
                </a:solidFill>
                <a:effectLst/>
                <a:latin typeface="Ubuntu"/>
                <a:ea typeface="Times New Roman" panose="02020603050405020304" pitchFamily="18" charset="0"/>
                <a:cs typeface="Times New Roman"/>
              </a:rPr>
              <a:t> </a:t>
            </a:r>
            <a:endParaRPr lang="en-GB" sz="1200" b="1" dirty="0">
              <a:solidFill>
                <a:srgbClr val="E0598B"/>
              </a:solidFill>
              <a:latin typeface="Ubuntu"/>
              <a:cs typeface="Times New Roman"/>
            </a:endParaRPr>
          </a:p>
          <a:p>
            <a:pPr rtl="0"/>
            <a:r>
              <a:rPr lang="cy" sz="1200" b="1" u="sng" dirty="0">
                <a:solidFill>
                  <a:srgbClr val="E0598B"/>
                </a:solidFill>
                <a:effectLst/>
                <a:latin typeface="Ubuntu"/>
                <a:ea typeface="Times New Roman" panose="02020603050405020304" pitchFamily="18" charset="0"/>
                <a:cs typeface="Times New Roman"/>
              </a:rPr>
              <a:t>Profiadau Plant a Phobl Ifanc o Geisio Cymorth Iechyd Meddwl yng Nghymru </a:t>
            </a:r>
          </a:p>
          <a:p>
            <a:pPr rtl="0"/>
            <a:r>
              <a:rPr lang="cy" sz="1200" b="1" dirty="0">
                <a:solidFill>
                  <a:srgbClr val="002060"/>
                </a:solidFill>
                <a:latin typeface="Ubuntu"/>
              </a:rPr>
              <a:t>IRAS:</a:t>
            </a:r>
            <a:r>
              <a:rPr lang="cy" sz="1200" dirty="0">
                <a:solidFill>
                  <a:srgbClr val="002060"/>
                </a:solidFill>
                <a:latin typeface="Ubuntu"/>
              </a:rPr>
              <a:t> 324375 | </a:t>
            </a:r>
            <a:r>
              <a:rPr lang="cy" sz="1200" b="1" dirty="0">
                <a:solidFill>
                  <a:srgbClr val="002060"/>
                </a:solidFill>
                <a:latin typeface="Ubuntu"/>
              </a:rPr>
              <a:t>Arweinydd Iechyd Cyhoeddus Cymru:</a:t>
            </a:r>
            <a:r>
              <a:rPr lang="cy" sz="1200" dirty="0">
                <a:solidFill>
                  <a:srgbClr val="002060"/>
                </a:solidFill>
                <a:latin typeface="Ubuntu"/>
              </a:rPr>
              <a:t> Diana Bright </a:t>
            </a:r>
            <a:r>
              <a:rPr lang="cy" sz="1200" b="1" dirty="0">
                <a:solidFill>
                  <a:srgbClr val="002060"/>
                </a:solidFill>
                <a:latin typeface="Ubuntu"/>
              </a:rPr>
              <a:t>Llinell Amser:</a:t>
            </a:r>
            <a:r>
              <a:rPr lang="cy" sz="1200" dirty="0">
                <a:solidFill>
                  <a:srgbClr val="002060"/>
                </a:solidFill>
                <a:latin typeface="Ubuntu"/>
              </a:rPr>
              <a:t> Chwe 2023 – Maw 2025</a:t>
            </a:r>
          </a:p>
          <a:p>
            <a:pPr rtl="0"/>
            <a:endParaRPr lang="en-GB" sz="1200" b="1" dirty="0">
              <a:solidFill>
                <a:srgbClr val="E0598B"/>
              </a:solidFill>
              <a:latin typeface="Ubuntu" panose="020B0504030602030204" pitchFamily="34" charset="0"/>
            </a:endParaRPr>
          </a:p>
          <a:p>
            <a:pPr rtl="0"/>
            <a:r>
              <a:rPr lang="cy" sz="1200" b="1" u="sng" dirty="0">
                <a:solidFill>
                  <a:srgbClr val="E0598B"/>
                </a:solidFill>
                <a:latin typeface="Ubuntu"/>
              </a:rPr>
              <a:t>HOUSTON – </a:t>
            </a:r>
            <a:r>
              <a:rPr lang="cy" sz="1200" b="1" u="sng" dirty="0">
                <a:solidFill>
                  <a:srgbClr val="E0598B"/>
                </a:solidFill>
                <a:effectLst/>
                <a:latin typeface="Ubuntu"/>
                <a:ea typeface="Calibri"/>
                <a:cs typeface="Times New Roman"/>
              </a:rPr>
              <a:t>Impact of long-term antibiotic use on HOUSehold TransmissiON of bacteria </a:t>
            </a:r>
          </a:p>
          <a:p>
            <a:pPr rtl="0"/>
            <a:r>
              <a:rPr lang="cy" sz="1200" b="1" dirty="0">
                <a:solidFill>
                  <a:srgbClr val="002060"/>
                </a:solidFill>
                <a:latin typeface="Ubuntu"/>
              </a:rPr>
              <a:t>IRAS:</a:t>
            </a:r>
            <a:r>
              <a:rPr lang="cy" sz="1200" dirty="0">
                <a:solidFill>
                  <a:srgbClr val="002060"/>
                </a:solidFill>
                <a:latin typeface="Ubuntu"/>
              </a:rPr>
              <a:t> 308815 | </a:t>
            </a:r>
            <a:r>
              <a:rPr lang="cy" sz="1200" b="1" dirty="0">
                <a:solidFill>
                  <a:srgbClr val="002060"/>
                </a:solidFill>
                <a:latin typeface="Ubuntu"/>
              </a:rPr>
              <a:t>Arweinydd Iechyd Cyhoeddus Cymru:</a:t>
            </a:r>
            <a:r>
              <a:rPr lang="cy" sz="1200" dirty="0">
                <a:solidFill>
                  <a:srgbClr val="002060"/>
                </a:solidFill>
                <a:latin typeface="Ubuntu"/>
              </a:rPr>
              <a:t> Mandy Wootton </a:t>
            </a:r>
            <a:r>
              <a:rPr lang="cy" sz="1200" b="1" dirty="0">
                <a:solidFill>
                  <a:srgbClr val="002060"/>
                </a:solidFill>
                <a:latin typeface="Ubuntu"/>
              </a:rPr>
              <a:t>Llinell Amser:</a:t>
            </a:r>
            <a:r>
              <a:rPr lang="cy" sz="1200" dirty="0">
                <a:solidFill>
                  <a:srgbClr val="002060"/>
                </a:solidFill>
                <a:latin typeface="Ubuntu"/>
              </a:rPr>
              <a:t> Rhagfyr 2023 – Hydref 2024</a:t>
            </a:r>
          </a:p>
          <a:p>
            <a:pPr rtl="0"/>
            <a:endParaRPr lang="en-GB" sz="1200" b="1" dirty="0">
              <a:solidFill>
                <a:srgbClr val="E0598B"/>
              </a:solidFill>
              <a:latin typeface="Ubuntu" panose="020B0504030602030204" pitchFamily="34" charset="0"/>
            </a:endParaRPr>
          </a:p>
          <a:p>
            <a:pPr rtl="0"/>
            <a:r>
              <a:rPr lang="cy" sz="1200" b="1" u="sng" cap="small" dirty="0">
                <a:solidFill>
                  <a:srgbClr val="E0598B"/>
                </a:solidFill>
                <a:effectLst/>
                <a:latin typeface="Ubuntu"/>
                <a:ea typeface="Calibri"/>
                <a:cs typeface="Arial"/>
              </a:rPr>
              <a:t>Development of Pathways for the Diagnosis and management of Latent Tuberculosis Infection in Wales </a:t>
            </a:r>
          </a:p>
          <a:p>
            <a:pPr rtl="0"/>
            <a:r>
              <a:rPr lang="cy" sz="1200" b="1" dirty="0">
                <a:solidFill>
                  <a:srgbClr val="002060"/>
                </a:solidFill>
                <a:latin typeface="Ubuntu"/>
              </a:rPr>
              <a:t>IRAS:</a:t>
            </a:r>
            <a:r>
              <a:rPr lang="cy" sz="1200" dirty="0">
                <a:solidFill>
                  <a:srgbClr val="002060"/>
                </a:solidFill>
                <a:latin typeface="Ubuntu"/>
              </a:rPr>
              <a:t> 321836 | </a:t>
            </a:r>
            <a:r>
              <a:rPr lang="cy" sz="1200" b="1" dirty="0">
                <a:solidFill>
                  <a:srgbClr val="002060"/>
                </a:solidFill>
                <a:latin typeface="Ubuntu"/>
              </a:rPr>
              <a:t>Arweinydd Iechyd Cyhoeddus Cymru:</a:t>
            </a:r>
            <a:r>
              <a:rPr lang="cy" sz="1200" dirty="0">
                <a:solidFill>
                  <a:srgbClr val="002060"/>
                </a:solidFill>
                <a:latin typeface="Ubuntu"/>
              </a:rPr>
              <a:t> Tamas Barry </a:t>
            </a:r>
            <a:r>
              <a:rPr lang="cy" sz="1200" b="1" dirty="0">
                <a:solidFill>
                  <a:srgbClr val="002060"/>
                </a:solidFill>
                <a:latin typeface="Ubuntu"/>
              </a:rPr>
              <a:t>Llinell Amser:</a:t>
            </a:r>
            <a:r>
              <a:rPr lang="cy" sz="1200" dirty="0">
                <a:solidFill>
                  <a:srgbClr val="002060"/>
                </a:solidFill>
                <a:latin typeface="Ubuntu"/>
              </a:rPr>
              <a:t> Mawrth 2024 – Mehefin 2026</a:t>
            </a:r>
          </a:p>
          <a:p>
            <a:pPr rtl="0"/>
            <a:endParaRPr lang="en-GB" sz="1200" b="1" dirty="0">
              <a:solidFill>
                <a:srgbClr val="E0598B"/>
              </a:solidFill>
              <a:latin typeface="Ubuntu" panose="020B0504030602030204" pitchFamily="34" charset="0"/>
            </a:endParaRPr>
          </a:p>
          <a:p>
            <a:pPr rtl="0"/>
            <a:r>
              <a:rPr lang="cy" sz="1200" b="1" u="sng" dirty="0">
                <a:solidFill>
                  <a:srgbClr val="E0598B"/>
                </a:solidFill>
                <a:effectLst/>
                <a:latin typeface="Ubuntu"/>
                <a:ea typeface="Times New Roman" panose="02020603050405020304" pitchFamily="18" charset="0"/>
              </a:rPr>
              <a:t>Exploring the perspectives of individuals using outreach services to identify cirrhosis: A qualitative study </a:t>
            </a:r>
          </a:p>
          <a:p>
            <a:pPr rtl="0"/>
            <a:r>
              <a:rPr lang="cy" sz="1200" b="1" dirty="0">
                <a:solidFill>
                  <a:srgbClr val="002060"/>
                </a:solidFill>
                <a:latin typeface="Ubuntu"/>
              </a:rPr>
              <a:t>IRAS:</a:t>
            </a:r>
            <a:r>
              <a:rPr lang="cy" sz="1200" dirty="0">
                <a:solidFill>
                  <a:srgbClr val="002060"/>
                </a:solidFill>
                <a:latin typeface="Ubuntu"/>
              </a:rPr>
              <a:t> 344995 | </a:t>
            </a:r>
            <a:r>
              <a:rPr lang="cy" sz="1200" b="1" dirty="0">
                <a:solidFill>
                  <a:srgbClr val="002060"/>
                </a:solidFill>
                <a:latin typeface="Ubuntu"/>
              </a:rPr>
              <a:t>Arweinydd Iechyd Cyhoeddus Cymru:</a:t>
            </a:r>
            <a:r>
              <a:rPr lang="cy" sz="1200" dirty="0">
                <a:solidFill>
                  <a:srgbClr val="002060"/>
                </a:solidFill>
                <a:latin typeface="Ubuntu"/>
              </a:rPr>
              <a:t> Michelle Hughes </a:t>
            </a:r>
            <a:r>
              <a:rPr lang="cy" sz="1200" b="1" dirty="0">
                <a:solidFill>
                  <a:srgbClr val="002060"/>
                </a:solidFill>
                <a:latin typeface="Ubuntu"/>
              </a:rPr>
              <a:t>Llinell Amser:</a:t>
            </a:r>
            <a:r>
              <a:rPr lang="cy" sz="1200" dirty="0">
                <a:solidFill>
                  <a:srgbClr val="002060"/>
                </a:solidFill>
                <a:latin typeface="Ubuntu"/>
              </a:rPr>
              <a:t> Ionawr 2025 – Mawrth 2025</a:t>
            </a:r>
          </a:p>
          <a:p>
            <a:pPr rtl="0"/>
            <a:endParaRPr lang="en-GB" sz="1200" b="1" dirty="0">
              <a:solidFill>
                <a:srgbClr val="E0598B"/>
              </a:solidFill>
              <a:latin typeface="Ubuntu" panose="020B0504030602030204" pitchFamily="34" charset="0"/>
            </a:endParaRPr>
          </a:p>
          <a:p>
            <a:pPr rtl="0"/>
            <a:r>
              <a:rPr lang="cy" sz="1200" b="1" u="sng" dirty="0">
                <a:solidFill>
                  <a:srgbClr val="E0598B"/>
                </a:solidFill>
                <a:effectLst/>
                <a:latin typeface="Ubuntu"/>
                <a:ea typeface="MS PGothic"/>
                <a:cs typeface="Arial"/>
              </a:rPr>
              <a:t>Understanding the barriers and facilitators to engagement with Diabetes services to improve outcomes and prevent complications from Type 2 Diabetes Mellitus (T2DM) among adults living with T2DM in Wales: a qualitative study </a:t>
            </a:r>
          </a:p>
          <a:p>
            <a:pPr rtl="0"/>
            <a:r>
              <a:rPr lang="cy" sz="1200" b="1" dirty="0">
                <a:solidFill>
                  <a:srgbClr val="002060"/>
                </a:solidFill>
                <a:latin typeface="Ubuntu"/>
              </a:rPr>
              <a:t>IRAS:</a:t>
            </a:r>
            <a:r>
              <a:rPr lang="cy" sz="1200" dirty="0">
                <a:solidFill>
                  <a:srgbClr val="002060"/>
                </a:solidFill>
                <a:latin typeface="Ubuntu"/>
              </a:rPr>
              <a:t> 353106 | </a:t>
            </a:r>
            <a:r>
              <a:rPr lang="cy" sz="1200" b="1" dirty="0">
                <a:solidFill>
                  <a:srgbClr val="002060"/>
                </a:solidFill>
                <a:latin typeface="Ubuntu"/>
              </a:rPr>
              <a:t>Arweinydd Iechyd Cyhoeddus Cymru:</a:t>
            </a:r>
            <a:r>
              <a:rPr lang="cy" sz="1200" dirty="0">
                <a:solidFill>
                  <a:srgbClr val="002060"/>
                </a:solidFill>
                <a:latin typeface="Ubuntu"/>
              </a:rPr>
              <a:t> Esther Mugweni </a:t>
            </a:r>
            <a:r>
              <a:rPr lang="cy" sz="1200" b="1" dirty="0">
                <a:solidFill>
                  <a:srgbClr val="002060"/>
                </a:solidFill>
                <a:latin typeface="Ubuntu"/>
              </a:rPr>
              <a:t>Llinell Amser:</a:t>
            </a:r>
            <a:r>
              <a:rPr lang="cy" sz="1200" dirty="0">
                <a:solidFill>
                  <a:srgbClr val="002060"/>
                </a:solidFill>
                <a:latin typeface="Ubuntu"/>
              </a:rPr>
              <a:t> Ion 2025 – Gorff 2025</a:t>
            </a:r>
          </a:p>
          <a:p>
            <a:pPr rtl="0"/>
            <a:endParaRPr lang="en-GB" sz="1200" b="1" dirty="0">
              <a:solidFill>
                <a:srgbClr val="E0598B"/>
              </a:solidFill>
              <a:latin typeface="Ubuntu" panose="020B0504030602030204" pitchFamily="34" charset="0"/>
            </a:endParaRPr>
          </a:p>
          <a:p>
            <a:pPr rtl="0"/>
            <a:r>
              <a:rPr lang="cy" sz="1200" b="1" u="sng" dirty="0">
                <a:solidFill>
                  <a:srgbClr val="E0598B"/>
                </a:solidFill>
                <a:effectLst/>
                <a:latin typeface="Ubuntu"/>
                <a:ea typeface="Times New Roman" panose="02020603050405020304" pitchFamily="18" charset="0"/>
                <a:cs typeface="Arial"/>
              </a:rPr>
              <a:t>The CONNECT Study: Understanding the Impact of Remote Consultations in Sexual and Reproductive Health Services on Health Inequalities </a:t>
            </a:r>
          </a:p>
          <a:p>
            <a:pPr rtl="0"/>
            <a:r>
              <a:rPr lang="cy" sz="1200" b="1" dirty="0">
                <a:solidFill>
                  <a:srgbClr val="002060"/>
                </a:solidFill>
                <a:latin typeface="Ubuntu"/>
              </a:rPr>
              <a:t>IRAS:</a:t>
            </a:r>
            <a:r>
              <a:rPr lang="cy" sz="1200" dirty="0">
                <a:solidFill>
                  <a:srgbClr val="002060"/>
                </a:solidFill>
                <a:latin typeface="Ubuntu"/>
              </a:rPr>
              <a:t> 324066 | </a:t>
            </a:r>
            <a:r>
              <a:rPr lang="cy" sz="1200" b="1" dirty="0">
                <a:solidFill>
                  <a:srgbClr val="002060"/>
                </a:solidFill>
                <a:latin typeface="Ubuntu"/>
              </a:rPr>
              <a:t>Arweinydd Iechyd Cyhoeddus Cymru:</a:t>
            </a:r>
            <a:r>
              <a:rPr lang="cy" sz="1200" dirty="0">
                <a:solidFill>
                  <a:srgbClr val="002060"/>
                </a:solidFill>
                <a:latin typeface="Ubuntu"/>
              </a:rPr>
              <a:t> Zoe Couzens </a:t>
            </a:r>
            <a:r>
              <a:rPr lang="cy" sz="1200" b="1" dirty="0">
                <a:solidFill>
                  <a:srgbClr val="002060"/>
                </a:solidFill>
                <a:latin typeface="Ubuntu"/>
              </a:rPr>
              <a:t>Llinell Amser:</a:t>
            </a:r>
            <a:r>
              <a:rPr lang="cy" sz="1200" dirty="0">
                <a:solidFill>
                  <a:srgbClr val="002060"/>
                </a:solidFill>
                <a:latin typeface="Ubuntu"/>
              </a:rPr>
              <a:t> Rhagfyr 2023 - Ionawr 2025</a:t>
            </a:r>
          </a:p>
          <a:p>
            <a:pPr rtl="0"/>
            <a:endParaRPr lang="en-GB" sz="1200" dirty="0">
              <a:solidFill>
                <a:srgbClr val="002060"/>
              </a:solidFill>
              <a:latin typeface="Ubuntu" panose="020B0504030602030204" pitchFamily="34" charset="0"/>
            </a:endParaRPr>
          </a:p>
          <a:p>
            <a:pPr rtl="0"/>
            <a:endParaRPr lang="en-GB" sz="1200" dirty="0">
              <a:solidFill>
                <a:srgbClr val="002060"/>
              </a:solidFill>
              <a:latin typeface="Ubuntu" panose="020B0504030602030204" pitchFamily="34" charset="0"/>
            </a:endParaRPr>
          </a:p>
          <a:p>
            <a:pPr rtl="0"/>
            <a:endParaRPr lang="en-GB" sz="1400" dirty="0">
              <a:solidFill>
                <a:srgbClr val="002060"/>
              </a:solidFill>
              <a:latin typeface="Ubuntu" panose="020B0504030602030204" pitchFamily="34" charset="0"/>
            </a:endParaRPr>
          </a:p>
          <a:p>
            <a:pPr rtl="0"/>
            <a:r>
              <a:rPr lang="cy" sz="1400" b="0" i="1" dirty="0">
                <a:solidFill>
                  <a:schemeClr val="bg1"/>
                </a:solidFill>
                <a:latin typeface="Ubuntu Light"/>
              </a:rPr>
              <a:t>Nodau ac amcanion strategol y dyfodol</a:t>
            </a:r>
            <a:endParaRPr lang="en-GB" sz="1400" dirty="0">
              <a:solidFill>
                <a:schemeClr val="bg1"/>
              </a:solidFill>
              <a:latin typeface="Ubuntu Light"/>
            </a:endParaRPr>
          </a:p>
          <a:p>
            <a:pPr rtl="0"/>
            <a:endParaRPr lang="en-GB" sz="800" dirty="0">
              <a:solidFill>
                <a:srgbClr val="002060"/>
              </a:solidFill>
              <a:latin typeface="Ubuntu" panose="020B0504030602030204" pitchFamily="34" charset="0"/>
            </a:endParaRPr>
          </a:p>
          <a:p>
            <a:pPr rtl="0"/>
            <a:endParaRPr lang="en-GB" sz="800" u="sng" dirty="0">
              <a:solidFill>
                <a:srgbClr val="0070C0"/>
              </a:solidFill>
              <a:effectLst/>
              <a:latin typeface="Ubuntu" panose="020B0504030602030204" pitchFamily="34" charset="0"/>
              <a:ea typeface="Times New Roman" panose="02020603050405020304" pitchFamily="18" charset="0"/>
              <a:cs typeface="Arial" panose="020B0604020202020204" pitchFamily="34" charset="0"/>
            </a:endParaRPr>
          </a:p>
          <a:p>
            <a:pPr rtl="0"/>
            <a:endParaRPr lang="en-GB" sz="800" dirty="0">
              <a:solidFill>
                <a:srgbClr val="002060"/>
              </a:solidFill>
              <a:latin typeface="Ubuntu" panose="020B0504030602030204" pitchFamily="34" charset="0"/>
            </a:endParaRPr>
          </a:p>
          <a:p>
            <a:pPr rtl="0"/>
            <a:endParaRPr lang="en-GB" sz="1050" dirty="0">
              <a:solidFill>
                <a:srgbClr val="002060"/>
              </a:solidFill>
              <a:latin typeface="Ubuntu" panose="020B0504030602030204" pitchFamily="34" charset="0"/>
            </a:endParaRPr>
          </a:p>
          <a:p>
            <a:pPr rtl="0"/>
            <a:endParaRPr lang="en-GB" sz="1050" dirty="0">
              <a:solidFill>
                <a:srgbClr val="002060"/>
              </a:solidFill>
              <a:latin typeface="Ubuntu" panose="020B0504030602030204" pitchFamily="34" charset="0"/>
            </a:endParaRPr>
          </a:p>
          <a:p>
            <a:pPr rtl="0"/>
            <a:endParaRPr lang="en-GB" sz="1050" dirty="0">
              <a:solidFill>
                <a:srgbClr val="002060"/>
              </a:solidFill>
              <a:latin typeface="Ubuntu" panose="020B0504030602030204" pitchFamily="34" charset="0"/>
            </a:endParaRPr>
          </a:p>
          <a:p>
            <a:pPr rtl="0"/>
            <a:endParaRPr lang="en-GB" sz="1050" dirty="0">
              <a:solidFill>
                <a:srgbClr val="002060"/>
              </a:solidFill>
              <a:latin typeface="Ubuntu" panose="020B0504030602030204" pitchFamily="34" charset="0"/>
            </a:endParaRPr>
          </a:p>
          <a:p>
            <a:pPr rtl="0"/>
            <a:endParaRPr lang="en-GB" sz="1050" dirty="0">
              <a:solidFill>
                <a:srgbClr val="002060"/>
              </a:solidFill>
              <a:latin typeface="Ubuntu" panose="020B0504030602030204" pitchFamily="34" charset="0"/>
            </a:endParaRPr>
          </a:p>
          <a:p>
            <a:pPr rtl="0"/>
            <a:endParaRPr lang="en-GB" dirty="0"/>
          </a:p>
        </p:txBody>
      </p:sp>
      <p:pic>
        <p:nvPicPr>
          <p:cNvPr id="5" name="Picture 4" descr="Integrated Research Application System (IRAS) – Scottish Dental">
            <a:extLst>
              <a:ext uri="{FF2B5EF4-FFF2-40B4-BE49-F238E27FC236}">
                <a16:creationId xmlns:a16="http://schemas.microsoft.com/office/drawing/2014/main" id="{32C7D7C8-8D53-D695-82B4-B539EDC88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933" y="1144898"/>
            <a:ext cx="3001708" cy="2353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465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EF6B-C6DA-8BFC-7FC3-2C26617ACB5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7CAC034-C697-95C5-41AE-F4E6D8ECD830}"/>
              </a:ext>
            </a:extLst>
          </p:cNvPr>
          <p:cNvSpPr txBox="1">
            <a:spLocks noGrp="1"/>
          </p:cNvSpPr>
          <p:nvPr>
            <p:ph type="title"/>
          </p:nvPr>
        </p:nvSpPr>
        <p:spPr>
          <a:xfrm>
            <a:off x="831144" y="2460101"/>
            <a:ext cx="5953867" cy="1855992"/>
          </a:xfrm>
          <a:prstGeom prst="rect">
            <a:avLst/>
          </a:prstGeom>
        </p:spPr>
        <p:txBody>
          <a:bodyPr vert="horz" wrap="square" lIns="0" tIns="9242" rIns="0" bIns="0" rtlCol="0" anchor="t">
            <a:spAutoFit/>
          </a:bodyPr>
          <a:lstStyle/>
          <a:p>
            <a:pPr marL="7620" rtl="0">
              <a:spcBef>
                <a:spcPts val="73"/>
              </a:spcBef>
            </a:pPr>
            <a:r>
              <a:rPr lang="cy" sz="6000">
                <a:solidFill>
                  <a:schemeClr val="bg1"/>
                </a:solidFill>
              </a:rPr>
              <a:t>Uchafbwyntiau Ymchwil</a:t>
            </a:r>
            <a:endParaRPr lang="en-US" sz="4850">
              <a:solidFill>
                <a:schemeClr val="bg1"/>
              </a:solidFill>
            </a:endParaRPr>
          </a:p>
        </p:txBody>
      </p:sp>
    </p:spTree>
    <p:extLst>
      <p:ext uri="{BB962C8B-B14F-4D97-AF65-F5344CB8AC3E}">
        <p14:creationId xmlns:p14="http://schemas.microsoft.com/office/powerpoint/2010/main" val="3424531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0CD28-B4E1-93CA-4AC0-3D342B1FBEC9}"/>
              </a:ext>
            </a:extLst>
          </p:cNvPr>
          <p:cNvSpPr>
            <a:spLocks noGrp="1"/>
          </p:cNvSpPr>
          <p:nvPr>
            <p:ph type="title"/>
          </p:nvPr>
        </p:nvSpPr>
        <p:spPr>
          <a:xfrm>
            <a:off x="420856" y="839407"/>
            <a:ext cx="11649224" cy="2215991"/>
          </a:xfrm>
        </p:spPr>
        <p:txBody>
          <a:bodyPr wrap="square" lIns="0" tIns="0" rIns="0" bIns="0" rtlCol="0" anchor="t">
            <a:spAutoFit/>
          </a:bodyPr>
          <a:lstStyle/>
          <a:p>
            <a:pPr rtl="0"/>
            <a:r>
              <a:rPr lang="cy" sz="3600" dirty="0">
                <a:solidFill>
                  <a:srgbClr val="32528F"/>
                </a:solidFill>
                <a:hlinkClick r:id="rId2">
                  <a:extLst>
                    <a:ext uri="{A12FA001-AC4F-418D-AE19-62706E023703}">
                      <ahyp:hlinkClr xmlns:ahyp="http://schemas.microsoft.com/office/drawing/2018/hyperlinkcolor" val="tx"/>
                    </a:ext>
                  </a:extLst>
                </a:hlinkClick>
              </a:rPr>
              <a:t>Prif safle ar gyfer astudiaeth Un Safle Cymru, COLOSPECT</a:t>
            </a:r>
            <a:br>
              <a:rPr lang="en-GB" sz="3600" dirty="0"/>
            </a:br>
            <a:r>
              <a:rPr lang="cy" sz="1800" dirty="0">
                <a:solidFill>
                  <a:srgbClr val="32528F"/>
                </a:solidFill>
                <a:latin typeface="Ubuntu Medium" panose="020B0604030602030204" pitchFamily="34" charset="0"/>
              </a:rPr>
              <a:t>Prif Ymchwilydd Iechyd Cyhoeddus Cymru Steve Court, Pennaeth Rhaglen Sgrinio Coluddion Cymru a Thîm Ymchwil a Datblygu Iechyd Cyhoeddus Cymru.</a:t>
            </a:r>
            <a:br>
              <a:rPr lang="en-GB" sz="3600" dirty="0"/>
            </a:br>
            <a:r>
              <a:rPr lang="cy" sz="3600" dirty="0"/>
              <a:t> </a:t>
            </a:r>
          </a:p>
        </p:txBody>
      </p:sp>
      <p:pic>
        <p:nvPicPr>
          <p:cNvPr id="4" name="Picture 3">
            <a:extLst>
              <a:ext uri="{FF2B5EF4-FFF2-40B4-BE49-F238E27FC236}">
                <a16:creationId xmlns:a16="http://schemas.microsoft.com/office/drawing/2014/main" id="{689A5CE3-82E6-CBEC-779A-1283E4BD5825}"/>
              </a:ext>
            </a:extLst>
          </p:cNvPr>
          <p:cNvPicPr>
            <a:picLocks noChangeAspect="1"/>
          </p:cNvPicPr>
          <p:nvPr/>
        </p:nvPicPr>
        <p:blipFill>
          <a:blip r:embed="rId3"/>
          <a:stretch>
            <a:fillRect/>
          </a:stretch>
        </p:blipFill>
        <p:spPr>
          <a:xfrm>
            <a:off x="311795" y="2738121"/>
            <a:ext cx="6120809" cy="313447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TextBox 4">
            <a:extLst>
              <a:ext uri="{FF2B5EF4-FFF2-40B4-BE49-F238E27FC236}">
                <a16:creationId xmlns:a16="http://schemas.microsoft.com/office/drawing/2014/main" id="{88B6AD2C-374B-F438-8D12-C7D9D8D1B806}"/>
              </a:ext>
            </a:extLst>
          </p:cNvPr>
          <p:cNvSpPr txBox="1"/>
          <p:nvPr/>
        </p:nvSpPr>
        <p:spPr>
          <a:xfrm>
            <a:off x="6655639" y="2804628"/>
            <a:ext cx="5282482" cy="3046988"/>
          </a:xfrm>
          <a:prstGeom prst="rect">
            <a:avLst/>
          </a:prstGeom>
          <a:noFill/>
        </p:spPr>
        <p:txBody>
          <a:bodyPr wrap="square" lIns="91440" tIns="45720" rIns="91440" bIns="45720" rtlCol="0" anchor="t">
            <a:spAutoFit/>
          </a:bodyPr>
          <a:lstStyle/>
          <a:p>
            <a:pPr rtl="0"/>
            <a:r>
              <a:rPr lang="cy" sz="1200" dirty="0">
                <a:solidFill>
                  <a:srgbClr val="32528F"/>
                </a:solidFill>
                <a:latin typeface="Ubuntu"/>
              </a:rPr>
              <a:t>Mae </a:t>
            </a:r>
            <a:r>
              <a:rPr lang="cy" sz="1200" b="1" dirty="0">
                <a:solidFill>
                  <a:srgbClr val="32528F"/>
                </a:solidFill>
                <a:latin typeface="Ubuntu"/>
                <a:hlinkClick r:id="rId2">
                  <a:extLst>
                    <a:ext uri="{A12FA001-AC4F-418D-AE19-62706E023703}">
                      <ahyp:hlinkClr xmlns:ahyp="http://schemas.microsoft.com/office/drawing/2018/hyperlinkcolor" val="tx"/>
                    </a:ext>
                  </a:extLst>
                </a:hlinkClick>
              </a:rPr>
              <a:t>COLOSPECT</a:t>
            </a:r>
            <a:r>
              <a:rPr lang="cy" sz="1200" dirty="0">
                <a:solidFill>
                  <a:srgbClr val="32528F"/>
                </a:solidFill>
                <a:latin typeface="Ubuntu"/>
              </a:rPr>
              <a:t> yn astudiaeth arloesol sy'n archwilio sut y gallai prawf gwaed syml wella dulliau sgrinio cyfredol. Mae dros 1,200 o gyfranogwyr eisoes wedi cofrestru, gyda'r ymchwil wedi'i noddi gan Fwrdd Iechyd Prifysgol Bae Abertawe ac wedi'i ariannu gan Ymchwil Canser Cymru.</a:t>
            </a:r>
          </a:p>
          <a:p>
            <a:pPr rtl="0"/>
            <a:endParaRPr lang="en-GB" sz="1200" dirty="0">
              <a:solidFill>
                <a:srgbClr val="32528F"/>
              </a:solidFill>
              <a:latin typeface="Ubuntu"/>
            </a:endParaRPr>
          </a:p>
          <a:p>
            <a:pPr rtl="0"/>
            <a:r>
              <a:rPr lang="cy" sz="1200" dirty="0">
                <a:solidFill>
                  <a:srgbClr val="32528F"/>
                </a:solidFill>
                <a:latin typeface="Ubuntu"/>
              </a:rPr>
              <a:t>Mae </a:t>
            </a:r>
            <a:r>
              <a:rPr lang="cy" sz="1200" b="1" dirty="0">
                <a:solidFill>
                  <a:srgbClr val="32528F"/>
                </a:solidFill>
                <a:latin typeface="Ubuntu"/>
              </a:rPr>
              <a:t>Iechyd Cyhoeddus Cymru</a:t>
            </a:r>
            <a:r>
              <a:rPr lang="cy" sz="1200" dirty="0">
                <a:solidFill>
                  <a:srgbClr val="32528F"/>
                </a:solidFill>
                <a:latin typeface="Ubuntu"/>
              </a:rPr>
              <a:t> yn falch o fod y </a:t>
            </a:r>
            <a:r>
              <a:rPr lang="cy" sz="1200" b="1" dirty="0">
                <a:solidFill>
                  <a:srgbClr val="32528F"/>
                </a:solidFill>
                <a:latin typeface="Ubuntu"/>
              </a:rPr>
              <a:t>prif safle</a:t>
            </a:r>
            <a:r>
              <a:rPr lang="cy" sz="1200" dirty="0">
                <a:solidFill>
                  <a:srgbClr val="32528F"/>
                </a:solidFill>
                <a:latin typeface="Ubuntu"/>
              </a:rPr>
              <a:t> ar gyfer yr astudiaeth hon, gan barhau â'i ymrwymiad i hyrwyddo ymchwil ledled Cymru. Mae Iechyd Cyhoeddus Cymru hefyd yn hyrwyddo model </a:t>
            </a:r>
            <a:r>
              <a:rPr lang="cy" sz="1200" b="1" dirty="0">
                <a:solidFill>
                  <a:srgbClr val="32528F"/>
                </a:solidFill>
                <a:latin typeface="Ubuntu"/>
              </a:rPr>
              <a:t>Un Safle Cymru</a:t>
            </a:r>
            <a:r>
              <a:rPr lang="cy" sz="1200" dirty="0">
                <a:solidFill>
                  <a:srgbClr val="32528F"/>
                </a:solidFill>
                <a:latin typeface="Ubuntu"/>
              </a:rPr>
              <a:t> - dull a brofodd yn hanfodol yn ystod y pandemig, pan arweiniodd Iechyd Cyhoeddus Cymru ar waith sefydlu'r ganolfan frechu genedlaethol. Nawr, mae'n ysgogi gwell mynediad at ymchwil, gan alluogi rhagor o gwestiynau i gael eu hateb, yn gynt.</a:t>
            </a:r>
          </a:p>
          <a:p>
            <a:pPr rtl="0"/>
            <a:endParaRPr lang="en-GB" sz="1200" dirty="0">
              <a:solidFill>
                <a:srgbClr val="32528F"/>
              </a:solidFill>
              <a:latin typeface="Ubuntu"/>
            </a:endParaRPr>
          </a:p>
          <a:p>
            <a:pPr rtl="0"/>
            <a:r>
              <a:rPr lang="cy" sz="1200" dirty="0">
                <a:solidFill>
                  <a:srgbClr val="32528F"/>
                </a:solidFill>
                <a:latin typeface="Ubuntu"/>
              </a:rPr>
              <a:t>Mae model </a:t>
            </a:r>
            <a:r>
              <a:rPr lang="cy" sz="1200" b="1" dirty="0">
                <a:solidFill>
                  <a:srgbClr val="32528F"/>
                </a:solidFill>
                <a:latin typeface="Ubuntu"/>
              </a:rPr>
              <a:t>Cymru'n Un</a:t>
            </a:r>
            <a:r>
              <a:rPr lang="cy" sz="1200" dirty="0">
                <a:solidFill>
                  <a:srgbClr val="32528F"/>
                </a:solidFill>
                <a:latin typeface="Ubuntu"/>
              </a:rPr>
              <a:t> yn sicrhau bod </a:t>
            </a:r>
            <a:r>
              <a:rPr lang="cy" sz="1200" b="1" dirty="0">
                <a:solidFill>
                  <a:srgbClr val="32528F"/>
                </a:solidFill>
                <a:latin typeface="Ubuntu"/>
              </a:rPr>
              <a:t>Ymchwil Iechyd a Gofal Cymru</a:t>
            </a:r>
            <a:r>
              <a:rPr lang="cy" sz="1200" dirty="0">
                <a:solidFill>
                  <a:srgbClr val="32528F"/>
                </a:solidFill>
                <a:latin typeface="Ubuntu"/>
              </a:rPr>
              <a:t> yn cynnal trosolwg llawn o astudiaethau o’u lansiad i'w cyflwyniad - gan hybu cydweithio, effeithlonrwydd ac effaith ledled y genedl.</a:t>
            </a:r>
          </a:p>
        </p:txBody>
      </p:sp>
    </p:spTree>
    <p:extLst>
      <p:ext uri="{BB962C8B-B14F-4D97-AF65-F5344CB8AC3E}">
        <p14:creationId xmlns:p14="http://schemas.microsoft.com/office/powerpoint/2010/main" val="33797884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EFC7F43D285342AA647AB5E0A8A69C" ma:contentTypeVersion="17" ma:contentTypeDescription="Create a new document." ma:contentTypeScope="" ma:versionID="ec7fa823958ed0d9c4a28dfbc993a659">
  <xsd:schema xmlns:xsd="http://www.w3.org/2001/XMLSchema" xmlns:xs="http://www.w3.org/2001/XMLSchema" xmlns:p="http://schemas.microsoft.com/office/2006/metadata/properties" xmlns:ns1="http://schemas.microsoft.com/sharepoint/v3" xmlns:ns2="0f48412d-ddfc-4aa8-a215-3f71bcac9f89" xmlns:ns3="b13e4bc7-c5cb-421c-81ff-b3dfe25311ab" targetNamespace="http://schemas.microsoft.com/office/2006/metadata/properties" ma:root="true" ma:fieldsID="294cfbc5f760d43bebd23e89f27fa1a3" ns1:_="" ns2:_="" ns3:_="">
    <xsd:import namespace="http://schemas.microsoft.com/sharepoint/v3"/>
    <xsd:import namespace="0f48412d-ddfc-4aa8-a215-3f71bcac9f89"/>
    <xsd:import namespace="b13e4bc7-c5cb-421c-81ff-b3dfe25311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48412d-ddfc-4aa8-a215-3f71bcac9f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3e4bc7-c5cb-421c-81ff-b3dfe25311ab"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6fe223f7-3ba2-4292-89c5-a4d0c9ee5158}" ma:internalName="TaxCatchAll" ma:showField="CatchAllData" ma:web="b13e4bc7-c5cb-421c-81ff-b3dfe25311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f48412d-ddfc-4aa8-a215-3f71bcac9f89">
      <Terms xmlns="http://schemas.microsoft.com/office/infopath/2007/PartnerControls"/>
    </lcf76f155ced4ddcb4097134ff3c332f>
    <TaxCatchAll xmlns="b13e4bc7-c5cb-421c-81ff-b3dfe25311ab"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12CE95-0E07-4241-AB4E-805F362452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f48412d-ddfc-4aa8-a215-3f71bcac9f89"/>
    <ds:schemaRef ds:uri="b13e4bc7-c5cb-421c-81ff-b3dfe25311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63274E-0A22-4F08-B27D-6A8E86E60988}">
  <ds:schemaRefs>
    <ds:schemaRef ds:uri="http://purl.org/dc/elements/1.1/"/>
    <ds:schemaRef ds:uri="de9fab15-d7be-40d8-a32c-0dcc66cf05b5"/>
    <ds:schemaRef ds:uri="http://schemas.microsoft.com/office/infopath/2007/PartnerControls"/>
    <ds:schemaRef ds:uri="03ec27d2-9af4-40f4-bb3d-0aebed7402f4"/>
    <ds:schemaRef ds:uri="http://www.w3.org/XML/1998/namespace"/>
    <ds:schemaRef ds:uri="http://schemas.microsoft.com/office/2006/documentManagement/types"/>
    <ds:schemaRef ds:uri="http://schemas.microsoft.com/office/2006/metadata/properties"/>
    <ds:schemaRef ds:uri="http://purl.org/dc/dcmitype/"/>
    <ds:schemaRef ds:uri="http://schemas.openxmlformats.org/package/2006/metadata/core-properties"/>
    <ds:schemaRef ds:uri="http://purl.org/dc/terms/"/>
    <ds:schemaRef ds:uri="0f48412d-ddfc-4aa8-a215-3f71bcac9f89"/>
    <ds:schemaRef ds:uri="b13e4bc7-c5cb-421c-81ff-b3dfe25311ab"/>
    <ds:schemaRef ds:uri="http://schemas.microsoft.com/sharepoint/v3"/>
  </ds:schemaRefs>
</ds:datastoreItem>
</file>

<file path=customXml/itemProps3.xml><?xml version="1.0" encoding="utf-8"?>
<ds:datastoreItem xmlns:ds="http://schemas.openxmlformats.org/officeDocument/2006/customXml" ds:itemID="{F14915E7-0433-41C2-9357-3D3C5160E2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354</TotalTime>
  <Words>8561</Words>
  <Application>Microsoft Office PowerPoint</Application>
  <PresentationFormat>Widescreen</PresentationFormat>
  <Paragraphs>449</Paragraphs>
  <Slides>45</Slides>
  <Notes>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45</vt:i4>
      </vt:variant>
    </vt:vector>
  </HeadingPairs>
  <TitlesOfParts>
    <vt:vector size="61" baseType="lpstr">
      <vt:lpstr>Yu Mincho</vt:lpstr>
      <vt:lpstr>Aptos</vt:lpstr>
      <vt:lpstr>Aptos Narrow</vt:lpstr>
      <vt:lpstr>Arial</vt:lpstr>
      <vt:lpstr>Calibri</vt:lpstr>
      <vt:lpstr>Merriweather</vt:lpstr>
      <vt:lpstr>Segoe Sans</vt:lpstr>
      <vt:lpstr>Segoe UI</vt:lpstr>
      <vt:lpstr>Times New Roman</vt:lpstr>
      <vt:lpstr>Ubuntu</vt:lpstr>
      <vt:lpstr>Ubuntu Light</vt:lpstr>
      <vt:lpstr>Ubuntu Medium</vt:lpstr>
      <vt:lpstr>Ubuntu-Light</vt:lpstr>
      <vt:lpstr>var(--fontFamilyCustomFont900, var(--fontFamilyBase))</vt:lpstr>
      <vt:lpstr>Wingdings</vt:lpstr>
      <vt:lpstr>Office Theme</vt:lpstr>
      <vt:lpstr>Iechyd Cyhoeddus Cymru Ymchwil a Gwerthuso Uchafbwyntiau 2024-2025 </vt:lpstr>
      <vt:lpstr>Manylion cyswllt</vt:lpstr>
      <vt:lpstr>PowerPoint Presentation</vt:lpstr>
      <vt:lpstr>Strategaeth Ymchwil a Gwerthuso Iechyd Cyhoeddus Cymru 2023-2026 Ymchwil a Gwerthuso yw un o gylchoedd gwaith craidd Iechyd Cyhoeddus Cymru. Mae ein Strategaeth Ymchwil a Gwerthuso yn nodi ein hymrwymiad i weithio gydag eraill i arwain ymchwil a gwerthuso er mwyn gwella iechyd a lles pobl yng Nghymru ac er mwyn lleihau anghydraddoldebau iechyd.  </vt:lpstr>
      <vt:lpstr>Meysydd o Ddiddordeb Ymchwil a Gwerthuso Iechyd Cyhoeddus Cymru </vt:lpstr>
      <vt:lpstr>PowerPoint Presentation</vt:lpstr>
      <vt:lpstr>Ciplun o Astudiaethau'r GIG</vt:lpstr>
      <vt:lpstr>Uchafbwyntiau Ymchwil</vt:lpstr>
      <vt:lpstr>Prif safle ar gyfer astudiaeth Un Safle Cymru, COLOSPECT Prif Ymchwilydd Iechyd Cyhoeddus Cymru Steve Court, Pennaeth Rhaglen Sgrinio Coluddion Cymru a Thîm Ymchwil a Datblygu Iechyd Cyhoeddus Cymru.  </vt:lpstr>
      <vt:lpstr>Canlyniadau gwell i boblogaethau agored i niwed drwy ymchwil data cysylltiol (BOLD) </vt:lpstr>
      <vt:lpstr>ISO in a Box: Fframwaith Achredu Genomeg </vt:lpstr>
      <vt:lpstr>PowerPoint Presentation</vt:lpstr>
      <vt:lpstr>Ymyriadau Sgrinio Coluddion er mwyn Lleihau Cyfraddau Heb Fynychu </vt:lpstr>
      <vt:lpstr>EDICTS-M Ethical Determination In sequenCing diagnosTics developmentS-Metagenomics</vt:lpstr>
      <vt:lpstr> Consolidating a digital exclusion typology and stakeholder engagement exercise to inform future evaluation of digital exclusion initiatives </vt:lpstr>
      <vt:lpstr>A Mixed-Methods Evaluation of a Cross-Sectoral Partnership to Promote Mental Wellbeing in Wales (2022-2027) p.1 Dr Jack Walklett, Dr Alex Christensen, Dr Charlotte Grey, Dr Esther Mugweni, Emily van de Venter, Carol Owen a Dr Alisha Davies   </vt:lpstr>
      <vt:lpstr>A Mixed-Methods Evaluation of a Cross-Sectoral Partnership to Promote Mental Wellbeing in Wales (2022-2027) p.2 Dr Jack Walklett, Dr Alex Christensen, Dr Charlotte Grey, Dr Esther Mugweni, Emily van de Venter, Carol Owen a Dr Alisha Davies   </vt:lpstr>
      <vt:lpstr> </vt:lpstr>
      <vt:lpstr>Labordy Data Rhwydwaith Cymru: Impact of hospital to Healthier Homes on health study protocol. (2024) p.2 Jerlyn Peh, Laura Bentley, Manar AlShams, Giles Greene, Ashley Akbari, Claire Newman, Owen Davies, Emma Taylor-Collins, Walid Chehtane, Gareth John, Joanna Dundon ac Alisha Davies</vt:lpstr>
      <vt:lpstr> </vt:lpstr>
      <vt:lpstr> </vt:lpstr>
      <vt:lpstr>COVID-19 Personal Protective Behaviors during Large Social Events: The Value of Behavioral Observations (2024) Ashley Gould, Lesley Lewis, Lowri Evans, Leanne Greening, Holly Howe-Davies, Jonathan West, Chris Roberts a John A Parkinson </vt:lpstr>
      <vt:lpstr>“I can't be dealing with this brain fog”: A workplace focus group study investigating factors underpinning the menopausal experience for NHS staff (2024) p.1 Gemma Hobson, Nicola Dennis   </vt:lpstr>
      <vt:lpstr>“I can't be dealing with this brain fog”: A workplace focus group study investigating factors underpinning the menopausal experience for NHS staff (2024) p.2 Gemma Hobson, Nicola Dennis   </vt:lpstr>
      <vt:lpstr> </vt:lpstr>
      <vt:lpstr> </vt:lpstr>
      <vt:lpstr>PowerPoint Presentation</vt:lpstr>
      <vt:lpstr>Validity and timeliness of cancer diagnosis data collected during a prospective cohort study and reported by the English and Welsh cancer registries: a retrospective, comparative analysis (2024) p.1 Yr Athro Dyfed Huws FFPH, Dwan Allan MSc, Stephanie Smits PhD </vt:lpstr>
      <vt:lpstr>Validity and timeliness of cancer diagnosis data collected during a prospective cohort study and reported by the English and Welsh cancer registries: a retrospective, comparative analysis (2024) p.2 Yr Athro Dyfed Huws FFPH, Dwan Allan MSc, Stephanie Smits PhD </vt:lpstr>
      <vt:lpstr>Cefnogi'r genhedlaeth nesaf o ymchwilwyr iechyd y cyhoedd</vt:lpstr>
      <vt:lpstr>PowerPoint Presentation</vt:lpstr>
      <vt:lpstr>PowerPoint Presentation</vt:lpstr>
      <vt:lpstr>PowerPoint Presentation</vt:lpstr>
      <vt:lpstr>Gwobrau Ymchwil Datblygiad Personol ar gyfer Staff Iechyd Cyhoeddus Cymru</vt:lpstr>
      <vt:lpstr>PowerPoint Presentation</vt:lpstr>
      <vt:lpstr> </vt:lpstr>
      <vt:lpstr>Partneriaethau a Chydweithio Ymchwil</vt:lpstr>
      <vt:lpstr>Hwb Hyfywedd SAIL Cronfa Ddata SAIL yw Cronfa Ddata Cyswllt Diogel Gwybodaeth Ddienw. Mae'n hafan ddiogel ar gyfer biliynau o gofnodion sy'n seiliedig ar bobl, sy'n galluogi ymchwilwyr i ateb cwestiynau pwysig er budd cymdeithas. Gall ymchwilwyr gael mynediad at ystod eang o ddata a gesglir yn rheolaidd o boblogaeth gyfan. Mae’r data hwnnw'n ymestyn hyd at 30 mlynedd.  </vt:lpstr>
      <vt:lpstr>Ymchwil Sgrinio  </vt:lpstr>
      <vt:lpstr>Fforymau a Rhwydweithiau Ymchwil</vt:lpstr>
      <vt:lpstr>Cynhadledd Ymchwil a Gwerthuso Iechyd Cyhoeddus Cymru 2024</vt:lpstr>
      <vt:lpstr>Cymuned Ymarfer Gwerthuso Iechyd Cyhoeddus Cymru (ECOP)  Mae'r ECOP yn blatfform pwrpasol sy'n cysylltu staff sydd â diddordeb cyffredin mewn gwerthuso a gwella iechyd y cyhoedd yng Nghymru. Mae'n meithrin rhyngweithio, cydweithio, dysgu a rhannu gwybodaeth i wella sgiliau gwerthuso unigol ac effaith ar y cyd.  </vt:lpstr>
      <vt:lpstr>Ymchwil Iechyd Cyhoeddus Cymru – cynlluniau ar gyfer y dyfodol</vt:lpstr>
      <vt:lpstr>Nodau ac amcanion strategol y dyfodol </vt:lpstr>
      <vt:lpstr>Gweithio gyda'n gilydd  i greu Cymru iachach  Working together for a healthier Wales </vt:lpstr>
    </vt:vector>
  </TitlesOfParts>
  <Company>Public Health Wales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Health Wales Research &amp; Evaluation Highlights - 2024/2025</dc:title>
  <dc:creator>Jayne Richards (Public Health Wales - No. 2 Capital Quarter)</dc:creator>
  <cp:lastModifiedBy>Sarah Orchard (Public Health Wales - No. 2 Capital Quarter)</cp:lastModifiedBy>
  <cp:revision>7</cp:revision>
  <dcterms:created xsi:type="dcterms:W3CDTF">2025-04-16T09:09:31Z</dcterms:created>
  <dcterms:modified xsi:type="dcterms:W3CDTF">2025-07-14T14:36:11Z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0x010100F2EFC7F43D285342AA647AB5E0A8A69C</vt:lpwstr>
  </property>
  <property fmtid="{D5CDD505-2E9C-101B-9397-08002B2CF9AE}" pid="3" name="MediaServiceImageTags">
    <vt:lpwstr/>
  </property>
</Properties>
</file>