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6" autoAdjust="0"/>
    <p:restoredTop sz="96327"/>
  </p:normalViewPr>
  <p:slideViewPr>
    <p:cSldViewPr snapToGrid="0" snapToObjects="1">
      <p:cViewPr varScale="1">
        <p:scale>
          <a:sx n="58" d="100"/>
          <a:sy n="58" d="100"/>
        </p:scale>
        <p:origin x="43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marycareone.nhs.wales/topics1/strategic-programme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6D8564BD-262F-0C45-8F11-2E18CB954C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Rectangle 17">
            <a:hlinkClick r:id="rId3"/>
            <a:extLst>
              <a:ext uri="{FF2B5EF4-FFF2-40B4-BE49-F238E27FC236}">
                <a16:creationId xmlns:a16="http://schemas.microsoft.com/office/drawing/2014/main" id="{C12C9961-C627-BB43-AB6F-F635ECEE5D70}"/>
              </a:ext>
            </a:extLst>
          </p:cNvPr>
          <p:cNvSpPr/>
          <p:nvPr userDrawn="1"/>
        </p:nvSpPr>
        <p:spPr>
          <a:xfrm>
            <a:off x="4660898" y="6551271"/>
            <a:ext cx="2874221" cy="260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9292042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42B64CFB-69DB-5C45-9F38-AED84DDEAB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BD2D5D-40BD-9C42-8F2A-CDA7EC4C7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8486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background pattern, rectangle&#10;&#10;Description automatically generated">
            <a:extLst>
              <a:ext uri="{FF2B5EF4-FFF2-40B4-BE49-F238E27FC236}">
                <a16:creationId xmlns:a16="http://schemas.microsoft.com/office/drawing/2014/main" id="{9C93B1A8-BCCC-4447-BA71-B7D76D655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BD2D5D-40BD-9C42-8F2A-CDA7EC4C7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2001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C2ACD3-C39A-3F4A-B2B6-2395A2CF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98" y="132895"/>
            <a:ext cx="8966200" cy="462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9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0" i="0" kern="1200">
          <a:solidFill>
            <a:srgbClr val="22365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SPPC@wales.nhs.uk" TargetMode="External"/><Relationship Id="rId2" Type="http://schemas.openxmlformats.org/officeDocument/2006/relationships/hyperlink" Target="http://www.primarycareone.nhs.wales/topics1/strategic-programm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hyperlink" Target="https://twitter.com/sppcwal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435AF96-DB8E-9D42-9A29-6440960AB5DD}"/>
              </a:ext>
            </a:extLst>
          </p:cNvPr>
          <p:cNvSpPr txBox="1"/>
          <p:nvPr/>
        </p:nvSpPr>
        <p:spPr>
          <a:xfrm>
            <a:off x="268514" y="171678"/>
            <a:ext cx="7770104" cy="43066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0" i="0" kern="1200">
                <a:solidFill>
                  <a:srgbClr val="2236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y-GB" sz="2000" b="0" i="0" strike="noStrike" cap="none" spc="0" baseline="0">
                <a:solidFill>
                  <a:srgbClr val="223659"/>
                </a:solidFill>
                <a:effectLst/>
                <a:latin typeface="Arial"/>
                <a:ea typeface="Arial"/>
                <a:cs typeface="Arial"/>
              </a:rPr>
              <a:t>Dyddiau Iach Gartref ar gyfer Gweithdy Cenedlaethol Cymru</a:t>
            </a:r>
            <a:endParaRPr lang="en-US" sz="20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8085673-292D-074D-9183-2778E4CF67A5}"/>
              </a:ext>
            </a:extLst>
          </p:cNvPr>
          <p:cNvSpPr txBox="1"/>
          <p:nvPr/>
        </p:nvSpPr>
        <p:spPr>
          <a:xfrm>
            <a:off x="9022466" y="171678"/>
            <a:ext cx="2961838" cy="4306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0" i="0" kern="1200">
                <a:solidFill>
                  <a:srgbClr val="2236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cy-GB" sz="800" b="0" i="0" strike="noStrike" cap="none" spc="0" baseline="0">
                <a:solidFill>
                  <a:srgbClr val="2FB7CC"/>
                </a:solidFill>
                <a:effectLst/>
                <a:latin typeface="Arial"/>
                <a:ea typeface="Arial"/>
                <a:cs typeface="Arial"/>
              </a:rPr>
              <a:t>16 Tachwedd 2022</a:t>
            </a:r>
            <a:endParaRPr lang="en-US" sz="800">
              <a:solidFill>
                <a:srgbClr val="2FB7CC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B3396A-B913-3743-A0B4-D9D3DD420ED7}"/>
              </a:ext>
            </a:extLst>
          </p:cNvPr>
          <p:cNvSpPr txBox="1"/>
          <p:nvPr/>
        </p:nvSpPr>
        <p:spPr>
          <a:xfrm>
            <a:off x="207697" y="823478"/>
            <a:ext cx="38791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9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Trosolwg o’r Gweithdy</a:t>
            </a: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Roddodd Nick Wood, Dirprwy Brif Weithredwr GIG Cymru gair o groeso a chafwyd sylwadau ategol gan Mandy </a:t>
            </a:r>
            <a:r>
              <a:rPr lang="cy-GB" sz="9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Rayani</a:t>
            </a: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, Cyfarwyddwr Gweithredol Nyrsio, Ansawdd a Phrofiad Cleifion yn </a:t>
            </a:r>
            <a:r>
              <a:rPr lang="cy-GB" sz="9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BIPHDd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Dr Alastair </a:t>
            </a:r>
            <a:r>
              <a:rPr lang="cy-GB" sz="9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Roeves</a:t>
            </a: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, Arweinydd Clinigol Cenedlaethol Gwasanaethau Gofal Sylfaenol a Chymunedol [Rhaglen Strategol Gofal Sylfaenol - </a:t>
            </a:r>
            <a:r>
              <a:rPr lang="cy-GB" sz="9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RhSGS</a:t>
            </a: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] a arweiniodd y gweithdy yn rhinwedd ei rôl fel Arweinydd Prosiect Diwrnodau Iach Gartref (DIG) Cymru.  </a:t>
            </a: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Cyflwynwyd y gweithdy mewn dwy ran: cyd-destun a chefndir, a phenderfyniadau ar gydrannau a </a:t>
            </a:r>
            <a:r>
              <a:rPr lang="cy-GB" sz="9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phwysoliadau</a:t>
            </a: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157DE0-8984-C448-ACAF-196590E5F141}"/>
              </a:ext>
            </a:extLst>
          </p:cNvPr>
          <p:cNvSpPr txBox="1"/>
          <p:nvPr/>
        </p:nvSpPr>
        <p:spPr>
          <a:xfrm>
            <a:off x="207697" y="2642917"/>
            <a:ext cx="3793129" cy="1615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Beth nesaf?</a:t>
            </a:r>
          </a:p>
          <a:p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Byddwn yn: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Creu adroddiad ar ôl y gweithdy yn manylu ar y penderfyniadau a wnaed ynghylch cydrannau a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phwysoliadau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lleol a chenedlaethol DIG Cymru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Cynnwys cynllun gweithredu ar gyfer dilyniant cydrannau a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phwysoliadau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sydd heb eu casglu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Adolygu canlyniadau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Survey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Monkey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ar ôl y gweithdy a chysylltu ag unrhyw un a fynegodd ddiddordeb mewn bod yn rhan o'r gweithredu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831D2B-9DAD-0A42-AFD3-ACEFE00D94E4}"/>
              </a:ext>
            </a:extLst>
          </p:cNvPr>
          <p:cNvSpPr txBox="1"/>
          <p:nvPr/>
        </p:nvSpPr>
        <p:spPr>
          <a:xfrm>
            <a:off x="8190616" y="867136"/>
            <a:ext cx="3793129" cy="1463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Pam?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Mae datblygu mesur ansawdd yn seiliedig ar y boblogaeth wedi cael cefnogaeth weinidogol ers y Gynhadledd GS Genedlaethol 2018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Bydd dull system gyfan o werthuso effaith mentrau gofal yn nes at y cartref a darparu gwasanaethau yn annog dulliau mwy cyfannol o wella iechyd y boblogaeth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Bydd DIG Cymru yn cefnogi gwaith Datblygiad  Clwstwr Carlam (DCC) a Seilwaith Cymunedol (SC) yn y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RhSGS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75FD63-73A8-6449-A0D4-F67E04E1C7D9}"/>
              </a:ext>
            </a:extLst>
          </p:cNvPr>
          <p:cNvSpPr txBox="1"/>
          <p:nvPr/>
        </p:nvSpPr>
        <p:spPr>
          <a:xfrm>
            <a:off x="8191171" y="2643690"/>
            <a:ext cx="3793129" cy="1737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Beth?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Mae DIG </a:t>
            </a:r>
            <a:r>
              <a:rPr lang="cy-GB" sz="1000" b="0" i="1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"yn cydnabod natur aml-ddimensiwn gofal iechyd a gall roi mwy o hyblygrwydd i ddarparwyr deilwra mentrau gwella ansawdd i anghenion unigryw eu cleifion"</a:t>
            </a:r>
          </a:p>
          <a:p>
            <a:pPr marL="177800" indent="-177800"/>
            <a:endParaRPr lang="en-GB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Mae'r model DIG yn cael ei gyfrifo ar gyfer poblogaeth wedi'i diffinio, am y flwyddyn, drwy dynnu cydrannau mesur o 365 diwrnod.  Mesurir hyn yn erbyn demograffeg poblogaeth i roi sgoriau y gellir eu cyfangu i lawr i grwpiau poblogaeth penodol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1021A5-B972-6944-925B-2817F8448C2F}"/>
              </a:ext>
            </a:extLst>
          </p:cNvPr>
          <p:cNvSpPr txBox="1"/>
          <p:nvPr/>
        </p:nvSpPr>
        <p:spPr>
          <a:xfrm>
            <a:off x="268514" y="4448215"/>
            <a:ext cx="36642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9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Presenoldeb / Cynrychiolwyr </a:t>
            </a:r>
          </a:p>
          <a:p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Daeth nifer i’r digwyddiad gyda 74 o bobl yn ymuno ac yn cyfrannu.  Roedd yr amrywiaeth eang o gynrychiolwyr a fynychodd yn cynnwys cynrychiolwyr o: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Dimau digidol a gwybodaeth y Bwrdd Iechyd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Arweinwyr gwasanaethau ac arweinwyr clinigol y Bwrdd Iechyd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Awdurdodau Lleol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Rhaglenni Cenedlaethol: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Llywodraeth Cymru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1BE7DF-F1B0-404B-BEE3-E06FC83BD5C4}"/>
              </a:ext>
            </a:extLst>
          </p:cNvPr>
          <p:cNvSpPr txBox="1"/>
          <p:nvPr/>
        </p:nvSpPr>
        <p:spPr>
          <a:xfrm>
            <a:off x="4257888" y="4448215"/>
            <a:ext cx="3780730" cy="1310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cy-GB" sz="10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Allbwn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Hwylusodd Dr Alastair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Roeves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elfennau penderfyniadau'r gweithdy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Esboniwyd pob cydran a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phwysoliad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, a gofynnodd y Grŵp a oedden nhw'n eu derbyn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Cipiwyd ymatebion gan ddefnyddio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Mentimeter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Cytunwyd ar bedair cydran a </a:t>
            </a:r>
            <a:r>
              <a:rPr lang="cy-GB" sz="1000" b="0" i="0" strike="noStrike" cap="none" spc="0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phwysoliad</a:t>
            </a: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 yn ystod y gweithdy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Bydd adroddiad llawn o'r adborth ar gael i bob cynrychiolydd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A47409-8840-3D42-A37F-A533BC15E986}"/>
              </a:ext>
            </a:extLst>
          </p:cNvPr>
          <p:cNvSpPr txBox="1"/>
          <p:nvPr/>
        </p:nvSpPr>
        <p:spPr>
          <a:xfrm>
            <a:off x="8255350" y="4448215"/>
            <a:ext cx="3728395" cy="1615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Sut?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</a:rPr>
              <a:t>Amlinellwyd esblygiad gweithgareddau prawf cysyniad DIG Cymru</a:t>
            </a:r>
            <a:endParaRPr lang="en-US" sz="1000" dirty="0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Darparwyd arddangosiad o'r </a:t>
            </a:r>
            <a:r>
              <a:rPr lang="cy-GB" sz="1000" b="0" i="0" strike="noStrike" cap="none" spc="0" baseline="0" dirty="0" err="1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dangosfwrdd</a:t>
            </a: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 lleol 'prawf o gysyniad' a ddatblygwyd gan y Tîm Digidol o fewn BIPBA gan </a:t>
            </a:r>
            <a:r>
              <a:rPr lang="cy-GB" sz="1000" b="0" i="0" strike="noStrike" cap="none" spc="0" baseline="0" dirty="0" err="1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Divya</a:t>
            </a: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 Christopher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Darparwyd arddangosiad o'r </a:t>
            </a:r>
            <a:r>
              <a:rPr lang="cy-GB" sz="1000" b="0" i="0" strike="noStrike" cap="none" spc="0" baseline="0" dirty="0" err="1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dangosfwrdd</a:t>
            </a: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 cenedlaethol a ddatblygwyd gan IGDC gan Dan Cullen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Yna cafodd y cydrannau a'r </a:t>
            </a:r>
            <a:r>
              <a:rPr lang="cy-GB" sz="1000" b="0" i="0" strike="noStrike" cap="none" spc="0" baseline="0" dirty="0" err="1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pwysoliadau</a:t>
            </a:r>
            <a:r>
              <a:rPr lang="cy-GB" sz="1000" b="0" i="0" strike="noStrike" cap="none" spc="0" baseline="0" dirty="0">
                <a:solidFill>
                  <a:srgbClr val="212121"/>
                </a:solidFill>
                <a:effectLst/>
                <a:latin typeface="Arial"/>
                <a:ea typeface="Arial"/>
                <a:cs typeface="Arial"/>
              </a:rPr>
              <a:t> eu trafod mewn gweithdai gan y Grŵp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852CF4-D3A9-A84D-A98A-EE05204D237F}"/>
              </a:ext>
            </a:extLst>
          </p:cNvPr>
          <p:cNvSpPr txBox="1"/>
          <p:nvPr/>
        </p:nvSpPr>
        <p:spPr>
          <a:xfrm>
            <a:off x="4501635" y="6558528"/>
            <a:ext cx="303348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b="0" i="0" u="sng" strike="noStrike" cap="none" spc="0" baseline="0">
                <a:solidFill>
                  <a:srgbClr val="FFFFFF"/>
                </a:solidFill>
                <a:effectLst/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hlinkClick r:id="rId2" history="0"/>
              </a:rPr>
              <a:t>https://gofalsylfaenolun.gig.cymru/pynciau1/rhaglen-strategol/</a:t>
            </a:r>
            <a:endParaRPr lang="en-US" sz="800" u="sng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856D20-2012-1D40-B91F-99DFBAA50D7C}"/>
              </a:ext>
            </a:extLst>
          </p:cNvPr>
          <p:cNvSpPr txBox="1"/>
          <p:nvPr/>
        </p:nvSpPr>
        <p:spPr>
          <a:xfrm>
            <a:off x="8950261" y="6558528"/>
            <a:ext cx="303348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y-GB" sz="800" b="0" i="0" strike="noStrike" cap="none" spc="0" baseline="0">
                <a:solidFill>
                  <a:srgbClr val="223659"/>
                </a:solidFill>
                <a:effectLst/>
                <a:latin typeface="Arial"/>
                <a:ea typeface="Arial"/>
                <a:cs typeface="Arial"/>
              </a:rPr>
              <a:t>Am fwy o wybodaeth cysylltwch â: </a:t>
            </a:r>
            <a:r>
              <a:rPr lang="cy-GB" sz="800" b="0" i="0" strike="noStrike" cap="none" spc="0" baseline="0">
                <a:solidFill>
                  <a:srgbClr val="FFFFFF"/>
                </a:solidFill>
                <a:effectLst/>
                <a:latin typeface="Arial"/>
                <a:ea typeface="Arial"/>
                <a:cs typeface="Arial"/>
                <a:hlinkClick r:id="rId3" history="0"/>
              </a:rPr>
              <a:t>SPPC@wales.nhs.uk</a:t>
            </a:r>
            <a:endParaRPr lang="en-US" sz="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695681-F2DA-364F-A816-33A96A843949}"/>
              </a:ext>
            </a:extLst>
          </p:cNvPr>
          <p:cNvSpPr txBox="1"/>
          <p:nvPr/>
        </p:nvSpPr>
        <p:spPr>
          <a:xfrm>
            <a:off x="8281506" y="6558528"/>
            <a:ext cx="825110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800" b="0" i="0" strike="noStrike" cap="none" spc="0" baseline="0">
                <a:solidFill>
                  <a:srgbClr val="FFFFFF"/>
                </a:solidFill>
                <a:effectLst/>
                <a:latin typeface="Arial"/>
                <a:ea typeface="Arial"/>
                <a:cs typeface="Arial"/>
                <a:hlinkClick r:id="rId4" history="0"/>
              </a:rPr>
              <a:t>@SPCCWales </a:t>
            </a:r>
            <a:endParaRPr lang="en-US" sz="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9F5B215-B125-9741-8095-0D69C3A1AD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7478" y="6586344"/>
            <a:ext cx="210828" cy="17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27158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1.10.31"/>
  <p:tag name="AS_TITLE" val="Aspose.Slides for Java"/>
  <p:tag name="AS_VERSION" val="21.1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ADE2FB9D95CE4F9C4AC2B640B6F8BD" ma:contentTypeVersion="13" ma:contentTypeDescription="Create a new document." ma:contentTypeScope="" ma:versionID="a399c237610746a375ba51cb09a5a64a">
  <xsd:schema xmlns:xsd="http://www.w3.org/2001/XMLSchema" xmlns:xs="http://www.w3.org/2001/XMLSchema" xmlns:p="http://schemas.microsoft.com/office/2006/metadata/properties" xmlns:ns3="e31354fa-61dd-49d6-8037-649c5fc98e50" xmlns:ns4="ce95a71c-0ae1-46f8-8142-d441c0451959" targetNamespace="http://schemas.microsoft.com/office/2006/metadata/properties" ma:root="true" ma:fieldsID="8330ac6f212cf0abaaf01f4c55948d21" ns3:_="" ns4:_="">
    <xsd:import namespace="e31354fa-61dd-49d6-8037-649c5fc98e50"/>
    <xsd:import namespace="ce95a71c-0ae1-46f8-8142-d441c04519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354fa-61dd-49d6-8037-649c5fc98e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95a71c-0ae1-46f8-8142-d441c045195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C07D3D-6AA7-4C10-85C1-3FD1EF148128}">
  <ds:schemaRefs>
    <ds:schemaRef ds:uri="http://schemas.microsoft.com/office/2006/documentManagement/types"/>
    <ds:schemaRef ds:uri="http://schemas.microsoft.com/office/infopath/2007/PartnerControls"/>
    <ds:schemaRef ds:uri="e31354fa-61dd-49d6-8037-649c5fc98e50"/>
    <ds:schemaRef ds:uri="http://purl.org/dc/elements/1.1/"/>
    <ds:schemaRef ds:uri="http://schemas.microsoft.com/office/2006/metadata/properties"/>
    <ds:schemaRef ds:uri="ce95a71c-0ae1-46f8-8142-d441c0451959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DE7FF2E-84F3-4F39-80B0-DA72D06B1C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BDC290-93E0-4CB6-A679-8D3BFFC90D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1354fa-61dd-49d6-8037-649c5fc98e50"/>
    <ds:schemaRef ds:uri="ce95a71c-0ae1-46f8-8142-d441c04519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475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Holly McAnoy (Public Health Wales - No. 2 Capital Quarter)</cp:lastModifiedBy>
  <cp:revision>34</cp:revision>
  <dcterms:created xsi:type="dcterms:W3CDTF">2022-04-12T09:33:23Z</dcterms:created>
  <dcterms:modified xsi:type="dcterms:W3CDTF">2023-01-05T14:04:55Z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0x0101002FADE2FB9D95CE4F9C4AC2B640B6F8BD</vt:lpwstr>
  </property>
</Properties>
</file>