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21365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1365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1365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1365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09599"/>
            <a:ext cx="12192000" cy="62483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7268" y="263778"/>
            <a:ext cx="7514590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21365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ofalsylfaenolun.gig.cymru/offer/tudalen-lanio-seilwaith-cymunedol/" TargetMode="External"/><Relationship Id="rId3" Type="http://schemas.openxmlformats.org/officeDocument/2006/relationships/hyperlink" Target="http://www.primarycareone.nhs.wales/topics1/strategic-programme" TargetMode="External"/><Relationship Id="rId4" Type="http://schemas.openxmlformats.org/officeDocument/2006/relationships/hyperlink" Target="https://twitter.com/sppcwales" TargetMode="External"/><Relationship Id="rId5" Type="http://schemas.openxmlformats.org/officeDocument/2006/relationships/hyperlink" Target="mailto:SPPC@wales.nhs.uk" TargetMode="External"/><Relationship Id="rId6" Type="http://schemas.openxmlformats.org/officeDocument/2006/relationships/image" Target="../media/image2.png"/><Relationship Id="rId7" Type="http://schemas.openxmlformats.org/officeDocument/2006/relationships/image" Target="../media/image3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Gweithdy</a:t>
            </a:r>
            <a:r>
              <a:rPr dirty="0" spc="-25"/>
              <a:t> </a:t>
            </a:r>
            <a:r>
              <a:rPr dirty="0"/>
              <a:t>yn</a:t>
            </a:r>
            <a:r>
              <a:rPr dirty="0" spc="-30"/>
              <a:t> </a:t>
            </a:r>
            <a:r>
              <a:rPr dirty="0"/>
              <a:t>Canolbwyntio</a:t>
            </a:r>
            <a:r>
              <a:rPr dirty="0" spc="-15"/>
              <a:t> </a:t>
            </a:r>
            <a:r>
              <a:rPr dirty="0"/>
              <a:t>ar</a:t>
            </a:r>
            <a:r>
              <a:rPr dirty="0" spc="-60"/>
              <a:t> </a:t>
            </a:r>
            <a:r>
              <a:rPr dirty="0"/>
              <a:t>'Wardiau</a:t>
            </a:r>
            <a:r>
              <a:rPr dirty="0" spc="-45"/>
              <a:t> </a:t>
            </a:r>
            <a:r>
              <a:rPr dirty="0"/>
              <a:t>Rhithwir' –</a:t>
            </a:r>
            <a:r>
              <a:rPr dirty="0" spc="-55"/>
              <a:t> </a:t>
            </a:r>
            <a:r>
              <a:rPr dirty="0"/>
              <a:t>Gofal</a:t>
            </a:r>
            <a:r>
              <a:rPr dirty="0" spc="-60"/>
              <a:t> </a:t>
            </a:r>
            <a:r>
              <a:rPr dirty="0"/>
              <a:t>Cymunedol</a:t>
            </a:r>
            <a:r>
              <a:rPr dirty="0" spc="-15"/>
              <a:t> </a:t>
            </a:r>
            <a:r>
              <a:rPr dirty="0" spc="-10"/>
              <a:t>Gwell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1127993" y="419226"/>
            <a:ext cx="77851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>
                <a:solidFill>
                  <a:srgbClr val="2EB7CC"/>
                </a:solidFill>
                <a:latin typeface="Arial"/>
                <a:cs typeface="Arial"/>
              </a:rPr>
              <a:t>8</a:t>
            </a:r>
            <a:r>
              <a:rPr dirty="0" sz="800" spc="-35">
                <a:solidFill>
                  <a:srgbClr val="2EB7CC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EB7CC"/>
                </a:solidFill>
                <a:latin typeface="Arial"/>
                <a:cs typeface="Arial"/>
              </a:rPr>
              <a:t>Chwefror </a:t>
            </a:r>
            <a:r>
              <a:rPr dirty="0" sz="800" spc="-20">
                <a:solidFill>
                  <a:srgbClr val="2EB7CC"/>
                </a:solidFill>
                <a:latin typeface="Arial"/>
                <a:cs typeface="Arial"/>
              </a:rPr>
              <a:t>2023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1749" y="879094"/>
            <a:ext cx="3427729" cy="11239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b="1">
                <a:latin typeface="Arial"/>
                <a:cs typeface="Arial"/>
              </a:rPr>
              <a:t>Trosolwg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o’r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Gweithdy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800">
                <a:latin typeface="Arial"/>
                <a:cs typeface="Arial"/>
              </a:rPr>
              <a:t>Canolbwyntiodd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gweithdy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gynhaliwyd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ar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8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Chwefror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ar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adeiladu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ar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50">
                <a:latin typeface="Arial"/>
                <a:cs typeface="Arial"/>
              </a:rPr>
              <a:t>y</a:t>
            </a:r>
            <a:r>
              <a:rPr dirty="0" sz="800">
                <a:latin typeface="Arial"/>
                <a:cs typeface="Arial"/>
              </a:rPr>
              <a:t> gwaith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sydd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wedi’i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wneud</a:t>
            </a:r>
            <a:r>
              <a:rPr dirty="0" sz="800" spc="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hyd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yma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fewn y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grŵp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gorchwyl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10">
                <a:latin typeface="Arial"/>
                <a:cs typeface="Arial"/>
              </a:rPr>
              <a:t> gorffen </a:t>
            </a:r>
            <a:r>
              <a:rPr dirty="0" sz="800">
                <a:latin typeface="Arial"/>
                <a:cs typeface="Arial"/>
              </a:rPr>
              <a:t>Fframwaith</a:t>
            </a:r>
            <a:r>
              <a:rPr dirty="0" sz="800" spc="-10">
                <a:latin typeface="Arial"/>
                <a:cs typeface="Arial"/>
              </a:rPr>
              <a:t> Amlbroffesiynol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Seilwaith Cymunedol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(SC)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a'r Ward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Rithwir. </a:t>
            </a:r>
            <a:r>
              <a:rPr dirty="0" sz="800">
                <a:latin typeface="Arial"/>
                <a:cs typeface="Arial"/>
              </a:rPr>
              <a:t>Arweiniwyd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gweithdy gan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Kerrie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Phipps,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yr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Arweinydd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Gweithwyr </a:t>
            </a:r>
            <a:r>
              <a:rPr dirty="0" sz="800">
                <a:latin typeface="Arial"/>
                <a:cs typeface="Arial"/>
              </a:rPr>
              <a:t>Proffesiynol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Perthynol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Iechyd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Cenedlaethol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ar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gyfer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Gwasanaethau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Gofal </a:t>
            </a:r>
            <a:r>
              <a:rPr dirty="0" sz="800">
                <a:latin typeface="Arial"/>
                <a:cs typeface="Arial"/>
              </a:rPr>
              <a:t>Sylfaenol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Chymunedol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Chiquita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Cusens,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Nyrs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Arweiniol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Cenedlaethol </a:t>
            </a:r>
            <a:r>
              <a:rPr dirty="0" sz="800">
                <a:latin typeface="Arial"/>
                <a:cs typeface="Arial"/>
              </a:rPr>
              <a:t>ar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gyfer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Gofal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Sylfaenol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Chymunedol,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gyda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chefnogaeth</a:t>
            </a:r>
            <a:r>
              <a:rPr dirty="0" sz="800" spc="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Kerri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Hitchings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50">
                <a:latin typeface="Arial"/>
                <a:cs typeface="Arial"/>
              </a:rPr>
              <a:t>a</a:t>
            </a:r>
            <a:r>
              <a:rPr dirty="0" sz="800">
                <a:latin typeface="Arial"/>
                <a:cs typeface="Arial"/>
              </a:rPr>
              <a:t> Victoria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Sachser,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Rheolwyr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Gwella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Capasiti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20">
                <a:latin typeface="Arial"/>
                <a:cs typeface="Arial"/>
              </a:rPr>
              <a:t> Galw.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31749" y="2098675"/>
            <a:ext cx="2735580" cy="3917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>
                <a:latin typeface="Arial"/>
                <a:cs typeface="Arial"/>
              </a:rPr>
              <a:t>Cyflwynwyd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gweithdy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mewn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dwy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ran:</a:t>
            </a:r>
            <a:endParaRPr sz="800">
              <a:latin typeface="Arial"/>
              <a:cs typeface="Arial"/>
            </a:endParaRPr>
          </a:p>
          <a:p>
            <a:pPr marL="641985" indent="-172720">
              <a:lnSpc>
                <a:spcPct val="100000"/>
              </a:lnSpc>
              <a:buFont typeface="Courier New"/>
              <a:buChar char="o"/>
              <a:tabLst>
                <a:tab pos="642620" algn="l"/>
              </a:tabLst>
            </a:pPr>
            <a:r>
              <a:rPr dirty="0" sz="800">
                <a:latin typeface="Arial"/>
                <a:cs typeface="Arial"/>
              </a:rPr>
              <a:t>Diffinio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ac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enwi’r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model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'Ward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Rithwir'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Gymru</a:t>
            </a:r>
            <a:endParaRPr sz="800">
              <a:latin typeface="Arial"/>
              <a:cs typeface="Arial"/>
            </a:endParaRPr>
          </a:p>
          <a:p>
            <a:pPr marL="641985" indent="-172720">
              <a:lnSpc>
                <a:spcPct val="100000"/>
              </a:lnSpc>
              <a:buFont typeface="Courier New"/>
              <a:buChar char="o"/>
              <a:tabLst>
                <a:tab pos="642620" algn="l"/>
              </a:tabLst>
            </a:pPr>
            <a:r>
              <a:rPr dirty="0" sz="800">
                <a:latin typeface="Arial"/>
                <a:cs typeface="Arial"/>
              </a:rPr>
              <a:t>Data: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Safonau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10">
                <a:latin typeface="Arial"/>
                <a:cs typeface="Arial"/>
              </a:rPr>
              <a:t> Mesurau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31749" y="2657601"/>
            <a:ext cx="741045" cy="2698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b="1">
                <a:latin typeface="Arial"/>
                <a:cs typeface="Arial"/>
              </a:rPr>
              <a:t>Y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camau </a:t>
            </a:r>
            <a:r>
              <a:rPr dirty="0" sz="800" spc="-10" b="1">
                <a:latin typeface="Arial"/>
                <a:cs typeface="Arial"/>
              </a:rPr>
              <a:t>nesaf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00">
                <a:latin typeface="Arial"/>
                <a:cs typeface="Arial"/>
              </a:rPr>
              <a:t>Byddwn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25">
                <a:latin typeface="Arial"/>
                <a:cs typeface="Arial"/>
              </a:rPr>
              <a:t>yn: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31749" y="2901442"/>
            <a:ext cx="3703954" cy="7581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84785" marR="290195" indent="-172720">
              <a:lnSpc>
                <a:spcPct val="100000"/>
              </a:lnSpc>
              <a:spcBef>
                <a:spcPts val="105"/>
              </a:spcBef>
              <a:buChar char="•"/>
              <a:tabLst>
                <a:tab pos="184785" algn="l"/>
                <a:tab pos="185420" algn="l"/>
              </a:tabLst>
            </a:pPr>
            <a:r>
              <a:rPr dirty="0" sz="800">
                <a:latin typeface="Arial"/>
                <a:cs typeface="Arial"/>
              </a:rPr>
              <a:t>Dadansoddi’r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holl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sylwadau,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adborth a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chanlyniadau'r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holiadur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ac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25">
                <a:latin typeface="Arial"/>
                <a:cs typeface="Arial"/>
              </a:rPr>
              <a:t>hyn</a:t>
            </a:r>
            <a:r>
              <a:rPr dirty="0" sz="800">
                <a:latin typeface="Arial"/>
                <a:cs typeface="Arial"/>
              </a:rPr>
              <a:t> byddwn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drafftio:</a:t>
            </a:r>
            <a:endParaRPr sz="800">
              <a:latin typeface="Arial"/>
              <a:cs typeface="Arial"/>
            </a:endParaRPr>
          </a:p>
          <a:p>
            <a:pPr lvl="1" marL="368935" marR="5080" indent="-170815">
              <a:lnSpc>
                <a:spcPct val="100000"/>
              </a:lnSpc>
              <a:buFont typeface="Courier New"/>
              <a:buChar char="o"/>
              <a:tabLst>
                <a:tab pos="369570" algn="l"/>
              </a:tabLst>
            </a:pPr>
            <a:r>
              <a:rPr dirty="0" sz="800">
                <a:latin typeface="Arial"/>
                <a:cs typeface="Arial"/>
              </a:rPr>
              <a:t>Fframwaith</a:t>
            </a:r>
            <a:r>
              <a:rPr dirty="0" sz="800" spc="-4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ar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gyfer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rhannu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thrafod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fydd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cynnwys diffiniad,</a:t>
            </a:r>
            <a:r>
              <a:rPr dirty="0" sz="800" spc="-10">
                <a:latin typeface="Arial"/>
                <a:cs typeface="Arial"/>
              </a:rPr>
              <a:t> safonau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datganiadau</a:t>
            </a:r>
            <a:r>
              <a:rPr dirty="0" sz="800" spc="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ansawdd sylfaenol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ar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gyfer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profi</a:t>
            </a:r>
            <a:endParaRPr sz="800">
              <a:latin typeface="Arial"/>
              <a:cs typeface="Arial"/>
            </a:endParaRPr>
          </a:p>
          <a:p>
            <a:pPr lvl="1" marL="368935" indent="-171450">
              <a:lnSpc>
                <a:spcPct val="100000"/>
              </a:lnSpc>
              <a:buFont typeface="Courier New"/>
              <a:buChar char="o"/>
              <a:tabLst>
                <a:tab pos="369570" algn="l"/>
              </a:tabLst>
            </a:pPr>
            <a:r>
              <a:rPr dirty="0" sz="800">
                <a:latin typeface="Arial"/>
                <a:cs typeface="Arial"/>
              </a:rPr>
              <a:t>Enw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cytunedig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–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Gofal Cymunedol</a:t>
            </a:r>
            <a:r>
              <a:rPr dirty="0" sz="800" spc="-10">
                <a:latin typeface="Arial"/>
                <a:cs typeface="Arial"/>
              </a:rPr>
              <a:t> Gwell</a:t>
            </a:r>
            <a:endParaRPr sz="800">
              <a:latin typeface="Arial"/>
              <a:cs typeface="Arial"/>
            </a:endParaRPr>
          </a:p>
          <a:p>
            <a:pPr lvl="1" marL="368935" indent="-171450">
              <a:lnSpc>
                <a:spcPct val="100000"/>
              </a:lnSpc>
              <a:buFont typeface="Courier New"/>
              <a:buChar char="o"/>
              <a:tabLst>
                <a:tab pos="369570" algn="l"/>
              </a:tabLst>
            </a:pPr>
            <a:r>
              <a:rPr dirty="0" sz="800">
                <a:latin typeface="Arial"/>
                <a:cs typeface="Arial"/>
              </a:rPr>
              <a:t>Diffiniad</a:t>
            </a:r>
            <a:r>
              <a:rPr dirty="0" sz="800" spc="-4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cytunedig o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Ofal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Cymunedol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Gwell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7677" y="3755263"/>
            <a:ext cx="1986280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"/>
                <a:cs typeface="Arial"/>
              </a:rPr>
              <a:t>Byddwn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</a:t>
            </a:r>
            <a:r>
              <a:rPr dirty="0" sz="800" spc="-10">
                <a:latin typeface="Arial"/>
                <a:cs typeface="Arial"/>
              </a:rPr>
              <a:t> rhannu</a:t>
            </a:r>
            <a:endParaRPr sz="800">
              <a:latin typeface="Arial"/>
              <a:cs typeface="Arial"/>
            </a:endParaRPr>
          </a:p>
          <a:p>
            <a:pPr marL="182880" indent="-170815">
              <a:lnSpc>
                <a:spcPct val="100000"/>
              </a:lnSpc>
              <a:spcBef>
                <a:spcPts val="5"/>
              </a:spcBef>
              <a:buFont typeface="Courier New"/>
              <a:buChar char="o"/>
              <a:tabLst>
                <a:tab pos="183515" algn="l"/>
              </a:tabLst>
            </a:pPr>
            <a:r>
              <a:rPr dirty="0" sz="800">
                <a:latin typeface="Arial"/>
                <a:cs typeface="Arial"/>
              </a:rPr>
              <a:t>Matrics</a:t>
            </a:r>
            <a:r>
              <a:rPr dirty="0" sz="800" spc="-4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datblygiad</a:t>
            </a:r>
            <a:r>
              <a:rPr dirty="0" sz="800" spc="-10">
                <a:latin typeface="Arial"/>
                <a:cs typeface="Arial"/>
              </a:rPr>
              <a:t> amlbroffesiynol</a:t>
            </a:r>
            <a:endParaRPr sz="800">
              <a:latin typeface="Arial"/>
              <a:cs typeface="Arial"/>
            </a:endParaRPr>
          </a:p>
          <a:p>
            <a:pPr marL="182880" indent="-170815">
              <a:lnSpc>
                <a:spcPct val="100000"/>
              </a:lnSpc>
              <a:buFont typeface="Courier New"/>
              <a:buChar char="o"/>
              <a:tabLst>
                <a:tab pos="183515" algn="l"/>
              </a:tabLst>
            </a:pPr>
            <a:r>
              <a:rPr dirty="0" sz="800">
                <a:latin typeface="Arial"/>
                <a:cs typeface="Arial"/>
              </a:rPr>
              <a:t>Holiadur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byr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gasglu rhagor o</a:t>
            </a:r>
            <a:r>
              <a:rPr dirty="0" sz="800" spc="-10">
                <a:latin typeface="Arial"/>
                <a:cs typeface="Arial"/>
              </a:rPr>
              <a:t> sylwadau</a:t>
            </a:r>
            <a:endParaRPr sz="800">
              <a:latin typeface="Arial"/>
              <a:cs typeface="Arial"/>
            </a:endParaRPr>
          </a:p>
          <a:p>
            <a:pPr marL="182880" indent="-170815">
              <a:lnSpc>
                <a:spcPct val="100000"/>
              </a:lnSpc>
              <a:buFont typeface="Courier New"/>
              <a:buChar char="o"/>
              <a:tabLst>
                <a:tab pos="183515" algn="l"/>
              </a:tabLst>
            </a:pPr>
            <a:r>
              <a:rPr dirty="0" sz="800">
                <a:latin typeface="Arial"/>
                <a:cs typeface="Arial"/>
              </a:rPr>
              <a:t>Unrhyw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ddogfennau</a:t>
            </a:r>
            <a:r>
              <a:rPr dirty="0" sz="800" spc="1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cysylltiedig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335136" y="897382"/>
            <a:ext cx="3360420" cy="6356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0" b="1">
                <a:latin typeface="Arial"/>
                <a:cs typeface="Arial"/>
              </a:rPr>
              <a:t>Pam?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800">
                <a:latin typeface="Arial"/>
                <a:cs typeface="Arial"/>
              </a:rPr>
              <a:t>Rhoddodd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Kerrie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drosolwg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waith</a:t>
            </a:r>
            <a:r>
              <a:rPr dirty="0" sz="800" spc="10">
                <a:latin typeface="Arial"/>
                <a:cs typeface="Arial"/>
              </a:rPr>
              <a:t> </a:t>
            </a:r>
            <a:r>
              <a:rPr dirty="0" u="sng" sz="800" b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2"/>
              </a:rPr>
              <a:t>y</a:t>
            </a:r>
            <a:r>
              <a:rPr dirty="0" u="sng" sz="800" spc="-15" b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800" b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2"/>
              </a:rPr>
              <a:t>Rhaglen</a:t>
            </a:r>
            <a:r>
              <a:rPr dirty="0" u="sng" sz="800" spc="-20" b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800" b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2"/>
              </a:rPr>
              <a:t>SC</a:t>
            </a:r>
            <a:r>
              <a:rPr dirty="0" sz="800" spc="-15" b="1">
                <a:solidFill>
                  <a:srgbClr val="0562C1"/>
                </a:solidFill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</a:t>
            </a:r>
            <a:r>
              <a:rPr dirty="0" sz="800" spc="-10" b="1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sut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bydd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rhaglen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 spc="-25">
                <a:latin typeface="Arial"/>
                <a:cs typeface="Arial"/>
              </a:rPr>
              <a:t>yn</a:t>
            </a:r>
            <a:r>
              <a:rPr dirty="0" sz="800">
                <a:latin typeface="Arial"/>
                <a:cs typeface="Arial"/>
              </a:rPr>
              <a:t> datblygu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yr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offer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sylfaenol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sydd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eu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hangen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ddarparu</a:t>
            </a:r>
            <a:r>
              <a:rPr dirty="0" sz="800" spc="7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gofal a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chymorth </a:t>
            </a:r>
            <a:r>
              <a:rPr dirty="0" sz="800">
                <a:latin typeface="Arial"/>
                <a:cs typeface="Arial"/>
              </a:rPr>
              <a:t>amlbroffesiynol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integredig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mewn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lleoliadau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24/7</a:t>
            </a:r>
            <a:r>
              <a:rPr dirty="0" sz="800" spc="-5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,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gan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sicrhau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cysondeb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 spc="-50">
                <a:latin typeface="Arial"/>
                <a:cs typeface="Arial"/>
              </a:rPr>
              <a:t>a</a:t>
            </a:r>
            <a:r>
              <a:rPr dirty="0" sz="800">
                <a:latin typeface="Arial"/>
                <a:cs typeface="Arial"/>
              </a:rPr>
              <a:t> lleihau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amrywiad.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335136" y="1628901"/>
            <a:ext cx="3298825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800">
                <a:latin typeface="Arial"/>
                <a:cs typeface="Arial"/>
              </a:rPr>
              <a:t>Amlinellodd</a:t>
            </a:r>
            <a:r>
              <a:rPr dirty="0" sz="800" spc="-4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Kerrie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hefyd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ddatblygiad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fframwaith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amlbroffesiynol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(AB)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 spc="-60">
                <a:latin typeface="Arial"/>
                <a:cs typeface="Arial"/>
              </a:rPr>
              <a:t>a</a:t>
            </a:r>
            <a:r>
              <a:rPr dirty="0" sz="800">
                <a:latin typeface="Arial"/>
                <a:cs typeface="Arial"/>
              </a:rPr>
              <a:t> fydd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cefnogi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gweithio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amlbroffesiynol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beth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yw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‘da’.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Yna,</a:t>
            </a:r>
            <a:r>
              <a:rPr dirty="0" sz="800" spc="-10">
                <a:latin typeface="Arial"/>
                <a:cs typeface="Arial"/>
              </a:rPr>
              <a:t> amlinellodd </a:t>
            </a:r>
            <a:r>
              <a:rPr dirty="0" sz="800">
                <a:latin typeface="Arial"/>
                <a:cs typeface="Arial"/>
              </a:rPr>
              <a:t>Kerrie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yr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hyn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yr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ydym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eisoes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wedi'i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glywed gan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randdeiliaid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am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Wardiau </a:t>
            </a:r>
            <a:r>
              <a:rPr dirty="0" sz="800">
                <a:latin typeface="Arial"/>
                <a:cs typeface="Arial"/>
              </a:rPr>
              <a:t>Rhithwir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ymgysylltu</a:t>
            </a:r>
            <a:r>
              <a:rPr dirty="0" sz="800" spc="-5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blaenorol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gwaith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drwy'r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grŵp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gorchwyl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gorffen.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337042" y="2669539"/>
            <a:ext cx="2929255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10" b="1">
                <a:latin typeface="Arial"/>
                <a:cs typeface="Arial"/>
              </a:rPr>
              <a:t>Beth?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00">
                <a:latin typeface="Arial"/>
                <a:cs typeface="Arial"/>
              </a:rPr>
              <a:t>Dechreuodd Chiquita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sesiwn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nesaf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oedd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canolbwyntio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 spc="-25">
                <a:latin typeface="Arial"/>
                <a:cs typeface="Arial"/>
              </a:rPr>
              <a:t>ar: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800">
              <a:latin typeface="Arial"/>
              <a:cs typeface="Arial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Char char="•"/>
              <a:tabLst>
                <a:tab pos="184785" algn="l"/>
                <a:tab pos="185420" algn="l"/>
              </a:tabLst>
            </a:pPr>
            <a:r>
              <a:rPr dirty="0" sz="800">
                <a:latin typeface="Arial"/>
                <a:cs typeface="Arial"/>
              </a:rPr>
              <a:t>Gynnig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diffiniad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thrafod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enwau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337042" y="3279394"/>
            <a:ext cx="3404870" cy="2698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84785" marR="5080" indent="-172720">
              <a:lnSpc>
                <a:spcPct val="100000"/>
              </a:lnSpc>
              <a:spcBef>
                <a:spcPts val="105"/>
              </a:spcBef>
              <a:buChar char="•"/>
              <a:tabLst>
                <a:tab pos="184785" algn="l"/>
                <a:tab pos="185420" algn="l"/>
              </a:tabLst>
            </a:pPr>
            <a:r>
              <a:rPr dirty="0" sz="800">
                <a:latin typeface="Arial"/>
                <a:cs typeface="Arial"/>
              </a:rPr>
              <a:t>Deall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beth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mae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'Wardiau</a:t>
            </a:r>
            <a:r>
              <a:rPr dirty="0" sz="800" spc="-4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Rhithwir'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ei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olygu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weithwyr proffesiynol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25">
                <a:latin typeface="Arial"/>
                <a:cs typeface="Arial"/>
              </a:rPr>
              <a:t>a'r</a:t>
            </a:r>
            <a:r>
              <a:rPr dirty="0" sz="800">
                <a:latin typeface="Arial"/>
                <a:cs typeface="Arial"/>
              </a:rPr>
              <a:t> cyhoedd,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sut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mae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'Ward</a:t>
            </a:r>
            <a:r>
              <a:rPr dirty="0" sz="800" spc="-4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Rithwir'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dod </a:t>
            </a:r>
            <a:r>
              <a:rPr dirty="0" sz="800" spc="-10">
                <a:latin typeface="Arial"/>
                <a:cs typeface="Arial"/>
              </a:rPr>
              <a:t>ynghyd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337042" y="3645153"/>
            <a:ext cx="3397885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"/>
                <a:cs typeface="Arial"/>
              </a:rPr>
              <a:t>Cynhyrchodd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rhan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hon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drafodaeth</a:t>
            </a:r>
            <a:r>
              <a:rPr dirty="0" sz="800" spc="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ac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ymgysylltu</a:t>
            </a:r>
            <a:r>
              <a:rPr dirty="0" sz="800" spc="-4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bywiog,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gan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ddefnyddio </a:t>
            </a:r>
            <a:r>
              <a:rPr dirty="0" sz="800">
                <a:latin typeface="Arial"/>
                <a:cs typeface="Arial"/>
              </a:rPr>
              <a:t>mesurydd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Menti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ddal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barn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mynychwyr.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Mae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canlyniadau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Menti,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 spc="-50">
                <a:latin typeface="Arial"/>
                <a:cs typeface="Arial"/>
              </a:rPr>
              <a:t>y</a:t>
            </a:r>
            <a:r>
              <a:rPr dirty="0" sz="800">
                <a:latin typeface="Arial"/>
                <a:cs typeface="Arial"/>
              </a:rPr>
              <a:t> sylwadau yn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sgwrs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a'r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drafodaeth</a:t>
            </a:r>
            <a:r>
              <a:rPr dirty="0" sz="800" spc="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gafwyd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bellach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cael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eu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hadolygu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 spc="-50">
                <a:latin typeface="Arial"/>
                <a:cs typeface="Arial"/>
              </a:rPr>
              <a:t>i</a:t>
            </a:r>
            <a:r>
              <a:rPr dirty="0" sz="800">
                <a:latin typeface="Arial"/>
                <a:cs typeface="Arial"/>
              </a:rPr>
              <a:t> lywio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cam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nesaf y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darn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allweddol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hwn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waith.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47268" y="4504435"/>
            <a:ext cx="364299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Presenoldeb</a:t>
            </a:r>
            <a:r>
              <a:rPr dirty="0" sz="800" spc="-1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0" b="1">
                <a:latin typeface="Arial"/>
                <a:cs typeface="Arial"/>
              </a:rPr>
              <a:t> Cynrychiolwyr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dirty="0" sz="800">
                <a:latin typeface="Arial"/>
                <a:cs typeface="Arial"/>
              </a:rPr>
              <a:t>Daeth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nifer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fawr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i’r</a:t>
            </a:r>
            <a:r>
              <a:rPr dirty="0" sz="800" spc="-4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digwyddiad</a:t>
            </a:r>
            <a:r>
              <a:rPr dirty="0" sz="800" spc="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gyda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117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bobl yn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ymuno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ac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cyfrannu.</a:t>
            </a:r>
            <a:r>
              <a:rPr dirty="0" sz="800" spc="215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Gyda </a:t>
            </a:r>
            <a:r>
              <a:rPr dirty="0" sz="800">
                <a:latin typeface="Arial"/>
                <a:cs typeface="Arial"/>
              </a:rPr>
              <a:t>chynrychiolaeth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eang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o’r: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47268" y="4992370"/>
            <a:ext cx="2958465" cy="1002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Char char="•"/>
              <a:tabLst>
                <a:tab pos="184785" algn="l"/>
                <a:tab pos="185420" algn="l"/>
              </a:tabLst>
            </a:pPr>
            <a:r>
              <a:rPr dirty="0" sz="800">
                <a:latin typeface="Arial"/>
                <a:cs typeface="Arial"/>
              </a:rPr>
              <a:t>3ydd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Sector</a:t>
            </a:r>
            <a:endParaRPr sz="800">
              <a:latin typeface="Arial"/>
              <a:cs typeface="Arial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Char char="•"/>
              <a:tabLst>
                <a:tab pos="184785" algn="l"/>
                <a:tab pos="185420" algn="l"/>
              </a:tabLst>
            </a:pPr>
            <a:r>
              <a:rPr dirty="0" sz="800">
                <a:latin typeface="Arial"/>
                <a:cs typeface="Arial"/>
              </a:rPr>
              <a:t>Awdurdodau</a:t>
            </a:r>
            <a:r>
              <a:rPr dirty="0" sz="800" spc="-10">
                <a:latin typeface="Arial"/>
                <a:cs typeface="Arial"/>
              </a:rPr>
              <a:t> Lleol</a:t>
            </a:r>
            <a:endParaRPr sz="800">
              <a:latin typeface="Arial"/>
              <a:cs typeface="Arial"/>
            </a:endParaRPr>
          </a:p>
          <a:p>
            <a:pPr marL="184785" indent="-172720">
              <a:lnSpc>
                <a:spcPct val="100000"/>
              </a:lnSpc>
              <a:buChar char="•"/>
              <a:tabLst>
                <a:tab pos="184785" algn="l"/>
                <a:tab pos="185420" algn="l"/>
              </a:tabLst>
            </a:pPr>
            <a:r>
              <a:rPr dirty="0" sz="800">
                <a:latin typeface="Arial"/>
                <a:cs typeface="Arial"/>
              </a:rPr>
              <a:t>Arweinwyr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Iechyd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Gofal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Cymdeithasol</a:t>
            </a:r>
            <a:endParaRPr sz="800">
              <a:latin typeface="Arial"/>
              <a:cs typeface="Arial"/>
            </a:endParaRPr>
          </a:p>
          <a:p>
            <a:pPr marL="184785" indent="-172720">
              <a:lnSpc>
                <a:spcPct val="100000"/>
              </a:lnSpc>
              <a:buChar char="•"/>
              <a:tabLst>
                <a:tab pos="184785" algn="l"/>
                <a:tab pos="185420" algn="l"/>
              </a:tabLst>
            </a:pPr>
            <a:r>
              <a:rPr dirty="0" sz="800">
                <a:latin typeface="Arial"/>
                <a:cs typeface="Arial"/>
              </a:rPr>
              <a:t>Rhaglenni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Cenedlaethol</a:t>
            </a:r>
            <a:endParaRPr sz="800">
              <a:latin typeface="Arial"/>
              <a:cs typeface="Arial"/>
            </a:endParaRPr>
          </a:p>
          <a:p>
            <a:pPr marL="184785" indent="-172720">
              <a:lnSpc>
                <a:spcPct val="100000"/>
              </a:lnSpc>
              <a:buChar char="•"/>
              <a:tabLst>
                <a:tab pos="184785" algn="l"/>
                <a:tab pos="185420" algn="l"/>
              </a:tabLst>
            </a:pPr>
            <a:r>
              <a:rPr dirty="0" sz="800">
                <a:latin typeface="Arial"/>
                <a:cs typeface="Arial"/>
              </a:rPr>
              <a:t>Contractwyr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Gofal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Sylfaenol</a:t>
            </a:r>
            <a:endParaRPr sz="800">
              <a:latin typeface="Arial"/>
              <a:cs typeface="Arial"/>
            </a:endParaRPr>
          </a:p>
          <a:p>
            <a:pPr marL="184785" indent="-172720">
              <a:lnSpc>
                <a:spcPct val="100000"/>
              </a:lnSpc>
              <a:buChar char="•"/>
              <a:tabLst>
                <a:tab pos="184785" algn="l"/>
                <a:tab pos="185420" algn="l"/>
              </a:tabLst>
            </a:pPr>
            <a:r>
              <a:rPr dirty="0" sz="800">
                <a:latin typeface="Arial"/>
                <a:cs typeface="Arial"/>
              </a:rPr>
              <a:t>Ystod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eang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weithwyr proffesiynol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bob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rhanbarth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lleoliad</a:t>
            </a:r>
            <a:endParaRPr sz="800">
              <a:latin typeface="Arial"/>
              <a:cs typeface="Arial"/>
            </a:endParaRPr>
          </a:p>
          <a:p>
            <a:pPr marL="184785" indent="-172720">
              <a:lnSpc>
                <a:spcPct val="100000"/>
              </a:lnSpc>
              <a:buChar char="•"/>
              <a:tabLst>
                <a:tab pos="184785" algn="l"/>
                <a:tab pos="185420" algn="l"/>
              </a:tabLst>
            </a:pPr>
            <a:r>
              <a:rPr dirty="0" sz="800">
                <a:latin typeface="Arial"/>
                <a:cs typeface="Arial"/>
              </a:rPr>
              <a:t>Llywodraeth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Cymru</a:t>
            </a:r>
            <a:endParaRPr sz="800">
              <a:latin typeface="Arial"/>
              <a:cs typeface="Arial"/>
            </a:endParaRPr>
          </a:p>
          <a:p>
            <a:pPr marL="184785" indent="-172720">
              <a:lnSpc>
                <a:spcPct val="100000"/>
              </a:lnSpc>
              <a:buChar char="•"/>
              <a:tabLst>
                <a:tab pos="184785" algn="l"/>
                <a:tab pos="185420" algn="l"/>
              </a:tabLst>
            </a:pPr>
            <a:r>
              <a:rPr dirty="0" sz="800">
                <a:latin typeface="Arial"/>
                <a:cs typeface="Arial"/>
              </a:rPr>
              <a:t>Cynrychiolydd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o’r</a:t>
            </a:r>
            <a:r>
              <a:rPr dirty="0" sz="800" spc="-4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sector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annibynnol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37050" y="4479416"/>
            <a:ext cx="3536315" cy="940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latin typeface="Arial"/>
                <a:cs typeface="Arial"/>
              </a:rPr>
              <a:t>Safonau</a:t>
            </a:r>
            <a:endParaRPr sz="800">
              <a:latin typeface="Arial"/>
              <a:cs typeface="Arial"/>
            </a:endParaRPr>
          </a:p>
          <a:p>
            <a:pPr marL="12700" marR="73660">
              <a:lnSpc>
                <a:spcPct val="100000"/>
              </a:lnSpc>
              <a:spcBef>
                <a:spcPts val="5"/>
              </a:spcBef>
            </a:pPr>
            <a:r>
              <a:rPr dirty="0" sz="800">
                <a:latin typeface="Arial"/>
                <a:cs typeface="Arial"/>
              </a:rPr>
              <a:t>Dywedodd Kerrie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wrth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grŵp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fod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92%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o'r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ymatebion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yr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holiadur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50">
                <a:latin typeface="Arial"/>
                <a:cs typeface="Arial"/>
              </a:rPr>
              <a:t>a</a:t>
            </a:r>
            <a:r>
              <a:rPr dirty="0" sz="800">
                <a:latin typeface="Arial"/>
                <a:cs typeface="Arial"/>
              </a:rPr>
              <a:t> gylchredwyd cyn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gweithdy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cytuno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dylai'r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safonau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fod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cyd-fynd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â'r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50">
                <a:latin typeface="Arial"/>
                <a:cs typeface="Arial"/>
              </a:rPr>
              <a:t>6</a:t>
            </a:r>
            <a:r>
              <a:rPr dirty="0" sz="800">
                <a:latin typeface="Arial"/>
                <a:cs typeface="Arial"/>
              </a:rPr>
              <a:t> parth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ansawdd</a:t>
            </a:r>
            <a:r>
              <a:rPr dirty="0" sz="800" spc="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ac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grynhodd</a:t>
            </a:r>
            <a:r>
              <a:rPr dirty="0" sz="800" spc="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themâu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cyffredin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o'r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adborth.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6 </a:t>
            </a:r>
            <a:r>
              <a:rPr dirty="0" sz="800" spc="-10">
                <a:latin typeface="Arial"/>
                <a:cs typeface="Arial"/>
              </a:rPr>
              <a:t>pharth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ts val="940"/>
              </a:lnSpc>
              <a:spcBef>
                <a:spcPts val="45"/>
              </a:spcBef>
            </a:pPr>
            <a:r>
              <a:rPr dirty="0" sz="800">
                <a:latin typeface="Arial"/>
                <a:cs typeface="Arial"/>
              </a:rPr>
              <a:t>yw: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Diogel;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Effeithiol;</a:t>
            </a:r>
            <a:r>
              <a:rPr dirty="0" sz="800" spc="-4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Canolbwyntio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ar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y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Unigolyn;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Amserol;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Effeithlon;</a:t>
            </a:r>
            <a:r>
              <a:rPr dirty="0" sz="800" spc="-45" b="1">
                <a:latin typeface="Arial"/>
                <a:cs typeface="Arial"/>
              </a:rPr>
              <a:t> </a:t>
            </a:r>
            <a:r>
              <a:rPr dirty="0" sz="800" spc="-50" b="1">
                <a:latin typeface="Arial"/>
                <a:cs typeface="Arial"/>
              </a:rPr>
              <a:t>a</a:t>
            </a:r>
            <a:r>
              <a:rPr dirty="0" sz="800" spc="-10" b="1">
                <a:latin typeface="Arial"/>
                <a:cs typeface="Arial"/>
              </a:rPr>
              <a:t> Chyfartal</a:t>
            </a:r>
            <a:r>
              <a:rPr dirty="0" sz="800" spc="-10">
                <a:latin typeface="Arial"/>
                <a:cs typeface="Arial"/>
              </a:rPr>
              <a:t>.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sz="800">
                <a:latin typeface="Arial"/>
                <a:cs typeface="Arial"/>
              </a:rPr>
              <a:t>Dechreuodd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Kerri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Victoria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sesiwn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ryngweithiol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nesaf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gan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ganolbwyntio</a:t>
            </a:r>
            <a:r>
              <a:rPr dirty="0" sz="800" spc="20">
                <a:latin typeface="Arial"/>
                <a:cs typeface="Arial"/>
              </a:rPr>
              <a:t> </a:t>
            </a:r>
            <a:r>
              <a:rPr dirty="0" sz="800" spc="-25">
                <a:latin typeface="Arial"/>
                <a:cs typeface="Arial"/>
              </a:rPr>
              <a:t>ar:</a:t>
            </a:r>
            <a:endParaRPr sz="8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337050" y="5393816"/>
            <a:ext cx="2627630" cy="270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Char char="•"/>
              <a:tabLst>
                <a:tab pos="184785" algn="l"/>
                <a:tab pos="185420" algn="l"/>
              </a:tabLst>
            </a:pP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datganiadau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ansawdd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fewn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pob</a:t>
            </a:r>
            <a:r>
              <a:rPr dirty="0" sz="800" spc="10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parth</a:t>
            </a:r>
            <a:endParaRPr sz="800">
              <a:latin typeface="Arial"/>
              <a:cs typeface="Arial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Char char="•"/>
              <a:tabLst>
                <a:tab pos="184785" algn="l"/>
                <a:tab pos="185420" algn="l"/>
              </a:tabLst>
            </a:pP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metrigau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a'r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mesurau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allai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roi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sicrwydd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bob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parth</a:t>
            </a:r>
            <a:endParaRPr sz="8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337050" y="5714187"/>
            <a:ext cx="342201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"/>
                <a:cs typeface="Arial"/>
              </a:rPr>
              <a:t>Bydd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yr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adborth</a:t>
            </a:r>
            <a:r>
              <a:rPr dirty="0" sz="800" spc="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gafwyd</a:t>
            </a:r>
            <a:r>
              <a:rPr dirty="0" sz="800" spc="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ystod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gweithdy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cael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ei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adolygu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gefnogi’r </a:t>
            </a:r>
            <a:r>
              <a:rPr dirty="0" sz="800">
                <a:latin typeface="Arial"/>
                <a:cs typeface="Arial"/>
              </a:rPr>
              <a:t>gwaith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ddatblygu datganiadau</a:t>
            </a:r>
            <a:r>
              <a:rPr dirty="0" sz="800" spc="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Ansawdd a'u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mesurau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cysylltiedig.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8309229" y="4463922"/>
            <a:ext cx="3329304" cy="635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Y</a:t>
            </a:r>
            <a:r>
              <a:rPr dirty="0" sz="800" spc="5" b="1">
                <a:latin typeface="Arial"/>
                <a:cs typeface="Arial"/>
              </a:rPr>
              <a:t> </a:t>
            </a:r>
            <a:r>
              <a:rPr dirty="0" sz="800" spc="-20" b="1">
                <a:latin typeface="Arial"/>
                <a:cs typeface="Arial"/>
              </a:rPr>
              <a:t>Data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dirty="0" sz="800">
                <a:latin typeface="Arial"/>
                <a:cs typeface="Arial"/>
              </a:rPr>
              <a:t>Crynhodd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Kerri,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rheolwr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gwella capasiti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galw, yr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adborth o'r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holiadur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 spc="-50">
                <a:latin typeface="Arial"/>
                <a:cs typeface="Arial"/>
              </a:rPr>
              <a:t>a</a:t>
            </a:r>
            <a:r>
              <a:rPr dirty="0" sz="800">
                <a:latin typeface="Arial"/>
                <a:cs typeface="Arial"/>
              </a:rPr>
              <a:t> gylchredwyd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cyn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gweithdy.</a:t>
            </a:r>
            <a:endParaRPr sz="800">
              <a:latin typeface="Arial"/>
              <a:cs typeface="Arial"/>
            </a:endParaRPr>
          </a:p>
          <a:p>
            <a:pPr marL="12700" marR="66675">
              <a:lnSpc>
                <a:spcPct val="100000"/>
              </a:lnSpc>
            </a:pPr>
            <a:r>
              <a:rPr dirty="0" sz="800">
                <a:latin typeface="Arial"/>
                <a:cs typeface="Arial"/>
              </a:rPr>
              <a:t>Gan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edrych yn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benodol</a:t>
            </a:r>
            <a:r>
              <a:rPr dirty="0" sz="800" spc="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ar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sut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mae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data'n cael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ei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gofnodi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(neu ddim!),</a:t>
            </a:r>
            <a:r>
              <a:rPr dirty="0" sz="800" spc="-45">
                <a:latin typeface="Arial"/>
                <a:cs typeface="Arial"/>
              </a:rPr>
              <a:t> </a:t>
            </a:r>
            <a:r>
              <a:rPr dirty="0" sz="800" spc="-25">
                <a:latin typeface="Arial"/>
                <a:cs typeface="Arial"/>
              </a:rPr>
              <a:t>ei</a:t>
            </a:r>
            <a:r>
              <a:rPr dirty="0" sz="800">
                <a:latin typeface="Arial"/>
                <a:cs typeface="Arial"/>
              </a:rPr>
              <a:t> adolygu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a'i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ddefnyddio.</a:t>
            </a:r>
            <a:endParaRPr sz="8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8309229" y="5195442"/>
            <a:ext cx="3491229" cy="389255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 marR="5080">
              <a:lnSpc>
                <a:spcPct val="98900"/>
              </a:lnSpc>
              <a:spcBef>
                <a:spcPts val="115"/>
              </a:spcBef>
            </a:pPr>
            <a:r>
              <a:rPr dirty="0" sz="800">
                <a:latin typeface="Arial"/>
                <a:cs typeface="Arial"/>
              </a:rPr>
              <a:t>Roedd safbwyntiau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cryf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yr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holiadur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ran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rhwystrau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rhag</a:t>
            </a:r>
            <a:r>
              <a:rPr dirty="0" sz="800" spc="-10">
                <a:latin typeface="Arial"/>
                <a:cs typeface="Arial"/>
              </a:rPr>
              <a:t> cyrchu </a:t>
            </a:r>
            <a:r>
              <a:rPr dirty="0" sz="800">
                <a:latin typeface="Arial"/>
                <a:cs typeface="Arial"/>
              </a:rPr>
              <a:t>gwybodaeth,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yn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bennaf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oherwydd</a:t>
            </a:r>
            <a:r>
              <a:rPr dirty="0" sz="800" spc="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systemau</a:t>
            </a:r>
            <a:r>
              <a:rPr dirty="0" sz="800" spc="-4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lluosog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sy’n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cael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eu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defnyddio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llywodraethiant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gwybodaeth</a:t>
            </a:r>
            <a:r>
              <a:rPr dirty="0" sz="800" spc="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sy'n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atal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rhannu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data.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8309229" y="5683402"/>
            <a:ext cx="335661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"/>
                <a:cs typeface="Arial"/>
              </a:rPr>
              <a:t>Amlinellodd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Kerri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dadansoddiadau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manwl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sydd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ar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gweill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ar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hyn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bryd </a:t>
            </a:r>
            <a:r>
              <a:rPr dirty="0" sz="800">
                <a:latin typeface="Arial"/>
                <a:cs typeface="Arial"/>
              </a:rPr>
              <a:t>gyda phob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rhanbarth</a:t>
            </a:r>
            <a:r>
              <a:rPr dirty="0" sz="800" spc="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Bwrdd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Iechyd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i'w</a:t>
            </a:r>
            <a:r>
              <a:rPr dirty="0" sz="800" spc="-4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cwblhau erbyn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31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Mawrth 2023, </a:t>
            </a:r>
            <a:r>
              <a:rPr dirty="0" sz="800" spc="-25">
                <a:latin typeface="Arial"/>
                <a:cs typeface="Arial"/>
              </a:rPr>
              <a:t>er</a:t>
            </a:r>
            <a:r>
              <a:rPr dirty="0" sz="800">
                <a:latin typeface="Arial"/>
                <a:cs typeface="Arial"/>
              </a:rPr>
              <a:t> mwyn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deall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lle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mae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meysydd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arfer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 spc="-25">
                <a:latin typeface="Arial"/>
                <a:cs typeface="Arial"/>
              </a:rPr>
              <a:t>da.</a:t>
            </a:r>
            <a:endParaRPr sz="8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580890" y="6590182"/>
            <a:ext cx="280035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spc="-10">
                <a:solidFill>
                  <a:srgbClr val="0562C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https://gofalsylfaenolun.gig.cymru/pynciau1/rhaglen-strategol/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8361426" y="6590182"/>
            <a:ext cx="354330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33119" algn="l"/>
              </a:tabLst>
            </a:pPr>
            <a:r>
              <a:rPr dirty="0" u="sng" sz="800" spc="-1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4"/>
              </a:rPr>
              <a:t>@SPCCWales</a:t>
            </a:r>
            <a:r>
              <a:rPr dirty="0" sz="800">
                <a:solidFill>
                  <a:srgbClr val="0562C1"/>
                </a:solidFill>
                <a:latin typeface="Arial"/>
                <a:cs typeface="Arial"/>
              </a:rPr>
              <a:t>	</a:t>
            </a:r>
            <a:r>
              <a:rPr dirty="0" sz="800">
                <a:solidFill>
                  <a:srgbClr val="213658"/>
                </a:solidFill>
                <a:latin typeface="Arial"/>
                <a:cs typeface="Arial"/>
              </a:rPr>
              <a:t>I</a:t>
            </a:r>
            <a:r>
              <a:rPr dirty="0" sz="800" spc="-20">
                <a:solidFill>
                  <a:srgbClr val="213658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13658"/>
                </a:solidFill>
                <a:latin typeface="Arial"/>
                <a:cs typeface="Arial"/>
              </a:rPr>
              <a:t>gael</a:t>
            </a:r>
            <a:r>
              <a:rPr dirty="0" sz="800" spc="10">
                <a:solidFill>
                  <a:srgbClr val="213658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13658"/>
                </a:solidFill>
                <a:latin typeface="Arial"/>
                <a:cs typeface="Arial"/>
              </a:rPr>
              <a:t>mwy</a:t>
            </a:r>
            <a:r>
              <a:rPr dirty="0" sz="800" spc="-10">
                <a:solidFill>
                  <a:srgbClr val="213658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13658"/>
                </a:solidFill>
                <a:latin typeface="Arial"/>
                <a:cs typeface="Arial"/>
              </a:rPr>
              <a:t>o</a:t>
            </a:r>
            <a:r>
              <a:rPr dirty="0" sz="800" spc="-5">
                <a:solidFill>
                  <a:srgbClr val="213658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13658"/>
                </a:solidFill>
                <a:latin typeface="Arial"/>
                <a:cs typeface="Arial"/>
              </a:rPr>
              <a:t>wybodaeth</a:t>
            </a:r>
            <a:r>
              <a:rPr dirty="0" sz="800" spc="40">
                <a:solidFill>
                  <a:srgbClr val="213658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213658"/>
                </a:solidFill>
                <a:latin typeface="Arial"/>
                <a:cs typeface="Arial"/>
              </a:rPr>
              <a:t>cysylltwch</a:t>
            </a:r>
            <a:r>
              <a:rPr dirty="0" sz="800" spc="-30">
                <a:solidFill>
                  <a:srgbClr val="213658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13658"/>
                </a:solidFill>
                <a:latin typeface="Arial"/>
                <a:cs typeface="Arial"/>
              </a:rPr>
              <a:t>â:</a:t>
            </a:r>
            <a:r>
              <a:rPr dirty="0" sz="800" spc="20">
                <a:solidFill>
                  <a:srgbClr val="213658"/>
                </a:solidFill>
                <a:latin typeface="Arial"/>
                <a:cs typeface="Arial"/>
              </a:rPr>
              <a:t> </a:t>
            </a:r>
            <a:r>
              <a:rPr dirty="0" u="sng" sz="800" spc="-1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5"/>
              </a:rPr>
              <a:t>SPPC@wales.nhs.uk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24" name="object 24" descr=""/>
          <p:cNvGrpSpPr/>
          <p:nvPr/>
        </p:nvGrpSpPr>
        <p:grpSpPr>
          <a:xfrm>
            <a:off x="152400" y="6109715"/>
            <a:ext cx="8185150" cy="748665"/>
            <a:chOff x="152400" y="6109715"/>
            <a:chExt cx="8185150" cy="748665"/>
          </a:xfrm>
        </p:grpSpPr>
        <p:pic>
          <p:nvPicPr>
            <p:cNvPr id="25" name="object 25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127492" y="6586727"/>
              <a:ext cx="209629" cy="170340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2400" y="6109715"/>
              <a:ext cx="766572" cy="74828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Martin</dc:creator>
  <dc:title>PowerPoint Presentation</dc:title>
  <dcterms:created xsi:type="dcterms:W3CDTF">2023-04-04T12:38:39Z</dcterms:created>
  <dcterms:modified xsi:type="dcterms:W3CDTF">2023-04-04T12:38:39Z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2023-04-03T00:00:00Z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2023-04-04T00:00:00Z</vt:filetime>
  </property>
  <property fmtid="{D5CDD505-2E9C-101B-9397-08002B2CF9AE}" pid="5" name="Producer">
    <vt:lpwstr>Microsoft® PowerPoint® for Microsoft 365</vt:lpwstr>
  </property>
</Properties>
</file>