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88" r:id="rId5"/>
    <p:sldId id="289" r:id="rId6"/>
    <p:sldId id="290" r:id="rId7"/>
    <p:sldId id="292" r:id="rId8"/>
    <p:sldId id="293" r:id="rId9"/>
    <p:sldId id="294" r:id="rId10"/>
    <p:sldId id="29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4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612CF-B703-AB5C-3656-F97A60E2FBC8}" name="Annette Blackstock (Public Health Wales - No. 2 Capital Quarter)" initials="AB(HWN2CQ" userId="S::Annette.Blackstock@wales.nhs.uk::64d7acc9-862e-44d4-9c8c-4a6ff6206b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E03882"/>
    <a:srgbClr val="F9C402"/>
    <a:srgbClr val="28B8CE"/>
    <a:srgbClr val="4FB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D26C5-7E10-4BCE-BD22-6E473F1CE036}" v="177" dt="2025-10-09T12:03:09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9"/>
    <p:restoredTop sz="934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44" y="56"/>
      </p:cViewPr>
      <p:guideLst>
        <p:guide orient="horz" pos="2160"/>
        <p:guide pos="5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0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73B5349-B8B0-1414-316E-6B739DA558EA}"/>
              </a:ext>
            </a:extLst>
          </p:cNvPr>
          <p:cNvSpPr txBox="1">
            <a:spLocks/>
          </p:cNvSpPr>
          <p:nvPr/>
        </p:nvSpPr>
        <p:spPr>
          <a:xfrm>
            <a:off x="720001" y="5592576"/>
            <a:ext cx="5200966" cy="39354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dirty="0">
                <a:solidFill>
                  <a:srgbClr val="F9C40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dirty="0">
                <a:solidFill>
                  <a:srgbClr val="F9C402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C32BF50-2948-93CF-1549-C8F0B8372309}"/>
              </a:ext>
            </a:extLst>
          </p:cNvPr>
          <p:cNvSpPr txBox="1">
            <a:spLocks/>
          </p:cNvSpPr>
          <p:nvPr/>
        </p:nvSpPr>
        <p:spPr>
          <a:xfrm>
            <a:off x="720000" y="3606801"/>
            <a:ext cx="9534343" cy="1525030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6000" b="1" dirty="0">
                <a:solidFill>
                  <a:schemeClr val="bg1"/>
                </a:solidFill>
                <a:latin typeface="Ubuntu" panose="020B0504030602030204" pitchFamily="34" charset="0"/>
              </a:rPr>
              <a:t>Pecyn Hyfforddi </a:t>
            </a:r>
            <a:br>
              <a:rPr lang="cy-GB" sz="60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6000" b="1" dirty="0">
                <a:solidFill>
                  <a:schemeClr val="bg1"/>
                </a:solidFill>
                <a:latin typeface="Ubuntu" panose="020B0504030602030204" pitchFamily="34" charset="0"/>
              </a:rPr>
              <a:t>Senarios Diogelu</a:t>
            </a:r>
            <a:endParaRPr lang="en-GB" sz="6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4AA9B-75A5-2F75-7D5A-94AB2A8E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611233"/>
            <a:ext cx="2619469" cy="147263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BDBAF7-6868-36E0-3634-49AD9575D1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1323" y="3087614"/>
            <a:ext cx="1034275" cy="10342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5C7C6-9591-2A61-9BFB-A72127FE95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1321" y="2083870"/>
            <a:ext cx="1034275" cy="10342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9864D3-4F4E-1CAA-FCE2-D319173453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81325" y="4091358"/>
            <a:ext cx="1034275" cy="103427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38AA7AD-D2E5-B4CF-71BF-54222F33F46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81324" y="5095102"/>
            <a:ext cx="1034275" cy="10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DD50BA0-D2E2-71F3-AA92-2F1A294C2CA8}"/>
              </a:ext>
            </a:extLst>
          </p:cNvPr>
          <p:cNvSpPr txBox="1">
            <a:spLocks/>
          </p:cNvSpPr>
          <p:nvPr/>
        </p:nvSpPr>
        <p:spPr>
          <a:xfrm>
            <a:off x="720000" y="1513609"/>
            <a:ext cx="10296000" cy="4123516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Mae'r ffilmiau rydych chi ar fin eu gwylio wedi cael eu datblygu gan AFTA Thought mewn cydweithrediad â'r Gwasanaeth Diogelu Cenedlaethol. </a:t>
            </a:r>
            <a:endParaRPr lang="en-GB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Mae'r pecyn fideo hwn yn cynnwys cyfres o 8 fideo dysgu seiliedig ar senario. </a:t>
            </a:r>
            <a:b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Mae pob ffilm yn tynnu sylw at sefyllfa ddiogelu wahanol a chymhleth. </a:t>
            </a:r>
            <a:endParaRPr lang="en-GB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Mae'r senarios yn seiliedig ar ddigwyddiadau bywyd go iawn a dysgu o adolygiadau statudol. Maent wedi cael eu dramateiddio at ddibenion hyfforddi. </a:t>
            </a:r>
            <a:endParaRPr lang="en-GB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Cynlluniwyd y fideos i gryfhau diogelu plant, pobl ifanc ac oedolion sydd mewn perygl drwy hyrwyddo gwell cydnabyddiaeth ac ymarfer diogelu ledled Cymru. </a:t>
            </a:r>
            <a:endParaRPr lang="en-GB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chemeClr val="bg1"/>
                </a:solidFill>
                <a:latin typeface="Ubuntu" panose="020B0504030602030204" pitchFamily="34" charset="0"/>
              </a:rPr>
              <a:t>Bydd yr adnoddau amlasiantaeth hyn yn galluogi gweithwyr proffesiynol i gyflawni cymwyseddau dysgu sy'n bodloni Grŵp C (Gofal Cymdeithasol Cymru) a Lefel 3 (Dogfen Ryng-golegol). </a:t>
            </a:r>
            <a:endParaRPr lang="en-GB" sz="2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2E06CFD-9A79-2217-1A01-C7F5E0C9A0F0}"/>
              </a:ext>
            </a:extLst>
          </p:cNvPr>
          <p:cNvSpPr txBox="1">
            <a:spLocks/>
          </p:cNvSpPr>
          <p:nvPr/>
        </p:nvSpPr>
        <p:spPr>
          <a:xfrm>
            <a:off x="720001" y="6012000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Pecyn Hyfforddi Senarios Diogelu</a:t>
            </a: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y-GB" sz="1400" dirty="0">
                <a:solidFill>
                  <a:srgbClr val="F9C40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sz="1400" dirty="0">
                <a:solidFill>
                  <a:srgbClr val="F9C402"/>
                </a:solidFill>
                <a:latin typeface="Ubuntu" panose="020B0504030602030204" pitchFamily="34" charset="0"/>
              </a:rPr>
              <a:t> </a:t>
            </a:r>
          </a:p>
          <a:p>
            <a:pPr marL="0" indent="0">
              <a:buNone/>
            </a:pPr>
            <a:endParaRPr lang="en-GB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AEF0-098C-C57A-56A6-704EED75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7406" y="349131"/>
            <a:ext cx="3647749" cy="7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B4019-CC65-8D83-A3ED-7CF83A650BB5}"/>
              </a:ext>
            </a:extLst>
          </p:cNvPr>
          <p:cNvSpPr txBox="1">
            <a:spLocks/>
          </p:cNvSpPr>
          <p:nvPr/>
        </p:nvSpPr>
        <p:spPr>
          <a:xfrm>
            <a:off x="720000" y="1888923"/>
            <a:ext cx="10296000" cy="3557284"/>
          </a:xfrm>
          <a:prstGeom prst="rect">
            <a:avLst/>
          </a:prstGeom>
        </p:spPr>
        <p:txBody>
          <a:bodyPr wrap="none" lIns="0" tIns="0" rIns="0" bIns="0" numCol="2" spcCol="72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Mae'r hyfforddiant hwn yn cynnwys senarios bywyd go iawn pwerus o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gam-drin, esgeulustod, trais domestig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a mathau eraill o niwed.</a:t>
            </a:r>
            <a:endParaRPr lang="en-GB" sz="20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Maent yn cael eu rhannu i hyrwyddo dysgu a chefnogi ymarfer diogelu.</a:t>
            </a:r>
            <a:endParaRPr lang="en-GB" sz="20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Cydnabyddir y gall yr hyfforddiant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hwn ennyn ymatebion emosiynol cryf. 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Efallai bydd y cynnwys hwn yn peri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gofid i rai pobl.</a:t>
            </a:r>
            <a:endParaRPr lang="en-GB" sz="20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Gofalwch am eich llesiant eich hun wrth wylio a gadewch yr ystafell os oes angen.</a:t>
            </a:r>
            <a:endParaRPr lang="en-GB" sz="20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Ceisiwch gymorth drwy eich sefydliad eich hun a'ch rheolwr llinell os yw unrhyw agweddau ar yr hyfforddiant hwn yn cael effaith arnoch chi.</a:t>
            </a: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37E3DB-E30F-3CE9-3339-CE3312C1D22D}"/>
              </a:ext>
            </a:extLst>
          </p:cNvPr>
          <p:cNvSpPr txBox="1">
            <a:spLocks/>
          </p:cNvSpPr>
          <p:nvPr/>
        </p:nvSpPr>
        <p:spPr>
          <a:xfrm>
            <a:off x="720001" y="900000"/>
            <a:ext cx="6307816" cy="64534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4400" b="1" dirty="0">
                <a:solidFill>
                  <a:srgbClr val="324F82"/>
                </a:solidFill>
                <a:latin typeface="Ubuntu" panose="020B0504030602030204" pitchFamily="34" charset="0"/>
              </a:rPr>
              <a:t>Rhybudd Cynnwys</a:t>
            </a:r>
            <a:endParaRPr lang="en-GB" sz="4400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B515F14-F9EE-EDDD-5619-4FE1782B20B3}"/>
              </a:ext>
            </a:extLst>
          </p:cNvPr>
          <p:cNvSpPr txBox="1">
            <a:spLocks/>
          </p:cNvSpPr>
          <p:nvPr/>
        </p:nvSpPr>
        <p:spPr>
          <a:xfrm>
            <a:off x="720001" y="6012000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cy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Pecyn Hyfforddi Senarios Diogelu</a:t>
            </a:r>
            <a:endParaRPr lang="en-GB" sz="1600" b="1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y-GB" sz="1400" dirty="0">
                <a:solidFill>
                  <a:srgbClr val="E0388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B0515-C08E-A118-3724-EEE5C138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18" y="757229"/>
            <a:ext cx="1193532" cy="8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6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F50FCAE-E732-721A-5E91-FF9389A2945D}"/>
              </a:ext>
            </a:extLst>
          </p:cNvPr>
          <p:cNvSpPr txBox="1">
            <a:spLocks/>
          </p:cNvSpPr>
          <p:nvPr/>
        </p:nvSpPr>
        <p:spPr>
          <a:xfrm>
            <a:off x="720001" y="6012000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cy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Pecyn Hyfforddi Senarios Diogelu</a:t>
            </a:r>
            <a:endParaRPr lang="en-GB" sz="1600" b="1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y-GB" sz="1400" dirty="0">
                <a:solidFill>
                  <a:srgbClr val="E0388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BCD2A02-C234-D2C6-AB39-768DB1E3C014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0849565" cy="7090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4400" b="1" dirty="0">
                <a:solidFill>
                  <a:srgbClr val="324F82"/>
                </a:solidFill>
                <a:latin typeface="Ubuntu" panose="020B0504030602030204" pitchFamily="34" charset="0"/>
              </a:rPr>
              <a:t>Nodau cyffredinol</a:t>
            </a:r>
            <a:endParaRPr lang="en-GB" sz="44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E56FA-6C2F-EEED-60A3-442939BEE2F0}"/>
              </a:ext>
            </a:extLst>
          </p:cNvPr>
          <p:cNvSpPr txBox="1"/>
          <p:nvPr/>
        </p:nvSpPr>
        <p:spPr>
          <a:xfrm>
            <a:off x="720001" y="2939423"/>
            <a:ext cx="32400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Darparu cyfleoedd diogel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i archwilio sut y gallai ymarferwyr feddwl,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teimlo a gweithredu mewn sefyllfaoedd byd go iawn.</a:t>
            </a: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endParaRPr lang="en-US" sz="20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BFA30-18B5-6408-BA32-140550EA1C5A}"/>
              </a:ext>
            </a:extLst>
          </p:cNvPr>
          <p:cNvSpPr txBox="1"/>
          <p:nvPr/>
        </p:nvSpPr>
        <p:spPr>
          <a:xfrm>
            <a:off x="4466374" y="2948423"/>
            <a:ext cx="3306026" cy="1210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Creu ymgysylltiad emosiynol ac annog trafodaethau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grŵp myfyriol.</a:t>
            </a:r>
            <a:endParaRPr lang="en-GB" sz="20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131B6-45DB-9E56-046F-C6934AF2D773}"/>
              </a:ext>
            </a:extLst>
          </p:cNvPr>
          <p:cNvSpPr txBox="1"/>
          <p:nvPr/>
        </p:nvSpPr>
        <p:spPr>
          <a:xfrm>
            <a:off x="8231999" y="2948423"/>
            <a:ext cx="3240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Cefnogi trafodaeth a dysgu ar y cyd rhwng yr holl weithwyr proffesiynol </a:t>
            </a:r>
            <a:b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</a:br>
            <a:r>
              <a:rPr lang="cy-GB" sz="2000" dirty="0">
                <a:solidFill>
                  <a:srgbClr val="324F82"/>
                </a:solidFill>
                <a:latin typeface="Ubuntu" panose="020B0504030602030204" pitchFamily="34" charset="0"/>
              </a:rPr>
              <a:t>ac asiantaethau.</a:t>
            </a:r>
            <a:r>
              <a:rPr lang="en-GB" sz="2000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endParaRPr lang="en-US" sz="20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5D675-F715-0021-1761-63393C7FA93D}"/>
              </a:ext>
            </a:extLst>
          </p:cNvPr>
          <p:cNvSpPr/>
          <p:nvPr/>
        </p:nvSpPr>
        <p:spPr>
          <a:xfrm rot="5400000">
            <a:off x="2304001" y="1097922"/>
            <a:ext cx="72000" cy="3240000"/>
          </a:xfrm>
          <a:prstGeom prst="rect">
            <a:avLst/>
          </a:prstGeom>
          <a:solidFill>
            <a:srgbClr val="28B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02469-CBEA-2250-E65B-9B327A66A744}"/>
              </a:ext>
            </a:extLst>
          </p:cNvPr>
          <p:cNvSpPr txBox="1"/>
          <p:nvPr/>
        </p:nvSpPr>
        <p:spPr>
          <a:xfrm>
            <a:off x="648385" y="1794592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28B8CE"/>
                </a:solidFill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2B3A1-CF2A-317B-6D1A-524B35D4A0F8}"/>
              </a:ext>
            </a:extLst>
          </p:cNvPr>
          <p:cNvSpPr/>
          <p:nvPr/>
        </p:nvSpPr>
        <p:spPr>
          <a:xfrm rot="5400000">
            <a:off x="6039802" y="1090703"/>
            <a:ext cx="72000" cy="3240000"/>
          </a:xfrm>
          <a:prstGeom prst="rect">
            <a:avLst/>
          </a:prstGeom>
          <a:solidFill>
            <a:srgbClr val="E0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F8504-51D7-25E0-2081-65DEE2B23499}"/>
              </a:ext>
            </a:extLst>
          </p:cNvPr>
          <p:cNvSpPr txBox="1"/>
          <p:nvPr/>
        </p:nvSpPr>
        <p:spPr>
          <a:xfrm>
            <a:off x="4432311" y="1787373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E03882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62091-1B6F-309A-AFD0-D967B62CB257}"/>
              </a:ext>
            </a:extLst>
          </p:cNvPr>
          <p:cNvSpPr/>
          <p:nvPr/>
        </p:nvSpPr>
        <p:spPr>
          <a:xfrm rot="5400000">
            <a:off x="9815999" y="1090703"/>
            <a:ext cx="72000" cy="3240000"/>
          </a:xfrm>
          <a:prstGeom prst="rect">
            <a:avLst/>
          </a:prstGeom>
          <a:solidFill>
            <a:srgbClr val="4FB9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B9A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F867E-237F-DB7A-FDB8-496E1D6383D7}"/>
              </a:ext>
            </a:extLst>
          </p:cNvPr>
          <p:cNvSpPr txBox="1"/>
          <p:nvPr/>
        </p:nvSpPr>
        <p:spPr>
          <a:xfrm>
            <a:off x="8208508" y="1787373"/>
            <a:ext cx="3681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rgbClr val="4FB9AB"/>
                </a:solidFill>
                <a:latin typeface="Ubuntu" panose="020B05040306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257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FC4F9A4-BAF1-EC4A-D8E6-C1E039690D21}"/>
              </a:ext>
            </a:extLst>
          </p:cNvPr>
          <p:cNvSpPr txBox="1">
            <a:spLocks/>
          </p:cNvSpPr>
          <p:nvPr/>
        </p:nvSpPr>
        <p:spPr>
          <a:xfrm>
            <a:off x="720001" y="6012000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cy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Pecyn Hyfforddi Senarios Diogelu</a:t>
            </a:r>
            <a:endParaRPr lang="en-GB" sz="1600" b="1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y-GB" sz="1400" dirty="0">
                <a:solidFill>
                  <a:srgbClr val="E0388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B5480-7EB9-E8E1-C747-8D9405FFEB09}"/>
              </a:ext>
            </a:extLst>
          </p:cNvPr>
          <p:cNvSpPr/>
          <p:nvPr/>
        </p:nvSpPr>
        <p:spPr>
          <a:xfrm>
            <a:off x="720000" y="1551193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AC29D-C5EC-C875-F060-19278DF2CE56}"/>
              </a:ext>
            </a:extLst>
          </p:cNvPr>
          <p:cNvSpPr/>
          <p:nvPr/>
        </p:nvSpPr>
        <p:spPr>
          <a:xfrm>
            <a:off x="4476000" y="1551192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148E9-1913-5D29-88BB-85C45C527DD2}"/>
              </a:ext>
            </a:extLst>
          </p:cNvPr>
          <p:cNvSpPr/>
          <p:nvPr/>
        </p:nvSpPr>
        <p:spPr>
          <a:xfrm>
            <a:off x="8232000" y="1551191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97E0-DE7E-4A3D-D9A6-263B37D2B361}"/>
              </a:ext>
            </a:extLst>
          </p:cNvPr>
          <p:cNvSpPr txBox="1"/>
          <p:nvPr/>
        </p:nvSpPr>
        <p:spPr>
          <a:xfrm>
            <a:off x="1245471" y="2606524"/>
            <a:ext cx="29126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Archwilio llais yr unigolyn sydd mewn perygl</a:t>
            </a:r>
            <a:endParaRPr lang="en-GB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3A34B-77D5-8D6F-A240-72C3D1EED625}"/>
              </a:ext>
            </a:extLst>
          </p:cNvPr>
          <p:cNvSpPr txBox="1"/>
          <p:nvPr/>
        </p:nvSpPr>
        <p:spPr>
          <a:xfrm>
            <a:off x="717683" y="2437324"/>
            <a:ext cx="368174" cy="8309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CA345-F35C-2DCB-BF1D-2A78680703BF}"/>
              </a:ext>
            </a:extLst>
          </p:cNvPr>
          <p:cNvSpPr txBox="1"/>
          <p:nvPr/>
        </p:nvSpPr>
        <p:spPr>
          <a:xfrm>
            <a:off x="5076000" y="2606524"/>
            <a:ext cx="267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Yr effaith ar yr unigolyn sydd mewn perygl</a:t>
            </a:r>
            <a:endParaRPr lang="en-GB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3FA48-8945-6A36-5EDE-042A1801EDE4}"/>
              </a:ext>
            </a:extLst>
          </p:cNvPr>
          <p:cNvSpPr txBox="1"/>
          <p:nvPr/>
        </p:nvSpPr>
        <p:spPr>
          <a:xfrm>
            <a:off x="4472034" y="2437324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604EA-6CF9-0F98-1961-CE59B9E7516D}"/>
              </a:ext>
            </a:extLst>
          </p:cNvPr>
          <p:cNvSpPr txBox="1"/>
          <p:nvPr/>
        </p:nvSpPr>
        <p:spPr>
          <a:xfrm>
            <a:off x="8830800" y="2602691"/>
            <a:ext cx="267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Diogelu a’r </a:t>
            </a:r>
            <a:b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ddyletswydd gofal</a:t>
            </a:r>
            <a:endParaRPr lang="en-GB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3BEDD-5CE8-3663-E0CD-97F2B0DFF2A2}"/>
              </a:ext>
            </a:extLst>
          </p:cNvPr>
          <p:cNvSpPr txBox="1"/>
          <p:nvPr/>
        </p:nvSpPr>
        <p:spPr>
          <a:xfrm>
            <a:off x="8226385" y="2433491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A647E-425F-0CC2-86CF-62072945DD14}"/>
              </a:ext>
            </a:extLst>
          </p:cNvPr>
          <p:cNvSpPr/>
          <p:nvPr/>
        </p:nvSpPr>
        <p:spPr>
          <a:xfrm>
            <a:off x="720000" y="3692156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9D2A7-C0A4-E742-6850-94DC9B37D281}"/>
              </a:ext>
            </a:extLst>
          </p:cNvPr>
          <p:cNvSpPr/>
          <p:nvPr/>
        </p:nvSpPr>
        <p:spPr>
          <a:xfrm>
            <a:off x="4476000" y="3692155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3BF45D-90D5-F722-FFB9-5FE65E0DE9D3}"/>
              </a:ext>
            </a:extLst>
          </p:cNvPr>
          <p:cNvSpPr/>
          <p:nvPr/>
        </p:nvSpPr>
        <p:spPr>
          <a:xfrm>
            <a:off x="8232000" y="3692154"/>
            <a:ext cx="3240000" cy="1713297"/>
          </a:xfrm>
          <a:prstGeom prst="rect">
            <a:avLst/>
          </a:prstGeom>
          <a:solidFill>
            <a:srgbClr val="324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A5B9B-3E52-C2C7-1B92-13AA112FA2CA}"/>
              </a:ext>
            </a:extLst>
          </p:cNvPr>
          <p:cNvSpPr txBox="1"/>
          <p:nvPr/>
        </p:nvSpPr>
        <p:spPr>
          <a:xfrm>
            <a:off x="1332000" y="4747487"/>
            <a:ext cx="2510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Myfyrdodau </a:t>
            </a:r>
            <a:b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proffesiynol</a:t>
            </a:r>
            <a:endParaRPr lang="en-GB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A8924-FBF3-50D8-DF42-C28EA6746611}"/>
              </a:ext>
            </a:extLst>
          </p:cNvPr>
          <p:cNvSpPr txBox="1"/>
          <p:nvPr/>
        </p:nvSpPr>
        <p:spPr>
          <a:xfrm>
            <a:off x="717683" y="4578287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86EF2-6564-75F3-71CE-7FF09D81F0EF}"/>
              </a:ext>
            </a:extLst>
          </p:cNvPr>
          <p:cNvSpPr txBox="1"/>
          <p:nvPr/>
        </p:nvSpPr>
        <p:spPr>
          <a:xfrm>
            <a:off x="5076000" y="4747487"/>
            <a:ext cx="267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Penblethau moesegol </a:t>
            </a:r>
            <a:b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ac emosiynol</a:t>
            </a:r>
            <a:endParaRPr lang="en-GB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14FD8-FB16-E873-D159-BC5B40A150C9}"/>
              </a:ext>
            </a:extLst>
          </p:cNvPr>
          <p:cNvSpPr txBox="1"/>
          <p:nvPr/>
        </p:nvSpPr>
        <p:spPr>
          <a:xfrm>
            <a:off x="4472034" y="4578287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8E92E-07C1-E037-B913-C93F8F31D542}"/>
              </a:ext>
            </a:extLst>
          </p:cNvPr>
          <p:cNvSpPr txBox="1"/>
          <p:nvPr/>
        </p:nvSpPr>
        <p:spPr>
          <a:xfrm>
            <a:off x="8830800" y="4743654"/>
            <a:ext cx="267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Dysgu </a:t>
            </a:r>
            <a:b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cy-GB" sz="1600" b="1" dirty="0">
                <a:solidFill>
                  <a:schemeClr val="bg1"/>
                </a:solidFill>
                <a:latin typeface="Ubuntu" panose="020B0504030602030204" pitchFamily="34" charset="0"/>
              </a:rPr>
              <a:t>ymarferol</a:t>
            </a:r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0B89F-B75F-17C3-FB64-58525E17398E}"/>
              </a:ext>
            </a:extLst>
          </p:cNvPr>
          <p:cNvSpPr txBox="1"/>
          <p:nvPr/>
        </p:nvSpPr>
        <p:spPr>
          <a:xfrm>
            <a:off x="8226385" y="4574454"/>
            <a:ext cx="368174" cy="83099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5400" b="1" dirty="0">
                <a:solidFill>
                  <a:srgbClr val="F9C402"/>
                </a:solidFill>
                <a:latin typeface="Ubuntu" panose="020B0504030602030204" pitchFamily="34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D56576-7A45-8461-CCF0-FDDE3F2A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34" y="1692886"/>
            <a:ext cx="614680" cy="660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26E143-7340-7424-3628-8F5E2916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96" y="1703788"/>
            <a:ext cx="650240" cy="650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D3AFE4-A982-7237-B20D-15F06177C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67" y="1687806"/>
            <a:ext cx="574040" cy="6654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46CA63-9159-0DDA-61C8-858239365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80" y="3873789"/>
            <a:ext cx="682752" cy="682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B24E13-24FD-7DB7-D616-72DFE076A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800" y="3887859"/>
            <a:ext cx="762000" cy="5486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5B40D1-B5E3-DACF-3EB8-9D53A400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396" y="3839726"/>
            <a:ext cx="726440" cy="726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8F932-2C74-E7CA-E4E8-E2F9B6269C48}"/>
              </a:ext>
            </a:extLst>
          </p:cNvPr>
          <p:cNvSpPr txBox="1"/>
          <p:nvPr/>
        </p:nvSpPr>
        <p:spPr>
          <a:xfrm>
            <a:off x="717683" y="900000"/>
            <a:ext cx="1090826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Bydd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pob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fideo’n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archwilio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chwe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phwnc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craidd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sy’n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siapio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ein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dealltwriaeth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a’n</a:t>
            </a:r>
            <a:r>
              <a:rPr lang="en-GB" sz="2100" b="1" dirty="0">
                <a:solidFill>
                  <a:srgbClr val="324F82"/>
                </a:solidFill>
                <a:latin typeface="Ubuntu" panose="020B0504030602030204" pitchFamily="34" charset="0"/>
              </a:rPr>
              <a:t> </a:t>
            </a:r>
            <a:r>
              <a:rPr lang="en-GB" sz="2100" b="1" dirty="0" err="1">
                <a:solidFill>
                  <a:srgbClr val="324F82"/>
                </a:solidFill>
                <a:latin typeface="Ubuntu" panose="020B0504030602030204" pitchFamily="34" charset="0"/>
              </a:rPr>
              <a:t>harfer</a:t>
            </a:r>
            <a:endParaRPr lang="en-GB" sz="2100" b="1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9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C4C9279-70D1-FDDF-6018-4595E6A548D4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0849565" cy="63503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4400" b="1" dirty="0">
                <a:solidFill>
                  <a:srgbClr val="324F82"/>
                </a:solidFill>
                <a:latin typeface="Ubuntu" panose="020B0504030602030204" pitchFamily="34" charset="0"/>
              </a:rPr>
              <a:t>Dolenni i becynnau hyfforddi a fideos</a:t>
            </a:r>
            <a:endParaRPr lang="en-GB" sz="4400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D1E4772-2A7F-6C0C-EFC1-CEBAA12D5C3B}"/>
              </a:ext>
            </a:extLst>
          </p:cNvPr>
          <p:cNvSpPr txBox="1">
            <a:spLocks/>
          </p:cNvSpPr>
          <p:nvPr/>
        </p:nvSpPr>
        <p:spPr>
          <a:xfrm>
            <a:off x="720001" y="6012000"/>
            <a:ext cx="4096443" cy="546202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cy-GB" sz="1600" b="1" dirty="0">
                <a:solidFill>
                  <a:srgbClr val="324F82"/>
                </a:solidFill>
                <a:latin typeface="Ubuntu" panose="020B0504030602030204" pitchFamily="34" charset="0"/>
              </a:rPr>
              <a:t>Pecyn Hyfforddi Senarios Diogelu</a:t>
            </a:r>
            <a:endParaRPr lang="en-GB" sz="1600" b="1" dirty="0">
              <a:solidFill>
                <a:srgbClr val="324F82"/>
              </a:solidFill>
              <a:latin typeface="Ubuntu" panose="020B05040306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y-GB" sz="1400" dirty="0">
                <a:solidFill>
                  <a:srgbClr val="E03882"/>
                </a:solidFill>
                <a:latin typeface="Ubuntu" panose="020B0504030602030204" pitchFamily="34" charset="0"/>
              </a:rPr>
              <a:t>Dysgu seiliedig ar ddrama</a:t>
            </a:r>
            <a:r>
              <a:rPr lang="en-GB" sz="1400" dirty="0">
                <a:solidFill>
                  <a:srgbClr val="E03882"/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662ED-BC15-D7DA-46CA-CA3EC79F1851}"/>
              </a:ext>
            </a:extLst>
          </p:cNvPr>
          <p:cNvSpPr txBox="1"/>
          <p:nvPr/>
        </p:nvSpPr>
        <p:spPr>
          <a:xfrm>
            <a:off x="2177482" y="2859034"/>
            <a:ext cx="6013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dirty="0">
                <a:solidFill>
                  <a:srgbClr val="324F82"/>
                </a:solidFill>
                <a:latin typeface="Ubuntu" panose="020B0504030602030204" pitchFamily="34" charset="0"/>
              </a:rPr>
              <a:t>Dolen yma i becynnau hyfforddi</a:t>
            </a:r>
            <a:endParaRPr lang="en-GB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F62CD-4A99-AE95-E5F5-005344DB28DF}"/>
              </a:ext>
            </a:extLst>
          </p:cNvPr>
          <p:cNvSpPr txBox="1"/>
          <p:nvPr/>
        </p:nvSpPr>
        <p:spPr>
          <a:xfrm>
            <a:off x="2177482" y="4681788"/>
            <a:ext cx="60136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dirty="0">
                <a:solidFill>
                  <a:srgbClr val="324F82"/>
                </a:solidFill>
                <a:latin typeface="Ubuntu" panose="020B0504030602030204" pitchFamily="34" charset="0"/>
              </a:rPr>
              <a:t>Dolen yma i fideos hyfforddi</a:t>
            </a:r>
            <a:endParaRPr lang="en-GB" dirty="0">
              <a:solidFill>
                <a:srgbClr val="324F82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688A2-DC8F-FD67-7A33-FD878A43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8" y="2116084"/>
            <a:ext cx="1165860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4B507-FBCF-960C-61D5-65B65A2E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0" y="3993621"/>
            <a:ext cx="1435735" cy="1435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271B4-15B9-6CA7-B48D-EC7A60C5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-180000">
            <a:off x="5863317" y="2247995"/>
            <a:ext cx="1554480" cy="2179320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2850E0-AF6B-AD1A-8A72-75193ED18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96694" y="2016669"/>
            <a:ext cx="2238681" cy="3138544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6B4D6-E00A-F5D4-7569-C17965E8AF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40000">
            <a:off x="10044981" y="2247995"/>
            <a:ext cx="1554480" cy="2179320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0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24F82"/>
            </a:gs>
            <a:gs pos="100000">
              <a:srgbClr val="28B8C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8D862-621D-91B0-1ABB-7FC0CB7B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611233"/>
            <a:ext cx="2619469" cy="147263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B03289-7B15-985B-36CA-2D49DD156F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1323" y="3087614"/>
            <a:ext cx="1034275" cy="103427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5CBDE74-2CF7-7C56-DBF7-5C20D09A6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1321" y="2083870"/>
            <a:ext cx="1034275" cy="103427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8CBEA7-3E6D-8A89-0315-425D231B7C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81325" y="4091358"/>
            <a:ext cx="1034275" cy="10342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607814-2BF8-953E-3700-C227E9310E6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81324" y="5095102"/>
            <a:ext cx="1034275" cy="1034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F7B2B-BA19-C700-0189-DC0AF5329FA2}"/>
              </a:ext>
            </a:extLst>
          </p:cNvPr>
          <p:cNvSpPr txBox="1"/>
          <p:nvPr/>
        </p:nvSpPr>
        <p:spPr>
          <a:xfrm>
            <a:off x="720000" y="4406938"/>
            <a:ext cx="965345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Gwefan</a:t>
            </a: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:	 </a:t>
            </a:r>
            <a:b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https://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icc.gig.cymru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/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gwasanaethau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-a-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thimau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/</a:t>
            </a:r>
            <a:b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gwasanaeth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-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diogelu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-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cenedlaethol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-gig-</a:t>
            </a:r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cymru</a:t>
            </a:r>
            <a:r>
              <a:rPr lang="en-GB" sz="2000" b="1" dirty="0">
                <a:solidFill>
                  <a:schemeClr val="bg1"/>
                </a:solidFill>
                <a:latin typeface="Ubuntu" panose="020B0504030602030204" pitchFamily="34" charset="0"/>
              </a:rPr>
              <a:t>/</a:t>
            </a:r>
          </a:p>
          <a:p>
            <a:r>
              <a:rPr lang="en-GB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Ebost</a:t>
            </a:r>
            <a:r>
              <a:rPr lang="en-GB" sz="2000" dirty="0">
                <a:solidFill>
                  <a:schemeClr val="bg1"/>
                </a:solidFill>
                <a:latin typeface="Ubuntu" panose="020B0504030602030204" pitchFamily="34" charset="0"/>
              </a:rPr>
              <a:t>: 	</a:t>
            </a:r>
          </a:p>
          <a:p>
            <a:r>
              <a:rPr lang="en-GB" sz="2000" b="1" dirty="0" err="1">
                <a:solidFill>
                  <a:schemeClr val="bg1"/>
                </a:solidFill>
                <a:latin typeface="Ubuntu" panose="020B0504030602030204" pitchFamily="34" charset="0"/>
              </a:rPr>
              <a:t>national.safeguarding@wales.nhs.uk</a:t>
            </a:r>
            <a:endParaRPr lang="en-GB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842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ce0d0b99-cef3-495a-b858-afddd20f0667">English</Language>
    <FinanceYear xmlns="ce0d0b99-cef3-495a-b858-afddd20f0667">2025</FinanceYear>
    <Collaboration xmlns="ce0d0b99-cef3-495a-b858-afddd20f0667" xsi:nil="true"/>
    <Owner xmlns="ce0d0b99-cef3-495a-b858-afddd20f0667">
      <UserInfo>
        <DisplayName>Annette Blackstock (Public Health Wales - No. 2 Capital Quarter)</DisplayName>
        <AccountId>21</AccountId>
        <AccountType/>
      </UserInfo>
    </Owner>
    <MeetingDate xmlns="ce0d0b99-cef3-495a-b858-afddd20f0667">2025-10-19T23:00:00+00:00</MeetingDate>
    <Retentionend xmlns="ce0d0b99-cef3-495a-b858-afddd20f0667" xsi:nil="true"/>
    <DocumentType xmlns="ce0d0b99-cef3-495a-b858-afddd20f0667">Presentations</DocumentType>
    <Topic xmlns="ce0d0b99-cef3-495a-b858-afddd20f0667">Video Launch</Topic>
    <lcf76f155ced4ddcb4097134ff3c332f xmlns="ce0d0b99-cef3-495a-b858-afddd20f0667">
      <Terms xmlns="http://schemas.microsoft.com/office/infopath/2007/PartnerControls"/>
    </lcf76f155ced4ddcb4097134ff3c332f>
    <TaxCatchAll xmlns="f5361f9d-944f-448b-8bba-98d1613e6103" xsi:nil="true"/>
    <DocumentStage xmlns="ce0d0b99-cef3-495a-b858-afddd20f0667">Master</DocumentStage>
    <Directorate xmlns="ce0d0b99-cef3-495a-b858-afddd20f06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931FBF01466408B5F30BEE3631E26" ma:contentTypeVersion="24" ma:contentTypeDescription="Create a new document." ma:contentTypeScope="" ma:versionID="a75688f3b61adae70b5a3e2f9a34fd9f">
  <xsd:schema xmlns:xsd="http://www.w3.org/2001/XMLSchema" xmlns:xs="http://www.w3.org/2001/XMLSchema" xmlns:p="http://schemas.microsoft.com/office/2006/metadata/properties" xmlns:ns2="ce0d0b99-cef3-495a-b858-afddd20f0667" xmlns:ns3="f5361f9d-944f-448b-8bba-98d1613e6103" targetNamespace="http://schemas.microsoft.com/office/2006/metadata/properties" ma:root="true" ma:fieldsID="d69a915b3aad277ae4fd2e42453e4da0" ns2:_="" ns3:_="">
    <xsd:import namespace="ce0d0b99-cef3-495a-b858-afddd20f0667"/>
    <xsd:import namespace="f5361f9d-944f-448b-8bba-98d1613e6103"/>
    <xsd:element name="properties">
      <xsd:complexType>
        <xsd:sequence>
          <xsd:element name="documentManagement">
            <xsd:complexType>
              <xsd:all>
                <xsd:element ref="ns2:DocumentType"/>
                <xsd:element ref="ns2:Topic"/>
                <xsd:element ref="ns2:Collaboration" minOccurs="0"/>
                <xsd:element ref="ns2:FinanceYear" minOccurs="0"/>
                <xsd:element ref="ns2:Directorate" minOccurs="0"/>
                <xsd:element ref="ns2:MeetingDate" minOccurs="0"/>
                <xsd:element ref="ns2:Retentionend" minOccurs="0"/>
                <xsd:element ref="ns2:Owner" minOccurs="0"/>
                <xsd:element ref="ns2:Language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St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0b99-cef3-495a-b858-afddd20f0667" elementFormDefault="qualified">
    <xsd:import namespace="http://schemas.microsoft.com/office/2006/documentManagement/types"/>
    <xsd:import namespace="http://schemas.microsoft.com/office/infopath/2007/PartnerControls"/>
    <xsd:element name="DocumentType" ma:index="2" ma:displayName="Document Type" ma:format="Dropdown" ma:internalName="DocumentType">
      <xsd:simpleType>
        <xsd:restriction base="dms:Choice">
          <xsd:enumeration value="Report"/>
          <xsd:enumeration value="Publication"/>
          <xsd:enumeration value="Guidance"/>
          <xsd:enumeration value="Communication"/>
          <xsd:enumeration value="Template"/>
          <xsd:enumeration value="Form"/>
          <xsd:enumeration value="Policies/Strategies"/>
          <xsd:enumeration value="Framework"/>
          <xsd:enumeration value="Organisational Charts"/>
          <xsd:enumeration value="Evaluation"/>
          <xsd:enumeration value="Minutes"/>
          <xsd:enumeration value="Action log"/>
          <xsd:enumeration value="Letter"/>
          <xsd:enumeration value="Certification"/>
          <xsd:enumeration value="Audits"/>
          <xsd:enumeration value="Invoice"/>
          <xsd:enumeration value="Surveys"/>
          <xsd:enumeration value="Agenda"/>
          <xsd:enumeration value="Process Map"/>
          <xsd:enumeration value="Org Charts"/>
          <xsd:enumeration value="Spreadsheet"/>
          <xsd:enumeration value="JDs"/>
          <xsd:enumeration value="Person Spec"/>
          <xsd:enumeration value="Adverts"/>
          <xsd:enumeration value="Database"/>
          <xsd:enumeration value="Inventory"/>
          <xsd:enumeration value="Presentations"/>
          <xsd:enumeration value="Check list"/>
          <xsd:enumeration value="Programme"/>
          <xsd:enumeration value="Flyer"/>
          <xsd:enumeration value="7MB"/>
          <xsd:enumeration value="SBAR"/>
          <xsd:enumeration value="SOP"/>
          <xsd:enumeration value="MOU"/>
          <xsd:enumeration value="Tracker"/>
          <xsd:enumeration value="Work Plan"/>
          <xsd:enumeration value="TOR"/>
          <xsd:enumeration value="Inventory"/>
          <xsd:enumeration value="Business Case"/>
          <xsd:enumeration value="Register"/>
          <xsd:enumeration value="Pathway"/>
          <xsd:enumeration value="Bite Size"/>
          <xsd:enumeration value="SLA"/>
          <xsd:enumeration value="Map"/>
          <xsd:enumeration value="NSS Other Work List"/>
          <xsd:enumeration value="Update"/>
          <xsd:enumeration value="Credit Card"/>
          <xsd:enumeration value="RSB Communication"/>
          <xsd:enumeration value="Leaflet"/>
          <xsd:enumeration value="Paper"/>
          <xsd:enumeration value="List of people"/>
          <xsd:enumeration value="Consultation"/>
          <xsd:enumeration value="Training Pack"/>
        </xsd:restriction>
      </xsd:simpleType>
    </xsd:element>
    <xsd:element name="Topic" ma:index="3" ma:displayName="Subject" ma:format="Dropdown" ma:internalName="Topic">
      <xsd:simpleType>
        <xsd:restriction base="dms:Choice">
          <xsd:enumeration value="DATIX"/>
          <xsd:enumeration value="VAWDASV"/>
          <xsd:enumeration value="Network"/>
          <xsd:enumeration value="SMM"/>
          <xsd:enumeration value="LAC"/>
          <xsd:enumeration value="MCA/DoLS"/>
          <xsd:enumeration value="FGM"/>
          <xsd:enumeration value="AWNDDSG"/>
          <xsd:enumeration value="CNO"/>
          <xsd:enumeration value="SMT"/>
          <xsd:enumeration value="SBET"/>
          <xsd:enumeration value="IMTP"/>
          <xsd:enumeration value="Quality and Safety"/>
          <xsd:enumeration value="Safeguarding"/>
          <xsd:enumeration value="Supervision"/>
          <xsd:enumeration value="Welsh"/>
          <xsd:enumeration value="Finance"/>
          <xsd:enumeration value="APR and CPR"/>
          <xsd:enumeration value="Process"/>
          <xsd:enumeration value="Work Plan"/>
          <xsd:enumeration value="Welsh"/>
          <xsd:enumeration value="Web Site"/>
          <xsd:enumeration value="New Starter"/>
          <xsd:enumeration value="IT"/>
          <xsd:enumeration value="Leadership"/>
          <xsd:enumeration value="NMC Registration"/>
          <xsd:enumeration value="Projects"/>
          <xsd:enumeration value="Conference and events"/>
          <xsd:enumeration value="SUSR"/>
          <xsd:enumeration value="Meeting"/>
          <xsd:enumeration value="NSS Professional"/>
          <xsd:enumeration value="PRUDiC"/>
          <xsd:enumeration value="Learning and Development"/>
          <xsd:enumeration value="Eye Test"/>
          <xsd:enumeration value="Sickness"/>
          <xsd:enumeration value="My Contribution"/>
          <xsd:enumeration value="Risk Register"/>
          <xsd:enumeration value="Work Plan Change"/>
          <xsd:enumeration value="External Stakeholder"/>
          <xsd:enumeration value="PHW Team Background"/>
          <xsd:enumeration value="Powerpoint Presentation"/>
          <xsd:enumeration value="SBAR"/>
          <xsd:enumeration value="Training &amp; Learning"/>
          <xsd:enumeration value="7MB"/>
          <xsd:enumeration value="WNCR"/>
          <xsd:enumeration value="Duty of Quality"/>
          <xsd:enumeration value="Training Tracker"/>
          <xsd:enumeration value="Reflective Account"/>
          <xsd:enumeration value="Termination"/>
          <xsd:enumeration value="SLA"/>
          <xsd:enumeration value="Prof Alignment to RSB/HB/T"/>
          <xsd:enumeration value="RSB"/>
          <xsd:enumeration value="PREVENT"/>
          <xsd:enumeration value="Credit Card"/>
          <xsd:enumeration value="Delivery Evaluation"/>
          <xsd:enumeration value="Network Stakeholders PM session"/>
          <xsd:enumeration value="News Story"/>
          <xsd:enumeration value="RSB/Safeguarding Committees"/>
          <xsd:enumeration value="Safeguarding Review"/>
          <xsd:enumeration value="Docs with Review Dates"/>
          <xsd:enumeration value="WLDS"/>
          <xsd:enumeration value="Business Support"/>
          <xsd:enumeration value="CPMA"/>
          <xsd:enumeration value="CSERQ"/>
          <xsd:enumeration value="O4W"/>
          <xsd:enumeration value="Themes"/>
          <xsd:enumeration value="Restorative Supervision"/>
          <xsd:enumeration value="U13s"/>
          <xsd:enumeration value="Options - Des Dr"/>
          <xsd:enumeration value="Network Sub-group"/>
          <xsd:enumeration value="TOIL"/>
          <xsd:enumeration value="Network Report - Stakeholder List"/>
          <xsd:enumeration value="Video Launch"/>
          <xsd:enumeration value="Nursing Midwifery Programme"/>
          <xsd:enumeration value="Quality Statement and SG Metrics Work Stream"/>
          <xsd:enumeration value="S5 Safeguarding Procedures"/>
          <xsd:enumeration value="Principles"/>
          <xsd:enumeration value="WISB"/>
          <xsd:enumeration value="Cover"/>
          <xsd:enumeration value="CSA"/>
        </xsd:restriction>
      </xsd:simpleType>
    </xsd:element>
    <xsd:element name="Collaboration" ma:index="4" nillable="true" ma:displayName="Quarter" ma:format="Dropdown" ma:internalName="Collaboration" ma:readOnly="false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FinanceYear" ma:index="5" nillable="true" ma:displayName="Year " ma:format="Dropdown" ma:internalName="FinanceYear">
      <xsd:simpleType>
        <xsd:restriction base="dms:Choice">
          <xsd:enumeration value="2023"/>
          <xsd:enumeration value="2024"/>
          <xsd:enumeration value="2025"/>
          <xsd:enumeration value="2023-2024"/>
          <xsd:enumeration value="2024-2025"/>
          <xsd:enumeration value="2025-2026"/>
          <xsd:enumeration value="2017"/>
          <xsd:enumeration value="2019"/>
          <xsd:enumeration value="2022"/>
          <xsd:enumeration value="2022-2023"/>
        </xsd:restriction>
      </xsd:simpleType>
    </xsd:element>
    <xsd:element name="Directorate" ma:index="6" nillable="true" ma:displayName="Directorate " ma:format="Dropdown" ma:internalName="Directorate">
      <xsd:simpleType>
        <xsd:restriction base="dms:Choice">
          <xsd:enumeration value="Finance"/>
          <xsd:enumeration value="People &amp; OD"/>
          <xsd:enumeration value="OPC"/>
          <xsd:enumeration value="CCFW"/>
          <xsd:enumeration value="NISB"/>
          <xsd:enumeration value="RSB"/>
          <xsd:enumeration value="Comms"/>
          <xsd:enumeration value="WG"/>
          <xsd:enumeration value="HB/Trust"/>
          <xsd:enumeration value="NSS Professional"/>
          <xsd:enumeration value="IT"/>
          <xsd:enumeration value="PHW"/>
          <xsd:enumeration value="RSB Meetings"/>
        </xsd:restriction>
      </xsd:simpleType>
    </xsd:element>
    <xsd:element name="MeetingDate" ma:index="7" nillable="true" ma:displayName="Meeting Date" ma:format="DateOnly" ma:internalName="MeetingDate" ma:readOnly="false">
      <xsd:simpleType>
        <xsd:restriction base="dms:DateTime"/>
      </xsd:simpleType>
    </xsd:element>
    <xsd:element name="Retentionend" ma:index="8" nillable="true" ma:displayName="Retention end" ma:format="DateOnly" ma:internalName="Retentionend" ma:readOnly="false">
      <xsd:simpleType>
        <xsd:restriction base="dms:DateTime"/>
      </xsd:simpleType>
    </xsd:element>
    <xsd:element name="Owner" ma:index="9" nillable="true" ma:displayName="Owner " ma:format="Dropdown" ma:list="UserInfo" ma:SharePointGroup="0" ma:internalName="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11" nillable="true" ma:displayName="Language" ma:format="Dropdown" ma:internalName="Language" ma:readOnly="false">
      <xsd:simpleType>
        <xsd:restriction base="dms:Choice">
          <xsd:enumeration value="English"/>
          <xsd:enumeration value="Welsh"/>
          <xsd:enumeration value="Choice 3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Stage" ma:index="30" nillable="true" ma:displayName="Master/Draft/Archive" ma:format="Dropdown" ma:internalName="DocumentStage">
      <xsd:simpleType>
        <xsd:restriction base="dms:Choice">
          <xsd:enumeration value="Draft"/>
          <xsd:enumeration value="Master"/>
          <xsd:enumeration value="Archiv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1f9d-944f-448b-8bba-98d1613e610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5268bc-a475-4568-9cda-ea07ebdc9061}" ma:internalName="TaxCatchAll" ma:readOnly="false" ma:showField="CatchAllData" ma:web="f5361f9d-944f-448b-8bba-98d1613e61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AAFA8A-7429-4879-BDB2-7F2E32F1F0C6}">
  <ds:schemaRefs>
    <ds:schemaRef ds:uri="f5361f9d-944f-448b-8bba-98d1613e6103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ce0d0b99-cef3-495a-b858-afddd20f06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A0E8D9B-E103-4B81-9353-A766E3CE4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EE1DB-7B0F-48FB-9401-7E7A55635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0b99-cef3-495a-b858-afddd20f0667"/>
    <ds:schemaRef ds:uri="f5361f9d-944f-448b-8bba-98d1613e6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433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Ubuntu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Carly Harrison (Public Health Wales - Matrix House)</cp:lastModifiedBy>
  <cp:revision>143</cp:revision>
  <cp:lastPrinted>2018-02-28T08:37:13Z</cp:lastPrinted>
  <dcterms:created xsi:type="dcterms:W3CDTF">2017-10-31T10:35:26Z</dcterms:created>
  <dcterms:modified xsi:type="dcterms:W3CDTF">2025-11-07T16:59:18Z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0x010100435931FBF01466408B5F30BEE3631E26</vt:lpwstr>
  </property>
  <property fmtid="{D5CDD505-2E9C-101B-9397-08002B2CF9AE}" pid="3" name="MediaServiceImageTags">
    <vt:lpwstr/>
  </property>
</Properties>
</file>