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5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262" r:id="rId8"/>
    <p:sldId id="278" r:id="rId9"/>
    <p:sldId id="265" r:id="rId10"/>
    <p:sldId id="268" r:id="rId11"/>
    <p:sldId id="266" r:id="rId12"/>
    <p:sldId id="277" r:id="rId13"/>
    <p:sldId id="276" r:id="rId14"/>
    <p:sldId id="264" r:id="rId15"/>
    <p:sldId id="269" r:id="rId16"/>
    <p:sldId id="279" r:id="rId17"/>
    <p:sldId id="271" r:id="rId18"/>
    <p:sldId id="272" r:id="rId19"/>
    <p:sldId id="273" r:id="rId20"/>
    <p:sldId id="274" r:id="rId21"/>
    <p:sldId id="275" r:id="rId22"/>
    <p:sldId id="263" r:id="rId23"/>
    <p:sldId id="259" r:id="rId24"/>
  </p:sldIdLst>
  <p:sldSz cx="5346700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 Jenkins (Public Health Wales)" initials="BJ(HW" lastIdx="53" clrIdx="0">
    <p:extLst>
      <p:ext uri="{19B8F6BF-5375-455C-9EA6-DF929625EA0E}">
        <p15:presenceInfo xmlns:p15="http://schemas.microsoft.com/office/powerpoint/2012/main" userId="S-1-5-21-978635462-3828570294-627434887-229569" providerId="AD"/>
      </p:ext>
    </p:extLst>
  </p:cmAuthor>
  <p:cmAuthor id="2" name="Amrita Jesurasa (Public Health Wales - No. 2 Capital Quarter)" initials="AJ(HW-N2CQ" lastIdx="3" clrIdx="1">
    <p:extLst>
      <p:ext uri="{19B8F6BF-5375-455C-9EA6-DF929625EA0E}">
        <p15:presenceInfo xmlns:p15="http://schemas.microsoft.com/office/powerpoint/2012/main" userId="S-1-5-21-978635462-3828570294-627434887-1083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82E"/>
    <a:srgbClr val="6D6E71"/>
    <a:srgbClr val="2F5586"/>
    <a:srgbClr val="E6E6E6"/>
    <a:srgbClr val="315787"/>
    <a:srgbClr val="B9B9B9"/>
    <a:srgbClr val="FEFEFE"/>
    <a:srgbClr val="656565"/>
    <a:srgbClr val="40A294"/>
    <a:srgbClr val="F43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8"/>
    <p:restoredTop sz="91492" autoAdjust="0"/>
  </p:normalViewPr>
  <p:slideViewPr>
    <p:cSldViewPr snapToGrid="0">
      <p:cViewPr varScale="1">
        <p:scale>
          <a:sx n="103" d="100"/>
          <a:sy n="103" d="100"/>
        </p:scale>
        <p:origin x="352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2328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A382E-B626-4CC4-BC22-B354BD904144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6A7F4E-315E-476C-A941-32C39B20BFBF}">
      <dgm:prSet phldrT="[Text]" custT="1"/>
      <dgm:spPr>
        <a:solidFill>
          <a:srgbClr val="F2682E"/>
        </a:solidFill>
      </dgm:spPr>
      <dgm:t>
        <a:bodyPr/>
        <a:lstStyle/>
        <a:p>
          <a:r>
            <a:rPr lang="en-US" sz="1100" b="1" dirty="0" err="1">
              <a:latin typeface="Verdana" panose="020B0604030504040204" pitchFamily="34" charset="0"/>
              <a:ea typeface="Verdana" panose="020B0604030504040204" pitchFamily="34" charset="0"/>
            </a:rPr>
            <a:t>Atgyfeirio</a:t>
          </a:r>
          <a:endParaRPr lang="en-US" sz="11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6D48A51-89CB-45D2-A355-52192E1250A2}" type="parTrans" cxnId="{CD23E6F8-01C7-4EF4-A1BF-B668C753362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E6BBE3-EFB3-4891-8593-0CE635D9520E}" type="sibTrans" cxnId="{CD23E6F8-01C7-4EF4-A1BF-B668C753362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506BFB-B990-420B-BA3A-113C626BEBBD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cy-GB" sz="1000" i="1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Gwneir hyn gan:</a:t>
          </a:r>
        </a:p>
        <a:p>
          <a:pPr>
            <a:spcAft>
              <a:spcPct val="3500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Chi eich hunan </a:t>
          </a:r>
        </a:p>
        <a:p>
          <a:pPr>
            <a:spcAft>
              <a:spcPct val="3500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Gofal iechyd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Sefydliadau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Cymunedol a’r </a:t>
          </a:r>
        </a:p>
        <a:p>
          <a:pPr>
            <a:spcAft>
              <a:spcPts val="378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Sector Gwirfoddol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Gwasanaethau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statudol</a:t>
          </a:r>
          <a:endParaRPr lang="cy-GB" sz="900" noProof="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8E1DAD-E038-47E9-A96D-797634A7196C}" type="parTrans" cxnId="{988001A7-F428-4488-A909-569E6F69263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A2EA6BA-639A-46CD-9816-C973357E37A9}" type="sibTrans" cxnId="{988001A7-F428-4488-A909-569E6F69263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443D42-12B8-4A34-A7AD-1FF495C51F93}">
      <dgm:prSet phldrT="[Text]" custT="1"/>
      <dgm:spPr>
        <a:solidFill>
          <a:srgbClr val="2F5586"/>
        </a:solidFill>
      </dgm:spPr>
      <dgm:t>
        <a:bodyPr/>
        <a:lstStyle/>
        <a:p>
          <a:r>
            <a:rPr lang="en-US" sz="1100" b="1" dirty="0" err="1" smtClean="0">
              <a:latin typeface="Verdana" panose="020B0604030504040204" pitchFamily="34" charset="0"/>
              <a:ea typeface="Verdana" panose="020B0604030504040204" pitchFamily="34" charset="0"/>
            </a:rPr>
            <a:t>Presgripsiynu</a:t>
          </a:r>
          <a:r>
            <a:rPr lang="en-US" sz="1100" b="1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1" dirty="0" err="1" smtClean="0">
              <a:latin typeface="Verdana" panose="020B0604030504040204" pitchFamily="34" charset="0"/>
              <a:ea typeface="Verdana" panose="020B0604030504040204" pitchFamily="34" charset="0"/>
            </a:rPr>
            <a:t>Cymdeithasol</a:t>
          </a:r>
          <a:r>
            <a:rPr lang="en-US" sz="1100" b="1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US" sz="11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05253F6-1BC9-47AF-BCFB-8701E55FD7CB}" type="parTrans" cxnId="{760976D1-F5C1-4BFB-917A-088C5795595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7A2729-3AB2-4332-A500-AA7EF7479F41}" type="sibTrans" cxnId="{760976D1-F5C1-4BFB-917A-088C5795595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58481C-9263-4C07-B013-CEB289688104}">
      <dgm:prSet phldrT="[Text]" custT="1"/>
      <dgm:spPr/>
      <dgm:t>
        <a:bodyPr lIns="144000"/>
        <a:lstStyle/>
        <a:p>
          <a:pPr>
            <a:spcAft>
              <a:spcPct val="35000"/>
            </a:spcAft>
          </a:pPr>
          <a:r>
            <a:rPr lang="cy-GB" sz="1000" i="1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Mae’n cynnwys: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Sgwrs am yr </a:t>
          </a:r>
        </a:p>
        <a:p>
          <a:pPr>
            <a:spcAft>
              <a:spcPts val="378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hyn sy’n cyfrif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Cynllunio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camau </a:t>
          </a:r>
        </a:p>
        <a:p>
          <a:pPr>
            <a:spcAft>
              <a:spcPts val="378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gweithredu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Cyfeirio /  </a:t>
          </a:r>
        </a:p>
        <a:p>
          <a:pPr>
            <a:spcAft>
              <a:spcPct val="3500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atgyfeirio</a:t>
          </a:r>
          <a:endParaRPr lang="cy-GB" sz="900" noProof="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DDBE84A-AA04-4F27-B486-0F531C2BCED3}" type="parTrans" cxnId="{211A4F8C-9374-4C3B-9294-8E1F2C037E5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19A97C-EE1F-4766-BE48-7DCEBF2561CF}" type="sibTrans" cxnId="{211A4F8C-9374-4C3B-9294-8E1F2C037E5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131623-3F97-43D8-A2E6-08EAE1052A07}">
      <dgm:prSet phldrT="[Text]" custT="1"/>
      <dgm:spPr>
        <a:solidFill>
          <a:srgbClr val="F43882"/>
        </a:solidFill>
      </dgm:spPr>
      <dgm:t>
        <a:bodyPr/>
        <a:lstStyle/>
        <a:p>
          <a:r>
            <a:rPr lang="en-US" sz="1100" b="1" dirty="0" err="1">
              <a:latin typeface="Verdana" panose="020B0604030504040204" pitchFamily="34" charset="0"/>
              <a:ea typeface="Verdana" panose="020B0604030504040204" pitchFamily="34" charset="0"/>
            </a:rPr>
            <a:t>Asedau</a:t>
          </a:r>
          <a:r>
            <a:rPr lang="en-US" sz="11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1" dirty="0" err="1">
              <a:latin typeface="Verdana" panose="020B0604030504040204" pitchFamily="34" charset="0"/>
              <a:ea typeface="Verdana" panose="020B0604030504040204" pitchFamily="34" charset="0"/>
            </a:rPr>
            <a:t>Cymunedol</a:t>
          </a:r>
          <a:endParaRPr lang="en-US" sz="11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D5F3CC5-9C7B-4D50-9417-57A72B50EAB6}" type="parTrans" cxnId="{A8688134-71B5-44F8-B152-41A5BBAEAA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E0902FB-0464-4D89-86D4-3F6118BD6DE8}" type="sibTrans" cxnId="{A8688134-71B5-44F8-B152-41A5BBAEAA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04E3B7A-5AC5-46C4-A1DD-66459C23A849}">
      <dgm:prSet phldrT="[Text]" custT="1"/>
      <dgm:spPr/>
      <dgm:t>
        <a:bodyPr lIns="144000"/>
        <a:lstStyle/>
        <a:p>
          <a:pPr>
            <a:spcAft>
              <a:spcPct val="35000"/>
            </a:spcAft>
          </a:pPr>
          <a:r>
            <a:rPr lang="cy-GB" sz="1000" i="1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Er enghraifft:</a:t>
          </a:r>
        </a:p>
        <a:p>
          <a:pPr>
            <a:spcAft>
              <a:spcPts val="378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Cymorth lles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Ymarfer corff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ar sail </a:t>
          </a:r>
        </a:p>
        <a:p>
          <a:pPr>
            <a:spcAft>
              <a:spcPts val="378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atgyfeiriad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Caffis </a:t>
          </a:r>
        </a:p>
        <a:p>
          <a:pPr>
            <a:spcAft>
              <a:spcPct val="3500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Cymdeithasol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Ymyriadau yn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seiliedig ar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natur</a:t>
          </a:r>
          <a:endParaRPr lang="cy-GB" sz="900" noProof="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40A3BD7-9B12-461B-A282-2D5C5DF1A6B0}" type="parTrans" cxnId="{427C7359-496B-4A07-9447-2F0F05412ED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FBD6AEC-1FC4-4E83-87A9-3EA21107DD1A}" type="sibTrans" cxnId="{427C7359-496B-4A07-9447-2F0F05412ED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F50B8E9-5843-490E-8874-3CAC8C192A39}" type="pres">
      <dgm:prSet presAssocID="{EE0A382E-B626-4CC4-BC22-B354BD9041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F41B3E-A1FD-4DA7-865C-C01BAE00AB77}" type="pres">
      <dgm:prSet presAssocID="{226A7F4E-315E-476C-A941-32C39B20BFBF}" presName="compositeNode" presStyleCnt="0">
        <dgm:presLayoutVars>
          <dgm:bulletEnabled val="1"/>
        </dgm:presLayoutVars>
      </dgm:prSet>
      <dgm:spPr/>
    </dgm:pt>
    <dgm:pt modelId="{68827D47-49C3-4ECF-B8AB-7C7F29E33152}" type="pres">
      <dgm:prSet presAssocID="{226A7F4E-315E-476C-A941-32C39B20BFBF}" presName="bgRect" presStyleLbl="node1" presStyleIdx="0" presStyleCnt="3" custScaleX="104152" custLinFactNeighborY="314"/>
      <dgm:spPr/>
      <dgm:t>
        <a:bodyPr/>
        <a:lstStyle/>
        <a:p>
          <a:endParaRPr lang="en-GB"/>
        </a:p>
      </dgm:t>
    </dgm:pt>
    <dgm:pt modelId="{2B73C072-D1B4-47D2-A349-B2082B3FE78F}" type="pres">
      <dgm:prSet presAssocID="{226A7F4E-315E-476C-A941-32C39B20BFB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DE4F25-52F1-4077-92EA-50DA23D58C3B}" type="pres">
      <dgm:prSet presAssocID="{226A7F4E-315E-476C-A941-32C39B20BFB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A34FD1-5083-4629-AE23-72D26DFE1DF7}" type="pres">
      <dgm:prSet presAssocID="{60E6BBE3-EFB3-4891-8593-0CE635D9520E}" presName="hSp" presStyleCnt="0"/>
      <dgm:spPr/>
    </dgm:pt>
    <dgm:pt modelId="{C08ABED1-D843-43F5-A233-646492A429A1}" type="pres">
      <dgm:prSet presAssocID="{60E6BBE3-EFB3-4891-8593-0CE635D9520E}" presName="vProcSp" presStyleCnt="0"/>
      <dgm:spPr/>
    </dgm:pt>
    <dgm:pt modelId="{0E9CF7E2-C20F-4A61-A213-73F00F88AE57}" type="pres">
      <dgm:prSet presAssocID="{60E6BBE3-EFB3-4891-8593-0CE635D9520E}" presName="vSp1" presStyleCnt="0"/>
      <dgm:spPr/>
    </dgm:pt>
    <dgm:pt modelId="{45AD0D0E-CD14-4A57-92AF-50DFB8639647}" type="pres">
      <dgm:prSet presAssocID="{60E6BBE3-EFB3-4891-8593-0CE635D9520E}" presName="simulatedConn" presStyleLbl="solidFgAcc1" presStyleIdx="0" presStyleCnt="2"/>
      <dgm:spPr>
        <a:solidFill>
          <a:srgbClr val="656565"/>
        </a:solidFill>
        <a:ln>
          <a:solidFill>
            <a:srgbClr val="656565"/>
          </a:solidFill>
        </a:ln>
      </dgm:spPr>
    </dgm:pt>
    <dgm:pt modelId="{ACC38567-13EA-47CA-B487-6CE8308870C5}" type="pres">
      <dgm:prSet presAssocID="{60E6BBE3-EFB3-4891-8593-0CE635D9520E}" presName="vSp2" presStyleCnt="0"/>
      <dgm:spPr/>
    </dgm:pt>
    <dgm:pt modelId="{21DAB7D3-BA13-4F33-9760-EDA674903412}" type="pres">
      <dgm:prSet presAssocID="{60E6BBE3-EFB3-4891-8593-0CE635D9520E}" presName="sibTrans" presStyleCnt="0"/>
      <dgm:spPr/>
    </dgm:pt>
    <dgm:pt modelId="{940D6540-2247-4C42-A2A6-36684E9AEA98}" type="pres">
      <dgm:prSet presAssocID="{7C443D42-12B8-4A34-A7AD-1FF495C51F93}" presName="compositeNode" presStyleCnt="0">
        <dgm:presLayoutVars>
          <dgm:bulletEnabled val="1"/>
        </dgm:presLayoutVars>
      </dgm:prSet>
      <dgm:spPr/>
    </dgm:pt>
    <dgm:pt modelId="{B2A6C6C2-D8F4-4EDE-B725-C3391A577B2D}" type="pres">
      <dgm:prSet presAssocID="{7C443D42-12B8-4A34-A7AD-1FF495C51F93}" presName="bgRect" presStyleLbl="node1" presStyleIdx="1" presStyleCnt="3"/>
      <dgm:spPr/>
      <dgm:t>
        <a:bodyPr/>
        <a:lstStyle/>
        <a:p>
          <a:endParaRPr lang="en-GB"/>
        </a:p>
      </dgm:t>
    </dgm:pt>
    <dgm:pt modelId="{A879AC2A-E947-4B59-BA9A-624356E8A0AE}" type="pres">
      <dgm:prSet presAssocID="{7C443D42-12B8-4A34-A7AD-1FF495C51F9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150741-7BAD-496C-BA0A-8C4D035E0EF9}" type="pres">
      <dgm:prSet presAssocID="{7C443D42-12B8-4A34-A7AD-1FF495C51F9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E09742-AA94-45CA-96BA-2BF541B98001}" type="pres">
      <dgm:prSet presAssocID="{FB7A2729-3AB2-4332-A500-AA7EF7479F41}" presName="hSp" presStyleCnt="0"/>
      <dgm:spPr/>
    </dgm:pt>
    <dgm:pt modelId="{56E44A66-458F-4578-8A9D-D5964143D940}" type="pres">
      <dgm:prSet presAssocID="{FB7A2729-3AB2-4332-A500-AA7EF7479F41}" presName="vProcSp" presStyleCnt="0"/>
      <dgm:spPr/>
    </dgm:pt>
    <dgm:pt modelId="{F85257BB-8CCF-4AFC-B318-CA35B030F4CA}" type="pres">
      <dgm:prSet presAssocID="{FB7A2729-3AB2-4332-A500-AA7EF7479F41}" presName="vSp1" presStyleCnt="0"/>
      <dgm:spPr/>
    </dgm:pt>
    <dgm:pt modelId="{6CE44E56-A732-468F-8366-E82E25074037}" type="pres">
      <dgm:prSet presAssocID="{FB7A2729-3AB2-4332-A500-AA7EF7479F41}" presName="simulatedConn" presStyleLbl="solidFgAcc1" presStyleIdx="1" presStyleCnt="2"/>
      <dgm:spPr>
        <a:solidFill>
          <a:srgbClr val="656565"/>
        </a:solidFill>
        <a:ln>
          <a:solidFill>
            <a:srgbClr val="656565"/>
          </a:solidFill>
        </a:ln>
      </dgm:spPr>
    </dgm:pt>
    <dgm:pt modelId="{4573DBAD-9164-450F-A786-2C0A747B419F}" type="pres">
      <dgm:prSet presAssocID="{FB7A2729-3AB2-4332-A500-AA7EF7479F41}" presName="vSp2" presStyleCnt="0"/>
      <dgm:spPr/>
    </dgm:pt>
    <dgm:pt modelId="{E3B2B83C-0E48-4452-AF45-2C88E66E4BC0}" type="pres">
      <dgm:prSet presAssocID="{FB7A2729-3AB2-4332-A500-AA7EF7479F41}" presName="sibTrans" presStyleCnt="0"/>
      <dgm:spPr/>
    </dgm:pt>
    <dgm:pt modelId="{2DA1CE44-0D38-4E3C-8CD9-C521AC1D0AC2}" type="pres">
      <dgm:prSet presAssocID="{56131623-3F97-43D8-A2E6-08EAE1052A07}" presName="compositeNode" presStyleCnt="0">
        <dgm:presLayoutVars>
          <dgm:bulletEnabled val="1"/>
        </dgm:presLayoutVars>
      </dgm:prSet>
      <dgm:spPr/>
    </dgm:pt>
    <dgm:pt modelId="{F998CBA2-13CF-46B8-8325-6AAAE31CF40A}" type="pres">
      <dgm:prSet presAssocID="{56131623-3F97-43D8-A2E6-08EAE1052A07}" presName="bgRect" presStyleLbl="node1" presStyleIdx="2" presStyleCnt="3" custLinFactNeighborX="47" custLinFactNeighborY="-20359"/>
      <dgm:spPr/>
      <dgm:t>
        <a:bodyPr/>
        <a:lstStyle/>
        <a:p>
          <a:endParaRPr lang="en-GB"/>
        </a:p>
      </dgm:t>
    </dgm:pt>
    <dgm:pt modelId="{BAEFB976-2EED-45F4-A209-D1394D891D56}" type="pres">
      <dgm:prSet presAssocID="{56131623-3F97-43D8-A2E6-08EAE1052A0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FADF56-8E8B-4DEF-A7E8-23C1C3C127E4}" type="pres">
      <dgm:prSet presAssocID="{56131623-3F97-43D8-A2E6-08EAE1052A0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06FD0E-36E0-4682-A0EB-83C93D6B41BD}" type="presOf" srcId="{226A7F4E-315E-476C-A941-32C39B20BFBF}" destId="{68827D47-49C3-4ECF-B8AB-7C7F29E33152}" srcOrd="0" destOrd="0" presId="urn:microsoft.com/office/officeart/2005/8/layout/hProcess7"/>
    <dgm:cxn modelId="{07933183-7F29-44B0-8A93-64BE130A6AB8}" type="presOf" srcId="{56131623-3F97-43D8-A2E6-08EAE1052A07}" destId="{F998CBA2-13CF-46B8-8325-6AAAE31CF40A}" srcOrd="0" destOrd="0" presId="urn:microsoft.com/office/officeart/2005/8/layout/hProcess7"/>
    <dgm:cxn modelId="{19D3DF43-D5BD-4246-9C59-EB1BBE6E54AC}" type="presOf" srcId="{7C443D42-12B8-4A34-A7AD-1FF495C51F93}" destId="{A879AC2A-E947-4B59-BA9A-624356E8A0AE}" srcOrd="1" destOrd="0" presId="urn:microsoft.com/office/officeart/2005/8/layout/hProcess7"/>
    <dgm:cxn modelId="{CD23E6F8-01C7-4EF4-A1BF-B668C7533626}" srcId="{EE0A382E-B626-4CC4-BC22-B354BD904144}" destId="{226A7F4E-315E-476C-A941-32C39B20BFBF}" srcOrd="0" destOrd="0" parTransId="{96D48A51-89CB-45D2-A355-52192E1250A2}" sibTransId="{60E6BBE3-EFB3-4891-8593-0CE635D9520E}"/>
    <dgm:cxn modelId="{760976D1-F5C1-4BFB-917A-088C57955950}" srcId="{EE0A382E-B626-4CC4-BC22-B354BD904144}" destId="{7C443D42-12B8-4A34-A7AD-1FF495C51F93}" srcOrd="1" destOrd="0" parTransId="{505253F6-1BC9-47AF-BCFB-8701E55FD7CB}" sibTransId="{FB7A2729-3AB2-4332-A500-AA7EF7479F41}"/>
    <dgm:cxn modelId="{F28838B9-F328-4289-B829-C51F5FE1B863}" type="presOf" srcId="{EE0A382E-B626-4CC4-BC22-B354BD904144}" destId="{EF50B8E9-5843-490E-8874-3CAC8C192A39}" srcOrd="0" destOrd="0" presId="urn:microsoft.com/office/officeart/2005/8/layout/hProcess7"/>
    <dgm:cxn modelId="{988001A7-F428-4488-A909-569E6F692633}" srcId="{226A7F4E-315E-476C-A941-32C39B20BFBF}" destId="{83506BFB-B990-420B-BA3A-113C626BEBBD}" srcOrd="0" destOrd="0" parTransId="{3B8E1DAD-E038-47E9-A96D-797634A7196C}" sibTransId="{6A2EA6BA-639A-46CD-9816-C973357E37A9}"/>
    <dgm:cxn modelId="{A8688134-71B5-44F8-B152-41A5BBAEAA8F}" srcId="{EE0A382E-B626-4CC4-BC22-B354BD904144}" destId="{56131623-3F97-43D8-A2E6-08EAE1052A07}" srcOrd="2" destOrd="0" parTransId="{5D5F3CC5-9C7B-4D50-9417-57A72B50EAB6}" sibTransId="{5E0902FB-0464-4D89-86D4-3F6118BD6DE8}"/>
    <dgm:cxn modelId="{1DA71DD3-D33E-4571-9D77-B94906ED4361}" type="presOf" srcId="{83506BFB-B990-420B-BA3A-113C626BEBBD}" destId="{BCDE4F25-52F1-4077-92EA-50DA23D58C3B}" srcOrd="0" destOrd="0" presId="urn:microsoft.com/office/officeart/2005/8/layout/hProcess7"/>
    <dgm:cxn modelId="{D2F9ADF4-4F73-4B06-B92C-AE0141AF2D8A}" type="presOf" srcId="{7C443D42-12B8-4A34-A7AD-1FF495C51F93}" destId="{B2A6C6C2-D8F4-4EDE-B725-C3391A577B2D}" srcOrd="0" destOrd="0" presId="urn:microsoft.com/office/officeart/2005/8/layout/hProcess7"/>
    <dgm:cxn modelId="{0ED4ABEF-CA24-4CBC-9622-B0B0A66C627B}" type="presOf" srcId="{4658481C-9263-4C07-B013-CEB289688104}" destId="{66150741-7BAD-496C-BA0A-8C4D035E0EF9}" srcOrd="0" destOrd="0" presId="urn:microsoft.com/office/officeart/2005/8/layout/hProcess7"/>
    <dgm:cxn modelId="{C3E0C63C-0738-4C51-B592-60CB0FEDA6A9}" type="presOf" srcId="{B04E3B7A-5AC5-46C4-A1DD-66459C23A849}" destId="{A7FADF56-8E8B-4DEF-A7E8-23C1C3C127E4}" srcOrd="0" destOrd="0" presId="urn:microsoft.com/office/officeart/2005/8/layout/hProcess7"/>
    <dgm:cxn modelId="{211A4F8C-9374-4C3B-9294-8E1F2C037E55}" srcId="{7C443D42-12B8-4A34-A7AD-1FF495C51F93}" destId="{4658481C-9263-4C07-B013-CEB289688104}" srcOrd="0" destOrd="0" parTransId="{8DDBE84A-AA04-4F27-B486-0F531C2BCED3}" sibTransId="{F619A97C-EE1F-4766-BE48-7DCEBF2561CF}"/>
    <dgm:cxn modelId="{55B390CC-ABC9-4A40-8475-3B06E5D655B9}" type="presOf" srcId="{226A7F4E-315E-476C-A941-32C39B20BFBF}" destId="{2B73C072-D1B4-47D2-A349-B2082B3FE78F}" srcOrd="1" destOrd="0" presId="urn:microsoft.com/office/officeart/2005/8/layout/hProcess7"/>
    <dgm:cxn modelId="{A41385FE-6625-46C9-8B0D-B0EFD55A96CE}" type="presOf" srcId="{56131623-3F97-43D8-A2E6-08EAE1052A07}" destId="{BAEFB976-2EED-45F4-A209-D1394D891D56}" srcOrd="1" destOrd="0" presId="urn:microsoft.com/office/officeart/2005/8/layout/hProcess7"/>
    <dgm:cxn modelId="{427C7359-496B-4A07-9447-2F0F05412ED5}" srcId="{56131623-3F97-43D8-A2E6-08EAE1052A07}" destId="{B04E3B7A-5AC5-46C4-A1DD-66459C23A849}" srcOrd="0" destOrd="0" parTransId="{D40A3BD7-9B12-461B-A282-2D5C5DF1A6B0}" sibTransId="{1FBD6AEC-1FC4-4E83-87A9-3EA21107DD1A}"/>
    <dgm:cxn modelId="{1893C6DB-BE4E-4702-A329-F63D5CCF2EB5}" type="presParOf" srcId="{EF50B8E9-5843-490E-8874-3CAC8C192A39}" destId="{2BF41B3E-A1FD-4DA7-865C-C01BAE00AB77}" srcOrd="0" destOrd="0" presId="urn:microsoft.com/office/officeart/2005/8/layout/hProcess7"/>
    <dgm:cxn modelId="{12B1B266-4EA5-4961-8D7F-0CB497153D96}" type="presParOf" srcId="{2BF41B3E-A1FD-4DA7-865C-C01BAE00AB77}" destId="{68827D47-49C3-4ECF-B8AB-7C7F29E33152}" srcOrd="0" destOrd="0" presId="urn:microsoft.com/office/officeart/2005/8/layout/hProcess7"/>
    <dgm:cxn modelId="{5D0E9370-4897-4377-A4DA-A351F782AAC3}" type="presParOf" srcId="{2BF41B3E-A1FD-4DA7-865C-C01BAE00AB77}" destId="{2B73C072-D1B4-47D2-A349-B2082B3FE78F}" srcOrd="1" destOrd="0" presId="urn:microsoft.com/office/officeart/2005/8/layout/hProcess7"/>
    <dgm:cxn modelId="{A3EF582E-65C2-4377-BBDB-A339E72CA5D4}" type="presParOf" srcId="{2BF41B3E-A1FD-4DA7-865C-C01BAE00AB77}" destId="{BCDE4F25-52F1-4077-92EA-50DA23D58C3B}" srcOrd="2" destOrd="0" presId="urn:microsoft.com/office/officeart/2005/8/layout/hProcess7"/>
    <dgm:cxn modelId="{EE448B22-E795-45EA-9284-D627F485A691}" type="presParOf" srcId="{EF50B8E9-5843-490E-8874-3CAC8C192A39}" destId="{B2A34FD1-5083-4629-AE23-72D26DFE1DF7}" srcOrd="1" destOrd="0" presId="urn:microsoft.com/office/officeart/2005/8/layout/hProcess7"/>
    <dgm:cxn modelId="{35E520E4-58E5-44E3-8A46-124733A4ABEB}" type="presParOf" srcId="{EF50B8E9-5843-490E-8874-3CAC8C192A39}" destId="{C08ABED1-D843-43F5-A233-646492A429A1}" srcOrd="2" destOrd="0" presId="urn:microsoft.com/office/officeart/2005/8/layout/hProcess7"/>
    <dgm:cxn modelId="{DCCE2252-53C2-4D1A-8BE5-BAA209C03C3B}" type="presParOf" srcId="{C08ABED1-D843-43F5-A233-646492A429A1}" destId="{0E9CF7E2-C20F-4A61-A213-73F00F88AE57}" srcOrd="0" destOrd="0" presId="urn:microsoft.com/office/officeart/2005/8/layout/hProcess7"/>
    <dgm:cxn modelId="{BDF98F89-CF48-40A9-A02F-DB76A028EA4E}" type="presParOf" srcId="{C08ABED1-D843-43F5-A233-646492A429A1}" destId="{45AD0D0E-CD14-4A57-92AF-50DFB8639647}" srcOrd="1" destOrd="0" presId="urn:microsoft.com/office/officeart/2005/8/layout/hProcess7"/>
    <dgm:cxn modelId="{D359A5B7-E6E4-4B97-A1AC-AE6FE783A8F5}" type="presParOf" srcId="{C08ABED1-D843-43F5-A233-646492A429A1}" destId="{ACC38567-13EA-47CA-B487-6CE8308870C5}" srcOrd="2" destOrd="0" presId="urn:microsoft.com/office/officeart/2005/8/layout/hProcess7"/>
    <dgm:cxn modelId="{5F81BD86-FFFC-44A4-84A3-86FF7E028113}" type="presParOf" srcId="{EF50B8E9-5843-490E-8874-3CAC8C192A39}" destId="{21DAB7D3-BA13-4F33-9760-EDA674903412}" srcOrd="3" destOrd="0" presId="urn:microsoft.com/office/officeart/2005/8/layout/hProcess7"/>
    <dgm:cxn modelId="{6DEC250C-7D04-4FDD-BAF4-BF374E895867}" type="presParOf" srcId="{EF50B8E9-5843-490E-8874-3CAC8C192A39}" destId="{940D6540-2247-4C42-A2A6-36684E9AEA98}" srcOrd="4" destOrd="0" presId="urn:microsoft.com/office/officeart/2005/8/layout/hProcess7"/>
    <dgm:cxn modelId="{1ADBF984-4ED8-41F7-BD5C-94C5E070CC8D}" type="presParOf" srcId="{940D6540-2247-4C42-A2A6-36684E9AEA98}" destId="{B2A6C6C2-D8F4-4EDE-B725-C3391A577B2D}" srcOrd="0" destOrd="0" presId="urn:microsoft.com/office/officeart/2005/8/layout/hProcess7"/>
    <dgm:cxn modelId="{A39D3402-0162-4FB8-A199-1219E9BA56A1}" type="presParOf" srcId="{940D6540-2247-4C42-A2A6-36684E9AEA98}" destId="{A879AC2A-E947-4B59-BA9A-624356E8A0AE}" srcOrd="1" destOrd="0" presId="urn:microsoft.com/office/officeart/2005/8/layout/hProcess7"/>
    <dgm:cxn modelId="{CA670E97-AB80-4E8B-ACC6-CB84327E7EDD}" type="presParOf" srcId="{940D6540-2247-4C42-A2A6-36684E9AEA98}" destId="{66150741-7BAD-496C-BA0A-8C4D035E0EF9}" srcOrd="2" destOrd="0" presId="urn:microsoft.com/office/officeart/2005/8/layout/hProcess7"/>
    <dgm:cxn modelId="{5E2EE491-17DF-4CEB-9BBF-697565A854D0}" type="presParOf" srcId="{EF50B8E9-5843-490E-8874-3CAC8C192A39}" destId="{7FE09742-AA94-45CA-96BA-2BF541B98001}" srcOrd="5" destOrd="0" presId="urn:microsoft.com/office/officeart/2005/8/layout/hProcess7"/>
    <dgm:cxn modelId="{216CE4CD-50BF-4EB9-AE8D-F77D9B18F078}" type="presParOf" srcId="{EF50B8E9-5843-490E-8874-3CAC8C192A39}" destId="{56E44A66-458F-4578-8A9D-D5964143D940}" srcOrd="6" destOrd="0" presId="urn:microsoft.com/office/officeart/2005/8/layout/hProcess7"/>
    <dgm:cxn modelId="{65638417-879F-471A-8DDE-C31128DD695A}" type="presParOf" srcId="{56E44A66-458F-4578-8A9D-D5964143D940}" destId="{F85257BB-8CCF-4AFC-B318-CA35B030F4CA}" srcOrd="0" destOrd="0" presId="urn:microsoft.com/office/officeart/2005/8/layout/hProcess7"/>
    <dgm:cxn modelId="{9FB7E765-F68F-4070-8DE9-D91170F958CE}" type="presParOf" srcId="{56E44A66-458F-4578-8A9D-D5964143D940}" destId="{6CE44E56-A732-468F-8366-E82E25074037}" srcOrd="1" destOrd="0" presId="urn:microsoft.com/office/officeart/2005/8/layout/hProcess7"/>
    <dgm:cxn modelId="{E107D2AC-0323-4F93-9045-2D36CB9C2D97}" type="presParOf" srcId="{56E44A66-458F-4578-8A9D-D5964143D940}" destId="{4573DBAD-9164-450F-A786-2C0A747B419F}" srcOrd="2" destOrd="0" presId="urn:microsoft.com/office/officeart/2005/8/layout/hProcess7"/>
    <dgm:cxn modelId="{A9584071-49C7-4ACF-A955-587E04392FD2}" type="presParOf" srcId="{EF50B8E9-5843-490E-8874-3CAC8C192A39}" destId="{E3B2B83C-0E48-4452-AF45-2C88E66E4BC0}" srcOrd="7" destOrd="0" presId="urn:microsoft.com/office/officeart/2005/8/layout/hProcess7"/>
    <dgm:cxn modelId="{46CE82F3-1A00-458F-B461-A40F2C2FA451}" type="presParOf" srcId="{EF50B8E9-5843-490E-8874-3CAC8C192A39}" destId="{2DA1CE44-0D38-4E3C-8CD9-C521AC1D0AC2}" srcOrd="8" destOrd="0" presId="urn:microsoft.com/office/officeart/2005/8/layout/hProcess7"/>
    <dgm:cxn modelId="{71A22536-4C4D-4D1A-A3E0-2D74D84C424E}" type="presParOf" srcId="{2DA1CE44-0D38-4E3C-8CD9-C521AC1D0AC2}" destId="{F998CBA2-13CF-46B8-8325-6AAAE31CF40A}" srcOrd="0" destOrd="0" presId="urn:microsoft.com/office/officeart/2005/8/layout/hProcess7"/>
    <dgm:cxn modelId="{660DA7C9-242A-4C98-8EB5-EB5E60A963BF}" type="presParOf" srcId="{2DA1CE44-0D38-4E3C-8CD9-C521AC1D0AC2}" destId="{BAEFB976-2EED-45F4-A209-D1394D891D56}" srcOrd="1" destOrd="0" presId="urn:microsoft.com/office/officeart/2005/8/layout/hProcess7"/>
    <dgm:cxn modelId="{233AFC41-805F-4626-8B6B-297C6B0E29DA}" type="presParOf" srcId="{2DA1CE44-0D38-4E3C-8CD9-C521AC1D0AC2}" destId="{A7FADF56-8E8B-4DEF-A7E8-23C1C3C127E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27D47-49C3-4ECF-B8AB-7C7F29E33152}">
      <dsp:nvSpPr>
        <dsp:cNvPr id="0" name=""/>
        <dsp:cNvSpPr/>
      </dsp:nvSpPr>
      <dsp:spPr>
        <a:xfrm>
          <a:off x="697" y="0"/>
          <a:ext cx="1543204" cy="1616075"/>
        </a:xfrm>
        <a:prstGeom prst="roundRect">
          <a:avLst>
            <a:gd name="adj" fmla="val 5000"/>
          </a:avLst>
        </a:prstGeom>
        <a:solidFill>
          <a:srgbClr val="F268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Atgyfeirio</a:t>
          </a:r>
          <a:endParaRPr lang="en-US" sz="1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6200000">
        <a:off x="-507572" y="508270"/>
        <a:ext cx="1325181" cy="308640"/>
      </dsp:txXfrm>
    </dsp:sp>
    <dsp:sp modelId="{BCDE4F25-52F1-4077-92EA-50DA23D58C3B}">
      <dsp:nvSpPr>
        <dsp:cNvPr id="0" name=""/>
        <dsp:cNvSpPr/>
      </dsp:nvSpPr>
      <dsp:spPr>
        <a:xfrm>
          <a:off x="304878" y="0"/>
          <a:ext cx="1149687" cy="1616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000" i="1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Gwneir hyn gan: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Chi eich hunan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Gofal iechyd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Sefydliadau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Cymunedol a’r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378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Sector Gwirfoddol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Gwasanaethau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statudol</a:t>
          </a:r>
          <a:endParaRPr lang="cy-GB" sz="900" kern="1200" noProof="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4878" y="0"/>
        <a:ext cx="1149687" cy="1616075"/>
      </dsp:txXfrm>
    </dsp:sp>
    <dsp:sp modelId="{B2A6C6C2-D8F4-4EDE-B725-C3391A577B2D}">
      <dsp:nvSpPr>
        <dsp:cNvPr id="0" name=""/>
        <dsp:cNvSpPr/>
      </dsp:nvSpPr>
      <dsp:spPr>
        <a:xfrm>
          <a:off x="1595761" y="0"/>
          <a:ext cx="1481684" cy="1616075"/>
        </a:xfrm>
        <a:prstGeom prst="roundRect">
          <a:avLst>
            <a:gd name="adj" fmla="val 5000"/>
          </a:avLst>
        </a:prstGeom>
        <a:solidFill>
          <a:srgbClr val="2F5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Presgripsiynu</a:t>
          </a:r>
          <a:r>
            <a:rPr lang="en-US" sz="11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1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Cymdeithasol</a:t>
          </a:r>
          <a:r>
            <a:rPr lang="en-US" sz="11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US" sz="1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6200000">
        <a:off x="1081339" y="514422"/>
        <a:ext cx="1325181" cy="296336"/>
      </dsp:txXfrm>
    </dsp:sp>
    <dsp:sp modelId="{45AD0D0E-CD14-4A57-92AF-50DFB8639647}">
      <dsp:nvSpPr>
        <dsp:cNvPr id="0" name=""/>
        <dsp:cNvSpPr/>
      </dsp:nvSpPr>
      <dsp:spPr>
        <a:xfrm rot="5400000">
          <a:off x="1484443" y="1274012"/>
          <a:ext cx="237452" cy="222252"/>
        </a:xfrm>
        <a:prstGeom prst="flowChartExtract">
          <a:avLst/>
        </a:prstGeom>
        <a:solidFill>
          <a:srgbClr val="656565"/>
        </a:solidFill>
        <a:ln w="12700" cap="flat" cmpd="sng" algn="ctr">
          <a:solidFill>
            <a:srgbClr val="656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50741-7BAD-496C-BA0A-8C4D035E0EF9}">
      <dsp:nvSpPr>
        <dsp:cNvPr id="0" name=""/>
        <dsp:cNvSpPr/>
      </dsp:nvSpPr>
      <dsp:spPr>
        <a:xfrm>
          <a:off x="1892098" y="0"/>
          <a:ext cx="1103855" cy="1616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000" i="1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Mae’n cynnwys: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Sgwrs am yr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378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hyn sy’n cyfrif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Cynllunio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camau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378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gweithredu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Cyfeirio /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atgyfeirio</a:t>
          </a:r>
          <a:endParaRPr lang="cy-GB" sz="900" kern="1200" noProof="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892098" y="0"/>
        <a:ext cx="1103855" cy="1616075"/>
      </dsp:txXfrm>
    </dsp:sp>
    <dsp:sp modelId="{F998CBA2-13CF-46B8-8325-6AAAE31CF40A}">
      <dsp:nvSpPr>
        <dsp:cNvPr id="0" name=""/>
        <dsp:cNvSpPr/>
      </dsp:nvSpPr>
      <dsp:spPr>
        <a:xfrm>
          <a:off x="3130001" y="0"/>
          <a:ext cx="1481684" cy="1616075"/>
        </a:xfrm>
        <a:prstGeom prst="roundRect">
          <a:avLst>
            <a:gd name="adj" fmla="val 5000"/>
          </a:avLst>
        </a:prstGeom>
        <a:solidFill>
          <a:srgbClr val="F438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Asedau</a:t>
          </a:r>
          <a:r>
            <a:rPr lang="en-US" sz="11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Cymunedol</a:t>
          </a:r>
          <a:endParaRPr lang="en-US" sz="1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6200000">
        <a:off x="2615579" y="514422"/>
        <a:ext cx="1325181" cy="296336"/>
      </dsp:txXfrm>
    </dsp:sp>
    <dsp:sp modelId="{6CE44E56-A732-468F-8366-E82E25074037}">
      <dsp:nvSpPr>
        <dsp:cNvPr id="0" name=""/>
        <dsp:cNvSpPr/>
      </dsp:nvSpPr>
      <dsp:spPr>
        <a:xfrm rot="5400000">
          <a:off x="3017987" y="1274012"/>
          <a:ext cx="237452" cy="222252"/>
        </a:xfrm>
        <a:prstGeom prst="flowChartExtract">
          <a:avLst/>
        </a:prstGeom>
        <a:solidFill>
          <a:srgbClr val="656565"/>
        </a:solidFill>
        <a:ln w="12700" cap="flat" cmpd="sng" algn="ctr">
          <a:solidFill>
            <a:srgbClr val="656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ADF56-8E8B-4DEF-A7E8-23C1C3C127E4}">
      <dsp:nvSpPr>
        <dsp:cNvPr id="0" name=""/>
        <dsp:cNvSpPr/>
      </dsp:nvSpPr>
      <dsp:spPr>
        <a:xfrm>
          <a:off x="3426338" y="0"/>
          <a:ext cx="1103855" cy="1616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000" i="1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Er enghraifft: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378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Cymorth lles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Ymarfer corff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ar sail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378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atgyfeiriad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Caffis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Cymdeithasol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Ymyriadau yn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seiliedig ar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natur</a:t>
          </a:r>
          <a:endParaRPr lang="cy-GB" sz="900" kern="1200" noProof="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26338" y="0"/>
        <a:ext cx="1103855" cy="1616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059D3-605D-484D-B3B1-B3D7F7972ECC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499BE-40D6-4161-86D2-5E8DE48C8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7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D954A-9385-4546-801C-2DE987079710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52850" y="857250"/>
            <a:ext cx="1638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CDB7E-B6C3-D44F-9AF9-0B10833A0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7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2850" y="857250"/>
            <a:ext cx="16383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CDB7E-B6C3-D44F-9AF9-0B10833A08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4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B7E-B6C3-D44F-9AF9-0B10833A0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B7E-B6C3-D44F-9AF9-0B10833A0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2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004" y="1237197"/>
            <a:ext cx="4544695" cy="2631887"/>
          </a:xfrm>
          <a:prstGeom prst="rect">
            <a:avLst/>
          </a:prstGeom>
        </p:spPr>
        <p:txBody>
          <a:bodyPr anchor="b"/>
          <a:lstStyle>
            <a:lvl1pPr algn="ctr">
              <a:defRPr sz="3508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9" y="3970581"/>
            <a:ext cx="4010025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3"/>
            </a:lvl1pPr>
            <a:lvl2pPr marL="267339" indent="0" algn="ctr">
              <a:buNone/>
              <a:defRPr sz="1169"/>
            </a:lvl2pPr>
            <a:lvl3pPr marL="534678" indent="0" algn="ctr">
              <a:buNone/>
              <a:defRPr sz="1052"/>
            </a:lvl3pPr>
            <a:lvl4pPr marL="802016" indent="0" algn="ctr">
              <a:buNone/>
              <a:defRPr sz="936"/>
            </a:lvl4pPr>
            <a:lvl5pPr marL="1069354" indent="0" algn="ctr">
              <a:buNone/>
              <a:defRPr sz="936"/>
            </a:lvl5pPr>
            <a:lvl6pPr marL="1336693" indent="0" algn="ctr">
              <a:buNone/>
              <a:defRPr sz="936"/>
            </a:lvl6pPr>
            <a:lvl7pPr marL="1604031" indent="0" algn="ctr">
              <a:buNone/>
              <a:defRPr sz="936"/>
            </a:lvl7pPr>
            <a:lvl8pPr marL="1871370" indent="0" algn="ctr">
              <a:buNone/>
              <a:defRPr sz="936"/>
            </a:lvl8pPr>
            <a:lvl9pPr marL="2138709" indent="0" algn="ctr">
              <a:buNone/>
              <a:defRPr sz="93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959DF3-EB48-0AC7-3C40-F8128F06892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7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3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338" y="1237197"/>
            <a:ext cx="4010025" cy="2631887"/>
          </a:xfrm>
        </p:spPr>
        <p:txBody>
          <a:bodyPr anchor="b"/>
          <a:lstStyle>
            <a:lvl1pPr algn="ctr">
              <a:defRPr sz="263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8" y="3970580"/>
            <a:ext cx="4010025" cy="1825171"/>
          </a:xfrm>
        </p:spPr>
        <p:txBody>
          <a:bodyPr/>
          <a:lstStyle>
            <a:lvl1pPr marL="0" indent="0" algn="ctr">
              <a:buNone/>
              <a:defRPr sz="1052"/>
            </a:lvl1pPr>
            <a:lvl2pPr marL="200482" indent="0" algn="ctr">
              <a:buNone/>
              <a:defRPr sz="877"/>
            </a:lvl2pPr>
            <a:lvl3pPr marL="400964" indent="0" algn="ctr">
              <a:buNone/>
              <a:defRPr sz="789"/>
            </a:lvl3pPr>
            <a:lvl4pPr marL="601447" indent="0" algn="ctr">
              <a:buNone/>
              <a:defRPr sz="702"/>
            </a:lvl4pPr>
            <a:lvl5pPr marL="801929" indent="0" algn="ctr">
              <a:buNone/>
              <a:defRPr sz="702"/>
            </a:lvl5pPr>
            <a:lvl6pPr marL="1002411" indent="0" algn="ctr">
              <a:buNone/>
              <a:defRPr sz="702"/>
            </a:lvl6pPr>
            <a:lvl7pPr marL="1202893" indent="0" algn="ctr">
              <a:buNone/>
              <a:defRPr sz="702"/>
            </a:lvl7pPr>
            <a:lvl8pPr marL="1403375" indent="0" algn="ctr">
              <a:buNone/>
              <a:defRPr sz="702"/>
            </a:lvl8pPr>
            <a:lvl9pPr marL="1603858" indent="0" algn="ctr">
              <a:buNone/>
              <a:defRPr sz="702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59DF3-EB48-0AC7-3C40-F8128F06892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5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gradient&#10;&#10;Description automatically generated">
            <a:extLst>
              <a:ext uri="{FF2B5EF4-FFF2-40B4-BE49-F238E27FC236}">
                <a16:creationId xmlns:a16="http://schemas.microsoft.com/office/drawing/2014/main" id="{6ED9B599-7FAF-86B5-81DD-B79F8997CEC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6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8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1" y="1884670"/>
            <a:ext cx="4611529" cy="3144614"/>
          </a:xfrm>
        </p:spPr>
        <p:txBody>
          <a:bodyPr anchor="b"/>
          <a:lstStyle>
            <a:lvl1pPr>
              <a:defRPr sz="263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801" y="5059034"/>
            <a:ext cx="4611529" cy="1653678"/>
          </a:xfrm>
        </p:spPr>
        <p:txBody>
          <a:bodyPr/>
          <a:lstStyle>
            <a:lvl1pPr marL="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1pPr>
            <a:lvl2pPr marL="200482" indent="0">
              <a:buNone/>
              <a:defRPr sz="877">
                <a:solidFill>
                  <a:schemeClr val="tx1">
                    <a:tint val="75000"/>
                  </a:schemeClr>
                </a:solidFill>
              </a:defRPr>
            </a:lvl2pPr>
            <a:lvl3pPr marL="400964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3pPr>
            <a:lvl4pPr marL="601447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4pPr>
            <a:lvl5pPr marL="801929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5pPr>
            <a:lvl6pPr marL="1002411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6pPr>
            <a:lvl7pPr marL="1202893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7pPr>
            <a:lvl8pPr marL="1403375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8pPr>
            <a:lvl9pPr marL="1603858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470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585" y="2012414"/>
            <a:ext cx="2272348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767" y="2012414"/>
            <a:ext cx="2272348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623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402483"/>
            <a:ext cx="461152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282" y="1853171"/>
            <a:ext cx="2261905" cy="908210"/>
          </a:xfrm>
        </p:spPr>
        <p:txBody>
          <a:bodyPr anchor="b"/>
          <a:lstStyle>
            <a:lvl1pPr marL="0" indent="0">
              <a:buNone/>
              <a:defRPr sz="1052" b="1"/>
            </a:lvl1pPr>
            <a:lvl2pPr marL="200482" indent="0">
              <a:buNone/>
              <a:defRPr sz="877" b="1"/>
            </a:lvl2pPr>
            <a:lvl3pPr marL="400964" indent="0">
              <a:buNone/>
              <a:defRPr sz="789" b="1"/>
            </a:lvl3pPr>
            <a:lvl4pPr marL="601447" indent="0">
              <a:buNone/>
              <a:defRPr sz="702" b="1"/>
            </a:lvl4pPr>
            <a:lvl5pPr marL="801929" indent="0">
              <a:buNone/>
              <a:defRPr sz="702" b="1"/>
            </a:lvl5pPr>
            <a:lvl6pPr marL="1002411" indent="0">
              <a:buNone/>
              <a:defRPr sz="702" b="1"/>
            </a:lvl6pPr>
            <a:lvl7pPr marL="1202893" indent="0">
              <a:buNone/>
              <a:defRPr sz="702" b="1"/>
            </a:lvl7pPr>
            <a:lvl8pPr marL="1403375" indent="0">
              <a:buNone/>
              <a:defRPr sz="702" b="1"/>
            </a:lvl8pPr>
            <a:lvl9pPr marL="1603858" indent="0">
              <a:buNone/>
              <a:defRPr sz="70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82" y="2761381"/>
            <a:ext cx="2261905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6767" y="1853171"/>
            <a:ext cx="2273044" cy="908210"/>
          </a:xfrm>
        </p:spPr>
        <p:txBody>
          <a:bodyPr anchor="b"/>
          <a:lstStyle>
            <a:lvl1pPr marL="0" indent="0">
              <a:buNone/>
              <a:defRPr sz="1052" b="1"/>
            </a:lvl1pPr>
            <a:lvl2pPr marL="200482" indent="0">
              <a:buNone/>
              <a:defRPr sz="877" b="1"/>
            </a:lvl2pPr>
            <a:lvl3pPr marL="400964" indent="0">
              <a:buNone/>
              <a:defRPr sz="789" b="1"/>
            </a:lvl3pPr>
            <a:lvl4pPr marL="601447" indent="0">
              <a:buNone/>
              <a:defRPr sz="702" b="1"/>
            </a:lvl4pPr>
            <a:lvl5pPr marL="801929" indent="0">
              <a:buNone/>
              <a:defRPr sz="702" b="1"/>
            </a:lvl5pPr>
            <a:lvl6pPr marL="1002411" indent="0">
              <a:buNone/>
              <a:defRPr sz="702" b="1"/>
            </a:lvl6pPr>
            <a:lvl7pPr marL="1202893" indent="0">
              <a:buNone/>
              <a:defRPr sz="702" b="1"/>
            </a:lvl7pPr>
            <a:lvl8pPr marL="1403375" indent="0">
              <a:buNone/>
              <a:defRPr sz="702" b="1"/>
            </a:lvl8pPr>
            <a:lvl9pPr marL="1603858" indent="0">
              <a:buNone/>
              <a:defRPr sz="70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6767" y="2761381"/>
            <a:ext cx="2273044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6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77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560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4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044" y="1088454"/>
            <a:ext cx="2706767" cy="5372269"/>
          </a:xfrm>
        </p:spPr>
        <p:txBody>
          <a:bodyPr/>
          <a:lstStyle>
            <a:lvl1pPr>
              <a:defRPr sz="1403"/>
            </a:lvl1pPr>
            <a:lvl2pPr>
              <a:defRPr sz="1228"/>
            </a:lvl2pPr>
            <a:lvl3pPr>
              <a:defRPr sz="1052"/>
            </a:lvl3pPr>
            <a:lvl4pPr>
              <a:defRPr sz="877"/>
            </a:lvl4pPr>
            <a:lvl5pPr>
              <a:defRPr sz="877"/>
            </a:lvl5pPr>
            <a:lvl6pPr>
              <a:defRPr sz="877"/>
            </a:lvl6pPr>
            <a:lvl7pPr>
              <a:defRPr sz="877"/>
            </a:lvl7pPr>
            <a:lvl8pPr>
              <a:defRPr sz="877"/>
            </a:lvl8pPr>
            <a:lvl9pPr>
              <a:defRPr sz="87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702"/>
            </a:lvl1pPr>
            <a:lvl2pPr marL="200482" indent="0">
              <a:buNone/>
              <a:defRPr sz="614"/>
            </a:lvl2pPr>
            <a:lvl3pPr marL="400964" indent="0">
              <a:buNone/>
              <a:defRPr sz="526"/>
            </a:lvl3pPr>
            <a:lvl4pPr marL="601447" indent="0">
              <a:buNone/>
              <a:defRPr sz="439"/>
            </a:lvl4pPr>
            <a:lvl5pPr marL="801929" indent="0">
              <a:buNone/>
              <a:defRPr sz="439"/>
            </a:lvl5pPr>
            <a:lvl6pPr marL="1002411" indent="0">
              <a:buNone/>
              <a:defRPr sz="439"/>
            </a:lvl6pPr>
            <a:lvl7pPr marL="1202893" indent="0">
              <a:buNone/>
              <a:defRPr sz="439"/>
            </a:lvl7pPr>
            <a:lvl8pPr marL="1403375" indent="0">
              <a:buNone/>
              <a:defRPr sz="439"/>
            </a:lvl8pPr>
            <a:lvl9pPr marL="1603858" indent="0">
              <a:buNone/>
              <a:defRPr sz="4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5095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4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3044" y="1088454"/>
            <a:ext cx="2706767" cy="5372269"/>
          </a:xfrm>
        </p:spPr>
        <p:txBody>
          <a:bodyPr/>
          <a:lstStyle>
            <a:lvl1pPr marL="0" indent="0">
              <a:buNone/>
              <a:defRPr sz="1403"/>
            </a:lvl1pPr>
            <a:lvl2pPr marL="200482" indent="0">
              <a:buNone/>
              <a:defRPr sz="1228"/>
            </a:lvl2pPr>
            <a:lvl3pPr marL="400964" indent="0">
              <a:buNone/>
              <a:defRPr sz="1052"/>
            </a:lvl3pPr>
            <a:lvl4pPr marL="601447" indent="0">
              <a:buNone/>
              <a:defRPr sz="877"/>
            </a:lvl4pPr>
            <a:lvl5pPr marL="801929" indent="0">
              <a:buNone/>
              <a:defRPr sz="877"/>
            </a:lvl5pPr>
            <a:lvl6pPr marL="1002411" indent="0">
              <a:buNone/>
              <a:defRPr sz="877"/>
            </a:lvl6pPr>
            <a:lvl7pPr marL="1202893" indent="0">
              <a:buNone/>
              <a:defRPr sz="877"/>
            </a:lvl7pPr>
            <a:lvl8pPr marL="1403375" indent="0">
              <a:buNone/>
              <a:defRPr sz="877"/>
            </a:lvl8pPr>
            <a:lvl9pPr marL="1603858" indent="0">
              <a:buNone/>
              <a:defRPr sz="87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702"/>
            </a:lvl1pPr>
            <a:lvl2pPr marL="200482" indent="0">
              <a:buNone/>
              <a:defRPr sz="614"/>
            </a:lvl2pPr>
            <a:lvl3pPr marL="400964" indent="0">
              <a:buNone/>
              <a:defRPr sz="526"/>
            </a:lvl3pPr>
            <a:lvl4pPr marL="601447" indent="0">
              <a:buNone/>
              <a:defRPr sz="439"/>
            </a:lvl4pPr>
            <a:lvl5pPr marL="801929" indent="0">
              <a:buNone/>
              <a:defRPr sz="439"/>
            </a:lvl5pPr>
            <a:lvl6pPr marL="1002411" indent="0">
              <a:buNone/>
              <a:defRPr sz="439"/>
            </a:lvl6pPr>
            <a:lvl7pPr marL="1202893" indent="0">
              <a:buNone/>
              <a:defRPr sz="439"/>
            </a:lvl7pPr>
            <a:lvl8pPr marL="1403375" indent="0">
              <a:buNone/>
              <a:defRPr sz="439"/>
            </a:lvl8pPr>
            <a:lvl9pPr marL="1603858" indent="0">
              <a:buNone/>
              <a:defRPr sz="4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921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7" y="402484"/>
            <a:ext cx="4611529" cy="146118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87" y="2012415"/>
            <a:ext cx="461152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585" y="7006701"/>
            <a:ext cx="1203008" cy="4024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1096" y="7006701"/>
            <a:ext cx="1804511" cy="4024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76107" y="7006701"/>
            <a:ext cx="1203008" cy="402482"/>
          </a:xfrm>
          <a:prstGeom prst="rect">
            <a:avLst/>
          </a:prstGeom>
        </p:spPr>
        <p:txBody>
          <a:bodyPr/>
          <a:lstStyle/>
          <a:p>
            <a:fld id="{68CBED0B-04CD-4B49-8118-1C61570F3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reen gradient&#10;&#10;Description automatically generated">
            <a:extLst>
              <a:ext uri="{FF2B5EF4-FFF2-40B4-BE49-F238E27FC236}">
                <a16:creationId xmlns:a16="http://schemas.microsoft.com/office/drawing/2014/main" id="{6ED9B599-7FAF-86B5-81DD-B79F8997CEC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6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56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1781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6232" y="402483"/>
            <a:ext cx="115288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586" y="402483"/>
            <a:ext cx="3391813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706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E253A1C-B3A1-A17B-1C8D-8C4E9F3B65F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64000" cy="7560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8" y="299538"/>
            <a:ext cx="2799381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700" dirty="0" err="1" smtClean="0">
                <a:solidFill>
                  <a:srgbClr val="2F5586"/>
                </a:solidFill>
                <a:latin typeface="Verdana"/>
                <a:cs typeface="Verdana"/>
              </a:rPr>
              <a:t>Cefnogi</a:t>
            </a: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lang="en-GB" sz="700" dirty="0" err="1" smtClean="0">
                <a:solidFill>
                  <a:srgbClr val="2F5586"/>
                </a:solidFill>
                <a:latin typeface="Verdana"/>
                <a:cs typeface="Verdana"/>
              </a:rPr>
              <a:t>Ymddygiadau</a:t>
            </a: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lang="en-GB" sz="700" dirty="0" err="1" smtClean="0">
                <a:solidFill>
                  <a:srgbClr val="2F5586"/>
                </a:solidFill>
                <a:latin typeface="Verdana"/>
                <a:cs typeface="Verdana"/>
              </a:rPr>
              <a:t>Iach</a:t>
            </a: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: </a:t>
            </a:r>
            <a:r>
              <a:rPr lang="en-GB" sz="700" dirty="0" err="1" smtClean="0">
                <a:solidFill>
                  <a:srgbClr val="2F5586"/>
                </a:solidFill>
                <a:latin typeface="Verdana"/>
                <a:cs typeface="Verdana"/>
              </a:rPr>
              <a:t>Canllaw</a:t>
            </a: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lang="en-GB" sz="700" dirty="0" err="1" smtClean="0">
                <a:solidFill>
                  <a:srgbClr val="2F5586"/>
                </a:solidFill>
                <a:latin typeface="Verdana"/>
                <a:cs typeface="Verdana"/>
              </a:rPr>
              <a:t>ar</a:t>
            </a: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lang="en-GB" sz="700" dirty="0" err="1" smtClean="0">
                <a:solidFill>
                  <a:srgbClr val="2F5586"/>
                </a:solidFill>
                <a:latin typeface="Verdana"/>
                <a:cs typeface="Verdana"/>
              </a:rPr>
              <a:t>gyfer</a:t>
            </a: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lang="en-GB" sz="700" dirty="0" err="1" smtClean="0">
                <a:solidFill>
                  <a:srgbClr val="2F5586"/>
                </a:solidFill>
                <a:latin typeface="Verdana"/>
                <a:cs typeface="Verdana"/>
              </a:rPr>
              <a:t>Optometreg</a:t>
            </a:r>
            <a:endParaRPr lang="en-GB" sz="700" dirty="0" smtClean="0">
              <a:solidFill>
                <a:srgbClr val="2F5586"/>
              </a:solidFill>
              <a:latin typeface="Verdana"/>
              <a:cs typeface="Verdana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rgbClr val="242F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699A92-A5FC-D32B-18F2-264FF452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332000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7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E253A1C-B3A1-A17B-1C8D-8C4E9F3B65F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64000" cy="7560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8" y="299539"/>
            <a:ext cx="2771027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Cefnogi Ymddygiadau Iach: Canllaw ar gyfer Gofal Sylfaenol</a:t>
            </a:r>
            <a:endParaRPr lang="en-GB" sz="700" dirty="0">
              <a:solidFill>
                <a:srgbClr val="2F5586"/>
              </a:solidFill>
              <a:latin typeface="Verdana"/>
              <a:cs typeface="Verdana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rgbClr val="242F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699A92-A5FC-D32B-18F2-264FF452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332000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F3429F-0E48-E946-70D2-39DEDCE6751F}"/>
              </a:ext>
            </a:extLst>
          </p:cNvPr>
          <p:cNvSpPr/>
          <p:nvPr userDrawn="1"/>
        </p:nvSpPr>
        <p:spPr>
          <a:xfrm>
            <a:off x="0" y="0"/>
            <a:ext cx="5364000" cy="7596000"/>
          </a:xfrm>
          <a:custGeom>
            <a:avLst/>
            <a:gdLst/>
            <a:ahLst/>
            <a:cxnLst/>
            <a:rect l="l" t="t" r="r" b="b"/>
            <a:pathLst>
              <a:path w="5328285" h="7560309">
                <a:moveTo>
                  <a:pt x="5328005" y="0"/>
                </a:moveTo>
                <a:lnTo>
                  <a:pt x="0" y="0"/>
                </a:lnTo>
                <a:lnTo>
                  <a:pt x="0" y="7560005"/>
                </a:lnTo>
                <a:lnTo>
                  <a:pt x="5328005" y="7560005"/>
                </a:lnTo>
                <a:lnTo>
                  <a:pt x="5328005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9" y="299539"/>
            <a:ext cx="272450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cy-GB" sz="700" spc="-6" dirty="0" smtClean="0">
                <a:solidFill>
                  <a:srgbClr val="FFFFFF"/>
                </a:solidFill>
                <a:latin typeface="Verdana"/>
                <a:cs typeface="Verdana"/>
              </a:rPr>
              <a:t>Cefnogi Ymddygiadau Iach: Canllaw ar gyfer Optometreg</a:t>
            </a:r>
            <a:endParaRPr lang="cy-GB" sz="700" dirty="0">
              <a:latin typeface="Verdana"/>
              <a:cs typeface="Verdana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253A1C-B3A1-A17B-1C8D-8C4E9F3B65F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1586"/>
            <a:ext cx="5364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2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7" y="402484"/>
            <a:ext cx="4611529" cy="14611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586" y="2012415"/>
            <a:ext cx="2272348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767" y="2012415"/>
            <a:ext cx="2272348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3" y="402484"/>
            <a:ext cx="4611529" cy="14611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283" y="1853172"/>
            <a:ext cx="2261904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3" b="1"/>
            </a:lvl1pPr>
            <a:lvl2pPr marL="267339" indent="0">
              <a:buNone/>
              <a:defRPr sz="1169" b="1"/>
            </a:lvl2pPr>
            <a:lvl3pPr marL="534678" indent="0">
              <a:buNone/>
              <a:defRPr sz="1052" b="1"/>
            </a:lvl3pPr>
            <a:lvl4pPr marL="802016" indent="0">
              <a:buNone/>
              <a:defRPr sz="936" b="1"/>
            </a:lvl4pPr>
            <a:lvl5pPr marL="1069354" indent="0">
              <a:buNone/>
              <a:defRPr sz="936" b="1"/>
            </a:lvl5pPr>
            <a:lvl6pPr marL="1336693" indent="0">
              <a:buNone/>
              <a:defRPr sz="936" b="1"/>
            </a:lvl6pPr>
            <a:lvl7pPr marL="1604031" indent="0">
              <a:buNone/>
              <a:defRPr sz="936" b="1"/>
            </a:lvl7pPr>
            <a:lvl8pPr marL="1871370" indent="0">
              <a:buNone/>
              <a:defRPr sz="936" b="1"/>
            </a:lvl8pPr>
            <a:lvl9pPr marL="2138709" indent="0">
              <a:buNone/>
              <a:defRPr sz="93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83" y="2761382"/>
            <a:ext cx="2261904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6767" y="1853172"/>
            <a:ext cx="2273044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3" b="1"/>
            </a:lvl1pPr>
            <a:lvl2pPr marL="267339" indent="0">
              <a:buNone/>
              <a:defRPr sz="1169" b="1"/>
            </a:lvl2pPr>
            <a:lvl3pPr marL="534678" indent="0">
              <a:buNone/>
              <a:defRPr sz="1052" b="1"/>
            </a:lvl3pPr>
            <a:lvl4pPr marL="802016" indent="0">
              <a:buNone/>
              <a:defRPr sz="936" b="1"/>
            </a:lvl4pPr>
            <a:lvl5pPr marL="1069354" indent="0">
              <a:buNone/>
              <a:defRPr sz="936" b="1"/>
            </a:lvl5pPr>
            <a:lvl6pPr marL="1336693" indent="0">
              <a:buNone/>
              <a:defRPr sz="936" b="1"/>
            </a:lvl6pPr>
            <a:lvl7pPr marL="1604031" indent="0">
              <a:buNone/>
              <a:defRPr sz="936" b="1"/>
            </a:lvl7pPr>
            <a:lvl8pPr marL="1871370" indent="0">
              <a:buNone/>
              <a:defRPr sz="936" b="1"/>
            </a:lvl8pPr>
            <a:lvl9pPr marL="2138709" indent="0">
              <a:buNone/>
              <a:defRPr sz="93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6767" y="2761382"/>
            <a:ext cx="2273044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8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87" y="402484"/>
            <a:ext cx="4611529" cy="14611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6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885" y="822610"/>
            <a:ext cx="4611529" cy="32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587" y="1381566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3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73" r:id="rId5"/>
    <p:sldLayoutId id="2147483672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534678" rtl="0" eaLnBrk="1" latinLnBrk="0" hangingPunct="1">
        <a:lnSpc>
          <a:spcPct val="90000"/>
        </a:lnSpc>
        <a:spcBef>
          <a:spcPct val="0"/>
        </a:spcBef>
        <a:buNone/>
        <a:defRPr sz="2001" b="1" kern="1200">
          <a:solidFill>
            <a:srgbClr val="242F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33669" indent="-133669" algn="l" defTabSz="53467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1000" kern="1200">
          <a:solidFill>
            <a:srgbClr val="65656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01007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00" kern="1200">
          <a:solidFill>
            <a:srgbClr val="65656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68346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00" kern="1200">
          <a:solidFill>
            <a:srgbClr val="65656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35685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00" kern="1200">
          <a:solidFill>
            <a:srgbClr val="65656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203024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00" kern="1200">
          <a:solidFill>
            <a:srgbClr val="65656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470363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737700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2005039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272378" indent="-133669" algn="l" defTabSz="534678" rtl="0" eaLnBrk="1" latinLnBrk="0" hangingPunct="1">
        <a:lnSpc>
          <a:spcPct val="90000"/>
        </a:lnSpc>
        <a:spcBef>
          <a:spcPts val="293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339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678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2016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354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693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4031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1370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709" algn="l" defTabSz="53467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586" y="402483"/>
            <a:ext cx="46115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586" y="2012414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585" y="7006699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AAB0-C178-485A-B421-F3C192B10B8A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1095" y="7006699"/>
            <a:ext cx="18045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6107" y="7006699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9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400964" rtl="0" eaLnBrk="1" latinLnBrk="0" hangingPunct="1">
        <a:lnSpc>
          <a:spcPct val="90000"/>
        </a:lnSpc>
        <a:spcBef>
          <a:spcPct val="0"/>
        </a:spcBef>
        <a:buNone/>
        <a:defRPr sz="1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241" indent="-100241" algn="l" defTabSz="400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00723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01206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3pPr>
      <a:lvl4pPr marL="701688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4pPr>
      <a:lvl5pPr marL="902170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5pPr>
      <a:lvl6pPr marL="1102652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6pPr>
      <a:lvl7pPr marL="1303134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7pPr>
      <a:lvl8pPr marL="1503617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8pPr>
      <a:lvl9pPr marL="1704099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1pPr>
      <a:lvl2pPr marL="200482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2pPr>
      <a:lvl3pPr marL="400964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3pPr>
      <a:lvl4pPr marL="601447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4pPr>
      <a:lvl5pPr marL="801929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5pPr>
      <a:lvl6pPr marL="1002411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6pPr>
      <a:lvl7pPr marL="1202893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7pPr>
      <a:lvl8pPr marL="1403375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8pPr>
      <a:lvl9pPr marL="1603858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6.sv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8.sv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.wales/sa/eye-care-wales/eye-care-docs/help-me-quit-helpa-fi-i-stopio-pdf/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www.nhs.wales/sa/eye-care-wales/eye-care-docs/optometry-optometreg-hmq-pdf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elpafiistopio.cymru/gwasanaethau-yn-eich-ardal-chi/" TargetMode="External"/><Relationship Id="rId5" Type="http://schemas.openxmlformats.org/officeDocument/2006/relationships/hyperlink" Target="https://www.helpafiistopio.cymru/ffurflen-cyfeiriad-proffesiynol/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s://www.helpafiistopio.cymru/" TargetMode="Externa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111.wales.nhs.uk/lifestylewellbeing/alcoho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an247.org.uk/cy/hafan/" TargetMode="External"/><Relationship Id="rId4" Type="http://schemas.openxmlformats.org/officeDocument/2006/relationships/hyperlink" Target="https://assets.publishing.service.gov.uk/government/uploads/system/uploads/attachment_data/file/1113177/Alcohol-use-disorders-identification-test-for-consumption-AUDIT-C_for-print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an247.org.uk/cy/hafan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wysauiach.cymru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wysauiach.cymr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lyw.cymru/dod-o-hyd-ich-awdurdod-lleol" TargetMode="External"/><Relationship Id="rId2" Type="http://schemas.openxmlformats.org/officeDocument/2006/relationships/hyperlink" Target="https://111.wales.nhs.uk/encyclopaedia/e/article/exercise/?locale=cy&amp;term=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fif"/><Relationship Id="rId4" Type="http://schemas.openxmlformats.org/officeDocument/2006/relationships/hyperlink" Target="https://icc.gig.cymru/gwasanaethau-a-thimau/cynllun-atgyfeirio-cleifion-i-wneud-ymarfer-corff-cym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.org.uk/diabetes-the-basics/types-of-diabetes/type-2/diabetes-risk-factors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iskscore.diabetes.org.uk/star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126742/" TargetMode="External"/><Relationship Id="rId2" Type="http://schemas.openxmlformats.org/officeDocument/2006/relationships/hyperlink" Target="https://www.smokinginwales.info/graphs/top-line-finding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iabetes.org.uk/guide-to-diabetes/complications/retinopathy" TargetMode="External"/><Relationship Id="rId5" Type="http://schemas.openxmlformats.org/officeDocument/2006/relationships/hyperlink" Target="https://icc.gig.cymru/gwasanaethau-a-thimau/arsyllfa/data-a-dadansoddi/mynychder-diabetes-tueddiadau-ffactorau-risg-ac-amcanestyniadau-10-mlynedd/" TargetMode="External"/><Relationship Id="rId4" Type="http://schemas.openxmlformats.org/officeDocument/2006/relationships/hyperlink" Target="http://learning.bmj.com/learning/info/getting-started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lyw.cymru/llesiant-cymru-2023-html" TargetMode="External"/><Relationship Id="rId2" Type="http://schemas.openxmlformats.org/officeDocument/2006/relationships/hyperlink" Target="https://www.llyw.cymru/sites/default/files/publications/2021-0https:/www.llyw.cymru/sites/default/files/publications/2021-09/cymru-iachach-ein-cynllun-iechyd-a-gofal-cymdeithasol.pdf9/cymru-iachach-ein-cynllun-iechyd-a-gofal-cymdeithasol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agic.gig.cymru/cefnogaeth/lechyd-a-lles-cydweithwyr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hyperlink" Target="https://icc.gig.cymru/gwasanaethau-a-thimau/cymru-iach-ar-waith/" TargetMode="External"/><Relationship Id="rId4" Type="http://schemas.openxmlformats.org/officeDocument/2006/relationships/hyperlink" Target="https://aagic.gig.cymru/files/iechyd-a-lles-staff/mae-ein-lles-yn-bwysi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tydysgu.heiw.wales/?redirectUrl=%2Farticles%2F629402fc-7329-468d-ae38-ddfb320e7b9a&amp;_gl=1*1y70j7l*_ga*Mzg1MzYwODAuMTY2MzY3NjE0OA..*_ga_831CHZMP32*MTcwNzMwMDQ5NS4xLjEuMTcwNzMwMDUxNy4wLjAuMA.." TargetMode="External"/><Relationship Id="rId2" Type="http://schemas.openxmlformats.org/officeDocument/2006/relationships/hyperlink" Target="https://mecc.publichealthnetwork.cymru/c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llyw.cymru/fframwaith-cenedlaethol-ar-gyfer-presgripsiynu-cymdeithasol?_ga=2.178428321.421513047.1705426271-175759683.1694757925&amp;_gl=1*r281r*_ga*MTc1NzU5NjgzLjE2OTQ3NTc5MjU.*_ga_L1471V4N02*MTcwNTQyNjI5Ni4xNy4wLjE3MDU0MjYyOTYuMC4wLjA.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helpafiistopio.cymru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ree Person Holding Sliced Vegetable Stock Phot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r="16405"/>
          <a:stretch/>
        </p:blipFill>
        <p:spPr bwMode="auto">
          <a:xfrm>
            <a:off x="3555236" y="4864772"/>
            <a:ext cx="1791464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B12F9-1FCC-1087-B92C-18CB03E80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653" y="1541077"/>
            <a:ext cx="4544696" cy="1311078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en-GB" sz="2800" dirty="0">
                <a:solidFill>
                  <a:srgbClr val="FFFFFF"/>
                </a:solidFill>
              </a:rPr>
              <a:t>Cefnogi Ymddygiadau Iach: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rgbClr val="FFFFFF"/>
                </a:solidFill>
              </a:rPr>
              <a:t>Canllaw ar gyfer </a:t>
            </a:r>
            <a:r>
              <a:rPr lang="en-GB" sz="2000" dirty="0" smtClean="0">
                <a:solidFill>
                  <a:srgbClr val="FFFFFF"/>
                </a:solidFill>
              </a:rPr>
              <a:t>Optometreg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A colorful pixelated logo&#10;&#10;Description automatically generated with medium confidence">
            <a:extLst>
              <a:ext uri="{FF2B5EF4-FFF2-40B4-BE49-F238E27FC236}">
                <a16:creationId xmlns:a16="http://schemas.microsoft.com/office/drawing/2014/main" id="{4E9D986B-8605-910C-1265-4E2A78CD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42" y="6803289"/>
            <a:ext cx="2673350" cy="59233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F108296-6BE9-3A64-D9DF-C7C42EB20EEB}"/>
              </a:ext>
            </a:extLst>
          </p:cNvPr>
          <p:cNvSpPr txBox="1">
            <a:spLocks/>
          </p:cNvSpPr>
          <p:nvPr/>
        </p:nvSpPr>
        <p:spPr>
          <a:xfrm>
            <a:off x="5589907" y="-103709"/>
            <a:ext cx="2863531" cy="207418"/>
          </a:xfrm>
          <a:prstGeom prst="rect">
            <a:avLst/>
          </a:prstGeom>
        </p:spPr>
        <p:txBody>
          <a:bodyPr vert="horz" lIns="91439" tIns="45720" rIns="91439" bIns="45720" rtlCol="0">
            <a:noAutofit/>
          </a:bodyPr>
          <a:lstStyle>
            <a:lvl1pPr marL="0" indent="0" algn="ctr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325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650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975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29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624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394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1274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859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95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17D7B9F-AB6F-D5D6-F74A-FD6752128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4031" y="359196"/>
            <a:ext cx="1798320" cy="518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12" y="6711806"/>
            <a:ext cx="771277" cy="771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56" y="6711807"/>
            <a:ext cx="771276" cy="771276"/>
          </a:xfrm>
          <a:prstGeom prst="rect">
            <a:avLst/>
          </a:prstGeom>
        </p:spPr>
      </p:pic>
      <p:pic>
        <p:nvPicPr>
          <p:cNvPr id="16" name="Picture 15" descr="Free Women Dancing in the Room Stock Photo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6" r="-1"/>
          <a:stretch/>
        </p:blipFill>
        <p:spPr bwMode="auto">
          <a:xfrm>
            <a:off x="1789944" y="3146733"/>
            <a:ext cx="1782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Free Man Standing Beside His Wife Teaching Their Child How to Ride Bicycle Stock Phot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r="1"/>
          <a:stretch/>
        </p:blipFill>
        <p:spPr bwMode="auto">
          <a:xfrm>
            <a:off x="1" y="4863011"/>
            <a:ext cx="1789944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Photo Of Man Running During Daytime Stock Phot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9" b="19627"/>
          <a:stretch/>
        </p:blipFill>
        <p:spPr bwMode="auto">
          <a:xfrm>
            <a:off x="3555236" y="3146733"/>
            <a:ext cx="1782000" cy="17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ree Elderly Couple Planting Vegetables Stock Photo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b="13394"/>
          <a:stretch/>
        </p:blipFill>
        <p:spPr bwMode="auto">
          <a:xfrm>
            <a:off x="1789944" y="4863012"/>
            <a:ext cx="1782000" cy="172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E9F429-5112-38BB-C9E2-F00FC68ABC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855795" y="3144790"/>
            <a:ext cx="1497329" cy="2023111"/>
          </a:xfrm>
          <a:prstGeom prst="rect">
            <a:avLst/>
          </a:prstGeom>
        </p:spPr>
      </p:pic>
      <p:pic>
        <p:nvPicPr>
          <p:cNvPr id="20" name="Picture 19" descr="Free Woman Sitting on Wheelchair While Holding Avocado Stock Photo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/>
          <a:stretch/>
        </p:blipFill>
        <p:spPr bwMode="auto">
          <a:xfrm>
            <a:off x="3973" y="3149600"/>
            <a:ext cx="1782000" cy="1713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85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83901" y="1520427"/>
            <a:ext cx="20002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Smoking</a:t>
            </a:r>
            <a:r>
              <a:rPr sz="1100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still</a:t>
            </a:r>
            <a:r>
              <a:rPr sz="1100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largest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cause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avoidable</a:t>
            </a:r>
            <a:r>
              <a:rPr sz="11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death</a:t>
            </a:r>
            <a:r>
              <a:rPr sz="11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Wales,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100" b="1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adult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population</a:t>
            </a:r>
            <a:r>
              <a:rPr sz="1100" b="1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smoke.</a:t>
            </a:r>
            <a:r>
              <a:rPr sz="976" b="1" spc="-16" baseline="2991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976" baseline="29914" dirty="0">
              <a:latin typeface="Verdana"/>
              <a:cs typeface="Verdana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383299" y="2573636"/>
            <a:ext cx="20599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1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smokers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Wales</a:t>
            </a:r>
            <a:r>
              <a:rPr sz="1100" spc="-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give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up.</a:t>
            </a:r>
            <a:endParaRPr sz="1100" dirty="0">
              <a:latin typeface="Verdana"/>
              <a:cs typeface="Verdana"/>
            </a:endParaRPr>
          </a:p>
          <a:p>
            <a:pPr marL="138438" marR="5080"/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Most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smokers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prepared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make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attempt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quit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1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from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primary</a:t>
            </a:r>
            <a:r>
              <a:rPr sz="1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care.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49036" y="1100736"/>
            <a:ext cx="2193529" cy="3554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83524" indent="0">
              <a:lnSpc>
                <a:spcPct val="100000"/>
              </a:lnSpc>
              <a:spcBef>
                <a:spcPts val="761"/>
              </a:spcBef>
              <a:spcAft>
                <a:spcPts val="599"/>
              </a:spcAft>
              <a:buNone/>
            </a:pPr>
            <a:r>
              <a:rPr lang="cy-GB" sz="1100" b="1" dirty="0" smtClean="0">
                <a:solidFill>
                  <a:srgbClr val="315787"/>
                </a:solidFill>
              </a:rPr>
              <a:t>Helpa Fi i Stopio yw’r unig frand rhoi’r gorau i ysmygu cenedlaethol</a:t>
            </a:r>
            <a:r>
              <a:rPr lang="cy-GB" sz="1100" b="1" spc="-16" dirty="0" smtClean="0">
                <a:solidFill>
                  <a:srgbClr val="315787"/>
                </a:solidFill>
              </a:rPr>
              <a:t> i Gymru</a:t>
            </a:r>
          </a:p>
          <a:p>
            <a:pPr lvl="0">
              <a:buClr>
                <a:srgbClr val="23A7B5"/>
              </a:buClr>
            </a:pPr>
            <a:r>
              <a:rPr lang="cy-GB" sz="1100" dirty="0" smtClean="0">
                <a:solidFill>
                  <a:srgbClr val="6D6E71"/>
                </a:solidFill>
              </a:rPr>
              <a:t>Mae’n darparu cymorth di-dor ar sail tystiolaeth i roi’r gorau iddi yn lleol ac yn genedlaethol</a:t>
            </a:r>
          </a:p>
          <a:p>
            <a:pPr lvl="0">
              <a:buClr>
                <a:srgbClr val="23A7B5"/>
              </a:buClr>
            </a:pPr>
            <a:r>
              <a:rPr lang="cy-GB" sz="1100" dirty="0" smtClean="0">
                <a:solidFill>
                  <a:srgbClr val="6D6E71"/>
                </a:solidFill>
              </a:rPr>
              <a:t>Gall cleientiaid dderbyn cynnyrch disodli nicotin am ddim a chymorth ar ymddygiad wedi’i deilwra  </a:t>
            </a:r>
          </a:p>
          <a:p>
            <a:pPr lvl="0">
              <a:buClr>
                <a:srgbClr val="23A7B5"/>
              </a:buClr>
            </a:pPr>
            <a:r>
              <a:rPr lang="cy-GB" sz="1100" dirty="0" smtClean="0">
                <a:solidFill>
                  <a:srgbClr val="6D6E71"/>
                </a:solidFill>
              </a:rPr>
              <a:t>Cadarnheir bod mwy na 40% o’r ysmygwyr sy’n derbyn cymorth gan y rhaglen, drwy fonitro carbon monocsid, wedi llwyddo i roi’r gorau i ysmygu ar ôl 4 wythnos</a:t>
            </a:r>
            <a:r>
              <a:rPr lang="cy-GB" sz="1100" baseline="30000" dirty="0" smtClean="0">
                <a:solidFill>
                  <a:srgbClr val="6D6E71"/>
                </a:solidFill>
              </a:rPr>
              <a:t>5</a:t>
            </a:r>
            <a:r>
              <a:rPr lang="cy-GB" sz="1100" dirty="0" smtClean="0">
                <a:solidFill>
                  <a:srgbClr val="6D6E71"/>
                </a:solidFill>
              </a:rPr>
              <a:t>. </a:t>
            </a:r>
          </a:p>
          <a:p>
            <a:pPr marL="0" marR="183524" indent="0" algn="just">
              <a:lnSpc>
                <a:spcPct val="100000"/>
              </a:lnSpc>
              <a:spcBef>
                <a:spcPts val="761"/>
              </a:spcBef>
              <a:spcAft>
                <a:spcPts val="599"/>
              </a:spcAft>
              <a:buNone/>
            </a:pPr>
            <a:endParaRPr lang="en-GB" sz="1100" b="1" spc="-16" dirty="0">
              <a:solidFill>
                <a:srgbClr val="2F558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239" y="253906"/>
            <a:ext cx="1213915" cy="1213915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800979" y="1580354"/>
            <a:ext cx="2332493" cy="6150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83524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b="1" spc="-16" dirty="0" smtClean="0">
                <a:solidFill>
                  <a:srgbClr val="315787"/>
                </a:solidFill>
              </a:rPr>
              <a:t>Mae Helpa Fi i Stopio wedi’i ddylunio i’w gwneud mor hawdd â phosibl i ysmygwyr ymgysylltu â’r rhaglen</a:t>
            </a:r>
            <a:endParaRPr lang="cy-GB" sz="1100" b="1" spc="-10" dirty="0" smtClean="0">
              <a:solidFill>
                <a:srgbClr val="315787"/>
              </a:solidFill>
            </a:endParaRPr>
          </a:p>
          <a:p>
            <a:pPr marL="0" marR="183524" indent="0" algn="just">
              <a:lnSpc>
                <a:spcPct val="100000"/>
              </a:lnSpc>
              <a:spcBef>
                <a:spcPts val="100"/>
              </a:spcBef>
              <a:buNone/>
            </a:pPr>
            <a:endParaRPr lang="cy-GB" sz="1100" b="1" spc="-10" dirty="0" smtClean="0">
              <a:solidFill>
                <a:srgbClr val="2F5586"/>
              </a:solidFill>
            </a:endParaRPr>
          </a:p>
          <a:p>
            <a:pPr marL="120657" marR="10160" indent="-107956"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Gall pobl dderbyn galwad ar adeg cyfleus o’r dydd iddyn nhw drwy 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  <a:hlinkClick r:id="rId4"/>
              </a:rPr>
              <a:t>wefan y rhaglen</a:t>
            </a:r>
            <a:r>
              <a:rPr lang="cy-GB" sz="1100" spc="-20" dirty="0" smtClean="0">
                <a:solidFill>
                  <a:srgbClr val="656565"/>
                </a:solidFill>
                <a:latin typeface="Verdana"/>
                <a:cs typeface="Verdana"/>
              </a:rPr>
              <a:t> drwy nodi dim ond enw a rhif ffôn</a:t>
            </a:r>
            <a:endParaRPr lang="cy-GB" sz="1100" spc="-1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20657" marR="187335" indent="-107956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Ar hyn o bryd, gall staff optometreg ddarparu 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  <a:hlinkClick r:id="rId5"/>
              </a:rPr>
              <a:t>atgyfeiriad ar-lein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  <a:hlinkClick r:id="rId5"/>
              </a:rPr>
              <a:t>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y gellir ei lenwi’n hawdd yn ystod apwyntiad arferol</a:t>
            </a:r>
            <a:r>
              <a:rPr lang="cy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. Erbyn 2024, bydd atgyfeirio’n cael ei integreiddio o fewn systemau’r holl bractisau meddygon teulu yng Nghymru.</a:t>
            </a:r>
          </a:p>
          <a:p>
            <a:pPr marL="120657" marR="187335" indent="-107956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cy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Gellir gweld lleoliad y gwasanaethau lleol ar </a:t>
            </a:r>
            <a:r>
              <a:rPr lang="cy-GB" sz="1100" spc="-49" dirty="0" smtClean="0">
                <a:solidFill>
                  <a:srgbClr val="656565"/>
                </a:solidFill>
                <a:latin typeface="Verdana"/>
                <a:cs typeface="Verdana"/>
                <a:hlinkClick r:id="rId6"/>
              </a:rPr>
              <a:t>fap syml</a:t>
            </a:r>
            <a:r>
              <a:rPr lang="cy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.</a:t>
            </a:r>
          </a:p>
          <a:p>
            <a:pPr marL="12701" marR="187335" indent="0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cy-GB" sz="300" spc="-1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12701" marR="187335" indent="0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en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Mae 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adnoddau Helpa Fi </a:t>
            </a:r>
            <a:r>
              <a:rPr lang="en-GB" sz="1100" spc="-10" dirty="0" err="1">
                <a:solidFill>
                  <a:srgbClr val="656565"/>
                </a:solidFill>
                <a:latin typeface="Verdana"/>
                <a:cs typeface="Verdana"/>
              </a:rPr>
              <a:t>i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 Stopio </a:t>
            </a:r>
            <a:r>
              <a:rPr lang="en-GB" sz="1100" spc="-10" dirty="0" err="1">
                <a:solidFill>
                  <a:srgbClr val="656565"/>
                </a:solidFill>
                <a:latin typeface="Verdana"/>
                <a:cs typeface="Verdana"/>
              </a:rPr>
              <a:t>ar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spc="-10" dirty="0" err="1">
                <a:solidFill>
                  <a:srgbClr val="656565"/>
                </a:solidFill>
                <a:latin typeface="Verdana"/>
                <a:cs typeface="Verdana"/>
              </a:rPr>
              <a:t>gael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en-GB" sz="1100" spc="-10" dirty="0" err="1">
                <a:solidFill>
                  <a:srgbClr val="656565"/>
                </a:solidFill>
                <a:latin typeface="Verdana"/>
                <a:cs typeface="Verdana"/>
              </a:rPr>
              <a:t>i</a:t>
            </a:r>
            <a:r>
              <a:rPr lang="en-GB" sz="1100" spc="-10" dirty="0">
                <a:solidFill>
                  <a:srgbClr val="656565"/>
                </a:solidFill>
                <a:latin typeface="Verdana"/>
                <a:cs typeface="Verdana"/>
              </a:rPr>
              <a:t> staff optometreg:</a:t>
            </a:r>
          </a:p>
          <a:p>
            <a:pPr marL="184151" marR="187335" indent="-171450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spc="-10" dirty="0" smtClean="0">
                <a:solidFill>
                  <a:srgbClr val="FF0000"/>
                </a:solidFill>
                <a:latin typeface="Verdana"/>
                <a:cs typeface="Verdana"/>
                <a:hlinkClick r:id="rId7"/>
              </a:rPr>
              <a:t>Helpa Fi </a:t>
            </a:r>
            <a:r>
              <a:rPr lang="en-GB" sz="1100" spc="-10" dirty="0" err="1" smtClean="0">
                <a:solidFill>
                  <a:srgbClr val="FF0000"/>
                </a:solidFill>
                <a:latin typeface="Verdana"/>
                <a:cs typeface="Verdana"/>
                <a:hlinkClick r:id="rId7"/>
              </a:rPr>
              <a:t>i</a:t>
            </a:r>
            <a:r>
              <a:rPr lang="en-GB" sz="1100" spc="-10" dirty="0" smtClean="0">
                <a:solidFill>
                  <a:srgbClr val="FF0000"/>
                </a:solidFill>
                <a:latin typeface="Verdana"/>
                <a:cs typeface="Verdana"/>
                <a:hlinkClick r:id="rId7"/>
              </a:rPr>
              <a:t> Stopio – Iechyd y Llygaid</a:t>
            </a:r>
            <a:endParaRPr lang="en-GB" sz="1100" spc="-1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84151" marR="187335" indent="-171450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en-GB" sz="1100" spc="-10" dirty="0" smtClean="0">
                <a:solidFill>
                  <a:srgbClr val="FF0000"/>
                </a:solidFill>
                <a:latin typeface="Verdana"/>
                <a:cs typeface="Verdana"/>
                <a:hlinkClick r:id="rId8"/>
              </a:rPr>
              <a:t>Helpa Fi </a:t>
            </a:r>
            <a:r>
              <a:rPr lang="en-GB" sz="1100" spc="-10" dirty="0">
                <a:solidFill>
                  <a:srgbClr val="FF0000"/>
                </a:solidFill>
                <a:latin typeface="Verdana"/>
                <a:cs typeface="Verdana"/>
                <a:hlinkClick r:id="rId8"/>
              </a:rPr>
              <a:t>i</a:t>
            </a:r>
            <a:r>
              <a:rPr lang="en-GB" sz="1100" spc="-10" dirty="0" smtClean="0">
                <a:solidFill>
                  <a:srgbClr val="FF0000"/>
                </a:solidFill>
                <a:latin typeface="Verdana"/>
                <a:cs typeface="Verdana"/>
                <a:hlinkClick r:id="rId8"/>
              </a:rPr>
              <a:t> Stopio – Cyngor </a:t>
            </a:r>
            <a:r>
              <a:rPr lang="en-GB" sz="1100" spc="-10" dirty="0" err="1" smtClean="0">
                <a:solidFill>
                  <a:srgbClr val="FF0000"/>
                </a:solidFill>
                <a:latin typeface="Verdana"/>
                <a:cs typeface="Verdana"/>
                <a:hlinkClick r:id="rId8"/>
              </a:rPr>
              <a:t>cryno</a:t>
            </a:r>
            <a:r>
              <a:rPr lang="en-GB" sz="1100" spc="-10" dirty="0" smtClean="0">
                <a:solidFill>
                  <a:srgbClr val="FF0000"/>
                </a:solidFill>
                <a:latin typeface="Verdana"/>
                <a:cs typeface="Verdana"/>
                <a:hlinkClick r:id="rId8"/>
              </a:rPr>
              <a:t> iawn</a:t>
            </a:r>
            <a:endParaRPr lang="en-GB" sz="1100" spc="-1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0657" marR="187335" indent="-107956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endParaRPr lang="cy-GB" sz="1100" spc="-1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pic>
        <p:nvPicPr>
          <p:cNvPr id="1026" name="Picture 2" descr="Free Red Corded Telephone on White Suraface Stock Pho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6" y="1160016"/>
            <a:ext cx="4624779" cy="30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Red Corded Telephone on White Suraface Stock Phot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2656" r="38647" b="5823"/>
          <a:stretch/>
        </p:blipFill>
        <p:spPr bwMode="auto">
          <a:xfrm>
            <a:off x="470872" y="4655555"/>
            <a:ext cx="2231137" cy="26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0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405589" y="1216224"/>
            <a:ext cx="2160270" cy="850175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887506" y="1196699"/>
            <a:ext cx="2058406" cy="1229002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F26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459817" y="756310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Alcohol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835839" y="1301676"/>
            <a:ext cx="2349491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dirty="0" smtClean="0">
                <a:solidFill>
                  <a:srgbClr val="FFFFFF"/>
                </a:solidFill>
                <a:latin typeface="Verdana"/>
                <a:cs typeface="Verdana"/>
              </a:rPr>
              <a:t>Nid oes lefel cwbl ddiogel ar gyfer yfed alcohol a gall </a:t>
            </a:r>
            <a:r>
              <a:rPr lang="cy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yfed ychydig o alcohol hyd yn oed gynyddu’r perygl o glefydau fel canser. </a:t>
            </a:r>
            <a:r>
              <a:rPr lang="cy-GB" sz="11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cy-GB" sz="1000" b="1" dirty="0"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787207" y="2570317"/>
            <a:ext cx="2248392" cy="4813890"/>
          </a:xfrm>
          <a:prstGeom prst="roundRect">
            <a:avLst/>
          </a:prstGeom>
          <a:ln w="19050">
            <a:solidFill>
              <a:srgbClr val="40A29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spcAft>
                <a:spcPts val="599"/>
              </a:spcAft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Meysydd ar gyfer gweithgaredd gwella ansawdd mewn optometreg</a:t>
            </a:r>
            <a:endParaRPr lang="cy-GB" sz="11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Gallwch chi a’ch cydweithwyr helpu pobl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gyda’u defnydd o alcohol drwy: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8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cy-GB" sz="1100" dirty="0">
                <a:solidFill>
                  <a:srgbClr val="656565"/>
                </a:solidFill>
                <a:latin typeface="Verdana"/>
                <a:cs typeface="Verdana"/>
              </a:rPr>
              <a:t>Fod yn ymwybodol o </a:t>
            </a:r>
            <a:r>
              <a:rPr lang="en-GB" sz="1100" dirty="0" err="1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niwed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 </a:t>
            </a:r>
            <a:r>
              <a:rPr lang="en-GB" sz="1100" dirty="0" err="1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sy’n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 </a:t>
            </a:r>
            <a:r>
              <a:rPr lang="en-GB" sz="1100" dirty="0" err="1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gysylltiedig</a:t>
            </a:r>
            <a:r>
              <a:rPr lang="en-GB" sz="1100" dirty="0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 ag alcohol</a:t>
            </a:r>
            <a:endParaRPr lang="en-GB" sz="11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endParaRPr lang="cy-GB" sz="11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Holi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am faint maen nhw’n ei yfed pan fydd hynny’n berthnasol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Bod yn ymwybodol o’r risgiau sy’n gysylltiedig â gwahanol lefelau o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yfed gan ddefnyddio 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  <a:hlinkClick r:id="rId4"/>
              </a:rPr>
              <a:t>AUDIT C</a:t>
            </a:r>
            <a:endParaRPr lang="cy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cy-GB" sz="1100" b="1" dirty="0" smtClean="0">
                <a:solidFill>
                  <a:srgbClr val="2F5586"/>
                </a:solidFill>
              </a:rPr>
              <a:t>Rhoi cyngor </a:t>
            </a:r>
            <a:r>
              <a:rPr lang="cy-GB" sz="1100" dirty="0" smtClean="0">
                <a:solidFill>
                  <a:srgbClr val="656565"/>
                </a:solidFill>
              </a:rPr>
              <a:t>a </a:t>
            </a:r>
            <a:r>
              <a:rPr lang="cy-GB" sz="1100" b="1" dirty="0" smtClean="0">
                <a:solidFill>
                  <a:srgbClr val="2F5586"/>
                </a:solidFill>
              </a:rPr>
              <a:t>chyfeirio</a:t>
            </a:r>
            <a:r>
              <a:rPr lang="cy-GB" sz="1100" dirty="0" smtClean="0">
                <a:solidFill>
                  <a:srgbClr val="656565"/>
                </a:solidFill>
              </a:rPr>
              <a:t> pobl i linell gymorth </a:t>
            </a:r>
            <a:r>
              <a:rPr lang="cy-GB" sz="1100" dirty="0" smtClean="0">
                <a:solidFill>
                  <a:srgbClr val="656565"/>
                </a:solidFill>
                <a:hlinkClick r:id="rId5"/>
              </a:rPr>
              <a:t>DAN 24/7</a:t>
            </a:r>
            <a:r>
              <a:rPr lang="cy-GB" sz="1100" dirty="0" smtClean="0">
                <a:solidFill>
                  <a:srgbClr val="656565"/>
                </a:solidFill>
              </a:rPr>
              <a:t>.</a:t>
            </a:r>
            <a:endParaRPr lang="cy-GB" sz="1100" dirty="0">
              <a:solidFill>
                <a:srgbClr val="656565"/>
              </a:solidFill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30862510-4279-8E26-B508-4DC9D13C6216}"/>
              </a:ext>
            </a:extLst>
          </p:cNvPr>
          <p:cNvSpPr txBox="1"/>
          <p:nvPr/>
        </p:nvSpPr>
        <p:spPr>
          <a:xfrm>
            <a:off x="398663" y="2140208"/>
            <a:ext cx="224942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Mae’r perygl o ddatblygu amrywiaeth o broblemau iechyd, gan gynnwys problemau’r llygaid fel AMD, yn cynyddu po fwyaf aml y mae unigolyn yn yfed alcohol</a:t>
            </a:r>
            <a:r>
              <a:rPr lang="cy-GB" sz="1100" baseline="30000" dirty="0" smtClean="0">
                <a:solidFill>
                  <a:srgbClr val="656565"/>
                </a:solidFill>
                <a:latin typeface="Verdana"/>
                <a:cs typeface="Verdana"/>
              </a:rPr>
              <a:t>5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.</a:t>
            </a:r>
            <a:endParaRPr lang="cy-GB" sz="1100" baseline="300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839585B1-B47B-43B1-ED8D-B3F441D95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73103"/>
              </p:ext>
            </p:extLst>
          </p:nvPr>
        </p:nvGraphicFramePr>
        <p:xfrm>
          <a:off x="384464" y="4151574"/>
          <a:ext cx="2031345" cy="2051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088">
                  <a:extLst>
                    <a:ext uri="{9D8B030D-6E8A-4147-A177-3AD203B41FA5}">
                      <a16:colId xmlns:a16="http://schemas.microsoft.com/office/drawing/2014/main" val="995993543"/>
                    </a:ext>
                  </a:extLst>
                </a:gridCol>
              </a:tblGrid>
              <a:tr h="447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100" b="1" noProof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Sgôr AUDIT C </a:t>
                      </a:r>
                      <a:endParaRPr lang="cy-GB" sz="1100" b="1" noProof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100" b="1" noProof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Risg</a:t>
                      </a:r>
                      <a:endParaRPr lang="cy-GB" sz="1100" b="1" noProof="0" dirty="0" smtClean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y-GB" sz="1100" b="1" noProof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0-4 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Yfed â risg isel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5-7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Yfed â risg gynyddol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8-10 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Yfed â risg uwch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Yn ddibynnol o bosibl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0676" y="3299556"/>
            <a:ext cx="2287578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Prawf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</a:t>
            </a: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Adnabod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</a:t>
            </a: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Anhwylderau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</a:t>
            </a: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Defnyddio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Alcohol – </a:t>
            </a: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Sgôr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</a:t>
            </a: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Defnydd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AUDIT C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cryno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30862510-4279-8E26-B508-4DC9D13C6216}"/>
              </a:ext>
            </a:extLst>
          </p:cNvPr>
          <p:cNvSpPr txBox="1"/>
          <p:nvPr/>
        </p:nvSpPr>
        <p:spPr>
          <a:xfrm>
            <a:off x="493026" y="1268174"/>
            <a:ext cx="1985396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Mae 17% o </a:t>
            </a:r>
            <a:r>
              <a:rPr lang="en-GB" sz="1100" b="1" dirty="0" err="1">
                <a:solidFill>
                  <a:schemeClr val="bg1"/>
                </a:solidFill>
                <a:latin typeface="Verdana"/>
                <a:cs typeface="Verdana"/>
              </a:rPr>
              <a:t>oedolion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 (16+ </a:t>
            </a:r>
            <a:r>
              <a:rPr lang="en-GB" sz="1100" b="1" dirty="0" err="1">
                <a:solidFill>
                  <a:schemeClr val="bg1"/>
                </a:solidFill>
                <a:latin typeface="Verdana"/>
                <a:cs typeface="Verdana"/>
              </a:rPr>
              <a:t>oed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) </a:t>
            </a:r>
            <a:r>
              <a:rPr lang="en-GB" sz="1100" b="1" dirty="0" err="1">
                <a:solidFill>
                  <a:schemeClr val="bg1"/>
                </a:solidFill>
                <a:latin typeface="Verdana"/>
                <a:cs typeface="Verdana"/>
              </a:rPr>
              <a:t>yng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Verdana"/>
                <a:cs typeface="Verdana"/>
              </a:rPr>
              <a:t>Nghymru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yn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yfed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mwy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na’r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canllawiau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 a argymhellir</a:t>
            </a:r>
            <a:r>
              <a:rPr lang="en-GB" sz="1100" baseline="30000" dirty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</a:p>
          <a:p>
            <a:pPr marL="12701" marR="5080">
              <a:spcBef>
                <a:spcPts val="100"/>
              </a:spcBef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905" y="6273819"/>
            <a:ext cx="2378788" cy="99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Mae AUDIT C yn cynnwys cwestiynau ar yfed o’r AUDIT llawn, a phrawf sgrinio ar y defnydd o alcohol i asesu risg person o niwed yn sgil alcohol</a:t>
            </a:r>
            <a:r>
              <a:rPr lang="en-GB" sz="105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GB" sz="105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4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4" y="4795763"/>
            <a:ext cx="2351910" cy="193529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23A7B5"/>
              </a:buClr>
              <a:buNone/>
            </a:pPr>
            <a:r>
              <a:rPr lang="cy-GB" sz="1100" dirty="0" smtClean="0"/>
              <a:t>Gellir cyfeirio pobl sydd eisiau cymorth i </a:t>
            </a:r>
            <a:r>
              <a:rPr lang="cy-GB" sz="1100" b="1" dirty="0" smtClean="0"/>
              <a:t>Llinell Gymorth Cyffuriau ac Alcohol Cymru </a:t>
            </a:r>
            <a:r>
              <a:rPr lang="cy-GB" sz="1100" dirty="0" smtClean="0">
                <a:hlinkClick r:id="rId2"/>
              </a:rPr>
              <a:t>DAN 24/7</a:t>
            </a:r>
            <a:r>
              <a:rPr lang="cy-GB" sz="1100" dirty="0" smtClean="0"/>
              <a:t>.</a:t>
            </a:r>
            <a:r>
              <a:rPr lang="cy-GB" sz="1100" dirty="0" smtClean="0">
                <a:solidFill>
                  <a:srgbClr val="FF0000"/>
                </a:solidFill>
              </a:rPr>
              <a:t>  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23A7B5"/>
              </a:buClr>
              <a:buNone/>
            </a:pPr>
            <a:endParaRPr lang="cy-GB" sz="11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y-GB" sz="1100" dirty="0" smtClean="0">
                <a:solidFill>
                  <a:srgbClr val="6D6E71"/>
                </a:solidFill>
              </a:rPr>
              <a:t>Mae DAN 24/7 yn </a:t>
            </a:r>
            <a:r>
              <a:rPr lang="cy-GB" sz="1100" b="1" dirty="0" smtClean="0">
                <a:solidFill>
                  <a:srgbClr val="6D6E71"/>
                </a:solidFill>
              </a:rPr>
              <a:t>llinell gymorth ffôn am ddim, gyfrinachol a dwyieithog</a:t>
            </a:r>
            <a:r>
              <a:rPr lang="cy-GB" sz="1100" dirty="0" smtClean="0">
                <a:solidFill>
                  <a:srgbClr val="6D6E71"/>
                </a:solidFill>
              </a:rPr>
              <a:t> sy’n darparu un pwynt cyswllt i unrhyw un yng Nghymru sydd eisiau rhagor o wybodaeth a/neu help ynghylch cyffurfiau a/neu</a:t>
            </a:r>
            <a:endParaRPr lang="cy-GB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" y="3417991"/>
            <a:ext cx="4139611" cy="1344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8233" y="4795763"/>
            <a:ext cx="24349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3A7B5"/>
              </a:buClr>
            </a:pP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alcohol. Gall siarad â rhywun am broblem gyffuriau neu alcohol fod y cam cyntaf i unigolyn ddatrys ei broblemau. Gall pobl </a:t>
            </a:r>
            <a:r>
              <a:rPr lang="cy-GB" sz="1100" b="1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hunangyfeirio </a:t>
            </a: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dderbyn cymorth. </a:t>
            </a:r>
            <a:b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Mae’r gwasanaeth ar gael 24 awr y dydd, 7 niwrnod yr wythnos.</a:t>
            </a:r>
          </a:p>
          <a:p>
            <a:pPr>
              <a:buClr>
                <a:srgbClr val="23A7B5"/>
              </a:buClr>
            </a:pPr>
            <a:r>
              <a:rPr lang="cy-GB" sz="1100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cy-GB" sz="1100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y-GB" sz="1100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Ffoniwch y rhif rhadffôn </a:t>
            </a:r>
            <a:r>
              <a:rPr lang="cy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0808 808</a:t>
            </a:r>
            <a:r>
              <a:rPr lang="cy-GB" sz="1100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y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2234</a:t>
            </a:r>
            <a:r>
              <a:rPr lang="cy-GB" sz="1100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neu anfonwch neges destun at </a:t>
            </a:r>
            <a:r>
              <a:rPr lang="cy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 </a:t>
            </a:r>
            <a:r>
              <a:rPr lang="cy-GB" sz="1100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ar: </a:t>
            </a:r>
            <a:r>
              <a:rPr lang="cy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81066</a:t>
            </a:r>
            <a:endParaRPr lang="cy-GB" sz="1100" dirty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 descr="Free stock photo of analysis, anonymous, conclusion Stock Phot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"/>
          <a:stretch/>
        </p:blipFill>
        <p:spPr bwMode="auto">
          <a:xfrm>
            <a:off x="359595" y="924673"/>
            <a:ext cx="4757277" cy="2459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19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36E5B8E7-F5E1-E688-B9CF-EBE6DA70556E}"/>
              </a:ext>
            </a:extLst>
          </p:cNvPr>
          <p:cNvSpPr/>
          <p:nvPr/>
        </p:nvSpPr>
        <p:spPr>
          <a:xfrm>
            <a:off x="440923" y="5478790"/>
            <a:ext cx="2160270" cy="766562"/>
          </a:xfrm>
          <a:custGeom>
            <a:avLst/>
            <a:gdLst/>
            <a:ahLst/>
            <a:cxnLst/>
            <a:rect l="l" t="t" r="r" b="b"/>
            <a:pathLst>
              <a:path w="2160270" h="1329054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56969"/>
                </a:lnTo>
                <a:lnTo>
                  <a:pt x="5657" y="1284994"/>
                </a:lnTo>
                <a:lnTo>
                  <a:pt x="21086" y="1307879"/>
                </a:lnTo>
                <a:lnTo>
                  <a:pt x="43971" y="1323308"/>
                </a:lnTo>
                <a:lnTo>
                  <a:pt x="71996" y="1328966"/>
                </a:lnTo>
                <a:lnTo>
                  <a:pt x="2087994" y="1328966"/>
                </a:lnTo>
                <a:lnTo>
                  <a:pt x="2116019" y="1323308"/>
                </a:lnTo>
                <a:lnTo>
                  <a:pt x="2138903" y="1307879"/>
                </a:lnTo>
                <a:lnTo>
                  <a:pt x="2154332" y="1284994"/>
                </a:lnTo>
                <a:lnTo>
                  <a:pt x="2159990" y="125696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40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Pwysau</a:t>
            </a: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Iach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68495" y="1399924"/>
            <a:ext cx="2151592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Gall cyrraedd a chynnal pwysau iachach fod yn heriol, ac fe’i dylanwadir gan yr amgylchiadau y byddwn yn cael ein geni, yn cael ein magu, yn byw ac yn gweithio ynddynt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. </a:t>
            </a:r>
            <a:endParaRPr sz="976" baseline="29914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468495" y="2773191"/>
            <a:ext cx="2421546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Cofnodwyd bod 61% o oedolion yng Nghymru dros bwysau neu’n ordew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; yn cynnwys </a:t>
            </a:r>
          </a:p>
          <a:p>
            <a:pPr marL="309888" marR="326407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35% dros bwysau</a:t>
            </a:r>
          </a:p>
          <a:p>
            <a:pPr marL="309888" marR="326407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26% yn ordew</a:t>
            </a:r>
            <a:r>
              <a:rPr lang="cy-GB" sz="1100" baseline="30000" dirty="0" smtClean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lang="cy-GB" sz="1100" baseline="30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878503" y="1354489"/>
            <a:ext cx="2157096" cy="5700713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400" b="1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Meysydd ar gyfer gweithgaredd gwella ansawdd mewn optometreg</a:t>
            </a:r>
            <a:endParaRPr lang="cy-GB" sz="11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500" b="1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Gallwch chi a’ch cydweithwyr helpu pobl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y mae risg iddynt fod yn ordew, neu sy’n ordew ar hyn o bryd drwy: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Ofyn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cwestiynau – gofynnwch am ganiatâd i siarad am bwysau a’i drafod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	</a:t>
            </a: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Asesu </a:t>
            </a:r>
            <a:r>
              <a:rPr lang="cy-GB" sz="1100" dirty="0">
                <a:solidFill>
                  <a:srgbClr val="656565"/>
                </a:solidFill>
                <a:latin typeface="Verdana"/>
                <a:cs typeface="Verdana"/>
              </a:rPr>
              <a:t>statws iechyd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(e.e. pwysau, BMI), a thaith rheoli pwysau yr unigolyn</a:t>
            </a: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Cynghori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ynghylch manteision cyrraedd a chynnal pwysau iachach</a:t>
            </a: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Cyfeirio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unigolyn at y wefan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  <a:hlinkClick r:id="rId2"/>
              </a:rPr>
              <a:t>Pwysau Iach Byw’n Iach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neu wasnaeth rheoli pwysau eich meddyg teulu/bwrdd iechyd lleol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.</a:t>
            </a: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14816" y="6392951"/>
            <a:ext cx="231526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Mae’n bwysig deall taith pwysau unigolyn o’i safbwynt hwy, heb farnu a rhagfarn. </a:t>
            </a:r>
            <a:endParaRPr lang="cy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673" y="5501859"/>
            <a:ext cx="21624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  <a:buClr>
                <a:srgbClr val="93C9DF"/>
              </a:buClr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Gall 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sgyrsiau tosturiol 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a mynediad i gymorth helpu pobl i gael pwysau iachach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endParaRPr lang="en-GB" sz="11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406138" y="2711385"/>
            <a:ext cx="2160270" cy="1306419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414816" y="2835444"/>
            <a:ext cx="2421546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Cofnodwyd bod 61% o oedolion yng Nghymru dros bwysau neu’n ordew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; yn cynnwys </a:t>
            </a:r>
          </a:p>
          <a:p>
            <a:pPr marL="309888" marR="326407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35% dros bwysau</a:t>
            </a:r>
          </a:p>
          <a:p>
            <a:pPr marL="309888" marR="326407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26% yn ordew</a:t>
            </a:r>
            <a:r>
              <a:rPr lang="cy-GB" sz="1100" baseline="30000" dirty="0" smtClean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lang="cy-GB" sz="1100" baseline="30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816" y="4121195"/>
            <a:ext cx="247522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spcBef>
                <a:spcPts val="100"/>
              </a:spcBef>
              <a:buClr>
                <a:srgbClr val="93C9DF"/>
              </a:buClr>
            </a:pPr>
            <a:r>
              <a:rPr lang="cy-GB" sz="1100" dirty="0" smtClean="0">
                <a:solidFill>
                  <a:srgbClr val="656565"/>
                </a:solidFill>
                <a:latin typeface="Verdana"/>
                <a:ea typeface="Verdana" panose="020B0604030504040204" pitchFamily="34" charset="0"/>
                <a:cs typeface="Verdana"/>
              </a:rPr>
              <a:t>Mae bod dros bwysau yn cynyddu’r risg o ddatblygu Diryrwiad Maciwlaidd Cysylltiedig ag Oedran, cataractau, a diabetes sy’n gysylltiedig â chymhlethdodau fel retinopathi diabetig.</a:t>
            </a:r>
            <a:endParaRPr lang="cy-GB" sz="1100" dirty="0">
              <a:solidFill>
                <a:srgbClr val="656565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9447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122" y="1676107"/>
            <a:ext cx="2584652" cy="36103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y-GB" sz="1100" dirty="0" smtClean="0"/>
              <a:t>Mae’r wefan Pwysau Iach Byw’n Iach yn cynnig cynnwys ac adnoddau, sy’n cynnwys: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y-GB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cy-GB" sz="1100" dirty="0" smtClean="0"/>
              <a:t>Pennu nodau a hunanfonitro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cy-GB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cy-GB" sz="1100" dirty="0" smtClean="0"/>
              <a:t>Deall pwysau a’ch taith rheoli pwysau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cy-GB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cy-GB" sz="1100" dirty="0" smtClean="0"/>
              <a:t>Adnoddau rhyngweithiol y gellir eu lawrlwytho fel cynllunwyr prydau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cy-GB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cy-GB" sz="1100" dirty="0" smtClean="0"/>
              <a:t>Cyfeirio pobl at wybodaeth am ffyrdd o gadw’n heini ac opsiynau eraill ar gyfer colli pwysau.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cy-GB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cy-GB" sz="1100" dirty="0" smtClean="0"/>
              <a:t>Tudalen wybodaeth ar gyfer gweithwyr iechyd proffesiynol. 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3" y="995726"/>
            <a:ext cx="2157784" cy="198091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3663" y="2990620"/>
            <a:ext cx="2190623" cy="204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y-GB" sz="1100" dirty="0" smtClean="0"/>
              <a:t>Gellir </a:t>
            </a:r>
            <a:r>
              <a:rPr lang="cy-GB" sz="1100" b="1" dirty="0" smtClean="0"/>
              <a:t>cyfeirio </a:t>
            </a:r>
            <a:r>
              <a:rPr lang="cy-GB" sz="1100" dirty="0" smtClean="0"/>
              <a:t>unigolion at</a:t>
            </a:r>
            <a:r>
              <a:rPr lang="cy-GB" sz="1100" b="1" dirty="0" smtClean="0"/>
              <a:t> </a:t>
            </a:r>
            <a:r>
              <a:rPr lang="cy-GB" sz="1100" b="1" dirty="0" smtClean="0">
                <a:solidFill>
                  <a:srgbClr val="FF0000"/>
                </a:solidFill>
                <a:hlinkClick r:id="rId3"/>
              </a:rPr>
              <a:t>Pwysau Iach Byw’n Iach</a:t>
            </a:r>
            <a:r>
              <a:rPr lang="cy-GB" sz="1100" dirty="0" smtClean="0"/>
              <a:t>, sef adnodd ar-lein gan y GIG ar gyfer oedolion yng Nghymru sydd dros bwysau ac sy’n ordew.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y-GB" sz="1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y-GB" sz="1100" dirty="0" smtClean="0"/>
              <a:t>Mae’n adnodd am ddim sy’n seiliedig ar dystiolaeth sy’n cynnig gwybodaeth wedi’i theilwra a chymorth hunan-gyfeiriedig. </a:t>
            </a:r>
            <a:endParaRPr lang="cy-GB" sz="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7370" y="6330379"/>
            <a:ext cx="4693833" cy="934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y-GB" sz="1100" dirty="0"/>
          </a:p>
        </p:txBody>
      </p:sp>
      <p:pic>
        <p:nvPicPr>
          <p:cNvPr id="9" name="Picture 8" descr="Free A Parent Helping a Girl Slice a Bell Pepper Stock Phot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/>
          <a:stretch/>
        </p:blipFill>
        <p:spPr bwMode="auto">
          <a:xfrm>
            <a:off x="2839051" y="5325739"/>
            <a:ext cx="2169711" cy="156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ree Woman in Blue Crew Neck T-shirt Holding Stainless Steel Bowl Stock Phot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/>
          <a:stretch/>
        </p:blipFill>
        <p:spPr bwMode="auto">
          <a:xfrm>
            <a:off x="440958" y="5362949"/>
            <a:ext cx="2190623" cy="155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34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09C6E132-3191-F35A-87A8-A77EC7A8D027}"/>
              </a:ext>
            </a:extLst>
          </p:cNvPr>
          <p:cNvSpPr/>
          <p:nvPr/>
        </p:nvSpPr>
        <p:spPr>
          <a:xfrm>
            <a:off x="2984496" y="2757815"/>
            <a:ext cx="2051099" cy="1056944"/>
          </a:xfrm>
          <a:custGeom>
            <a:avLst/>
            <a:gdLst/>
            <a:ahLst/>
            <a:cxnLst/>
            <a:rect l="l" t="t" r="r" b="b"/>
            <a:pathLst>
              <a:path w="2160270" h="1480185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407604"/>
                </a:lnTo>
                <a:lnTo>
                  <a:pt x="5657" y="1435629"/>
                </a:lnTo>
                <a:lnTo>
                  <a:pt x="21086" y="1458514"/>
                </a:lnTo>
                <a:lnTo>
                  <a:pt x="43971" y="1473943"/>
                </a:lnTo>
                <a:lnTo>
                  <a:pt x="71996" y="1479600"/>
                </a:lnTo>
                <a:lnTo>
                  <a:pt x="2087994" y="1479600"/>
                </a:lnTo>
                <a:lnTo>
                  <a:pt x="2116019" y="1473943"/>
                </a:lnTo>
                <a:lnTo>
                  <a:pt x="2138903" y="1458514"/>
                </a:lnTo>
                <a:lnTo>
                  <a:pt x="2154332" y="1435629"/>
                </a:lnTo>
                <a:lnTo>
                  <a:pt x="2159990" y="140760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FF5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96003" y="756914"/>
            <a:ext cx="4460872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Gweithgaredd</a:t>
            </a: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900" b="1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sz="1900" b="1" dirty="0" err="1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orfforol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3074600" y="2839168"/>
            <a:ext cx="187089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dirty="0" smtClean="0">
                <a:solidFill>
                  <a:srgbClr val="FFFFFF"/>
                </a:solidFill>
                <a:latin typeface="Verdana"/>
                <a:cs typeface="Verdana"/>
              </a:rPr>
              <a:t>Gall </a:t>
            </a:r>
            <a:r>
              <a:rPr lang="en-GB" sz="1100" dirty="0" err="1" smtClean="0">
                <a:solidFill>
                  <a:srgbClr val="FFFFFF"/>
                </a:solidFill>
                <a:latin typeface="Verdana"/>
                <a:cs typeface="Verdana"/>
              </a:rPr>
              <a:t>gweithgaredd</a:t>
            </a:r>
            <a:r>
              <a:rPr lang="en-GB" sz="11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dirty="0" err="1" smtClean="0">
                <a:solidFill>
                  <a:srgbClr val="FFFFFF"/>
                </a:solidFill>
                <a:latin typeface="Verdana"/>
                <a:cs typeface="Verdana"/>
              </a:rPr>
              <a:t>corfforol</a:t>
            </a:r>
            <a:r>
              <a:rPr lang="en-GB" sz="11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atal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a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thrin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cyflyrau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mwy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hirdymor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nag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unrhyw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ymyriad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unigol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arall</a:t>
            </a:r>
            <a:r>
              <a:rPr lang="en-GB" sz="1100" baseline="30000" dirty="0" smtClean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976" baseline="30000" dirty="0"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999081" y="1308494"/>
            <a:ext cx="2051099" cy="1317926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999081" y="1352742"/>
            <a:ext cx="2271466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Mae tua 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31% o oedolion yng Nghymru yn anweithgar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, sy’n cael ei ddiffinio fel gwneud llai na 30 munud o weithgaredd </a:t>
            </a:r>
            <a:r>
              <a:rPr lang="en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corfforol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yr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 wythnos</a:t>
            </a:r>
            <a:r>
              <a:rPr lang="en-GB" sz="1100" baseline="30000" dirty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endParaRPr lang="en-GB" sz="11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354645" y="3698378"/>
            <a:ext cx="2420305" cy="3557230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Meysydd ar gyfer gweithgaredd gwella ansawdd mewn optometreg</a:t>
            </a:r>
            <a:endParaRPr lang="cy-GB" sz="1100" b="1" spc="-25" dirty="0" smtClean="0">
              <a:solidFill>
                <a:srgbClr val="2F5586"/>
              </a:solidFill>
            </a:endParaRP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Gallwch chi a’ch cydweithwyr helpu pobl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i fod yn fwy corfforol egnïol drwy: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Holi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pobl am fod yn egnïol,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Cynghori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ynghylch manteision gweithgaredd corfforol</a:t>
            </a: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Cyfeirio/atgyfeirio </a:t>
            </a:r>
            <a:r>
              <a:rPr lang="cy-GB" sz="1100" dirty="0">
                <a:solidFill>
                  <a:srgbClr val="656565"/>
                </a:solidFill>
                <a:latin typeface="Verdana"/>
                <a:cs typeface="Verdana"/>
              </a:rPr>
              <a:t>pobl at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wybodaeth a chymorth pellach.</a:t>
            </a:r>
            <a:endParaRPr lang="cy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423001" y="1235287"/>
            <a:ext cx="2409099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</a:rPr>
              <a:t>Gall bod yn gorfforol anweithgar a threulio gormod o amser yn eistedd gynyddu’r tebygolrwydd y bydd pobl yn datblygu amrywiaeth eang o afiechydon a chyflyrau cronig, gan gynnwys cyflyrau sy’n gallu arwain at golli golwg.</a:t>
            </a:r>
            <a:endParaRPr lang="cy-GB" sz="1100" dirty="0">
              <a:solidFill>
                <a:srgbClr val="656565"/>
              </a:solidFill>
            </a:endParaRPr>
          </a:p>
        </p:txBody>
      </p:sp>
      <p:pic>
        <p:nvPicPr>
          <p:cNvPr id="11" name="Picture 10" descr="Free People swimming in sea during competition Stock Phot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2798" r="-2" b="-196"/>
          <a:stretch/>
        </p:blipFill>
        <p:spPr bwMode="auto">
          <a:xfrm>
            <a:off x="3013260" y="4019550"/>
            <a:ext cx="1993577" cy="3158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4645" y="2685102"/>
            <a:ext cx="2524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Yn fwyaf nodedig: Clefyd Cardiofasgwlaidd, diabetes math 2, gordewdra, iselder, gorbryder a mathau penodol o ganser a </a:t>
            </a:r>
            <a:r>
              <a:rPr lang="cy-GB" sz="1100" dirty="0" err="1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chlyfyrau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y-GB" sz="1100" dirty="0" err="1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cyhyrysgerbydol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8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43" y="871712"/>
            <a:ext cx="2318465" cy="4796544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Gallwch gyfeirio pobl at: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60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40A294"/>
              </a:buClr>
            </a:pPr>
            <a:r>
              <a:rPr lang="cy-GB" sz="1100" dirty="0" smtClean="0">
                <a:latin typeface="Verdana"/>
                <a:cs typeface="Verdana"/>
              </a:rPr>
              <a:t>Wefan 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GIG 111: Ymarfer Corff</a:t>
            </a:r>
            <a:r>
              <a:rPr lang="cy-GB" sz="1100" dirty="0" smtClean="0">
                <a:latin typeface="Verdana"/>
                <a:cs typeface="Verdana"/>
                <a:hlinkClick r:id="rId2"/>
              </a:rPr>
              <a:t> </a:t>
            </a:r>
            <a:r>
              <a:rPr lang="cy-GB" sz="1100" dirty="0" smtClean="0">
                <a:latin typeface="Verdana"/>
                <a:cs typeface="Verdana"/>
              </a:rPr>
              <a:t>i gael gwybodaeth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40A294"/>
              </a:buClr>
            </a:pPr>
            <a:endParaRPr lang="cy-GB" sz="1100" dirty="0" smtClean="0"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40A294"/>
              </a:buClr>
            </a:pPr>
            <a:r>
              <a:rPr lang="cy-GB" sz="1100" dirty="0" smtClean="0">
                <a:latin typeface="Verdana"/>
                <a:cs typeface="Verdana"/>
              </a:rPr>
              <a:t>Neu i ganfod cyfleusterau yn eich ardal chi, gall pobl ymweld â gwefan yr awdurdod lleol. Yma, gall pobl ganfod manylion lleoedd fel canolfannau hamdden, mannau gwyrdd, llwybrau sy’n addas i blant a phobl ag anabledd, traethau a mwy. 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dirty="0" smtClean="0"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dirty="0" smtClean="0">
                <a:latin typeface="Verdana"/>
                <a:cs typeface="Verdana"/>
              </a:rPr>
              <a:t>Cliciwch y ddolen i 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Ddod o hyd i’ch awdurdod lleol | llywodraeth.cymru</a:t>
            </a:r>
            <a:endParaRPr lang="cy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58763" y="870831"/>
            <a:ext cx="2409580" cy="550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cy-GB" sz="1100" dirty="0" smtClean="0"/>
              <a:t>Gall meddyg teulu atgyfeirio pobl y mae angen cymorth ychwanegol arnynt sy’n anweithgar neu y mae perygl iddynt brofi cyflwr iechyd hirdymor neu gronig, neu sydd eisoes yn dioddef cyflwr o’r fath, i’r </a:t>
            </a:r>
            <a:r>
              <a:rPr lang="cy-GB" sz="1100" b="1" dirty="0" smtClean="0">
                <a:hlinkClick r:id="rId4"/>
              </a:rPr>
              <a:t>Cynllun Cenedlaethol i Atgyfeirio Cleifion i Wneud Ymarfer Corff</a:t>
            </a:r>
            <a:endParaRPr lang="cy-GB" sz="1100" b="1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cy-GB" sz="1100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cy-GB" sz="1100" dirty="0" smtClean="0"/>
              <a:t>Gall gweithwyr iechyd proffesiynol atgyfeirio unigolion i gynllun ymarfer corff lleol a byddant yn derbyn: 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cy-GB" sz="1100" dirty="0" smtClean="0"/>
              <a:t>asesiad cychwynnol, 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cy-GB" sz="1100" dirty="0" smtClean="0"/>
              <a:t>arolwg ar ôl 4 wythnos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cy-GB" sz="1100" dirty="0" smtClean="0"/>
              <a:t>rhaglen ymarfer corff wedi’i graddio’n briodol am 16 wythnos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cy-GB" sz="1100" dirty="0" smtClean="0"/>
              <a:t>Arolwg dilynol ar ôl 52 wythnos.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7" t="33964" b="5121"/>
          <a:stretch/>
        </p:blipFill>
        <p:spPr>
          <a:xfrm>
            <a:off x="413004" y="4487218"/>
            <a:ext cx="2195341" cy="2813050"/>
          </a:xfrm>
          <a:prstGeom prst="rect">
            <a:avLst/>
          </a:prstGeom>
        </p:spPr>
      </p:pic>
      <p:pic>
        <p:nvPicPr>
          <p:cNvPr id="8" name="Picture 7" descr="Free A Man in Active Wear Exercising Stock Photo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t="17155" r="-299" b="-5273"/>
          <a:stretch/>
        </p:blipFill>
        <p:spPr bwMode="auto">
          <a:xfrm>
            <a:off x="2931851" y="5148884"/>
            <a:ext cx="2063405" cy="2316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21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78808" y="740614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Atal Diabetes </a:t>
            </a:r>
            <a:r>
              <a:rPr lang="en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Math </a:t>
            </a: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GB" sz="1900" b="1" spc="-1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324420" y="3170684"/>
            <a:ext cx="2306423" cy="1263067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378809" y="3203335"/>
            <a:ext cx="2142142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cy-GB" sz="1100" dirty="0" smtClean="0">
                <a:solidFill>
                  <a:srgbClr val="FFFFFF"/>
                </a:solidFill>
                <a:latin typeface="Verdana"/>
                <a:cs typeface="Verdana"/>
              </a:rPr>
              <a:t>Mae nifer y bobl ar y Gofrestr Clefyd Diabetig Gofal Sylfaenol wedi cynyddu 60,000 ers 2009, sy’n gynnydd o </a:t>
            </a:r>
            <a:r>
              <a:rPr lang="cy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40% mewn ychydig dros ddeng mlynedd</a:t>
            </a:r>
            <a:r>
              <a:rPr lang="cy-GB" sz="1100" b="1" baseline="30000" dirty="0" smtClean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lang="cy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cy-GB" sz="11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345933" y="5926829"/>
            <a:ext cx="2284910" cy="1214428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335177" y="6019800"/>
            <a:ext cx="2518072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Mae’r dystiolaeth yn awgrymu, drwy gefnogi pobl i wneud newidiadau i’w ffordd o fyw, 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gellid atal dros hanner yr achosion o ddiabetes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math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2.</a:t>
            </a:r>
            <a:endParaRPr sz="11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78808" y="1249637"/>
            <a:ext cx="2474441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</a:rPr>
              <a:t>Mae mwy na 200,000 o bobl yng Nghymru yn byw gyda diabetes, ac mae gan naw o bob 10 ohonynt </a:t>
            </a:r>
            <a:r>
              <a:rPr lang="cy-GB" sz="1100" dirty="0" smtClean="0">
                <a:solidFill>
                  <a:srgbClr val="6D6E71"/>
                </a:solidFill>
              </a:rPr>
              <a:t>dd</a:t>
            </a:r>
            <a:r>
              <a:rPr lang="cy-GB" sz="1100" dirty="0" smtClean="0">
                <a:solidFill>
                  <a:srgbClr val="656565"/>
                </a:solidFill>
              </a:rPr>
              <a:t>iabetes math 2</a:t>
            </a:r>
            <a:r>
              <a:rPr lang="cy-GB" sz="1100" baseline="30000" dirty="0" smtClean="0">
                <a:solidFill>
                  <a:srgbClr val="656565"/>
                </a:solidFill>
              </a:rPr>
              <a:t>7</a:t>
            </a:r>
            <a:r>
              <a:rPr lang="cy-GB" sz="1100" dirty="0" smtClean="0">
                <a:solidFill>
                  <a:srgbClr val="656565"/>
                </a:solidFill>
              </a:rPr>
              <a:t>.  </a:t>
            </a:r>
          </a:p>
          <a:p>
            <a:pPr marL="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</a:rPr>
              <a:t>Diabetes yw un o brif achosion colli golwg. Os oes gan rywun ddiabetes maen nhw’n fwy tebygol o ddatblygu cataractau, glawcoma a retinopathi</a:t>
            </a:r>
            <a:r>
              <a:rPr lang="cy-GB" sz="1100" baseline="30000" dirty="0" smtClean="0">
                <a:solidFill>
                  <a:srgbClr val="656565"/>
                </a:solidFill>
              </a:rPr>
              <a:t>8</a:t>
            </a:r>
            <a:r>
              <a:rPr lang="cy-GB" sz="1100" dirty="0" smtClean="0">
                <a:solidFill>
                  <a:srgbClr val="656565"/>
                </a:solidFill>
              </a:rPr>
              <a:t>. </a:t>
            </a:r>
            <a:endParaRPr lang="cy-GB" sz="1100" dirty="0">
              <a:solidFill>
                <a:srgbClr val="656565"/>
              </a:solidFill>
            </a:endParaRPr>
          </a:p>
        </p:txBody>
      </p:sp>
      <p:pic>
        <p:nvPicPr>
          <p:cNvPr id="14" name="Picture 2" descr="Free Flat Lay Photography of Three Tray of Foods Stock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5" b="15387"/>
          <a:stretch/>
        </p:blipFill>
        <p:spPr bwMode="auto">
          <a:xfrm>
            <a:off x="324420" y="4541863"/>
            <a:ext cx="2262820" cy="12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947657" y="1213493"/>
            <a:ext cx="2087942" cy="5972552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Meysydd ar gyfer gweithgaredd gwella ansawdd mewn optometreg</a:t>
            </a:r>
            <a:endParaRPr lang="cy-GB" sz="1100" b="1" spc="-25" dirty="0" smtClean="0">
              <a:solidFill>
                <a:srgbClr val="FF0000"/>
              </a:solidFill>
            </a:endParaRP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7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Gallwch chi a’ch cydweithwyr helpu i atal Diabetes math 2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drwy: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9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6D6E71"/>
                </a:solidFill>
                <a:latin typeface="Verdana"/>
                <a:cs typeface="Verdana"/>
              </a:rPr>
              <a:t>Adnabod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y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  <a:hlinkClick r:id="rId3"/>
              </a:rPr>
              <a:t>ffactorau risg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 ar gyfer datblygu diabetes e.e. Oedran, ethnigrwydd, hanes teuluol, profiad o ordewdra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cy-GB" sz="1100" b="1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6D6E71"/>
                </a:solidFill>
                <a:latin typeface="Verdana"/>
                <a:cs typeface="Verdana"/>
              </a:rPr>
              <a:t>Annog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pobl i ddeall eu risg o ddatblygu diabetes gan ddefnyddio </a:t>
            </a:r>
            <a:r>
              <a:rPr lang="cy-GB" sz="1100" b="1" dirty="0" smtClean="0">
                <a:solidFill>
                  <a:srgbClr val="6D6E71"/>
                </a:solidFill>
                <a:latin typeface="Verdana"/>
                <a:cs typeface="Verdana"/>
                <a:hlinkClick r:id="rId4"/>
              </a:rPr>
              <a:t>Offeryn ‘Know Your Risk’</a:t>
            </a:r>
            <a:r>
              <a:rPr lang="cy-GB" sz="1100" b="1" dirty="0" smtClean="0">
                <a:solidFill>
                  <a:srgbClr val="6D6E71"/>
                </a:solidFill>
                <a:latin typeface="Verdana"/>
                <a:cs typeface="Verdana"/>
              </a:rPr>
              <a:t> Diabetes UK</a:t>
            </a:r>
            <a:endParaRPr lang="cy-GB" sz="110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cy-GB" sz="1100" strike="sngStrike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6D6E71"/>
                </a:solidFill>
                <a:latin typeface="Verdana"/>
                <a:cs typeface="Verdana"/>
              </a:rPr>
              <a:t>Rhoi cyngor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ar y risgiau yn sgil diabates i iechyd y llygaid a’r deilliannau iechyd ehangach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cy-GB" sz="110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6D6E71"/>
                </a:solidFill>
                <a:latin typeface="Verdana"/>
                <a:cs typeface="Verdana"/>
              </a:rPr>
              <a:t>Cyfeirio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unigolion sy’n wynebu risg, at eu meddyg teulu i drafod cael prawf gwaed i fesur eu lefelau HbA1c</a:t>
            </a:r>
            <a:endParaRPr lang="cy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330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5037" y="194085"/>
            <a:ext cx="1203325" cy="403225"/>
          </a:xfrm>
          <a:prstGeom prst="rect">
            <a:avLst/>
          </a:prstGeom>
        </p:spPr>
        <p:txBody>
          <a:bodyPr/>
          <a:lstStyle/>
          <a:p>
            <a:fld id="{68CBED0B-04CD-4B49-8118-1C61570F3174}" type="slidenum">
              <a:rPr lang="en-US" sz="7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18</a:t>
            </a:fld>
            <a:endParaRPr lang="en-US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00998"/>
            <a:ext cx="4473575" cy="32072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2001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Cyfeiriadau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B1D3F6D-7E70-9733-0776-A5D910B04739}"/>
              </a:ext>
            </a:extLst>
          </p:cNvPr>
          <p:cNvSpPr txBox="1"/>
          <p:nvPr/>
        </p:nvSpPr>
        <p:spPr>
          <a:xfrm>
            <a:off x="383299" y="1325415"/>
            <a:ext cx="2293800" cy="5724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1 StatsCymru. Ffordd o fyw oedolion yn ôl oedran a rhyw 2022-23. </a:t>
            </a:r>
          </a:p>
          <a:p>
            <a:pPr marL="12701" marR="99700">
              <a:spcBef>
                <a:spcPts val="100"/>
              </a:spcBef>
            </a:pPr>
            <a:endParaRPr lang="cy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2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Llywodraeth Cymru. Arolwg Cenedlaethol Cymru, 2016-17.</a:t>
            </a:r>
          </a:p>
          <a:p>
            <a:pPr marL="12701" marR="99700">
              <a:spcBef>
                <a:spcPts val="100"/>
              </a:spcBef>
            </a:pPr>
            <a:endParaRPr lang="cy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>
                <a:solidFill>
                  <a:schemeClr val="bg1"/>
                </a:solidFill>
                <a:latin typeface="Verdana"/>
                <a:cs typeface="Verdana"/>
              </a:rPr>
              <a:t>3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 Smoking in Wales. 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Smoking Toolkit Study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, 2023.</a:t>
            </a:r>
          </a:p>
          <a:p>
            <a:pPr marL="12701" marR="99700">
              <a:spcBef>
                <a:spcPts val="100"/>
              </a:spcBef>
            </a:pPr>
            <a:endParaRPr lang="cy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4 StatsCymru, Smygwyr sy’n byw yng Nghymru y cadarnhawyd drwy fonitro carbon monocsid eu bod yn dal i lwyddo i roi’r gorau i smygu ar ôl 4 wythnos, 2019-20.</a:t>
            </a:r>
          </a:p>
          <a:p>
            <a:pPr marL="12701" marR="99700">
              <a:spcBef>
                <a:spcPts val="100"/>
              </a:spcBef>
            </a:pPr>
            <a:endParaRPr lang="cy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5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Karimi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, S.,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Arabi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, A.,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a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Shahraki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, T. (2021).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  <a:hlinkClick r:id="rId3"/>
              </a:rPr>
              <a:t>Alcohol and the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  <a:hlinkClick r:id="rId3"/>
              </a:rPr>
              <a:t>Eye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Journal of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Opthalmic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 and Vision Research, 16(2). </a:t>
            </a:r>
            <a:endParaRPr lang="cy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cy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6 BMJ Learning. The Importance of Physical Activity Learning Module 1. Ar gael yma: 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  <a:hlinkClick r:id="rId4"/>
              </a:rPr>
              <a:t>http://learning.bmj.com/learning/info/getting-started.html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 [Fel ar 8/6/2018].</a:t>
            </a:r>
          </a:p>
          <a:p>
            <a:pPr marL="12701" marR="99700">
              <a:spcBef>
                <a:spcPts val="100"/>
              </a:spcBef>
            </a:pPr>
            <a:endParaRPr lang="cy-GB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B1D3F6D-7E70-9733-0776-A5D910B04739}"/>
              </a:ext>
            </a:extLst>
          </p:cNvPr>
          <p:cNvSpPr txBox="1"/>
          <p:nvPr/>
        </p:nvSpPr>
        <p:spPr>
          <a:xfrm>
            <a:off x="2803638" y="1168645"/>
            <a:ext cx="2183130" cy="3418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99700">
              <a:spcBef>
                <a:spcPts val="100"/>
              </a:spcBef>
            </a:pPr>
            <a:endParaRPr lang="cy-GB"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7 </a:t>
            </a:r>
            <a:r>
              <a:rPr lang="cy-GB" sz="1100" dirty="0">
                <a:solidFill>
                  <a:schemeClr val="bg1"/>
                </a:solidFill>
                <a:latin typeface="Verdana"/>
                <a:cs typeface="Verdana"/>
              </a:rPr>
              <a:t>ICC (2023). Mynychder diabetes - tueddiadau, ffactorau risg, ac amcanestyniadau 10 mlynedd. Ar gael yma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: 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  <a:hlinkClick r:id="rId5"/>
              </a:rPr>
              <a:t>https</a:t>
            </a:r>
            <a:r>
              <a:rPr lang="cy-GB" sz="1100" b="1" dirty="0">
                <a:solidFill>
                  <a:schemeClr val="bg1"/>
                </a:solidFill>
                <a:latin typeface="Verdana"/>
                <a:cs typeface="Verdana"/>
                <a:hlinkClick r:id="rId5"/>
              </a:rPr>
              <a:t>://icc.gig.cymru/gwasanaethau-a-thimau/arsyllfa/data-a-dadansoddi/mynychder-diabetes-tueddiadau-ffactorau-risg-ac-amcanestyniadau-10-mlynedd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  <a:hlinkClick r:id="rId5"/>
              </a:rPr>
              <a:t>/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[Fel ar 17/11/2023]</a:t>
            </a:r>
          </a:p>
          <a:p>
            <a:pPr marL="12701" marR="99700">
              <a:spcBef>
                <a:spcPts val="100"/>
              </a:spcBef>
            </a:pPr>
            <a:endParaRPr lang="cy-GB" sz="11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8 Diabetes UK.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  <a:hlinkClick r:id="rId6"/>
              </a:rPr>
              <a:t>Diabetic Retinopathy – Diabetes and Eye Problems. </a:t>
            </a:r>
            <a:endParaRPr lang="en-GB" sz="11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cy-GB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3187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A0099F21-3502-1D38-48F1-84BF5826606E}"/>
              </a:ext>
            </a:extLst>
          </p:cNvPr>
          <p:cNvSpPr txBox="1"/>
          <p:nvPr/>
        </p:nvSpPr>
        <p:spPr>
          <a:xfrm>
            <a:off x="1722683" y="2923897"/>
            <a:ext cx="2296633" cy="27186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1"/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Cyhoeddwyd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: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hwefror 2024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1" name="Picture 10" descr="A colorful pixelated logo&#10;&#10;Description automatically generated with medium confidence">
            <a:extLst>
              <a:ext uri="{FF2B5EF4-FFF2-40B4-BE49-F238E27FC236}">
                <a16:creationId xmlns:a16="http://schemas.microsoft.com/office/drawing/2014/main" id="{FE506560-FD0D-B683-1382-8F830EE41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08" y="6801279"/>
            <a:ext cx="2673350" cy="59233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D3CC008-968E-B8B0-C2FC-17D412285889}"/>
              </a:ext>
            </a:extLst>
          </p:cNvPr>
          <p:cNvSpPr/>
          <p:nvPr/>
        </p:nvSpPr>
        <p:spPr>
          <a:xfrm>
            <a:off x="1624227" y="2923897"/>
            <a:ext cx="2296633" cy="414669"/>
          </a:xfrm>
          <a:prstGeom prst="roundRect">
            <a:avLst>
              <a:gd name="adj" fmla="val 57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12" y="6711806"/>
            <a:ext cx="771277" cy="771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56" y="6711807"/>
            <a:ext cx="771276" cy="7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5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>
            <a:extLst>
              <a:ext uri="{FF2B5EF4-FFF2-40B4-BE49-F238E27FC236}">
                <a16:creationId xmlns:a16="http://schemas.microsoft.com/office/drawing/2014/main" id="{9641A347-CD2F-A595-345F-AA2475D82503}"/>
              </a:ext>
            </a:extLst>
          </p:cNvPr>
          <p:cNvSpPr txBox="1"/>
          <p:nvPr/>
        </p:nvSpPr>
        <p:spPr>
          <a:xfrm>
            <a:off x="373024" y="412113"/>
            <a:ext cx="406541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cy-GB" sz="700" spc="-6" dirty="0">
                <a:solidFill>
                  <a:srgbClr val="FFFFFF"/>
                </a:solidFill>
                <a:latin typeface="Verdana"/>
                <a:cs typeface="Verdana"/>
              </a:rPr>
              <a:t>Cefnogi Ymddygiadau </a:t>
            </a:r>
            <a:r>
              <a:rPr lang="cy-GB" sz="700" spc="-6" dirty="0" smtClean="0">
                <a:solidFill>
                  <a:srgbClr val="FFFFFF"/>
                </a:solidFill>
                <a:latin typeface="Verdana"/>
                <a:cs typeface="Verdana"/>
              </a:rPr>
              <a:t>Iach: Canllaw </a:t>
            </a:r>
            <a:r>
              <a:rPr lang="cy-GB" sz="700" spc="-6" dirty="0">
                <a:solidFill>
                  <a:srgbClr val="FFFFFF"/>
                </a:solidFill>
                <a:latin typeface="Verdana"/>
                <a:cs typeface="Verdana"/>
              </a:rPr>
              <a:t>ar gyfer Optometreg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5" name="object 33">
            <a:extLst>
              <a:ext uri="{FF2B5EF4-FFF2-40B4-BE49-F238E27FC236}">
                <a16:creationId xmlns:a16="http://schemas.microsoft.com/office/drawing/2014/main" id="{504E3F64-CC8C-6711-CEA1-E898F351A738}"/>
              </a:ext>
            </a:extLst>
          </p:cNvPr>
          <p:cNvSpPr txBox="1"/>
          <p:nvPr/>
        </p:nvSpPr>
        <p:spPr>
          <a:xfrm>
            <a:off x="4857076" y="276180"/>
            <a:ext cx="901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B11A544A-BA46-02A3-77EB-B649A1CCC217}"/>
              </a:ext>
            </a:extLst>
          </p:cNvPr>
          <p:cNvSpPr txBox="1"/>
          <p:nvPr/>
        </p:nvSpPr>
        <p:spPr>
          <a:xfrm>
            <a:off x="383299" y="1719104"/>
            <a:ext cx="11690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cy-GB" b="1" spc="-10" dirty="0">
                <a:solidFill>
                  <a:srgbClr val="FFFFFF"/>
                </a:solidFill>
                <a:latin typeface="Verdana"/>
                <a:cs typeface="Verdana"/>
              </a:rPr>
              <a:t>ynnwys</a:t>
            </a:r>
            <a:endParaRPr dirty="0">
              <a:latin typeface="Verdana"/>
              <a:cs typeface="Verdana"/>
            </a:endParaRPr>
          </a:p>
        </p:txBody>
      </p:sp>
      <p:graphicFrame>
        <p:nvGraphicFramePr>
          <p:cNvPr id="37" name="Table 37">
            <a:extLst>
              <a:ext uri="{FF2B5EF4-FFF2-40B4-BE49-F238E27FC236}">
                <a16:creationId xmlns:a16="http://schemas.microsoft.com/office/drawing/2014/main" id="{1E14C575-029E-8F0B-0BFA-D381A7D3C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49675"/>
              </p:ext>
            </p:extLst>
          </p:nvPr>
        </p:nvGraphicFramePr>
        <p:xfrm>
          <a:off x="396001" y="2377793"/>
          <a:ext cx="4443094" cy="3403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9552">
                  <a:extLst>
                    <a:ext uri="{9D8B030D-6E8A-4147-A177-3AD203B41FA5}">
                      <a16:colId xmlns:a16="http://schemas.microsoft.com/office/drawing/2014/main" val="303555296"/>
                    </a:ext>
                  </a:extLst>
                </a:gridCol>
                <a:gridCol w="543542">
                  <a:extLst>
                    <a:ext uri="{9D8B030D-6E8A-4147-A177-3AD203B41FA5}">
                      <a16:colId xmlns:a16="http://schemas.microsoft.com/office/drawing/2014/main" val="471972495"/>
                    </a:ext>
                  </a:extLst>
                </a:gridCol>
              </a:tblGrid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Cefnogi Ymddygiadau Iach</a:t>
                      </a:r>
                      <a:r>
                        <a:rPr lang="cy-GB" sz="1050" b="1" spc="-10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                                     </a:t>
                      </a:r>
                      <a:endParaRPr lang="cy-GB" sz="1050" noProof="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216087"/>
                  </a:ext>
                </a:extLst>
              </a:tr>
              <a:tr h="132809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spc="-10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Llesiant y Gweithlu Optometreg</a:t>
                      </a:r>
                      <a:endParaRPr lang="cy-GB" sz="1050" b="1" spc="-10" noProof="0" dirty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904097"/>
                  </a:ext>
                </a:extLst>
              </a:tr>
              <a:tr h="132809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Gwneud i Bob Cyswllt Gyfrif</a:t>
                      </a:r>
                      <a:endParaRPr lang="cy-GB" sz="1050" b="1" spc="-10" noProof="0" dirty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110417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spc="-10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Presgripsiynu Cymdeithasol</a:t>
                      </a:r>
                      <a:endParaRPr lang="cy-GB" sz="1050" b="1" spc="-10" noProof="0" dirty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7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022310"/>
                  </a:ext>
                </a:extLst>
              </a:tr>
              <a:tr h="271274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r>
                        <a:rPr lang="cy-GB" sz="1050" b="1" spc="-10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Ysmygu                                                                                 </a:t>
                      </a:r>
                      <a:endParaRPr lang="cy-GB" sz="105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2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986398"/>
                  </a:ext>
                </a:extLst>
              </a:tr>
              <a:tr h="271274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r>
                        <a:rPr lang="cy-GB" sz="1050" b="1" spc="-10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Alcohol</a:t>
                      </a:r>
                      <a:endParaRPr lang="cy-GB" sz="105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2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33009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Pwysau Iach</a:t>
                      </a:r>
                      <a:endParaRPr lang="cy-GB" sz="1050" noProof="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13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540856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Gweithgaredd Corfforol</a:t>
                      </a:r>
                      <a:endParaRPr lang="cy-GB" sz="1050" noProof="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15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081073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Atal Diabetes Math</a:t>
                      </a:r>
                      <a:r>
                        <a:rPr lang="cy-GB" sz="1050" b="1" baseline="0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cy-GB" sz="1050" b="1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lang="cy-GB" sz="1050" noProof="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17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013938"/>
                  </a:ext>
                </a:extLst>
              </a:tr>
              <a:tr h="344839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r>
                        <a:rPr lang="cy-GB" sz="1050" b="1" spc="-10" noProof="0" dirty="0" smtClean="0">
                          <a:solidFill>
                            <a:srgbClr val="FFFFFF"/>
                          </a:solidFill>
                          <a:latin typeface="Verdana"/>
                        </a:rPr>
                        <a:t>Cyfeiriadau</a:t>
                      </a:r>
                      <a:endParaRPr lang="cy-GB" sz="105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2"/>
                        </a:lnSpc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72855"/>
                  </a:ext>
                </a:extLst>
              </a:tr>
              <a:tr h="363059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494561"/>
                  </a:ext>
                </a:extLst>
              </a:tr>
              <a:tr h="363059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77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53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cy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Cefnogi Ymddygiadau Iach</a:t>
            </a:r>
            <a:endParaRPr lang="cy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299" y="1282522"/>
            <a:ext cx="23424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Amlygodd </a:t>
            </a:r>
            <a:r>
              <a:rPr lang="cy-GB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Cymru Iachach</a:t>
            </a: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yr angen i symud tuag at fwy o waith atal ac ymyrraeth gynnar er mwyn gwella iechyd a llesiant pobl</a:t>
            </a: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a chefnogi cynaliadwyedd ein system iechyd a gofal</a:t>
            </a:r>
            <a:r>
              <a:rPr lang="cy-GB" sz="1100" spc="-1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lang="cy-GB" sz="1100" dirty="0" smtClean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>
              <a:spcAft>
                <a:spcPts val="0"/>
              </a:spcAft>
            </a:pP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008" y="2785481"/>
            <a:ext cx="1510538" cy="1757324"/>
            <a:chOff x="444653" y="2898299"/>
            <a:chExt cx="2238157" cy="1136844"/>
          </a:xfrm>
          <a:solidFill>
            <a:srgbClr val="F2682E"/>
          </a:solidFill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36E5B8E7-F5E1-E688-B9CF-EBE6DA70556E}"/>
                </a:ext>
              </a:extLst>
            </p:cNvPr>
            <p:cNvSpPr/>
            <p:nvPr/>
          </p:nvSpPr>
          <p:spPr>
            <a:xfrm>
              <a:off x="444653" y="2898299"/>
              <a:ext cx="2238157" cy="1136844"/>
            </a:xfrm>
            <a:custGeom>
              <a:avLst/>
              <a:gdLst/>
              <a:ahLst/>
              <a:cxnLst/>
              <a:rect l="l" t="t" r="r" b="b"/>
              <a:pathLst>
                <a:path w="2160270" h="1329054">
                  <a:moveTo>
                    <a:pt x="2087994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256969"/>
                  </a:lnTo>
                  <a:lnTo>
                    <a:pt x="5657" y="1284994"/>
                  </a:lnTo>
                  <a:lnTo>
                    <a:pt x="21086" y="1307879"/>
                  </a:lnTo>
                  <a:lnTo>
                    <a:pt x="43971" y="1323308"/>
                  </a:lnTo>
                  <a:lnTo>
                    <a:pt x="71996" y="1328966"/>
                  </a:lnTo>
                  <a:lnTo>
                    <a:pt x="2087994" y="1328966"/>
                  </a:lnTo>
                  <a:lnTo>
                    <a:pt x="2116019" y="1323308"/>
                  </a:lnTo>
                  <a:lnTo>
                    <a:pt x="2138903" y="1307879"/>
                  </a:lnTo>
                  <a:lnTo>
                    <a:pt x="2154332" y="1284994"/>
                  </a:lnTo>
                  <a:lnTo>
                    <a:pt x="2159990" y="1256969"/>
                  </a:lnTo>
                  <a:lnTo>
                    <a:pt x="2159990" y="71996"/>
                  </a:lnTo>
                  <a:lnTo>
                    <a:pt x="2154332" y="43971"/>
                  </a:lnTo>
                  <a:lnTo>
                    <a:pt x="2138903" y="21086"/>
                  </a:lnTo>
                  <a:lnTo>
                    <a:pt x="2116019" y="5657"/>
                  </a:lnTo>
                  <a:lnTo>
                    <a:pt x="208799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Rectangle 2"/>
            <p:cNvSpPr/>
            <p:nvPr/>
          </p:nvSpPr>
          <p:spPr>
            <a:xfrm>
              <a:off x="461335" y="2933884"/>
              <a:ext cx="2221475" cy="10453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cy-GB" sz="11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Adroddodd </a:t>
              </a:r>
              <a:r>
                <a:rPr lang="cy-GB" sz="11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hlinkClick r:id="rId3"/>
                </a:rPr>
                <a:t>Llesiant Cymru (2023)</a:t>
              </a:r>
              <a:r>
                <a:rPr lang="cy-GB" sz="11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y gellir </a:t>
              </a:r>
              <a:r>
                <a:rPr lang="cy-GB" sz="11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priodoli tua dwy rhan o dair o farwolaethau y gellid eu hosgoi i gyflyrau y gellid eu hatal.</a:t>
              </a:r>
              <a:endParaRPr lang="cy-GB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888023" y="1299193"/>
            <a:ext cx="225497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206386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Mae cyfleoedd helaeth i ysgogi sgyrsiau am newid ymddygiad, a grymuso pobl i wneud dewisiadau iachach, drwy’r nifer fawr o gysylltiadau rhwng y cyhoedd a’r gwasanaethau gofal sylfaenol</a:t>
            </a:r>
            <a:r>
              <a:rPr lang="cy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.</a:t>
            </a:r>
            <a:endParaRPr lang="cy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pic>
        <p:nvPicPr>
          <p:cNvPr id="1026" name="Picture 2" descr="Free Two Women and Boy Toasting with Glasses of Juice During Dinner Stock Ph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b="6526"/>
          <a:stretch/>
        </p:blipFill>
        <p:spPr bwMode="auto">
          <a:xfrm>
            <a:off x="2167847" y="2843700"/>
            <a:ext cx="2867752" cy="16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338447" y="4808631"/>
            <a:ext cx="4804547" cy="2139593"/>
          </a:xfrm>
          <a:prstGeom prst="roundRect">
            <a:avLst/>
          </a:prstGeom>
          <a:ln w="19050">
            <a:solidFill>
              <a:srgbClr val="F43882"/>
            </a:solidFill>
          </a:ln>
        </p:spPr>
        <p:txBody>
          <a:bodyPr vert="horz" wrap="square" lIns="108000" tIns="12700" rIns="7200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Meysydd ar gyfer gwella ansawdd mewn optometreg:</a:t>
            </a:r>
          </a:p>
          <a:p>
            <a:pPr marL="38102" marR="30482">
              <a:spcBef>
                <a:spcPts val="100"/>
              </a:spcBef>
            </a:pPr>
            <a:endParaRPr lang="cy-GB" sz="500" b="1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Gwella’r gwaith o </a:t>
            </a: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adnabod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pobl y mae angen cefnogaeth arnynt gyda mabwysiadu ymddygiadau iach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cy-GB" sz="50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cy-GB" sz="50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Sicrhau’r nifer fwyaf posibl o </a:t>
            </a: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atgyfeiriadau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 ar gyfer pobl y mae angen cymorth arnynt gydag ymddygiadau iach, lle y maent ar gael ac yn briodol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cy-GB" sz="50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Adolygu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 bylchau mewn sgiliau/gwasanaethau i gefnogi pobl i fabwysiadu ymddygiadau iach a chymryd camau i fynd i’r afael â’r bylchau. </a:t>
            </a:r>
            <a:endParaRPr lang="cy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585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31334" y="863960"/>
            <a:ext cx="2288115" cy="2911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Llesiant y Gweithlu Optometreg</a:t>
            </a: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cy-GB" sz="900" b="1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Mae’r angen i fabwysiadu a/neu gynnal ymddygiadau iach yn berthnasol i ni oll a gallwn oll ystyried pa ffordd yw’r un orau o gynnwys ymddygiadau iach yn ein bywydau. </a:t>
            </a: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cy-GB" sz="1100" spc="-6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cy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Mae iechyd a llesiant staff optometreg hefyd yn ffactor allweddol sy’n ategu perfformiad yn y gwaith, ymgysylltiad yn y gweithle, recriwtio a chadw a lefelau absenoldeb oherwydd salwch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. </a:t>
            </a:r>
            <a:endParaRPr lang="en-GB" sz="1100" dirty="0">
              <a:latin typeface="Verdana"/>
              <a:cs typeface="Verdana"/>
            </a:endParaRPr>
          </a:p>
        </p:txBody>
      </p:sp>
      <p:pic>
        <p:nvPicPr>
          <p:cNvPr id="1028" name="Picture 4" descr="Free Person Wearing Scrub Suit with Paper Heart in the Pocket Stock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" b="10668"/>
          <a:stretch/>
        </p:blipFill>
        <p:spPr bwMode="auto">
          <a:xfrm>
            <a:off x="2949242" y="863960"/>
            <a:ext cx="2074020" cy="28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875" y="7226162"/>
            <a:ext cx="2794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Mae </a:t>
            </a:r>
            <a:r>
              <a:rPr lang="en-GB" sz="1100" b="1" dirty="0" err="1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ein</a:t>
            </a: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 </a:t>
            </a:r>
            <a:r>
              <a:rPr lang="en-GB" sz="1100" b="1" dirty="0" err="1" smtClean="0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Lles</a:t>
            </a:r>
            <a:r>
              <a:rPr lang="en-GB" sz="1100" b="1" dirty="0" smtClean="0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 </a:t>
            </a:r>
            <a:r>
              <a:rPr lang="en-GB" sz="1100" b="1" dirty="0" err="1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yn</a:t>
            </a: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 </a:t>
            </a:r>
            <a:r>
              <a:rPr lang="en-GB" sz="1100" b="1" dirty="0" err="1" smtClean="0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Bwysig</a:t>
            </a: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, </a:t>
            </a:r>
            <a:r>
              <a:rPr lang="en-GB" sz="1100" b="1" dirty="0" err="1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AaGIC</a:t>
            </a:r>
            <a:endParaRPr lang="en-GB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02820" y="3832670"/>
            <a:ext cx="4721732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cy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I chi eich hunan a’ch cydweithwyr, mae’n fuddiol felly bod yn ymwybodol o’r adnoddau perthnasol a amlinellir yn y ddogfen hon a’u defnyddio i gefnogi eich iechyd a’ch llesiant chi eich hunan. </a:t>
            </a:r>
            <a:endParaRPr lang="cy-GB" sz="110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3186321" y="4704704"/>
            <a:ext cx="1898483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Mae rhaglen AaGIC,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  <a:hlinkClick r:id="rId4"/>
              </a:rPr>
              <a:t>Mae ein lles yn bwysig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, yn cysylltu amrywiaeth o adnoddau ynghyd y gall y gweithlu eu defnyddio i gefnogi eu llesiant, ac mae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  <a:hlinkClick r:id="rId5"/>
              </a:rPr>
              <a:t>Gwasanaeth Digidol Cymru Iach ar Waith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 yn anelu at gefnogi ac annog cyflogwyr i greu amgylcheddau gwaith iach a chymryd camau i wella iechyd a llesiant eu staff.  </a:t>
            </a:r>
            <a:endParaRPr lang="cy-GB" sz="1100" dirty="0">
              <a:latin typeface="Verdana"/>
              <a:cs typeface="Verdana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3475" r="5134"/>
          <a:stretch/>
        </p:blipFill>
        <p:spPr bwMode="auto">
          <a:xfrm>
            <a:off x="154113" y="4414034"/>
            <a:ext cx="2890106" cy="279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31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Gwneud </a:t>
            </a:r>
            <a:r>
              <a:rPr lang="en-GB" sz="1900" b="1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Bob </a:t>
            </a:r>
            <a:r>
              <a:rPr lang="en-GB" sz="1900" b="1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Cyswllt</a:t>
            </a: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900" b="1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Gyfrif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96003" y="1325271"/>
            <a:ext cx="2307350" cy="38759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Mae Gwneud i Bob Cyswllt Gyfrif yn ddull newid ymddygiad sy’n defnyddio miliynau o gysylltiadau cyffredin rhwng pobl i gefnogi unigolion i wneud newidiadau cadarnhaol i’w hiechyd a’u llesiant.  </a:t>
            </a:r>
          </a:p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endParaRPr lang="cy-GB" sz="1100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Beth yw Gwneud i Bob Cyswllt Gyfrif?</a:t>
            </a:r>
          </a:p>
          <a:p>
            <a:pPr marL="0" indent="0">
              <a:buNone/>
            </a:pPr>
            <a:endParaRPr lang="cy-GB" sz="1100" dirty="0" smtClean="0">
              <a:solidFill>
                <a:srgbClr val="2F558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dirty="0" smtClean="0">
                <a:solidFill>
                  <a:srgbClr val="6D6E71"/>
                </a:solidFill>
              </a:rPr>
              <a:t>Mae Gwneud i Bob Cyswllt Gyfrif yn anelu at rymuso’r holl staff sy’n cysylltu â phobl, i adnabod y cyfleoedd sydd ganddynt i hybu ffordd o fyw iach, cefnogi newid mewn ymddygiad a chyfrannu at leihau’r risg o ddatblygu cyflwr hirdymor.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cy-GB" sz="1100" dirty="0" smtClean="0">
              <a:solidFill>
                <a:srgbClr val="6D6E7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cy-GB" dirty="0">
              <a:solidFill>
                <a:srgbClr val="6D6E71"/>
              </a:solidFill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2788896" y="4453956"/>
            <a:ext cx="2246703" cy="291169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cy-GB" sz="1100" u="sng" dirty="0" smtClean="0">
                <a:solidFill>
                  <a:srgbClr val="656565"/>
                </a:solidFill>
                <a:latin typeface="Verdana"/>
                <a:cs typeface="Verdana"/>
              </a:rPr>
              <a:t>Nid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yw’n ymwneud ag:</a:t>
            </a:r>
          </a:p>
          <a:p>
            <a:pPr marL="38102" marR="30482">
              <a:spcBef>
                <a:spcPts val="100"/>
              </a:spcBef>
            </a:pPr>
            <a:endParaRPr lang="cy-GB" sz="5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ychwanegu mwy o waith at ddiwrnodau gwaith sydd eisoes yn brysur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r>
              <a:rPr lang="cy-GB" sz="9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dod yn arbenigwr mewn meysydd penodol sy’n ymwneud â ffordd o fyw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cy-GB" sz="9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dod yn gwnselydd neu ddarparu cymorth parhaus i unigolion penodol 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cy-GB" sz="9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dweud wrth rhywun beth i’w wneud a sut i fyw eu bywydau.</a:t>
            </a:r>
            <a:endParaRPr lang="cy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4356CB59-CA79-FC01-6FF8-EF9AD7A5CF4D}"/>
              </a:ext>
            </a:extLst>
          </p:cNvPr>
          <p:cNvSpPr/>
          <p:nvPr/>
        </p:nvSpPr>
        <p:spPr>
          <a:xfrm>
            <a:off x="2861953" y="1321010"/>
            <a:ext cx="2180210" cy="3046477"/>
          </a:xfrm>
          <a:custGeom>
            <a:avLst/>
            <a:gdLst/>
            <a:ahLst/>
            <a:cxnLst/>
            <a:rect l="l" t="t" r="r" b="b"/>
            <a:pathLst>
              <a:path w="2160270" h="102616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53998"/>
                </a:lnTo>
                <a:lnTo>
                  <a:pt x="5657" y="982025"/>
                </a:lnTo>
                <a:lnTo>
                  <a:pt x="21086" y="1004914"/>
                </a:lnTo>
                <a:lnTo>
                  <a:pt x="43971" y="1020347"/>
                </a:lnTo>
                <a:lnTo>
                  <a:pt x="71996" y="1026007"/>
                </a:lnTo>
                <a:lnTo>
                  <a:pt x="2087994" y="1026007"/>
                </a:lnTo>
                <a:lnTo>
                  <a:pt x="2116019" y="1020347"/>
                </a:lnTo>
                <a:lnTo>
                  <a:pt x="2138903" y="1004914"/>
                </a:lnTo>
                <a:lnTo>
                  <a:pt x="2154332" y="982025"/>
                </a:lnTo>
                <a:lnTo>
                  <a:pt x="2159990" y="953998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40A29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945219" y="1407479"/>
            <a:ext cx="1911656" cy="2705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dirty="0" smtClean="0">
                <a:solidFill>
                  <a:schemeClr val="bg1"/>
                </a:solidFill>
              </a:rPr>
              <a:t>Mae’n ymwneud ag: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cy-GB" sz="5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cy-GB" sz="1100" b="1" dirty="0" smtClean="0">
                <a:solidFill>
                  <a:schemeClr val="bg1"/>
                </a:solidFill>
              </a:rPr>
              <a:t>Adnabod </a:t>
            </a:r>
            <a:r>
              <a:rPr lang="cy-GB" sz="1100" dirty="0" smtClean="0">
                <a:solidFill>
                  <a:schemeClr val="bg1"/>
                </a:solidFill>
              </a:rPr>
              <a:t>cyfleoedd i grybwyll y pwnc ymddygiadau iechyd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cy-GB" sz="1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cy-GB" sz="1100" b="1" dirty="0" smtClean="0">
                <a:solidFill>
                  <a:schemeClr val="bg1"/>
                </a:solidFill>
              </a:rPr>
              <a:t>Cyfathrebu </a:t>
            </a:r>
            <a:r>
              <a:rPr lang="cy-GB" sz="1100" dirty="0" smtClean="0">
                <a:solidFill>
                  <a:schemeClr val="bg1"/>
                </a:solidFill>
              </a:rPr>
              <a:t>mewn ffordd gefnogol, anuniongyrchol i helpu i ysgogi unigolion i feddwl am newid eu hymddygiad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cy-GB" sz="1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cy-GB" sz="1100" b="1" dirty="0" smtClean="0">
                <a:solidFill>
                  <a:schemeClr val="bg1"/>
                </a:solidFill>
              </a:rPr>
              <a:t>Cyfeirio </a:t>
            </a:r>
            <a:r>
              <a:rPr lang="cy-GB" sz="1100" dirty="0" smtClean="0">
                <a:solidFill>
                  <a:schemeClr val="bg1"/>
                </a:solidFill>
              </a:rPr>
              <a:t>unigolion at ragor o wybodaeth a chefnogaeth</a:t>
            </a:r>
            <a:endParaRPr lang="cy-GB" dirty="0">
              <a:solidFill>
                <a:srgbClr val="6D6E7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4" y="4998322"/>
            <a:ext cx="2392893" cy="651340"/>
          </a:xfrm>
          <a:prstGeom prst="rect">
            <a:avLst/>
          </a:prstGeom>
        </p:spPr>
      </p:pic>
      <p:pic>
        <p:nvPicPr>
          <p:cNvPr id="12" name="Picture 11" descr="Free Woman in White Suit with Stethoscope Talking to a Person Stock Ph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3" y="5761017"/>
            <a:ext cx="2174063" cy="1401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03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55190" y="949138"/>
            <a:ext cx="2244899" cy="440697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Mae adnoddau hyfforddi i staff yn elfen allweddol o’r rhaglen. </a:t>
            </a: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endParaRPr lang="cy-GB" spc="-1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Mae gwefan 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Gwneud i Bob Cyswllt Gyfrif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 yn rhoi mynediad i hyfforddiant ar y sgiliau a’r wybodaeth sydd eu hangen i gynnal sgyrsiau effeithiol ar newid ymddygiadau iechyd. </a:t>
            </a: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endParaRPr lang="cy-GB" spc="-1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e-Ddysgu ar ymddygiad penodol: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Mae modiwlau i gefnogi sgyrsiau am bwysau iach ac alcohol wedi’u cynllunio ar gyfer 2024. </a:t>
            </a:r>
            <a:endParaRPr lang="cy-GB" sz="110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cy-GB" sz="8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r>
              <a:rPr lang="cy-GB" sz="1100" dirty="0">
                <a:solidFill>
                  <a:srgbClr val="6D6E71"/>
                </a:solidFill>
                <a:latin typeface="Verdana"/>
                <a:cs typeface="Verdana"/>
              </a:rPr>
              <a:t>Yn unol â’r contract optometreg, gall optometryddion hefyd gael mynediad i hyfforddiant cyffredinol Gwneud i Bob Cyswllt Gyfrif drwy </a:t>
            </a:r>
            <a:r>
              <a:rPr lang="cy-GB" sz="1100" dirty="0">
                <a:solidFill>
                  <a:srgbClr val="6D6E71"/>
                </a:solidFill>
                <a:latin typeface="Verdana"/>
                <a:cs typeface="Verdana"/>
                <a:hlinkClick r:id="rId3"/>
              </a:rPr>
              <a:t>Y Tŷ Dysgu</a:t>
            </a:r>
            <a:r>
              <a:rPr lang="cy-GB" sz="1100" dirty="0">
                <a:solidFill>
                  <a:srgbClr val="6D6E71"/>
                </a:solidFill>
                <a:latin typeface="Verdana"/>
                <a:cs typeface="Verdana"/>
              </a:rPr>
              <a:t>.</a:t>
            </a:r>
            <a:endParaRPr lang="cy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>
            <a:spLocks/>
          </p:cNvSpPr>
          <p:nvPr/>
        </p:nvSpPr>
        <p:spPr>
          <a:xfrm>
            <a:off x="437205" y="949138"/>
            <a:ext cx="2262332" cy="410689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lvl="0" indent="0" defTabSz="45720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Bydd mabwysiadu’r dull hwn, fel </a:t>
            </a:r>
            <a:r>
              <a:rPr lang="cy-GB" sz="1100" b="1" dirty="0" smtClean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rhan o’r hyn yr ydym oll yn ei wneud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,</a:t>
            </a:r>
            <a:r>
              <a:rPr lang="cy-GB" sz="1100" b="1" dirty="0" smtClean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yn caniatáu i ni symud i sefyllfa lle y bydd trafod ymddygiadau yn ymwneud â ffordd o fyw a’u heffaith ar iechyd a llesiant yn arferol, ddim yn feirniadol ac yn rhan annatod o gyfrifoldeb proffesiynol a chymdeithasol pawb. </a:t>
            </a:r>
          </a:p>
          <a:p>
            <a:pPr marL="12701" lvl="0" indent="0" defTabSz="457200">
              <a:lnSpc>
                <a:spcPct val="100000"/>
              </a:lnSpc>
              <a:spcBef>
                <a:spcPts val="100"/>
              </a:spcBef>
              <a:buNone/>
            </a:pPr>
            <a:endParaRPr lang="cy-GB" sz="1600" b="1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e-Ddysgu Gwneud i Bob Cyswllt Gyfrif</a:t>
            </a:r>
            <a:endParaRPr lang="cy-GB" sz="600" b="1" spc="-10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L="0" marR="65408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Nid yw’n hawdd i bawb ofyn cwestiynau am ymddygiad yn ymwneud â ffordd o fyw. Mae’r rhaglen hon yn gofyn am amrywiaeth o sgiliau a gwybodaeth er mwyn i’r staff fagu’r hyder i gefnogi a chyfeirio pobl. </a:t>
            </a:r>
            <a:endParaRPr lang="cy-GB" sz="1100" dirty="0" smtClean="0">
              <a:latin typeface="Verdana"/>
              <a:cs typeface="Verdana"/>
            </a:endParaRPr>
          </a:p>
          <a:p>
            <a:pPr marL="0" marR="311802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GB" sz="1100" spc="-1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pic>
        <p:nvPicPr>
          <p:cNvPr id="12" name="Picture 11" descr="Free Positive adult female teacher explaining task to young black student with Afro braids doing assignment on laptop in modern classroom Stock Phot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1" b="22076"/>
          <a:stretch/>
        </p:blipFill>
        <p:spPr bwMode="auto">
          <a:xfrm>
            <a:off x="473039" y="5356114"/>
            <a:ext cx="4526681" cy="1863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07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75624" y="755229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spc="-10" dirty="0" err="1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Presgripsiynu</a:t>
            </a:r>
            <a:r>
              <a:rPr lang="en-GB" sz="1900" b="1" spc="-10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900" b="1" spc="-10" dirty="0" err="1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Cymdeithasol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383300" y="1137387"/>
            <a:ext cx="2165227" cy="431720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Mae presgripsiynu cymdeithasol wedi tyfu mewn modd organig yng Nghymru, gan gynhyrchu amrywiaeth o wahanol fodelau cyflawni ar draws iechyd a gofal, y trydydd sector, a sefydliadau statudol. </a:t>
            </a:r>
          </a:p>
          <a:p>
            <a:pPr marL="0" lvl="1"/>
            <a:endParaRPr lang="cy-GB" sz="1100" b="1" dirty="0" smtClean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Datblygir y gwasanaethau ar lawr gwlad yn aml, ac fe’u darperir i ddiwallu anghenion y boblogaeth leol.</a:t>
            </a:r>
          </a:p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Bydd ‘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Fframwaith Cenedlaethol ar gyfer Presgripsiynu Cymdeithasol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Llywodraeth Cymru </a:t>
            </a:r>
            <a:r>
              <a:rPr lang="cy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yn anelu 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 yn cefnogi dull cyson ac yn helpu i roi sicrwydd ynghylch ansawdd y ddarpariaeth, heb bennu sut y dylid darparu’r gwasanaethau mewn gwahanol gymunedau.</a:t>
            </a:r>
          </a:p>
          <a:p>
            <a:pPr marL="0" lvl="1"/>
            <a:endParaRPr lang="en-GB" sz="1100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2770829" y="1121727"/>
            <a:ext cx="2224159" cy="37632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cy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Beth yw presgripsiynu cymdeithasol?</a:t>
            </a:r>
          </a:p>
          <a:p>
            <a:pPr marL="0" lvl="1"/>
            <a:endParaRPr lang="cy-GB" sz="800" b="1" dirty="0" smtClean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Mae presgripsiynu cymdeithasol yn disgrifio </a:t>
            </a:r>
            <a:r>
              <a:rPr lang="cy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dull sy’n canolbwyntio ar yr unigolyn i gysylltu pobl â’u hasedau cymunedol lleol.</a:t>
            </a:r>
          </a:p>
          <a:p>
            <a:pPr marL="0" lvl="1"/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Gall helpu i rymuso unigolion i nodi eu hanghenion, eu cryfderau a’u hasedau personol, ac i gysylltu â’u cymunedau i gael cymorth ar gyfer eu hiechyd a’u llesiant.</a:t>
            </a:r>
          </a:p>
          <a:p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Gall presgripsiynu cymdeithasol ddarparu parhad mewn cymorth, gall chwarae rôl ataliol, a gall lunio rhan o fodel cymorth ‘cam i lawr’. </a:t>
            </a:r>
          </a:p>
          <a:p>
            <a:endParaRPr lang="en-GB" sz="1100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697405"/>
              </p:ext>
            </p:extLst>
          </p:nvPr>
        </p:nvGraphicFramePr>
        <p:xfrm>
          <a:off x="383300" y="5656328"/>
          <a:ext cx="4611688" cy="161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375624" y="5327316"/>
            <a:ext cx="3153960" cy="25455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n-GB" sz="1100" b="1" dirty="0" err="1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Llwybr</a:t>
            </a:r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dirty="0" err="1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Presgripsiynu</a:t>
            </a:r>
            <a:r>
              <a:rPr lang="en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dirty="0" err="1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Cymdeithasol</a:t>
            </a:r>
            <a:endParaRPr lang="en-GB" sz="1100" b="1" dirty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8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374072" y="583753"/>
            <a:ext cx="2393175" cy="685636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cy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Beth y mae Ymarferydd Presgripsiynydd Cymdeithasol yn ei wneud?</a:t>
            </a:r>
          </a:p>
          <a:p>
            <a:pPr marL="0" lvl="1"/>
            <a:endParaRPr lang="cy-GB" sz="1100" b="1" dirty="0" smtClean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Bydd ymarferydd presgripsiynu cymdeithasol yn cael ei adnabod gan ddefnyddio amrywiaeth o dermau, gan gynnwys ‘cysylltydd cymunedol’, ‘gweithiwr cyswllt’, ‘presgripsiynydd cymdeithasol’ neu ‘cydygysylltydd yr ardal leol’. </a:t>
            </a:r>
          </a:p>
          <a:p>
            <a:pPr marL="0" lvl="1"/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Bydd yn: </a:t>
            </a:r>
          </a:p>
          <a:p>
            <a:pPr marL="0" lvl="1"/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Cynnal </a:t>
            </a:r>
            <a:r>
              <a:rPr lang="cy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sgwrs am yr hyn sy’n cyfrif 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gydag unigolyn i nodi beth yw eu hanghenion anfeddygol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Cydgynhyrchu </a:t>
            </a:r>
            <a:r>
              <a:rPr lang="cy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cynllun gweithredu 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sydd wedi’i deilwra i’w dewisiadau a’u hanghenion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Helpu i </a:t>
            </a:r>
            <a:r>
              <a:rPr lang="cy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gael mynediad i asedau cymunedol lleol 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fel grwpiau, ymyriadau neu wasanaethau 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Archwilio’r rhwystrau a’r heriau i fynychu asedau a gweithgareddau, ac yn annog cyfranogiad parhaus 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bydd angen meddygol posibl yn cael ei nodi, gallant hefyd atgyfeirio’r unigolyn at feddyg teulu, fferyllydd neu weithiwr iechyd proffesiynol arall.</a:t>
            </a:r>
            <a:endParaRPr lang="cy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97833B1-2A92-2CAE-0D0A-2694811737A5}"/>
              </a:ext>
            </a:extLst>
          </p:cNvPr>
          <p:cNvSpPr txBox="1">
            <a:spLocks/>
          </p:cNvSpPr>
          <p:nvPr/>
        </p:nvSpPr>
        <p:spPr>
          <a:xfrm>
            <a:off x="3004916" y="2087378"/>
            <a:ext cx="2186305" cy="1549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b="1" dirty="0" smtClean="0">
                <a:solidFill>
                  <a:srgbClr val="6D6E71"/>
                </a:solidFill>
                <a:latin typeface="Verdana"/>
                <a:cs typeface="Verdana"/>
              </a:rPr>
              <a:t>Dylech gyfeirio neu atgyfeirio i’ch gwasanaeth presgripsiynu cymdeithasol lleol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y bobl hynny y mae angen cymorth arnynt i gysylltu â chymorth cymunedol i reoli eu hiechyd a’u llesiant yn well.</a:t>
            </a:r>
            <a:endParaRPr lang="cy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401B523-4048-5AB1-D89C-5A61F9FA3651}"/>
              </a:ext>
            </a:extLst>
          </p:cNvPr>
          <p:cNvSpPr/>
          <p:nvPr/>
        </p:nvSpPr>
        <p:spPr>
          <a:xfrm>
            <a:off x="2968521" y="751129"/>
            <a:ext cx="2160270" cy="1270661"/>
          </a:xfrm>
          <a:custGeom>
            <a:avLst/>
            <a:gdLst/>
            <a:ahLst/>
            <a:cxnLst/>
            <a:rect l="l" t="t" r="r" b="b"/>
            <a:pathLst>
              <a:path w="2160270" h="1480185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407604"/>
                </a:lnTo>
                <a:lnTo>
                  <a:pt x="5657" y="1435629"/>
                </a:lnTo>
                <a:lnTo>
                  <a:pt x="21086" y="1458514"/>
                </a:lnTo>
                <a:lnTo>
                  <a:pt x="43971" y="1473943"/>
                </a:lnTo>
                <a:lnTo>
                  <a:pt x="71996" y="1479600"/>
                </a:lnTo>
                <a:lnTo>
                  <a:pt x="2087994" y="1479600"/>
                </a:lnTo>
                <a:lnTo>
                  <a:pt x="2116019" y="1473943"/>
                </a:lnTo>
                <a:lnTo>
                  <a:pt x="2138903" y="1458514"/>
                </a:lnTo>
                <a:lnTo>
                  <a:pt x="2154332" y="1435629"/>
                </a:lnTo>
                <a:lnTo>
                  <a:pt x="2159990" y="140760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40A29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1420CDD-5228-BB35-20D0-B2EFEAB67D01}"/>
              </a:ext>
            </a:extLst>
          </p:cNvPr>
          <p:cNvSpPr txBox="1"/>
          <p:nvPr/>
        </p:nvSpPr>
        <p:spPr>
          <a:xfrm>
            <a:off x="3050358" y="872215"/>
            <a:ext cx="199659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cy-GB" sz="1100" dirty="0" smtClean="0">
                <a:solidFill>
                  <a:srgbClr val="FFFFFF"/>
                </a:solidFill>
                <a:latin typeface="Verdana"/>
                <a:cs typeface="Verdana"/>
              </a:rPr>
              <a:t>Mae manteision eang i bresgripsiynu cymdeithasol, a chydnabyddir ei rôl o ran </a:t>
            </a:r>
            <a:r>
              <a:rPr lang="cy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gwella llesiant corfforol, meddyliol a chymdeithasol</a:t>
            </a:r>
            <a:endParaRPr lang="cy-GB" sz="11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https://media.istockphoto.com/id/187092120/photo/conductor-and-seniors-choir.jpg?b=1&amp;s=612x612&amp;w=0&amp;k=20&amp;c=hSyw1I6Avxmt4t5ssCYK8uTq-im56Wy6bY5oTjYuMnc=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 bwMode="auto">
          <a:xfrm>
            <a:off x="3004916" y="6058971"/>
            <a:ext cx="2042039" cy="104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Free Person Holding Book from Shelf Stock Phot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2" r="5748" b="23285"/>
          <a:stretch/>
        </p:blipFill>
        <p:spPr bwMode="auto">
          <a:xfrm>
            <a:off x="3010854" y="5009665"/>
            <a:ext cx="2036101" cy="90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Free Women Planting Plants on the Garden Stock Phot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4" b="5604"/>
          <a:stretch/>
        </p:blipFill>
        <p:spPr bwMode="auto">
          <a:xfrm>
            <a:off x="3010854" y="3887829"/>
            <a:ext cx="2036101" cy="97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8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spc="-10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Ysmygu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352752" y="1295493"/>
            <a:ext cx="2080260" cy="1346107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76012" y="1363388"/>
            <a:ext cx="1833740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cy-GB" sz="1100" b="1" dirty="0">
                <a:solidFill>
                  <a:srgbClr val="FFFFFF"/>
                </a:solidFill>
                <a:latin typeface="Verdana"/>
                <a:cs typeface="Verdana"/>
              </a:rPr>
              <a:t>Ysmygu yw’r achos mwyaf </a:t>
            </a:r>
            <a:r>
              <a:rPr lang="cy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o farwolaeth </a:t>
            </a:r>
            <a:r>
              <a:rPr lang="cy-GB" sz="1100" b="1" dirty="0">
                <a:solidFill>
                  <a:srgbClr val="FFFFFF"/>
                </a:solidFill>
                <a:latin typeface="Verdana"/>
                <a:cs typeface="Verdana"/>
              </a:rPr>
              <a:t>y gellid </a:t>
            </a:r>
            <a:r>
              <a:rPr lang="cy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ei osgoi </a:t>
            </a:r>
            <a:r>
              <a:rPr lang="cy-GB" sz="1100" b="1" dirty="0">
                <a:solidFill>
                  <a:srgbClr val="FFFFFF"/>
                </a:solidFill>
                <a:latin typeface="Verdana"/>
                <a:cs typeface="Verdana"/>
              </a:rPr>
              <a:t>yng Nghymru o hyd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1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spc="-25" dirty="0" err="1">
                <a:solidFill>
                  <a:srgbClr val="FFFFFF"/>
                </a:solidFill>
                <a:latin typeface="Verdana"/>
                <a:cs typeface="Verdana"/>
              </a:rPr>
              <a:t>gyda</a:t>
            </a:r>
            <a:r>
              <a:rPr lang="en-GB"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3%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cy-GB" sz="1100" spc="-20" dirty="0">
                <a:solidFill>
                  <a:srgbClr val="FFFFFF"/>
                </a:solidFill>
                <a:latin typeface="Verdana"/>
                <a:cs typeface="Verdana"/>
              </a:rPr>
              <a:t>o’r boblogaeth o oedolion yn ysmygu </a:t>
            </a:r>
            <a:r>
              <a:rPr lang="cy-GB" sz="1100" spc="-20" dirty="0" smtClean="0">
                <a:solidFill>
                  <a:srgbClr val="FFFFFF"/>
                </a:solidFill>
                <a:latin typeface="Verdana"/>
                <a:cs typeface="Verdana"/>
              </a:rPr>
              <a:t>yn ôl  </a:t>
            </a:r>
            <a:r>
              <a:rPr lang="cy-GB" sz="1100" spc="-20" dirty="0">
                <a:solidFill>
                  <a:srgbClr val="FFFFFF"/>
                </a:solidFill>
                <a:latin typeface="Verdana"/>
                <a:cs typeface="Verdana"/>
              </a:rPr>
              <a:t>adroddiadau</a:t>
            </a:r>
            <a:r>
              <a:rPr lang="en-GB" sz="1100" spc="-16" baseline="2991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GB" sz="11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100" baseline="29914" dirty="0"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794000" y="1303782"/>
            <a:ext cx="2292540" cy="1467165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794000" y="1363388"/>
            <a:ext cx="2332526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b="1" dirty="0">
                <a:solidFill>
                  <a:srgbClr val="FFFFFF"/>
                </a:solidFill>
                <a:latin typeface="Verdana"/>
                <a:cs typeface="Verdana"/>
              </a:rPr>
              <a:t>Mae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cy-GB" sz="1100" b="1" spc="-35" dirty="0">
                <a:solidFill>
                  <a:srgbClr val="FFFFFF"/>
                </a:solidFill>
                <a:latin typeface="Verdana"/>
                <a:cs typeface="Verdana"/>
              </a:rPr>
              <a:t>o bob</a:t>
            </a:r>
            <a:r>
              <a:rPr sz="11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cy-GB" sz="1100" b="1" spc="-35" dirty="0">
                <a:solidFill>
                  <a:srgbClr val="FFFFFF"/>
                </a:solidFill>
                <a:latin typeface="Verdana"/>
                <a:cs typeface="Verdana"/>
              </a:rPr>
              <a:t>ysmygwr yng Nghymru </a:t>
            </a:r>
            <a:r>
              <a:rPr lang="cy-GB" sz="1100" b="1" spc="-35" dirty="0" smtClean="0">
                <a:solidFill>
                  <a:srgbClr val="FFFFFF"/>
                </a:solidFill>
                <a:latin typeface="Verdana"/>
                <a:cs typeface="Verdana"/>
              </a:rPr>
              <a:t>eisiau rhoi’r </a:t>
            </a:r>
            <a:r>
              <a:rPr lang="cy-GB" sz="1100" b="1" spc="-35" dirty="0">
                <a:solidFill>
                  <a:srgbClr val="FFFFFF"/>
                </a:solidFill>
                <a:latin typeface="Verdana"/>
                <a:cs typeface="Verdana"/>
              </a:rPr>
              <a:t>gorau iddi</a:t>
            </a:r>
            <a:r>
              <a:rPr lang="en-GB" sz="1100" b="1" spc="-25" baseline="3000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lang="en-GB" sz="11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marL="138438" marR="326407">
              <a:spcBef>
                <a:spcPts val="100"/>
              </a:spcBef>
            </a:pPr>
            <a:endParaRPr lang="en-GB" sz="400" b="1" spc="-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38438" marR="326407">
              <a:spcBef>
                <a:spcPts val="100"/>
              </a:spcBef>
            </a:pPr>
            <a:r>
              <a:rPr lang="cy-GB" sz="1100" dirty="0" smtClean="0">
                <a:solidFill>
                  <a:srgbClr val="FFFFFF"/>
                </a:solidFill>
                <a:latin typeface="Verdana"/>
                <a:cs typeface="Verdana"/>
              </a:rPr>
              <a:t>Mae hyd at chwarter yr ysmygwyr yn bwriadu ceisio rhoi’r gorau iddi yn ystod y 3 mis nesaf</a:t>
            </a:r>
            <a:r>
              <a:rPr lang="cy-GB" sz="1100" spc="-10" baseline="30000" dirty="0" smtClean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lang="cy-GB" sz="1100" spc="-1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cy-GB" sz="1000" baseline="30000" dirty="0"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52752" y="2791644"/>
            <a:ext cx="2467441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Mae ysmygwyr hyd at bedair gwaith yn fwy tebygol na’r rhai nad ydynt yn ysmygu o ddatblygu dirywiad maciwlaidd cysylltiedig ag oedran (AMD), sef y prif ffactor sy’n achosi i bobl golli eu golwg yng Nghymru a Lloegr.  </a:t>
            </a:r>
          </a:p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endParaRPr lang="cy-GB" sz="1100" b="1" dirty="0" smtClean="0">
              <a:solidFill>
                <a:srgbClr val="2F5586"/>
              </a:solidFill>
            </a:endParaRPr>
          </a:p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</a:rPr>
              <a:t>Mae ysmygwyr hefyd yn fwy tebygol na’r rhan nad ydynt yn ysmygu o ddatblygu cataractau a chyflyrau eraill ar y llygad.</a:t>
            </a:r>
            <a:endParaRPr lang="en-GB" sz="1100" b="1" dirty="0">
              <a:solidFill>
                <a:srgbClr val="656565"/>
              </a:solidFill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724151" y="2900944"/>
            <a:ext cx="2402374" cy="4339769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400" b="1" dirty="0">
                <a:solidFill>
                  <a:srgbClr val="2F5586"/>
                </a:solidFill>
              </a:rPr>
              <a:t> </a:t>
            </a:r>
            <a:endParaRPr lang="cy-GB" sz="400" b="1" dirty="0" smtClean="0">
              <a:solidFill>
                <a:srgbClr val="2F5586"/>
              </a:solidFill>
            </a:endParaRP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spcAft>
                <a:spcPts val="599"/>
              </a:spcAft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Meysydd ar gyfer gweithgaredd gwella ansawdd mewn optometreg</a:t>
            </a:r>
            <a:endParaRPr lang="cy-GB" sz="11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Gallwch chi a’ch cydweithwyr helpu pobl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sy’n ysmygu drwy</a:t>
            </a:r>
            <a:r>
              <a:rPr lang="cy-GB" sz="1100" spc="-25" dirty="0" smtClean="0">
                <a:solidFill>
                  <a:srgbClr val="656565"/>
                </a:solidFill>
                <a:latin typeface="Verdana"/>
                <a:cs typeface="Verdana"/>
              </a:rPr>
              <a:t>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050" spc="-25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Holi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pobl am ysmygu a </a:t>
            </a: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chofnodi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eu statws ysmygu presennol</a:t>
            </a:r>
            <a:r>
              <a:rPr lang="cy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endParaRPr lang="cy-GB" sz="1100" spc="-1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Eu cyfeirio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at Helpa Fi i Stopio os yw’n briodol neu eu hannog i hunan-atgyfeirio drwy 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https://www.helpafiistopio.cymru/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neu </a:t>
            </a:r>
            <a:r>
              <a:rPr lang="cy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0800 085 2219 </a:t>
            </a: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endParaRPr lang="cy-GB" sz="1100" b="1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cy-GB" sz="1100" b="1" spc="-10" dirty="0" smtClean="0">
                <a:solidFill>
                  <a:srgbClr val="2F5586"/>
                </a:solidFill>
                <a:latin typeface="Verdana"/>
                <a:cs typeface="Verdana"/>
              </a:rPr>
              <a:t>Eu cyfeirio </a:t>
            </a:r>
            <a:r>
              <a:rPr lang="cy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at wefan </a:t>
            </a:r>
            <a:r>
              <a:rPr lang="cy-GB" sz="1100" spc="-10" dirty="0" smtClean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Helpa Fi i Stopio</a:t>
            </a:r>
            <a:r>
              <a:rPr lang="cy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i gael cyngor ar roi’r gorau i ysmygu</a:t>
            </a:r>
            <a:r>
              <a:rPr lang="cy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.</a:t>
            </a:r>
            <a:endParaRPr lang="en-GB" sz="100" spc="-1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pic>
        <p:nvPicPr>
          <p:cNvPr id="12" name="Picture 11" descr="Free A Patient Having a Consultation with Her Doctor Stock Phot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 r="7298" b="9238"/>
          <a:stretch/>
        </p:blipFill>
        <p:spPr bwMode="auto">
          <a:xfrm>
            <a:off x="383300" y="5324392"/>
            <a:ext cx="2136300" cy="193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45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936CDCDE8F8418920914B3BFFF19C" ma:contentTypeVersion="16" ma:contentTypeDescription="Create a new document." ma:contentTypeScope="" ma:versionID="2e12e9d991b7ecd43c92e8e8aab029c7">
  <xsd:schema xmlns:xsd="http://www.w3.org/2001/XMLSchema" xmlns:xs="http://www.w3.org/2001/XMLSchema" xmlns:p="http://schemas.microsoft.com/office/2006/metadata/properties" xmlns:ns3="b7e247b7-cca8-429f-8688-16f83c8fba5f" xmlns:ns4="f30bebb2-c01f-48d0-81da-dc8b123879c2" targetNamespace="http://schemas.microsoft.com/office/2006/metadata/properties" ma:root="true" ma:fieldsID="44fab156ba46478bd2779161770d0017" ns3:_="" ns4:_="">
    <xsd:import namespace="b7e247b7-cca8-429f-8688-16f83c8fba5f"/>
    <xsd:import namespace="f30bebb2-c01f-48d0-81da-dc8b123879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247b7-cca8-429f-8688-16f83c8fba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ebb2-c01f-48d0-81da-dc8b123879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0bebb2-c01f-48d0-81da-dc8b123879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C0E4A-A125-4D78-BCD1-824F30C4B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247b7-cca8-429f-8688-16f83c8fba5f"/>
    <ds:schemaRef ds:uri="f30bebb2-c01f-48d0-81da-dc8b123879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AFBBA8-03B8-4B19-AFEF-8D6DFE98DCEF}">
  <ds:schemaRefs>
    <ds:schemaRef ds:uri="http://purl.org/dc/dcmitype/"/>
    <ds:schemaRef ds:uri="http://schemas.microsoft.com/office/2006/documentManagement/types"/>
    <ds:schemaRef ds:uri="http://purl.org/dc/elements/1.1/"/>
    <ds:schemaRef ds:uri="f30bebb2-c01f-48d0-81da-dc8b123879c2"/>
    <ds:schemaRef ds:uri="b7e247b7-cca8-429f-8688-16f83c8fba5f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6FE4E6-A6AF-4024-8048-3963B56A9E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24037</TotalTime>
  <Words>2964</Words>
  <Application>Microsoft Office PowerPoint</Application>
  <PresentationFormat>Custom</PresentationFormat>
  <Paragraphs>322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Office Theme</vt:lpstr>
      <vt:lpstr>1_Office Theme</vt:lpstr>
      <vt:lpstr>Cefnogi Ymddygiadau Iach: Canllaw ar gyfer Optometreg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Ceri Screen</dc:creator>
  <cp:lastModifiedBy>Bethan Jenkins (Public Health Wales)</cp:lastModifiedBy>
  <cp:revision>353</cp:revision>
  <dcterms:created xsi:type="dcterms:W3CDTF">2023-08-16T10:33:35Z</dcterms:created>
  <dcterms:modified xsi:type="dcterms:W3CDTF">2024-02-07T11:46:22Z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0x01010072F936CDCDE8F8418920914B3BFFF19C</vt:lpwstr>
  </property>
</Properties>
</file>